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7" r:id="rId3"/>
    <p:sldId id="272" r:id="rId4"/>
    <p:sldId id="258" r:id="rId5"/>
    <p:sldId id="259" r:id="rId6"/>
    <p:sldId id="261" r:id="rId7"/>
    <p:sldId id="262" r:id="rId8"/>
    <p:sldId id="263" r:id="rId9"/>
    <p:sldId id="260" r:id="rId10"/>
    <p:sldId id="264" r:id="rId11"/>
    <p:sldId id="265" r:id="rId12"/>
    <p:sldId id="267" r:id="rId13"/>
    <p:sldId id="266" r:id="rId14"/>
    <p:sldId id="270" r:id="rId15"/>
    <p:sldId id="273" r:id="rId16"/>
    <p:sldId id="268"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82"/>
    <p:restoredTop sz="94763"/>
  </p:normalViewPr>
  <p:slideViewPr>
    <p:cSldViewPr snapToGrid="0">
      <p:cViewPr varScale="1">
        <p:scale>
          <a:sx n="75" d="100"/>
          <a:sy n="75" d="100"/>
        </p:scale>
        <p:origin x="184" y="14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AE6FD-E28C-4BC6-81E6-72100D2587D5}"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1651098-1EA9-4B54-BD8E-B151AC1F8E0D}">
      <dgm:prSet/>
      <dgm:spPr/>
      <dgm:t>
        <a:bodyPr/>
        <a:lstStyle/>
        <a:p>
          <a:pPr>
            <a:lnSpc>
              <a:spcPct val="100000"/>
            </a:lnSpc>
            <a:defRPr cap="all"/>
          </a:pPr>
          <a:r>
            <a:rPr lang="en-US" b="1"/>
            <a:t>- Analyze stock price trends over time.</a:t>
          </a:r>
          <a:endParaRPr lang="en-US"/>
        </a:p>
      </dgm:t>
    </dgm:pt>
    <dgm:pt modelId="{5AE31CE2-08FD-4652-808D-1224FAAD53A0}" type="parTrans" cxnId="{5623BF3C-F54A-4642-8778-6688903DFDAF}">
      <dgm:prSet/>
      <dgm:spPr/>
      <dgm:t>
        <a:bodyPr/>
        <a:lstStyle/>
        <a:p>
          <a:endParaRPr lang="en-US"/>
        </a:p>
      </dgm:t>
    </dgm:pt>
    <dgm:pt modelId="{192BB130-5096-4E26-ACB9-CAB9A805C41F}" type="sibTrans" cxnId="{5623BF3C-F54A-4642-8778-6688903DFDAF}">
      <dgm:prSet/>
      <dgm:spPr/>
      <dgm:t>
        <a:bodyPr/>
        <a:lstStyle/>
        <a:p>
          <a:endParaRPr lang="en-US"/>
        </a:p>
      </dgm:t>
    </dgm:pt>
    <dgm:pt modelId="{E4837210-1666-4890-A2D1-ABAFCD22C55B}">
      <dgm:prSet/>
      <dgm:spPr/>
      <dgm:t>
        <a:bodyPr/>
        <a:lstStyle/>
        <a:p>
          <a:pPr>
            <a:lnSpc>
              <a:spcPct val="100000"/>
            </a:lnSpc>
            <a:defRPr cap="all"/>
          </a:pPr>
          <a:r>
            <a:rPr lang="en-US" b="1"/>
            <a:t>- Identify key factors affecting stock prices.</a:t>
          </a:r>
          <a:endParaRPr lang="en-US"/>
        </a:p>
      </dgm:t>
    </dgm:pt>
    <dgm:pt modelId="{5F1142D6-32A4-4EEC-B2A7-529E33BE44A6}" type="parTrans" cxnId="{9294C466-6E48-4186-88A4-AFE74BDA8FEB}">
      <dgm:prSet/>
      <dgm:spPr/>
      <dgm:t>
        <a:bodyPr/>
        <a:lstStyle/>
        <a:p>
          <a:endParaRPr lang="en-US"/>
        </a:p>
      </dgm:t>
    </dgm:pt>
    <dgm:pt modelId="{81C5F8A7-68CD-4271-BB31-AF7A87702E88}" type="sibTrans" cxnId="{9294C466-6E48-4186-88A4-AFE74BDA8FEB}">
      <dgm:prSet/>
      <dgm:spPr/>
      <dgm:t>
        <a:bodyPr/>
        <a:lstStyle/>
        <a:p>
          <a:endParaRPr lang="en-US"/>
        </a:p>
      </dgm:t>
    </dgm:pt>
    <dgm:pt modelId="{9127DCC8-A4F0-4113-A75B-D0C07AB9DCB5}">
      <dgm:prSet/>
      <dgm:spPr/>
      <dgm:t>
        <a:bodyPr/>
        <a:lstStyle/>
        <a:p>
          <a:pPr>
            <a:lnSpc>
              <a:spcPct val="100000"/>
            </a:lnSpc>
            <a:defRPr cap="all"/>
          </a:pPr>
          <a:r>
            <a:rPr lang="en-US" b="1"/>
            <a:t>- Provide insights for future stock performance.</a:t>
          </a:r>
          <a:endParaRPr lang="en-US"/>
        </a:p>
      </dgm:t>
    </dgm:pt>
    <dgm:pt modelId="{882D21CF-55DC-42F2-A0A9-C49936711A51}" type="parTrans" cxnId="{1207452C-AA2D-4511-877A-7B70992EA3B2}">
      <dgm:prSet/>
      <dgm:spPr/>
      <dgm:t>
        <a:bodyPr/>
        <a:lstStyle/>
        <a:p>
          <a:endParaRPr lang="en-US"/>
        </a:p>
      </dgm:t>
    </dgm:pt>
    <dgm:pt modelId="{E5D6204D-29B4-479C-A3CC-3208A6DE17E8}" type="sibTrans" cxnId="{1207452C-AA2D-4511-877A-7B70992EA3B2}">
      <dgm:prSet/>
      <dgm:spPr/>
      <dgm:t>
        <a:bodyPr/>
        <a:lstStyle/>
        <a:p>
          <a:endParaRPr lang="en-US"/>
        </a:p>
      </dgm:t>
    </dgm:pt>
    <dgm:pt modelId="{03F12B5B-D9DC-4120-82BD-FD3F0A4C3068}" type="pres">
      <dgm:prSet presAssocID="{5C7AE6FD-E28C-4BC6-81E6-72100D2587D5}" presName="root" presStyleCnt="0">
        <dgm:presLayoutVars>
          <dgm:dir/>
          <dgm:resizeHandles val="exact"/>
        </dgm:presLayoutVars>
      </dgm:prSet>
      <dgm:spPr/>
    </dgm:pt>
    <dgm:pt modelId="{83015681-4F27-412F-B805-60FFE5320BED}" type="pres">
      <dgm:prSet presAssocID="{61651098-1EA9-4B54-BD8E-B151AC1F8E0D}" presName="compNode" presStyleCnt="0"/>
      <dgm:spPr/>
    </dgm:pt>
    <dgm:pt modelId="{40D47BAA-8423-40F4-877B-7ABE5661357D}" type="pres">
      <dgm:prSet presAssocID="{61651098-1EA9-4B54-BD8E-B151AC1F8E0D}" presName="iconBgRect" presStyleLbl="bgShp" presStyleIdx="0" presStyleCnt="3"/>
      <dgm:spPr>
        <a:prstGeom prst="round2DiagRect">
          <a:avLst>
            <a:gd name="adj1" fmla="val 29727"/>
            <a:gd name="adj2" fmla="val 0"/>
          </a:avLst>
        </a:prstGeom>
      </dgm:spPr>
    </dgm:pt>
    <dgm:pt modelId="{72E06E46-1C07-423A-821E-7D83E63F44EB}" type="pres">
      <dgm:prSet presAssocID="{61651098-1EA9-4B54-BD8E-B151AC1F8E0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9E76C288-7E48-4B70-A46A-2AB7C4D990AB}" type="pres">
      <dgm:prSet presAssocID="{61651098-1EA9-4B54-BD8E-B151AC1F8E0D}" presName="spaceRect" presStyleCnt="0"/>
      <dgm:spPr/>
    </dgm:pt>
    <dgm:pt modelId="{946E7721-B5DE-448A-817F-6D78BE9CEDFF}" type="pres">
      <dgm:prSet presAssocID="{61651098-1EA9-4B54-BD8E-B151AC1F8E0D}" presName="textRect" presStyleLbl="revTx" presStyleIdx="0" presStyleCnt="3">
        <dgm:presLayoutVars>
          <dgm:chMax val="1"/>
          <dgm:chPref val="1"/>
        </dgm:presLayoutVars>
      </dgm:prSet>
      <dgm:spPr/>
    </dgm:pt>
    <dgm:pt modelId="{7358E7E9-9C3C-4483-B2FE-FD0869AAC5DF}" type="pres">
      <dgm:prSet presAssocID="{192BB130-5096-4E26-ACB9-CAB9A805C41F}" presName="sibTrans" presStyleCnt="0"/>
      <dgm:spPr/>
    </dgm:pt>
    <dgm:pt modelId="{0D3642C0-A7FF-4F71-A369-248359BB2F78}" type="pres">
      <dgm:prSet presAssocID="{E4837210-1666-4890-A2D1-ABAFCD22C55B}" presName="compNode" presStyleCnt="0"/>
      <dgm:spPr/>
    </dgm:pt>
    <dgm:pt modelId="{52F2C422-0D99-48FE-99BE-65390B70DC84}" type="pres">
      <dgm:prSet presAssocID="{E4837210-1666-4890-A2D1-ABAFCD22C55B}" presName="iconBgRect" presStyleLbl="bgShp" presStyleIdx="1" presStyleCnt="3"/>
      <dgm:spPr>
        <a:prstGeom prst="round2DiagRect">
          <a:avLst>
            <a:gd name="adj1" fmla="val 29727"/>
            <a:gd name="adj2" fmla="val 0"/>
          </a:avLst>
        </a:prstGeom>
      </dgm:spPr>
    </dgm:pt>
    <dgm:pt modelId="{D6D771F6-FC82-4052-9F8C-9535B8C0DF0D}" type="pres">
      <dgm:prSet presAssocID="{E4837210-1666-4890-A2D1-ABAFCD22C55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ey"/>
        </a:ext>
      </dgm:extLst>
    </dgm:pt>
    <dgm:pt modelId="{171F2250-F88C-471E-9885-D5C9FDEA1F4D}" type="pres">
      <dgm:prSet presAssocID="{E4837210-1666-4890-A2D1-ABAFCD22C55B}" presName="spaceRect" presStyleCnt="0"/>
      <dgm:spPr/>
    </dgm:pt>
    <dgm:pt modelId="{5AECFD0A-9FEA-4CAC-9DA4-8D19991C8216}" type="pres">
      <dgm:prSet presAssocID="{E4837210-1666-4890-A2D1-ABAFCD22C55B}" presName="textRect" presStyleLbl="revTx" presStyleIdx="1" presStyleCnt="3">
        <dgm:presLayoutVars>
          <dgm:chMax val="1"/>
          <dgm:chPref val="1"/>
        </dgm:presLayoutVars>
      </dgm:prSet>
      <dgm:spPr/>
    </dgm:pt>
    <dgm:pt modelId="{4109D2DA-3982-4D0B-A55E-4B57987548F9}" type="pres">
      <dgm:prSet presAssocID="{81C5F8A7-68CD-4271-BB31-AF7A87702E88}" presName="sibTrans" presStyleCnt="0"/>
      <dgm:spPr/>
    </dgm:pt>
    <dgm:pt modelId="{E9A78690-070B-4C17-8780-5DFB195CF977}" type="pres">
      <dgm:prSet presAssocID="{9127DCC8-A4F0-4113-A75B-D0C07AB9DCB5}" presName="compNode" presStyleCnt="0"/>
      <dgm:spPr/>
    </dgm:pt>
    <dgm:pt modelId="{4460CFF4-21DD-4509-9EFA-660709D71834}" type="pres">
      <dgm:prSet presAssocID="{9127DCC8-A4F0-4113-A75B-D0C07AB9DCB5}" presName="iconBgRect" presStyleLbl="bgShp" presStyleIdx="2" presStyleCnt="3"/>
      <dgm:spPr>
        <a:prstGeom prst="round2DiagRect">
          <a:avLst>
            <a:gd name="adj1" fmla="val 29727"/>
            <a:gd name="adj2" fmla="val 0"/>
          </a:avLst>
        </a:prstGeom>
      </dgm:spPr>
    </dgm:pt>
    <dgm:pt modelId="{E7CF5CBA-4138-42B2-95B4-6D2153D0A641}" type="pres">
      <dgm:prSet presAssocID="{9127DCC8-A4F0-4113-A75B-D0C07AB9DCB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Graph with Upward Trend"/>
        </a:ext>
      </dgm:extLst>
    </dgm:pt>
    <dgm:pt modelId="{18F1F3EC-CB8E-416D-AF33-74F087EA8315}" type="pres">
      <dgm:prSet presAssocID="{9127DCC8-A4F0-4113-A75B-D0C07AB9DCB5}" presName="spaceRect" presStyleCnt="0"/>
      <dgm:spPr/>
    </dgm:pt>
    <dgm:pt modelId="{00FACC7A-2038-46DC-9F1C-20FB6C598C76}" type="pres">
      <dgm:prSet presAssocID="{9127DCC8-A4F0-4113-A75B-D0C07AB9DCB5}" presName="textRect" presStyleLbl="revTx" presStyleIdx="2" presStyleCnt="3">
        <dgm:presLayoutVars>
          <dgm:chMax val="1"/>
          <dgm:chPref val="1"/>
        </dgm:presLayoutVars>
      </dgm:prSet>
      <dgm:spPr/>
    </dgm:pt>
  </dgm:ptLst>
  <dgm:cxnLst>
    <dgm:cxn modelId="{1207452C-AA2D-4511-877A-7B70992EA3B2}" srcId="{5C7AE6FD-E28C-4BC6-81E6-72100D2587D5}" destId="{9127DCC8-A4F0-4113-A75B-D0C07AB9DCB5}" srcOrd="2" destOrd="0" parTransId="{882D21CF-55DC-42F2-A0A9-C49936711A51}" sibTransId="{E5D6204D-29B4-479C-A3CC-3208A6DE17E8}"/>
    <dgm:cxn modelId="{5623BF3C-F54A-4642-8778-6688903DFDAF}" srcId="{5C7AE6FD-E28C-4BC6-81E6-72100D2587D5}" destId="{61651098-1EA9-4B54-BD8E-B151AC1F8E0D}" srcOrd="0" destOrd="0" parTransId="{5AE31CE2-08FD-4652-808D-1224FAAD53A0}" sibTransId="{192BB130-5096-4E26-ACB9-CAB9A805C41F}"/>
    <dgm:cxn modelId="{9294C466-6E48-4186-88A4-AFE74BDA8FEB}" srcId="{5C7AE6FD-E28C-4BC6-81E6-72100D2587D5}" destId="{E4837210-1666-4890-A2D1-ABAFCD22C55B}" srcOrd="1" destOrd="0" parTransId="{5F1142D6-32A4-4EEC-B2A7-529E33BE44A6}" sibTransId="{81C5F8A7-68CD-4271-BB31-AF7A87702E88}"/>
    <dgm:cxn modelId="{99DDD879-CFA9-0541-8D01-05F536C0A212}" type="presOf" srcId="{E4837210-1666-4890-A2D1-ABAFCD22C55B}" destId="{5AECFD0A-9FEA-4CAC-9DA4-8D19991C8216}" srcOrd="0" destOrd="0" presId="urn:microsoft.com/office/officeart/2018/5/layout/IconLeafLabelList"/>
    <dgm:cxn modelId="{CD91D7B2-DEEB-EB48-908F-8227AFAB5554}" type="presOf" srcId="{61651098-1EA9-4B54-BD8E-B151AC1F8E0D}" destId="{946E7721-B5DE-448A-817F-6D78BE9CEDFF}" srcOrd="0" destOrd="0" presId="urn:microsoft.com/office/officeart/2018/5/layout/IconLeafLabelList"/>
    <dgm:cxn modelId="{FED210C3-0D13-A84A-B2D4-AE60EE6496D2}" type="presOf" srcId="{9127DCC8-A4F0-4113-A75B-D0C07AB9DCB5}" destId="{00FACC7A-2038-46DC-9F1C-20FB6C598C76}" srcOrd="0" destOrd="0" presId="urn:microsoft.com/office/officeart/2018/5/layout/IconLeafLabelList"/>
    <dgm:cxn modelId="{6D8F6ECB-F4C7-7F45-BA15-6FE69A54A4BB}" type="presOf" srcId="{5C7AE6FD-E28C-4BC6-81E6-72100D2587D5}" destId="{03F12B5B-D9DC-4120-82BD-FD3F0A4C3068}" srcOrd="0" destOrd="0" presId="urn:microsoft.com/office/officeart/2018/5/layout/IconLeafLabelList"/>
    <dgm:cxn modelId="{216F8DE7-4C50-4942-A553-0F429D9DF9AF}" type="presParOf" srcId="{03F12B5B-D9DC-4120-82BD-FD3F0A4C3068}" destId="{83015681-4F27-412F-B805-60FFE5320BED}" srcOrd="0" destOrd="0" presId="urn:microsoft.com/office/officeart/2018/5/layout/IconLeafLabelList"/>
    <dgm:cxn modelId="{FB691A78-469F-6945-84EE-C9148CEB8929}" type="presParOf" srcId="{83015681-4F27-412F-B805-60FFE5320BED}" destId="{40D47BAA-8423-40F4-877B-7ABE5661357D}" srcOrd="0" destOrd="0" presId="urn:microsoft.com/office/officeart/2018/5/layout/IconLeafLabelList"/>
    <dgm:cxn modelId="{86415305-1078-2A44-8CD8-85E6FC2B11E2}" type="presParOf" srcId="{83015681-4F27-412F-B805-60FFE5320BED}" destId="{72E06E46-1C07-423A-821E-7D83E63F44EB}" srcOrd="1" destOrd="0" presId="urn:microsoft.com/office/officeart/2018/5/layout/IconLeafLabelList"/>
    <dgm:cxn modelId="{8C47B45B-C08D-6D48-8DFF-D161178ACA73}" type="presParOf" srcId="{83015681-4F27-412F-B805-60FFE5320BED}" destId="{9E76C288-7E48-4B70-A46A-2AB7C4D990AB}" srcOrd="2" destOrd="0" presId="urn:microsoft.com/office/officeart/2018/5/layout/IconLeafLabelList"/>
    <dgm:cxn modelId="{2EA3BD48-11E1-1646-93C6-E16CFBCB3495}" type="presParOf" srcId="{83015681-4F27-412F-B805-60FFE5320BED}" destId="{946E7721-B5DE-448A-817F-6D78BE9CEDFF}" srcOrd="3" destOrd="0" presId="urn:microsoft.com/office/officeart/2018/5/layout/IconLeafLabelList"/>
    <dgm:cxn modelId="{35BC35DF-E63B-6949-9997-BD405D327A2A}" type="presParOf" srcId="{03F12B5B-D9DC-4120-82BD-FD3F0A4C3068}" destId="{7358E7E9-9C3C-4483-B2FE-FD0869AAC5DF}" srcOrd="1" destOrd="0" presId="urn:microsoft.com/office/officeart/2018/5/layout/IconLeafLabelList"/>
    <dgm:cxn modelId="{61D37B36-E708-A246-931C-B6F05182BE65}" type="presParOf" srcId="{03F12B5B-D9DC-4120-82BD-FD3F0A4C3068}" destId="{0D3642C0-A7FF-4F71-A369-248359BB2F78}" srcOrd="2" destOrd="0" presId="urn:microsoft.com/office/officeart/2018/5/layout/IconLeafLabelList"/>
    <dgm:cxn modelId="{9AEE166E-E049-2045-8580-A1ECA709B160}" type="presParOf" srcId="{0D3642C0-A7FF-4F71-A369-248359BB2F78}" destId="{52F2C422-0D99-48FE-99BE-65390B70DC84}" srcOrd="0" destOrd="0" presId="urn:microsoft.com/office/officeart/2018/5/layout/IconLeafLabelList"/>
    <dgm:cxn modelId="{33B87BC3-CD05-D84D-B758-EBB156BC96F8}" type="presParOf" srcId="{0D3642C0-A7FF-4F71-A369-248359BB2F78}" destId="{D6D771F6-FC82-4052-9F8C-9535B8C0DF0D}" srcOrd="1" destOrd="0" presId="urn:microsoft.com/office/officeart/2018/5/layout/IconLeafLabelList"/>
    <dgm:cxn modelId="{5FAE0FC3-3D51-F244-AFC5-0884168703EC}" type="presParOf" srcId="{0D3642C0-A7FF-4F71-A369-248359BB2F78}" destId="{171F2250-F88C-471E-9885-D5C9FDEA1F4D}" srcOrd="2" destOrd="0" presId="urn:microsoft.com/office/officeart/2018/5/layout/IconLeafLabelList"/>
    <dgm:cxn modelId="{008A34AC-9FFC-5A46-988B-FCAB3ABCC493}" type="presParOf" srcId="{0D3642C0-A7FF-4F71-A369-248359BB2F78}" destId="{5AECFD0A-9FEA-4CAC-9DA4-8D19991C8216}" srcOrd="3" destOrd="0" presId="urn:microsoft.com/office/officeart/2018/5/layout/IconLeafLabelList"/>
    <dgm:cxn modelId="{ECD3DB3F-7FEF-0D40-B107-1B032A3ACF46}" type="presParOf" srcId="{03F12B5B-D9DC-4120-82BD-FD3F0A4C3068}" destId="{4109D2DA-3982-4D0B-A55E-4B57987548F9}" srcOrd="3" destOrd="0" presId="urn:microsoft.com/office/officeart/2018/5/layout/IconLeafLabelList"/>
    <dgm:cxn modelId="{8F91E960-D005-FD48-A7CF-F62DCE0A8ECB}" type="presParOf" srcId="{03F12B5B-D9DC-4120-82BD-FD3F0A4C3068}" destId="{E9A78690-070B-4C17-8780-5DFB195CF977}" srcOrd="4" destOrd="0" presId="urn:microsoft.com/office/officeart/2018/5/layout/IconLeafLabelList"/>
    <dgm:cxn modelId="{F3D8F4DE-8C34-AE4D-BAA1-2B7A08E6910B}" type="presParOf" srcId="{E9A78690-070B-4C17-8780-5DFB195CF977}" destId="{4460CFF4-21DD-4509-9EFA-660709D71834}" srcOrd="0" destOrd="0" presId="urn:microsoft.com/office/officeart/2018/5/layout/IconLeafLabelList"/>
    <dgm:cxn modelId="{F7E4191B-E8B1-9F4C-8FEE-3611C4B8CC8F}" type="presParOf" srcId="{E9A78690-070B-4C17-8780-5DFB195CF977}" destId="{E7CF5CBA-4138-42B2-95B4-6D2153D0A641}" srcOrd="1" destOrd="0" presId="urn:microsoft.com/office/officeart/2018/5/layout/IconLeafLabelList"/>
    <dgm:cxn modelId="{9135C66C-B4F2-184A-8091-FD2D89BE6CA6}" type="presParOf" srcId="{E9A78690-070B-4C17-8780-5DFB195CF977}" destId="{18F1F3EC-CB8E-416D-AF33-74F087EA8315}" srcOrd="2" destOrd="0" presId="urn:microsoft.com/office/officeart/2018/5/layout/IconLeafLabelList"/>
    <dgm:cxn modelId="{5803A5CC-95AF-4941-9B0D-21FBD213BDA1}" type="presParOf" srcId="{E9A78690-070B-4C17-8780-5DFB195CF977}" destId="{00FACC7A-2038-46DC-9F1C-20FB6C598C76}"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D47BAA-8423-40F4-877B-7ABE5661357D}">
      <dsp:nvSpPr>
        <dsp:cNvPr id="0" name=""/>
        <dsp:cNvSpPr/>
      </dsp:nvSpPr>
      <dsp:spPr>
        <a:xfrm>
          <a:off x="2004002" y="9241"/>
          <a:ext cx="1372500" cy="13725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E06E46-1C07-423A-821E-7D83E63F44EB}">
      <dsp:nvSpPr>
        <dsp:cNvPr id="0" name=""/>
        <dsp:cNvSpPr/>
      </dsp:nvSpPr>
      <dsp:spPr>
        <a:xfrm>
          <a:off x="2296502" y="301741"/>
          <a:ext cx="787500" cy="787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6E7721-B5DE-448A-817F-6D78BE9CEDFF}">
      <dsp:nvSpPr>
        <dsp:cNvPr id="0" name=""/>
        <dsp:cNvSpPr/>
      </dsp:nvSpPr>
      <dsp:spPr>
        <a:xfrm>
          <a:off x="1565252" y="1809241"/>
          <a:ext cx="225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1" kern="1200"/>
            <a:t>- Analyze stock price trends over time.</a:t>
          </a:r>
          <a:endParaRPr lang="en-US" sz="1500" kern="1200"/>
        </a:p>
      </dsp:txBody>
      <dsp:txXfrm>
        <a:off x="1565252" y="1809241"/>
        <a:ext cx="2250000" cy="720000"/>
      </dsp:txXfrm>
    </dsp:sp>
    <dsp:sp modelId="{52F2C422-0D99-48FE-99BE-65390B70DC84}">
      <dsp:nvSpPr>
        <dsp:cNvPr id="0" name=""/>
        <dsp:cNvSpPr/>
      </dsp:nvSpPr>
      <dsp:spPr>
        <a:xfrm>
          <a:off x="4647752" y="9241"/>
          <a:ext cx="1372500" cy="13725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D771F6-FC82-4052-9F8C-9535B8C0DF0D}">
      <dsp:nvSpPr>
        <dsp:cNvPr id="0" name=""/>
        <dsp:cNvSpPr/>
      </dsp:nvSpPr>
      <dsp:spPr>
        <a:xfrm>
          <a:off x="4940252" y="301741"/>
          <a:ext cx="787500" cy="787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ECFD0A-9FEA-4CAC-9DA4-8D19991C8216}">
      <dsp:nvSpPr>
        <dsp:cNvPr id="0" name=""/>
        <dsp:cNvSpPr/>
      </dsp:nvSpPr>
      <dsp:spPr>
        <a:xfrm>
          <a:off x="4209002" y="1809241"/>
          <a:ext cx="225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1" kern="1200"/>
            <a:t>- Identify key factors affecting stock prices.</a:t>
          </a:r>
          <a:endParaRPr lang="en-US" sz="1500" kern="1200"/>
        </a:p>
      </dsp:txBody>
      <dsp:txXfrm>
        <a:off x="4209002" y="1809241"/>
        <a:ext cx="2250000" cy="720000"/>
      </dsp:txXfrm>
    </dsp:sp>
    <dsp:sp modelId="{4460CFF4-21DD-4509-9EFA-660709D71834}">
      <dsp:nvSpPr>
        <dsp:cNvPr id="0" name=""/>
        <dsp:cNvSpPr/>
      </dsp:nvSpPr>
      <dsp:spPr>
        <a:xfrm>
          <a:off x="7291502" y="9241"/>
          <a:ext cx="1372500" cy="13725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CF5CBA-4138-42B2-95B4-6D2153D0A641}">
      <dsp:nvSpPr>
        <dsp:cNvPr id="0" name=""/>
        <dsp:cNvSpPr/>
      </dsp:nvSpPr>
      <dsp:spPr>
        <a:xfrm>
          <a:off x="7584002" y="301741"/>
          <a:ext cx="787500" cy="7875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FACC7A-2038-46DC-9F1C-20FB6C598C76}">
      <dsp:nvSpPr>
        <dsp:cNvPr id="0" name=""/>
        <dsp:cNvSpPr/>
      </dsp:nvSpPr>
      <dsp:spPr>
        <a:xfrm>
          <a:off x="6852752" y="1809241"/>
          <a:ext cx="225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1" kern="1200"/>
            <a:t>- Provide insights for future stock performance.</a:t>
          </a:r>
          <a:endParaRPr lang="en-US" sz="1500" kern="1200"/>
        </a:p>
      </dsp:txBody>
      <dsp:txXfrm>
        <a:off x="6852752" y="1809241"/>
        <a:ext cx="225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7/17/24</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265086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7/17/24</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773405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7/17/24</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356388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7/17/24</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149651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7/17/24</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183926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7/17/24</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490526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7/17/24</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20238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7/17/24</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911579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7/17/24</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152098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7/17/24</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406174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7/17/24</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245075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7/17/24</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7866006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A8DDC302-DBEC-4742-B54B-5E9AAFE969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430001" cy="6858000"/>
          </a:xfrm>
          <a:custGeom>
            <a:avLst/>
            <a:gdLst>
              <a:gd name="connsiteX0" fmla="*/ 0 w 11430001"/>
              <a:gd name="connsiteY0" fmla="*/ 0 h 6858000"/>
              <a:gd name="connsiteX1" fmla="*/ 5330522 w 11430001"/>
              <a:gd name="connsiteY1" fmla="*/ 0 h 6858000"/>
              <a:gd name="connsiteX2" fmla="*/ 5334002 w 11430001"/>
              <a:gd name="connsiteY2" fmla="*/ 0 h 6858000"/>
              <a:gd name="connsiteX3" fmla="*/ 5334002 w 11430001"/>
              <a:gd name="connsiteY3" fmla="*/ 762270 h 6858000"/>
              <a:gd name="connsiteX4" fmla="*/ 11430001 w 11430001"/>
              <a:gd name="connsiteY4" fmla="*/ 762270 h 6858000"/>
              <a:gd name="connsiteX5" fmla="*/ 11430001 w 11430001"/>
              <a:gd name="connsiteY5" fmla="*/ 6094807 h 6858000"/>
              <a:gd name="connsiteX6" fmla="*/ 5330522 w 11430001"/>
              <a:gd name="connsiteY6" fmla="*/ 6094807 h 6858000"/>
              <a:gd name="connsiteX7" fmla="*/ 5330522 w 11430001"/>
              <a:gd name="connsiteY7" fmla="*/ 6858000 h 6858000"/>
              <a:gd name="connsiteX8" fmla="*/ 0 w 11430001"/>
              <a:gd name="connsiteY8" fmla="*/ 6858000 h 6858000"/>
              <a:gd name="connsiteX9" fmla="*/ 0 w 11430001"/>
              <a:gd name="connsiteY9" fmla="*/ 60948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30001" h="6858000">
                <a:moveTo>
                  <a:pt x="0" y="0"/>
                </a:moveTo>
                <a:lnTo>
                  <a:pt x="5330522" y="0"/>
                </a:lnTo>
                <a:lnTo>
                  <a:pt x="5334002" y="0"/>
                </a:lnTo>
                <a:lnTo>
                  <a:pt x="5334002" y="762270"/>
                </a:lnTo>
                <a:lnTo>
                  <a:pt x="11430001" y="762270"/>
                </a:lnTo>
                <a:lnTo>
                  <a:pt x="11430001" y="6094807"/>
                </a:lnTo>
                <a:lnTo>
                  <a:pt x="5330522" y="6094807"/>
                </a:lnTo>
                <a:lnTo>
                  <a:pt x="5330522" y="6858000"/>
                </a:lnTo>
                <a:lnTo>
                  <a:pt x="0" y="6858000"/>
                </a:lnTo>
                <a:lnTo>
                  <a:pt x="0" y="6094807"/>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576103A-0BB1-06D0-88E5-1791119D62C8}"/>
              </a:ext>
            </a:extLst>
          </p:cNvPr>
          <p:cNvSpPr>
            <a:spLocks noGrp="1"/>
          </p:cNvSpPr>
          <p:nvPr>
            <p:ph type="ctrTitle"/>
          </p:nvPr>
        </p:nvSpPr>
        <p:spPr>
          <a:xfrm>
            <a:off x="6082616" y="1517904"/>
            <a:ext cx="4579288" cy="2796945"/>
          </a:xfrm>
        </p:spPr>
        <p:txBody>
          <a:bodyPr>
            <a:normAutofit/>
          </a:bodyPr>
          <a:lstStyle/>
          <a:p>
            <a:pPr algn="l"/>
            <a:r>
              <a:rPr lang="en-US" dirty="0"/>
              <a:t>Nvidia stock prediction</a:t>
            </a:r>
          </a:p>
        </p:txBody>
      </p:sp>
      <p:sp>
        <p:nvSpPr>
          <p:cNvPr id="3" name="Subtitle 2">
            <a:extLst>
              <a:ext uri="{FF2B5EF4-FFF2-40B4-BE49-F238E27FC236}">
                <a16:creationId xmlns:a16="http://schemas.microsoft.com/office/drawing/2014/main" id="{67FEC2EE-8EBD-BF1E-23DD-179A725CB3CF}"/>
              </a:ext>
            </a:extLst>
          </p:cNvPr>
          <p:cNvSpPr>
            <a:spLocks noGrp="1"/>
          </p:cNvSpPr>
          <p:nvPr>
            <p:ph type="subTitle" idx="1"/>
          </p:nvPr>
        </p:nvSpPr>
        <p:spPr>
          <a:xfrm>
            <a:off x="6082616" y="4570807"/>
            <a:ext cx="4579288" cy="942889"/>
          </a:xfrm>
        </p:spPr>
        <p:txBody>
          <a:bodyPr>
            <a:normAutofit/>
          </a:bodyPr>
          <a:lstStyle/>
          <a:p>
            <a:pPr algn="l"/>
            <a:r>
              <a:rPr lang="en-US" dirty="0"/>
              <a:t>By Haoon Kim</a:t>
            </a:r>
          </a:p>
        </p:txBody>
      </p:sp>
      <p:pic>
        <p:nvPicPr>
          <p:cNvPr id="4" name="Picture 3" descr="A web of dots connected">
            <a:extLst>
              <a:ext uri="{FF2B5EF4-FFF2-40B4-BE49-F238E27FC236}">
                <a16:creationId xmlns:a16="http://schemas.microsoft.com/office/drawing/2014/main" id="{EEBF226F-694D-BEEB-8A3E-D50AA483C7F9}"/>
              </a:ext>
            </a:extLst>
          </p:cNvPr>
          <p:cNvPicPr>
            <a:picLocks noChangeAspect="1"/>
          </p:cNvPicPr>
          <p:nvPr/>
        </p:nvPicPr>
        <p:blipFill>
          <a:blip r:embed="rId2"/>
          <a:srcRect l="38078" r="17238" b="-1"/>
          <a:stretch/>
        </p:blipFill>
        <p:spPr>
          <a:xfrm>
            <a:off x="20" y="758953"/>
            <a:ext cx="5327883" cy="5335854"/>
          </a:xfrm>
          <a:prstGeom prst="rect">
            <a:avLst/>
          </a:prstGeom>
        </p:spPr>
      </p:pic>
    </p:spTree>
    <p:extLst>
      <p:ext uri="{BB962C8B-B14F-4D97-AF65-F5344CB8AC3E}">
        <p14:creationId xmlns:p14="http://schemas.microsoft.com/office/powerpoint/2010/main" val="1950565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9A61F-BFF6-C4F5-D217-B74A60270A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350D110-6E5C-8360-AE0B-F235B4B74835}"/>
              </a:ext>
            </a:extLst>
          </p:cNvPr>
          <p:cNvSpPr>
            <a:spLocks noGrp="1"/>
          </p:cNvSpPr>
          <p:nvPr>
            <p:ph idx="1"/>
          </p:nvPr>
        </p:nvSpPr>
        <p:spPr/>
        <p:txBody>
          <a:bodyPr/>
          <a:lstStyle/>
          <a:p>
            <a:endParaRPr lang="en-US" dirty="0"/>
          </a:p>
        </p:txBody>
      </p:sp>
      <p:pic>
        <p:nvPicPr>
          <p:cNvPr id="4098" name="Picture 2">
            <a:extLst>
              <a:ext uri="{FF2B5EF4-FFF2-40B4-BE49-F238E27FC236}">
                <a16:creationId xmlns:a16="http://schemas.microsoft.com/office/drawing/2014/main" id="{351838AB-A3D2-E9CF-E07D-5E612E36B9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228" y="1224463"/>
            <a:ext cx="5299676" cy="471082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89EB5DCD-3B6D-0ECE-D749-7992F834FD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2098" y="1224463"/>
            <a:ext cx="5299676" cy="471082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29A4286-0081-8634-10B6-303DE903F63B}"/>
              </a:ext>
            </a:extLst>
          </p:cNvPr>
          <p:cNvSpPr txBox="1"/>
          <p:nvPr/>
        </p:nvSpPr>
        <p:spPr>
          <a:xfrm>
            <a:off x="4774879" y="708411"/>
            <a:ext cx="6096000" cy="369332"/>
          </a:xfrm>
          <a:prstGeom prst="rect">
            <a:avLst/>
          </a:prstGeom>
          <a:noFill/>
        </p:spPr>
        <p:txBody>
          <a:bodyPr wrap="square">
            <a:spAutoFit/>
          </a:bodyPr>
          <a:lstStyle/>
          <a:p>
            <a:r>
              <a:rPr lang="en-US" sz="1800" b="1" dirty="0"/>
              <a:t>a correlation matrix </a:t>
            </a:r>
            <a:endParaRPr lang="en-US" dirty="0"/>
          </a:p>
        </p:txBody>
      </p:sp>
    </p:spTree>
    <p:extLst>
      <p:ext uri="{BB962C8B-B14F-4D97-AF65-F5344CB8AC3E}">
        <p14:creationId xmlns:p14="http://schemas.microsoft.com/office/powerpoint/2010/main" val="559693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0" name="Rectangle 19">
            <a:extLst>
              <a:ext uri="{FF2B5EF4-FFF2-40B4-BE49-F238E27FC236}">
                <a16:creationId xmlns:a16="http://schemas.microsoft.com/office/drawing/2014/main" id="{ACEDC033-8DAA-4024-87F5-57430053A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D584A691-C497-4066-927B-46560195E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4" name="Rectangle 23">
            <a:extLst>
              <a:ext uri="{FF2B5EF4-FFF2-40B4-BE49-F238E27FC236}">
                <a16:creationId xmlns:a16="http://schemas.microsoft.com/office/drawing/2014/main" id="{85142CA2-DBFB-4161-ABDF-E87C86881F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757238"/>
            <a:ext cx="12192002" cy="6100762"/>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a:extLst>
              <a:ext uri="{FF2B5EF4-FFF2-40B4-BE49-F238E27FC236}">
                <a16:creationId xmlns:a16="http://schemas.microsoft.com/office/drawing/2014/main" id="{FDE92DCE-AF65-E0D3-3669-045B4ED62C77}"/>
              </a:ext>
            </a:extLst>
          </p:cNvPr>
          <p:cNvPicPr>
            <a:picLocks noGrp="1" noChangeAspect="1"/>
          </p:cNvPicPr>
          <p:nvPr>
            <p:ph idx="1"/>
          </p:nvPr>
        </p:nvPicPr>
        <p:blipFill>
          <a:blip r:embed="rId2"/>
          <a:stretch>
            <a:fillRect/>
          </a:stretch>
        </p:blipFill>
        <p:spPr>
          <a:xfrm>
            <a:off x="1692165" y="1455587"/>
            <a:ext cx="8470148" cy="4892661"/>
          </a:xfrm>
          <a:prstGeom prst="rect">
            <a:avLst/>
          </a:prstGeom>
        </p:spPr>
      </p:pic>
      <p:sp>
        <p:nvSpPr>
          <p:cNvPr id="2" name="TextBox 1">
            <a:extLst>
              <a:ext uri="{FF2B5EF4-FFF2-40B4-BE49-F238E27FC236}">
                <a16:creationId xmlns:a16="http://schemas.microsoft.com/office/drawing/2014/main" id="{8948715C-1038-9DCA-EDE1-18A24E2DC1B9}"/>
              </a:ext>
            </a:extLst>
          </p:cNvPr>
          <p:cNvSpPr txBox="1"/>
          <p:nvPr/>
        </p:nvSpPr>
        <p:spPr>
          <a:xfrm>
            <a:off x="1618593" y="754585"/>
            <a:ext cx="3956532" cy="369332"/>
          </a:xfrm>
          <a:prstGeom prst="rect">
            <a:avLst/>
          </a:prstGeom>
          <a:noFill/>
        </p:spPr>
        <p:txBody>
          <a:bodyPr wrap="none" rtlCol="0">
            <a:spAutoFit/>
          </a:bodyPr>
          <a:lstStyle/>
          <a:p>
            <a:r>
              <a:rPr lang="en-US" b="1" dirty="0"/>
              <a:t>Daily stock change </a:t>
            </a:r>
            <a:r>
              <a:rPr lang="en-US" sz="1800" b="1" dirty="0"/>
              <a:t>by candlestick</a:t>
            </a:r>
            <a:endParaRPr lang="en-US" dirty="0"/>
          </a:p>
        </p:txBody>
      </p:sp>
    </p:spTree>
    <p:extLst>
      <p:ext uri="{BB962C8B-B14F-4D97-AF65-F5344CB8AC3E}">
        <p14:creationId xmlns:p14="http://schemas.microsoft.com/office/powerpoint/2010/main" val="1826490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DB667490-DB81-488B-B0E9-A2D13C48B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58952"/>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4F0273-26B8-B26D-F7C4-351ECE559861}"/>
              </a:ext>
            </a:extLst>
          </p:cNvPr>
          <p:cNvSpPr>
            <a:spLocks noGrp="1"/>
          </p:cNvSpPr>
          <p:nvPr>
            <p:ph type="title"/>
          </p:nvPr>
        </p:nvSpPr>
        <p:spPr>
          <a:xfrm>
            <a:off x="748381" y="758952"/>
            <a:ext cx="5268761" cy="1345115"/>
          </a:xfrm>
        </p:spPr>
        <p:txBody>
          <a:bodyPr>
            <a:normAutofit fontScale="90000"/>
          </a:bodyPr>
          <a:lstStyle/>
          <a:p>
            <a:r>
              <a:rPr lang="en-US" dirty="0"/>
              <a:t>Analyzing Yearly, Quarterly, Monthly and Daily changes</a:t>
            </a:r>
          </a:p>
        </p:txBody>
      </p:sp>
      <p:sp>
        <p:nvSpPr>
          <p:cNvPr id="3" name="Content Placeholder 2">
            <a:extLst>
              <a:ext uri="{FF2B5EF4-FFF2-40B4-BE49-F238E27FC236}">
                <a16:creationId xmlns:a16="http://schemas.microsoft.com/office/drawing/2014/main" id="{FD98AE99-21CA-1714-0B4E-EDDA8F5CC867}"/>
              </a:ext>
            </a:extLst>
          </p:cNvPr>
          <p:cNvSpPr>
            <a:spLocks noGrp="1"/>
          </p:cNvSpPr>
          <p:nvPr>
            <p:ph idx="1"/>
          </p:nvPr>
        </p:nvSpPr>
        <p:spPr>
          <a:xfrm>
            <a:off x="803356" y="2919961"/>
            <a:ext cx="5213786" cy="3128825"/>
          </a:xfrm>
        </p:spPr>
        <p:txBody>
          <a:bodyPr>
            <a:normAutofit fontScale="92500"/>
          </a:bodyPr>
          <a:lstStyle/>
          <a:p>
            <a:r>
              <a:rPr lang="en-US" dirty="0"/>
              <a:t>It shows Nvidia stock was low from early 2000, but it has increased a lot after 2016 and 2020 due to new technologies.</a:t>
            </a:r>
          </a:p>
          <a:p>
            <a:r>
              <a:rPr lang="en-US" dirty="0"/>
              <a:t>Daily percentage change graph analyzes sudden stock price changes due to specific events.</a:t>
            </a:r>
          </a:p>
        </p:txBody>
      </p:sp>
      <p:pic>
        <p:nvPicPr>
          <p:cNvPr id="6" name="Picture 5">
            <a:extLst>
              <a:ext uri="{FF2B5EF4-FFF2-40B4-BE49-F238E27FC236}">
                <a16:creationId xmlns:a16="http://schemas.microsoft.com/office/drawing/2014/main" id="{DFAAFD13-A37B-867D-5830-40B795A0AD86}"/>
              </a:ext>
            </a:extLst>
          </p:cNvPr>
          <p:cNvPicPr>
            <a:picLocks noChangeAspect="1"/>
          </p:cNvPicPr>
          <p:nvPr/>
        </p:nvPicPr>
        <p:blipFill>
          <a:blip r:embed="rId2"/>
          <a:stretch>
            <a:fillRect/>
          </a:stretch>
        </p:blipFill>
        <p:spPr>
          <a:xfrm>
            <a:off x="8809239" y="1368804"/>
            <a:ext cx="2620761" cy="2087087"/>
          </a:xfrm>
          <a:prstGeom prst="rect">
            <a:avLst/>
          </a:prstGeom>
        </p:spPr>
      </p:pic>
      <p:pic>
        <p:nvPicPr>
          <p:cNvPr id="5" name="Picture 4">
            <a:extLst>
              <a:ext uri="{FF2B5EF4-FFF2-40B4-BE49-F238E27FC236}">
                <a16:creationId xmlns:a16="http://schemas.microsoft.com/office/drawing/2014/main" id="{3CE039E3-01DD-2501-64A7-4D8EAE672A71}"/>
              </a:ext>
            </a:extLst>
          </p:cNvPr>
          <p:cNvPicPr>
            <a:picLocks noChangeAspect="1"/>
          </p:cNvPicPr>
          <p:nvPr/>
        </p:nvPicPr>
        <p:blipFill>
          <a:blip r:embed="rId3"/>
          <a:stretch>
            <a:fillRect/>
          </a:stretch>
        </p:blipFill>
        <p:spPr>
          <a:xfrm>
            <a:off x="6138492" y="1399825"/>
            <a:ext cx="2698828" cy="2087087"/>
          </a:xfrm>
          <a:prstGeom prst="rect">
            <a:avLst/>
          </a:prstGeom>
        </p:spPr>
      </p:pic>
      <p:pic>
        <p:nvPicPr>
          <p:cNvPr id="4" name="Picture 3">
            <a:extLst>
              <a:ext uri="{FF2B5EF4-FFF2-40B4-BE49-F238E27FC236}">
                <a16:creationId xmlns:a16="http://schemas.microsoft.com/office/drawing/2014/main" id="{E0EE41A3-98DC-6595-B2E1-3963A4282F68}"/>
              </a:ext>
            </a:extLst>
          </p:cNvPr>
          <p:cNvPicPr>
            <a:picLocks noChangeAspect="1"/>
          </p:cNvPicPr>
          <p:nvPr/>
        </p:nvPicPr>
        <p:blipFill>
          <a:blip r:embed="rId4"/>
          <a:stretch>
            <a:fillRect/>
          </a:stretch>
        </p:blipFill>
        <p:spPr>
          <a:xfrm>
            <a:off x="8837320" y="3835367"/>
            <a:ext cx="2592680" cy="2263680"/>
          </a:xfrm>
          <a:prstGeom prst="rect">
            <a:avLst/>
          </a:prstGeom>
        </p:spPr>
      </p:pic>
      <p:pic>
        <p:nvPicPr>
          <p:cNvPr id="8" name="Picture 7">
            <a:extLst>
              <a:ext uri="{FF2B5EF4-FFF2-40B4-BE49-F238E27FC236}">
                <a16:creationId xmlns:a16="http://schemas.microsoft.com/office/drawing/2014/main" id="{4C09C50B-BD13-DE5D-4AFB-B714E9E3DAFC}"/>
              </a:ext>
            </a:extLst>
          </p:cNvPr>
          <p:cNvPicPr>
            <a:picLocks noChangeAspect="1"/>
          </p:cNvPicPr>
          <p:nvPr/>
        </p:nvPicPr>
        <p:blipFill>
          <a:blip r:embed="rId5"/>
          <a:stretch>
            <a:fillRect/>
          </a:stretch>
        </p:blipFill>
        <p:spPr>
          <a:xfrm>
            <a:off x="6078213" y="3835367"/>
            <a:ext cx="2741321" cy="2082629"/>
          </a:xfrm>
          <a:prstGeom prst="rect">
            <a:avLst/>
          </a:prstGeom>
        </p:spPr>
      </p:pic>
    </p:spTree>
    <p:extLst>
      <p:ext uri="{BB962C8B-B14F-4D97-AF65-F5344CB8AC3E}">
        <p14:creationId xmlns:p14="http://schemas.microsoft.com/office/powerpoint/2010/main" val="314923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DB667490-DB81-488B-B0E9-A2D13C48B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58952"/>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4F0273-26B8-B26D-F7C4-351ECE559861}"/>
              </a:ext>
            </a:extLst>
          </p:cNvPr>
          <p:cNvSpPr>
            <a:spLocks noGrp="1"/>
          </p:cNvSpPr>
          <p:nvPr>
            <p:ph type="title"/>
          </p:nvPr>
        </p:nvSpPr>
        <p:spPr>
          <a:xfrm>
            <a:off x="1025197" y="926276"/>
            <a:ext cx="3317972" cy="2865807"/>
          </a:xfrm>
        </p:spPr>
        <p:txBody>
          <a:bodyPr anchor="t">
            <a:normAutofit/>
          </a:bodyPr>
          <a:lstStyle/>
          <a:p>
            <a:r>
              <a:rPr lang="en-US" sz="3300" dirty="0"/>
              <a:t>Stock change graph</a:t>
            </a:r>
            <a:r>
              <a:rPr lang="ko-KR" altLang="en-US" sz="3300" dirty="0"/>
              <a:t> </a:t>
            </a:r>
            <a:r>
              <a:rPr lang="en-US" altLang="ko-KR" sz="3300" dirty="0"/>
              <a:t>in different scales</a:t>
            </a:r>
            <a:endParaRPr lang="en-US" sz="3300" dirty="0"/>
          </a:p>
        </p:txBody>
      </p:sp>
      <p:sp>
        <p:nvSpPr>
          <p:cNvPr id="3" name="Content Placeholder 2">
            <a:extLst>
              <a:ext uri="{FF2B5EF4-FFF2-40B4-BE49-F238E27FC236}">
                <a16:creationId xmlns:a16="http://schemas.microsoft.com/office/drawing/2014/main" id="{FD98AE99-21CA-1714-0B4E-EDDA8F5CC867}"/>
              </a:ext>
            </a:extLst>
          </p:cNvPr>
          <p:cNvSpPr>
            <a:spLocks noGrp="1"/>
          </p:cNvSpPr>
          <p:nvPr>
            <p:ph idx="1"/>
          </p:nvPr>
        </p:nvSpPr>
        <p:spPr>
          <a:xfrm>
            <a:off x="4648192" y="926276"/>
            <a:ext cx="6013457" cy="2865808"/>
          </a:xfrm>
        </p:spPr>
        <p:txBody>
          <a:bodyPr anchor="t">
            <a:normAutofit/>
          </a:bodyPr>
          <a:lstStyle/>
          <a:p>
            <a:pPr marL="0" indent="0">
              <a:buNone/>
            </a:pPr>
            <a:r>
              <a:rPr lang="en-US" dirty="0"/>
              <a:t>- Through Absolute price change, we can see significant jumps and drops.</a:t>
            </a:r>
          </a:p>
          <a:p>
            <a:pPr marL="0" indent="0">
              <a:buNone/>
            </a:pPr>
            <a:r>
              <a:rPr lang="en-US" dirty="0"/>
              <a:t>- Emphasized smaller values, so we can see detailed changes.</a:t>
            </a:r>
          </a:p>
          <a:p>
            <a:pPr marL="0" indent="0">
              <a:buNone/>
            </a:pPr>
            <a:r>
              <a:rPr lang="en-US" dirty="0"/>
              <a:t>- Emphasizes proportional changes, so it shows consistent growth over time.</a:t>
            </a:r>
          </a:p>
        </p:txBody>
      </p:sp>
      <p:pic>
        <p:nvPicPr>
          <p:cNvPr id="4" name="Picture 3">
            <a:extLst>
              <a:ext uri="{FF2B5EF4-FFF2-40B4-BE49-F238E27FC236}">
                <a16:creationId xmlns:a16="http://schemas.microsoft.com/office/drawing/2014/main" id="{ED35B955-925A-653F-FD33-7FE03FD07207}"/>
              </a:ext>
            </a:extLst>
          </p:cNvPr>
          <p:cNvPicPr>
            <a:picLocks noChangeAspect="1"/>
          </p:cNvPicPr>
          <p:nvPr/>
        </p:nvPicPr>
        <p:blipFill>
          <a:blip r:embed="rId2"/>
          <a:stretch>
            <a:fillRect/>
          </a:stretch>
        </p:blipFill>
        <p:spPr>
          <a:xfrm>
            <a:off x="735696" y="4056252"/>
            <a:ext cx="3317972" cy="2480184"/>
          </a:xfrm>
          <a:prstGeom prst="rect">
            <a:avLst/>
          </a:prstGeom>
        </p:spPr>
      </p:pic>
      <p:pic>
        <p:nvPicPr>
          <p:cNvPr id="6" name="Picture 5">
            <a:extLst>
              <a:ext uri="{FF2B5EF4-FFF2-40B4-BE49-F238E27FC236}">
                <a16:creationId xmlns:a16="http://schemas.microsoft.com/office/drawing/2014/main" id="{B9DEAB9C-75F0-E5D6-F83C-3DADED32DD37}"/>
              </a:ext>
            </a:extLst>
          </p:cNvPr>
          <p:cNvPicPr>
            <a:picLocks noChangeAspect="1"/>
          </p:cNvPicPr>
          <p:nvPr/>
        </p:nvPicPr>
        <p:blipFill>
          <a:blip r:embed="rId3"/>
          <a:stretch>
            <a:fillRect/>
          </a:stretch>
        </p:blipFill>
        <p:spPr>
          <a:xfrm>
            <a:off x="4053668" y="3970714"/>
            <a:ext cx="3485722" cy="2449898"/>
          </a:xfrm>
          <a:prstGeom prst="rect">
            <a:avLst/>
          </a:prstGeom>
        </p:spPr>
      </p:pic>
      <p:pic>
        <p:nvPicPr>
          <p:cNvPr id="5" name="Picture 4">
            <a:extLst>
              <a:ext uri="{FF2B5EF4-FFF2-40B4-BE49-F238E27FC236}">
                <a16:creationId xmlns:a16="http://schemas.microsoft.com/office/drawing/2014/main" id="{7631FDDA-089B-8C1C-098C-28F2E0DA77CD}"/>
              </a:ext>
            </a:extLst>
          </p:cNvPr>
          <p:cNvPicPr>
            <a:picLocks noChangeAspect="1"/>
          </p:cNvPicPr>
          <p:nvPr/>
        </p:nvPicPr>
        <p:blipFill>
          <a:blip r:embed="rId4"/>
          <a:stretch>
            <a:fillRect/>
          </a:stretch>
        </p:blipFill>
        <p:spPr>
          <a:xfrm>
            <a:off x="7539390" y="3998339"/>
            <a:ext cx="3317972" cy="2480185"/>
          </a:xfrm>
          <a:prstGeom prst="rect">
            <a:avLst/>
          </a:prstGeom>
        </p:spPr>
      </p:pic>
    </p:spTree>
    <p:extLst>
      <p:ext uri="{BB962C8B-B14F-4D97-AF65-F5344CB8AC3E}">
        <p14:creationId xmlns:p14="http://schemas.microsoft.com/office/powerpoint/2010/main" val="100285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F0273-26B8-B26D-F7C4-351ECE559861}"/>
              </a:ext>
            </a:extLst>
          </p:cNvPr>
          <p:cNvSpPr>
            <a:spLocks noGrp="1"/>
          </p:cNvSpPr>
          <p:nvPr>
            <p:ph type="title"/>
          </p:nvPr>
        </p:nvSpPr>
        <p:spPr>
          <a:xfrm>
            <a:off x="776224" y="773176"/>
            <a:ext cx="9144000" cy="1344168"/>
          </a:xfrm>
        </p:spPr>
        <p:txBody>
          <a:bodyPr/>
          <a:lstStyle/>
          <a:p>
            <a:r>
              <a:rPr lang="en-US" dirty="0"/>
              <a:t>Prediction Model</a:t>
            </a:r>
          </a:p>
        </p:txBody>
      </p:sp>
      <p:sp>
        <p:nvSpPr>
          <p:cNvPr id="3" name="Content Placeholder 2">
            <a:extLst>
              <a:ext uri="{FF2B5EF4-FFF2-40B4-BE49-F238E27FC236}">
                <a16:creationId xmlns:a16="http://schemas.microsoft.com/office/drawing/2014/main" id="{FD98AE99-21CA-1714-0B4E-EDDA8F5CC867}"/>
              </a:ext>
            </a:extLst>
          </p:cNvPr>
          <p:cNvSpPr>
            <a:spLocks noGrp="1"/>
          </p:cNvSpPr>
          <p:nvPr>
            <p:ph idx="1"/>
          </p:nvPr>
        </p:nvSpPr>
        <p:spPr>
          <a:xfrm>
            <a:off x="776224" y="2117344"/>
            <a:ext cx="9144000" cy="3127248"/>
          </a:xfrm>
        </p:spPr>
        <p:txBody>
          <a:bodyPr>
            <a:normAutofit fontScale="77500" lnSpcReduction="20000"/>
          </a:bodyPr>
          <a:lstStyle/>
          <a:p>
            <a:pPr marL="0" indent="0">
              <a:buNone/>
            </a:pPr>
            <a:r>
              <a:rPr lang="en-US" b="1" dirty="0"/>
              <a:t>Model Description</a:t>
            </a:r>
          </a:p>
          <a:p>
            <a:pPr marL="0" indent="0">
              <a:buNone/>
            </a:pPr>
            <a:r>
              <a:rPr lang="en-US" b="1" dirty="0"/>
              <a:t>- Used Random Forest Regressor for predicting stock prices</a:t>
            </a:r>
          </a:p>
          <a:p>
            <a:pPr marL="0" indent="0">
              <a:buNone/>
            </a:pPr>
            <a:r>
              <a:rPr lang="en-US" b="1" dirty="0"/>
              <a:t>- Features used: Open, High, Low, Volume</a:t>
            </a:r>
          </a:p>
          <a:p>
            <a:pPr marL="0" indent="0">
              <a:buNone/>
            </a:pPr>
            <a:r>
              <a:rPr lang="en-US" b="1" dirty="0"/>
              <a:t>- Target variable: Close price</a:t>
            </a:r>
          </a:p>
          <a:p>
            <a:endParaRPr lang="en-US" b="1" dirty="0"/>
          </a:p>
          <a:p>
            <a:pPr marL="0" indent="0">
              <a:buNone/>
            </a:pPr>
            <a:r>
              <a:rPr lang="en-US" b="1" dirty="0"/>
              <a:t>Model Training and Evaluation</a:t>
            </a:r>
          </a:p>
          <a:p>
            <a:pPr marL="0" indent="0">
              <a:buNone/>
            </a:pPr>
            <a:r>
              <a:rPr lang="en-US" b="1" dirty="0"/>
              <a:t>- Split data into training and testing sets (80/20)</a:t>
            </a:r>
          </a:p>
          <a:p>
            <a:pPr marL="0" indent="0">
              <a:buNone/>
            </a:pPr>
            <a:r>
              <a:rPr lang="en-US" b="1" dirty="0"/>
              <a:t>- Trained the Random Forest model on the training data</a:t>
            </a:r>
          </a:p>
        </p:txBody>
      </p:sp>
    </p:spTree>
    <p:extLst>
      <p:ext uri="{BB962C8B-B14F-4D97-AF65-F5344CB8AC3E}">
        <p14:creationId xmlns:p14="http://schemas.microsoft.com/office/powerpoint/2010/main" val="420652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DB667490-DB81-488B-B0E9-A2D13C48B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58952"/>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E7038A-A778-687F-69DD-F5F84C4C6229}"/>
              </a:ext>
            </a:extLst>
          </p:cNvPr>
          <p:cNvSpPr>
            <a:spLocks noGrp="1"/>
          </p:cNvSpPr>
          <p:nvPr>
            <p:ph type="title"/>
          </p:nvPr>
        </p:nvSpPr>
        <p:spPr>
          <a:xfrm>
            <a:off x="755903" y="866155"/>
            <a:ext cx="4512858" cy="1345115"/>
          </a:xfrm>
        </p:spPr>
        <p:txBody>
          <a:bodyPr>
            <a:normAutofit/>
          </a:bodyPr>
          <a:lstStyle/>
          <a:p>
            <a:r>
              <a:rPr lang="en-US" sz="3600" dirty="0"/>
              <a:t>Model Performance</a:t>
            </a:r>
            <a:br>
              <a:rPr lang="en-US" sz="3600" dirty="0"/>
            </a:br>
            <a:endParaRPr lang="en-US" sz="36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8FBD3A2-B419-B255-3712-59C336140552}"/>
                  </a:ext>
                </a:extLst>
              </p:cNvPr>
              <p:cNvSpPr>
                <a:spLocks noGrp="1"/>
              </p:cNvSpPr>
              <p:nvPr>
                <p:ph idx="1"/>
              </p:nvPr>
            </p:nvSpPr>
            <p:spPr>
              <a:xfrm>
                <a:off x="871389" y="2010670"/>
                <a:ext cx="4512857" cy="3979780"/>
              </a:xfrm>
            </p:spPr>
            <p:txBody>
              <a:bodyPr>
                <a:normAutofit/>
              </a:bodyPr>
              <a:lstStyle/>
              <a:p>
                <a:pPr>
                  <a:lnSpc>
                    <a:spcPct val="95000"/>
                  </a:lnSpc>
                  <a:buFont typeface="Wingdings" pitchFamily="2" charset="2"/>
                  <a:buChar char="§"/>
                </a:pPr>
                <a:r>
                  <a:rPr lang="en-US" sz="2200" b="1" dirty="0"/>
                  <a:t>Evaluation Metrics and Results</a:t>
                </a:r>
              </a:p>
              <a:p>
                <a:pPr marL="0" indent="0">
                  <a:lnSpc>
                    <a:spcPct val="95000"/>
                  </a:lnSpc>
                  <a:buNone/>
                </a:pPr>
                <a:r>
                  <a:rPr lang="en-US" sz="2200" b="1" dirty="0"/>
                  <a:t>Mean Squared Error (MSE): 0.07604994886794281 </a:t>
                </a:r>
                <a14:m>
                  <m:oMath xmlns:m="http://schemas.openxmlformats.org/officeDocument/2006/math">
                    <m:r>
                      <a:rPr lang="en-US" sz="2200" b="1" i="1" smtClean="0">
                        <a:latin typeface="Cambria Math" panose="02040503050406030204" pitchFamily="18" charset="0"/>
                        <a:ea typeface="Cambria Math" panose="02040503050406030204" pitchFamily="18" charset="0"/>
                      </a:rPr>
                      <m:t>≈</m:t>
                    </m:r>
                  </m:oMath>
                </a14:m>
                <a:r>
                  <a:rPr lang="en-US" sz="2200" b="1" dirty="0"/>
                  <a:t> 0.076</a:t>
                </a:r>
              </a:p>
              <a:p>
                <a:pPr marL="0" indent="0">
                  <a:lnSpc>
                    <a:spcPct val="95000"/>
                  </a:lnSpc>
                  <a:buNone/>
                </a:pPr>
                <a:endParaRPr lang="en-US" sz="2200" b="1" dirty="0"/>
              </a:p>
              <a:p>
                <a:pPr>
                  <a:lnSpc>
                    <a:spcPct val="95000"/>
                  </a:lnSpc>
                  <a:buFont typeface="Wingdings" pitchFamily="2" charset="2"/>
                  <a:buChar char="§"/>
                </a:pPr>
                <a:r>
                  <a:rPr lang="en-US" sz="2200" b="1" dirty="0"/>
                  <a:t>Visualizations of Actual vs Predicted Prices</a:t>
                </a:r>
              </a:p>
              <a:p>
                <a:pPr marL="0" indent="0">
                  <a:lnSpc>
                    <a:spcPct val="95000"/>
                  </a:lnSpc>
                  <a:buNone/>
                </a:pPr>
                <a:r>
                  <a:rPr lang="en-US" sz="2200" b="1" dirty="0"/>
                  <a:t> Plotted actual vs predicted prices for the test set</a:t>
                </a:r>
              </a:p>
            </p:txBody>
          </p:sp>
        </mc:Choice>
        <mc:Fallback>
          <p:sp>
            <p:nvSpPr>
              <p:cNvPr id="3" name="Content Placeholder 2">
                <a:extLst>
                  <a:ext uri="{FF2B5EF4-FFF2-40B4-BE49-F238E27FC236}">
                    <a16:creationId xmlns:a16="http://schemas.microsoft.com/office/drawing/2014/main" id="{98FBD3A2-B419-B255-3712-59C336140552}"/>
                  </a:ext>
                </a:extLst>
              </p:cNvPr>
              <p:cNvSpPr>
                <a:spLocks noGrp="1" noRot="1" noChangeAspect="1" noMove="1" noResize="1" noEditPoints="1" noAdjustHandles="1" noChangeArrowheads="1" noChangeShapeType="1" noTextEdit="1"/>
              </p:cNvSpPr>
              <p:nvPr>
                <p:ph idx="1"/>
              </p:nvPr>
            </p:nvSpPr>
            <p:spPr>
              <a:xfrm>
                <a:off x="871389" y="2010670"/>
                <a:ext cx="4512857" cy="3979780"/>
              </a:xfrm>
              <a:blipFill>
                <a:blip r:embed="rId2"/>
                <a:stretch>
                  <a:fillRect l="-1685" t="-1274"/>
                </a:stretch>
              </a:blipFill>
            </p:spPr>
            <p:txBody>
              <a:bodyPr/>
              <a:lstStyle/>
              <a:p>
                <a:r>
                  <a:rPr lang="en-US">
                    <a:noFill/>
                  </a:rPr>
                  <a:t> </a:t>
                </a:r>
              </a:p>
            </p:txBody>
          </p:sp>
        </mc:Fallback>
      </mc:AlternateContent>
      <p:pic>
        <p:nvPicPr>
          <p:cNvPr id="4" name="Picture 2">
            <a:extLst>
              <a:ext uri="{FF2B5EF4-FFF2-40B4-BE49-F238E27FC236}">
                <a16:creationId xmlns:a16="http://schemas.microsoft.com/office/drawing/2014/main" id="{7AA79707-7221-8C9D-30A0-90D992ECA4B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99731" y="758952"/>
            <a:ext cx="5930269" cy="5340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9310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F0273-26B8-B26D-F7C4-351ECE559861}"/>
              </a:ext>
            </a:extLst>
          </p:cNvPr>
          <p:cNvSpPr>
            <a:spLocks noGrp="1"/>
          </p:cNvSpPr>
          <p:nvPr>
            <p:ph type="title"/>
          </p:nvPr>
        </p:nvSpPr>
        <p:spPr>
          <a:xfrm>
            <a:off x="793509" y="768690"/>
            <a:ext cx="9144000" cy="1344168"/>
          </a:xfrm>
        </p:spPr>
        <p:txBody>
          <a:bodyPr/>
          <a:lstStyle/>
          <a:p>
            <a:r>
              <a:rPr lang="en-US" dirty="0"/>
              <a:t>Future Stock Prediction</a:t>
            </a:r>
          </a:p>
        </p:txBody>
      </p:sp>
      <p:sp>
        <p:nvSpPr>
          <p:cNvPr id="3" name="Content Placeholder 2">
            <a:extLst>
              <a:ext uri="{FF2B5EF4-FFF2-40B4-BE49-F238E27FC236}">
                <a16:creationId xmlns:a16="http://schemas.microsoft.com/office/drawing/2014/main" id="{FD98AE99-21CA-1714-0B4E-EDDA8F5CC867}"/>
              </a:ext>
            </a:extLst>
          </p:cNvPr>
          <p:cNvSpPr>
            <a:spLocks noGrp="1"/>
          </p:cNvSpPr>
          <p:nvPr>
            <p:ph idx="1"/>
          </p:nvPr>
        </p:nvSpPr>
        <p:spPr>
          <a:xfrm>
            <a:off x="793509" y="1617895"/>
            <a:ext cx="9144000" cy="3127248"/>
          </a:xfrm>
        </p:spPr>
        <p:txBody>
          <a:bodyPr>
            <a:normAutofit/>
          </a:bodyPr>
          <a:lstStyle/>
          <a:p>
            <a:pPr marL="0" indent="0">
              <a:buNone/>
            </a:pPr>
            <a:r>
              <a:rPr lang="en-US" b="1" dirty="0"/>
              <a:t>- Visualized graph showing last 200 days of historical data with future predictions for the next 30days</a:t>
            </a:r>
          </a:p>
          <a:p>
            <a:endParaRPr lang="en-US" b="1" dirty="0"/>
          </a:p>
        </p:txBody>
      </p:sp>
      <p:pic>
        <p:nvPicPr>
          <p:cNvPr id="6" name="Picture 4">
            <a:extLst>
              <a:ext uri="{FF2B5EF4-FFF2-40B4-BE49-F238E27FC236}">
                <a16:creationId xmlns:a16="http://schemas.microsoft.com/office/drawing/2014/main" id="{ECD77A8E-B900-919F-C933-E2BC911FEA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642" y="2696529"/>
            <a:ext cx="8299691" cy="3831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0650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40096"/>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4F0273-26B8-B26D-F7C4-351ECE559861}"/>
              </a:ext>
            </a:extLst>
          </p:cNvPr>
          <p:cNvSpPr>
            <a:spLocks noGrp="1"/>
          </p:cNvSpPr>
          <p:nvPr>
            <p:ph type="title"/>
          </p:nvPr>
        </p:nvSpPr>
        <p:spPr>
          <a:xfrm>
            <a:off x="1517904" y="1517904"/>
            <a:ext cx="9144000" cy="1344168"/>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FD98AE99-21CA-1714-0B4E-EDDA8F5CC867}"/>
              </a:ext>
            </a:extLst>
          </p:cNvPr>
          <p:cNvSpPr>
            <a:spLocks noGrp="1"/>
          </p:cNvSpPr>
          <p:nvPr>
            <p:ph idx="1"/>
          </p:nvPr>
        </p:nvSpPr>
        <p:spPr>
          <a:xfrm>
            <a:off x="1517904" y="2970222"/>
            <a:ext cx="9144000" cy="2610771"/>
          </a:xfrm>
        </p:spPr>
        <p:txBody>
          <a:bodyPr>
            <a:normAutofit/>
          </a:bodyPr>
          <a:lstStyle/>
          <a:p>
            <a:pPr marL="0" indent="0">
              <a:buNone/>
            </a:pPr>
            <a:r>
              <a:rPr lang="en-US" b="1" dirty="0"/>
              <a:t>- The Random Forest model provides a reasonable prediction of NVIDIA's stock prices, indicating potential for practical application in stock market forecasting.</a:t>
            </a:r>
            <a:r>
              <a:rPr lang="ko-KR" altLang="en-US" b="1" dirty="0"/>
              <a:t> </a:t>
            </a:r>
            <a:r>
              <a:rPr lang="en-US" altLang="ko-KR" b="1" dirty="0"/>
              <a:t>I tried different models such as LSTM  and its score was bad. Train Score was 2.93 and Test Score was 1387 which is huge, so I decided using Random Forest Model.</a:t>
            </a:r>
            <a:endParaRPr lang="en-US" b="1" dirty="0"/>
          </a:p>
          <a:p>
            <a:pPr marL="0" indent="0">
              <a:buNone/>
            </a:pPr>
            <a:endParaRPr lang="en-US" dirty="0"/>
          </a:p>
        </p:txBody>
      </p:sp>
    </p:spTree>
    <p:extLst>
      <p:ext uri="{BB962C8B-B14F-4D97-AF65-F5344CB8AC3E}">
        <p14:creationId xmlns:p14="http://schemas.microsoft.com/office/powerpoint/2010/main" val="3990565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52E592-36E0-83E9-8E8A-18875894CA11}"/>
              </a:ext>
            </a:extLst>
          </p:cNvPr>
          <p:cNvSpPr>
            <a:spLocks noGrp="1"/>
          </p:cNvSpPr>
          <p:nvPr>
            <p:ph type="title"/>
          </p:nvPr>
        </p:nvSpPr>
        <p:spPr>
          <a:xfrm>
            <a:off x="762000" y="875053"/>
            <a:ext cx="6839817" cy="5220947"/>
          </a:xfrm>
        </p:spPr>
        <p:txBody>
          <a:bodyPr>
            <a:normAutofit fontScale="90000"/>
          </a:bodyPr>
          <a:lstStyle/>
          <a:p>
            <a:r>
              <a:rPr lang="en-US" sz="4000" dirty="0"/>
              <a:t>Background</a:t>
            </a:r>
            <a:br>
              <a:rPr lang="en-US" sz="4000" dirty="0"/>
            </a:br>
            <a:br>
              <a:rPr lang="en-US" sz="4000" dirty="0"/>
            </a:br>
            <a:br>
              <a:rPr lang="en-US" sz="1800" dirty="0"/>
            </a:br>
            <a:r>
              <a:rPr lang="en-US" sz="2700" dirty="0"/>
              <a:t>NVIDIA is a leading technology company known for its graphics processing units (GPUs). NVIDIA’s stock has surged from last couple years due to AI technologies booming.</a:t>
            </a:r>
            <a:br>
              <a:rPr lang="en-US" sz="2700" dirty="0"/>
            </a:br>
            <a:br>
              <a:rPr lang="en-US" sz="2700" dirty="0"/>
            </a:br>
            <a:r>
              <a:rPr lang="en-US" sz="2700" dirty="0"/>
              <a:t>This project aims to predict NVIDIA's stock prices using historical data and</a:t>
            </a:r>
            <a:r>
              <a:rPr lang="ko-KR" altLang="en-US" sz="2700" dirty="0"/>
              <a:t> </a:t>
            </a:r>
            <a:r>
              <a:rPr lang="en-US" altLang="ko-KR" sz="2700" dirty="0"/>
              <a:t>various analysis techniques</a:t>
            </a:r>
            <a:r>
              <a:rPr lang="en-US" sz="2700" dirty="0"/>
              <a:t>.</a:t>
            </a:r>
            <a:r>
              <a:rPr lang="ko-KR" altLang="en-US" sz="2700" dirty="0"/>
              <a:t> </a:t>
            </a:r>
            <a:br>
              <a:rPr lang="en-US" sz="2700" dirty="0"/>
            </a:br>
            <a:br>
              <a:rPr lang="en-US" sz="2700" dirty="0"/>
            </a:br>
            <a:br>
              <a:rPr lang="en-US" sz="1800" dirty="0"/>
            </a:br>
            <a:br>
              <a:rPr lang="en-US" sz="1800" dirty="0"/>
            </a:br>
            <a:br>
              <a:rPr lang="en-US" sz="1800" dirty="0"/>
            </a:br>
            <a:br>
              <a:rPr lang="en-US" sz="1800" dirty="0"/>
            </a:br>
            <a:endParaRPr lang="en-US" sz="1800" dirty="0"/>
          </a:p>
        </p:txBody>
      </p:sp>
      <p:pic>
        <p:nvPicPr>
          <p:cNvPr id="14" name="Content Placeholder 13" descr="A close up of a computer chip&#10;&#10;Description automatically generated">
            <a:extLst>
              <a:ext uri="{FF2B5EF4-FFF2-40B4-BE49-F238E27FC236}">
                <a16:creationId xmlns:a16="http://schemas.microsoft.com/office/drawing/2014/main" id="{5DA8EDAF-1EAD-24B0-4DFF-3134DF289042}"/>
              </a:ext>
            </a:extLst>
          </p:cNvPr>
          <p:cNvPicPr>
            <a:picLocks noGrp="1" noChangeAspect="1"/>
          </p:cNvPicPr>
          <p:nvPr>
            <p:ph idx="1"/>
          </p:nvPr>
        </p:nvPicPr>
        <p:blipFill>
          <a:blip r:embed="rId2"/>
          <a:stretch>
            <a:fillRect/>
          </a:stretch>
        </p:blipFill>
        <p:spPr>
          <a:xfrm>
            <a:off x="7601817" y="758953"/>
            <a:ext cx="3828184" cy="3828184"/>
          </a:xfrm>
        </p:spPr>
      </p:pic>
    </p:spTree>
    <p:extLst>
      <p:ext uri="{BB962C8B-B14F-4D97-AF65-F5344CB8AC3E}">
        <p14:creationId xmlns:p14="http://schemas.microsoft.com/office/powerpoint/2010/main" val="2995187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794192-9D5E-81D6-4A6D-315BD432AB48}"/>
              </a:ext>
            </a:extLst>
          </p:cNvPr>
          <p:cNvSpPr>
            <a:spLocks noGrp="1"/>
          </p:cNvSpPr>
          <p:nvPr>
            <p:ph type="title"/>
          </p:nvPr>
        </p:nvSpPr>
        <p:spPr>
          <a:xfrm>
            <a:off x="761999" y="1517903"/>
            <a:ext cx="10668002" cy="1345115"/>
          </a:xfrm>
        </p:spPr>
        <p:txBody>
          <a:bodyPr>
            <a:normAutofit/>
          </a:bodyPr>
          <a:lstStyle/>
          <a:p>
            <a:r>
              <a:rPr lang="en-US" dirty="0"/>
              <a:t>Project Goals</a:t>
            </a:r>
            <a:br>
              <a:rPr lang="en-US" dirty="0"/>
            </a:br>
            <a:endParaRPr lang="en-US" dirty="0"/>
          </a:p>
        </p:txBody>
      </p:sp>
      <p:graphicFrame>
        <p:nvGraphicFramePr>
          <p:cNvPr id="5" name="Content Placeholder 2">
            <a:extLst>
              <a:ext uri="{FF2B5EF4-FFF2-40B4-BE49-F238E27FC236}">
                <a16:creationId xmlns:a16="http://schemas.microsoft.com/office/drawing/2014/main" id="{D9076766-84D9-6F0E-FF53-3CF733094B29}"/>
              </a:ext>
            </a:extLst>
          </p:cNvPr>
          <p:cNvGraphicFramePr>
            <a:graphicFrameLocks noGrp="1"/>
          </p:cNvGraphicFramePr>
          <p:nvPr>
            <p:ph idx="1"/>
            <p:extLst>
              <p:ext uri="{D42A27DB-BD31-4B8C-83A1-F6EECF244321}">
                <p14:modId xmlns:p14="http://schemas.microsoft.com/office/powerpoint/2010/main" val="1884212090"/>
              </p:ext>
            </p:extLst>
          </p:nvPr>
        </p:nvGraphicFramePr>
        <p:xfrm>
          <a:off x="761999" y="3043450"/>
          <a:ext cx="10668004" cy="25384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32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DB667490-DB81-488B-B0E9-A2D13C48B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58952"/>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CCE7F0-901F-13A3-E6E0-DE1197ABDB3E}"/>
              </a:ext>
            </a:extLst>
          </p:cNvPr>
          <p:cNvSpPr>
            <a:spLocks noGrp="1"/>
          </p:cNvSpPr>
          <p:nvPr>
            <p:ph type="title"/>
          </p:nvPr>
        </p:nvSpPr>
        <p:spPr>
          <a:xfrm>
            <a:off x="755904" y="758951"/>
            <a:ext cx="4512858" cy="1345115"/>
          </a:xfrm>
        </p:spPr>
        <p:txBody>
          <a:bodyPr>
            <a:normAutofit/>
          </a:bodyPr>
          <a:lstStyle/>
          <a:p>
            <a:r>
              <a:rPr lang="en-US" dirty="0"/>
              <a:t>Data Sources</a:t>
            </a:r>
          </a:p>
        </p:txBody>
      </p:sp>
      <p:sp>
        <p:nvSpPr>
          <p:cNvPr id="3" name="Content Placeholder 2">
            <a:extLst>
              <a:ext uri="{FF2B5EF4-FFF2-40B4-BE49-F238E27FC236}">
                <a16:creationId xmlns:a16="http://schemas.microsoft.com/office/drawing/2014/main" id="{96B0E72D-D519-6519-703E-FA29819B824C}"/>
              </a:ext>
            </a:extLst>
          </p:cNvPr>
          <p:cNvSpPr>
            <a:spLocks noGrp="1"/>
          </p:cNvSpPr>
          <p:nvPr>
            <p:ph idx="1"/>
          </p:nvPr>
        </p:nvSpPr>
        <p:spPr>
          <a:xfrm>
            <a:off x="824417" y="1836111"/>
            <a:ext cx="4512857" cy="3128825"/>
          </a:xfrm>
        </p:spPr>
        <p:txBody>
          <a:bodyPr>
            <a:normAutofit/>
          </a:bodyPr>
          <a:lstStyle/>
          <a:p>
            <a:pPr marL="0" indent="0">
              <a:buNone/>
            </a:pPr>
            <a:r>
              <a:rPr lang="en-US" b="1" dirty="0"/>
              <a:t>- Historical stock price data from Yahoo Finance </a:t>
            </a:r>
          </a:p>
          <a:p>
            <a:pPr marL="0" indent="0">
              <a:buNone/>
            </a:pPr>
            <a:r>
              <a:rPr lang="en-US" b="1" dirty="0"/>
              <a:t>- Financial indicators (e.g., Open, High, Low, Close prices, Volume)</a:t>
            </a:r>
          </a:p>
        </p:txBody>
      </p:sp>
      <p:pic>
        <p:nvPicPr>
          <p:cNvPr id="9" name="Picture 8" descr="A graph on a computer screen&#10;&#10;Description automatically generated">
            <a:extLst>
              <a:ext uri="{FF2B5EF4-FFF2-40B4-BE49-F238E27FC236}">
                <a16:creationId xmlns:a16="http://schemas.microsoft.com/office/drawing/2014/main" id="{8408FA57-B6ED-1D9A-77DF-3571053B4B51}"/>
              </a:ext>
            </a:extLst>
          </p:cNvPr>
          <p:cNvPicPr>
            <a:picLocks noChangeAspect="1"/>
          </p:cNvPicPr>
          <p:nvPr/>
        </p:nvPicPr>
        <p:blipFill>
          <a:blip r:embed="rId2"/>
          <a:stretch>
            <a:fillRect/>
          </a:stretch>
        </p:blipFill>
        <p:spPr>
          <a:xfrm>
            <a:off x="6030762" y="758953"/>
            <a:ext cx="6024214" cy="5340094"/>
          </a:xfrm>
          <a:prstGeom prst="rect">
            <a:avLst/>
          </a:prstGeom>
        </p:spPr>
      </p:pic>
      <p:pic>
        <p:nvPicPr>
          <p:cNvPr id="10" name="Content Placeholder 4">
            <a:extLst>
              <a:ext uri="{FF2B5EF4-FFF2-40B4-BE49-F238E27FC236}">
                <a16:creationId xmlns:a16="http://schemas.microsoft.com/office/drawing/2014/main" id="{D38F6AEE-977D-5856-0090-6EA1AE520C98}"/>
              </a:ext>
            </a:extLst>
          </p:cNvPr>
          <p:cNvPicPr>
            <a:picLocks noChangeAspect="1"/>
          </p:cNvPicPr>
          <p:nvPr/>
        </p:nvPicPr>
        <p:blipFill>
          <a:blip r:embed="rId3"/>
          <a:stretch>
            <a:fillRect/>
          </a:stretch>
        </p:blipFill>
        <p:spPr>
          <a:xfrm>
            <a:off x="1198820" y="4264223"/>
            <a:ext cx="4313917" cy="1943561"/>
          </a:xfrm>
          <a:prstGeom prst="rect">
            <a:avLst/>
          </a:prstGeom>
        </p:spPr>
      </p:pic>
    </p:spTree>
    <p:extLst>
      <p:ext uri="{BB962C8B-B14F-4D97-AF65-F5344CB8AC3E}">
        <p14:creationId xmlns:p14="http://schemas.microsoft.com/office/powerpoint/2010/main" val="4169756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9A61F-BFF6-C4F5-D217-B74A60270ACC}"/>
              </a:ext>
            </a:extLst>
          </p:cNvPr>
          <p:cNvSpPr>
            <a:spLocks noGrp="1"/>
          </p:cNvSpPr>
          <p:nvPr>
            <p:ph type="title"/>
          </p:nvPr>
        </p:nvSpPr>
        <p:spPr>
          <a:xfrm>
            <a:off x="786384" y="836261"/>
            <a:ext cx="9144000" cy="1344168"/>
          </a:xfrm>
        </p:spPr>
        <p:txBody>
          <a:bodyPr/>
          <a:lstStyle/>
          <a:p>
            <a:r>
              <a:rPr lang="en-US" dirty="0"/>
              <a:t>Data Preprocessing</a:t>
            </a:r>
          </a:p>
        </p:txBody>
      </p:sp>
      <p:sp>
        <p:nvSpPr>
          <p:cNvPr id="3" name="Content Placeholder 2">
            <a:extLst>
              <a:ext uri="{FF2B5EF4-FFF2-40B4-BE49-F238E27FC236}">
                <a16:creationId xmlns:a16="http://schemas.microsoft.com/office/drawing/2014/main" id="{3350D110-6E5C-8360-AE0B-F235B4B74835}"/>
              </a:ext>
            </a:extLst>
          </p:cNvPr>
          <p:cNvSpPr>
            <a:spLocks noGrp="1"/>
          </p:cNvSpPr>
          <p:nvPr>
            <p:ph idx="1"/>
          </p:nvPr>
        </p:nvSpPr>
        <p:spPr>
          <a:xfrm>
            <a:off x="786384" y="1550324"/>
            <a:ext cx="6695071" cy="3127248"/>
          </a:xfrm>
        </p:spPr>
        <p:txBody>
          <a:bodyPr>
            <a:normAutofit/>
          </a:bodyPr>
          <a:lstStyle/>
          <a:p>
            <a:pPr marL="0" indent="0">
              <a:buNone/>
            </a:pPr>
            <a:r>
              <a:rPr lang="en-US" b="1" dirty="0"/>
              <a:t>-Data cleaning: Removed unnecessary columns (Dividends, Stock Splits) </a:t>
            </a:r>
          </a:p>
          <a:p>
            <a:pPr marL="0" indent="0">
              <a:buNone/>
            </a:pPr>
            <a:r>
              <a:rPr lang="en-US" b="1" dirty="0"/>
              <a:t>- Checked for missing and duplicate data </a:t>
            </a:r>
          </a:p>
          <a:p>
            <a:pPr marL="0" indent="0">
              <a:buNone/>
            </a:pPr>
            <a:r>
              <a:rPr lang="en-US" b="1" dirty="0"/>
              <a:t>- Data normalization for consistency</a:t>
            </a:r>
          </a:p>
        </p:txBody>
      </p:sp>
      <p:pic>
        <p:nvPicPr>
          <p:cNvPr id="5" name="Picture 4">
            <a:extLst>
              <a:ext uri="{FF2B5EF4-FFF2-40B4-BE49-F238E27FC236}">
                <a16:creationId xmlns:a16="http://schemas.microsoft.com/office/drawing/2014/main" id="{D8D58700-3BDB-745E-616E-85D04C1ED8E0}"/>
              </a:ext>
            </a:extLst>
          </p:cNvPr>
          <p:cNvPicPr>
            <a:picLocks noChangeAspect="1"/>
          </p:cNvPicPr>
          <p:nvPr/>
        </p:nvPicPr>
        <p:blipFill>
          <a:blip r:embed="rId2"/>
          <a:stretch>
            <a:fillRect/>
          </a:stretch>
        </p:blipFill>
        <p:spPr>
          <a:xfrm>
            <a:off x="941833" y="4094849"/>
            <a:ext cx="5176058" cy="2593571"/>
          </a:xfrm>
          <a:prstGeom prst="rect">
            <a:avLst/>
          </a:prstGeom>
        </p:spPr>
      </p:pic>
      <p:pic>
        <p:nvPicPr>
          <p:cNvPr id="6" name="Picture 5">
            <a:extLst>
              <a:ext uri="{FF2B5EF4-FFF2-40B4-BE49-F238E27FC236}">
                <a16:creationId xmlns:a16="http://schemas.microsoft.com/office/drawing/2014/main" id="{F20BDB69-B681-FAAF-B7C7-E91E183AAF48}"/>
              </a:ext>
            </a:extLst>
          </p:cNvPr>
          <p:cNvPicPr>
            <a:picLocks noChangeAspect="1"/>
          </p:cNvPicPr>
          <p:nvPr/>
        </p:nvPicPr>
        <p:blipFill>
          <a:blip r:embed="rId3"/>
          <a:stretch>
            <a:fillRect/>
          </a:stretch>
        </p:blipFill>
        <p:spPr>
          <a:xfrm>
            <a:off x="7131501" y="836261"/>
            <a:ext cx="4274115" cy="5185478"/>
          </a:xfrm>
          <a:prstGeom prst="rect">
            <a:avLst/>
          </a:prstGeom>
        </p:spPr>
      </p:pic>
    </p:spTree>
    <p:extLst>
      <p:ext uri="{BB962C8B-B14F-4D97-AF65-F5344CB8AC3E}">
        <p14:creationId xmlns:p14="http://schemas.microsoft.com/office/powerpoint/2010/main" val="1651382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0" name="Rectangle 2069">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17B2A40-63F8-A233-A349-2F8291780958}"/>
              </a:ext>
            </a:extLst>
          </p:cNvPr>
          <p:cNvSpPr txBox="1"/>
          <p:nvPr/>
        </p:nvSpPr>
        <p:spPr>
          <a:xfrm>
            <a:off x="762000" y="758951"/>
            <a:ext cx="3880511" cy="1577849"/>
          </a:xfrm>
          <a:prstGeom prst="rect">
            <a:avLst/>
          </a:prstGeom>
        </p:spPr>
        <p:txBody>
          <a:bodyPr vert="horz" lIns="91440" tIns="45720" rIns="91440" bIns="45720" rtlCol="0" anchor="t">
            <a:normAutofit/>
          </a:bodyPr>
          <a:lstStyle/>
          <a:p>
            <a:pPr>
              <a:lnSpc>
                <a:spcPct val="95000"/>
              </a:lnSpc>
              <a:spcBef>
                <a:spcPct val="0"/>
              </a:spcBef>
              <a:spcAft>
                <a:spcPts val="600"/>
              </a:spcAft>
            </a:pPr>
            <a:r>
              <a:rPr lang="en-US" sz="3600" b="1" kern="1200" spc="-50" baseline="0" dirty="0">
                <a:solidFill>
                  <a:schemeClr val="tx1"/>
                </a:solidFill>
                <a:latin typeface="+mj-lt"/>
                <a:ea typeface="+mj-ea"/>
                <a:cs typeface="+mj-cs"/>
              </a:rPr>
              <a:t>EDA(Exploratory Data Analysis)</a:t>
            </a:r>
          </a:p>
          <a:p>
            <a:pPr>
              <a:lnSpc>
                <a:spcPct val="95000"/>
              </a:lnSpc>
              <a:spcBef>
                <a:spcPct val="0"/>
              </a:spcBef>
              <a:spcAft>
                <a:spcPts val="600"/>
              </a:spcAft>
            </a:pPr>
            <a:endParaRPr lang="en-US" sz="3600" b="1" kern="1200" spc="-50" baseline="0" dirty="0">
              <a:solidFill>
                <a:schemeClr val="tx1"/>
              </a:solidFill>
              <a:latin typeface="+mj-lt"/>
              <a:ea typeface="+mj-ea"/>
              <a:cs typeface="+mj-cs"/>
            </a:endParaRPr>
          </a:p>
        </p:txBody>
      </p:sp>
      <p:sp>
        <p:nvSpPr>
          <p:cNvPr id="9" name="TextBox 8">
            <a:extLst>
              <a:ext uri="{FF2B5EF4-FFF2-40B4-BE49-F238E27FC236}">
                <a16:creationId xmlns:a16="http://schemas.microsoft.com/office/drawing/2014/main" id="{EFC87447-30A0-B054-0218-B6B930237F39}"/>
              </a:ext>
            </a:extLst>
          </p:cNvPr>
          <p:cNvSpPr txBox="1"/>
          <p:nvPr/>
        </p:nvSpPr>
        <p:spPr>
          <a:xfrm>
            <a:off x="762000" y="2840318"/>
            <a:ext cx="3880511" cy="3514164"/>
          </a:xfrm>
          <a:prstGeom prst="rect">
            <a:avLst/>
          </a:prstGeom>
        </p:spPr>
        <p:txBody>
          <a:bodyPr vert="horz" lIns="91440" tIns="45720" rIns="91440" bIns="45720" rtlCol="0">
            <a:normAutofit/>
          </a:bodyPr>
          <a:lstStyle/>
          <a:p>
            <a:pPr marL="457200" indent="-457200">
              <a:lnSpc>
                <a:spcPct val="95000"/>
              </a:lnSpc>
              <a:spcAft>
                <a:spcPts val="600"/>
              </a:spcAft>
              <a:buFontTx/>
              <a:buChar char="-"/>
            </a:pPr>
            <a:r>
              <a:rPr lang="en-US" sz="1600" b="1" dirty="0"/>
              <a:t>Data Visualization and Initial Insights</a:t>
            </a:r>
          </a:p>
          <a:p>
            <a:pPr marL="457200" indent="-457200">
              <a:lnSpc>
                <a:spcPct val="95000"/>
              </a:lnSpc>
              <a:spcAft>
                <a:spcPts val="600"/>
              </a:spcAft>
              <a:buFontTx/>
              <a:buChar char="-"/>
            </a:pPr>
            <a:endParaRPr lang="en-US" sz="1700" b="1" dirty="0"/>
          </a:p>
          <a:p>
            <a:pPr marL="457200" indent="-457200">
              <a:lnSpc>
                <a:spcPct val="95000"/>
              </a:lnSpc>
              <a:spcAft>
                <a:spcPts val="600"/>
              </a:spcAft>
              <a:buFontTx/>
              <a:buChar char="-"/>
            </a:pPr>
            <a:endParaRPr lang="en-US" sz="1700" b="1" dirty="0"/>
          </a:p>
        </p:txBody>
      </p:sp>
      <p:pic>
        <p:nvPicPr>
          <p:cNvPr id="2061" name="Picture 2060" descr="Close up photo of colourful graph data">
            <a:extLst>
              <a:ext uri="{FF2B5EF4-FFF2-40B4-BE49-F238E27FC236}">
                <a16:creationId xmlns:a16="http://schemas.microsoft.com/office/drawing/2014/main" id="{E46FC5E5-1D81-5F71-2F1F-C4D8BFC8B028}"/>
              </a:ext>
            </a:extLst>
          </p:cNvPr>
          <p:cNvPicPr>
            <a:picLocks noChangeAspect="1"/>
          </p:cNvPicPr>
          <p:nvPr/>
        </p:nvPicPr>
        <p:blipFill>
          <a:blip r:embed="rId2"/>
          <a:srcRect l="31239" r="2666" b="-1"/>
          <a:stretch/>
        </p:blipFill>
        <p:spPr>
          <a:xfrm>
            <a:off x="5401463" y="10"/>
            <a:ext cx="6790537" cy="6857990"/>
          </a:xfrm>
          <a:prstGeom prst="rect">
            <a:avLst/>
          </a:prstGeom>
        </p:spPr>
      </p:pic>
    </p:spTree>
    <p:extLst>
      <p:ext uri="{BB962C8B-B14F-4D97-AF65-F5344CB8AC3E}">
        <p14:creationId xmlns:p14="http://schemas.microsoft.com/office/powerpoint/2010/main" val="361929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9A61F-BFF6-C4F5-D217-B74A60270A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350D110-6E5C-8360-AE0B-F235B4B74835}"/>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9DEB234D-1DEC-9230-18A2-A93E0C8BF2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334" y="1410309"/>
            <a:ext cx="9296570" cy="50750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2739CFA-A7F0-AE5D-7F5D-5CD0654CA619}"/>
              </a:ext>
            </a:extLst>
          </p:cNvPr>
          <p:cNvSpPr txBox="1"/>
          <p:nvPr/>
        </p:nvSpPr>
        <p:spPr>
          <a:xfrm>
            <a:off x="840828" y="758952"/>
            <a:ext cx="10663432" cy="461665"/>
          </a:xfrm>
          <a:prstGeom prst="rect">
            <a:avLst/>
          </a:prstGeom>
          <a:noFill/>
        </p:spPr>
        <p:txBody>
          <a:bodyPr wrap="none" rtlCol="0">
            <a:spAutoFit/>
          </a:bodyPr>
          <a:lstStyle/>
          <a:p>
            <a:r>
              <a:rPr lang="en-US" sz="2400" b="1" dirty="0"/>
              <a:t>Visualized the price changes over time (Open, High, Low, Close prices)</a:t>
            </a:r>
            <a:endParaRPr lang="en-US" sz="2400" dirty="0"/>
          </a:p>
        </p:txBody>
      </p:sp>
    </p:spTree>
    <p:extLst>
      <p:ext uri="{BB962C8B-B14F-4D97-AF65-F5344CB8AC3E}">
        <p14:creationId xmlns:p14="http://schemas.microsoft.com/office/powerpoint/2010/main" val="1029276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CE7F0-901F-13A3-E6E0-DE1197ABDB3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B0E72D-D519-6519-703E-FA29819B824C}"/>
              </a:ext>
            </a:extLst>
          </p:cNvPr>
          <p:cNvSpPr>
            <a:spLocks noGrp="1"/>
          </p:cNvSpPr>
          <p:nvPr>
            <p:ph idx="1"/>
          </p:nvPr>
        </p:nvSpPr>
        <p:spPr/>
        <p:txBody>
          <a:bodyPr/>
          <a:lstStyle/>
          <a:p>
            <a:endParaRPr lang="en-US"/>
          </a:p>
        </p:txBody>
      </p:sp>
      <p:pic>
        <p:nvPicPr>
          <p:cNvPr id="3074" name="Picture 2">
            <a:extLst>
              <a:ext uri="{FF2B5EF4-FFF2-40B4-BE49-F238E27FC236}">
                <a16:creationId xmlns:a16="http://schemas.microsoft.com/office/drawing/2014/main" id="{8725D745-D987-F5A4-7D0C-726CA6BC42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1144" y="1431041"/>
            <a:ext cx="8572027" cy="488236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EC29CDF-3C14-EA89-5376-91DD080B6C9D}"/>
              </a:ext>
            </a:extLst>
          </p:cNvPr>
          <p:cNvSpPr txBox="1"/>
          <p:nvPr/>
        </p:nvSpPr>
        <p:spPr>
          <a:xfrm>
            <a:off x="2596056" y="758952"/>
            <a:ext cx="7388772" cy="369332"/>
          </a:xfrm>
          <a:prstGeom prst="rect">
            <a:avLst/>
          </a:prstGeom>
          <a:noFill/>
        </p:spPr>
        <p:txBody>
          <a:bodyPr wrap="square">
            <a:spAutoFit/>
          </a:bodyPr>
          <a:lstStyle/>
          <a:p>
            <a:r>
              <a:rPr lang="en-US" sz="1800" b="1" dirty="0"/>
              <a:t>histograms to understand the distribution of price data over time</a:t>
            </a:r>
            <a:endParaRPr lang="en-US" dirty="0"/>
          </a:p>
        </p:txBody>
      </p:sp>
    </p:spTree>
    <p:extLst>
      <p:ext uri="{BB962C8B-B14F-4D97-AF65-F5344CB8AC3E}">
        <p14:creationId xmlns:p14="http://schemas.microsoft.com/office/powerpoint/2010/main" val="3971807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F0273-26B8-B26D-F7C4-351ECE5598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98AE99-21CA-1714-0B4E-EDDA8F5CC867}"/>
              </a:ext>
            </a:extLst>
          </p:cNvPr>
          <p:cNvSpPr>
            <a:spLocks noGrp="1"/>
          </p:cNvSpPr>
          <p:nvPr>
            <p:ph idx="1"/>
          </p:nvPr>
        </p:nvSpPr>
        <p:spPr/>
        <p:txBody>
          <a:bodyPr/>
          <a:lstStyle/>
          <a:p>
            <a:endParaRPr lang="en-US"/>
          </a:p>
        </p:txBody>
      </p:sp>
      <p:pic>
        <p:nvPicPr>
          <p:cNvPr id="5122" name="Picture 2">
            <a:extLst>
              <a:ext uri="{FF2B5EF4-FFF2-40B4-BE49-F238E27FC236}">
                <a16:creationId xmlns:a16="http://schemas.microsoft.com/office/drawing/2014/main" id="{6E921D47-B2AE-69AA-31A8-9C34384AC3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8973" y="1316000"/>
            <a:ext cx="8661862" cy="486330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C0A3C51-FB71-83D4-C3E9-0DDF43D72664}"/>
              </a:ext>
            </a:extLst>
          </p:cNvPr>
          <p:cNvSpPr txBox="1"/>
          <p:nvPr/>
        </p:nvSpPr>
        <p:spPr>
          <a:xfrm>
            <a:off x="2547918" y="740876"/>
            <a:ext cx="7620000" cy="369332"/>
          </a:xfrm>
          <a:prstGeom prst="rect">
            <a:avLst/>
          </a:prstGeom>
          <a:noFill/>
        </p:spPr>
        <p:txBody>
          <a:bodyPr wrap="square">
            <a:spAutoFit/>
          </a:bodyPr>
          <a:lstStyle/>
          <a:p>
            <a:r>
              <a:rPr lang="en-US" sz="1800" b="1" dirty="0"/>
              <a:t>histograms to understand the distribution of price data last 5 years</a:t>
            </a:r>
            <a:endParaRPr lang="en-US" dirty="0"/>
          </a:p>
        </p:txBody>
      </p:sp>
    </p:spTree>
    <p:extLst>
      <p:ext uri="{BB962C8B-B14F-4D97-AF65-F5344CB8AC3E}">
        <p14:creationId xmlns:p14="http://schemas.microsoft.com/office/powerpoint/2010/main" val="764846039"/>
      </p:ext>
    </p:extLst>
  </p:cSld>
  <p:clrMapOvr>
    <a:masterClrMapping/>
  </p:clrMapOvr>
</p:sld>
</file>

<file path=ppt/theme/theme1.xml><?xml version="1.0" encoding="utf-8"?>
<a:theme xmlns:a="http://schemas.openxmlformats.org/drawingml/2006/main" name="Prismatic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otalTime>6107</TotalTime>
  <Words>461</Words>
  <Application>Microsoft Macintosh PowerPoint</Application>
  <PresentationFormat>Widescreen</PresentationFormat>
  <Paragraphs>47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Aharoni</vt:lpstr>
      <vt:lpstr>Arial</vt:lpstr>
      <vt:lpstr>Avenir Next LT Pro</vt:lpstr>
      <vt:lpstr>Cambria Math</vt:lpstr>
      <vt:lpstr>Wingdings</vt:lpstr>
      <vt:lpstr>PrismaticVTI</vt:lpstr>
      <vt:lpstr>Nvidia stock prediction</vt:lpstr>
      <vt:lpstr>Background   NVIDIA is a leading technology company known for its graphics processing units (GPUs). NVIDIA’s stock has surged from last couple years due to AI technologies booming.  This project aims to predict NVIDIA's stock prices using historical data and various analysis techniques.       </vt:lpstr>
      <vt:lpstr>Project Goals </vt:lpstr>
      <vt:lpstr>Data Sources</vt:lpstr>
      <vt:lpstr>Data Preprocessing</vt:lpstr>
      <vt:lpstr>PowerPoint Presentation</vt:lpstr>
      <vt:lpstr>PowerPoint Presentation</vt:lpstr>
      <vt:lpstr>PowerPoint Presentation</vt:lpstr>
      <vt:lpstr>PowerPoint Presentation</vt:lpstr>
      <vt:lpstr>PowerPoint Presentation</vt:lpstr>
      <vt:lpstr>PowerPoint Presentation</vt:lpstr>
      <vt:lpstr>Analyzing Yearly, Quarterly, Monthly and Daily changes</vt:lpstr>
      <vt:lpstr>Stock change graph in different scales</vt:lpstr>
      <vt:lpstr>Prediction Model</vt:lpstr>
      <vt:lpstr>Model Performance </vt:lpstr>
      <vt:lpstr>Future Stock Prediction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Haoon Kim</dc:creator>
  <cp:lastModifiedBy>Haoon Kim</cp:lastModifiedBy>
  <cp:revision>2</cp:revision>
  <dcterms:created xsi:type="dcterms:W3CDTF">2024-07-16T02:14:42Z</dcterms:created>
  <dcterms:modified xsi:type="dcterms:W3CDTF">2024-07-20T08:01:59Z</dcterms:modified>
</cp:coreProperties>
</file>