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sldIdLst>
    <p:sldId id="582" r:id="rId2"/>
    <p:sldId id="583" r:id="rId3"/>
    <p:sldId id="507" r:id="rId4"/>
    <p:sldId id="285" r:id="rId5"/>
    <p:sldId id="294" r:id="rId6"/>
    <p:sldId id="296" r:id="rId7"/>
    <p:sldId id="299" r:id="rId8"/>
    <p:sldId id="609" r:id="rId9"/>
    <p:sldId id="632" r:id="rId10"/>
    <p:sldId id="607" r:id="rId11"/>
    <p:sldId id="610" r:id="rId12"/>
    <p:sldId id="612" r:id="rId13"/>
    <p:sldId id="611" r:id="rId14"/>
    <p:sldId id="613" r:id="rId15"/>
    <p:sldId id="614" r:id="rId16"/>
    <p:sldId id="595" r:id="rId17"/>
    <p:sldId id="597" r:id="rId18"/>
    <p:sldId id="385" r:id="rId19"/>
    <p:sldId id="608" r:id="rId20"/>
    <p:sldId id="620" r:id="rId21"/>
    <p:sldId id="616" r:id="rId22"/>
    <p:sldId id="617" r:id="rId23"/>
    <p:sldId id="618" r:id="rId24"/>
    <p:sldId id="619" r:id="rId25"/>
    <p:sldId id="453" r:id="rId26"/>
    <p:sldId id="621" r:id="rId27"/>
    <p:sldId id="622" r:id="rId28"/>
    <p:sldId id="623" r:id="rId29"/>
    <p:sldId id="625" r:id="rId30"/>
    <p:sldId id="624" r:id="rId31"/>
    <p:sldId id="626" r:id="rId32"/>
    <p:sldId id="602" r:id="rId33"/>
    <p:sldId id="460" r:id="rId34"/>
    <p:sldId id="631" r:id="rId35"/>
    <p:sldId id="581" r:id="rId36"/>
    <p:sldId id="627" r:id="rId37"/>
    <p:sldId id="629" r:id="rId38"/>
    <p:sldId id="630" r:id="rId39"/>
    <p:sldId id="606" r:id="rId40"/>
    <p:sldId id="604" r:id="rId41"/>
    <p:sldId id="605" r:id="rId4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8B9"/>
    <a:srgbClr val="545D7E"/>
    <a:srgbClr val="0432FF"/>
    <a:srgbClr val="001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336732-C8B6-1247-BB98-8D90FCEB993F}" v="1" dt="2021-01-12T06:42:57.855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7121"/>
    <p:restoredTop sz="79561"/>
  </p:normalViewPr>
  <p:slideViewPr>
    <p:cSldViewPr snapToGrid="0" snapToObjects="1">
      <p:cViewPr varScale="1">
        <p:scale>
          <a:sx n="72" d="100"/>
          <a:sy n="72" d="100"/>
        </p:scale>
        <p:origin x="6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 Z" userId="0598117016cd6850" providerId="LiveId" clId="{1E336732-C8B6-1247-BB98-8D90FCEB993F}"/>
    <pc:docChg chg="custSel modSld">
      <pc:chgData name="Q Z" userId="0598117016cd6850" providerId="LiveId" clId="{1E336732-C8B6-1247-BB98-8D90FCEB993F}" dt="2021-01-12T06:42:57.854" v="267"/>
      <pc:docMkLst>
        <pc:docMk/>
      </pc:docMkLst>
      <pc:sldChg chg="addSp">
        <pc:chgData name="Q Z" userId="0598117016cd6850" providerId="LiveId" clId="{1E336732-C8B6-1247-BB98-8D90FCEB993F}" dt="2021-01-12T06:42:57.854" v="267"/>
        <pc:sldMkLst>
          <pc:docMk/>
          <pc:sldMk cId="532418191" sldId="261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532418191" sldId="261"/>
            <ac:inkMk id="3" creationId="{A30FF634-57C9-7447-A2A9-0989AB6EC147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200450022" sldId="262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200450022" sldId="262"/>
            <ac:inkMk id="3" creationId="{60C952EA-9E65-F140-B5F4-DC99132B4E6A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2495955489" sldId="264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2495955489" sldId="264"/>
            <ac:inkMk id="6" creationId="{32BCD74E-1CC4-E842-8CA9-181800AB9985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3318632322" sldId="265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3318632322" sldId="265"/>
            <ac:inkMk id="4" creationId="{B8BFEC17-95EF-214A-97B0-07A7611296C6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502340965" sldId="274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502340965" sldId="274"/>
            <ac:inkMk id="5" creationId="{86494887-27ED-4E4F-AE19-1D4461D58E14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3678248846" sldId="277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3678248846" sldId="277"/>
            <ac:inkMk id="5" creationId="{EF01DF33-D127-9845-9AB3-86A8074B59B4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2548179530" sldId="281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2548179530" sldId="281"/>
            <ac:inkMk id="5" creationId="{FCF82DE6-E3B1-C24C-8507-9D117A6BDB32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1688405579" sldId="283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1688405579" sldId="283"/>
            <ac:inkMk id="4" creationId="{1EE2DC9D-3483-374E-9030-025F16FF530B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1740026222" sldId="286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1740026222" sldId="286"/>
            <ac:inkMk id="5" creationId="{51BFC437-AB53-E04E-B9D7-7F023A3FBEA2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1144012446" sldId="295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1144012446" sldId="295"/>
            <ac:inkMk id="4" creationId="{3C202D86-3016-534E-83B1-6176C2AE0675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800579994" sldId="298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800579994" sldId="298"/>
            <ac:inkMk id="3" creationId="{B1D23E70-D545-4040-85EB-59B1CFB82A4A}"/>
          </ac:inkMkLst>
        </pc:inkChg>
      </pc:sldChg>
      <pc:sldChg chg="modSp mod">
        <pc:chgData name="Q Z" userId="0598117016cd6850" providerId="LiveId" clId="{1E336732-C8B6-1247-BB98-8D90FCEB993F}" dt="2021-01-12T00:36:45.806" v="176" actId="20577"/>
        <pc:sldMkLst>
          <pc:docMk/>
          <pc:sldMk cId="1668323801" sldId="300"/>
        </pc:sldMkLst>
        <pc:spChg chg="mod">
          <ac:chgData name="Q Z" userId="0598117016cd6850" providerId="LiveId" clId="{1E336732-C8B6-1247-BB98-8D90FCEB993F}" dt="2021-01-12T00:36:45.806" v="176" actId="20577"/>
          <ac:spMkLst>
            <pc:docMk/>
            <pc:sldMk cId="1668323801" sldId="300"/>
            <ac:spMk id="3" creationId="{551CAB00-106C-FD48-80DB-4E60597D50E9}"/>
          </ac:spMkLst>
        </pc:sp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3105363865" sldId="302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3105363865" sldId="302"/>
            <ac:inkMk id="4" creationId="{8587AAA6-D756-A64B-93AF-74519FE60536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2062287952" sldId="304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2062287952" sldId="304"/>
            <ac:inkMk id="2" creationId="{7C6ADA49-4D6A-3340-9313-17AFD1137008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1989142146" sldId="307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1989142146" sldId="307"/>
            <ac:inkMk id="4" creationId="{79E07468-77F3-514C-B80C-802205A48887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3545004305" sldId="308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3545004305" sldId="308"/>
            <ac:inkMk id="4" creationId="{5C043EB2-8D58-D448-A5A6-EF951083F642}"/>
          </ac:inkMkLst>
        </pc:inkChg>
      </pc:sldChg>
      <pc:sldChg chg="addSp modSp mod">
        <pc:chgData name="Q Z" userId="0598117016cd6850" providerId="LiveId" clId="{1E336732-C8B6-1247-BB98-8D90FCEB993F}" dt="2021-01-12T06:42:57.854" v="267"/>
        <pc:sldMkLst>
          <pc:docMk/>
          <pc:sldMk cId="581332896" sldId="309"/>
        </pc:sldMkLst>
        <pc:spChg chg="mod">
          <ac:chgData name="Q Z" userId="0598117016cd6850" providerId="LiveId" clId="{1E336732-C8B6-1247-BB98-8D90FCEB993F}" dt="2021-01-12T00:40:56.082" v="266" actId="113"/>
          <ac:spMkLst>
            <pc:docMk/>
            <pc:sldMk cId="581332896" sldId="309"/>
            <ac:spMk id="3" creationId="{1B15B996-5952-CA44-90B0-02ABAA4EAC6C}"/>
          </ac:spMkLst>
        </pc:spChg>
        <pc:inkChg chg="add">
          <ac:chgData name="Q Z" userId="0598117016cd6850" providerId="LiveId" clId="{1E336732-C8B6-1247-BB98-8D90FCEB993F}" dt="2021-01-12T06:42:57.854" v="267"/>
          <ac:inkMkLst>
            <pc:docMk/>
            <pc:sldMk cId="581332896" sldId="309"/>
            <ac:inkMk id="4" creationId="{B47DC87F-0A15-2342-BA53-E570C6B9257C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758662977" sldId="313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758662977" sldId="313"/>
            <ac:inkMk id="6" creationId="{236CEAF4-9349-8C43-97FA-E755F87043D3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806699933" sldId="314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806699933" sldId="314"/>
            <ac:inkMk id="4" creationId="{824F5F81-9516-B84B-85A3-183C8C8282B0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690263055" sldId="315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690263055" sldId="315"/>
            <ac:inkMk id="6" creationId="{1D5ABB7D-7DB8-0242-92E5-1AC09ED25904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938421699" sldId="320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938421699" sldId="320"/>
            <ac:inkMk id="4" creationId="{F6C17624-A201-7443-A1EF-5BEF317DC94F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108173595" sldId="321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108173595" sldId="321"/>
            <ac:inkMk id="5" creationId="{50BE96FE-AAC5-B447-9208-F7FE53F6A0B9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82143924" sldId="322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82143924" sldId="322"/>
            <ac:inkMk id="4" creationId="{F0D28E15-1894-8146-8F56-660176DCC755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1207180606" sldId="323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1207180606" sldId="323"/>
            <ac:inkMk id="5" creationId="{D1CB38B3-DBF0-1043-9BE1-8314B02773AE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2223405279" sldId="327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2223405279" sldId="327"/>
            <ac:inkMk id="4" creationId="{BFFBAD07-1ABE-7246-BB7B-7B93C6C05F60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2580820078" sldId="329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2580820078" sldId="329"/>
            <ac:inkMk id="6" creationId="{B5F4D88E-6934-564D-BE81-1340A8E269EB}"/>
          </ac:inkMkLst>
        </pc:inkChg>
      </pc:sldChg>
      <pc:sldChg chg="addSp">
        <pc:chgData name="Q Z" userId="0598117016cd6850" providerId="LiveId" clId="{1E336732-C8B6-1247-BB98-8D90FCEB993F}" dt="2021-01-12T06:42:57.854" v="267"/>
        <pc:sldMkLst>
          <pc:docMk/>
          <pc:sldMk cId="3730086564" sldId="331"/>
        </pc:sldMkLst>
        <pc:inkChg chg="add">
          <ac:chgData name="Q Z" userId="0598117016cd6850" providerId="LiveId" clId="{1E336732-C8B6-1247-BB98-8D90FCEB993F}" dt="2021-01-12T06:42:57.854" v="267"/>
          <ac:inkMkLst>
            <pc:docMk/>
            <pc:sldMk cId="3730086564" sldId="331"/>
            <ac:inkMk id="4" creationId="{F8ED0622-DF26-A748-84B6-474F576CC577}"/>
          </ac:inkMkLst>
        </pc:inkChg>
      </pc:sldChg>
    </pc:docChg>
  </pc:docChgLst>
  <pc:docChgLst>
    <pc:chgData name="Q Z" userId="0598117016cd6850" providerId="LiveId" clId="{D2FDEEAF-84E1-154D-A946-0BAEA53F7449}"/>
    <pc:docChg chg="undo custSel addSld delSld modSld">
      <pc:chgData name="Q Z" userId="0598117016cd6850" providerId="LiveId" clId="{D2FDEEAF-84E1-154D-A946-0BAEA53F7449}" dt="2019-09-04T18:21:47.967" v="1277" actId="20577"/>
      <pc:docMkLst>
        <pc:docMk/>
      </pc:docMkLst>
      <pc:sldChg chg="modSp">
        <pc:chgData name="Q Z" userId="0598117016cd6850" providerId="LiveId" clId="{D2FDEEAF-84E1-154D-A946-0BAEA53F7449}" dt="2019-09-04T17:50:06.927" v="44" actId="20577"/>
        <pc:sldMkLst>
          <pc:docMk/>
          <pc:sldMk cId="2533019783" sldId="256"/>
        </pc:sldMkLst>
        <pc:spChg chg="mod">
          <ac:chgData name="Q Z" userId="0598117016cd6850" providerId="LiveId" clId="{D2FDEEAF-84E1-154D-A946-0BAEA53F7449}" dt="2019-09-04T17:50:06.927" v="44" actId="20577"/>
          <ac:spMkLst>
            <pc:docMk/>
            <pc:sldMk cId="2533019783" sldId="256"/>
            <ac:spMk id="2" creationId="{4F6B6359-AFC8-5749-ABD8-D22C31534A8C}"/>
          </ac:spMkLst>
        </pc:spChg>
        <pc:spChg chg="mod">
          <ac:chgData name="Q Z" userId="0598117016cd6850" providerId="LiveId" clId="{D2FDEEAF-84E1-154D-A946-0BAEA53F7449}" dt="2019-09-04T14:49:56.657" v="31" actId="20577"/>
          <ac:spMkLst>
            <pc:docMk/>
            <pc:sldMk cId="2533019783" sldId="256"/>
            <ac:spMk id="3" creationId="{03BB8D86-7309-C04C-901B-36514C38109C}"/>
          </ac:spMkLst>
        </pc:spChg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595021793" sldId="257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121927036" sldId="258"/>
        </pc:sldMkLst>
      </pc:sldChg>
      <pc:sldChg chg="modSp">
        <pc:chgData name="Q Z" userId="0598117016cd6850" providerId="LiveId" clId="{D2FDEEAF-84E1-154D-A946-0BAEA53F7449}" dt="2019-09-04T17:51:15.354" v="96" actId="20577"/>
        <pc:sldMkLst>
          <pc:docMk/>
          <pc:sldMk cId="2090911193" sldId="260"/>
        </pc:sldMkLst>
        <pc:spChg chg="mod">
          <ac:chgData name="Q Z" userId="0598117016cd6850" providerId="LiveId" clId="{D2FDEEAF-84E1-154D-A946-0BAEA53F7449}" dt="2019-09-04T17:51:15.354" v="96" actId="20577"/>
          <ac:spMkLst>
            <pc:docMk/>
            <pc:sldMk cId="2090911193" sldId="260"/>
            <ac:spMk id="3" creationId="{858FDFE8-5660-3142-B97F-1D1C17F05F34}"/>
          </ac:spMkLst>
        </pc:spChg>
      </pc:sldChg>
      <pc:sldChg chg="modSp add">
        <pc:chgData name="Q Z" userId="0598117016cd6850" providerId="LiveId" clId="{D2FDEEAF-84E1-154D-A946-0BAEA53F7449}" dt="2019-09-04T18:17:04.095" v="715" actId="27636"/>
        <pc:sldMkLst>
          <pc:docMk/>
          <pc:sldMk cId="532418191" sldId="261"/>
        </pc:sldMkLst>
        <pc:spChg chg="mod">
          <ac:chgData name="Q Z" userId="0598117016cd6850" providerId="LiveId" clId="{D2FDEEAF-84E1-154D-A946-0BAEA53F7449}" dt="2019-09-04T18:17:04.095" v="715" actId="27636"/>
          <ac:spMkLst>
            <pc:docMk/>
            <pc:sldMk cId="532418191" sldId="261"/>
            <ac:spMk id="2" creationId="{A41F1BB6-7C99-144F-B969-F0BD4E7E05F1}"/>
          </ac:spMkLst>
        </pc:spChg>
      </pc:sldChg>
      <pc:sldChg chg="del">
        <pc:chgData name="Q Z" userId="0598117016cd6850" providerId="LiveId" clId="{D2FDEEAF-84E1-154D-A946-0BAEA53F7449}" dt="2019-09-04T14:50:58.821" v="34" actId="2696"/>
        <pc:sldMkLst>
          <pc:docMk/>
          <pc:sldMk cId="783585029" sldId="261"/>
        </pc:sldMkLst>
      </pc:sldChg>
      <pc:sldChg chg="modSp add">
        <pc:chgData name="Q Z" userId="0598117016cd6850" providerId="LiveId" clId="{D2FDEEAF-84E1-154D-A946-0BAEA53F7449}" dt="2019-09-04T18:17:04.108" v="716" actId="27636"/>
        <pc:sldMkLst>
          <pc:docMk/>
          <pc:sldMk cId="200450022" sldId="262"/>
        </pc:sldMkLst>
        <pc:spChg chg="mod">
          <ac:chgData name="Q Z" userId="0598117016cd6850" providerId="LiveId" clId="{D2FDEEAF-84E1-154D-A946-0BAEA53F7449}" dt="2019-09-04T18:17:04.108" v="716" actId="27636"/>
          <ac:spMkLst>
            <pc:docMk/>
            <pc:sldMk cId="200450022" sldId="262"/>
            <ac:spMk id="2" creationId="{A41F1BB6-7C99-144F-B969-F0BD4E7E05F1}"/>
          </ac:spMkLst>
        </pc:spChg>
      </pc:sldChg>
      <pc:sldChg chg="del">
        <pc:chgData name="Q Z" userId="0598117016cd6850" providerId="LiveId" clId="{D2FDEEAF-84E1-154D-A946-0BAEA53F7449}" dt="2019-09-04T14:50:58.824" v="37" actId="2696"/>
        <pc:sldMkLst>
          <pc:docMk/>
          <pc:sldMk cId="2838881580" sldId="262"/>
        </pc:sldMkLst>
      </pc:sldChg>
      <pc:sldChg chg="del">
        <pc:chgData name="Q Z" userId="0598117016cd6850" providerId="LiveId" clId="{D2FDEEAF-84E1-154D-A946-0BAEA53F7449}" dt="2019-09-04T14:50:58.823" v="36" actId="2696"/>
        <pc:sldMkLst>
          <pc:docMk/>
          <pc:sldMk cId="1942777124" sldId="263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2048896579" sldId="263"/>
        </pc:sldMkLst>
      </pc:sldChg>
      <pc:sldChg chg="del">
        <pc:chgData name="Q Z" userId="0598117016cd6850" providerId="LiveId" clId="{D2FDEEAF-84E1-154D-A946-0BAEA53F7449}" dt="2019-09-04T14:50:58.825" v="38" actId="2696"/>
        <pc:sldMkLst>
          <pc:docMk/>
          <pc:sldMk cId="2231365434" sldId="264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2495955489" sldId="264"/>
        </pc:sldMkLst>
      </pc:sldChg>
      <pc:sldChg chg="del">
        <pc:chgData name="Q Z" userId="0598117016cd6850" providerId="LiveId" clId="{D2FDEEAF-84E1-154D-A946-0BAEA53F7449}" dt="2019-09-04T14:50:58.834" v="42" actId="2696"/>
        <pc:sldMkLst>
          <pc:docMk/>
          <pc:sldMk cId="2283137282" sldId="265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3318632322" sldId="265"/>
        </pc:sldMkLst>
      </pc:sldChg>
      <pc:sldChg chg="del">
        <pc:chgData name="Q Z" userId="0598117016cd6850" providerId="LiveId" clId="{D2FDEEAF-84E1-154D-A946-0BAEA53F7449}" dt="2019-09-04T14:50:58.827" v="40" actId="2696"/>
        <pc:sldMkLst>
          <pc:docMk/>
          <pc:sldMk cId="2210613991" sldId="266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3492845242" sldId="266"/>
        </pc:sldMkLst>
      </pc:sldChg>
      <pc:sldChg chg="modSp">
        <pc:chgData name="Q Z" userId="0598117016cd6850" providerId="LiveId" clId="{D2FDEEAF-84E1-154D-A946-0BAEA53F7449}" dt="2019-09-04T17:52:07.105" v="112" actId="207"/>
        <pc:sldMkLst>
          <pc:docMk/>
          <pc:sldMk cId="2096993788" sldId="267"/>
        </pc:sldMkLst>
        <pc:spChg chg="mod">
          <ac:chgData name="Q Z" userId="0598117016cd6850" providerId="LiveId" clId="{D2FDEEAF-84E1-154D-A946-0BAEA53F7449}" dt="2019-09-04T17:52:07.105" v="112" actId="207"/>
          <ac:spMkLst>
            <pc:docMk/>
            <pc:sldMk cId="2096993788" sldId="267"/>
            <ac:spMk id="3" creationId="{92C5435D-7C46-D248-89C2-A468B8E05E4B}"/>
          </ac:spMkLst>
        </pc:spChg>
      </pc:sldChg>
      <pc:sldChg chg="del">
        <pc:chgData name="Q Z" userId="0598117016cd6850" providerId="LiveId" clId="{D2FDEEAF-84E1-154D-A946-0BAEA53F7449}" dt="2019-09-04T14:50:58.822" v="35" actId="2696"/>
        <pc:sldMkLst>
          <pc:docMk/>
          <pc:sldMk cId="1861225924" sldId="268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3454883529" sldId="268"/>
        </pc:sldMkLst>
      </pc:sldChg>
      <pc:sldChg chg="add del">
        <pc:chgData name="Q Z" userId="0598117016cd6850" providerId="LiveId" clId="{D2FDEEAF-84E1-154D-A946-0BAEA53F7449}" dt="2019-09-04T17:53:35.526" v="120" actId="2696"/>
        <pc:sldMkLst>
          <pc:docMk/>
          <pc:sldMk cId="3305728334" sldId="270"/>
        </pc:sldMkLst>
      </pc:sldChg>
      <pc:sldChg chg="modSp add del">
        <pc:chgData name="Q Z" userId="0598117016cd6850" providerId="LiveId" clId="{D2FDEEAF-84E1-154D-A946-0BAEA53F7449}" dt="2019-09-04T17:55:57.015" v="138" actId="20577"/>
        <pc:sldMkLst>
          <pc:docMk/>
          <pc:sldMk cId="3331877505" sldId="271"/>
        </pc:sldMkLst>
        <pc:spChg chg="mod">
          <ac:chgData name="Q Z" userId="0598117016cd6850" providerId="LiveId" clId="{D2FDEEAF-84E1-154D-A946-0BAEA53F7449}" dt="2019-09-04T17:55:57.015" v="138" actId="20577"/>
          <ac:spMkLst>
            <pc:docMk/>
            <pc:sldMk cId="3331877505" sldId="271"/>
            <ac:spMk id="2" creationId="{6660E2C4-0D9F-6543-92DC-EEC98C67AB17}"/>
          </ac:spMkLst>
        </pc:spChg>
      </pc:sldChg>
      <pc:sldChg chg="add del">
        <pc:chgData name="Q Z" userId="0598117016cd6850" providerId="LiveId" clId="{D2FDEEAF-84E1-154D-A946-0BAEA53F7449}" dt="2019-09-04T17:53:35.482" v="117" actId="2696"/>
        <pc:sldMkLst>
          <pc:docMk/>
          <pc:sldMk cId="3558231805" sldId="272"/>
        </pc:sldMkLst>
      </pc:sldChg>
      <pc:sldChg chg="modSp add">
        <pc:chgData name="Q Z" userId="0598117016cd6850" providerId="LiveId" clId="{D2FDEEAF-84E1-154D-A946-0BAEA53F7449}" dt="2019-09-04T18:17:04.328" v="720" actId="27636"/>
        <pc:sldMkLst>
          <pc:docMk/>
          <pc:sldMk cId="502340965" sldId="274"/>
        </pc:sldMkLst>
        <pc:spChg chg="mod">
          <ac:chgData name="Q Z" userId="0598117016cd6850" providerId="LiveId" clId="{D2FDEEAF-84E1-154D-A946-0BAEA53F7449}" dt="2019-09-04T18:17:04.328" v="720" actId="27636"/>
          <ac:spMkLst>
            <pc:docMk/>
            <pc:sldMk cId="502340965" sldId="274"/>
            <ac:spMk id="3" creationId="{3E183C73-DAEA-B44A-A5FE-7317F31E7B1F}"/>
          </ac:spMkLst>
        </pc:spChg>
      </pc:sldChg>
      <pc:sldChg chg="add del">
        <pc:chgData name="Q Z" userId="0598117016cd6850" providerId="LiveId" clId="{D2FDEEAF-84E1-154D-A946-0BAEA53F7449}" dt="2019-09-04T17:56:05.978" v="139" actId="2696"/>
        <pc:sldMkLst>
          <pc:docMk/>
          <pc:sldMk cId="1213925051" sldId="274"/>
        </pc:sldMkLst>
      </pc:sldChg>
      <pc:sldChg chg="modSp">
        <pc:chgData name="Q Z" userId="0598117016cd6850" providerId="LiveId" clId="{D2FDEEAF-84E1-154D-A946-0BAEA53F7449}" dt="2019-09-04T17:55:32.064" v="121" actId="20577"/>
        <pc:sldMkLst>
          <pc:docMk/>
          <pc:sldMk cId="954695919" sldId="275"/>
        </pc:sldMkLst>
        <pc:spChg chg="mod">
          <ac:chgData name="Q Z" userId="0598117016cd6850" providerId="LiveId" clId="{D2FDEEAF-84E1-154D-A946-0BAEA53F7449}" dt="2019-09-04T17:55:32.064" v="121" actId="20577"/>
          <ac:spMkLst>
            <pc:docMk/>
            <pc:sldMk cId="954695919" sldId="275"/>
            <ac:spMk id="3" creationId="{8156CB1A-BF1B-814F-B131-5A4E9A2B2F55}"/>
          </ac:spMkLst>
        </pc:spChg>
      </pc:sldChg>
      <pc:sldChg chg="del">
        <pc:chgData name="Q Z" userId="0598117016cd6850" providerId="LiveId" clId="{D2FDEEAF-84E1-154D-A946-0BAEA53F7449}" dt="2019-09-04T17:56:38.052" v="144" actId="2696"/>
        <pc:sldMkLst>
          <pc:docMk/>
          <pc:sldMk cId="1065454564" sldId="277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3678248846" sldId="277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1081087372" sldId="280"/>
        </pc:sldMkLst>
      </pc:sldChg>
      <pc:sldChg chg="del">
        <pc:chgData name="Q Z" userId="0598117016cd6850" providerId="LiveId" clId="{D2FDEEAF-84E1-154D-A946-0BAEA53F7449}" dt="2019-09-04T17:56:34.037" v="142" actId="2696"/>
        <pc:sldMkLst>
          <pc:docMk/>
          <pc:sldMk cId="1143589674" sldId="280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2548179530" sldId="281"/>
        </pc:sldMkLst>
      </pc:sldChg>
      <pc:sldChg chg="del">
        <pc:chgData name="Q Z" userId="0598117016cd6850" providerId="LiveId" clId="{D2FDEEAF-84E1-154D-A946-0BAEA53F7449}" dt="2019-09-04T17:56:34.036" v="141" actId="2696"/>
        <pc:sldMkLst>
          <pc:docMk/>
          <pc:sldMk cId="4098453554" sldId="281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494661934" sldId="282"/>
        </pc:sldMkLst>
      </pc:sldChg>
      <pc:sldChg chg="del">
        <pc:chgData name="Q Z" userId="0598117016cd6850" providerId="LiveId" clId="{D2FDEEAF-84E1-154D-A946-0BAEA53F7449}" dt="2019-09-04T17:56:34.038" v="143" actId="2696"/>
        <pc:sldMkLst>
          <pc:docMk/>
          <pc:sldMk cId="4145358547" sldId="282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1688405579" sldId="283"/>
        </pc:sldMkLst>
      </pc:sldChg>
      <pc:sldChg chg="del">
        <pc:chgData name="Q Z" userId="0598117016cd6850" providerId="LiveId" clId="{D2FDEEAF-84E1-154D-A946-0BAEA53F7449}" dt="2019-09-04T14:50:58.826" v="39" actId="2696"/>
        <pc:sldMkLst>
          <pc:docMk/>
          <pc:sldMk cId="3749237926" sldId="283"/>
        </pc:sldMkLst>
      </pc:sldChg>
      <pc:sldChg chg="del">
        <pc:chgData name="Q Z" userId="0598117016cd6850" providerId="LiveId" clId="{D2FDEEAF-84E1-154D-A946-0BAEA53F7449}" dt="2019-09-04T17:56:34.035" v="140" actId="2696"/>
        <pc:sldMkLst>
          <pc:docMk/>
          <pc:sldMk cId="1766107003" sldId="284"/>
        </pc:sldMkLst>
      </pc:sldChg>
      <pc:sldChg chg="modSp add">
        <pc:chgData name="Q Z" userId="0598117016cd6850" providerId="LiveId" clId="{D2FDEEAF-84E1-154D-A946-0BAEA53F7449}" dt="2019-09-04T18:17:04.209" v="717" actId="27636"/>
        <pc:sldMkLst>
          <pc:docMk/>
          <pc:sldMk cId="3382824642" sldId="284"/>
        </pc:sldMkLst>
        <pc:spChg chg="mod">
          <ac:chgData name="Q Z" userId="0598117016cd6850" providerId="LiveId" clId="{D2FDEEAF-84E1-154D-A946-0BAEA53F7449}" dt="2019-09-04T18:17:04.209" v="717" actId="27636"/>
          <ac:spMkLst>
            <pc:docMk/>
            <pc:sldMk cId="3382824642" sldId="284"/>
            <ac:spMk id="3" creationId="{C7F9E529-8EAE-E242-ABE3-8FF4C6CFE94E}"/>
          </ac:spMkLst>
        </pc:spChg>
      </pc:sldChg>
      <pc:sldChg chg="modSp">
        <pc:chgData name="Q Z" userId="0598117016cd6850" providerId="LiveId" clId="{D2FDEEAF-84E1-154D-A946-0BAEA53F7449}" dt="2019-09-04T17:57:06.144" v="161" actId="20577"/>
        <pc:sldMkLst>
          <pc:docMk/>
          <pc:sldMk cId="1964004983" sldId="285"/>
        </pc:sldMkLst>
        <pc:spChg chg="mod">
          <ac:chgData name="Q Z" userId="0598117016cd6850" providerId="LiveId" clId="{D2FDEEAF-84E1-154D-A946-0BAEA53F7449}" dt="2019-09-04T17:57:06.144" v="161" actId="20577"/>
          <ac:spMkLst>
            <pc:docMk/>
            <pc:sldMk cId="1964004983" sldId="285"/>
            <ac:spMk id="3" creationId="{5F1D1A32-6966-D74D-BC08-BB6F9D54EB65}"/>
          </ac:spMkLst>
        </pc:spChg>
      </pc:sldChg>
      <pc:sldChg chg="del">
        <pc:chgData name="Q Z" userId="0598117016cd6850" providerId="LiveId" clId="{D2FDEEAF-84E1-154D-A946-0BAEA53F7449}" dt="2019-09-04T17:57:19.396" v="162" actId="2696"/>
        <pc:sldMkLst>
          <pc:docMk/>
          <pc:sldMk cId="1027414483" sldId="286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1740026222" sldId="286"/>
        </pc:sldMkLst>
      </pc:sldChg>
      <pc:sldChg chg="del">
        <pc:chgData name="Q Z" userId="0598117016cd6850" providerId="LiveId" clId="{D2FDEEAF-84E1-154D-A946-0BAEA53F7449}" dt="2019-09-04T17:59:18.421" v="163" actId="2696"/>
        <pc:sldMkLst>
          <pc:docMk/>
          <pc:sldMk cId="3061299955" sldId="299"/>
        </pc:sldMkLst>
      </pc:sldChg>
      <pc:sldChg chg="modSp del">
        <pc:chgData name="Q Z" userId="0598117016cd6850" providerId="LiveId" clId="{D2FDEEAF-84E1-154D-A946-0BAEA53F7449}" dt="2019-09-04T18:15:41.903" v="685" actId="2696"/>
        <pc:sldMkLst>
          <pc:docMk/>
          <pc:sldMk cId="485196877" sldId="300"/>
        </pc:sldMkLst>
        <pc:spChg chg="mod">
          <ac:chgData name="Q Z" userId="0598117016cd6850" providerId="LiveId" clId="{D2FDEEAF-84E1-154D-A946-0BAEA53F7449}" dt="2019-09-04T18:13:29.105" v="592" actId="20577"/>
          <ac:spMkLst>
            <pc:docMk/>
            <pc:sldMk cId="485196877" sldId="300"/>
            <ac:spMk id="3" creationId="{551CAB00-106C-FD48-80DB-4E60597D50E9}"/>
          </ac:spMkLst>
        </pc:spChg>
      </pc:sldChg>
      <pc:sldChg chg="modSp add">
        <pc:chgData name="Q Z" userId="0598117016cd6850" providerId="LiveId" clId="{D2FDEEAF-84E1-154D-A946-0BAEA53F7449}" dt="2019-09-04T18:20:13.592" v="1095" actId="15"/>
        <pc:sldMkLst>
          <pc:docMk/>
          <pc:sldMk cId="1668323801" sldId="300"/>
        </pc:sldMkLst>
        <pc:spChg chg="mod">
          <ac:chgData name="Q Z" userId="0598117016cd6850" providerId="LiveId" clId="{D2FDEEAF-84E1-154D-A946-0BAEA53F7449}" dt="2019-09-04T18:20:13.592" v="1095" actId="15"/>
          <ac:spMkLst>
            <pc:docMk/>
            <pc:sldMk cId="1668323801" sldId="300"/>
            <ac:spMk id="3" creationId="{551CAB00-106C-FD48-80DB-4E60597D50E9}"/>
          </ac:spMkLst>
        </pc:spChg>
      </pc:sldChg>
      <pc:sldChg chg="add">
        <pc:chgData name="Q Z" userId="0598117016cd6850" providerId="LiveId" clId="{D2FDEEAF-84E1-154D-A946-0BAEA53F7449}" dt="2019-09-04T18:15:48.786" v="686"/>
        <pc:sldMkLst>
          <pc:docMk/>
          <pc:sldMk cId="164302631" sldId="301"/>
        </pc:sldMkLst>
      </pc:sldChg>
      <pc:sldChg chg="modSp del">
        <pc:chgData name="Q Z" userId="0598117016cd6850" providerId="LiveId" clId="{D2FDEEAF-84E1-154D-A946-0BAEA53F7449}" dt="2019-09-04T18:15:41.898" v="684" actId="2696"/>
        <pc:sldMkLst>
          <pc:docMk/>
          <pc:sldMk cId="3603428551" sldId="301"/>
        </pc:sldMkLst>
        <pc:spChg chg="mod">
          <ac:chgData name="Q Z" userId="0598117016cd6850" providerId="LiveId" clId="{D2FDEEAF-84E1-154D-A946-0BAEA53F7449}" dt="2019-09-04T18:15:28.173" v="683" actId="20577"/>
          <ac:spMkLst>
            <pc:docMk/>
            <pc:sldMk cId="3603428551" sldId="301"/>
            <ac:spMk id="3" creationId="{045F8D64-8F34-2744-8A83-F43DB949F89C}"/>
          </ac:spMkLst>
        </pc:spChg>
      </pc:sldChg>
      <pc:sldChg chg="modSp add">
        <pc:chgData name="Q Z" userId="0598117016cd6850" providerId="LiveId" clId="{D2FDEEAF-84E1-154D-A946-0BAEA53F7449}" dt="2019-09-04T18:21:47.967" v="1277" actId="20577"/>
        <pc:sldMkLst>
          <pc:docMk/>
          <pc:sldMk cId="3105363865" sldId="302"/>
        </pc:sldMkLst>
        <pc:spChg chg="mod">
          <ac:chgData name="Q Z" userId="0598117016cd6850" providerId="LiveId" clId="{D2FDEEAF-84E1-154D-A946-0BAEA53F7449}" dt="2019-09-04T18:21:47.967" v="1277" actId="20577"/>
          <ac:spMkLst>
            <pc:docMk/>
            <pc:sldMk cId="3105363865" sldId="302"/>
            <ac:spMk id="2" creationId="{284F9CDD-41B2-3041-9CA4-BA9DAE607F54}"/>
          </ac:spMkLst>
        </pc:spChg>
        <pc:spChg chg="mod">
          <ac:chgData name="Q Z" userId="0598117016cd6850" providerId="LiveId" clId="{D2FDEEAF-84E1-154D-A946-0BAEA53F7449}" dt="2019-09-04T18:17:52.749" v="841" actId="20577"/>
          <ac:spMkLst>
            <pc:docMk/>
            <pc:sldMk cId="3105363865" sldId="302"/>
            <ac:spMk id="3" creationId="{524CCAD7-23D9-E84C-8DAC-C00F9425778D}"/>
          </ac:spMkLst>
        </pc:spChg>
      </pc:sldChg>
      <pc:sldChg chg="del">
        <pc:chgData name="Q Z" userId="0598117016cd6850" providerId="LiveId" clId="{D2FDEEAF-84E1-154D-A946-0BAEA53F7449}" dt="2019-09-04T14:50:58.827" v="41" actId="2696"/>
        <pc:sldMkLst>
          <pc:docMk/>
          <pc:sldMk cId="3428064723" sldId="302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657279489" sldId="303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2062287952" sldId="304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1590203373" sldId="305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271758653" sldId="306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1989142146" sldId="307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3545004305" sldId="308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581332896" sldId="309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4283312347" sldId="310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1278548823" sldId="311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2187985168" sldId="312"/>
        </pc:sldMkLst>
      </pc:sldChg>
      <pc:sldChg chg="modSp add">
        <pc:chgData name="Q Z" userId="0598117016cd6850" providerId="LiveId" clId="{D2FDEEAF-84E1-154D-A946-0BAEA53F7449}" dt="2019-09-04T18:17:04.231" v="718" actId="27636"/>
        <pc:sldMkLst>
          <pc:docMk/>
          <pc:sldMk cId="758662977" sldId="313"/>
        </pc:sldMkLst>
        <pc:spChg chg="mod">
          <ac:chgData name="Q Z" userId="0598117016cd6850" providerId="LiveId" clId="{D2FDEEAF-84E1-154D-A946-0BAEA53F7449}" dt="2019-09-04T18:17:04.231" v="718" actId="27636"/>
          <ac:spMkLst>
            <pc:docMk/>
            <pc:sldMk cId="758662977" sldId="313"/>
            <ac:spMk id="3" creationId="{ECDE4A1C-2F14-8F49-8E66-0CAD7BB35774}"/>
          </ac:spMkLst>
        </pc:spChg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806699933" sldId="314"/>
        </pc:sldMkLst>
      </pc:sldChg>
      <pc:sldChg chg="modSp add">
        <pc:chgData name="Q Z" userId="0598117016cd6850" providerId="LiveId" clId="{D2FDEEAF-84E1-154D-A946-0BAEA53F7449}" dt="2019-09-04T18:17:04.304" v="719" actId="27636"/>
        <pc:sldMkLst>
          <pc:docMk/>
          <pc:sldMk cId="690263055" sldId="315"/>
        </pc:sldMkLst>
        <pc:spChg chg="mod">
          <ac:chgData name="Q Z" userId="0598117016cd6850" providerId="LiveId" clId="{D2FDEEAF-84E1-154D-A946-0BAEA53F7449}" dt="2019-09-04T18:17:04.304" v="719" actId="27636"/>
          <ac:spMkLst>
            <pc:docMk/>
            <pc:sldMk cId="690263055" sldId="315"/>
            <ac:spMk id="3" creationId="{833E0AB9-AE05-854F-B0E8-CCE667980C18}"/>
          </ac:spMkLst>
        </pc:spChg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1334250750" sldId="316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607632866" sldId="317"/>
        </pc:sldMkLst>
      </pc:sldChg>
      <pc:sldChg chg="add">
        <pc:chgData name="Q Z" userId="0598117016cd6850" providerId="LiveId" clId="{D2FDEEAF-84E1-154D-A946-0BAEA53F7449}" dt="2019-09-04T18:17:03.924" v="714"/>
        <pc:sldMkLst>
          <pc:docMk/>
          <pc:sldMk cId="2608597354" sldId="318"/>
        </pc:sldMkLst>
      </pc:sldChg>
      <pc:sldChg chg="modSp add">
        <pc:chgData name="Q Z" userId="0598117016cd6850" providerId="LiveId" clId="{D2FDEEAF-84E1-154D-A946-0BAEA53F7449}" dt="2019-09-04T18:21:23.153" v="1262" actId="20577"/>
        <pc:sldMkLst>
          <pc:docMk/>
          <pc:sldMk cId="2458459384" sldId="319"/>
        </pc:sldMkLst>
        <pc:spChg chg="mod">
          <ac:chgData name="Q Z" userId="0598117016cd6850" providerId="LiveId" clId="{D2FDEEAF-84E1-154D-A946-0BAEA53F7449}" dt="2019-09-04T18:18:07.927" v="853" actId="20577"/>
          <ac:spMkLst>
            <pc:docMk/>
            <pc:sldMk cId="2458459384" sldId="319"/>
            <ac:spMk id="2" creationId="{0AEC5667-D50F-3E47-A4DA-BC797509AD6B}"/>
          </ac:spMkLst>
        </pc:spChg>
        <pc:spChg chg="mod">
          <ac:chgData name="Q Z" userId="0598117016cd6850" providerId="LiveId" clId="{D2FDEEAF-84E1-154D-A946-0BAEA53F7449}" dt="2019-09-04T18:21:23.153" v="1262" actId="20577"/>
          <ac:spMkLst>
            <pc:docMk/>
            <pc:sldMk cId="2458459384" sldId="319"/>
            <ac:spMk id="3" creationId="{8232105E-677A-EF4D-B7AC-71CF68479263}"/>
          </ac:spMkLst>
        </pc:spChg>
      </pc:sldChg>
    </pc:docChg>
  </pc:docChgLst>
  <pc:docChgLst>
    <pc:chgData name="Q Z" userId="0598117016cd6850" providerId="LiveId" clId="{2BA66019-4591-C846-9028-2CD292E1765D}"/>
    <pc:docChg chg="undo custSel addSld delSld modSld">
      <pc:chgData name="Q Z" userId="0598117016cd6850" providerId="LiveId" clId="{2BA66019-4591-C846-9028-2CD292E1765D}" dt="2020-09-02T18:14:30.582" v="379" actId="2696"/>
      <pc:docMkLst>
        <pc:docMk/>
      </pc:docMkLst>
      <pc:sldChg chg="modSp mod">
        <pc:chgData name="Q Z" userId="0598117016cd6850" providerId="LiveId" clId="{2BA66019-4591-C846-9028-2CD292E1765D}" dt="2020-09-02T17:54:00.188" v="147" actId="404"/>
        <pc:sldMkLst>
          <pc:docMk/>
          <pc:sldMk cId="2090911193" sldId="260"/>
        </pc:sldMkLst>
        <pc:spChg chg="mod">
          <ac:chgData name="Q Z" userId="0598117016cd6850" providerId="LiveId" clId="{2BA66019-4591-C846-9028-2CD292E1765D}" dt="2020-09-02T17:54:00.188" v="147" actId="404"/>
          <ac:spMkLst>
            <pc:docMk/>
            <pc:sldMk cId="2090911193" sldId="260"/>
            <ac:spMk id="3" creationId="{858FDFE8-5660-3142-B97F-1D1C17F05F34}"/>
          </ac:spMkLst>
        </pc:spChg>
      </pc:sldChg>
      <pc:sldChg chg="modSp mod">
        <pc:chgData name="Q Z" userId="0598117016cd6850" providerId="LiveId" clId="{2BA66019-4591-C846-9028-2CD292E1765D}" dt="2020-09-02T18:06:08.458" v="310" actId="1076"/>
        <pc:sldMkLst>
          <pc:docMk/>
          <pc:sldMk cId="3690723403" sldId="279"/>
        </pc:sldMkLst>
        <pc:picChg chg="mod">
          <ac:chgData name="Q Z" userId="0598117016cd6850" providerId="LiveId" clId="{2BA66019-4591-C846-9028-2CD292E1765D}" dt="2020-09-02T18:06:08.458" v="310" actId="1076"/>
          <ac:picMkLst>
            <pc:docMk/>
            <pc:sldMk cId="3690723403" sldId="279"/>
            <ac:picMk id="4" creationId="{2B40250E-5C73-B04A-BBCC-724D95A16E1D}"/>
          </ac:picMkLst>
        </pc:picChg>
      </pc:sldChg>
      <pc:sldChg chg="modSp mod">
        <pc:chgData name="Q Z" userId="0598117016cd6850" providerId="LiveId" clId="{2BA66019-4591-C846-9028-2CD292E1765D}" dt="2020-09-02T17:57:35.733" v="206" actId="20577"/>
        <pc:sldMkLst>
          <pc:docMk/>
          <pc:sldMk cId="1668323801" sldId="300"/>
        </pc:sldMkLst>
        <pc:spChg chg="mod">
          <ac:chgData name="Q Z" userId="0598117016cd6850" providerId="LiveId" clId="{2BA66019-4591-C846-9028-2CD292E1765D}" dt="2020-09-02T17:57:35.733" v="206" actId="20577"/>
          <ac:spMkLst>
            <pc:docMk/>
            <pc:sldMk cId="1668323801" sldId="300"/>
            <ac:spMk id="3" creationId="{551CAB00-106C-FD48-80DB-4E60597D50E9}"/>
          </ac:spMkLst>
        </pc:spChg>
      </pc:sldChg>
      <pc:sldChg chg="modSp mod">
        <pc:chgData name="Q Z" userId="0598117016cd6850" providerId="LiveId" clId="{2BA66019-4591-C846-9028-2CD292E1765D}" dt="2020-09-02T18:04:21" v="307" actId="20577"/>
        <pc:sldMkLst>
          <pc:docMk/>
          <pc:sldMk cId="2458459384" sldId="319"/>
        </pc:sldMkLst>
        <pc:spChg chg="mod">
          <ac:chgData name="Q Z" userId="0598117016cd6850" providerId="LiveId" clId="{2BA66019-4591-C846-9028-2CD292E1765D}" dt="2020-09-02T18:04:21" v="307" actId="20577"/>
          <ac:spMkLst>
            <pc:docMk/>
            <pc:sldMk cId="2458459384" sldId="319"/>
            <ac:spMk id="3" creationId="{8232105E-677A-EF4D-B7AC-71CF68479263}"/>
          </ac:spMkLst>
        </pc:spChg>
      </pc:sldChg>
      <pc:sldChg chg="del">
        <pc:chgData name="Q Z" userId="0598117016cd6850" providerId="LiveId" clId="{2BA66019-4591-C846-9028-2CD292E1765D}" dt="2020-09-02T18:14:30.582" v="379" actId="2696"/>
        <pc:sldMkLst>
          <pc:docMk/>
          <pc:sldMk cId="1315374295" sldId="324"/>
        </pc:sldMkLst>
      </pc:sldChg>
      <pc:sldChg chg="addSp modSp add mod">
        <pc:chgData name="Q Z" userId="0598117016cd6850" providerId="LiveId" clId="{2BA66019-4591-C846-9028-2CD292E1765D}" dt="2020-09-02T18:10:24.651" v="378" actId="1076"/>
        <pc:sldMkLst>
          <pc:docMk/>
          <pc:sldMk cId="1771734156" sldId="326"/>
        </pc:sldMkLst>
        <pc:spChg chg="mod">
          <ac:chgData name="Q Z" userId="0598117016cd6850" providerId="LiveId" clId="{2BA66019-4591-C846-9028-2CD292E1765D}" dt="2020-09-02T18:07:38.347" v="353" actId="20577"/>
          <ac:spMkLst>
            <pc:docMk/>
            <pc:sldMk cId="1771734156" sldId="326"/>
            <ac:spMk id="2" creationId="{B9E0B195-2247-F141-ACF4-E4A1A8DA7C76}"/>
          </ac:spMkLst>
        </pc:spChg>
        <pc:spChg chg="mod">
          <ac:chgData name="Q Z" userId="0598117016cd6850" providerId="LiveId" clId="{2BA66019-4591-C846-9028-2CD292E1765D}" dt="2020-09-02T18:09:33.994" v="372" actId="404"/>
          <ac:spMkLst>
            <pc:docMk/>
            <pc:sldMk cId="1771734156" sldId="326"/>
            <ac:spMk id="3" creationId="{3541D7D8-FD16-F344-A89A-0C487F5F535C}"/>
          </ac:spMkLst>
        </pc:spChg>
        <pc:picChg chg="add mod">
          <ac:chgData name="Q Z" userId="0598117016cd6850" providerId="LiveId" clId="{2BA66019-4591-C846-9028-2CD292E1765D}" dt="2020-09-02T18:09:14.362" v="355" actId="1076"/>
          <ac:picMkLst>
            <pc:docMk/>
            <pc:sldMk cId="1771734156" sldId="326"/>
            <ac:picMk id="4" creationId="{28A2F7EC-1506-584F-9F84-478CF2DAE9A0}"/>
          </ac:picMkLst>
        </pc:picChg>
        <pc:picChg chg="add mod">
          <ac:chgData name="Q Z" userId="0598117016cd6850" providerId="LiveId" clId="{2BA66019-4591-C846-9028-2CD292E1765D}" dt="2020-09-02T18:10:24.651" v="378" actId="1076"/>
          <ac:picMkLst>
            <pc:docMk/>
            <pc:sldMk cId="1771734156" sldId="326"/>
            <ac:picMk id="1026" creationId="{06B1BA0E-569A-9645-9A7C-B513FF505C70}"/>
          </ac:picMkLst>
        </pc:picChg>
      </pc:sldChg>
    </pc:docChg>
  </pc:docChgLst>
  <pc:docChgLst>
    <pc:chgData name="Q Z" userId="0598117016cd6850" providerId="LiveId" clId="{3351F81B-803C-2C49-B9B7-94669ACAE3A8}"/>
    <pc:docChg chg="addSld modSld">
      <pc:chgData name="Q Z" userId="0598117016cd6850" providerId="LiveId" clId="{3351F81B-803C-2C49-B9B7-94669ACAE3A8}" dt="2020-09-03T09:04:41.933" v="55" actId="207"/>
      <pc:docMkLst>
        <pc:docMk/>
      </pc:docMkLst>
      <pc:sldChg chg="modSp">
        <pc:chgData name="Q Z" userId="0598117016cd6850" providerId="LiveId" clId="{3351F81B-803C-2C49-B9B7-94669ACAE3A8}" dt="2020-09-03T09:04:41.933" v="55" actId="207"/>
        <pc:sldMkLst>
          <pc:docMk/>
          <pc:sldMk cId="581332896" sldId="309"/>
        </pc:sldMkLst>
        <pc:spChg chg="mod">
          <ac:chgData name="Q Z" userId="0598117016cd6850" providerId="LiveId" clId="{3351F81B-803C-2C49-B9B7-94669ACAE3A8}" dt="2020-09-03T09:04:41.933" v="55" actId="207"/>
          <ac:spMkLst>
            <pc:docMk/>
            <pc:sldMk cId="581332896" sldId="309"/>
            <ac:spMk id="3" creationId="{1B15B996-5952-CA44-90B0-02ABAA4EAC6C}"/>
          </ac:spMkLst>
        </pc:spChg>
      </pc:sldChg>
      <pc:sldChg chg="addSp delSp modSp add">
        <pc:chgData name="Q Z" userId="0598117016cd6850" providerId="LiveId" clId="{3351F81B-803C-2C49-B9B7-94669ACAE3A8}" dt="2020-09-03T07:22:19.689" v="50" actId="1076"/>
        <pc:sldMkLst>
          <pc:docMk/>
          <pc:sldMk cId="2223405279" sldId="327"/>
        </pc:sldMkLst>
        <pc:spChg chg="mod">
          <ac:chgData name="Q Z" userId="0598117016cd6850" providerId="LiveId" clId="{3351F81B-803C-2C49-B9B7-94669ACAE3A8}" dt="2020-09-03T06:59:39.432" v="3"/>
          <ac:spMkLst>
            <pc:docMk/>
            <pc:sldMk cId="2223405279" sldId="327"/>
            <ac:spMk id="2" creationId="{1387362F-A24A-6342-BAAE-FACB800A3028}"/>
          </ac:spMkLst>
        </pc:spChg>
        <pc:spChg chg="mod">
          <ac:chgData name="Q Z" userId="0598117016cd6850" providerId="LiveId" clId="{3351F81B-803C-2C49-B9B7-94669ACAE3A8}" dt="2020-09-03T07:01:37.255" v="17" actId="14100"/>
          <ac:spMkLst>
            <pc:docMk/>
            <pc:sldMk cId="2223405279" sldId="327"/>
            <ac:spMk id="3" creationId="{09CB959C-A4EF-9742-8A17-1FEE29A4E276}"/>
          </ac:spMkLst>
        </pc:spChg>
        <pc:picChg chg="add del mod">
          <ac:chgData name="Q Z" userId="0598117016cd6850" providerId="LiveId" clId="{3351F81B-803C-2C49-B9B7-94669ACAE3A8}" dt="2020-09-03T07:03:47.855" v="32" actId="21"/>
          <ac:picMkLst>
            <pc:docMk/>
            <pc:sldMk cId="2223405279" sldId="327"/>
            <ac:picMk id="1026" creationId="{2CC0705B-C583-EB44-A6F0-3D7914EA4F67}"/>
          </ac:picMkLst>
        </pc:picChg>
        <pc:picChg chg="add del mod">
          <ac:chgData name="Q Z" userId="0598117016cd6850" providerId="LiveId" clId="{3351F81B-803C-2C49-B9B7-94669ACAE3A8}" dt="2020-09-03T07:03:47.855" v="32" actId="21"/>
          <ac:picMkLst>
            <pc:docMk/>
            <pc:sldMk cId="2223405279" sldId="327"/>
            <ac:picMk id="1028" creationId="{3C27A4E4-1D03-A64E-AD97-BCA56FBF8CD3}"/>
          </ac:picMkLst>
        </pc:picChg>
        <pc:picChg chg="add del mod">
          <ac:chgData name="Q Z" userId="0598117016cd6850" providerId="LiveId" clId="{3351F81B-803C-2C49-B9B7-94669ACAE3A8}" dt="2020-09-03T07:01:38.281" v="18"/>
          <ac:picMkLst>
            <pc:docMk/>
            <pc:sldMk cId="2223405279" sldId="327"/>
            <ac:picMk id="1030" creationId="{342F3586-D385-E742-A2C2-22F776B620DD}"/>
          </ac:picMkLst>
        </pc:picChg>
        <pc:picChg chg="add mod">
          <ac:chgData name="Q Z" userId="0598117016cd6850" providerId="LiveId" clId="{3351F81B-803C-2C49-B9B7-94669ACAE3A8}" dt="2020-09-03T07:22:19.689" v="50" actId="1076"/>
          <ac:picMkLst>
            <pc:docMk/>
            <pc:sldMk cId="2223405279" sldId="327"/>
            <ac:picMk id="1032" creationId="{51408161-DC70-BF41-B4E9-3A5ED79BA1B9}"/>
          </ac:picMkLst>
        </pc:picChg>
      </pc:sldChg>
      <pc:sldChg chg="addSp modSp add">
        <pc:chgData name="Q Z" userId="0598117016cd6850" providerId="LiveId" clId="{3351F81B-803C-2C49-B9B7-94669ACAE3A8}" dt="2020-09-03T07:04:16.074" v="38" actId="1076"/>
        <pc:sldMkLst>
          <pc:docMk/>
          <pc:sldMk cId="2711338742" sldId="328"/>
        </pc:sldMkLst>
        <pc:spChg chg="mod">
          <ac:chgData name="Q Z" userId="0598117016cd6850" providerId="LiveId" clId="{3351F81B-803C-2C49-B9B7-94669ACAE3A8}" dt="2020-09-03T07:03:29.915" v="31"/>
          <ac:spMkLst>
            <pc:docMk/>
            <pc:sldMk cId="2711338742" sldId="328"/>
            <ac:spMk id="2" creationId="{AC25ADB1-CF40-D540-82AD-CA29789D7DDA}"/>
          </ac:spMkLst>
        </pc:spChg>
        <pc:spChg chg="mod">
          <ac:chgData name="Q Z" userId="0598117016cd6850" providerId="LiveId" clId="{3351F81B-803C-2C49-B9B7-94669ACAE3A8}" dt="2020-09-03T07:02:22.768" v="26"/>
          <ac:spMkLst>
            <pc:docMk/>
            <pc:sldMk cId="2711338742" sldId="328"/>
            <ac:spMk id="3" creationId="{932B9BCA-7B9C-DF45-B6F8-04054E4A03F1}"/>
          </ac:spMkLst>
        </pc:spChg>
        <pc:picChg chg="add mod">
          <ac:chgData name="Q Z" userId="0598117016cd6850" providerId="LiveId" clId="{3351F81B-803C-2C49-B9B7-94669ACAE3A8}" dt="2020-09-03T07:04:16.074" v="38" actId="1076"/>
          <ac:picMkLst>
            <pc:docMk/>
            <pc:sldMk cId="2711338742" sldId="328"/>
            <ac:picMk id="4" creationId="{C25F8C83-F8D4-DD42-A362-8C519A77A271}"/>
          </ac:picMkLst>
        </pc:picChg>
      </pc:sldChg>
      <pc:sldChg chg="addSp delSp modSp add">
        <pc:chgData name="Q Z" userId="0598117016cd6850" providerId="LiveId" clId="{3351F81B-803C-2C49-B9B7-94669ACAE3A8}" dt="2020-09-03T07:05:16.381" v="42" actId="1076"/>
        <pc:sldMkLst>
          <pc:docMk/>
          <pc:sldMk cId="2580820078" sldId="329"/>
        </pc:sldMkLst>
        <pc:picChg chg="add mod">
          <ac:chgData name="Q Z" userId="0598117016cd6850" providerId="LiveId" clId="{3351F81B-803C-2C49-B9B7-94669ACAE3A8}" dt="2020-09-03T07:04:03.759" v="34"/>
          <ac:picMkLst>
            <pc:docMk/>
            <pc:sldMk cId="2580820078" sldId="329"/>
            <ac:picMk id="4" creationId="{23E38AF4-EE30-9748-8A9A-36C60CF5EA36}"/>
          </ac:picMkLst>
        </pc:picChg>
        <pc:picChg chg="add del mod">
          <ac:chgData name="Q Z" userId="0598117016cd6850" providerId="LiveId" clId="{3351F81B-803C-2C49-B9B7-94669ACAE3A8}" dt="2020-09-03T07:05:06.740" v="39" actId="1076"/>
          <ac:picMkLst>
            <pc:docMk/>
            <pc:sldMk cId="2580820078" sldId="329"/>
            <ac:picMk id="5" creationId="{E736130E-66FA-2E44-A00B-1FC5AD39B6DF}"/>
          </ac:picMkLst>
        </pc:picChg>
        <pc:picChg chg="add mod">
          <ac:chgData name="Q Z" userId="0598117016cd6850" providerId="LiveId" clId="{3351F81B-803C-2C49-B9B7-94669ACAE3A8}" dt="2020-09-03T07:05:16.381" v="42" actId="1076"/>
          <ac:picMkLst>
            <pc:docMk/>
            <pc:sldMk cId="2580820078" sldId="329"/>
            <ac:picMk id="2050" creationId="{885110A3-036A-974F-915C-551E62C9FA11}"/>
          </ac:picMkLst>
        </pc:picChg>
      </pc:sldChg>
      <pc:sldChg chg="addSp modSp add">
        <pc:chgData name="Q Z" userId="0598117016cd6850" providerId="LiveId" clId="{3351F81B-803C-2C49-B9B7-94669ACAE3A8}" dt="2020-09-03T07:23:27.125" v="54" actId="1076"/>
        <pc:sldMkLst>
          <pc:docMk/>
          <pc:sldMk cId="2355989735" sldId="330"/>
        </pc:sldMkLst>
        <pc:picChg chg="add mod">
          <ac:chgData name="Q Z" userId="0598117016cd6850" providerId="LiveId" clId="{3351F81B-803C-2C49-B9B7-94669ACAE3A8}" dt="2020-09-03T07:23:27.125" v="54" actId="1076"/>
          <ac:picMkLst>
            <pc:docMk/>
            <pc:sldMk cId="2355989735" sldId="330"/>
            <ac:picMk id="4098" creationId="{7CFFEB50-B1F5-4D46-8D41-1D790CF5C271}"/>
          </ac:picMkLst>
        </pc:picChg>
      </pc:sldChg>
      <pc:sldChg chg="modSp add">
        <pc:chgData name="Q Z" userId="0598117016cd6850" providerId="LiveId" clId="{3351F81B-803C-2C49-B9B7-94669ACAE3A8}" dt="2020-09-03T07:20:48.810" v="47" actId="20577"/>
        <pc:sldMkLst>
          <pc:docMk/>
          <pc:sldMk cId="3730086564" sldId="331"/>
        </pc:sldMkLst>
        <pc:spChg chg="mod">
          <ac:chgData name="Q Z" userId="0598117016cd6850" providerId="LiveId" clId="{3351F81B-803C-2C49-B9B7-94669ACAE3A8}" dt="2020-09-03T07:20:48.810" v="47" actId="20577"/>
          <ac:spMkLst>
            <pc:docMk/>
            <pc:sldMk cId="3730086564" sldId="331"/>
            <ac:spMk id="3" creationId="{52F30828-5CE0-BC4B-9D54-707C0B699CC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2524C-7966-684C-BDC9-CFD451BFAD4B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6C42A-5AA1-B144-8688-E824ABDD91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54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6C42A-5AA1-B144-8688-E824ABDD91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55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E60E2-B221-A3D7-C1F8-36126CE0A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698D8F-4FA9-00D1-72CB-1ABA1BEDE9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0F2D6C-2CDF-3A93-18B4-3FD4C0CDEA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7BBAA-C39E-4161-CD64-48772260C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920503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AD529-30D1-A6FB-01CA-4D8A78159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44B80B-79D5-1EB5-AA71-CFF4AFD23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5F9A60-9354-E23D-A5DC-C84E44623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(Thus, suppose that an individual A is not a user of Facebook; it is still possible to identify a set of Facebook users that A may know because these users have all imported A’s e-mail address into Facebook.)</a:t>
            </a:r>
          </a:p>
          <a:p>
            <a:r>
              <a:rPr lang="en-US" dirty="0"/>
              <a:t>FB knows about all the connectivity of A and FB needs to decide which invitation solicitation can maximize A’s adoption.</a:t>
            </a:r>
          </a:p>
          <a:p>
            <a:r>
              <a:rPr lang="en-US" dirty="0"/>
              <a:t>In this fig, among all A’s friends on FB, four of them have sent A an email invitation to join FB. In this example, A only gets to know that the four neighbors have joined FB, all other FB neighbors are hidden to A.</a:t>
            </a:r>
          </a:p>
          <a:p>
            <a:endParaRPr lang="en-US" dirty="0"/>
          </a:p>
          <a:p>
            <a:r>
              <a:rPr lang="en-US" dirty="0"/>
              <a:t>Talk about the other two figures.</a:t>
            </a:r>
          </a:p>
          <a:p>
            <a:r>
              <a:rPr lang="en-US" dirty="0"/>
              <a:t>Now the Q is does the probability of he joining FB scales linearly with num of invitations or the way how their neighbors are connected (aka structure)?</a:t>
            </a:r>
          </a:p>
          <a:p>
            <a:r>
              <a:rPr lang="en-US" dirty="0"/>
              <a:t>Let students predict: What if size matters more? What if structure matters more?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2459F-4D24-C806-43CC-B73825FA8C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6C42A-5AA1-B144-8688-E824ABDD91B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352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4B7B7-4DC6-4660-A37B-9F24F5BD3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D46C30-7BBB-A7F4-86DF-13168F919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351EA-39A1-F246-9F0A-FB8472284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EAD56-6D43-B6E8-130C-725D951B1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6C42A-5AA1-B144-8688-E824ABDD91B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57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6F85A-A56B-72A7-405B-F13D015E8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F7FB7-36BB-8FC4-579B-8F48BDDDDF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1580A7-A7EF-4B36-A8FB-C7F74A8287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98EB4-1A44-769C-2EE7-843F925096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819830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B4C03-8EF0-E845-064D-DD993450E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EDB682-FD08-D54F-F064-F1C8201DAD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77B358-4320-6C01-EABF-7EE9B540A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6D95A-46E3-1AC6-ECDF-7EF8502EBC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985838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E11C2-EF63-7FF0-0304-2348E381A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7C0C6-4721-6C2A-2263-AADD1D2E13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3391A2-5469-C458-11F2-A0719B6FF6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2DC4E-455C-9A9D-F632-14D8A54573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94702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3D1EF-C249-88A4-CAAD-B821D1186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72D699-26DD-A178-171A-EF7EBB5E42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FB8D84-038A-D388-7153-4BCEE20AC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Agreement with manually verified gender labels</a:t>
            </a:r>
          </a:p>
          <a:p>
            <a:pPr marL="228600" indent="-228600">
              <a:buAutoNum type="arabicPeriod"/>
            </a:pPr>
            <a:r>
              <a:rPr lang="en-US" dirty="0"/>
              <a:t>Validation with self-reported gender labels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932AF-2430-EA61-D627-4DCE2682E6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579194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AAB2E-E55B-F7FF-3884-464C78B84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115589-45D3-1075-47BA-586B289BB4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920ABE-A3BA-EFE8-49F1-FCA749E0A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F8506-3BA0-AA2E-B49E-3313EAC3C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5471850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8F94E-EFE2-00F2-2B27-F646C487C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4DA289-F193-4808-43AF-A7CFAEA701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E04CA8-2989-141D-D348-290AE11CF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A6E6A-6100-560D-6FAB-85904706E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712225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7771C-79EF-ADA2-DFA8-C1D8F1DCA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AEEB0B-4880-D091-057D-F4F1544F56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CE4F1B-7466-7579-47E3-E59C00740C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07DFA-8A99-4163-EB40-029F4A420A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191369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F0000"/>
                </a:solidFill>
              </a:rPr>
              <a:t>Endorsement</a:t>
            </a:r>
            <a:r>
              <a:rPr lang="en-US" sz="1200" dirty="0"/>
              <a:t> is a features of social media that lets people endorse and approve other people, products, and services.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6C42A-5AA1-B144-8688-E824ABDD91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231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Linguistic norms are always changing in online communities</a:t>
            </a:r>
          </a:p>
          <a:p>
            <a:r>
              <a:rPr lang="en-US" dirty="0"/>
              <a:t>Users leave when old conventions conflict with new norms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6C42A-5AA1-B144-8688-E824ABDD91B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6830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Compare the target post to all posts during 2y period (one year before and one year after) by computing H(</a:t>
            </a:r>
            <a:r>
              <a:rPr lang="en-US" dirty="0" err="1"/>
              <a:t>p,SLM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), the cross-entropy of p with respect to the SLM </a:t>
            </a:r>
            <a:r>
              <a:rPr lang="en-US" dirty="0" err="1"/>
              <a:t>i</a:t>
            </a:r>
            <a:r>
              <a:rPr lang="en-US" dirty="0"/>
              <a:t> language model. </a:t>
            </a:r>
          </a:p>
          <a:p>
            <a:r>
              <a:rPr lang="en-US" dirty="0"/>
              <a:t>Under this notation, Prog(p) = −3 would mean that the language of the post p appears to closest to the language used in the third month before p was written.</a:t>
            </a:r>
          </a:p>
          <a:p>
            <a:endParaRPr lang="en-US" dirty="0"/>
          </a:p>
          <a:p>
            <a:r>
              <a:rPr lang="en-US" dirty="0"/>
              <a:t>A lexical innovation is a word that was never used before in the community and that was used at least 10 times by multiple users in posts discussing different products over a period of 6 months after the word was ﬁrst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6C42A-5AA1-B144-8688-E824ABDD91B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784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task ignores middle users in the range [50, 200] because their staying status is uncertain.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06C42A-5AA1-B144-8688-E824ABDD91B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430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363CC-31CF-AD35-530A-AE9CC8EC0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5A2A67-F788-20DC-D0F0-8B2DE7E951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AF9364-CD97-4F48-4A4D-22B9D95D53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3E8B7-7D9E-E63F-F8AB-1B479B6A0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5856170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55A32-3D16-082D-EDF9-C33B83BB9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FA25D0-6E71-107E-A599-A387B292A6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B02D6E-6062-0ED5-77B8-CA9FF48AB2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18857-DD6E-673A-732D-7611E0B9D6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952908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E1506-85FC-EB21-20A9-A1A1BF930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7EB962-CA35-038D-24DA-909397D25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10459-B9BE-488B-EE51-E659C8B8E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B6A9B6-7365-2C6A-57F8-26C268F96B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1837009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C77E4-9E33-223C-BBA1-E1A32FBA2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263F8-843E-069C-21C9-06C6C7AEE7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8CD9EC-4AC6-C72F-2334-0744592586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8B90D6-A582-AE48-84C2-57841F1BBF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7841522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A5E0A-B367-C892-D8E4-7BDBBEDBF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A4D4A1-0270-B89F-6D2B-6A456B82A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ABE52A-43ED-9CD8-B2BD-CC82194855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0532D7-7835-83C7-1AD7-B5AFBA17F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614051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D42B2-B386-76DE-79B6-825A86510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C1397E-30F2-94E9-176F-A89AFF6821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C83551-3998-CB9D-25C1-068BEB3117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E12216-9199-ECEF-E7B0-0C4703688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908341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06E8F-5589-FD65-E4D6-E2D8B5445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021607-ABBC-E321-486F-C942D261BA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49CBAC-A732-0FE5-56FB-3A9A6FA714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CBAA7-B2CF-33F0-4F0F-DFC8D78E5D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021674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42522-CE8C-5D34-ADB8-A5650061B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75514B-D342-1788-1672-112B501B6E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A3D2A5-01D1-19C1-5ABE-1C7FFF187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24D20-886B-42B4-10D9-02EEDED05F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367258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FDE94-60D1-A547-5395-B8BF28DB0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79CC08-0CA1-5E6E-D620-313CA68D6F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052CC8-CF1D-52B4-4BCB-984FA65BC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C2BA0-F4F2-73F4-9DF2-3EDD9018E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5284632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9F04F-F7FB-C615-E34E-027482C4E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EC2923-D129-2DBE-FA74-83C2EC51DA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26597F-7905-F284-89B6-53E2E30BE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AEA9D-3ECC-2BCA-AE5B-431C37738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1191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 b="1" i="0">
                <a:latin typeface="LM Sans 12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LM Sans 12" panose="000005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M Sans 12" panose="00000500000000000000" pitchFamily="50" charset="0"/>
              </a:defRPr>
            </a:lvl1pPr>
          </a:lstStyle>
          <a:p>
            <a:fld id="{3F61BB81-E92A-AC43-843A-E4F6CBA4F63C}" type="datetimeFigureOut">
              <a:rPr lang="en-US" smtClean="0"/>
              <a:pPr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M Sans 12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M Sans 12" panose="00000500000000000000" pitchFamily="50" charset="0"/>
              </a:defRPr>
            </a:lvl1pPr>
          </a:lstStyle>
          <a:p>
            <a:fld id="{6DCFA791-3060-7643-8677-86D470F575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153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B81-E92A-AC43-843A-E4F6CBA4F63C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A791-3060-7643-8677-86D470F5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0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B81-E92A-AC43-843A-E4F6CBA4F63C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A791-3060-7643-8677-86D470F5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21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LM Sans 12" panose="00000500000000000000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LM Sans 12" panose="00000500000000000000" pitchFamily="50" charset="0"/>
              </a:defRPr>
            </a:lvl1pPr>
            <a:lvl2pPr>
              <a:defRPr>
                <a:latin typeface="LM Sans 12" panose="00000500000000000000" pitchFamily="50" charset="0"/>
              </a:defRPr>
            </a:lvl2pPr>
            <a:lvl3pPr>
              <a:defRPr>
                <a:latin typeface="LM Sans 12" panose="00000500000000000000" pitchFamily="50" charset="0"/>
              </a:defRPr>
            </a:lvl3pPr>
            <a:lvl4pPr>
              <a:defRPr>
                <a:latin typeface="LM Sans 12" panose="00000500000000000000" pitchFamily="50" charset="0"/>
              </a:defRPr>
            </a:lvl4pPr>
            <a:lvl5pPr>
              <a:defRPr>
                <a:latin typeface="LM Sans 12" panose="00000500000000000000" pitchFamily="50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LM Sans 12" panose="00000500000000000000" pitchFamily="50" charset="0"/>
              </a:defRPr>
            </a:lvl1pPr>
          </a:lstStyle>
          <a:p>
            <a:fld id="{3F61BB81-E92A-AC43-843A-E4F6CBA4F63C}" type="datetimeFigureOut">
              <a:rPr lang="en-US" smtClean="0"/>
              <a:pPr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LM Sans 12" panose="00000500000000000000" pitchFamily="50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LM Sans 12" panose="00000500000000000000" pitchFamily="50" charset="0"/>
              </a:defRPr>
            </a:lvl1pPr>
          </a:lstStyle>
          <a:p>
            <a:fld id="{6DCFA791-3060-7643-8677-86D470F575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38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B81-E92A-AC43-843A-E4F6CBA4F63C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A791-3060-7643-8677-86D470F5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50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Abadi MT Condensed Extra Bold" panose="020B0306030101010103" pitchFamily="34" charset="77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Abadi MT Condensed Light" panose="020B0306030101010103" pitchFamily="34" charset="77"/>
              </a:defRPr>
            </a:lvl1pPr>
            <a:lvl2pPr>
              <a:defRPr>
                <a:latin typeface="Abadi MT Condensed Light" panose="020B0306030101010103" pitchFamily="34" charset="77"/>
              </a:defRPr>
            </a:lvl2pPr>
            <a:lvl3pPr>
              <a:defRPr>
                <a:latin typeface="Abadi MT Condensed Light" panose="020B0306030101010103" pitchFamily="34" charset="77"/>
              </a:defRPr>
            </a:lvl3pPr>
            <a:lvl4pPr>
              <a:defRPr>
                <a:latin typeface="Abadi MT Condensed Light" panose="020B0306030101010103" pitchFamily="34" charset="77"/>
              </a:defRPr>
            </a:lvl4pPr>
            <a:lvl5pPr>
              <a:defRPr>
                <a:latin typeface="Abadi MT Condensed Light" panose="020B0306030101010103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Abadi MT Condensed Light" panose="020B0306030101010103" pitchFamily="34" charset="77"/>
              </a:defRPr>
            </a:lvl1pPr>
            <a:lvl2pPr>
              <a:defRPr>
                <a:latin typeface="Abadi MT Condensed Light" panose="020B0306030101010103" pitchFamily="34" charset="77"/>
              </a:defRPr>
            </a:lvl2pPr>
            <a:lvl3pPr>
              <a:defRPr>
                <a:latin typeface="Abadi MT Condensed Light" panose="020B0306030101010103" pitchFamily="34" charset="77"/>
              </a:defRPr>
            </a:lvl3pPr>
            <a:lvl4pPr>
              <a:defRPr>
                <a:latin typeface="Abadi MT Condensed Light" panose="020B0306030101010103" pitchFamily="34" charset="77"/>
              </a:defRPr>
            </a:lvl4pPr>
            <a:lvl5pPr>
              <a:defRPr>
                <a:latin typeface="Abadi MT Condensed Light" panose="020B0306030101010103" pitchFamily="34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badi MT Condensed Light" panose="020B0306030101010103" pitchFamily="34" charset="77"/>
              </a:defRPr>
            </a:lvl1pPr>
          </a:lstStyle>
          <a:p>
            <a:fld id="{3F61BB81-E92A-AC43-843A-E4F6CBA4F63C}" type="datetimeFigureOut">
              <a:rPr lang="en-US" smtClean="0"/>
              <a:pPr/>
              <a:t>10/29/25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badi MT Condensed Light" panose="020B0306030101010103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badi MT Condensed Light" panose="020B0306030101010103" pitchFamily="34" charset="77"/>
              </a:defRPr>
            </a:lvl1pPr>
          </a:lstStyle>
          <a:p>
            <a:fld id="{6DCFA791-3060-7643-8677-86D470F575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1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B81-E92A-AC43-843A-E4F6CBA4F63C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A791-3060-7643-8677-86D470F5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5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B81-E92A-AC43-843A-E4F6CBA4F63C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A791-3060-7643-8677-86D470F5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2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B81-E92A-AC43-843A-E4F6CBA4F63C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A791-3060-7643-8677-86D470F5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40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B81-E92A-AC43-843A-E4F6CBA4F63C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A791-3060-7643-8677-86D470F5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2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1BB81-E92A-AC43-843A-E4F6CBA4F63C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FA791-3060-7643-8677-86D470F575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10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badi MT Condensed Light" panose="020B0306030101010103" pitchFamily="34" charset="77"/>
              </a:defRPr>
            </a:lvl1pPr>
          </a:lstStyle>
          <a:p>
            <a:fld id="{3F61BB81-E92A-AC43-843A-E4F6CBA4F63C}" type="datetimeFigureOut">
              <a:rPr lang="en-US" smtClean="0"/>
              <a:pPr/>
              <a:t>10/29/25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badi MT Condensed Light" panose="020B0306030101010103" pitchFamily="34" charset="77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badi MT Condensed Light" panose="020B0306030101010103" pitchFamily="34" charset="77"/>
              </a:defRPr>
            </a:lvl1pPr>
          </a:lstStyle>
          <a:p>
            <a:fld id="{6DCFA791-3060-7643-8677-86D470F575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4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Abadi MT Condensed Extra Bold" panose="020B0306030101010103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badi MT Condensed Light" panose="020B0306030101010103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badi MT Condensed Light" panose="020B0306030101010103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badi MT Condensed Light" panose="020B0306030101010103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MT Condensed Light" panose="020B0306030101010103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badi MT Condensed Light" panose="020B0306030101010103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tmetric.com/details/60364782/new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potlight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metric.com/details/60364782/twitte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wikiclass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GV4R_uCB4/jdam-5mfU_mNHjCXxoff-Q/view?utm_content=DAGV4R_uCB4&amp;utm_campaign=designshare&amp;utm_medium=link2&amp;utm_source=uniquelinks&amp;utlId=h7e50bb861b#1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6359-AFC8-5749-ABD8-D22C31534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848" y="1373809"/>
            <a:ext cx="7648303" cy="1729289"/>
          </a:xfrm>
        </p:spPr>
        <p:txBody>
          <a:bodyPr>
            <a:normAutofit/>
          </a:bodyPr>
          <a:lstStyle/>
          <a:p>
            <a:r>
              <a:rPr lang="en-HK" sz="5300" dirty="0">
                <a:latin typeface="+mn-lt"/>
              </a:rPr>
              <a:t>Introduction to Social Media Analytics (</a:t>
            </a:r>
            <a:r>
              <a:rPr lang="en-HK" sz="5300" dirty="0" err="1">
                <a:latin typeface="+mn-lt"/>
              </a:rPr>
              <a:t>Lec</a:t>
            </a:r>
            <a:r>
              <a:rPr lang="en-HK" sz="5300">
                <a:latin typeface="+mn-lt"/>
              </a:rPr>
              <a:t> 8)</a:t>
            </a:r>
            <a:endParaRPr lang="en-US" b="1" dirty="0">
              <a:latin typeface="+mn-lt"/>
              <a:cs typeface="Al Nile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BB8D86-7309-C04C-901B-36514C381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3429000"/>
            <a:ext cx="6858000" cy="2136153"/>
          </a:xfrm>
        </p:spPr>
        <p:txBody>
          <a:bodyPr>
            <a:normAutofit lnSpcReduction="10000"/>
          </a:bodyPr>
          <a:lstStyle/>
          <a:p>
            <a:endParaRPr lang="en-US" dirty="0">
              <a:latin typeface="LM Sans 12" panose="00000500000000000000" pitchFamily="50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  <a:p>
            <a:r>
              <a:rPr lang="en-US" dirty="0">
                <a:latin typeface="LM Sans 12" panose="00000500000000000000" pitchFamily="50" charset="0"/>
                <a:ea typeface="Apple Symbols" panose="02000000000000000000" pitchFamily="2" charset="-79"/>
                <a:cs typeface="Apple Symbols" panose="02000000000000000000" pitchFamily="2" charset="-79"/>
              </a:rPr>
              <a:t>Hao PENG</a:t>
            </a:r>
          </a:p>
          <a:p>
            <a:r>
              <a:rPr lang="en-US" dirty="0">
                <a:latin typeface="LM Sans 12" panose="00000500000000000000" pitchFamily="50" charset="0"/>
                <a:ea typeface="Apple Symbols" panose="02000000000000000000" pitchFamily="2" charset="-79"/>
                <a:cs typeface="Apple Symbols" panose="02000000000000000000" pitchFamily="2" charset="-79"/>
              </a:rPr>
              <a:t>Department of Data Science</a:t>
            </a:r>
          </a:p>
          <a:p>
            <a:r>
              <a:rPr lang="en-US" dirty="0">
                <a:latin typeface="LM Sans 12" panose="00000500000000000000" pitchFamily="50" charset="0"/>
                <a:ea typeface="Apple Symbols" panose="02000000000000000000" pitchFamily="2" charset="-79"/>
                <a:cs typeface="Apple Symbols" panose="02000000000000000000" pitchFamily="2" charset="-79"/>
              </a:rPr>
              <a:t>City University of Hong Kong</a:t>
            </a:r>
          </a:p>
          <a:p>
            <a:r>
              <a:rPr lang="en-US" dirty="0">
                <a:solidFill>
                  <a:srgbClr val="0019FF"/>
                </a:solidFill>
                <a:latin typeface="LM Sans 12" panose="00000500000000000000" pitchFamily="50" charset="0"/>
                <a:ea typeface="Apple Symbols" panose="02000000000000000000" pitchFamily="2" charset="-79"/>
                <a:cs typeface="Apple Symbols" panose="02000000000000000000" pitchFamily="2" charset="-79"/>
              </a:rPr>
              <a:t>https://</a:t>
            </a:r>
            <a:r>
              <a:rPr lang="en-US" dirty="0" err="1">
                <a:solidFill>
                  <a:srgbClr val="0019FF"/>
                </a:solidFill>
                <a:latin typeface="LM Sans 12" panose="00000500000000000000" pitchFamily="50" charset="0"/>
                <a:ea typeface="Apple Symbols" panose="02000000000000000000" pitchFamily="2" charset="-79"/>
                <a:cs typeface="Apple Symbols" panose="02000000000000000000" pitchFamily="2" charset="-79"/>
              </a:rPr>
              <a:t>haoopeng.github.io</a:t>
            </a:r>
            <a:r>
              <a:rPr lang="en-US" dirty="0">
                <a:solidFill>
                  <a:srgbClr val="0019FF"/>
                </a:solidFill>
                <a:latin typeface="LM Sans 12" panose="00000500000000000000" pitchFamily="50" charset="0"/>
                <a:ea typeface="Apple Symbols" panose="02000000000000000000" pitchFamily="2" charset="-79"/>
                <a:cs typeface="Apple Symbols" panose="02000000000000000000" pitchFamily="2" charset="-79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060034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9B2E4-8C61-9F9B-D125-5B73AE7E6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CCA09E-5183-ECC5-2A5E-36FBF4A74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56" y="37476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b="0" dirty="0"/>
              <a:t>Case: predicting papers’ news coverage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D1BB061-F9A7-E7DB-FB30-B091D4A67049}"/>
              </a:ext>
            </a:extLst>
          </p:cNvPr>
          <p:cNvSpPr txBox="1">
            <a:spLocks/>
          </p:cNvSpPr>
          <p:nvPr/>
        </p:nvSpPr>
        <p:spPr>
          <a:xfrm>
            <a:off x="445014" y="1554224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u="sng" dirty="0"/>
              <a:t>Motivation &amp; significance</a:t>
            </a:r>
          </a:p>
          <a:p>
            <a:r>
              <a:rPr lang="en-US" altLang="zh-CN" sz="2400" dirty="0"/>
              <a:t>Media reports amplify a paper’s impact beyond the academy &amp; disseminate the latest breakthroughs &amp; findings to the public.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We know little about how linguistic features alone can affect a paper’s chance of news coverage beyond its content quality.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Understanding this question can avoid the situation where truly newsworthy papers lose their attention to less-deserving ones.</a:t>
            </a:r>
          </a:p>
          <a:p>
            <a:pPr lvl="1"/>
            <a:r>
              <a:rPr lang="en-US" altLang="zh-CN" sz="2000" dirty="0"/>
              <a:t>Institution reputation (e.g., Harvard vs. </a:t>
            </a:r>
            <a:r>
              <a:rPr lang="en-US" altLang="zh-CN" sz="2000" dirty="0" err="1"/>
              <a:t>CityU</a:t>
            </a:r>
            <a:r>
              <a:rPr lang="en-US" altLang="zh-CN" sz="2000" dirty="0"/>
              <a:t>)</a:t>
            </a:r>
          </a:p>
          <a:p>
            <a:pPr lvl="1"/>
            <a:r>
              <a:rPr lang="en-US" altLang="zh-CN" sz="2000" dirty="0"/>
              <a:t>Author seniority (different ranks of professor, etc.)</a:t>
            </a:r>
          </a:p>
          <a:p>
            <a:pPr lvl="1"/>
            <a:r>
              <a:rPr lang="en-US" altLang="zh-CN" sz="2000" dirty="0"/>
              <a:t>Journal impact, content quality, etc.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151C8D-B4C7-EF91-5593-9E3B97D5C2EB}"/>
              </a:ext>
            </a:extLst>
          </p:cNvPr>
          <p:cNvSpPr txBox="1"/>
          <p:nvPr/>
        </p:nvSpPr>
        <p:spPr>
          <a:xfrm>
            <a:off x="503140" y="5598456"/>
            <a:ext cx="8455156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Research Q: </a:t>
            </a:r>
            <a:r>
              <a:rPr lang="en-US" sz="2400" dirty="0">
                <a:solidFill>
                  <a:srgbClr val="C00000"/>
                </a:solidFill>
              </a:rPr>
              <a:t>To what degree can simple linguistic features predict news coverage above and beyond an idea’s content quality?</a:t>
            </a:r>
          </a:p>
        </p:txBody>
      </p:sp>
    </p:spTree>
    <p:extLst>
      <p:ext uri="{BB962C8B-B14F-4D97-AF65-F5344CB8AC3E}">
        <p14:creationId xmlns:p14="http://schemas.microsoft.com/office/powerpoint/2010/main" val="1683886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ECA45-E8FC-5E49-D5F2-B494334B5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7D6C2C-A984-F8CE-35BB-342A7D20AB8A}"/>
              </a:ext>
            </a:extLst>
          </p:cNvPr>
          <p:cNvSpPr txBox="1">
            <a:spLocks/>
          </p:cNvSpPr>
          <p:nvPr/>
        </p:nvSpPr>
        <p:spPr>
          <a:xfrm>
            <a:off x="478921" y="1541866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Data &amp; methods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Complete news mentions of 2.8M papers from </a:t>
            </a:r>
            <a:r>
              <a:rPr lang="en-US" altLang="zh-CN" sz="2400" dirty="0" err="1">
                <a:solidFill>
                  <a:srgbClr val="0078B9"/>
                </a:solidFill>
              </a:rPr>
              <a:t>Altmetric</a:t>
            </a:r>
            <a:r>
              <a:rPr lang="en-US" altLang="zh-CN" sz="2400" dirty="0">
                <a:solidFill>
                  <a:srgbClr val="0078B9"/>
                </a:solidFill>
              </a:rPr>
              <a:t> in 6y.</a:t>
            </a:r>
          </a:p>
          <a:p>
            <a:pPr>
              <a:spcBef>
                <a:spcPts val="400"/>
              </a:spcBef>
            </a:pPr>
            <a:r>
              <a:rPr lang="en-US" altLang="zh-CN" sz="2400" dirty="0">
                <a:solidFill>
                  <a:srgbClr val="0078B9"/>
                </a:solidFill>
              </a:rPr>
              <a:t>Detailed paper metadata (such as abstract) from </a:t>
            </a:r>
            <a:r>
              <a:rPr lang="en-US" altLang="zh-CN" sz="2400" dirty="0" err="1">
                <a:solidFill>
                  <a:srgbClr val="0078B9"/>
                </a:solidFill>
              </a:rPr>
              <a:t>OpenAlex</a:t>
            </a:r>
            <a:r>
              <a:rPr lang="en-US" altLang="zh-CN" sz="2400" dirty="0">
                <a:solidFill>
                  <a:srgbClr val="0078B9"/>
                </a:solidFill>
              </a:rPr>
              <a:t>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20C739B-E0C5-DCC9-E061-BE0DE1D8C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03" y="3028978"/>
            <a:ext cx="6466545" cy="345426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4AF90D-7CB7-648A-66D9-601C225ACA19}"/>
              </a:ext>
            </a:extLst>
          </p:cNvPr>
          <p:cNvSpPr txBox="1"/>
          <p:nvPr/>
        </p:nvSpPr>
        <p:spPr>
          <a:xfrm>
            <a:off x="3260829" y="1571846"/>
            <a:ext cx="5433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https://www.altmetric.com/details/60364782/news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2D7C93A-6C7E-9946-DD2A-4BF3B9AF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56" y="37476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b="0" dirty="0"/>
              <a:t>Case: predicting papers’ news coverage</a:t>
            </a:r>
          </a:p>
        </p:txBody>
      </p:sp>
    </p:spTree>
    <p:extLst>
      <p:ext uri="{BB962C8B-B14F-4D97-AF65-F5344CB8AC3E}">
        <p14:creationId xmlns:p14="http://schemas.microsoft.com/office/powerpoint/2010/main" val="3988931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5ED93-5C32-6014-F53F-E36DCB7BD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392738E-25C2-405D-61DF-61152CB4F623}"/>
              </a:ext>
            </a:extLst>
          </p:cNvPr>
          <p:cNvSpPr txBox="1">
            <a:spLocks/>
          </p:cNvSpPr>
          <p:nvPr/>
        </p:nvSpPr>
        <p:spPr>
          <a:xfrm>
            <a:off x="490972" y="1563028"/>
            <a:ext cx="8515350" cy="507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Regression models to predict coverage:</a:t>
            </a:r>
            <a:endParaRPr lang="en-US" altLang="zh-CN" sz="2400" dirty="0"/>
          </a:p>
          <a:p>
            <a:r>
              <a:rPr lang="en-US" altLang="zh-CN" sz="2400" dirty="0">
                <a:solidFill>
                  <a:srgbClr val="0078B9"/>
                </a:solidFill>
              </a:rPr>
              <a:t>DV1 = coverage or not (logistic regression)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DV2 = num. of news coverage (linear regression)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Key IV / predictors (computed based on the abstract):</a:t>
            </a:r>
          </a:p>
          <a:p>
            <a:pPr lvl="1"/>
            <a:r>
              <a:rPr lang="en-US" altLang="zh-CN" sz="2000" dirty="0"/>
              <a:t>Sentiment? Emotion?</a:t>
            </a:r>
          </a:p>
          <a:p>
            <a:pPr lvl="1"/>
            <a:r>
              <a:rPr lang="en-US" altLang="zh-CN" sz="2000" dirty="0"/>
              <a:t>LIWC? (such as first-person plural pronouns “WE”)</a:t>
            </a:r>
          </a:p>
          <a:p>
            <a:pPr lvl="1"/>
            <a:r>
              <a:rPr lang="en-US" altLang="zh-CN" sz="2000" dirty="0"/>
              <a:t>Promotional words?</a:t>
            </a:r>
          </a:p>
          <a:p>
            <a:pPr lvl="1"/>
            <a:r>
              <a:rPr lang="en-US" altLang="zh-CN" sz="2000" dirty="0"/>
              <a:t>Hedge words? (e.g., “high GPA </a:t>
            </a:r>
            <a:r>
              <a:rPr lang="en-US" altLang="zh-CN" sz="2000" dirty="0">
                <a:solidFill>
                  <a:srgbClr val="C00000"/>
                </a:solidFill>
              </a:rPr>
              <a:t>may not</a:t>
            </a:r>
            <a:r>
              <a:rPr lang="en-US" altLang="zh-CN" sz="2000" dirty="0"/>
              <a:t> predict future career success”)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Control variables:</a:t>
            </a:r>
          </a:p>
          <a:p>
            <a:pPr lvl="1"/>
            <a:r>
              <a:rPr lang="en-US" altLang="zh-CN" sz="2000" dirty="0"/>
              <a:t>Content-level factors (other linguistic variables: readability)</a:t>
            </a:r>
          </a:p>
          <a:p>
            <a:pPr lvl="1"/>
            <a:r>
              <a:rPr lang="en-US" altLang="zh-CN" sz="2000" dirty="0"/>
              <a:t>Author-level factors (reputation, productivity, impact, etc.)</a:t>
            </a:r>
          </a:p>
          <a:p>
            <a:pPr lvl="1"/>
            <a:r>
              <a:rPr lang="en-US" altLang="zh-CN" sz="2000" dirty="0"/>
              <a:t>Fixed-effects factors (year, research topics)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05B82E0-4645-91A9-8730-32E67B68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56" y="37476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b="0" dirty="0"/>
              <a:t>Case: predicting papers’ news coverage</a:t>
            </a:r>
          </a:p>
        </p:txBody>
      </p:sp>
    </p:spTree>
    <p:extLst>
      <p:ext uri="{BB962C8B-B14F-4D97-AF65-F5344CB8AC3E}">
        <p14:creationId xmlns:p14="http://schemas.microsoft.com/office/powerpoint/2010/main" val="1147648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6862B-BC48-964D-6912-FC27FDEEE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EF7C8E3-3413-DCBA-AD0B-2D362341608D}"/>
              </a:ext>
            </a:extLst>
          </p:cNvPr>
          <p:cNvSpPr txBox="1">
            <a:spLocks/>
          </p:cNvSpPr>
          <p:nvPr/>
        </p:nvSpPr>
        <p:spPr>
          <a:xfrm>
            <a:off x="674231" y="1609763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Key findings &amp; takeaways</a:t>
            </a:r>
          </a:p>
          <a:p>
            <a:pPr>
              <a:spcBef>
                <a:spcPts val="400"/>
              </a:spcBef>
            </a:pPr>
            <a:r>
              <a:rPr lang="en-US" altLang="zh-CN" sz="2400" dirty="0">
                <a:solidFill>
                  <a:srgbClr val="0078B9"/>
                </a:solidFill>
              </a:rPr>
              <a:t>“We” words frequency (</a:t>
            </a:r>
            <a:r>
              <a:rPr lang="en-US" altLang="zh-CN" sz="2400" dirty="0" err="1">
                <a:solidFill>
                  <a:srgbClr val="0078B9"/>
                </a:solidFill>
              </a:rPr>
              <a:t>we|us|our</a:t>
            </a:r>
            <a:r>
              <a:rPr lang="en-US" altLang="zh-CN" sz="2400" dirty="0">
                <a:solidFill>
                  <a:srgbClr val="0078B9"/>
                </a:solidFill>
              </a:rPr>
              <a:t>) predicts coverage</a:t>
            </a:r>
          </a:p>
          <a:p>
            <a:pPr>
              <a:spcBef>
                <a:spcPts val="400"/>
              </a:spcBef>
            </a:pPr>
            <a:r>
              <a:rPr lang="en-US" altLang="zh-CN" sz="2400" dirty="0">
                <a:solidFill>
                  <a:srgbClr val="0078B9"/>
                </a:solidFill>
              </a:rPr>
              <a:t>Negative emotion is associated with more coverage</a:t>
            </a:r>
          </a:p>
          <a:p>
            <a:pPr>
              <a:spcBef>
                <a:spcPts val="400"/>
              </a:spcBef>
            </a:pPr>
            <a:r>
              <a:rPr lang="en-US" altLang="zh-CN" sz="2400" dirty="0">
                <a:solidFill>
                  <a:srgbClr val="0078B9"/>
                </a:solidFill>
              </a:rPr>
              <a:t>Hype words ( e.g., “groundbreaking”) predicts coverage</a:t>
            </a:r>
          </a:p>
          <a:p>
            <a:pPr>
              <a:spcBef>
                <a:spcPts val="400"/>
              </a:spcBef>
            </a:pPr>
            <a:r>
              <a:rPr lang="en-US" altLang="zh-CN" sz="2400" dirty="0">
                <a:solidFill>
                  <a:srgbClr val="0078B9"/>
                </a:solidFill>
              </a:rPr>
              <a:t>Hedge words density increases likelihood of coverage</a:t>
            </a:r>
            <a:endParaRPr lang="en-US" altLang="zh-CN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57257F7-0B3D-A089-F7E7-138D4986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56" y="37476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b="0" dirty="0"/>
              <a:t>Case: predicting papers’ news coverage</a:t>
            </a: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DB1FF6-C2EF-6555-2903-846D9B4AF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869" y="3902893"/>
            <a:ext cx="5609590" cy="24907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2AE9D-C1B7-4F89-6007-A82DC9BE440C}"/>
              </a:ext>
            </a:extLst>
          </p:cNvPr>
          <p:cNvSpPr/>
          <p:nvPr/>
        </p:nvSpPr>
        <p:spPr>
          <a:xfrm>
            <a:off x="1167893" y="4341678"/>
            <a:ext cx="6246055" cy="464234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4E6EF9-039D-E7BE-B2C2-84677B92851C}"/>
              </a:ext>
            </a:extLst>
          </p:cNvPr>
          <p:cNvSpPr/>
          <p:nvPr/>
        </p:nvSpPr>
        <p:spPr>
          <a:xfrm>
            <a:off x="1176636" y="5458738"/>
            <a:ext cx="6246055" cy="71174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96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A60ED-B261-90D1-7518-C095E09CC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D6D69EC-7630-AA43-3A9E-B56DB61D88A5}"/>
              </a:ext>
            </a:extLst>
          </p:cNvPr>
          <p:cNvSpPr txBox="1">
            <a:spLocks/>
          </p:cNvSpPr>
          <p:nvPr/>
        </p:nvSpPr>
        <p:spPr>
          <a:xfrm>
            <a:off x="457893" y="1697738"/>
            <a:ext cx="81194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Implications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The pen is as important as the sword:</a:t>
            </a:r>
            <a:r>
              <a:rPr lang="en-US" altLang="zh-CN" sz="2400" dirty="0">
                <a:solidFill>
                  <a:srgbClr val="0078B9"/>
                </a:solidFill>
              </a:rPr>
              <a:t> </a:t>
            </a:r>
            <a:r>
              <a:rPr lang="en-US" altLang="zh-CN" sz="2400" dirty="0"/>
              <a:t>Linguistic “packaging” does affect a paper’s marketing success beyond its content.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Pay close attention to your presentation / communication style as they truly matter in today’s attention economy.</a:t>
            </a:r>
          </a:p>
          <a:p>
            <a:pPr lvl="1"/>
            <a:r>
              <a:rPr lang="en-US" altLang="zh-CN" sz="2000" dirty="0">
                <a:solidFill>
                  <a:srgbClr val="C00000"/>
                </a:solidFill>
              </a:rPr>
              <a:t>Sometimes, the quality perceived by your audience matters more than the inherent quality of your content.</a:t>
            </a:r>
          </a:p>
          <a:p>
            <a:pPr lvl="1"/>
            <a:r>
              <a:rPr lang="en-US" altLang="zh-CN" sz="2000" dirty="0"/>
              <a:t>Valuable lesson for content creators, marketers, influencers.</a:t>
            </a:r>
          </a:p>
          <a:p>
            <a:pPr marL="0" indent="0">
              <a:buNone/>
            </a:pPr>
            <a:r>
              <a:rPr lang="en-US" altLang="zh-CN" sz="2400" dirty="0"/>
              <a:t>Limitations</a:t>
            </a:r>
          </a:p>
          <a:p>
            <a:r>
              <a:rPr lang="en-US" altLang="zh-CN" sz="2000" dirty="0">
                <a:solidFill>
                  <a:srgbClr val="C00000"/>
                </a:solidFill>
              </a:rPr>
              <a:t>Correlational analysis does not prove causality (recall the “brevity” paper)</a:t>
            </a:r>
          </a:p>
          <a:p>
            <a:r>
              <a:rPr lang="en-US" altLang="zh-CN" sz="2000" dirty="0">
                <a:solidFill>
                  <a:srgbClr val="C00000"/>
                </a:solidFill>
              </a:rPr>
              <a:t>Focused on English-language news outlets (effect may differ for other lang.)</a:t>
            </a:r>
            <a:endParaRPr lang="en-US" altLang="zh-CN" sz="2000" dirty="0">
              <a:solidFill>
                <a:srgbClr val="0078B9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00DE373-077B-BC8B-4B79-260AB7611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56" y="37476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b="0" dirty="0"/>
              <a:t>Case: predicting papers’ news coverage</a:t>
            </a:r>
          </a:p>
        </p:txBody>
      </p:sp>
    </p:spTree>
    <p:extLst>
      <p:ext uri="{BB962C8B-B14F-4D97-AF65-F5344CB8AC3E}">
        <p14:creationId xmlns:p14="http://schemas.microsoft.com/office/powerpoint/2010/main" val="2838864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D626C-C04D-0A50-B9B0-B72F7FB4B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5535DEB-F45F-8FB4-8561-925DF10420A3}"/>
              </a:ext>
            </a:extLst>
          </p:cNvPr>
          <p:cNvSpPr txBox="1">
            <a:spLocks/>
          </p:cNvSpPr>
          <p:nvPr/>
        </p:nvSpPr>
        <p:spPr>
          <a:xfrm>
            <a:off x="470772" y="1589563"/>
            <a:ext cx="84638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Future work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Experimentally test the causal effect of language on attention</a:t>
            </a:r>
          </a:p>
          <a:p>
            <a:pPr lvl="1"/>
            <a:r>
              <a:rPr lang="en-US" altLang="zh-CN" sz="2000" dirty="0">
                <a:solidFill>
                  <a:srgbClr val="0078B9"/>
                </a:solidFill>
              </a:rPr>
              <a:t>We can tightly control for (</a:t>
            </a:r>
            <a:r>
              <a:rPr lang="en-US" altLang="zh-CN" sz="2000" b="1" u="sng" dirty="0">
                <a:solidFill>
                  <a:srgbClr val="0078B9"/>
                </a:solidFill>
              </a:rPr>
              <a:t>unobservable</a:t>
            </a:r>
            <a:r>
              <a:rPr lang="en-US" altLang="zh-CN" sz="2000" dirty="0">
                <a:solidFill>
                  <a:srgbClr val="0078B9"/>
                </a:solidFill>
              </a:rPr>
              <a:t>) author/content effect</a:t>
            </a:r>
          </a:p>
          <a:p>
            <a:pPr lvl="1"/>
            <a:r>
              <a:rPr lang="en-US" altLang="zh-CN" sz="2000" u="sng" dirty="0">
                <a:solidFill>
                  <a:srgbClr val="0078B9"/>
                </a:solidFill>
              </a:rPr>
              <a:t>Can you give an example of unobserved factors?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What are the causal (if any) cognitive mechanisms behind the power of language in news coverage?</a:t>
            </a:r>
            <a:endParaRPr lang="en-US" altLang="zh-CN" sz="2000" dirty="0">
              <a:solidFill>
                <a:srgbClr val="0078B9"/>
              </a:solidFill>
            </a:endParaRPr>
          </a:p>
          <a:p>
            <a:pPr lvl="1"/>
            <a:r>
              <a:rPr lang="en-US" altLang="zh-CN" sz="2000" dirty="0">
                <a:solidFill>
                  <a:srgbClr val="0078B9"/>
                </a:solidFill>
              </a:rPr>
              <a:t>“We” words -&gt; signal teamwork -&gt; perceived credibility</a:t>
            </a:r>
          </a:p>
          <a:p>
            <a:pPr lvl="1"/>
            <a:r>
              <a:rPr lang="en-US" altLang="zh-CN" sz="2000" dirty="0">
                <a:solidFill>
                  <a:srgbClr val="0078B9"/>
                </a:solidFill>
              </a:rPr>
              <a:t>Hype words, negative emotions  -&gt; capture attention (which is scarce)</a:t>
            </a:r>
          </a:p>
          <a:p>
            <a:pPr lvl="1"/>
            <a:r>
              <a:rPr lang="en-US" altLang="zh-CN" sz="2000" dirty="0">
                <a:solidFill>
                  <a:srgbClr val="0078B9"/>
                </a:solidFill>
              </a:rPr>
              <a:t>Uncertain words -&gt; adds accuracy to findings -&gt; perceived quality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BE37DC-6C2E-0C20-BE5C-E64F3ACF4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56" y="37476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b="0" dirty="0"/>
              <a:t>Case: predicting papers’ news coverage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73D66B-9803-A76D-85C8-E32A51C4D581}"/>
              </a:ext>
            </a:extLst>
          </p:cNvPr>
          <p:cNvSpPr txBox="1"/>
          <p:nvPr/>
        </p:nvSpPr>
        <p:spPr>
          <a:xfrm>
            <a:off x="479450" y="5342754"/>
            <a:ext cx="8455156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Important practice question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sz="2400" dirty="0"/>
              <a:t>How can we design an experiment to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 (</a:t>
            </a:r>
            <a:r>
              <a:rPr lang="en-US" sz="2400" dirty="0" err="1">
                <a:solidFill>
                  <a:schemeClr val="accent4">
                    <a:lumMod val="75000"/>
                  </a:schemeClr>
                </a:solidFill>
              </a:rPr>
              <a:t>i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) examine causal effect and (ii) explore cognitive mechanisms?</a:t>
            </a:r>
          </a:p>
        </p:txBody>
      </p:sp>
    </p:spTree>
    <p:extLst>
      <p:ext uri="{BB962C8B-B14F-4D97-AF65-F5344CB8AC3E}">
        <p14:creationId xmlns:p14="http://schemas.microsoft.com/office/powerpoint/2010/main" val="1075572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C895D-DEF9-BC44-75E7-5CAF0FADD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2E968-EAA4-63E2-0BE4-B4153F8E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Macro-level user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7C72FA-721E-8785-02DE-66DF1054A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70C0D0B-9AA3-B68D-A555-BFC41EFBE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10" y="1690689"/>
            <a:ext cx="8271510" cy="4498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78B9"/>
                </a:solidFill>
              </a:rPr>
              <a:t>The study of large-scale patterns, trends, and dynamics in user behavior, interests, and communities across online platforms.</a:t>
            </a:r>
          </a:p>
          <a:p>
            <a:pPr lvl="0"/>
            <a:r>
              <a:rPr lang="en-US" sz="2000" u="sng" dirty="0"/>
              <a:t>Examines aggregated data to understand individual or collective behaviors, their evolving interests, and group dynamics within populations.</a:t>
            </a:r>
          </a:p>
          <a:p>
            <a:pPr lvl="0"/>
            <a:r>
              <a:rPr lang="en-US" sz="2000" dirty="0"/>
              <a:t>It leverages big data techniques to identify trends, predict shifts, and inform strategies at a platform or societal level.</a:t>
            </a:r>
          </a:p>
          <a:p>
            <a:pPr lvl="0"/>
            <a:r>
              <a:rPr lang="en-US" sz="2000" b="1" dirty="0">
                <a:solidFill>
                  <a:srgbClr val="0078B9"/>
                </a:solidFill>
              </a:rPr>
              <a:t>Individual user behavior</a:t>
            </a:r>
            <a:r>
              <a:rPr lang="en-US" sz="2000" dirty="0"/>
              <a:t>: adoption/churn prediction, self-promotion, etc.</a:t>
            </a:r>
          </a:p>
          <a:p>
            <a:r>
              <a:rPr lang="en-US" sz="2000" b="1" dirty="0">
                <a:solidFill>
                  <a:srgbClr val="0078B9"/>
                </a:solidFill>
              </a:rPr>
              <a:t>Evolution of user interests</a:t>
            </a:r>
            <a:r>
              <a:rPr lang="en-US" sz="2000" dirty="0"/>
              <a:t>: Tracks how user interests (e.g., topics, hashtags) &amp; behavior evolve over time, influenced by events, trends, or cultural shifts.</a:t>
            </a:r>
          </a:p>
          <a:p>
            <a:r>
              <a:rPr lang="en-US" sz="2000" b="1" dirty="0">
                <a:solidFill>
                  <a:srgbClr val="0078B9"/>
                </a:solidFill>
              </a:rPr>
              <a:t>Community dynamics</a:t>
            </a:r>
            <a:r>
              <a:rPr lang="en-US" sz="2000" dirty="0"/>
              <a:t>: Analyzes the formation, growth, and evolution of user communities </a:t>
            </a:r>
            <a:r>
              <a:rPr lang="en-US" sz="2000" u="sng" dirty="0"/>
              <a:t>based on shared interests, affiliations, or interactions</a:t>
            </a:r>
            <a:r>
              <a:rPr lang="en-US" sz="2000" dirty="0"/>
              <a:t>. It examines how users cluster into groups and how these groups shift.</a:t>
            </a:r>
          </a:p>
        </p:txBody>
      </p:sp>
    </p:spTree>
    <p:extLst>
      <p:ext uri="{BB962C8B-B14F-4D97-AF65-F5344CB8AC3E}">
        <p14:creationId xmlns:p14="http://schemas.microsoft.com/office/powerpoint/2010/main" val="1264830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C335E-78CB-89CA-A926-0D5D85D38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C14BC-DAD0-7249-1137-309980F7B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4" y="266745"/>
            <a:ext cx="8488507" cy="1325563"/>
          </a:xfrm>
        </p:spPr>
        <p:txBody>
          <a:bodyPr>
            <a:normAutofit/>
          </a:bodyPr>
          <a:lstStyle/>
          <a:p>
            <a:r>
              <a:rPr lang="en-US" b="0" dirty="0"/>
              <a:t>How to increase adoption on FB?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02A50-3B40-40C0-23C2-D7B6F2DA14B7}"/>
              </a:ext>
            </a:extLst>
          </p:cNvPr>
          <p:cNvSpPr txBox="1"/>
          <p:nvPr/>
        </p:nvSpPr>
        <p:spPr>
          <a:xfrm>
            <a:off x="447674" y="4700602"/>
            <a:ext cx="889570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2400" dirty="0"/>
              <a:t>Grey links: based on email contacts of FB users (only visible to FB)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2400" dirty="0"/>
              <a:t>Black links: invitations sent by target’s FB friends (visible to target)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Black nodes: Num of invitations vs Num of connected components</a:t>
            </a:r>
          </a:p>
          <a:p>
            <a:r>
              <a:rPr lang="en-US" sz="2400" dirty="0">
                <a:solidFill>
                  <a:srgbClr val="C00000"/>
                </a:solidFill>
              </a:rPr>
              <a:t>   [Which matters more?] Can you make predictions?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82CE2F-CD07-E640-4730-93EF483C5D9B}"/>
              </a:ext>
            </a:extLst>
          </p:cNvPr>
          <p:cNvGrpSpPr/>
          <p:nvPr/>
        </p:nvGrpSpPr>
        <p:grpSpPr>
          <a:xfrm>
            <a:off x="447674" y="1305354"/>
            <a:ext cx="7876093" cy="3141469"/>
            <a:chOff x="447674" y="1466714"/>
            <a:chExt cx="7876093" cy="314146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8F8A240-F826-9796-F002-36A8285EE914}"/>
                </a:ext>
              </a:extLst>
            </p:cNvPr>
            <p:cNvGrpSpPr/>
            <p:nvPr/>
          </p:nvGrpSpPr>
          <p:grpSpPr>
            <a:xfrm>
              <a:off x="447674" y="1466714"/>
              <a:ext cx="7876093" cy="3141469"/>
              <a:chOff x="1060088" y="2824615"/>
              <a:chExt cx="7876093" cy="3141469"/>
            </a:xfrm>
          </p:grpSpPr>
          <p:pic>
            <p:nvPicPr>
              <p:cNvPr id="7" name="Picture 6" descr="A diagram of a network&#10;&#10;AI-generated content may be incorrect.">
                <a:extLst>
                  <a:ext uri="{FF2B5EF4-FFF2-40B4-BE49-F238E27FC236}">
                    <a16:creationId xmlns:a16="http://schemas.microsoft.com/office/drawing/2014/main" id="{9FA29DA2-064E-ABC4-42A0-E9D7C32672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0088" y="2824615"/>
                <a:ext cx="3153324" cy="3141469"/>
              </a:xfrm>
              <a:prstGeom prst="rect">
                <a:avLst/>
              </a:prstGeom>
            </p:spPr>
          </p:pic>
          <p:pic>
            <p:nvPicPr>
              <p:cNvPr id="10" name="Picture 9" descr="A black and white logo&#10;&#10;AI-generated content may be incorrect.">
                <a:extLst>
                  <a:ext uri="{FF2B5EF4-FFF2-40B4-BE49-F238E27FC236}">
                    <a16:creationId xmlns:a16="http://schemas.microsoft.com/office/drawing/2014/main" id="{D077FD4E-4EAF-6348-DD79-FA878E5EA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72000" y="3685994"/>
                <a:ext cx="3772273" cy="597748"/>
              </a:xfrm>
              <a:prstGeom prst="rect">
                <a:avLst/>
              </a:prstGeom>
            </p:spPr>
          </p:pic>
          <p:pic>
            <p:nvPicPr>
              <p:cNvPr id="12" name="Picture 11" descr="A black line drawing of a square with dots&#10;&#10;AI-generated content may be incorrect.">
                <a:extLst>
                  <a:ext uri="{FF2B5EF4-FFF2-40B4-BE49-F238E27FC236}">
                    <a16:creationId xmlns:a16="http://schemas.microsoft.com/office/drawing/2014/main" id="{BAC53ED2-AFAC-3D2F-981F-849A6E4B8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60619" y="4739923"/>
                <a:ext cx="4775562" cy="597969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717112-0768-6E34-77C9-60D88D2F4E53}"/>
                  </a:ext>
                </a:extLst>
              </p:cNvPr>
              <p:cNvSpPr txBox="1"/>
              <p:nvPr/>
            </p:nvSpPr>
            <p:spPr>
              <a:xfrm>
                <a:off x="6378321" y="337668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79DD296-DA8A-5E9B-0FE3-88DBA38207A3}"/>
                  </a:ext>
                </a:extLst>
              </p:cNvPr>
              <p:cNvSpPr txBox="1"/>
              <p:nvPr/>
            </p:nvSpPr>
            <p:spPr>
              <a:xfrm>
                <a:off x="6852190" y="337555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B8DD1F5-ED6E-C17F-B275-FCA55B6CA478}"/>
                  </a:ext>
                </a:extLst>
              </p:cNvPr>
              <p:cNvSpPr txBox="1"/>
              <p:nvPr/>
            </p:nvSpPr>
            <p:spPr>
              <a:xfrm>
                <a:off x="7380857" y="3375557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2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23D7CFE-9ADC-576E-C0A0-EE61656484F1}"/>
                  </a:ext>
                </a:extLst>
              </p:cNvPr>
              <p:cNvSpPr txBox="1"/>
              <p:nvPr/>
            </p:nvSpPr>
            <p:spPr>
              <a:xfrm>
                <a:off x="7873417" y="3375556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3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310D07-04C7-255B-23CA-E5613BC97CEB}"/>
                  </a:ext>
                </a:extLst>
              </p:cNvPr>
              <p:cNvSpPr txBox="1"/>
              <p:nvPr/>
            </p:nvSpPr>
            <p:spPr>
              <a:xfrm>
                <a:off x="5952077" y="442817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630F64-BD6A-2705-BE3D-2A96079E0691}"/>
                  </a:ext>
                </a:extLst>
              </p:cNvPr>
              <p:cNvSpPr txBox="1"/>
              <p:nvPr/>
            </p:nvSpPr>
            <p:spPr>
              <a:xfrm>
                <a:off x="6458136" y="4428170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0887E5-8AA2-03B2-1AE3-861605CFF590}"/>
                  </a:ext>
                </a:extLst>
              </p:cNvPr>
              <p:cNvSpPr txBox="1"/>
              <p:nvPr/>
            </p:nvSpPr>
            <p:spPr>
              <a:xfrm>
                <a:off x="6964195" y="442816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9DD9623-6314-5F65-3097-9FDAD09B8D8D}"/>
                  </a:ext>
                </a:extLst>
              </p:cNvPr>
              <p:cNvSpPr txBox="1"/>
              <p:nvPr/>
            </p:nvSpPr>
            <p:spPr>
              <a:xfrm>
                <a:off x="7483494" y="442816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023F4FC-EB55-7CAC-6BAF-B6412741C693}"/>
                  </a:ext>
                </a:extLst>
              </p:cNvPr>
              <p:cNvSpPr txBox="1"/>
              <p:nvPr/>
            </p:nvSpPr>
            <p:spPr>
              <a:xfrm>
                <a:off x="8004115" y="4428169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A65B980-16F4-8833-0790-4FD570F179E6}"/>
                  </a:ext>
                </a:extLst>
              </p:cNvPr>
              <p:cNvSpPr txBox="1"/>
              <p:nvPr/>
            </p:nvSpPr>
            <p:spPr>
              <a:xfrm>
                <a:off x="8508895" y="4428168"/>
                <a:ext cx="3401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1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EB0655-BDAD-A777-C0D8-74C8C772A1B3}"/>
                </a:ext>
              </a:extLst>
            </p:cNvPr>
            <p:cNvSpPr txBox="1"/>
            <p:nvPr/>
          </p:nvSpPr>
          <p:spPr>
            <a:xfrm>
              <a:off x="447674" y="1466714"/>
              <a:ext cx="492793" cy="397945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0966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F248F-BB6D-58B8-2020-FF4A90ACD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showing the size of a number of numbers&#10;&#10;AI-generated content may be incorrect.">
            <a:extLst>
              <a:ext uri="{FF2B5EF4-FFF2-40B4-BE49-F238E27FC236}">
                <a16:creationId xmlns:a16="http://schemas.microsoft.com/office/drawing/2014/main" id="{F666E44D-47DA-E54E-6DC0-26DBB45A2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445522"/>
            <a:ext cx="7772400" cy="3435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5BC01B-2382-EADB-6EAC-C14E9AC3F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674" y="266745"/>
            <a:ext cx="8488507" cy="1325563"/>
          </a:xfrm>
        </p:spPr>
        <p:txBody>
          <a:bodyPr>
            <a:normAutofit/>
          </a:bodyPr>
          <a:lstStyle/>
          <a:p>
            <a:r>
              <a:rPr lang="en-US" b="0" dirty="0"/>
              <a:t>Connectivity diversity &gt; network size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FF03D-4327-2751-A0AF-783C2E99E5DA}"/>
              </a:ext>
            </a:extLst>
          </p:cNvPr>
          <p:cNvSpPr txBox="1"/>
          <p:nvPr/>
        </p:nvSpPr>
        <p:spPr>
          <a:xfrm>
            <a:off x="739966" y="5068419"/>
            <a:ext cx="7903922" cy="76944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</a:rPr>
              <a:t>Network structure of how one’s neighbors are connected predicts the adoption rate more accurately than the size of neighbors.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CEAED-A986-02A2-77F7-18E93E6890C7}"/>
              </a:ext>
            </a:extLst>
          </p:cNvPr>
          <p:cNvSpPr txBox="1"/>
          <p:nvPr/>
        </p:nvSpPr>
        <p:spPr>
          <a:xfrm>
            <a:off x="1240078" y="6025309"/>
            <a:ext cx="7903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Ugander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et al. "Structural diversity in social contagion."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PNAS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2012.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D68FEF-72A4-3E4B-7CC7-0406B78971D6}"/>
              </a:ext>
            </a:extLst>
          </p:cNvPr>
          <p:cNvSpPr/>
          <p:nvPr/>
        </p:nvSpPr>
        <p:spPr>
          <a:xfrm>
            <a:off x="6535803" y="1392662"/>
            <a:ext cx="1922397" cy="348830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91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DF209-4135-E63E-B222-067A544AB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F7D1B22-ECD9-BD23-4CA8-4C81E3CDC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b="0" dirty="0"/>
              <a:t>Case study: scholarly self-promotion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AB443-07D7-1099-2D06-E56400722F10}"/>
              </a:ext>
            </a:extLst>
          </p:cNvPr>
          <p:cNvSpPr txBox="1">
            <a:spLocks/>
          </p:cNvSpPr>
          <p:nvPr/>
        </p:nvSpPr>
        <p:spPr>
          <a:xfrm>
            <a:off x="628650" y="1606370"/>
            <a:ext cx="83539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Motivation &amp; Significance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Enhances research visibility:</a:t>
            </a:r>
            <a:r>
              <a:rPr lang="en-US" altLang="zh-CN" sz="2400" dirty="0"/>
              <a:t> Social media platforms can amplify the reach of academic work, making it accessible to the broader audiences beyond traditional academic circles.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Builds professional networks:</a:t>
            </a:r>
            <a:r>
              <a:rPr lang="en-US" altLang="zh-CN" sz="2400" dirty="0"/>
              <a:t> Self-promotion on social media can facilitate collaborations with peers and institutions.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Influences funding &amp; visibility:</a:t>
            </a:r>
            <a:r>
              <a:rPr lang="en-US" altLang="zh-CN" sz="2400" dirty="0"/>
              <a:t> Online presence can attract grants and recognition by showcasing impact to stakeholders.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Scholarly marketing companies can reach potential customers by identifying scholars who are interested in boosting visibility.</a:t>
            </a:r>
          </a:p>
          <a:p>
            <a:pPr lvl="1"/>
            <a:r>
              <a:rPr lang="en-US" altLang="zh-CN" sz="2000" dirty="0"/>
              <a:t>E.g. </a:t>
            </a:r>
            <a:r>
              <a:rPr lang="en-US" altLang="zh-CN" sz="2000" dirty="0">
                <a:hlinkClick r:id="rId3"/>
              </a:rPr>
              <a:t>https://paperspotlight.com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47D74224-4666-C7FF-D40E-691185CAF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268" y="5627402"/>
            <a:ext cx="3642285" cy="865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482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Agenda for this week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D50F03-748D-83BE-304B-25AD9AD37203}"/>
              </a:ext>
            </a:extLst>
          </p:cNvPr>
          <p:cNvSpPr txBox="1">
            <a:spLocks/>
          </p:cNvSpPr>
          <p:nvPr/>
        </p:nvSpPr>
        <p:spPr>
          <a:xfrm>
            <a:off x="628650" y="184785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Engagement analysis &amp; prediction</a:t>
            </a:r>
          </a:p>
          <a:p>
            <a:r>
              <a:rPr lang="en-US" dirty="0"/>
              <a:t>Macro-level user studies</a:t>
            </a:r>
          </a:p>
          <a:p>
            <a:pPr lvl="1"/>
            <a:r>
              <a:rPr lang="en-US" dirty="0"/>
              <a:t>Individual &amp; collective behavior </a:t>
            </a:r>
          </a:p>
          <a:p>
            <a:pPr lvl="1"/>
            <a:r>
              <a:rPr lang="en-US" dirty="0"/>
              <a:t>adoption, retention, churn prediction</a:t>
            </a:r>
          </a:p>
          <a:p>
            <a:r>
              <a:rPr lang="en-US" dirty="0"/>
              <a:t>Community, polarization</a:t>
            </a:r>
          </a:p>
          <a:p>
            <a:pPr lvl="1"/>
            <a:r>
              <a:rPr lang="en-US" dirty="0"/>
              <a:t>Echo Chambers</a:t>
            </a:r>
          </a:p>
          <a:p>
            <a:pPr lvl="1"/>
            <a:r>
              <a:rPr lang="en-US" dirty="0"/>
              <a:t>Power of diverse / polarized teams</a:t>
            </a:r>
          </a:p>
          <a:p>
            <a:r>
              <a:rPr lang="en-US" dirty="0"/>
              <a:t>Personalization &amp; Recommendation</a:t>
            </a:r>
          </a:p>
        </p:txBody>
      </p:sp>
    </p:spTree>
    <p:extLst>
      <p:ext uri="{BB962C8B-B14F-4D97-AF65-F5344CB8AC3E}">
        <p14:creationId xmlns:p14="http://schemas.microsoft.com/office/powerpoint/2010/main" val="3463807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0753A-4CD9-075D-5401-B72668373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39B6186-9ABA-336E-989C-E302CF2BA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b="0" dirty="0"/>
              <a:t>Case study: scholarly self-promotion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B1FC2-B5D2-7267-E1B8-7647DF7A3674}"/>
              </a:ext>
            </a:extLst>
          </p:cNvPr>
          <p:cNvSpPr txBox="1">
            <a:spLocks/>
          </p:cNvSpPr>
          <p:nvPr/>
        </p:nvSpPr>
        <p:spPr>
          <a:xfrm>
            <a:off x="628650" y="1606370"/>
            <a:ext cx="83539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Research Questions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How often do scientists involve in self-promotion?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Does it vary by year, discipline, and author impact?</a:t>
            </a:r>
          </a:p>
          <a:p>
            <a:pPr lvl="1"/>
            <a:r>
              <a:rPr lang="en-US" altLang="zh-CN" dirty="0"/>
              <a:t>Authorship position (first, middle, last author)</a:t>
            </a:r>
          </a:p>
          <a:p>
            <a:pPr lvl="1"/>
            <a:r>
              <a:rPr lang="en-US" altLang="zh-CN" dirty="0"/>
              <a:t>Author career stage (num. of publications)</a:t>
            </a:r>
          </a:p>
          <a:p>
            <a:pPr lvl="1"/>
            <a:r>
              <a:rPr lang="en-US" altLang="zh-CN" dirty="0"/>
              <a:t>Journal prestige and institution reputation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Are there gender differences in self-promotion?</a:t>
            </a:r>
          </a:p>
          <a:p>
            <a:pPr lvl="1"/>
            <a:r>
              <a:rPr lang="en-US" altLang="zh-CN" dirty="0"/>
              <a:t>Difference in self-promotion rates?</a:t>
            </a:r>
          </a:p>
          <a:p>
            <a:pPr lvl="1"/>
            <a:r>
              <a:rPr lang="en-US" altLang="zh-CN" dirty="0"/>
              <a:t>Gap in engagement with self-promotion?</a:t>
            </a:r>
          </a:p>
          <a:p>
            <a:pPr lvl="1"/>
            <a:r>
              <a:rPr lang="en-US" altLang="zh-CN" dirty="0">
                <a:solidFill>
                  <a:srgbClr val="C00000"/>
                </a:solidFill>
              </a:rPr>
              <a:t>Why is the gender gap important for us to understand?</a:t>
            </a:r>
          </a:p>
        </p:txBody>
      </p:sp>
    </p:spTree>
    <p:extLst>
      <p:ext uri="{BB962C8B-B14F-4D97-AF65-F5344CB8AC3E}">
        <p14:creationId xmlns:p14="http://schemas.microsoft.com/office/powerpoint/2010/main" val="24483034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78176-D911-8B40-1B60-06947D3CA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1ADAD9-4449-6C82-BE28-C32515F3F83F}"/>
              </a:ext>
            </a:extLst>
          </p:cNvPr>
          <p:cNvSpPr txBox="1">
            <a:spLocks/>
          </p:cNvSpPr>
          <p:nvPr/>
        </p:nvSpPr>
        <p:spPr>
          <a:xfrm>
            <a:off x="586495" y="1541866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Data &amp; methods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Complete Twitter mentions of 2.8M papers from </a:t>
            </a:r>
            <a:r>
              <a:rPr lang="en-US" altLang="zh-CN" sz="2400" dirty="0" err="1">
                <a:solidFill>
                  <a:srgbClr val="0078B9"/>
                </a:solidFill>
              </a:rPr>
              <a:t>Altmetric</a:t>
            </a:r>
            <a:r>
              <a:rPr lang="en-US" altLang="zh-CN" sz="2400" dirty="0">
                <a:solidFill>
                  <a:srgbClr val="0078B9"/>
                </a:solidFill>
              </a:rPr>
              <a:t>.</a:t>
            </a:r>
          </a:p>
          <a:p>
            <a:pPr>
              <a:spcBef>
                <a:spcPts val="400"/>
              </a:spcBef>
            </a:pPr>
            <a:r>
              <a:rPr lang="en-US" altLang="zh-CN" sz="2400" dirty="0">
                <a:solidFill>
                  <a:srgbClr val="0078B9"/>
                </a:solidFill>
              </a:rPr>
              <a:t>Detailed paper metadata (such as authors) from </a:t>
            </a:r>
            <a:r>
              <a:rPr lang="en-US" altLang="zh-CN" sz="2400" dirty="0" err="1">
                <a:solidFill>
                  <a:srgbClr val="0078B9"/>
                </a:solidFill>
              </a:rPr>
              <a:t>OpenAlex</a:t>
            </a:r>
            <a:r>
              <a:rPr lang="en-US" altLang="zh-CN" sz="2400" dirty="0">
                <a:solidFill>
                  <a:srgbClr val="0078B9"/>
                </a:solidFill>
              </a:rPr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34C6B0-3E63-6437-627B-A2A938EB7067}"/>
              </a:ext>
            </a:extLst>
          </p:cNvPr>
          <p:cNvSpPr txBox="1"/>
          <p:nvPr/>
        </p:nvSpPr>
        <p:spPr>
          <a:xfrm>
            <a:off x="3260829" y="1571846"/>
            <a:ext cx="5433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https://www.altmetric.com/details/60364782/twitter</a:t>
            </a:r>
            <a:endParaRPr lang="en-US" dirty="0"/>
          </a:p>
        </p:txBody>
      </p:sp>
      <p:pic>
        <p:nvPicPr>
          <p:cNvPr id="5" name="Picture 4" descr="A screenshot of a social media post&#10;&#10;AI-generated content may be incorrect.">
            <a:extLst>
              <a:ext uri="{FF2B5EF4-FFF2-40B4-BE49-F238E27FC236}">
                <a16:creationId xmlns:a16="http://schemas.microsoft.com/office/drawing/2014/main" id="{F1FF491F-2749-BEBF-479A-7178F8AEB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86" y="3058416"/>
            <a:ext cx="7772400" cy="34248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637A8B-F593-19F5-0CF8-3CE581016E0C}"/>
              </a:ext>
            </a:extLst>
          </p:cNvPr>
          <p:cNvSpPr/>
          <p:nvPr/>
        </p:nvSpPr>
        <p:spPr>
          <a:xfrm>
            <a:off x="2465828" y="4380909"/>
            <a:ext cx="1922397" cy="44210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5443FAD-4230-C429-A59C-E905A711F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b="0" dirty="0"/>
              <a:t>Case study: scholarly self-promotion</a:t>
            </a:r>
          </a:p>
        </p:txBody>
      </p:sp>
    </p:spTree>
    <p:extLst>
      <p:ext uri="{BB962C8B-B14F-4D97-AF65-F5344CB8AC3E}">
        <p14:creationId xmlns:p14="http://schemas.microsoft.com/office/powerpoint/2010/main" val="77489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78D63-6008-BE19-097C-9DA0DDCD9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D27E29C-852B-AFAA-959C-2DC277B56D1D}"/>
              </a:ext>
            </a:extLst>
          </p:cNvPr>
          <p:cNvSpPr txBox="1">
            <a:spLocks/>
          </p:cNvSpPr>
          <p:nvPr/>
        </p:nvSpPr>
        <p:spPr>
          <a:xfrm>
            <a:off x="640282" y="1452221"/>
            <a:ext cx="8342353" cy="50406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Data &amp; methods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How to detect if an author self-promoted their paper?</a:t>
            </a:r>
            <a:endParaRPr lang="en-US" altLang="zh-CN" sz="2400" u="sng" dirty="0">
              <a:solidFill>
                <a:srgbClr val="0078B9"/>
              </a:solidFill>
            </a:endParaRPr>
          </a:p>
          <a:p>
            <a:pPr lvl="1"/>
            <a:r>
              <a:rPr lang="en-US" altLang="zh-CN" u="sng" dirty="0"/>
              <a:t>Token-matching</a:t>
            </a:r>
            <a:r>
              <a:rPr lang="en-US" altLang="zh-CN" dirty="0"/>
              <a:t>: ﬁrst or last name should be matched to the tokens of tweet names (split by space or underscore).</a:t>
            </a:r>
            <a:endParaRPr lang="en-US" altLang="zh-CN" u="sng" dirty="0"/>
          </a:p>
          <a:p>
            <a:pPr lvl="1"/>
            <a:r>
              <a:rPr lang="en-US" altLang="zh-CN" u="sng" dirty="0"/>
              <a:t>Containment-matching</a:t>
            </a:r>
            <a:r>
              <a:rPr lang="en-US" altLang="zh-CN" dirty="0"/>
              <a:t>: only if the tweet names are single-token strings and the ﬁrst/last name has &gt;= four characters.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How to predict author gender?</a:t>
            </a:r>
          </a:p>
          <a:p>
            <a:pPr lvl="1"/>
            <a:r>
              <a:rPr lang="en-US" altLang="zh-CN" dirty="0"/>
              <a:t>Should we use self-identities or inferred ones?</a:t>
            </a:r>
          </a:p>
          <a:p>
            <a:pPr lvl="1"/>
            <a:r>
              <a:rPr lang="en-US" altLang="zh-CN" dirty="0"/>
              <a:t>How to estimate error rates for name-based classifiers?</a:t>
            </a:r>
          </a:p>
          <a:p>
            <a:pPr lvl="1"/>
            <a:r>
              <a:rPr lang="en-US" altLang="zh-CN" dirty="0"/>
              <a:t>Does the error rate differ by ethnicity?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How to use regressions to examine the gender gap?</a:t>
            </a:r>
          </a:p>
          <a:p>
            <a:pPr lvl="1"/>
            <a:r>
              <a:rPr lang="en-US" altLang="zh-CN" sz="2000" dirty="0">
                <a:solidFill>
                  <a:srgbClr val="0078B9"/>
                </a:solidFill>
              </a:rPr>
              <a:t>DV, IV, Controls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5A2CDDFD-F275-99D7-1305-B669101B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b="0" dirty="0"/>
              <a:t>Case study: scholarly self-promotion</a:t>
            </a:r>
          </a:p>
        </p:txBody>
      </p:sp>
    </p:spTree>
    <p:extLst>
      <p:ext uri="{BB962C8B-B14F-4D97-AF65-F5344CB8AC3E}">
        <p14:creationId xmlns:p14="http://schemas.microsoft.com/office/powerpoint/2010/main" val="23250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6BBD6-6487-FDB2-3A14-37F598592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6615448-E614-38F9-2338-C13C983064CA}"/>
              </a:ext>
            </a:extLst>
          </p:cNvPr>
          <p:cNvSpPr txBox="1">
            <a:spLocks/>
          </p:cNvSpPr>
          <p:nvPr/>
        </p:nvSpPr>
        <p:spPr>
          <a:xfrm>
            <a:off x="658211" y="1541866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Key findings (</a:t>
            </a:r>
            <a:r>
              <a:rPr lang="en-US" altLang="zh-CN" sz="2800" u="sng" dirty="0"/>
              <a:t>raw differences w/o. any control</a:t>
            </a:r>
            <a:r>
              <a:rPr lang="en-US" altLang="zh-CN" sz="2800" dirty="0"/>
              <a:t>)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The increasing gender gap in (exploded) self-promotion rates</a:t>
            </a:r>
          </a:p>
          <a:p>
            <a:pPr>
              <a:spcBef>
                <a:spcPts val="400"/>
              </a:spcBef>
            </a:pPr>
            <a:r>
              <a:rPr lang="en-US" altLang="zh-CN" sz="2400" dirty="0">
                <a:solidFill>
                  <a:srgbClr val="0078B9"/>
                </a:solidFill>
              </a:rPr>
              <a:t>Consistent gaps across different author roles and disciplines.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325F5AD-DE45-8D5F-C03B-60CC7E44F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b="0" dirty="0"/>
              <a:t>Case study: scholarly self-promotion</a:t>
            </a:r>
          </a:p>
        </p:txBody>
      </p:sp>
      <p:pic>
        <p:nvPicPr>
          <p:cNvPr id="4" name="Picture 3" descr="A graph of different positions&#10;&#10;AI-generated content may be incorrect.">
            <a:extLst>
              <a:ext uri="{FF2B5EF4-FFF2-40B4-BE49-F238E27FC236}">
                <a16:creationId xmlns:a16="http://schemas.microsoft.com/office/drawing/2014/main" id="{2AE3C252-0020-DBDD-4935-DB7487A83B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043763"/>
            <a:ext cx="7772400" cy="31801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7EB686-71EF-A127-69F6-3F74CDE50725}"/>
              </a:ext>
            </a:extLst>
          </p:cNvPr>
          <p:cNvSpPr txBox="1"/>
          <p:nvPr/>
        </p:nvSpPr>
        <p:spPr>
          <a:xfrm>
            <a:off x="847165" y="6338985"/>
            <a:ext cx="8487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Peng et al. The Gender Gap in Scholarly Self-Promotion on Social Media. </a:t>
            </a:r>
            <a:r>
              <a:rPr lang="en-US" sz="14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Nat. </a:t>
            </a:r>
            <a:r>
              <a:rPr lang="en-US" sz="1400" b="1" i="1" dirty="0">
                <a:solidFill>
                  <a:srgbClr val="001D35"/>
                </a:solidFill>
                <a:effectLst/>
                <a:latin typeface="Google Sans"/>
              </a:rPr>
              <a:t>Commun</a:t>
            </a:r>
            <a:r>
              <a:rPr lang="en-US" sz="14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2025.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95672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F6075-29B8-73A3-4A75-3E1D72B36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BB9E5FF-C79A-1981-E0B9-CB5186DEB97C}"/>
              </a:ext>
            </a:extLst>
          </p:cNvPr>
          <p:cNvSpPr txBox="1">
            <a:spLocks/>
          </p:cNvSpPr>
          <p:nvPr/>
        </p:nvSpPr>
        <p:spPr>
          <a:xfrm>
            <a:off x="711999" y="4458479"/>
            <a:ext cx="8216510" cy="1763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Key findings (</a:t>
            </a:r>
            <a:r>
              <a:rPr lang="en-US" altLang="zh-CN" sz="2800" u="sng" dirty="0"/>
              <a:t>gender gaps adjusted for confounds</a:t>
            </a:r>
            <a:r>
              <a:rPr lang="en-US" altLang="zh-CN" sz="2800" dirty="0"/>
              <a:t>)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Gap increases with higher performance and achievements.</a:t>
            </a:r>
          </a:p>
          <a:p>
            <a:pPr>
              <a:spcBef>
                <a:spcPts val="400"/>
              </a:spcBef>
            </a:pPr>
            <a:r>
              <a:rPr lang="en-US" altLang="zh-CN" sz="2400" dirty="0">
                <a:solidFill>
                  <a:srgbClr val="0078B9"/>
                </a:solidFill>
              </a:rPr>
              <a:t>Larger gender gaps for women with higher academic status.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F8FEAAA-F451-7434-D93B-2E49659C4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b="0" dirty="0"/>
              <a:t>Case study: scholarly self-promotion</a:t>
            </a:r>
          </a:p>
        </p:txBody>
      </p:sp>
      <p:pic>
        <p:nvPicPr>
          <p:cNvPr id="7" name="Picture 6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79555534-3A23-6C17-F297-FB7539800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0689"/>
            <a:ext cx="8246071" cy="24642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8F1E8B-F03A-B7CA-53BC-B80C0E28F36E}"/>
              </a:ext>
            </a:extLst>
          </p:cNvPr>
          <p:cNvSpPr txBox="1"/>
          <p:nvPr/>
        </p:nvSpPr>
        <p:spPr>
          <a:xfrm>
            <a:off x="972671" y="6221506"/>
            <a:ext cx="8487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Peng et al. The Gender Gap in Scholarly Self-Promotion on Social Media. </a:t>
            </a:r>
            <a:r>
              <a:rPr lang="en-US" sz="14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Nat. </a:t>
            </a:r>
            <a:r>
              <a:rPr lang="en-US" sz="1400" b="1" i="1" dirty="0">
                <a:solidFill>
                  <a:srgbClr val="001D35"/>
                </a:solidFill>
                <a:effectLst/>
                <a:latin typeface="Google Sans"/>
              </a:rPr>
              <a:t>Commun</a:t>
            </a:r>
            <a:r>
              <a:rPr lang="en-US" sz="14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2025.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32568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12349A-8198-2008-066C-5C824BD2AF56}"/>
              </a:ext>
            </a:extLst>
          </p:cNvPr>
          <p:cNvSpPr txBox="1"/>
          <p:nvPr/>
        </p:nvSpPr>
        <p:spPr>
          <a:xfrm>
            <a:off x="503954" y="1495891"/>
            <a:ext cx="846075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LMSans10"/>
              </a:rPr>
              <a:t>Are there differential return by gender with self-promotion?</a:t>
            </a:r>
            <a:endParaRPr lang="en-US" altLang="zh-CN" sz="2400" dirty="0">
              <a:solidFill>
                <a:srgbClr val="C00000"/>
              </a:solidFill>
              <a:effectLst/>
              <a:latin typeface="LMSans1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LMSans10"/>
              </a:rPr>
              <a:t>DV: predicting a paper’s total num. of tweets:</a:t>
            </a:r>
          </a:p>
          <a:p>
            <a:pPr>
              <a:buSzPct val="100000"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    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Y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 = β</a:t>
            </a:r>
            <a:r>
              <a:rPr lang="en-US" altLang="zh-CN" sz="2400" baseline="-250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0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+ β</a:t>
            </a:r>
            <a:r>
              <a:rPr lang="en-US" altLang="zh-CN" sz="2400" baseline="-250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1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women + β</a:t>
            </a:r>
            <a:r>
              <a:rPr lang="en-US" altLang="zh-CN" sz="2400" baseline="-250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2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promotion + β</a:t>
            </a:r>
            <a:r>
              <a:rPr lang="en-US" altLang="zh-CN" sz="2400" baseline="-250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3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(women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・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promotion) + </a:t>
            </a:r>
            <a:r>
              <a:rPr lang="en-US" altLang="zh-CN" sz="2400" i="1" dirty="0" err="1">
                <a:solidFill>
                  <a:schemeClr val="accent2">
                    <a:lumMod val="75000"/>
                  </a:schemeClr>
                </a:solidFill>
                <a:latin typeface="LMSans10"/>
              </a:rPr>
              <a:t>Σ</a:t>
            </a:r>
            <a:endParaRPr lang="en-US" altLang="zh-CN" sz="2400" i="1" dirty="0">
              <a:solidFill>
                <a:schemeClr val="accent2">
                  <a:lumMod val="75000"/>
                </a:schemeClr>
              </a:solidFill>
              <a:latin typeface="LMSans10"/>
            </a:endParaRPr>
          </a:p>
          <a:p>
            <a:pPr>
              <a:buSzPct val="100000"/>
            </a:pPr>
            <a:endParaRPr lang="en-US" altLang="zh-CN" sz="2400" baseline="-25000" dirty="0">
              <a:latin typeface="LMSans10"/>
            </a:endParaRPr>
          </a:p>
          <a:p>
            <a:pPr>
              <a:buSzPct val="100000"/>
            </a:pPr>
            <a:r>
              <a:rPr lang="en-US" altLang="zh-CN" sz="2400" dirty="0">
                <a:latin typeface="LMSans10"/>
              </a:rPr>
              <a:t>     </a:t>
            </a:r>
            <a:r>
              <a:rPr lang="en-US" altLang="zh-CN" sz="2400" u="sng" dirty="0">
                <a:latin typeface="LMSans10"/>
              </a:rPr>
              <a:t>Rewrite the equation as:</a:t>
            </a:r>
            <a:endParaRPr lang="en-US" altLang="zh-CN" sz="2400" i="1" u="sng" dirty="0">
              <a:latin typeface="LMSans10"/>
            </a:endParaRPr>
          </a:p>
          <a:p>
            <a:pPr>
              <a:buSzPct val="100000"/>
            </a:pP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     Y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 = β</a:t>
            </a:r>
            <a:r>
              <a:rPr lang="en-US" altLang="zh-CN" sz="2400" baseline="-250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0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+ β</a:t>
            </a:r>
            <a:r>
              <a:rPr lang="en-US" altLang="zh-CN" sz="2400" baseline="-250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1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women + (β</a:t>
            </a:r>
            <a:r>
              <a:rPr lang="en-US" altLang="zh-CN" sz="2400" baseline="-250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2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 + β</a:t>
            </a:r>
            <a:r>
              <a:rPr lang="en-US" altLang="zh-CN" sz="2400" baseline="-250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3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women) promotion + </a:t>
            </a:r>
            <a:r>
              <a:rPr lang="en-US" altLang="zh-CN" sz="2400" i="1" dirty="0" err="1">
                <a:solidFill>
                  <a:schemeClr val="accent2">
                    <a:lumMod val="75000"/>
                  </a:schemeClr>
                </a:solidFill>
                <a:latin typeface="LMSans10"/>
              </a:rPr>
              <a:t>Σ</a:t>
            </a:r>
            <a:endParaRPr lang="en-US" altLang="zh-CN" sz="2400" i="1" dirty="0">
              <a:solidFill>
                <a:schemeClr val="accent2">
                  <a:lumMod val="75000"/>
                </a:schemeClr>
              </a:solidFill>
              <a:latin typeface="LMSans10"/>
            </a:endParaRPr>
          </a:p>
          <a:p>
            <a:pPr>
              <a:buSzPct val="100000"/>
            </a:pPr>
            <a:endParaRPr lang="en-US" altLang="zh-CN" sz="2400" baseline="-25000" dirty="0">
              <a:latin typeface="LMSans10"/>
            </a:endParaRPr>
          </a:p>
          <a:p>
            <a:pPr marL="285750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LMSans10"/>
              </a:rPr>
              <a:t>How do we interpret β</a:t>
            </a:r>
            <a:r>
              <a:rPr lang="en-US" altLang="zh-CN" sz="2400" baseline="-25000" dirty="0">
                <a:latin typeface="LMSans10"/>
              </a:rPr>
              <a:t>3</a:t>
            </a:r>
            <a:r>
              <a:rPr lang="en-US" altLang="zh-CN" sz="2400" dirty="0">
                <a:latin typeface="LMSans10"/>
              </a:rPr>
              <a:t>?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latin typeface="LMSans10"/>
              </a:rPr>
              <a:t>Equation for men: 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Y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 = β</a:t>
            </a:r>
            <a:r>
              <a:rPr lang="en-US" altLang="zh-CN" sz="2400" baseline="-250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0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 + β</a:t>
            </a:r>
            <a:r>
              <a:rPr lang="en-US" altLang="zh-CN" sz="2400" baseline="-250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2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promotion + </a:t>
            </a:r>
            <a:r>
              <a:rPr lang="en-US" altLang="zh-CN" sz="2400" i="1" dirty="0" err="1">
                <a:solidFill>
                  <a:schemeClr val="accent2">
                    <a:lumMod val="75000"/>
                  </a:schemeClr>
                </a:solidFill>
                <a:latin typeface="LMSans10"/>
              </a:rPr>
              <a:t>Σ</a:t>
            </a:r>
            <a:endParaRPr lang="en-US" altLang="zh-CN" sz="2400" dirty="0">
              <a:effectLst/>
              <a:latin typeface="LMSans10"/>
            </a:endParaRP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effectLst/>
                <a:latin typeface="LMSans10"/>
              </a:rPr>
              <a:t>Increase in </a:t>
            </a:r>
            <a:r>
              <a:rPr lang="en-US" altLang="zh-CN" sz="2400" i="1" dirty="0">
                <a:effectLst/>
                <a:latin typeface="LMSans10"/>
              </a:rPr>
              <a:t>Y</a:t>
            </a:r>
            <a:r>
              <a:rPr lang="en-US" altLang="zh-CN" sz="2400" dirty="0">
                <a:effectLst/>
                <a:latin typeface="LMSans10"/>
              </a:rPr>
              <a:t> if men self-promotes: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β</a:t>
            </a:r>
            <a:r>
              <a:rPr lang="en-US" altLang="zh-CN" sz="2400" baseline="-250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2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LMSans10"/>
              </a:rPr>
              <a:t>Equation for women: </a:t>
            </a:r>
            <a:r>
              <a:rPr lang="en-US" altLang="zh-CN" sz="2400" i="1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Y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 = β</a:t>
            </a:r>
            <a:r>
              <a:rPr lang="en-US" altLang="zh-CN" sz="2400" baseline="-250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0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+ β</a:t>
            </a:r>
            <a:r>
              <a:rPr lang="en-US" altLang="zh-CN" sz="2400" baseline="-250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1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 + (β</a:t>
            </a:r>
            <a:r>
              <a:rPr lang="en-US" altLang="zh-CN" sz="2400" baseline="-250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2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 + β</a:t>
            </a:r>
            <a:r>
              <a:rPr lang="en-US" altLang="zh-CN" sz="2400" baseline="-250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3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) promotion + </a:t>
            </a:r>
            <a:r>
              <a:rPr lang="en-US" altLang="zh-CN" sz="2400" i="1" dirty="0" err="1">
                <a:solidFill>
                  <a:schemeClr val="accent2">
                    <a:lumMod val="75000"/>
                  </a:schemeClr>
                </a:solidFill>
                <a:latin typeface="LMSans10"/>
              </a:rPr>
              <a:t>Σ</a:t>
            </a:r>
            <a:endParaRPr lang="en-US" altLang="zh-CN" sz="2400" baseline="-25000" dirty="0">
              <a:solidFill>
                <a:schemeClr val="accent2">
                  <a:lumMod val="75000"/>
                </a:schemeClr>
              </a:solidFill>
              <a:latin typeface="LMSans10"/>
            </a:endParaRP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LMSans10"/>
              </a:rPr>
              <a:t>Increase in </a:t>
            </a:r>
            <a:r>
              <a:rPr lang="en-US" altLang="zh-CN" sz="2400" i="1" dirty="0">
                <a:latin typeface="LMSans10"/>
              </a:rPr>
              <a:t>Y</a:t>
            </a:r>
            <a:r>
              <a:rPr lang="en-US" altLang="zh-CN" sz="2400" dirty="0">
                <a:latin typeface="LMSans10"/>
              </a:rPr>
              <a:t> if women self-promotes: 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β</a:t>
            </a:r>
            <a:r>
              <a:rPr lang="en-US" altLang="zh-CN" sz="2400" baseline="-250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2</a:t>
            </a: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 + β</a:t>
            </a:r>
            <a:r>
              <a:rPr lang="en-US" altLang="zh-CN" sz="2400" baseline="-250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3</a:t>
            </a:r>
          </a:p>
          <a:p>
            <a:pPr marL="742950" lvl="1" indent="-285750"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β</a:t>
            </a:r>
            <a:r>
              <a:rPr lang="en-US" altLang="zh-CN" sz="2400" baseline="-25000" dirty="0">
                <a:solidFill>
                  <a:schemeClr val="accent2">
                    <a:lumMod val="75000"/>
                  </a:schemeClr>
                </a:solidFill>
                <a:latin typeface="LMSans10"/>
              </a:rPr>
              <a:t>3</a:t>
            </a:r>
            <a:r>
              <a:rPr lang="en-US" altLang="zh-CN" sz="2400" dirty="0">
                <a:latin typeface="LMSans10"/>
              </a:rPr>
              <a:t>: Women’s return on self-promotion relative to men’s</a:t>
            </a:r>
            <a:endParaRPr lang="en-US" altLang="zh-CN" sz="2400" baseline="-25000" dirty="0">
              <a:solidFill>
                <a:schemeClr val="accent2">
                  <a:lumMod val="75000"/>
                </a:schemeClr>
              </a:solidFill>
              <a:latin typeface="LMSans1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12C593-3D2E-9941-3E1B-53B1C61CA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b="0" dirty="0"/>
              <a:t>Case study: scholarly self-promotion</a:t>
            </a:r>
          </a:p>
        </p:txBody>
      </p:sp>
    </p:spTree>
    <p:extLst>
      <p:ext uri="{BB962C8B-B14F-4D97-AF65-F5344CB8AC3E}">
        <p14:creationId xmlns:p14="http://schemas.microsoft.com/office/powerpoint/2010/main" val="3865365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DE0AC-6D4A-99F8-0C94-1D757F618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A43485D-9462-3059-9970-3EBE6718849F}"/>
              </a:ext>
            </a:extLst>
          </p:cNvPr>
          <p:cNvSpPr txBox="1">
            <a:spLocks/>
          </p:cNvSpPr>
          <p:nvPr/>
        </p:nvSpPr>
        <p:spPr>
          <a:xfrm>
            <a:off x="694069" y="1541866"/>
            <a:ext cx="848578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Key findings (</a:t>
            </a:r>
            <a:r>
              <a:rPr lang="en-US" altLang="zh-CN" sz="2800" u="sng" dirty="0"/>
              <a:t>differential “</a:t>
            </a:r>
            <a:r>
              <a:rPr lang="en-US" altLang="zh-CN" sz="2800" u="sng" dirty="0">
                <a:solidFill>
                  <a:srgbClr val="C00000"/>
                </a:solidFill>
              </a:rPr>
              <a:t>return</a:t>
            </a:r>
            <a:r>
              <a:rPr lang="en-US" altLang="zh-CN" sz="2800" u="sng" dirty="0"/>
              <a:t>” by gender</a:t>
            </a:r>
            <a:r>
              <a:rPr lang="en-US" altLang="zh-CN" sz="2800" dirty="0"/>
              <a:t>)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Self-promotion increases engagement for both genders.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But the boost for women is smaller than men’s boost.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40E7BE-DA83-7FD0-B58F-4DAD904D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b="0" dirty="0"/>
              <a:t>Case study: scholarly self-promotion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EC1BC7-A4BC-B4F4-1B45-AC55AE669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160" y="3084907"/>
            <a:ext cx="3984439" cy="340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0649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7E7F6-5099-301E-C1C8-4C34CE740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883DE-A433-07AD-7DD1-E0CF378AB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88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b="0" dirty="0"/>
              <a:t>Churn prediction using linguistic change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6F248-4ADD-27F3-54E4-9E003A4D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4" name="Picture 3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7A33D216-1357-D1AE-F70E-7F25D77CF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88" y="1636902"/>
            <a:ext cx="8428300" cy="3204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54A069-476F-1795-1D3A-D5DB0DA5E400}"/>
              </a:ext>
            </a:extLst>
          </p:cNvPr>
          <p:cNvSpPr txBox="1"/>
          <p:nvPr/>
        </p:nvSpPr>
        <p:spPr>
          <a:xfrm>
            <a:off x="556933" y="6273662"/>
            <a:ext cx="88739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Cristian et al. User lifecycle &amp; linguistic change in online communities. </a:t>
            </a:r>
            <a:r>
              <a:rPr lang="en-US" sz="16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WWW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2013.</a:t>
            </a:r>
            <a:endParaRPr lang="en-US" sz="16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2C2D7E2-CD1C-B789-CE9C-A8DC43E314F3}"/>
              </a:ext>
            </a:extLst>
          </p:cNvPr>
          <p:cNvSpPr txBox="1">
            <a:spLocks/>
          </p:cNvSpPr>
          <p:nvPr/>
        </p:nvSpPr>
        <p:spPr>
          <a:xfrm>
            <a:off x="496849" y="4962758"/>
            <a:ext cx="8485789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altLang="zh-CN" sz="2400" b="1" dirty="0">
                <a:solidFill>
                  <a:srgbClr val="0078B9"/>
                </a:solidFill>
              </a:rPr>
              <a:t>There are linguistic norms in online communities, which is evolving.</a:t>
            </a:r>
          </a:p>
          <a:p>
            <a:pPr>
              <a:spcBef>
                <a:spcPts val="400"/>
              </a:spcBef>
            </a:pPr>
            <a:r>
              <a:rPr lang="en-US" altLang="zh-CN" sz="2400" dirty="0">
                <a:solidFill>
                  <a:srgbClr val="0078B9"/>
                </a:solidFill>
              </a:rPr>
              <a:t>New users often adapt to current norms upon joining a community.</a:t>
            </a:r>
          </a:p>
          <a:p>
            <a:pPr>
              <a:spcBef>
                <a:spcPts val="400"/>
              </a:spcBef>
            </a:pPr>
            <a:r>
              <a:rPr lang="en-US" altLang="zh-CN" sz="2400" dirty="0">
                <a:solidFill>
                  <a:srgbClr val="0078B9"/>
                </a:solidFill>
              </a:rPr>
              <a:t>As they get older, they become “lazy” to sync with new norms/rules.</a:t>
            </a:r>
          </a:p>
        </p:txBody>
      </p:sp>
    </p:spTree>
    <p:extLst>
      <p:ext uri="{BB962C8B-B14F-4D97-AF65-F5344CB8AC3E}">
        <p14:creationId xmlns:p14="http://schemas.microsoft.com/office/powerpoint/2010/main" val="6694430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42146-D5B6-31CF-2C39-2BC6C6F6E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9B6E-4CB2-EE8B-0B9A-88EF1023F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88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b="0" dirty="0"/>
              <a:t>Churn prediction using linguistic change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EC55D-7255-6FAE-8863-1D49136C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6" descr="A graph of a person and person&#10;&#10;AI-generated content may be incorrect.">
            <a:extLst>
              <a:ext uri="{FF2B5EF4-FFF2-40B4-BE49-F238E27FC236}">
                <a16:creationId xmlns:a16="http://schemas.microsoft.com/office/drawing/2014/main" id="{4D94952E-38F5-D88D-7C7F-9EB68F7DE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11" y="1461873"/>
            <a:ext cx="7772400" cy="354877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0A297A2-541B-4B30-8B08-2041B9C69163}"/>
              </a:ext>
            </a:extLst>
          </p:cNvPr>
          <p:cNvSpPr txBox="1">
            <a:spLocks/>
          </p:cNvSpPr>
          <p:nvPr/>
        </p:nvSpPr>
        <p:spPr>
          <a:xfrm>
            <a:off x="721230" y="5212509"/>
            <a:ext cx="8607930" cy="128036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b="1" u="sng" dirty="0"/>
              <a:t>A two-stage lifecycle</a:t>
            </a:r>
            <a:r>
              <a:rPr lang="en-US" altLang="zh-CN" sz="2400" dirty="0"/>
              <a:t> of user susceptibility to linguistic norm change:</a:t>
            </a:r>
          </a:p>
          <a:p>
            <a:pPr>
              <a:spcBef>
                <a:spcPts val="400"/>
              </a:spcBef>
            </a:pPr>
            <a:r>
              <a:rPr lang="en-US" altLang="zh-CN" sz="2400" dirty="0">
                <a:solidFill>
                  <a:srgbClr val="0078B9"/>
                </a:solidFill>
              </a:rPr>
              <a:t>Learning phase (1/3): </a:t>
            </a:r>
            <a:r>
              <a:rPr lang="en-US" altLang="zh-CN" sz="2400" dirty="0"/>
              <a:t>users learn community’s innovative language</a:t>
            </a:r>
          </a:p>
          <a:p>
            <a:pPr>
              <a:spcBef>
                <a:spcPts val="400"/>
              </a:spcBef>
            </a:pPr>
            <a:r>
              <a:rPr lang="en-US" altLang="zh-CN" sz="2400" dirty="0">
                <a:solidFill>
                  <a:srgbClr val="0078B9"/>
                </a:solidFill>
              </a:rPr>
              <a:t>Conservative phase (2/3): </a:t>
            </a:r>
            <a:r>
              <a:rPr lang="en-US" altLang="zh-CN" sz="2400" dirty="0"/>
              <a:t>users stop tuning with evolving norms</a:t>
            </a:r>
          </a:p>
        </p:txBody>
      </p:sp>
    </p:spTree>
    <p:extLst>
      <p:ext uri="{BB962C8B-B14F-4D97-AF65-F5344CB8AC3E}">
        <p14:creationId xmlns:p14="http://schemas.microsoft.com/office/powerpoint/2010/main" val="478621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D5734-6B30-DD46-88DF-0F81D30A5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63109-9438-E641-CCC9-3CB6B512B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88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b="0" dirty="0"/>
              <a:t>Churn prediction using linguistic change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4CFE1-D1EB-068F-DC31-084819537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10" name="Picture 9" descr="A graph of a number of languages&#10;&#10;AI-generated content may be incorrect.">
            <a:extLst>
              <a:ext uri="{FF2B5EF4-FFF2-40B4-BE49-F238E27FC236}">
                <a16:creationId xmlns:a16="http://schemas.microsoft.com/office/drawing/2014/main" id="{AF74882C-0191-8B81-E2E8-6CCCFD5FA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601044"/>
            <a:ext cx="7772400" cy="331399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F2D7AB-69DD-9F7F-280B-EEFF51AD6D91}"/>
              </a:ext>
            </a:extLst>
          </p:cNvPr>
          <p:cNvSpPr txBox="1">
            <a:spLocks/>
          </p:cNvSpPr>
          <p:nvPr/>
        </p:nvSpPr>
        <p:spPr>
          <a:xfrm>
            <a:off x="729927" y="5095594"/>
            <a:ext cx="8485789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altLang="zh-CN" sz="2400" dirty="0">
                <a:solidFill>
                  <a:srgbClr val="0078B9"/>
                </a:solidFill>
              </a:rPr>
              <a:t>Adolescent users learn and adapt to new and progressive language. </a:t>
            </a:r>
          </a:p>
          <a:p>
            <a:pPr>
              <a:spcBef>
                <a:spcPts val="400"/>
              </a:spcBef>
            </a:pPr>
            <a:r>
              <a:rPr lang="en-US" altLang="zh-CN" sz="2400" dirty="0">
                <a:solidFill>
                  <a:srgbClr val="0078B9"/>
                </a:solidFill>
              </a:rPr>
              <a:t>Senior users stop conforming and drift away from latest trends.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C00000"/>
                </a:solidFill>
              </a:rPr>
              <a:t>Can we leverage these patterns/features to predict user retention?</a:t>
            </a:r>
          </a:p>
        </p:txBody>
      </p:sp>
    </p:spTree>
    <p:extLst>
      <p:ext uri="{BB962C8B-B14F-4D97-AF65-F5344CB8AC3E}">
        <p14:creationId xmlns:p14="http://schemas.microsoft.com/office/powerpoint/2010/main" val="2030524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72755-4C7B-CC9D-0984-A75096198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6C459-69F1-C874-AB98-07DFABAB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Action analytics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7B1B6-9C97-CD54-C8DB-9130547F3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3925CF23-F787-5E72-C547-5487328BF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201" y="1858427"/>
            <a:ext cx="8207597" cy="2562225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8B9"/>
                </a:solidFill>
              </a:rPr>
              <a:t>Social media actions analytics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deals with extraction, analysis, and interpretation of insights contained in actions performed by social media users.</a:t>
            </a:r>
          </a:p>
          <a:p>
            <a:r>
              <a:rPr lang="en-US" sz="2400" dirty="0"/>
              <a:t>Actions on SM are easy and fast way to </a:t>
            </a:r>
            <a:r>
              <a:rPr lang="en-US" sz="2400" b="1" dirty="0">
                <a:solidFill>
                  <a:srgbClr val="FF0000"/>
                </a:solidFill>
              </a:rPr>
              <a:t>express feelings</a:t>
            </a:r>
            <a:r>
              <a:rPr lang="en-US" sz="2400" dirty="0"/>
              <a:t>, unlike written reaction. They can be considered as </a:t>
            </a:r>
            <a:r>
              <a:rPr lang="en-US" sz="2400" b="1" dirty="0">
                <a:solidFill>
                  <a:srgbClr val="FF0000"/>
                </a:solidFill>
              </a:rPr>
              <a:t>social expressions and symbolic reactions </a:t>
            </a:r>
            <a:r>
              <a:rPr lang="en-US" sz="2400" dirty="0"/>
              <a:t>to social media content. </a:t>
            </a:r>
          </a:p>
          <a:p>
            <a:r>
              <a:rPr lang="en-US" sz="2400" dirty="0"/>
              <a:t>Actions are the </a:t>
            </a:r>
            <a:r>
              <a:rPr lang="en-US" sz="2400" b="1" dirty="0">
                <a:solidFill>
                  <a:srgbClr val="FF0000"/>
                </a:solidFill>
              </a:rPr>
              <a:t>cash cow/flow </a:t>
            </a:r>
            <a:r>
              <a:rPr lang="en-US" sz="2400" dirty="0"/>
              <a:t>of social media companies.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C08C3-040C-74EF-0B86-B6DDF9E3B809}"/>
              </a:ext>
            </a:extLst>
          </p:cNvPr>
          <p:cNvSpPr/>
          <p:nvPr/>
        </p:nvSpPr>
        <p:spPr>
          <a:xfrm>
            <a:off x="628650" y="5042253"/>
            <a:ext cx="8207597" cy="95410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800" dirty="0"/>
              <a:t>Can be used to measure </a:t>
            </a:r>
            <a:r>
              <a:rPr lang="en-US" sz="2800" b="1" dirty="0">
                <a:solidFill>
                  <a:srgbClr val="0078B9"/>
                </a:solidFill>
              </a:rPr>
              <a:t>popularity and influence</a:t>
            </a:r>
            <a:r>
              <a:rPr lang="en-US" sz="2800" b="1" dirty="0">
                <a:solidFill>
                  <a:srgbClr val="FF0000"/>
                </a:solidFill>
              </a:rPr>
              <a:t> (not quality)</a:t>
            </a:r>
            <a:r>
              <a:rPr lang="en-US" sz="2800" dirty="0"/>
              <a:t> of a product, service, or idea on social media.</a:t>
            </a:r>
          </a:p>
        </p:txBody>
      </p:sp>
    </p:spTree>
    <p:extLst>
      <p:ext uri="{BB962C8B-B14F-4D97-AF65-F5344CB8AC3E}">
        <p14:creationId xmlns:p14="http://schemas.microsoft.com/office/powerpoint/2010/main" val="18392224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3CCA0-BCA7-4563-53FB-BC37C0880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F671-8721-E567-8980-2275988C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88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b="0" dirty="0"/>
              <a:t>Churn prediction using linguistic change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0A5BD-830C-5212-5C63-2E21FE86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7A71F-FBF6-8A3C-A40D-83B7CA2B4005}"/>
              </a:ext>
            </a:extLst>
          </p:cNvPr>
          <p:cNvSpPr txBox="1">
            <a:spLocks/>
          </p:cNvSpPr>
          <p:nvPr/>
        </p:nvSpPr>
        <p:spPr>
          <a:xfrm>
            <a:off x="658211" y="5030788"/>
            <a:ext cx="848578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rgbClr val="0078B9"/>
                </a:solidFill>
              </a:rPr>
              <a:t>Using first </a:t>
            </a:r>
            <a:r>
              <a:rPr lang="en-US" altLang="zh-CN" sz="2400" i="1" dirty="0">
                <a:solidFill>
                  <a:srgbClr val="0078B9"/>
                </a:solidFill>
              </a:rPr>
              <a:t>w</a:t>
            </a:r>
            <a:r>
              <a:rPr lang="en-US" altLang="zh-CN" sz="2400" dirty="0">
                <a:solidFill>
                  <a:srgbClr val="0078B9"/>
                </a:solidFill>
              </a:rPr>
              <a:t> posts to predict (logit model) churn or retention:</a:t>
            </a:r>
          </a:p>
          <a:p>
            <a:pPr marL="357188" lvl="1" indent="-233363"/>
            <a:r>
              <a:rPr lang="en-US" altLang="zh-CN" sz="2000" dirty="0">
                <a:solidFill>
                  <a:srgbClr val="C00000"/>
                </a:solidFill>
              </a:rPr>
              <a:t>Departed: users who left before writing m more posts (e.g. [20, 20+30])</a:t>
            </a:r>
          </a:p>
          <a:p>
            <a:pPr marL="357188" lvl="1" indent="-233363"/>
            <a:r>
              <a:rPr lang="en-US" altLang="zh-CN" sz="2000" dirty="0">
                <a:solidFill>
                  <a:srgbClr val="C00000"/>
                </a:solidFill>
              </a:rPr>
              <a:t>Stayed: users who stayed long enough to write &gt;= 200 posts in total</a:t>
            </a:r>
          </a:p>
        </p:txBody>
      </p:sp>
      <p:pic>
        <p:nvPicPr>
          <p:cNvPr id="7" name="Picture 6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C6B6FEC3-9D35-0E24-C4D2-646371CC4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37" y="1565181"/>
            <a:ext cx="8283047" cy="3096466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0BB646A-79B1-6784-D029-F96B38A80397}"/>
              </a:ext>
            </a:extLst>
          </p:cNvPr>
          <p:cNvSpPr/>
          <p:nvPr/>
        </p:nvSpPr>
        <p:spPr>
          <a:xfrm>
            <a:off x="6280716" y="1690689"/>
            <a:ext cx="514531" cy="20744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21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71BEE-17B8-FED6-E24A-973EFDCA7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B3EDC-6908-2F80-09E3-6ADE5E35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288" y="365126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b="0" dirty="0"/>
              <a:t>Churn prediction using linguistic change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E4F8F-2DED-5EE8-911D-E2B90B29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4662B-436E-13BD-31D6-8F281F778203}"/>
              </a:ext>
            </a:extLst>
          </p:cNvPr>
          <p:cNvSpPr txBox="1">
            <a:spLocks/>
          </p:cNvSpPr>
          <p:nvPr/>
        </p:nvSpPr>
        <p:spPr>
          <a:xfrm>
            <a:off x="658211" y="5095594"/>
            <a:ext cx="848578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078B9"/>
                </a:solidFill>
              </a:rPr>
              <a:t>Churn prediction is a hard problem (baseline F1 = 0.3)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Linguistic features can improve performance by ~40%!</a:t>
            </a:r>
          </a:p>
        </p:txBody>
      </p:sp>
      <p:pic>
        <p:nvPicPr>
          <p:cNvPr id="6" name="Picture 5" descr="A table with text and numbers&#10;&#10;AI-generated content may be incorrect.">
            <a:extLst>
              <a:ext uri="{FF2B5EF4-FFF2-40B4-BE49-F238E27FC236}">
                <a16:creationId xmlns:a16="http://schemas.microsoft.com/office/drawing/2014/main" id="{A6C7226A-50B8-8BAC-162C-D05A8139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739" y="1494487"/>
            <a:ext cx="5432238" cy="3300788"/>
          </a:xfrm>
          <a:prstGeom prst="rect">
            <a:avLst/>
          </a:prstGeom>
          <a:ln w="254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688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B104890-DCC3-47C2-8E6E-B4B8B4C69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8268-3E91-E3A7-A8F1-31D150C0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Success of online communities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E6358-97D0-7197-0D6E-5CDECACA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10" name="Picture 9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05F54BBF-C7D5-2A83-C100-2E3371D5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410" y="2321066"/>
            <a:ext cx="6843502" cy="200165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92900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BCAAD-BFD7-206B-9722-F191547FA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139D7-AD05-D045-69B5-AD916716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Polarization</a:t>
            </a:r>
            <a:r>
              <a:rPr lang="zh-CN" altLang="en-US" b="0" dirty="0"/>
              <a:t> </a:t>
            </a:r>
            <a:r>
              <a:rPr lang="en-US" altLang="zh-CN" b="0" dirty="0"/>
              <a:t>on</a:t>
            </a:r>
            <a:r>
              <a:rPr lang="zh-CN" altLang="en-US" b="0" dirty="0"/>
              <a:t> </a:t>
            </a:r>
            <a:r>
              <a:rPr lang="en-US" altLang="zh-CN" b="0" dirty="0"/>
              <a:t>social</a:t>
            </a:r>
            <a:r>
              <a:rPr lang="zh-CN" altLang="en-US" b="0" dirty="0"/>
              <a:t> </a:t>
            </a:r>
            <a:r>
              <a:rPr lang="en-US" altLang="zh-CN" b="0" dirty="0"/>
              <a:t>media</a:t>
            </a:r>
            <a:endParaRPr lang="en-US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28D3-DFD6-B96D-E28D-A09F98AA8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938" y="1544385"/>
            <a:ext cx="7886700" cy="47126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Key polarization metrics</a:t>
            </a:r>
          </a:p>
          <a:p>
            <a:r>
              <a:rPr lang="en-US" dirty="0">
                <a:solidFill>
                  <a:srgbClr val="0078B9"/>
                </a:solidFill>
              </a:rPr>
              <a:t>Structure based:</a:t>
            </a:r>
          </a:p>
          <a:p>
            <a:pPr lvl="1"/>
            <a:r>
              <a:rPr lang="en-US" u="sng" dirty="0"/>
              <a:t>Network modularity </a:t>
            </a:r>
            <a:r>
              <a:rPr lang="en-US" i="1" u="sng" dirty="0"/>
              <a:t>Q</a:t>
            </a:r>
            <a:r>
              <a:rPr lang="en-US" dirty="0"/>
              <a:t>: </a:t>
            </a:r>
            <a:r>
              <a:rPr lang="en-US" sz="2400" dirty="0"/>
              <a:t>the fraction of all edges that fall within communities minus the expected fraction if edges were distributed at random.</a:t>
            </a:r>
          </a:p>
          <a:p>
            <a:pPr lvl="1"/>
            <a:r>
              <a:rPr lang="en-US" u="sng" dirty="0"/>
              <a:t>Edge density ratio</a:t>
            </a:r>
            <a:r>
              <a:rPr lang="en-US" dirty="0"/>
              <a:t>: num. of edges (within / between)</a:t>
            </a:r>
          </a:p>
          <a:p>
            <a:r>
              <a:rPr lang="en-US" dirty="0">
                <a:solidFill>
                  <a:srgbClr val="0078B9"/>
                </a:solidFill>
              </a:rPr>
              <a:t>Opinion based:</a:t>
            </a:r>
          </a:p>
          <a:p>
            <a:pPr lvl="1"/>
            <a:r>
              <a:rPr lang="en-US" u="sng" dirty="0">
                <a:effectLst/>
              </a:rPr>
              <a:t>Opinion variance among group members</a:t>
            </a:r>
          </a:p>
          <a:p>
            <a:pPr lvl="2"/>
            <a:r>
              <a:rPr lang="en-US" sz="2400" dirty="0"/>
              <a:t>Ideological preference</a:t>
            </a:r>
          </a:p>
          <a:p>
            <a:pPr lvl="2"/>
            <a:r>
              <a:rPr lang="en-US" sz="2400" dirty="0">
                <a:effectLst/>
              </a:rPr>
              <a:t>Sentiment score</a:t>
            </a:r>
          </a:p>
          <a:p>
            <a:pPr lvl="1"/>
            <a:r>
              <a:rPr lang="en-US" dirty="0"/>
              <a:t>Can use Std. or Gini index</a:t>
            </a:r>
            <a:endParaRPr lang="en-US" dirty="0">
              <a:effectLst/>
            </a:endParaRP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7B92B-2E54-D5B8-14FC-40099427D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7D1C31A-413B-24FE-B9EB-8FFC394A96DA}"/>
              </a:ext>
            </a:extLst>
          </p:cNvPr>
          <p:cNvGrpSpPr/>
          <p:nvPr/>
        </p:nvGrpSpPr>
        <p:grpSpPr>
          <a:xfrm>
            <a:off x="6807330" y="4031676"/>
            <a:ext cx="2057400" cy="2280223"/>
            <a:chOff x="6306345" y="3578698"/>
            <a:chExt cx="3517900" cy="38989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7A84EBB-D7FC-3D82-CED0-A3A9598F6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06345" y="3578698"/>
              <a:ext cx="3517900" cy="38989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40236C-E567-B796-DE53-D3593352393A}"/>
                </a:ext>
              </a:extLst>
            </p:cNvPr>
            <p:cNvSpPr/>
            <p:nvPr/>
          </p:nvSpPr>
          <p:spPr>
            <a:xfrm>
              <a:off x="6306345" y="3596832"/>
              <a:ext cx="895739" cy="7122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29554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BA845-CFBD-68CC-94DA-6BB2C22AB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15D3-5C1E-ECF7-40CD-3CD1417C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Echo chambers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CD767-487A-BDBB-3AAB-2EE456B72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9154"/>
            <a:ext cx="855331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</a:rPr>
              <a:t>Echo chamber in social media refers to an environment where users are primarily exposed to content, opinions, and information that align with their existing beliefs.</a:t>
            </a:r>
          </a:p>
          <a:p>
            <a:pPr marL="0" indent="0">
              <a:buNone/>
            </a:pPr>
            <a:r>
              <a:rPr lang="en-US" b="1" dirty="0"/>
              <a:t>How it forms:</a:t>
            </a:r>
          </a:p>
          <a:p>
            <a:r>
              <a:rPr lang="en-US" dirty="0">
                <a:solidFill>
                  <a:srgbClr val="0078B9"/>
                </a:solidFill>
              </a:rPr>
              <a:t>Algorithms</a:t>
            </a:r>
            <a:r>
              <a:rPr lang="en-US" dirty="0"/>
              <a:t> prioritizing content with high engagement</a:t>
            </a:r>
          </a:p>
          <a:p>
            <a:r>
              <a:rPr lang="en-US" dirty="0">
                <a:solidFill>
                  <a:srgbClr val="0078B9"/>
                </a:solidFill>
                <a:effectLst/>
              </a:rPr>
              <a:t>User behavior</a:t>
            </a:r>
            <a:r>
              <a:rPr lang="en-US" dirty="0">
                <a:effectLst/>
              </a:rPr>
              <a:t>: people tend to follow, friend, </a:t>
            </a:r>
            <a:r>
              <a:rPr lang="en-US" dirty="0"/>
              <a:t>and </a:t>
            </a:r>
            <a:r>
              <a:rPr lang="en-US" dirty="0">
                <a:effectLst/>
              </a:rPr>
              <a:t>join groups with like-minded individuals (homophily).</a:t>
            </a:r>
          </a:p>
          <a:p>
            <a:r>
              <a:rPr lang="en-US" dirty="0">
                <a:solidFill>
                  <a:srgbClr val="0078B9"/>
                </a:solidFill>
              </a:rPr>
              <a:t>Network effects</a:t>
            </a:r>
            <a:r>
              <a:rPr lang="en-US" dirty="0"/>
              <a:t>: online c</a:t>
            </a:r>
            <a:r>
              <a:rPr lang="en-US" dirty="0">
                <a:effectLst/>
              </a:rPr>
              <a:t>ommunities (e.g., subreddits) amplify shared narratives due to social influence.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6A8C8-2059-1B59-D05C-B67E9EF29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819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8E0E5-E27F-F544-771D-935A2FCA7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88C0D-9D78-DF91-0035-227CC4B3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Echo chambers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B5DC-EE7A-2DF6-9477-169D26A0C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9154"/>
            <a:ext cx="8336056" cy="435133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How to break out of Echo Chambers:</a:t>
            </a:r>
          </a:p>
          <a:p>
            <a:r>
              <a:rPr lang="en-US" sz="2400" dirty="0">
                <a:solidFill>
                  <a:srgbClr val="0078B9"/>
                </a:solidFill>
              </a:rPr>
              <a:t>Diversify your feed:</a:t>
            </a:r>
            <a:r>
              <a:rPr lang="en-US" sz="2400" dirty="0"/>
              <a:t> Follow credible accounts with opposing views (e.g., @</a:t>
            </a:r>
            <a:r>
              <a:rPr lang="en-US" sz="2400" dirty="0" err="1"/>
              <a:t>nytimes</a:t>
            </a:r>
            <a:r>
              <a:rPr lang="en-US" sz="2400" dirty="0"/>
              <a:t> and @</a:t>
            </a:r>
            <a:r>
              <a:rPr lang="en-US" sz="2400" dirty="0" err="1"/>
              <a:t>foxnews</a:t>
            </a:r>
            <a:r>
              <a:rPr lang="en-US" sz="2400" dirty="0"/>
              <a:t>).</a:t>
            </a:r>
          </a:p>
          <a:p>
            <a:r>
              <a:rPr lang="en-US" sz="2400" dirty="0">
                <a:solidFill>
                  <a:srgbClr val="0078B9"/>
                </a:solidFill>
              </a:rPr>
              <a:t>Use platform tools:</a:t>
            </a:r>
            <a:r>
              <a:rPr lang="en-US" sz="2400" dirty="0"/>
              <a:t> Turn off personalized recommendations.</a:t>
            </a:r>
          </a:p>
          <a:p>
            <a:r>
              <a:rPr lang="en-US" sz="2400" dirty="0">
                <a:solidFill>
                  <a:srgbClr val="0078B9"/>
                </a:solidFill>
              </a:rPr>
              <a:t>Seek primary sources: </a:t>
            </a:r>
            <a:r>
              <a:rPr lang="en-US" sz="2400" dirty="0"/>
              <a:t>Read original studies instead of opinion posts. Make own judgement with critical thinking.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520D55-0DD8-3ED4-DAD7-9065E78F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84B717-4790-6489-D917-84C26AA6FD64}"/>
              </a:ext>
            </a:extLst>
          </p:cNvPr>
          <p:cNvSpPr txBox="1"/>
          <p:nvPr/>
        </p:nvSpPr>
        <p:spPr>
          <a:xfrm>
            <a:off x="952227" y="4601390"/>
            <a:ext cx="4297538" cy="830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 D3 interactive visualization of the formation of Echo Chambers: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D7C796-4A19-7106-3166-2EBD85B0F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186" y="4091021"/>
            <a:ext cx="2279213" cy="227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3211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79CA7-1D26-585E-4D20-E30EC0C9C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B6A24B-5745-33AD-7F11-8C4AB6663C86}"/>
              </a:ext>
            </a:extLst>
          </p:cNvPr>
          <p:cNvSpPr txBox="1">
            <a:spLocks/>
          </p:cNvSpPr>
          <p:nvPr/>
        </p:nvSpPr>
        <p:spPr>
          <a:xfrm>
            <a:off x="549919" y="1468714"/>
            <a:ext cx="8411201" cy="5316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dirty="0"/>
              <a:t>Dataset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English Wikipedia database: focused on articles in 3 categories: politics (20,947 articles), social issues (162,085), science (49,530).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Represents about 5% of all English Wikipedia articles.</a:t>
            </a:r>
          </a:p>
          <a:p>
            <a:pPr marL="0" indent="0">
              <a:buNone/>
            </a:pPr>
            <a:r>
              <a:rPr lang="en-US" altLang="zh-CN" sz="2800" dirty="0"/>
              <a:t>Methods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Measure editor’s ideological preference:</a:t>
            </a:r>
          </a:p>
          <a:p>
            <a:pPr lvl="1"/>
            <a:r>
              <a:rPr lang="en-US" altLang="zh-CN" sz="2000" b="1" dirty="0"/>
              <a:t>Difference in the fraction</a:t>
            </a:r>
            <a:r>
              <a:rPr lang="en-US" altLang="zh-CN" sz="2000" dirty="0"/>
              <a:t> of bytes/words they contribute to conservative vs. liberal Wikipedia articles (based on a given corpus); </a:t>
            </a:r>
            <a:r>
              <a:rPr lang="en-US" altLang="zh-CN" sz="2000" b="1" dirty="0"/>
              <a:t>[-1, +1]</a:t>
            </a:r>
            <a:r>
              <a:rPr lang="en-US" altLang="zh-CN" sz="2000" dirty="0"/>
              <a:t>.</a:t>
            </a:r>
          </a:p>
          <a:p>
            <a:pPr>
              <a:spcBef>
                <a:spcPts val="4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Measure each article’s quality:</a:t>
            </a:r>
          </a:p>
          <a:p>
            <a:pPr lvl="1">
              <a:spcBef>
                <a:spcPts val="400"/>
              </a:spcBef>
            </a:pPr>
            <a:r>
              <a:rPr lang="en-US" altLang="zh-CN" sz="2000" dirty="0"/>
              <a:t>Use the </a:t>
            </a:r>
            <a:r>
              <a:rPr lang="en-US" altLang="zh-CN" sz="2000" b="1" dirty="0" err="1"/>
              <a:t>Wikiclass</a:t>
            </a:r>
            <a:r>
              <a:rPr lang="en-US" altLang="zh-CN" sz="2000" b="1" dirty="0"/>
              <a:t> package</a:t>
            </a:r>
            <a:r>
              <a:rPr lang="en-US" altLang="zh-CN" sz="2000" dirty="0"/>
              <a:t> to predict one of six quality categories</a:t>
            </a:r>
          </a:p>
          <a:p>
            <a:pPr lvl="1">
              <a:spcBef>
                <a:spcPts val="400"/>
              </a:spcBef>
            </a:pPr>
            <a:r>
              <a:rPr lang="en-US" altLang="zh-CN" sz="2000" u="sng" dirty="0">
                <a:hlinkClick r:id="rId3"/>
              </a:rPr>
              <a:t>https://pypi.org/project/wikiclass/</a:t>
            </a:r>
            <a:endParaRPr lang="en-US" altLang="zh-CN" sz="2000" dirty="0"/>
          </a:p>
          <a:p>
            <a:pPr>
              <a:spcBef>
                <a:spcPts val="400"/>
              </a:spcBef>
            </a:pPr>
            <a:r>
              <a:rPr lang="en-US" altLang="zh-CN" sz="2400" dirty="0">
                <a:solidFill>
                  <a:srgbClr val="C00000"/>
                </a:solidFill>
              </a:rPr>
              <a:t>Measure team polarization of each article:</a:t>
            </a:r>
          </a:p>
          <a:p>
            <a:pPr lvl="1">
              <a:spcBef>
                <a:spcPts val="400"/>
              </a:spcBef>
            </a:pPr>
            <a:r>
              <a:rPr lang="en-US" altLang="zh-CN" sz="2000" dirty="0"/>
              <a:t>Compute the </a:t>
            </a:r>
            <a:r>
              <a:rPr lang="en-US" altLang="zh-CN" sz="2000" b="1" dirty="0"/>
              <a:t>variance</a:t>
            </a:r>
            <a:r>
              <a:rPr lang="en-US" altLang="zh-CN" sz="2000" dirty="0"/>
              <a:t> of alignments among all its editors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5CDF23-3C70-6EAC-F4D3-318BCA35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0" dirty="0"/>
              <a:t>Power of polarized teams</a:t>
            </a:r>
          </a:p>
        </p:txBody>
      </p:sp>
    </p:spTree>
    <p:extLst>
      <p:ext uri="{BB962C8B-B14F-4D97-AF65-F5344CB8AC3E}">
        <p14:creationId xmlns:p14="http://schemas.microsoft.com/office/powerpoint/2010/main" val="35299567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92DC8-850D-9F5C-959D-85C78F2D4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2016A6C-E84F-8B44-28FA-72E59DA231FD}"/>
              </a:ext>
            </a:extLst>
          </p:cNvPr>
          <p:cNvSpPr txBox="1">
            <a:spLocks/>
          </p:cNvSpPr>
          <p:nvPr/>
        </p:nvSpPr>
        <p:spPr>
          <a:xfrm>
            <a:off x="646938" y="4702536"/>
            <a:ext cx="8411201" cy="2097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400"/>
              </a:spcBef>
            </a:pPr>
            <a:r>
              <a:rPr lang="en-US" altLang="zh-CN" sz="2400" dirty="0">
                <a:solidFill>
                  <a:srgbClr val="0078B9"/>
                </a:solidFill>
              </a:rPr>
              <a:t>Center peak: </a:t>
            </a:r>
            <a:r>
              <a:rPr lang="en-US" altLang="zh-CN" sz="2400" dirty="0"/>
              <a:t>most editors only contributed minor edits (typos)</a:t>
            </a:r>
          </a:p>
          <a:p>
            <a:pPr>
              <a:spcBef>
                <a:spcPts val="400"/>
              </a:spcBef>
            </a:pPr>
            <a:r>
              <a:rPr lang="en-US" altLang="zh-CN" sz="2400" dirty="0">
                <a:solidFill>
                  <a:srgbClr val="0078B9"/>
                </a:solidFill>
              </a:rPr>
              <a:t>Two tail peaks: </a:t>
            </a:r>
            <a:r>
              <a:rPr lang="en-US" altLang="zh-CN" sz="2400" dirty="0"/>
              <a:t>some editors have contributed much content to either liberal or conservative articles.</a:t>
            </a:r>
          </a:p>
          <a:p>
            <a:pPr>
              <a:spcBef>
                <a:spcPts val="400"/>
              </a:spcBef>
            </a:pPr>
            <a:r>
              <a:rPr lang="en-US" altLang="zh-CN" sz="2400" dirty="0">
                <a:solidFill>
                  <a:srgbClr val="0078B9"/>
                </a:solidFill>
              </a:rPr>
              <a:t>Fig b: What factors can confound the link btw. Polz. and Quality?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59F7A9F-A552-7D89-ADA5-7112AE1E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0" dirty="0"/>
              <a:t>Power of polarized teams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DB9F45-9F44-6107-8260-874C3033D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0689"/>
            <a:ext cx="8321735" cy="28447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9C81F4-E151-C016-FC78-773CD5B8AD9A}"/>
              </a:ext>
            </a:extLst>
          </p:cNvPr>
          <p:cNvSpPr txBox="1"/>
          <p:nvPr/>
        </p:nvSpPr>
        <p:spPr>
          <a:xfrm>
            <a:off x="1708705" y="6307281"/>
            <a:ext cx="69460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Shi et al. The wisdom of polarized crowds. </a:t>
            </a:r>
            <a:r>
              <a:rPr lang="en-US" sz="16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Nat. </a:t>
            </a:r>
            <a:r>
              <a:rPr lang="en-US" sz="1600" b="1" i="1" dirty="0">
                <a:solidFill>
                  <a:srgbClr val="001D35"/>
                </a:solidFill>
                <a:effectLst/>
                <a:latin typeface="Google Sans"/>
              </a:rPr>
              <a:t>Human </a:t>
            </a:r>
            <a:r>
              <a:rPr lang="en-US" sz="1600" b="1" i="1" dirty="0" err="1">
                <a:solidFill>
                  <a:srgbClr val="001D35"/>
                </a:solidFill>
                <a:effectLst/>
                <a:latin typeface="Google Sans"/>
              </a:rPr>
              <a:t>Behaviour</a:t>
            </a:r>
            <a:r>
              <a:rPr lang="en-US" sz="16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2019.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956406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328AF-CB8E-64ED-C8EE-E3943ABDE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DB3A946-658D-8EF6-E806-CAFA9306E026}"/>
              </a:ext>
            </a:extLst>
          </p:cNvPr>
          <p:cNvSpPr txBox="1">
            <a:spLocks/>
          </p:cNvSpPr>
          <p:nvPr/>
        </p:nvSpPr>
        <p:spPr>
          <a:xfrm>
            <a:off x="628650" y="4812264"/>
            <a:ext cx="8411201" cy="2097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solidFill>
                  <a:srgbClr val="0078B9"/>
                </a:solidFill>
              </a:rPr>
              <a:t>Polarized teams consisting of ideologically diverse editors can produce articles of a higher quality than homogeneous teams.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The effect is more pronounced in Politics articles. Why?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4ADB527-9E88-6410-DD02-ECD68D2B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0" dirty="0"/>
              <a:t>Power of polarized teams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266F5E-A163-7D9F-A98E-F46777F10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690689"/>
            <a:ext cx="8304686" cy="25155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DA085F6-492C-BFA9-3E19-2DC0ACCAACD1}"/>
              </a:ext>
            </a:extLst>
          </p:cNvPr>
          <p:cNvSpPr/>
          <p:nvPr/>
        </p:nvSpPr>
        <p:spPr>
          <a:xfrm>
            <a:off x="2641404" y="2033872"/>
            <a:ext cx="650436" cy="20744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5C89D2-49AF-78B4-7A56-B68253E6FD02}"/>
              </a:ext>
            </a:extLst>
          </p:cNvPr>
          <p:cNvSpPr/>
          <p:nvPr/>
        </p:nvSpPr>
        <p:spPr>
          <a:xfrm>
            <a:off x="4696830" y="2033871"/>
            <a:ext cx="899298" cy="20744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F61F24-3DD2-DB3C-0469-7799BDA7740B}"/>
              </a:ext>
            </a:extLst>
          </p:cNvPr>
          <p:cNvSpPr/>
          <p:nvPr/>
        </p:nvSpPr>
        <p:spPr>
          <a:xfrm>
            <a:off x="8060748" y="2031169"/>
            <a:ext cx="650436" cy="207448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28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739EE-4E27-20F5-859A-CD767DDA3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646A0-A6F1-85B0-C7D6-80094D0C5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319407" cy="1325563"/>
          </a:xfrm>
        </p:spPr>
        <p:txBody>
          <a:bodyPr/>
          <a:lstStyle/>
          <a:p>
            <a:r>
              <a:rPr lang="en-US" altLang="zh-CN" b="0" dirty="0"/>
              <a:t>P</a:t>
            </a:r>
            <a:r>
              <a:rPr lang="en-US" b="0" dirty="0"/>
              <a:t>ersonalization</a:t>
            </a:r>
            <a:r>
              <a:rPr lang="zh-CN" altLang="en-US" b="0" dirty="0"/>
              <a:t> </a:t>
            </a:r>
            <a:r>
              <a:rPr lang="en-US" altLang="zh-CN" b="0" dirty="0"/>
              <a:t>&amp;</a:t>
            </a:r>
            <a:r>
              <a:rPr lang="zh-CN" altLang="en-US" b="0" dirty="0"/>
              <a:t> </a:t>
            </a:r>
            <a:r>
              <a:rPr lang="en-US" b="0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5A9C1-7C30-64FE-7A87-61FE4272A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194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solidFill>
                  <a:srgbClr val="0078B9"/>
                </a:solidFill>
              </a:rPr>
              <a:t>Building intelligent systems to recommend content, accounts, and products tailored to individual users.</a:t>
            </a:r>
          </a:p>
          <a:p>
            <a:r>
              <a:rPr lang="en-US" altLang="zh-CN" sz="2400" b="1" dirty="0"/>
              <a:t>User segmentation</a:t>
            </a:r>
            <a:r>
              <a:rPr lang="en-US" altLang="zh-CN" sz="2400" dirty="0"/>
              <a:t>: dividing users into groups based on their demographics, behavior, or preference for marketing strategy.</a:t>
            </a:r>
          </a:p>
          <a:p>
            <a:r>
              <a:rPr lang="en-US" altLang="zh-CN" sz="2400" b="1" dirty="0"/>
              <a:t>Content-based filtering</a:t>
            </a:r>
            <a:r>
              <a:rPr lang="en-US" altLang="zh-CN" sz="2400" dirty="0"/>
              <a:t>: match content to user interests.</a:t>
            </a:r>
          </a:p>
          <a:p>
            <a:r>
              <a:rPr lang="en-US" altLang="zh-CN" sz="2400" b="1" dirty="0"/>
              <a:t>Collaborative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filtering</a:t>
            </a:r>
            <a:r>
              <a:rPr lang="en-US" altLang="zh-CN" sz="2400" dirty="0"/>
              <a:t>:</a:t>
            </a:r>
            <a:r>
              <a:rPr lang="zh-CN" altLang="en-US" sz="2400" dirty="0"/>
              <a:t> </a:t>
            </a:r>
            <a:r>
              <a:rPr lang="en-US" altLang="zh-CN" sz="2400" dirty="0"/>
              <a:t>user-user &amp; item-item similarities.</a:t>
            </a:r>
          </a:p>
          <a:p>
            <a:pPr lvl="1"/>
            <a:r>
              <a:rPr lang="en-US" altLang="zh-CN" sz="2000" dirty="0"/>
              <a:t>Find users similar to you (e.g., via Pearson correlation or cosine on rating vectors). </a:t>
            </a:r>
            <a:r>
              <a:rPr lang="en-US" altLang="zh-CN" sz="2000" dirty="0" err="1"/>
              <a:t>Recomm</a:t>
            </a:r>
            <a:r>
              <a:rPr lang="en-US" altLang="zh-CN" sz="2000" dirty="0"/>
              <a:t>. what those users liked &amp; you haven’t seen.</a:t>
            </a:r>
          </a:p>
          <a:p>
            <a:pPr lvl="1"/>
            <a:r>
              <a:rPr lang="en-US" altLang="zh-CN" sz="2000" dirty="0"/>
              <a:t>Compute item-to-item similarity (based on features). For a user who liked A, recommend similar items B, C, etc.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E43F1-1C24-FA8F-D2B6-21A52222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57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14669" y="2138979"/>
            <a:ext cx="3344955" cy="3478305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b="1" dirty="0"/>
              <a:t>Like buttons</a:t>
            </a:r>
          </a:p>
          <a:p>
            <a:r>
              <a:rPr lang="en-US" sz="2400" b="1" dirty="0"/>
              <a:t>Dislike</a:t>
            </a:r>
            <a:endParaRPr lang="en-US" sz="2400" dirty="0"/>
          </a:p>
          <a:p>
            <a:r>
              <a:rPr lang="en-US" sz="2400" b="1" dirty="0"/>
              <a:t>Share</a:t>
            </a:r>
            <a:endParaRPr lang="en-US" sz="2400" dirty="0"/>
          </a:p>
          <a:p>
            <a:r>
              <a:rPr lang="en-US" sz="2400" b="1" dirty="0"/>
              <a:t>Visitors, Visits, Revisits</a:t>
            </a:r>
            <a:endParaRPr lang="en-US" sz="2400" dirty="0"/>
          </a:p>
          <a:p>
            <a:r>
              <a:rPr lang="en-US" sz="2400" b="1" dirty="0"/>
              <a:t>Views</a:t>
            </a:r>
            <a:endParaRPr lang="en-US" sz="2400" dirty="0"/>
          </a:p>
          <a:p>
            <a:r>
              <a:rPr lang="en-US" sz="2400" b="1" dirty="0"/>
              <a:t>Clicks</a:t>
            </a:r>
            <a:endParaRPr lang="en-US" sz="2400" dirty="0"/>
          </a:p>
          <a:p>
            <a:r>
              <a:rPr lang="en-US" sz="2400" b="1" dirty="0"/>
              <a:t>Tagging</a:t>
            </a:r>
            <a:endParaRPr lang="en-US" sz="2400" dirty="0"/>
          </a:p>
          <a:p>
            <a:endParaRPr lang="en-US" sz="2000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726640" y="2138979"/>
            <a:ext cx="3028950" cy="347830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LM Sans 12" panose="00000500000000000000" pitchFamily="50" charset="0"/>
              </a:rPr>
              <a:t>Mentions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LM Sans 12" panose="00000500000000000000" pitchFamily="50" charset="0"/>
              </a:rPr>
              <a:t>Hovering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LM Sans 12" panose="00000500000000000000" pitchFamily="50" charset="0"/>
              </a:rPr>
              <a:t>Check-in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LM Sans 12" panose="00000500000000000000" pitchFamily="50" charset="0"/>
              </a:rPr>
              <a:t>Pinning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LM Sans 12" panose="00000500000000000000" pitchFamily="50" charset="0"/>
              </a:rPr>
              <a:t>Embeds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LM Sans 12" panose="00000500000000000000" pitchFamily="50" charset="0"/>
              </a:rPr>
              <a:t>Endorsement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b="1" dirty="0">
                <a:latin typeface="LM Sans 12" panose="00000500000000000000" pitchFamily="50" charset="0"/>
              </a:rPr>
              <a:t>Downloading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A016FA6-E4F6-59C7-1CC6-A7CBBAAB0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0" dirty="0"/>
              <a:t>Common social media actions</a:t>
            </a:r>
          </a:p>
        </p:txBody>
      </p:sp>
    </p:spTree>
    <p:extLst>
      <p:ext uri="{BB962C8B-B14F-4D97-AF65-F5344CB8AC3E}">
        <p14:creationId xmlns:p14="http://schemas.microsoft.com/office/powerpoint/2010/main" val="3437401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73418-4DF8-DCF9-6E9A-9CCD6174D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77C07-15C2-D433-C01C-B1856FD64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65126"/>
            <a:ext cx="8319407" cy="1325563"/>
          </a:xfrm>
        </p:spPr>
        <p:txBody>
          <a:bodyPr/>
          <a:lstStyle/>
          <a:p>
            <a:r>
              <a:rPr lang="en-US" b="0" dirty="0"/>
              <a:t>User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EED62-4E3A-7B06-8C63-98D4F88E4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19406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Linguistic methods: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Cluster users based on their linguistic features</a:t>
            </a:r>
          </a:p>
          <a:p>
            <a:pPr lvl="1"/>
            <a:r>
              <a:rPr lang="en-US" altLang="zh-CN" sz="2000" dirty="0" err="1"/>
              <a:t>BoW</a:t>
            </a:r>
            <a:r>
              <a:rPr lang="en-US" altLang="zh-CN" sz="2000" dirty="0"/>
              <a:t>, TF-IDF, LIWC, LDA, etc.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Obtain user embeddings based on post vectors</a:t>
            </a:r>
          </a:p>
          <a:p>
            <a:pPr marL="0" indent="0">
              <a:buNone/>
            </a:pPr>
            <a:r>
              <a:rPr lang="en-US" altLang="zh-CN" sz="2400" dirty="0"/>
              <a:t>Network-based methods:</a:t>
            </a:r>
            <a:endParaRPr lang="en-US" altLang="zh-CN" sz="2400" dirty="0">
              <a:solidFill>
                <a:srgbClr val="0078B9"/>
              </a:solidFill>
            </a:endParaRPr>
          </a:p>
          <a:p>
            <a:r>
              <a:rPr lang="en-US" altLang="zh-CN" sz="2400" dirty="0">
                <a:solidFill>
                  <a:srgbClr val="0078B9"/>
                </a:solidFill>
              </a:rPr>
              <a:t>Node2vec:</a:t>
            </a:r>
            <a:r>
              <a:rPr lang="en-US" altLang="zh-CN" sz="2400" dirty="0"/>
              <a:t> do random walks on social networks and train the word2vec model on the sampled trajectories of users (words).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9047F-1034-5E41-DEDA-70B0DC73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6031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FB86EBA-A005-0E17-7EC8-8B9FCC142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0" dirty="0"/>
              <a:t>Course notes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978717-5A6B-4A08-A1BC-E854F83FB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HW2 released</a:t>
            </a:r>
          </a:p>
          <a:p>
            <a:pPr lvl="1"/>
            <a:r>
              <a:rPr lang="en-US" dirty="0"/>
              <a:t>Due on Nov 14.</a:t>
            </a:r>
          </a:p>
          <a:p>
            <a:r>
              <a:rPr lang="en-US" dirty="0"/>
              <a:t>Social network analysis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wee</a:t>
            </a:r>
            <a:r>
              <a:rPr lang="en-US" dirty="0"/>
              <a:t>k</a:t>
            </a:r>
          </a:p>
          <a:p>
            <a:pPr lvl="1"/>
            <a:r>
              <a:rPr lang="en-US" dirty="0"/>
              <a:t>Will use Team-Based Learning (TBL) setting</a:t>
            </a:r>
          </a:p>
          <a:p>
            <a:pPr lvl="1"/>
            <a:r>
              <a:rPr lang="en-US" b="1" i="0" u="none" strike="noStrike" dirty="0">
                <a:solidFill>
                  <a:srgbClr val="C00000"/>
                </a:solidFill>
                <a:effectLst/>
                <a:latin typeface="Calibri" panose="020F0502020204030204" pitchFamily="34" charset="0"/>
              </a:rPr>
              <a:t>New location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: CIC G-001 (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hlinkClick r:id="rId3"/>
              </a:rPr>
              <a:t>map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lvl="1"/>
            <a:r>
              <a:rPr lang="en-US" dirty="0">
                <a:solidFill>
                  <a:srgbClr val="0078B9"/>
                </a:solidFill>
                <a:latin typeface="Calibri" panose="020F0502020204030204" pitchFamily="34" charset="0"/>
              </a:rPr>
              <a:t>Watch AI-made lecture before class:</a:t>
            </a:r>
          </a:p>
          <a:p>
            <a:pPr lvl="2"/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Canvas -&gt; SDSC3013 -&gt; Panopto Recordings 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</a:rPr>
              <a:t>    -&gt; </a:t>
            </a:r>
            <a:r>
              <a:rPr lang="en-US" sz="2400" u="sng" dirty="0">
                <a:solidFill>
                  <a:srgbClr val="000000"/>
                </a:solidFill>
                <a:latin typeface="Calibri" panose="020F0502020204030204" pitchFamily="34" charset="0"/>
              </a:rPr>
              <a:t>Social Network Centrality Measure</a:t>
            </a:r>
            <a:endParaRPr lang="en-US" sz="2400" u="sng" dirty="0"/>
          </a:p>
          <a:p>
            <a:pPr lvl="1"/>
            <a:r>
              <a:rPr lang="en-US" dirty="0"/>
              <a:t>In-class group-based exercises (not graded)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Will take our second attendance checking!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00366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b="1" dirty="0"/>
              <a:t>Mentions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Mentions </a:t>
            </a:r>
            <a:r>
              <a:rPr lang="en-US" dirty="0"/>
              <a:t>or social mentions are the occurrence of a person, place, or thing over social media by name.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Mentions indicate popularity of person, product, place.</a:t>
            </a:r>
          </a:p>
          <a:p>
            <a:r>
              <a:rPr lang="en-US" b="1" dirty="0"/>
              <a:t>Check-in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Check-in</a:t>
            </a:r>
            <a:r>
              <a:rPr lang="en-US" dirty="0"/>
              <a:t> is a feature that allows users to announce and share their arrival at a location, such as a city, hotel.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0078B9"/>
                </a:solidFill>
              </a:rPr>
              <a:t>Rich check-in data can be mined to offer location-based services and products.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E37AA1A-466F-F80D-5C48-B9889787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0" dirty="0"/>
              <a:t>Common social media actions</a:t>
            </a:r>
          </a:p>
        </p:txBody>
      </p:sp>
    </p:spTree>
    <p:extLst>
      <p:ext uri="{BB962C8B-B14F-4D97-AF65-F5344CB8AC3E}">
        <p14:creationId xmlns:p14="http://schemas.microsoft.com/office/powerpoint/2010/main" val="249891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78091" y="1792381"/>
            <a:ext cx="8340401" cy="2066925"/>
          </a:xfrm>
        </p:spPr>
        <p:txBody>
          <a:bodyPr>
            <a:normAutofit/>
          </a:bodyPr>
          <a:lstStyle/>
          <a:p>
            <a:r>
              <a:rPr lang="en-US" b="1" dirty="0"/>
              <a:t>Endorsement</a:t>
            </a:r>
            <a:endParaRPr lang="en-US" sz="2700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Endorsement</a:t>
            </a:r>
            <a:r>
              <a:rPr lang="en-US" dirty="0"/>
              <a:t> is a features that lets people to endorse, rate, and approve other people, products, and services.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Common types of endorsement: </a:t>
            </a:r>
            <a:r>
              <a:rPr lang="en-US" dirty="0"/>
              <a:t>product reviews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595" y="3859306"/>
            <a:ext cx="5573664" cy="219234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5E0B9C4-3340-9BAB-3DD4-E936518E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0" dirty="0"/>
              <a:t>Common social media actions</a:t>
            </a:r>
          </a:p>
        </p:txBody>
      </p:sp>
    </p:spTree>
    <p:extLst>
      <p:ext uri="{BB962C8B-B14F-4D97-AF65-F5344CB8AC3E}">
        <p14:creationId xmlns:p14="http://schemas.microsoft.com/office/powerpoint/2010/main" val="27573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08BB63C-82D9-2FC7-2C60-A1CB2107843B}"/>
              </a:ext>
            </a:extLst>
          </p:cNvPr>
          <p:cNvSpPr txBox="1">
            <a:spLocks/>
          </p:cNvSpPr>
          <p:nvPr/>
        </p:nvSpPr>
        <p:spPr>
          <a:xfrm>
            <a:off x="741831" y="1753802"/>
            <a:ext cx="7971864" cy="50593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Tagging</a:t>
            </a:r>
            <a:endParaRPr lang="en-US" sz="2700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Tagging</a:t>
            </a:r>
            <a:r>
              <a:rPr lang="en-US" dirty="0"/>
              <a:t> is the act of assigning or linking extra pieces of information to social media content for </a:t>
            </a:r>
            <a:r>
              <a:rPr lang="en-US" b="1" dirty="0">
                <a:solidFill>
                  <a:srgbClr val="FF0000"/>
                </a:solidFill>
              </a:rPr>
              <a:t>identification</a:t>
            </a:r>
            <a:r>
              <a:rPr lang="en-US" dirty="0"/>
              <a:t>, </a:t>
            </a:r>
            <a:r>
              <a:rPr lang="en-US" b="1" dirty="0">
                <a:solidFill>
                  <a:srgbClr val="FF0000"/>
                </a:solidFill>
              </a:rPr>
              <a:t>classification</a:t>
            </a:r>
            <a:r>
              <a:rPr lang="en-US" dirty="0"/>
              <a:t>, and </a:t>
            </a:r>
            <a:r>
              <a:rPr lang="en-US" b="1" dirty="0">
                <a:solidFill>
                  <a:srgbClr val="FF0000"/>
                </a:solidFill>
              </a:rPr>
              <a:t>search purposes.</a:t>
            </a:r>
          </a:p>
          <a:p>
            <a:pPr marL="457200" lvl="1" indent="0">
              <a:buNone/>
            </a:pP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/>
              <a:t>Pinning</a:t>
            </a:r>
            <a:endParaRPr lang="en-US" dirty="0"/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Pinning</a:t>
            </a:r>
            <a:r>
              <a:rPr lang="en-US" dirty="0"/>
              <a:t> is an action performed by social media users to pin and share interesting content (such as product, idea, services, and information) using a virtual pin-board.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sz="2550" b="1" dirty="0">
              <a:solidFill>
                <a:srgbClr val="FF000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49FE05F-ABD8-C6B2-DF7C-345E90C9C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b="0" dirty="0"/>
              <a:t>Common social media actions</a:t>
            </a:r>
          </a:p>
        </p:txBody>
      </p:sp>
    </p:spTree>
    <p:extLst>
      <p:ext uri="{BB962C8B-B14F-4D97-AF65-F5344CB8AC3E}">
        <p14:creationId xmlns:p14="http://schemas.microsoft.com/office/powerpoint/2010/main" val="2394833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7AE51-8895-CDD1-18C2-8A13D30F9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2615E8F-CB84-527A-B781-9036C004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56" y="37476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b="0" dirty="0"/>
              <a:t>Case: predicting papers’ news coverage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69FA96-6CE0-7743-9D61-7E9400AC85CB}"/>
              </a:ext>
            </a:extLst>
          </p:cNvPr>
          <p:cNvSpPr txBox="1">
            <a:spLocks/>
          </p:cNvSpPr>
          <p:nvPr/>
        </p:nvSpPr>
        <p:spPr>
          <a:xfrm>
            <a:off x="419256" y="1751372"/>
            <a:ext cx="8515350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Media coverage</a:t>
            </a:r>
            <a:r>
              <a:rPr lang="en-US" altLang="zh-CN" sz="2800" dirty="0"/>
              <a:t> is one of the most important </a:t>
            </a:r>
            <a:r>
              <a:rPr lang="en-US" altLang="zh-CN" sz="2800" i="1" dirty="0"/>
              <a:t>alternative</a:t>
            </a:r>
            <a:r>
              <a:rPr lang="en-US" altLang="zh-CN" sz="2800" dirty="0"/>
              <a:t> metrics (besides tradi</a:t>
            </a:r>
            <a:r>
              <a:rPr lang="en-US" altLang="zh-CN" dirty="0"/>
              <a:t>tional metrics such as citations) </a:t>
            </a:r>
            <a:r>
              <a:rPr lang="en-US" altLang="zh-CN" sz="2800" dirty="0"/>
              <a:t>for </a:t>
            </a:r>
            <a:r>
              <a:rPr lang="en-US" altLang="zh-CN" sz="2800" u="sng" dirty="0"/>
              <a:t>measuring the popularity of academic papers</a:t>
            </a:r>
            <a:r>
              <a:rPr lang="en-US" altLang="zh-CN" sz="28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BF1FF4-E87B-53EA-2AE4-6F10B77F1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147" y="3206516"/>
            <a:ext cx="6314358" cy="339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7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1FAB2-06BB-2EF9-E0C0-787DA6AE6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7EF2DA-C898-DA16-FA6A-85C0BD1A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256" y="37476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b="0" dirty="0"/>
              <a:t>Case: predicting papers’ news coverage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1214778-B040-1A46-A2BA-2202D85E81A6}"/>
              </a:ext>
            </a:extLst>
          </p:cNvPr>
          <p:cNvSpPr txBox="1">
            <a:spLocks/>
          </p:cNvSpPr>
          <p:nvPr/>
        </p:nvSpPr>
        <p:spPr>
          <a:xfrm>
            <a:off x="419256" y="1751372"/>
            <a:ext cx="8515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M Sans 12" panose="00000500000000000000" pitchFamily="50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800" b="1" dirty="0"/>
              <a:t>Media coverage</a:t>
            </a:r>
            <a:r>
              <a:rPr lang="en-US" altLang="zh-CN" sz="2800" dirty="0"/>
              <a:t> is one of the most important </a:t>
            </a:r>
            <a:r>
              <a:rPr lang="en-US" altLang="zh-CN" sz="2800" i="1" dirty="0"/>
              <a:t>alternative</a:t>
            </a:r>
            <a:r>
              <a:rPr lang="en-US" altLang="zh-CN" sz="2800" dirty="0"/>
              <a:t> metrics (besides tradi</a:t>
            </a:r>
            <a:r>
              <a:rPr lang="en-US" altLang="zh-CN" dirty="0"/>
              <a:t>tional metrics such as </a:t>
            </a:r>
            <a:r>
              <a:rPr lang="en-US" altLang="zh-CN" b="1" dirty="0">
                <a:solidFill>
                  <a:srgbClr val="0078B9"/>
                </a:solidFill>
              </a:rPr>
              <a:t>citations</a:t>
            </a:r>
            <a:r>
              <a:rPr lang="en-US" altLang="zh-CN" dirty="0"/>
              <a:t>) </a:t>
            </a:r>
            <a:r>
              <a:rPr lang="en-US" altLang="zh-CN" sz="2800" dirty="0"/>
              <a:t>for </a:t>
            </a:r>
            <a:r>
              <a:rPr lang="en-US" altLang="zh-CN" sz="2800" u="sng" dirty="0"/>
              <a:t>measuring the popularity of academic papers</a:t>
            </a:r>
            <a:r>
              <a:rPr lang="en-US" altLang="zh-CN" sz="2800" dirty="0"/>
              <a:t>.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Both metrics are field-dependent (e.g., math &lt; biomedical).</a:t>
            </a:r>
          </a:p>
          <a:p>
            <a:r>
              <a:rPr lang="en-US" altLang="zh-CN" sz="2400" dirty="0">
                <a:solidFill>
                  <a:srgbClr val="C00000"/>
                </a:solidFill>
              </a:rPr>
              <a:t>Both metrics only partly reflect (not equal to) quality/merits.</a:t>
            </a:r>
            <a:endParaRPr lang="en-US" altLang="zh-CN" sz="2400" dirty="0">
              <a:solidFill>
                <a:srgbClr val="0078B9"/>
              </a:solidFill>
            </a:endParaRPr>
          </a:p>
          <a:p>
            <a:r>
              <a:rPr lang="en-US" altLang="zh-CN" sz="2400" dirty="0">
                <a:solidFill>
                  <a:srgbClr val="0078B9"/>
                </a:solidFill>
              </a:rPr>
              <a:t>Timing difference: citation counts are often delayed (sleeping beauty effect), whereas news often happens in a few weeks.</a:t>
            </a:r>
          </a:p>
          <a:p>
            <a:r>
              <a:rPr lang="en-US" altLang="zh-CN" sz="2400" dirty="0">
                <a:solidFill>
                  <a:srgbClr val="0078B9"/>
                </a:solidFill>
              </a:rPr>
              <a:t>Audience difference: papers are mostly cited by academics, whereas news reports are often consumed by the public.</a:t>
            </a:r>
          </a:p>
          <a:p>
            <a:r>
              <a:rPr lang="en-US" altLang="zh-CN" sz="2400" b="1" dirty="0">
                <a:solidFill>
                  <a:srgbClr val="C00000"/>
                </a:solidFill>
              </a:rPr>
              <a:t>Relative to citations, news coverage is much less understood.</a:t>
            </a:r>
          </a:p>
        </p:txBody>
      </p:sp>
    </p:spTree>
    <p:extLst>
      <p:ext uri="{BB962C8B-B14F-4D97-AF65-F5344CB8AC3E}">
        <p14:creationId xmlns:p14="http://schemas.microsoft.com/office/powerpoint/2010/main" val="3484999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hang" id="{16B57925-4BF1-1F47-9CC9-F9B8FF84AD2B}" vid="{9FDA24BC-AEBA-8448-BDDE-8ACFED39388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5811</TotalTime>
  <Words>3152</Words>
  <Application>Microsoft Macintosh PowerPoint</Application>
  <PresentationFormat>On-screen Show (4:3)</PresentationFormat>
  <Paragraphs>326</Paragraphs>
  <Slides>41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Google Sans</vt:lpstr>
      <vt:lpstr>LM Sans 12</vt:lpstr>
      <vt:lpstr>LMSans10</vt:lpstr>
      <vt:lpstr>Abadi MT Condensed Extra Bold</vt:lpstr>
      <vt:lpstr>Abadi MT Condensed Light</vt:lpstr>
      <vt:lpstr>Arial</vt:lpstr>
      <vt:lpstr>Calibri</vt:lpstr>
      <vt:lpstr>Office Theme</vt:lpstr>
      <vt:lpstr>Introduction to Social Media Analytics (Lec 8)</vt:lpstr>
      <vt:lpstr>Agenda for this week</vt:lpstr>
      <vt:lpstr>Action analytics</vt:lpstr>
      <vt:lpstr>Common social media actions</vt:lpstr>
      <vt:lpstr>Common social media actions</vt:lpstr>
      <vt:lpstr>Common social media actions</vt:lpstr>
      <vt:lpstr>Common social media actions</vt:lpstr>
      <vt:lpstr>Case: predicting papers’ news coverage</vt:lpstr>
      <vt:lpstr>Case: predicting papers’ news coverage</vt:lpstr>
      <vt:lpstr>Case: predicting papers’ news coverage</vt:lpstr>
      <vt:lpstr>Case: predicting papers’ news coverage</vt:lpstr>
      <vt:lpstr>Case: predicting papers’ news coverage</vt:lpstr>
      <vt:lpstr>Case: predicting papers’ news coverage</vt:lpstr>
      <vt:lpstr>Case: predicting papers’ news coverage</vt:lpstr>
      <vt:lpstr>Case: predicting papers’ news coverage</vt:lpstr>
      <vt:lpstr>Macro-level user analysis</vt:lpstr>
      <vt:lpstr>How to increase adoption on FB?</vt:lpstr>
      <vt:lpstr>Connectivity diversity &gt; network size</vt:lpstr>
      <vt:lpstr>Case study: scholarly self-promotion</vt:lpstr>
      <vt:lpstr>Case study: scholarly self-promotion</vt:lpstr>
      <vt:lpstr>Case study: scholarly self-promotion</vt:lpstr>
      <vt:lpstr>Case study: scholarly self-promotion</vt:lpstr>
      <vt:lpstr>Case study: scholarly self-promotion</vt:lpstr>
      <vt:lpstr>Case study: scholarly self-promotion</vt:lpstr>
      <vt:lpstr>Case study: scholarly self-promotion</vt:lpstr>
      <vt:lpstr>Case study: scholarly self-promotion</vt:lpstr>
      <vt:lpstr>Churn prediction using linguistic change</vt:lpstr>
      <vt:lpstr>Churn prediction using linguistic change</vt:lpstr>
      <vt:lpstr>Churn prediction using linguistic change</vt:lpstr>
      <vt:lpstr>Churn prediction using linguistic change</vt:lpstr>
      <vt:lpstr>Churn prediction using linguistic change</vt:lpstr>
      <vt:lpstr>Success of online communities</vt:lpstr>
      <vt:lpstr>Polarization on social media</vt:lpstr>
      <vt:lpstr>Echo chambers</vt:lpstr>
      <vt:lpstr>Echo chambers</vt:lpstr>
      <vt:lpstr>Power of polarized teams</vt:lpstr>
      <vt:lpstr>Power of polarized teams</vt:lpstr>
      <vt:lpstr>Power of polarized teams</vt:lpstr>
      <vt:lpstr>Personalization &amp; Recommendation</vt:lpstr>
      <vt:lpstr>User segmentation</vt:lpstr>
      <vt:lpstr>Course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SEEM4112 Computing Methods in Data Analytics 1. Introduction</dc:title>
  <dc:creator>Q Z</dc:creator>
  <cp:lastModifiedBy>Hao Peng</cp:lastModifiedBy>
  <cp:revision>195</cp:revision>
  <dcterms:created xsi:type="dcterms:W3CDTF">2019-01-16T16:49:18Z</dcterms:created>
  <dcterms:modified xsi:type="dcterms:W3CDTF">2025-10-30T09:01:32Z</dcterms:modified>
</cp:coreProperties>
</file>