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33" Type="http://schemas.openxmlformats.org/officeDocument/2006/relationships/font" Target="fonts/MavenPro-bold.fntdata"/><Relationship Id="rId10" Type="http://schemas.openxmlformats.org/officeDocument/2006/relationships/slide" Target="slides/slide5.xml"/><Relationship Id="rId32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57fedfa24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a57fedfa24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a57fedfa24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a57fedfa24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Phuc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a57fedfa24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a57fedfa24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Phuc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a57fedfa24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a57fedfa24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Phuc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d840480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ad840480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aca19cd1d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aca19cd1d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Cameron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a58f7ac4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a58f7ac4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Hao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adb17b19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adb17b19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Nhu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aef5783106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aef578310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ca19cd1d5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ca19cd1d5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57fedfa2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57fedfa2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Nhu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db17b19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db17b19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Jake(?)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a79ad171c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a79ad171c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Bruce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d3416227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d3416227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ca19cd1d5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ca19cd1d5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ca19cd1d5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ca19cd1d5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d3416227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d3416227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Tania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57fedfa24_1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a57fedfa24_1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aca19cd1d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aca19cd1d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Tania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57fedfa24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a57fedfa24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df1ce553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df1ce553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Tania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Relationship Id="rId4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66xxel9_KhgYrss1SC_6-r-Em-O3m9V_/view" TargetMode="External"/><Relationship Id="rId4" Type="http://schemas.openxmlformats.org/officeDocument/2006/relationships/image" Target="../media/image2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taniasajjad/SoftwareEngineering" TargetMode="External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Boston Code Camp Application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Black - </a:t>
            </a:r>
            <a:r>
              <a:rPr lang="en"/>
              <a:t>COMP-4960-02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ctrTitle"/>
          </p:nvPr>
        </p:nvSpPr>
        <p:spPr>
          <a:xfrm>
            <a:off x="824000" y="150025"/>
            <a:ext cx="77913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</a:t>
            </a:r>
            <a:endParaRPr/>
          </a:p>
        </p:txBody>
      </p:sp>
      <p:sp>
        <p:nvSpPr>
          <p:cNvPr id="337" name="Google Shape;337;p22"/>
          <p:cNvSpPr txBox="1"/>
          <p:nvPr>
            <p:ph idx="1" type="subTitle"/>
          </p:nvPr>
        </p:nvSpPr>
        <p:spPr>
          <a:xfrm>
            <a:off x="824000" y="932250"/>
            <a:ext cx="7705800" cy="3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Presentation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Minimal clutter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Placeholder text and icons over labels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Contrasting button color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Implementation</a:t>
            </a:r>
            <a:r>
              <a:rPr b="1" lang="en" sz="2000"/>
              <a:t>:</a:t>
            </a:r>
            <a:endParaRPr b="1"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JavaScript parses JSON file from database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Data is added to DOM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99" y="4101138"/>
            <a:ext cx="35242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0375" y="3372500"/>
            <a:ext cx="2798372" cy="54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6500" y="3430275"/>
            <a:ext cx="4902725" cy="95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7373" y="932250"/>
            <a:ext cx="1652425" cy="22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/>
          <p:nvPr>
            <p:ph type="ctrTitle"/>
          </p:nvPr>
        </p:nvSpPr>
        <p:spPr>
          <a:xfrm>
            <a:off x="214325" y="225025"/>
            <a:ext cx="8755800" cy="8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Ideas and Interpretations</a:t>
            </a:r>
            <a:endParaRPr/>
          </a:p>
        </p:txBody>
      </p:sp>
      <p:pic>
        <p:nvPicPr>
          <p:cNvPr id="347" name="Google Shape;3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00" y="1162124"/>
            <a:ext cx="3691775" cy="3044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675" y="1162125"/>
            <a:ext cx="4190976" cy="30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"/>
          <p:cNvSpPr txBox="1"/>
          <p:nvPr>
            <p:ph type="ctrTitle"/>
          </p:nvPr>
        </p:nvSpPr>
        <p:spPr>
          <a:xfrm>
            <a:off x="361050" y="257175"/>
            <a:ext cx="8561700" cy="7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Ideas and Interpretations</a:t>
            </a:r>
            <a:endParaRPr/>
          </a:p>
        </p:txBody>
      </p:sp>
      <p:pic>
        <p:nvPicPr>
          <p:cNvPr id="354" name="Google Shape;3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38" y="1039575"/>
            <a:ext cx="3691774" cy="35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4"/>
          <p:cNvPicPr preferRelativeResize="0"/>
          <p:nvPr/>
        </p:nvPicPr>
        <p:blipFill rotWithShape="1">
          <a:blip r:embed="rId4">
            <a:alphaModFix/>
          </a:blip>
          <a:srcRect b="17269" l="13105" r="17842" t="6382"/>
          <a:stretch/>
        </p:blipFill>
        <p:spPr>
          <a:xfrm>
            <a:off x="4945050" y="1039575"/>
            <a:ext cx="3691750" cy="357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"/>
          <p:cNvSpPr txBox="1"/>
          <p:nvPr>
            <p:ph type="ctrTitle"/>
          </p:nvPr>
        </p:nvSpPr>
        <p:spPr>
          <a:xfrm>
            <a:off x="816750" y="235219"/>
            <a:ext cx="7510500" cy="9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UI Design</a:t>
            </a:r>
            <a:endParaRPr/>
          </a:p>
        </p:txBody>
      </p:sp>
      <p:pic>
        <p:nvPicPr>
          <p:cNvPr id="361" name="Google Shape;3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0" y="1023600"/>
            <a:ext cx="2743200" cy="36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6600" y="1023600"/>
            <a:ext cx="2990295" cy="36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2295" y="1023594"/>
            <a:ext cx="2818215" cy="364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"/>
          <p:cNvSpPr txBox="1"/>
          <p:nvPr>
            <p:ph type="ctrTitle"/>
          </p:nvPr>
        </p:nvSpPr>
        <p:spPr>
          <a:xfrm>
            <a:off x="824000" y="257175"/>
            <a:ext cx="7598400" cy="7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Web App?</a:t>
            </a:r>
            <a:endParaRPr/>
          </a:p>
        </p:txBody>
      </p:sp>
      <p:sp>
        <p:nvSpPr>
          <p:cNvPr id="369" name="Google Shape;369;p26"/>
          <p:cNvSpPr txBox="1"/>
          <p:nvPr>
            <p:ph idx="1" type="subTitle"/>
          </p:nvPr>
        </p:nvSpPr>
        <p:spPr>
          <a:xfrm>
            <a:off x="824000" y="1093000"/>
            <a:ext cx="7598400" cy="31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Advantages</a:t>
            </a:r>
            <a:endParaRPr b="1"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Works on all modern devices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No downloads required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Easier and cheaper to maintain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Disadvantages</a:t>
            </a:r>
            <a:endParaRPr b="1"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Slower and less advanced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Needs to be online at all times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 txBox="1"/>
          <p:nvPr>
            <p:ph type="ctrTitle"/>
          </p:nvPr>
        </p:nvSpPr>
        <p:spPr>
          <a:xfrm>
            <a:off x="824000" y="257175"/>
            <a:ext cx="7652100" cy="9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</a:t>
            </a:r>
            <a:endParaRPr/>
          </a:p>
        </p:txBody>
      </p:sp>
      <p:sp>
        <p:nvSpPr>
          <p:cNvPr id="375" name="Google Shape;375;p27"/>
          <p:cNvSpPr txBox="1"/>
          <p:nvPr>
            <p:ph idx="1" type="subTitle"/>
          </p:nvPr>
        </p:nvSpPr>
        <p:spPr>
          <a:xfrm>
            <a:off x="467400" y="1146575"/>
            <a:ext cx="8209200" cy="3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Java for the </a:t>
            </a:r>
            <a:r>
              <a:rPr b="1" lang="en" sz="1700"/>
              <a:t>Facade:</a:t>
            </a:r>
            <a:endParaRPr b="1" sz="17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Compatible with Javascript and SQL calls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Easy Data Manipulation and Validation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SQL for the Database:</a:t>
            </a:r>
            <a:endParaRPr b="1" sz="17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Considered Java Classes for the DB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SQL is Standardized, Professional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SQL more scalable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Built-In features in SQL as opposed to 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Connect Front-End and Back-End:</a:t>
            </a:r>
            <a:endParaRPr b="1" sz="17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Facade to SQL -&gt; Dynamic Strings of SQL code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Tomcat server -&gt; Servlet request and respond from frontend to backend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Backend connects with SQL server -&gt; save, edit, create data from frontend </a:t>
            </a:r>
            <a:endParaRPr/>
          </a:p>
        </p:txBody>
      </p:sp>
      <p:pic>
        <p:nvPicPr>
          <p:cNvPr id="376" name="Google Shape;3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2150" y="1146575"/>
            <a:ext cx="3089099" cy="141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"/>
          <p:cNvSpPr txBox="1"/>
          <p:nvPr>
            <p:ph type="ctrTitle"/>
          </p:nvPr>
        </p:nvSpPr>
        <p:spPr>
          <a:xfrm>
            <a:off x="743400" y="137100"/>
            <a:ext cx="7203000" cy="10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Servlet?</a:t>
            </a:r>
            <a:endParaRPr/>
          </a:p>
        </p:txBody>
      </p:sp>
      <p:sp>
        <p:nvSpPr>
          <p:cNvPr id="382" name="Google Shape;382;p28"/>
          <p:cNvSpPr txBox="1"/>
          <p:nvPr>
            <p:ph idx="1" type="subTitle"/>
          </p:nvPr>
        </p:nvSpPr>
        <p:spPr>
          <a:xfrm>
            <a:off x="130900" y="1024200"/>
            <a:ext cx="5960100" cy="30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Java programming language class is used to extend the capabilities -&gt; accessed by means of a request-response programming model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Being used to extend the application hosted by web servers.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</a:t>
            </a:r>
            <a:r>
              <a:rPr i="1" lang="en"/>
              <a:t>javax.servlet </a:t>
            </a:r>
            <a:r>
              <a:rPr lang="en"/>
              <a:t>and </a:t>
            </a:r>
            <a:r>
              <a:rPr i="1" lang="en"/>
              <a:t>javax.servlet </a:t>
            </a:r>
            <a:r>
              <a:rPr lang="en"/>
              <a:t>packages provide interfaces and classes for writing servlets.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950" y="276625"/>
            <a:ext cx="2951476" cy="192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8"/>
          <p:cNvPicPr preferRelativeResize="0"/>
          <p:nvPr/>
        </p:nvPicPr>
        <p:blipFill rotWithShape="1">
          <a:blip r:embed="rId4">
            <a:alphaModFix/>
          </a:blip>
          <a:srcRect b="42047" l="5125" r="31127" t="-3837"/>
          <a:stretch/>
        </p:blipFill>
        <p:spPr>
          <a:xfrm>
            <a:off x="2350750" y="2960325"/>
            <a:ext cx="5828851" cy="20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8"/>
          <p:cNvPicPr preferRelativeResize="0"/>
          <p:nvPr/>
        </p:nvPicPr>
        <p:blipFill rotWithShape="1">
          <a:blip r:embed="rId5">
            <a:alphaModFix/>
          </a:blip>
          <a:srcRect b="0" l="18059" r="0" t="0"/>
          <a:stretch/>
        </p:blipFill>
        <p:spPr>
          <a:xfrm>
            <a:off x="512325" y="2960325"/>
            <a:ext cx="3626291" cy="20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9"/>
          <p:cNvSpPr txBox="1"/>
          <p:nvPr>
            <p:ph type="ctrTitle"/>
          </p:nvPr>
        </p:nvSpPr>
        <p:spPr>
          <a:xfrm>
            <a:off x="824000" y="309625"/>
            <a:ext cx="7700700" cy="10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391" name="Google Shape;391;p29"/>
          <p:cNvSpPr txBox="1"/>
          <p:nvPr>
            <p:ph idx="1" type="subTitle"/>
          </p:nvPr>
        </p:nvSpPr>
        <p:spPr>
          <a:xfrm>
            <a:off x="824000" y="1548075"/>
            <a:ext cx="7700700" cy="27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///Video or Screenshots</a:t>
            </a:r>
            <a:endParaRPr/>
          </a:p>
        </p:txBody>
      </p:sp>
      <p:pic>
        <p:nvPicPr>
          <p:cNvPr id="392" name="Google Shape;392;p29" title="My Movi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5200" y="1117025"/>
            <a:ext cx="6896976" cy="387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"/>
          <p:cNvSpPr txBox="1"/>
          <p:nvPr>
            <p:ph type="ctrTitle"/>
          </p:nvPr>
        </p:nvSpPr>
        <p:spPr>
          <a:xfrm>
            <a:off x="824000" y="310750"/>
            <a:ext cx="7855500" cy="7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Shareability</a:t>
            </a:r>
            <a:endParaRPr/>
          </a:p>
        </p:txBody>
      </p:sp>
      <p:sp>
        <p:nvSpPr>
          <p:cNvPr id="398" name="Google Shape;398;p30"/>
          <p:cNvSpPr txBox="1"/>
          <p:nvPr>
            <p:ph idx="1" type="subTitle"/>
          </p:nvPr>
        </p:nvSpPr>
        <p:spPr>
          <a:xfrm>
            <a:off x="824000" y="1168000"/>
            <a:ext cx="7855500" cy="3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Docker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Containers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No worries about versions and dependencies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Eliminates “well it works on my machine”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Stand up applications fast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Share apps with minimal setup time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Documentation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Important for users and devs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Github README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https://github.com/taniasajjad/SoftwareEngineering</a:t>
            </a:r>
            <a:r>
              <a:rPr lang="en" sz="2000"/>
              <a:t> </a:t>
            </a:r>
            <a:endParaRPr sz="2000"/>
          </a:p>
        </p:txBody>
      </p:sp>
      <p:pic>
        <p:nvPicPr>
          <p:cNvPr id="399" name="Google Shape;39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0025" y="1454125"/>
            <a:ext cx="320040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1"/>
          <p:cNvSpPr txBox="1"/>
          <p:nvPr>
            <p:ph type="ctrTitle"/>
          </p:nvPr>
        </p:nvSpPr>
        <p:spPr>
          <a:xfrm>
            <a:off x="1969250" y="237550"/>
            <a:ext cx="5263800" cy="11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and Blockers</a:t>
            </a:r>
            <a:endParaRPr/>
          </a:p>
        </p:txBody>
      </p:sp>
      <p:sp>
        <p:nvSpPr>
          <p:cNvPr id="405" name="Google Shape;405;p31"/>
          <p:cNvSpPr txBox="1"/>
          <p:nvPr>
            <p:ph idx="1" type="subTitle"/>
          </p:nvPr>
        </p:nvSpPr>
        <p:spPr>
          <a:xfrm>
            <a:off x="824000" y="1436650"/>
            <a:ext cx="6936900" cy="28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Work times being desynced meant issues came up at </a:t>
            </a:r>
            <a:r>
              <a:rPr lang="en" sz="2300"/>
              <a:t>different</a:t>
            </a:r>
            <a:r>
              <a:rPr lang="en" sz="2300"/>
              <a:t> times for all </a:t>
            </a:r>
            <a:r>
              <a:rPr lang="en" sz="2300"/>
              <a:t>members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Class schedules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Family / Work obligations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Communication was often lackluster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Best GitHub practices were not strongly enforced or clarified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824000" y="117875"/>
            <a:ext cx="7684200" cy="6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 and Roles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900975" y="854550"/>
            <a:ext cx="3794400" cy="3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Back-End:</a:t>
            </a:r>
            <a:endParaRPr b="1"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Hao Phan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Nhu Nguyen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Jacob Quilty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Dan Roche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Cameron Ryde</a:t>
            </a:r>
            <a:endParaRPr/>
          </a:p>
        </p:txBody>
      </p:sp>
      <p:sp>
        <p:nvSpPr>
          <p:cNvPr id="285" name="Google Shape;285;p14"/>
          <p:cNvSpPr txBox="1"/>
          <p:nvPr/>
        </p:nvSpPr>
        <p:spPr>
          <a:xfrm>
            <a:off x="4961325" y="857250"/>
            <a:ext cx="3546900" cy="3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b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Front-</a:t>
            </a:r>
            <a:r>
              <a:rPr b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End: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Tania Sajjad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Raymond Ren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Phuc Hoang Pham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Bruce Ye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525" y="2610250"/>
            <a:ext cx="5920274" cy="22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2"/>
          <p:cNvSpPr txBox="1"/>
          <p:nvPr>
            <p:ph type="ctrTitle"/>
          </p:nvPr>
        </p:nvSpPr>
        <p:spPr>
          <a:xfrm>
            <a:off x="824000" y="454100"/>
            <a:ext cx="7453200" cy="5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</p:txBody>
      </p:sp>
      <p:sp>
        <p:nvSpPr>
          <p:cNvPr id="411" name="Google Shape;411;p32"/>
          <p:cNvSpPr txBox="1"/>
          <p:nvPr>
            <p:ph idx="1" type="subTitle"/>
          </p:nvPr>
        </p:nvSpPr>
        <p:spPr>
          <a:xfrm>
            <a:off x="824000" y="1300400"/>
            <a:ext cx="7453200" cy="29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Addressing problems before they become too large to be fixed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Communication, communication, communication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Breaking down tasks into smaller, manageable actions is essential for healthy code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Think like a user, not a developer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Plan ahead</a:t>
            </a:r>
            <a:endParaRPr sz="2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3"/>
          <p:cNvSpPr txBox="1"/>
          <p:nvPr>
            <p:ph type="ctrTitle"/>
          </p:nvPr>
        </p:nvSpPr>
        <p:spPr>
          <a:xfrm>
            <a:off x="824000" y="454100"/>
            <a:ext cx="7453200" cy="5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417" name="Google Shape;417;p33"/>
          <p:cNvSpPr txBox="1"/>
          <p:nvPr>
            <p:ph idx="1" type="subTitle"/>
          </p:nvPr>
        </p:nvSpPr>
        <p:spPr>
          <a:xfrm>
            <a:off x="824000" y="1300400"/>
            <a:ext cx="7453200" cy="29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Security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Adding admin login </a:t>
            </a:r>
            <a:r>
              <a:rPr lang="en" sz="2200"/>
              <a:t>system</a:t>
            </a:r>
            <a:r>
              <a:rPr lang="en" sz="2200"/>
              <a:t> on front end to </a:t>
            </a:r>
            <a:r>
              <a:rPr lang="en" sz="2200"/>
              <a:t>preventing changing any information on the backend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Encrypting requests between web app and database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Functionality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Adding counting function on front end to let user enter number of people on each session/room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Continual UI development, based on feedback</a:t>
            </a:r>
            <a:endParaRPr sz="2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0" y="145425"/>
            <a:ext cx="8827850" cy="250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00" y="2652250"/>
            <a:ext cx="8827850" cy="23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ctrTitle"/>
          </p:nvPr>
        </p:nvSpPr>
        <p:spPr>
          <a:xfrm>
            <a:off x="824000" y="360100"/>
            <a:ext cx="7680000" cy="6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292" name="Google Shape;292;p15"/>
          <p:cNvSpPr txBox="1"/>
          <p:nvPr/>
        </p:nvSpPr>
        <p:spPr>
          <a:xfrm>
            <a:off x="824000" y="996700"/>
            <a:ext cx="7597500" cy="3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b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Functional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Record speaker, time slot, room and session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Writing, Editing, Interacting with a DB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Store relevant information for each object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■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Speaker: Name, Email, Phone #, Email, Day of Contact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■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Time Slot: Start Time, End Time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■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Room: Name, Capacity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■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Session: Name, Speaker, Time Slot, Room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User-Friendly GUI for Data Entry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b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Non-Functional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DB should be scalable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Prevent malicious and invalid user inputs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Compatible on various devices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ctrTitle"/>
          </p:nvPr>
        </p:nvSpPr>
        <p:spPr>
          <a:xfrm>
            <a:off x="360775" y="139300"/>
            <a:ext cx="8422500" cy="83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Data Flow Diagram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 rotWithShape="1">
          <a:blip r:embed="rId3">
            <a:alphaModFix/>
          </a:blip>
          <a:srcRect b="0" l="0" r="0" t="7183"/>
          <a:stretch/>
        </p:blipFill>
        <p:spPr>
          <a:xfrm>
            <a:off x="360775" y="975100"/>
            <a:ext cx="8422475" cy="373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ctrTitle"/>
          </p:nvPr>
        </p:nvSpPr>
        <p:spPr>
          <a:xfrm>
            <a:off x="824000" y="267725"/>
            <a:ext cx="7866900" cy="7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304" name="Google Shape;304;p17"/>
          <p:cNvSpPr txBox="1"/>
          <p:nvPr>
            <p:ph idx="1" type="subTitle"/>
          </p:nvPr>
        </p:nvSpPr>
        <p:spPr>
          <a:xfrm>
            <a:off x="824000" y="1050425"/>
            <a:ext cx="7866900" cy="3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Meet on weekly basis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Try to resolve issues and make progress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If issues persist bring them up in class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Group was split into back and front for communication purposes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Weekly meetings were typically split into halves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One or two people worked on each part of the project split into four parts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GUI, Front End, Back End, Database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Agile Method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ctrTitle"/>
          </p:nvPr>
        </p:nvSpPr>
        <p:spPr>
          <a:xfrm>
            <a:off x="824000" y="267725"/>
            <a:ext cx="7866900" cy="7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Methodology</a:t>
            </a:r>
            <a:endParaRPr/>
          </a:p>
        </p:txBody>
      </p:sp>
      <p:sp>
        <p:nvSpPr>
          <p:cNvPr id="310" name="Google Shape;310;p18"/>
          <p:cNvSpPr txBox="1"/>
          <p:nvPr>
            <p:ph idx="1" type="subTitle"/>
          </p:nvPr>
        </p:nvSpPr>
        <p:spPr>
          <a:xfrm>
            <a:off x="824000" y="1050425"/>
            <a:ext cx="7866900" cy="3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Weekly stand-ups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Backlog recorded in weekly report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To-dos, in progress, and done categories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Each member assigned a task each week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When tasks were finished, they were reported to the team</a:t>
            </a:r>
            <a:endParaRPr sz="2100"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99" y="2934774"/>
            <a:ext cx="3987324" cy="169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7049" y="2934775"/>
            <a:ext cx="3664725" cy="8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ctrTitle"/>
          </p:nvPr>
        </p:nvSpPr>
        <p:spPr>
          <a:xfrm>
            <a:off x="733600" y="407200"/>
            <a:ext cx="7772100" cy="7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318" name="Google Shape;318;p19"/>
          <p:cNvSpPr txBox="1"/>
          <p:nvPr>
            <p:ph idx="1" type="subTitle"/>
          </p:nvPr>
        </p:nvSpPr>
        <p:spPr>
          <a:xfrm>
            <a:off x="733600" y="1103700"/>
            <a:ext cx="77721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SQl</a:t>
            </a:r>
            <a:endParaRPr b="1"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Query language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Database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Java</a:t>
            </a:r>
            <a:endParaRPr b="1"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Object Oriented Programming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Used as a Facade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HTML, CSS &amp; JavaScript</a:t>
            </a:r>
            <a:endParaRPr b="1"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Static Markup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Presentation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Functionality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ctrTitle"/>
          </p:nvPr>
        </p:nvSpPr>
        <p:spPr>
          <a:xfrm>
            <a:off x="824000" y="214325"/>
            <a:ext cx="78129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Class Diagram</a:t>
            </a:r>
            <a:endParaRPr/>
          </a:p>
        </p:txBody>
      </p:sp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725" y="1169775"/>
            <a:ext cx="2177796" cy="38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0"/>
          <p:cNvSpPr txBox="1"/>
          <p:nvPr>
            <p:ph idx="1" type="subTitle"/>
          </p:nvPr>
        </p:nvSpPr>
        <p:spPr>
          <a:xfrm>
            <a:off x="4148075" y="1169775"/>
            <a:ext cx="4427100" cy="3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4 Main Objects:</a:t>
            </a:r>
            <a:endParaRPr b="1" sz="21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Speaker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Room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Time Slot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Session</a:t>
            </a:r>
            <a:endParaRPr b="1" sz="18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Functionality to DB:</a:t>
            </a:r>
            <a:endParaRPr b="1" sz="21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Write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Edit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Remove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Find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Get all</a:t>
            </a:r>
            <a:endParaRPr b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21"/>
          <p:cNvPicPr preferRelativeResize="0"/>
          <p:nvPr/>
        </p:nvPicPr>
        <p:blipFill rotWithShape="1">
          <a:blip r:embed="rId3">
            <a:alphaModFix/>
          </a:blip>
          <a:srcRect b="3638" l="1915" r="8172" t="11937"/>
          <a:stretch/>
        </p:blipFill>
        <p:spPr>
          <a:xfrm>
            <a:off x="192875" y="696600"/>
            <a:ext cx="8808249" cy="42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1"/>
          <p:cNvSpPr txBox="1"/>
          <p:nvPr/>
        </p:nvSpPr>
        <p:spPr>
          <a:xfrm>
            <a:off x="1071575" y="75000"/>
            <a:ext cx="70080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Database</a:t>
            </a:r>
            <a:endParaRPr b="1" sz="3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