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22" r:id="rId3"/>
    <p:sldId id="301" r:id="rId4"/>
    <p:sldId id="303" r:id="rId5"/>
    <p:sldId id="304" r:id="rId6"/>
    <p:sldId id="305" r:id="rId7"/>
    <p:sldId id="306" r:id="rId8"/>
    <p:sldId id="309" r:id="rId9"/>
    <p:sldId id="307" r:id="rId10"/>
    <p:sldId id="314" r:id="rId11"/>
    <p:sldId id="321" r:id="rId12"/>
    <p:sldId id="315" r:id="rId13"/>
    <p:sldId id="316" r:id="rId14"/>
    <p:sldId id="317" r:id="rId15"/>
    <p:sldId id="318" r:id="rId16"/>
    <p:sldId id="319" r:id="rId17"/>
    <p:sldId id="320" r:id="rId18"/>
    <p:sldId id="308" r:id="rId19"/>
    <p:sldId id="270" r:id="rId20"/>
    <p:sldId id="332" r:id="rId21"/>
    <p:sldId id="271" r:id="rId22"/>
    <p:sldId id="272" r:id="rId23"/>
    <p:sldId id="273" r:id="rId24"/>
    <p:sldId id="310" r:id="rId25"/>
    <p:sldId id="298" r:id="rId26"/>
    <p:sldId id="311" r:id="rId27"/>
    <p:sldId id="274" r:id="rId28"/>
    <p:sldId id="275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12" r:id="rId37"/>
    <p:sldId id="313" r:id="rId38"/>
    <p:sldId id="277" r:id="rId39"/>
    <p:sldId id="279" r:id="rId40"/>
    <p:sldId id="288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333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57" autoAdjust="0"/>
  </p:normalViewPr>
  <p:slideViewPr>
    <p:cSldViewPr>
      <p:cViewPr varScale="1">
        <p:scale>
          <a:sx n="63" d="100"/>
          <a:sy n="63" d="100"/>
        </p:scale>
        <p:origin x="15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Trong Binh" userId="c1283c94-e8ca-44d9-904c-fa0c4c442f84" providerId="ADAL" clId="{71494D84-50A4-41BA-BA92-37E87627807E}"/>
    <pc:docChg chg="custSel modSld">
      <pc:chgData name="Tran Trong Binh" userId="c1283c94-e8ca-44d9-904c-fa0c4c442f84" providerId="ADAL" clId="{71494D84-50A4-41BA-BA92-37E87627807E}" dt="2025-03-07T22:51:13.731" v="1" actId="478"/>
      <pc:docMkLst>
        <pc:docMk/>
      </pc:docMkLst>
      <pc:sldChg chg="addSp delSp modSp mod">
        <pc:chgData name="Tran Trong Binh" userId="c1283c94-e8ca-44d9-904c-fa0c4c442f84" providerId="ADAL" clId="{71494D84-50A4-41BA-BA92-37E87627807E}" dt="2025-03-07T22:51:13.731" v="1" actId="478"/>
        <pc:sldMkLst>
          <pc:docMk/>
          <pc:sldMk cId="1455493669" sldId="256"/>
        </pc:sldMkLst>
        <pc:spChg chg="del">
          <ac:chgData name="Tran Trong Binh" userId="c1283c94-e8ca-44d9-904c-fa0c4c442f84" providerId="ADAL" clId="{71494D84-50A4-41BA-BA92-37E87627807E}" dt="2025-03-07T22:51:11.043" v="0" actId="478"/>
          <ac:spMkLst>
            <pc:docMk/>
            <pc:sldMk cId="1455493669" sldId="256"/>
            <ac:spMk id="3" creationId="{00000000-0000-0000-0000-000000000000}"/>
          </ac:spMkLst>
        </pc:spChg>
        <pc:spChg chg="add del mod">
          <ac:chgData name="Tran Trong Binh" userId="c1283c94-e8ca-44d9-904c-fa0c4c442f84" providerId="ADAL" clId="{71494D84-50A4-41BA-BA92-37E87627807E}" dt="2025-03-07T22:51:13.731" v="1" actId="478"/>
          <ac:spMkLst>
            <pc:docMk/>
            <pc:sldMk cId="1455493669" sldId="256"/>
            <ac:spMk id="5" creationId="{45CA46A4-D7A7-7FCF-DB7A-3E0CA8DDB27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2741E8-8761-4370-8587-EE441438FD7F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3BF346-0097-4097-B41C-627CA8B9D6BF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Transaction</a:t>
          </a:r>
        </a:p>
      </dgm:t>
    </dgm:pt>
    <dgm:pt modelId="{D1C25AB3-E121-4502-BC31-301B5D76202F}" type="parTrans" cxnId="{12CDDFE5-48DF-440C-AE1C-A6FD46151BCD}">
      <dgm:prSet/>
      <dgm:spPr/>
      <dgm:t>
        <a:bodyPr/>
        <a:lstStyle/>
        <a:p>
          <a:endParaRPr lang="en-US"/>
        </a:p>
      </dgm:t>
    </dgm:pt>
    <dgm:pt modelId="{C9409AF5-470D-4EF7-9060-DF544FB88DC1}" type="sibTrans" cxnId="{12CDDFE5-48DF-440C-AE1C-A6FD46151BCD}">
      <dgm:prSet/>
      <dgm:spPr/>
      <dgm:t>
        <a:bodyPr/>
        <a:lstStyle/>
        <a:p>
          <a:endParaRPr lang="en-US"/>
        </a:p>
      </dgm:t>
    </dgm:pt>
    <dgm:pt modelId="{7C0FAF44-3C11-48F6-9289-04032E88F8FC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Accumulating Snapshot</a:t>
          </a:r>
        </a:p>
      </dgm:t>
    </dgm:pt>
    <dgm:pt modelId="{8C955740-FDD3-4D56-A35B-E42155CC909F}" type="parTrans" cxnId="{F478648C-4301-4772-A742-C68DFD0FE974}">
      <dgm:prSet/>
      <dgm:spPr/>
      <dgm:t>
        <a:bodyPr/>
        <a:lstStyle/>
        <a:p>
          <a:endParaRPr lang="en-US"/>
        </a:p>
      </dgm:t>
    </dgm:pt>
    <dgm:pt modelId="{1CBD124A-3847-47D9-A930-8D29165A0EC4}" type="sibTrans" cxnId="{F478648C-4301-4772-A742-C68DFD0FE974}">
      <dgm:prSet/>
      <dgm:spPr/>
      <dgm:t>
        <a:bodyPr/>
        <a:lstStyle/>
        <a:p>
          <a:endParaRPr lang="en-US"/>
        </a:p>
      </dgm:t>
    </dgm:pt>
    <dgm:pt modelId="{5B06F404-5D77-42FC-BE01-1102A2767510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Periodic</a:t>
          </a:r>
          <a:br>
            <a:rPr lang="en-US" dirty="0"/>
          </a:br>
          <a:r>
            <a:rPr lang="en-US" dirty="0"/>
            <a:t>Snapshot</a:t>
          </a:r>
        </a:p>
      </dgm:t>
    </dgm:pt>
    <dgm:pt modelId="{9555D262-84BB-4DD2-94A2-BD12C677520D}" type="parTrans" cxnId="{DC7CDA6B-CFDC-4769-AADE-5C0F04736D44}">
      <dgm:prSet/>
      <dgm:spPr/>
      <dgm:t>
        <a:bodyPr/>
        <a:lstStyle/>
        <a:p>
          <a:endParaRPr lang="en-US"/>
        </a:p>
      </dgm:t>
    </dgm:pt>
    <dgm:pt modelId="{976123A7-291B-4A82-9380-757987DE3A50}" type="sibTrans" cxnId="{DC7CDA6B-CFDC-4769-AADE-5C0F04736D44}">
      <dgm:prSet/>
      <dgm:spPr/>
      <dgm:t>
        <a:bodyPr/>
        <a:lstStyle/>
        <a:p>
          <a:endParaRPr lang="en-US"/>
        </a:p>
      </dgm:t>
    </dgm:pt>
    <dgm:pt modelId="{92C7E958-1655-4A5A-A75A-13BAF5895D96}" type="pres">
      <dgm:prSet presAssocID="{842741E8-8761-4370-8587-EE441438FD7F}" presName="diagram" presStyleCnt="0">
        <dgm:presLayoutVars>
          <dgm:dir/>
          <dgm:resizeHandles val="exact"/>
        </dgm:presLayoutVars>
      </dgm:prSet>
      <dgm:spPr/>
    </dgm:pt>
    <dgm:pt modelId="{FC277E4C-7603-40BF-AB67-93291B59F880}" type="pres">
      <dgm:prSet presAssocID="{DC3BF346-0097-4097-B41C-627CA8B9D6BF}" presName="node" presStyleLbl="node1" presStyleIdx="0" presStyleCnt="3">
        <dgm:presLayoutVars>
          <dgm:bulletEnabled val="1"/>
        </dgm:presLayoutVars>
      </dgm:prSet>
      <dgm:spPr/>
    </dgm:pt>
    <dgm:pt modelId="{9F973AE1-25D3-4837-984A-579CA435599D}" type="pres">
      <dgm:prSet presAssocID="{C9409AF5-470D-4EF7-9060-DF544FB88DC1}" presName="sibTrans" presStyleCnt="0"/>
      <dgm:spPr/>
    </dgm:pt>
    <dgm:pt modelId="{5FB9A54E-326D-4271-9931-232730F61596}" type="pres">
      <dgm:prSet presAssocID="{7C0FAF44-3C11-48F6-9289-04032E88F8FC}" presName="node" presStyleLbl="node1" presStyleIdx="1" presStyleCnt="3">
        <dgm:presLayoutVars>
          <dgm:bulletEnabled val="1"/>
        </dgm:presLayoutVars>
      </dgm:prSet>
      <dgm:spPr/>
    </dgm:pt>
    <dgm:pt modelId="{A846A389-D74D-4847-83F1-4F00A52C925A}" type="pres">
      <dgm:prSet presAssocID="{1CBD124A-3847-47D9-A930-8D29165A0EC4}" presName="sibTrans" presStyleCnt="0"/>
      <dgm:spPr/>
    </dgm:pt>
    <dgm:pt modelId="{8C522285-4E5D-4B38-A97F-548DA38CBBA9}" type="pres">
      <dgm:prSet presAssocID="{5B06F404-5D77-42FC-BE01-1102A2767510}" presName="node" presStyleLbl="node1" presStyleIdx="2" presStyleCnt="3">
        <dgm:presLayoutVars>
          <dgm:bulletEnabled val="1"/>
        </dgm:presLayoutVars>
      </dgm:prSet>
      <dgm:spPr/>
    </dgm:pt>
  </dgm:ptLst>
  <dgm:cxnLst>
    <dgm:cxn modelId="{94A7471B-8FEE-45DD-B796-30C2DB6B65FF}" type="presOf" srcId="{DC3BF346-0097-4097-B41C-627CA8B9D6BF}" destId="{FC277E4C-7603-40BF-AB67-93291B59F880}" srcOrd="0" destOrd="0" presId="urn:microsoft.com/office/officeart/2005/8/layout/default#1"/>
    <dgm:cxn modelId="{8EFB426B-63B9-4D14-8966-85234561FC98}" type="presOf" srcId="{5B06F404-5D77-42FC-BE01-1102A2767510}" destId="{8C522285-4E5D-4B38-A97F-548DA38CBBA9}" srcOrd="0" destOrd="0" presId="urn:microsoft.com/office/officeart/2005/8/layout/default#1"/>
    <dgm:cxn modelId="{DC7CDA6B-CFDC-4769-AADE-5C0F04736D44}" srcId="{842741E8-8761-4370-8587-EE441438FD7F}" destId="{5B06F404-5D77-42FC-BE01-1102A2767510}" srcOrd="2" destOrd="0" parTransId="{9555D262-84BB-4DD2-94A2-BD12C677520D}" sibTransId="{976123A7-291B-4A82-9380-757987DE3A50}"/>
    <dgm:cxn modelId="{74E67855-9486-42A3-85BE-AB444AD63E50}" type="presOf" srcId="{7C0FAF44-3C11-48F6-9289-04032E88F8FC}" destId="{5FB9A54E-326D-4271-9931-232730F61596}" srcOrd="0" destOrd="0" presId="urn:microsoft.com/office/officeart/2005/8/layout/default#1"/>
    <dgm:cxn modelId="{F478648C-4301-4772-A742-C68DFD0FE974}" srcId="{842741E8-8761-4370-8587-EE441438FD7F}" destId="{7C0FAF44-3C11-48F6-9289-04032E88F8FC}" srcOrd="1" destOrd="0" parTransId="{8C955740-FDD3-4D56-A35B-E42155CC909F}" sibTransId="{1CBD124A-3847-47D9-A930-8D29165A0EC4}"/>
    <dgm:cxn modelId="{39BF9E93-1FEA-45DB-86AB-438AE67A7B63}" type="presOf" srcId="{842741E8-8761-4370-8587-EE441438FD7F}" destId="{92C7E958-1655-4A5A-A75A-13BAF5895D96}" srcOrd="0" destOrd="0" presId="urn:microsoft.com/office/officeart/2005/8/layout/default#1"/>
    <dgm:cxn modelId="{12CDDFE5-48DF-440C-AE1C-A6FD46151BCD}" srcId="{842741E8-8761-4370-8587-EE441438FD7F}" destId="{DC3BF346-0097-4097-B41C-627CA8B9D6BF}" srcOrd="0" destOrd="0" parTransId="{D1C25AB3-E121-4502-BC31-301B5D76202F}" sibTransId="{C9409AF5-470D-4EF7-9060-DF544FB88DC1}"/>
    <dgm:cxn modelId="{BB683D44-1FC9-48B7-8CA8-58FF9221281F}" type="presParOf" srcId="{92C7E958-1655-4A5A-A75A-13BAF5895D96}" destId="{FC277E4C-7603-40BF-AB67-93291B59F880}" srcOrd="0" destOrd="0" presId="urn:microsoft.com/office/officeart/2005/8/layout/default#1"/>
    <dgm:cxn modelId="{1474A538-50FB-4027-B104-102F4BE8D5B2}" type="presParOf" srcId="{92C7E958-1655-4A5A-A75A-13BAF5895D96}" destId="{9F973AE1-25D3-4837-984A-579CA435599D}" srcOrd="1" destOrd="0" presId="urn:microsoft.com/office/officeart/2005/8/layout/default#1"/>
    <dgm:cxn modelId="{8FEBAC92-59C5-4FBE-B4F6-640E478C0F97}" type="presParOf" srcId="{92C7E958-1655-4A5A-A75A-13BAF5895D96}" destId="{5FB9A54E-326D-4271-9931-232730F61596}" srcOrd="2" destOrd="0" presId="urn:microsoft.com/office/officeart/2005/8/layout/default#1"/>
    <dgm:cxn modelId="{B1B2E1FC-E571-42FA-9D56-4E6BFE2D21E2}" type="presParOf" srcId="{92C7E958-1655-4A5A-A75A-13BAF5895D96}" destId="{A846A389-D74D-4847-83F1-4F00A52C925A}" srcOrd="3" destOrd="0" presId="urn:microsoft.com/office/officeart/2005/8/layout/default#1"/>
    <dgm:cxn modelId="{E5041D2A-F34F-4435-BC75-61D64E2B6A2A}" type="presParOf" srcId="{92C7E958-1655-4A5A-A75A-13BAF5895D96}" destId="{8C522285-4E5D-4B38-A97F-548DA38CBBA9}" srcOrd="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2741E8-8761-4370-8587-EE441438FD7F}" type="doc">
      <dgm:prSet loTypeId="urn:microsoft.com/office/officeart/2005/8/layout/default#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3BF346-0097-4097-B41C-627CA8B9D6BF}">
      <dgm:prSet phldrT="[Text]"/>
      <dgm:spPr/>
      <dgm:t>
        <a:bodyPr/>
        <a:lstStyle/>
        <a:p>
          <a:r>
            <a:rPr lang="en-US" dirty="0"/>
            <a:t>Transaction</a:t>
          </a:r>
        </a:p>
      </dgm:t>
    </dgm:pt>
    <dgm:pt modelId="{D1C25AB3-E121-4502-BC31-301B5D76202F}" type="parTrans" cxnId="{12CDDFE5-48DF-440C-AE1C-A6FD46151BCD}">
      <dgm:prSet/>
      <dgm:spPr/>
      <dgm:t>
        <a:bodyPr/>
        <a:lstStyle/>
        <a:p>
          <a:endParaRPr lang="en-US"/>
        </a:p>
      </dgm:t>
    </dgm:pt>
    <dgm:pt modelId="{C9409AF5-470D-4EF7-9060-DF544FB88DC1}" type="sibTrans" cxnId="{12CDDFE5-48DF-440C-AE1C-A6FD46151BCD}">
      <dgm:prSet/>
      <dgm:spPr/>
      <dgm:t>
        <a:bodyPr/>
        <a:lstStyle/>
        <a:p>
          <a:endParaRPr lang="en-US"/>
        </a:p>
      </dgm:t>
    </dgm:pt>
    <dgm:pt modelId="{7C0FAF44-3C11-48F6-9289-04032E88F8FC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Accumulating Snapshot</a:t>
          </a:r>
        </a:p>
      </dgm:t>
    </dgm:pt>
    <dgm:pt modelId="{8C955740-FDD3-4D56-A35B-E42155CC909F}" type="parTrans" cxnId="{F478648C-4301-4772-A742-C68DFD0FE974}">
      <dgm:prSet/>
      <dgm:spPr/>
      <dgm:t>
        <a:bodyPr/>
        <a:lstStyle/>
        <a:p>
          <a:endParaRPr lang="en-US"/>
        </a:p>
      </dgm:t>
    </dgm:pt>
    <dgm:pt modelId="{1CBD124A-3847-47D9-A930-8D29165A0EC4}" type="sibTrans" cxnId="{F478648C-4301-4772-A742-C68DFD0FE974}">
      <dgm:prSet/>
      <dgm:spPr/>
      <dgm:t>
        <a:bodyPr/>
        <a:lstStyle/>
        <a:p>
          <a:endParaRPr lang="en-US"/>
        </a:p>
      </dgm:t>
    </dgm:pt>
    <dgm:pt modelId="{5B06F404-5D77-42FC-BE01-1102A2767510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Periodic Snapshot</a:t>
          </a:r>
        </a:p>
      </dgm:t>
    </dgm:pt>
    <dgm:pt modelId="{9555D262-84BB-4DD2-94A2-BD12C677520D}" type="parTrans" cxnId="{DC7CDA6B-CFDC-4769-AADE-5C0F04736D44}">
      <dgm:prSet/>
      <dgm:spPr/>
      <dgm:t>
        <a:bodyPr/>
        <a:lstStyle/>
        <a:p>
          <a:endParaRPr lang="en-US"/>
        </a:p>
      </dgm:t>
    </dgm:pt>
    <dgm:pt modelId="{976123A7-291B-4A82-9380-757987DE3A50}" type="sibTrans" cxnId="{DC7CDA6B-CFDC-4769-AADE-5C0F04736D44}">
      <dgm:prSet/>
      <dgm:spPr/>
      <dgm:t>
        <a:bodyPr/>
        <a:lstStyle/>
        <a:p>
          <a:endParaRPr lang="en-US"/>
        </a:p>
      </dgm:t>
    </dgm:pt>
    <dgm:pt modelId="{92C7E958-1655-4A5A-A75A-13BAF5895D96}" type="pres">
      <dgm:prSet presAssocID="{842741E8-8761-4370-8587-EE441438FD7F}" presName="diagram" presStyleCnt="0">
        <dgm:presLayoutVars>
          <dgm:dir/>
          <dgm:resizeHandles val="exact"/>
        </dgm:presLayoutVars>
      </dgm:prSet>
      <dgm:spPr/>
    </dgm:pt>
    <dgm:pt modelId="{FC277E4C-7603-40BF-AB67-93291B59F880}" type="pres">
      <dgm:prSet presAssocID="{DC3BF346-0097-4097-B41C-627CA8B9D6BF}" presName="node" presStyleLbl="node1" presStyleIdx="0" presStyleCnt="3">
        <dgm:presLayoutVars>
          <dgm:bulletEnabled val="1"/>
        </dgm:presLayoutVars>
      </dgm:prSet>
      <dgm:spPr/>
    </dgm:pt>
    <dgm:pt modelId="{9F973AE1-25D3-4837-984A-579CA435599D}" type="pres">
      <dgm:prSet presAssocID="{C9409AF5-470D-4EF7-9060-DF544FB88DC1}" presName="sibTrans" presStyleCnt="0"/>
      <dgm:spPr/>
    </dgm:pt>
    <dgm:pt modelId="{5FB9A54E-326D-4271-9931-232730F61596}" type="pres">
      <dgm:prSet presAssocID="{7C0FAF44-3C11-48F6-9289-04032E88F8FC}" presName="node" presStyleLbl="node1" presStyleIdx="1" presStyleCnt="3">
        <dgm:presLayoutVars>
          <dgm:bulletEnabled val="1"/>
        </dgm:presLayoutVars>
      </dgm:prSet>
      <dgm:spPr/>
    </dgm:pt>
    <dgm:pt modelId="{A846A389-D74D-4847-83F1-4F00A52C925A}" type="pres">
      <dgm:prSet presAssocID="{1CBD124A-3847-47D9-A930-8D29165A0EC4}" presName="sibTrans" presStyleCnt="0"/>
      <dgm:spPr/>
    </dgm:pt>
    <dgm:pt modelId="{8C522285-4E5D-4B38-A97F-548DA38CBBA9}" type="pres">
      <dgm:prSet presAssocID="{5B06F404-5D77-42FC-BE01-1102A2767510}" presName="node" presStyleLbl="node1" presStyleIdx="2" presStyleCnt="3">
        <dgm:presLayoutVars>
          <dgm:bulletEnabled val="1"/>
        </dgm:presLayoutVars>
      </dgm:prSet>
      <dgm:spPr/>
    </dgm:pt>
  </dgm:ptLst>
  <dgm:cxnLst>
    <dgm:cxn modelId="{B3F6241F-46FA-42DE-9B62-56F6061536DA}" type="presOf" srcId="{842741E8-8761-4370-8587-EE441438FD7F}" destId="{92C7E958-1655-4A5A-A75A-13BAF5895D96}" srcOrd="0" destOrd="0" presId="urn:microsoft.com/office/officeart/2005/8/layout/default#4"/>
    <dgm:cxn modelId="{4480A649-1862-4E3F-9527-D6B8E9BAEAA1}" type="presOf" srcId="{5B06F404-5D77-42FC-BE01-1102A2767510}" destId="{8C522285-4E5D-4B38-A97F-548DA38CBBA9}" srcOrd="0" destOrd="0" presId="urn:microsoft.com/office/officeart/2005/8/layout/default#4"/>
    <dgm:cxn modelId="{DC7CDA6B-CFDC-4769-AADE-5C0F04736D44}" srcId="{842741E8-8761-4370-8587-EE441438FD7F}" destId="{5B06F404-5D77-42FC-BE01-1102A2767510}" srcOrd="2" destOrd="0" parTransId="{9555D262-84BB-4DD2-94A2-BD12C677520D}" sibTransId="{976123A7-291B-4A82-9380-757987DE3A50}"/>
    <dgm:cxn modelId="{F478648C-4301-4772-A742-C68DFD0FE974}" srcId="{842741E8-8761-4370-8587-EE441438FD7F}" destId="{7C0FAF44-3C11-48F6-9289-04032E88F8FC}" srcOrd="1" destOrd="0" parTransId="{8C955740-FDD3-4D56-A35B-E42155CC909F}" sibTransId="{1CBD124A-3847-47D9-A930-8D29165A0EC4}"/>
    <dgm:cxn modelId="{B0E0A3A8-58BC-45FB-8BBB-4E18138457A8}" type="presOf" srcId="{DC3BF346-0097-4097-B41C-627CA8B9D6BF}" destId="{FC277E4C-7603-40BF-AB67-93291B59F880}" srcOrd="0" destOrd="0" presId="urn:microsoft.com/office/officeart/2005/8/layout/default#4"/>
    <dgm:cxn modelId="{75D38CE2-ACF5-4632-9500-8E930C2C1987}" type="presOf" srcId="{7C0FAF44-3C11-48F6-9289-04032E88F8FC}" destId="{5FB9A54E-326D-4271-9931-232730F61596}" srcOrd="0" destOrd="0" presId="urn:microsoft.com/office/officeart/2005/8/layout/default#4"/>
    <dgm:cxn modelId="{12CDDFE5-48DF-440C-AE1C-A6FD46151BCD}" srcId="{842741E8-8761-4370-8587-EE441438FD7F}" destId="{DC3BF346-0097-4097-B41C-627CA8B9D6BF}" srcOrd="0" destOrd="0" parTransId="{D1C25AB3-E121-4502-BC31-301B5D76202F}" sibTransId="{C9409AF5-470D-4EF7-9060-DF544FB88DC1}"/>
    <dgm:cxn modelId="{7DB38FE8-C838-4015-BF87-14F9492016DB}" type="presParOf" srcId="{92C7E958-1655-4A5A-A75A-13BAF5895D96}" destId="{FC277E4C-7603-40BF-AB67-93291B59F880}" srcOrd="0" destOrd="0" presId="urn:microsoft.com/office/officeart/2005/8/layout/default#4"/>
    <dgm:cxn modelId="{426074DC-A0C6-4D28-A220-D40647154628}" type="presParOf" srcId="{92C7E958-1655-4A5A-A75A-13BAF5895D96}" destId="{9F973AE1-25D3-4837-984A-579CA435599D}" srcOrd="1" destOrd="0" presId="urn:microsoft.com/office/officeart/2005/8/layout/default#4"/>
    <dgm:cxn modelId="{4B46A709-817F-4FCE-998D-6CAD881211DA}" type="presParOf" srcId="{92C7E958-1655-4A5A-A75A-13BAF5895D96}" destId="{5FB9A54E-326D-4271-9931-232730F61596}" srcOrd="2" destOrd="0" presId="urn:microsoft.com/office/officeart/2005/8/layout/default#4"/>
    <dgm:cxn modelId="{D4DE318B-F842-45FB-9E1F-1425B7D48BE6}" type="presParOf" srcId="{92C7E958-1655-4A5A-A75A-13BAF5895D96}" destId="{A846A389-D74D-4847-83F1-4F00A52C925A}" srcOrd="3" destOrd="0" presId="urn:microsoft.com/office/officeart/2005/8/layout/default#4"/>
    <dgm:cxn modelId="{3E2298CB-29DB-4517-A11C-9CCC88B239B7}" type="presParOf" srcId="{92C7E958-1655-4A5A-A75A-13BAF5895D96}" destId="{8C522285-4E5D-4B38-A97F-548DA38CBBA9}" srcOrd="4" destOrd="0" presId="urn:microsoft.com/office/officeart/2005/8/layout/default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77E4C-7603-40BF-AB67-93291B59F880}">
      <dsp:nvSpPr>
        <dsp:cNvPr id="0" name=""/>
        <dsp:cNvSpPr/>
      </dsp:nvSpPr>
      <dsp:spPr>
        <a:xfrm>
          <a:off x="22659" y="74"/>
          <a:ext cx="2164481" cy="12986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bg1"/>
              </a:solidFill>
            </a:rPr>
            <a:t>Transaction</a:t>
          </a:r>
        </a:p>
      </dsp:txBody>
      <dsp:txXfrm>
        <a:off x="22659" y="74"/>
        <a:ext cx="2164481" cy="1298689"/>
      </dsp:txXfrm>
    </dsp:sp>
    <dsp:sp modelId="{5FB9A54E-326D-4271-9931-232730F61596}">
      <dsp:nvSpPr>
        <dsp:cNvPr id="0" name=""/>
        <dsp:cNvSpPr/>
      </dsp:nvSpPr>
      <dsp:spPr>
        <a:xfrm>
          <a:off x="22659" y="1515211"/>
          <a:ext cx="2164481" cy="1298689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Accumulating Snapshot</a:t>
          </a:r>
        </a:p>
      </dsp:txBody>
      <dsp:txXfrm>
        <a:off x="22659" y="1515211"/>
        <a:ext cx="2164481" cy="1298689"/>
      </dsp:txXfrm>
    </dsp:sp>
    <dsp:sp modelId="{8C522285-4E5D-4B38-A97F-548DA38CBBA9}">
      <dsp:nvSpPr>
        <dsp:cNvPr id="0" name=""/>
        <dsp:cNvSpPr/>
      </dsp:nvSpPr>
      <dsp:spPr>
        <a:xfrm>
          <a:off x="22659" y="3030348"/>
          <a:ext cx="2164481" cy="1298689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Periodic</a:t>
          </a:r>
          <a:br>
            <a:rPr lang="en-US" sz="2700" kern="1200" dirty="0"/>
          </a:br>
          <a:r>
            <a:rPr lang="en-US" sz="2700" kern="1200" dirty="0"/>
            <a:t>Snapshot</a:t>
          </a:r>
        </a:p>
      </dsp:txBody>
      <dsp:txXfrm>
        <a:off x="22659" y="3030348"/>
        <a:ext cx="2164481" cy="12986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277E4C-7603-40BF-AB67-93291B59F880}">
      <dsp:nvSpPr>
        <dsp:cNvPr id="0" name=""/>
        <dsp:cNvSpPr/>
      </dsp:nvSpPr>
      <dsp:spPr>
        <a:xfrm>
          <a:off x="0" y="738981"/>
          <a:ext cx="1524000" cy="91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Transaction</a:t>
          </a:r>
        </a:p>
      </dsp:txBody>
      <dsp:txXfrm>
        <a:off x="0" y="738981"/>
        <a:ext cx="1524000" cy="914400"/>
      </dsp:txXfrm>
    </dsp:sp>
    <dsp:sp modelId="{5FB9A54E-326D-4271-9931-232730F61596}">
      <dsp:nvSpPr>
        <dsp:cNvPr id="0" name=""/>
        <dsp:cNvSpPr/>
      </dsp:nvSpPr>
      <dsp:spPr>
        <a:xfrm>
          <a:off x="0" y="1805781"/>
          <a:ext cx="1524000" cy="914400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Accumulating Snapshot</a:t>
          </a:r>
        </a:p>
      </dsp:txBody>
      <dsp:txXfrm>
        <a:off x="0" y="1805781"/>
        <a:ext cx="1524000" cy="914400"/>
      </dsp:txXfrm>
    </dsp:sp>
    <dsp:sp modelId="{8C522285-4E5D-4B38-A97F-548DA38CBBA9}">
      <dsp:nvSpPr>
        <dsp:cNvPr id="0" name=""/>
        <dsp:cNvSpPr/>
      </dsp:nvSpPr>
      <dsp:spPr>
        <a:xfrm>
          <a:off x="0" y="2872581"/>
          <a:ext cx="1524000" cy="914400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Periodic Snapshot</a:t>
          </a:r>
        </a:p>
      </dsp:txBody>
      <dsp:txXfrm>
        <a:off x="0" y="2872581"/>
        <a:ext cx="1524000" cy="914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4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728B8-5FEA-410C-AA0E-C292D58A64FC}" type="datetimeFigureOut">
              <a:rPr lang="vi-VN" smtClean="0"/>
              <a:pPr/>
              <a:t>08/03/2025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C99A6-BC29-4B3E-A3F5-EA521BCCA00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928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Remember one of the key</a:t>
            </a:r>
            <a:r>
              <a:rPr lang="en-US" baseline="0" dirty="0"/>
              <a:t> reasons the </a:t>
            </a:r>
            <a:r>
              <a:rPr lang="en-US" dirty="0"/>
              <a:t>discipline of data</a:t>
            </a:r>
            <a:r>
              <a:rPr lang="en-US" baseline="0" dirty="0"/>
              <a:t> warehousing exists, is that the STRUCTURE of data we have in our transactional systems is not very conducive to ad-hoc querying and analytics. The goal of dimensional modeling is to re-shape our data into a form more </a:t>
            </a:r>
            <a:r>
              <a:rPr lang="en-US" baseline="0" dirty="0" err="1"/>
              <a:t>queryable</a:t>
            </a:r>
            <a:r>
              <a:rPr lang="en-US" baseline="0" dirty="0"/>
              <a:t> by end-users. </a:t>
            </a:r>
            <a:endParaRPr lang="en-US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C99A6-BC29-4B3E-A3F5-EA521BCCA000}" type="slidenum">
              <a:rPr lang="vi-VN" smtClean="0"/>
              <a:pPr/>
              <a:t>10</a:t>
            </a:fld>
            <a:endParaRPr lang="vi-V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The </a:t>
            </a:r>
            <a:r>
              <a:rPr lang="en-US" sz="1200" dirty="0">
                <a:solidFill>
                  <a:schemeClr val="accent6"/>
                </a:solidFill>
              </a:rPr>
              <a:t>Star Schema </a:t>
            </a:r>
            <a:r>
              <a:rPr lang="en-US" sz="1200" dirty="0"/>
              <a:t>Is a </a:t>
            </a:r>
            <a:r>
              <a:rPr lang="en-US" sz="1200" dirty="0">
                <a:solidFill>
                  <a:schemeClr val="accent2"/>
                </a:solidFill>
              </a:rPr>
              <a:t>Relational</a:t>
            </a:r>
            <a:r>
              <a:rPr lang="en-US" sz="1200" baseline="0" dirty="0">
                <a:solidFill>
                  <a:schemeClr val="accent2"/>
                </a:solidFill>
              </a:rPr>
              <a:t> </a:t>
            </a:r>
            <a:r>
              <a:rPr lang="en-US" sz="1200" dirty="0">
                <a:solidFill>
                  <a:schemeClr val="accent2"/>
                </a:solidFill>
              </a:rPr>
              <a:t>Database Implementation </a:t>
            </a:r>
            <a:r>
              <a:rPr lang="en-US" sz="1200" dirty="0"/>
              <a:t>Of A </a:t>
            </a:r>
            <a:r>
              <a:rPr lang="en-US" sz="1200" dirty="0">
                <a:solidFill>
                  <a:schemeClr val="accent4"/>
                </a:solidFill>
              </a:rPr>
              <a:t>Dimensional Model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9C99A6-BC29-4B3E-A3F5-EA521BCCA000}" type="slidenum">
              <a:rPr lang="vi-VN" smtClean="0"/>
              <a:pPr/>
              <a:t>15</a:t>
            </a:fld>
            <a:endParaRPr 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cs typeface="Times New Roman" pitchFamily="18" charset="0"/>
              </a:rPr>
              <a:t>DATA WAREHOUSE DESIGN – DIMENSIONAL MODELING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55493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Dimensional Modeling</a:t>
            </a:r>
            <a:endParaRPr lang="vi-VN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/>
              <a:t>A </a:t>
            </a:r>
            <a:r>
              <a:rPr lang="en-US" sz="3600" dirty="0">
                <a:solidFill>
                  <a:srgbClr val="0000FF"/>
                </a:solidFill>
              </a:rPr>
              <a:t>Logical design technique </a:t>
            </a:r>
            <a:r>
              <a:rPr lang="en-US" sz="3600" dirty="0"/>
              <a:t>for structuring data with the following objectives: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</a:rPr>
              <a:t>Intuitive</a:t>
            </a:r>
            <a:r>
              <a:rPr lang="en-US" sz="3200" dirty="0"/>
              <a:t>: Easy for business users to understand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3200" b="1" dirty="0">
                <a:solidFill>
                  <a:srgbClr val="0000FF"/>
                </a:solidFill>
              </a:rPr>
              <a:t>Fast</a:t>
            </a:r>
            <a:r>
              <a:rPr lang="en-US" sz="3200" dirty="0"/>
              <a:t>: Excellent query performance</a:t>
            </a:r>
          </a:p>
          <a:p>
            <a:pPr marL="800100" lvl="1" indent="-342900">
              <a:buFont typeface="+mj-lt"/>
              <a:buAutoNum type="arabicPeriod"/>
            </a:pPr>
            <a:endParaRPr lang="en-U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3600" dirty="0"/>
              <a:t> </a:t>
            </a:r>
            <a:r>
              <a:rPr lang="en-US" sz="3500" dirty="0"/>
              <a:t>Think of a </a:t>
            </a:r>
            <a:r>
              <a:rPr lang="en-US" sz="3500" dirty="0">
                <a:solidFill>
                  <a:srgbClr val="0000FF"/>
                </a:solidFill>
              </a:rPr>
              <a:t>Dimensional Model </a:t>
            </a:r>
            <a:r>
              <a:rPr lang="en-US" sz="3500" dirty="0"/>
              <a:t>as a </a:t>
            </a:r>
            <a:r>
              <a:rPr lang="en-US" sz="3500" dirty="0">
                <a:solidFill>
                  <a:srgbClr val="0000FF"/>
                </a:solidFill>
              </a:rPr>
              <a:t>fact table </a:t>
            </a:r>
            <a:r>
              <a:rPr lang="en-US" sz="3500" dirty="0"/>
              <a:t>+ the </a:t>
            </a:r>
            <a:r>
              <a:rPr lang="en-US" sz="3500" dirty="0">
                <a:solidFill>
                  <a:srgbClr val="0000FF"/>
                </a:solidFill>
              </a:rPr>
              <a:t>dimensions</a:t>
            </a:r>
            <a:r>
              <a:rPr lang="en-US" sz="3500" dirty="0"/>
              <a:t> it requires.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500" dirty="0"/>
              <a:t> </a:t>
            </a:r>
            <a:r>
              <a:rPr lang="en-US" sz="3500" dirty="0">
                <a:solidFill>
                  <a:srgbClr val="0000FF"/>
                </a:solidFill>
              </a:rPr>
              <a:t>Dimensional Models </a:t>
            </a:r>
            <a:r>
              <a:rPr lang="en-US" sz="3500" dirty="0"/>
              <a:t>are implemented in the Relational DBMS as </a:t>
            </a:r>
            <a:r>
              <a:rPr lang="en-US" sz="3500" dirty="0">
                <a:solidFill>
                  <a:srgbClr val="0000FF"/>
                </a:solidFill>
              </a:rPr>
              <a:t>star schemas</a:t>
            </a:r>
            <a:r>
              <a:rPr lang="en-US" sz="3500" dirty="0"/>
              <a:t> and in MOLAP databases as </a:t>
            </a:r>
            <a:r>
              <a:rPr lang="en-US" sz="3500" dirty="0">
                <a:solidFill>
                  <a:srgbClr val="0000FF"/>
                </a:solidFill>
              </a:rPr>
              <a:t>cubes</a:t>
            </a:r>
            <a:r>
              <a:rPr lang="en-US" sz="3500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Components of the Dimensional Model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dirty="0">
                <a:solidFill>
                  <a:srgbClr val="0000FF"/>
                </a:solidFill>
              </a:rPr>
              <a:t>Fact Table</a:t>
            </a:r>
            <a:r>
              <a:rPr lang="en-US" sz="3000" dirty="0">
                <a:solidFill>
                  <a:srgbClr val="0000FF"/>
                </a:solidFill>
              </a:rPr>
              <a:t> </a:t>
            </a:r>
            <a:r>
              <a:rPr lang="en-US" sz="3000" dirty="0"/>
              <a:t>– A database table of </a:t>
            </a:r>
            <a:r>
              <a:rPr lang="en-US" sz="3000" dirty="0">
                <a:solidFill>
                  <a:srgbClr val="0000FF"/>
                </a:solidFill>
              </a:rPr>
              <a:t>quantifiable performance measurements </a:t>
            </a:r>
            <a:r>
              <a:rPr lang="en-US" sz="3000" dirty="0"/>
              <a:t>(</a:t>
            </a:r>
            <a:r>
              <a:rPr lang="en-US" sz="3000" dirty="0">
                <a:solidFill>
                  <a:srgbClr val="0000FF"/>
                </a:solidFill>
              </a:rPr>
              <a:t>facts</a:t>
            </a:r>
            <a:r>
              <a:rPr lang="en-US" sz="3000" dirty="0"/>
              <a:t>). </a:t>
            </a:r>
          </a:p>
          <a:p>
            <a:pPr lvl="1"/>
            <a:r>
              <a:rPr lang="en-US" sz="2600" dirty="0"/>
              <a:t>Originate from business processes. </a:t>
            </a:r>
          </a:p>
          <a:p>
            <a:pPr lvl="1"/>
            <a:r>
              <a:rPr lang="en-US" sz="2600" dirty="0"/>
              <a:t>Has FK’s to each of the dimensions.</a:t>
            </a:r>
          </a:p>
          <a:p>
            <a:pPr lvl="1"/>
            <a:r>
              <a:rPr lang="en-US" sz="2600" b="1" dirty="0"/>
              <a:t>Ex. </a:t>
            </a:r>
            <a:r>
              <a:rPr lang="en-US" sz="2600" dirty="0"/>
              <a:t>Sales Amount, Days To Ship, Quantity on Hand.</a:t>
            </a:r>
          </a:p>
          <a:p>
            <a:r>
              <a:rPr lang="en-US" sz="3000" b="1" dirty="0">
                <a:solidFill>
                  <a:srgbClr val="0000FF"/>
                </a:solidFill>
              </a:rPr>
              <a:t>Dimension Table </a:t>
            </a:r>
            <a:r>
              <a:rPr lang="en-US" sz="3000" dirty="0"/>
              <a:t>– A table of </a:t>
            </a:r>
            <a:r>
              <a:rPr lang="en-US" sz="3000" dirty="0">
                <a:solidFill>
                  <a:srgbClr val="0000FF"/>
                </a:solidFill>
              </a:rPr>
              <a:t>contexts</a:t>
            </a:r>
            <a:r>
              <a:rPr lang="en-US" sz="3000" dirty="0"/>
              <a:t> for the </a:t>
            </a:r>
            <a:r>
              <a:rPr lang="en-US" sz="3000" dirty="0">
                <a:solidFill>
                  <a:srgbClr val="0000FF"/>
                </a:solidFill>
              </a:rPr>
              <a:t>facts</a:t>
            </a:r>
            <a:r>
              <a:rPr lang="en-US" sz="3000" dirty="0"/>
              <a:t>.</a:t>
            </a:r>
          </a:p>
          <a:p>
            <a:pPr lvl="1"/>
            <a:r>
              <a:rPr lang="en-US" sz="2600" b="1" dirty="0"/>
              <a:t>Ex. </a:t>
            </a:r>
            <a:r>
              <a:rPr lang="en-US" sz="2600" dirty="0"/>
              <a:t>Date/Time, Location,  Customer, Product</a:t>
            </a:r>
          </a:p>
          <a:p>
            <a:r>
              <a:rPr lang="en-US" sz="3000" b="1" dirty="0">
                <a:solidFill>
                  <a:srgbClr val="0000FF"/>
                </a:solidFill>
              </a:rPr>
              <a:t>Attribute</a:t>
            </a:r>
            <a:r>
              <a:rPr lang="en-US" sz="3000" b="1" dirty="0">
                <a:solidFill>
                  <a:schemeClr val="accent5"/>
                </a:solidFill>
              </a:rPr>
              <a:t> </a:t>
            </a:r>
            <a:r>
              <a:rPr lang="en-US" sz="3000" dirty="0"/>
              <a:t>– A </a:t>
            </a:r>
            <a:r>
              <a:rPr lang="en-US" sz="3000" dirty="0">
                <a:solidFill>
                  <a:srgbClr val="0000FF"/>
                </a:solidFill>
              </a:rPr>
              <a:t>characteristic</a:t>
            </a:r>
            <a:r>
              <a:rPr lang="en-US" sz="3000" dirty="0"/>
              <a:t> of a </a:t>
            </a:r>
            <a:r>
              <a:rPr lang="en-US" sz="3000" dirty="0">
                <a:solidFill>
                  <a:srgbClr val="0000FF"/>
                </a:solidFill>
              </a:rPr>
              <a:t>dimension</a:t>
            </a:r>
            <a:r>
              <a:rPr lang="en-US" sz="3000" dirty="0"/>
              <a:t>.</a:t>
            </a:r>
          </a:p>
          <a:p>
            <a:pPr lvl="1"/>
            <a:r>
              <a:rPr lang="en-US" sz="2600" b="1" dirty="0"/>
              <a:t>Ex. </a:t>
            </a:r>
            <a:r>
              <a:rPr lang="en-US" sz="2600" dirty="0"/>
              <a:t>Product: Name, Category, Department</a:t>
            </a:r>
          </a:p>
          <a:p>
            <a:pPr marL="285750" lvl="1" indent="-342900"/>
            <a:r>
              <a:rPr lang="en-US" sz="3000" b="1" dirty="0">
                <a:solidFill>
                  <a:srgbClr val="0000FF"/>
                </a:solidFill>
              </a:rPr>
              <a:t>Star Schema </a:t>
            </a:r>
            <a:r>
              <a:rPr lang="en-US" sz="3000" dirty="0"/>
              <a:t>– Connections among </a:t>
            </a:r>
            <a:r>
              <a:rPr lang="en-US" sz="3000" dirty="0">
                <a:solidFill>
                  <a:srgbClr val="0000FF"/>
                </a:solidFill>
              </a:rPr>
              <a:t>facts</a:t>
            </a:r>
            <a:r>
              <a:rPr lang="en-US" sz="3000" dirty="0"/>
              <a:t> and </a:t>
            </a:r>
            <a:r>
              <a:rPr lang="en-US" sz="3000" dirty="0">
                <a:solidFill>
                  <a:srgbClr val="0000FF"/>
                </a:solidFill>
              </a:rPr>
              <a:t>dimensions</a:t>
            </a:r>
            <a:r>
              <a:rPr lang="en-US" sz="3000" dirty="0"/>
              <a:t> which define a </a:t>
            </a:r>
            <a:r>
              <a:rPr lang="en-US" sz="3000" dirty="0">
                <a:solidFill>
                  <a:srgbClr val="0000FF"/>
                </a:solidFill>
              </a:rPr>
              <a:t>business process</a:t>
            </a:r>
            <a:r>
              <a:rPr lang="en-US" sz="3000" dirty="0"/>
              <a:t>.</a:t>
            </a:r>
          </a:p>
          <a:p>
            <a:pPr marL="685800" lvl="2" indent="-342900"/>
            <a:r>
              <a:rPr lang="en-US" sz="2600" b="1" dirty="0"/>
              <a:t>Ex: </a:t>
            </a:r>
            <a:r>
              <a:rPr lang="en-US" sz="2600" dirty="0"/>
              <a:t>Sales, Inventory Management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Multidimensional Data Representations</a:t>
            </a:r>
            <a:endParaRPr lang="vi-V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de-DE" dirty="0"/>
              <a:t>Star schema</a:t>
            </a:r>
            <a:endParaRPr lang="vi-VN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de-DE" dirty="0"/>
              <a:t>OLAP cube</a:t>
            </a:r>
            <a:endParaRPr lang="vi-V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40899"/>
            <a:ext cx="7772400" cy="3121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6968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 data warehouses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sz="2800" dirty="0"/>
              <a:t>A </a:t>
            </a:r>
            <a:r>
              <a:rPr lang="en-US" sz="2800" b="1" dirty="0">
                <a:solidFill>
                  <a:srgbClr val="0000FF"/>
                </a:solidFill>
              </a:rPr>
              <a:t>data warehouse </a:t>
            </a:r>
            <a:r>
              <a:rPr lang="en-US" sz="2800" dirty="0"/>
              <a:t>is based on a </a:t>
            </a:r>
            <a:r>
              <a:rPr lang="en-US" sz="2800" dirty="0">
                <a:solidFill>
                  <a:schemeClr val="hlink"/>
                </a:solidFill>
              </a:rPr>
              <a:t>multidimensional data model</a:t>
            </a:r>
            <a:r>
              <a:rPr lang="en-US" sz="2800" dirty="0"/>
              <a:t> which views data in the form of a </a:t>
            </a:r>
            <a:r>
              <a:rPr lang="en-US" sz="2800" dirty="0">
                <a:solidFill>
                  <a:srgbClr val="0000FF"/>
                </a:solidFill>
              </a:rPr>
              <a:t>data cube</a:t>
            </a:r>
          </a:p>
          <a:p>
            <a:pPr>
              <a:lnSpc>
                <a:spcPct val="130000"/>
              </a:lnSpc>
            </a:pPr>
            <a:r>
              <a:rPr lang="en-US" sz="2800" dirty="0"/>
              <a:t>A </a:t>
            </a:r>
            <a:r>
              <a:rPr lang="en-US" sz="2800" b="1" dirty="0">
                <a:solidFill>
                  <a:srgbClr val="0000FF"/>
                </a:solidFill>
              </a:rPr>
              <a:t>data cube</a:t>
            </a:r>
            <a:r>
              <a:rPr lang="en-US" sz="2800" dirty="0"/>
              <a:t>, such as </a:t>
            </a:r>
            <a:r>
              <a:rPr lang="en-US" sz="2800" dirty="0">
                <a:solidFill>
                  <a:srgbClr val="0000FF"/>
                </a:solidFill>
              </a:rPr>
              <a:t>sales</a:t>
            </a:r>
            <a:r>
              <a:rPr lang="en-US" sz="2800" dirty="0"/>
              <a:t>, allows data to be modeled and viewed in multiple </a:t>
            </a:r>
            <a:r>
              <a:rPr lang="en-US" sz="2800" dirty="0">
                <a:solidFill>
                  <a:srgbClr val="0000FF"/>
                </a:solidFill>
              </a:rPr>
              <a:t>dimensions</a:t>
            </a:r>
          </a:p>
          <a:p>
            <a:pPr lvl="1">
              <a:lnSpc>
                <a:spcPct val="13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Dimension tables</a:t>
            </a:r>
            <a:r>
              <a:rPr lang="en-US" sz="2400" dirty="0"/>
              <a:t>, such as </a:t>
            </a:r>
            <a:r>
              <a:rPr lang="en-US" sz="2400" dirty="0">
                <a:solidFill>
                  <a:srgbClr val="0000FF"/>
                </a:solidFill>
              </a:rPr>
              <a:t>item (</a:t>
            </a:r>
            <a:r>
              <a:rPr lang="en-US" sz="2400" dirty="0" err="1">
                <a:solidFill>
                  <a:srgbClr val="0000FF"/>
                </a:solidFill>
              </a:rPr>
              <a:t>item_name</a:t>
            </a:r>
            <a:r>
              <a:rPr lang="en-US" sz="2400" dirty="0">
                <a:solidFill>
                  <a:srgbClr val="0000FF"/>
                </a:solidFill>
              </a:rPr>
              <a:t>, brand, type), </a:t>
            </a:r>
            <a:r>
              <a:rPr lang="en-US" sz="2400" dirty="0"/>
              <a:t>or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time(day, week, month, quarter, year) </a:t>
            </a:r>
          </a:p>
          <a:p>
            <a:pPr lvl="1">
              <a:lnSpc>
                <a:spcPct val="13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Fact table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contains </a:t>
            </a:r>
            <a:r>
              <a:rPr lang="en-US" sz="2400" b="1" dirty="0">
                <a:solidFill>
                  <a:srgbClr val="0000FF"/>
                </a:solidFill>
              </a:rPr>
              <a:t>measures</a:t>
            </a:r>
            <a:r>
              <a:rPr lang="en-US" sz="2400" dirty="0"/>
              <a:t> (such as </a:t>
            </a:r>
            <a:r>
              <a:rPr lang="en-US" sz="2400" dirty="0" err="1">
                <a:solidFill>
                  <a:srgbClr val="0000FF"/>
                </a:solidFill>
              </a:rPr>
              <a:t>dollars_sold</a:t>
            </a:r>
            <a:r>
              <a:rPr lang="en-US" sz="2400" dirty="0"/>
              <a:t>) and </a:t>
            </a:r>
            <a:r>
              <a:rPr lang="en-US" sz="2400" dirty="0">
                <a:solidFill>
                  <a:srgbClr val="0000FF"/>
                </a:solidFill>
              </a:rPr>
              <a:t>keys</a:t>
            </a:r>
            <a:r>
              <a:rPr lang="en-US" sz="2400" dirty="0"/>
              <a:t> to each of the </a:t>
            </a:r>
            <a:r>
              <a:rPr lang="en-US" sz="2400" dirty="0">
                <a:solidFill>
                  <a:srgbClr val="0000FF"/>
                </a:solidFill>
              </a:rPr>
              <a:t>related dimension tables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Modeling data warehouses</a:t>
            </a:r>
            <a:endParaRPr lang="vi-VN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800" dirty="0"/>
              <a:t>Modeling data warehouses: dimensions &amp; measures</a:t>
            </a:r>
          </a:p>
          <a:p>
            <a:pPr lvl="1">
              <a:lnSpc>
                <a:spcPct val="130000"/>
              </a:lnSpc>
              <a:spcBef>
                <a:spcPct val="10000"/>
              </a:spcBef>
            </a:pPr>
            <a:r>
              <a:rPr lang="en-US" sz="2400" b="1" dirty="0">
                <a:solidFill>
                  <a:schemeClr val="hlink"/>
                </a:solidFill>
              </a:rPr>
              <a:t>Star schema</a:t>
            </a:r>
            <a:r>
              <a:rPr lang="en-US" sz="2400" dirty="0"/>
              <a:t>: A </a:t>
            </a:r>
            <a:r>
              <a:rPr lang="en-US" sz="2400" dirty="0">
                <a:solidFill>
                  <a:srgbClr val="0000FF"/>
                </a:solidFill>
              </a:rPr>
              <a:t>fact table </a:t>
            </a:r>
            <a:r>
              <a:rPr lang="en-US" sz="2400" dirty="0"/>
              <a:t>in the middle connected to a set of </a:t>
            </a:r>
            <a:r>
              <a:rPr lang="en-US" sz="2400" dirty="0">
                <a:solidFill>
                  <a:srgbClr val="0000FF"/>
                </a:solidFill>
              </a:rPr>
              <a:t>dimension tables </a:t>
            </a:r>
          </a:p>
          <a:p>
            <a:pPr lvl="1">
              <a:lnSpc>
                <a:spcPct val="130000"/>
              </a:lnSpc>
              <a:spcBef>
                <a:spcPct val="10000"/>
              </a:spcBef>
            </a:pPr>
            <a:r>
              <a:rPr lang="en-US" sz="2400" b="1" dirty="0">
                <a:solidFill>
                  <a:schemeClr val="hlink"/>
                </a:solidFill>
              </a:rPr>
              <a:t>Snowflake schema</a:t>
            </a:r>
            <a:r>
              <a:rPr lang="en-US" sz="2400" dirty="0"/>
              <a:t>:  A </a:t>
            </a:r>
            <a:r>
              <a:rPr lang="en-US" sz="2400" dirty="0">
                <a:solidFill>
                  <a:srgbClr val="0000FF"/>
                </a:solidFill>
              </a:rPr>
              <a:t>refinement of star schema </a:t>
            </a:r>
            <a:r>
              <a:rPr lang="en-US" sz="2400" dirty="0"/>
              <a:t>where </a:t>
            </a:r>
            <a:r>
              <a:rPr lang="en-US" sz="2400" dirty="0">
                <a:solidFill>
                  <a:srgbClr val="0000FF"/>
                </a:solidFill>
              </a:rPr>
              <a:t>some dimensional hierarchy </a:t>
            </a:r>
            <a:r>
              <a:rPr lang="en-US" sz="2400" dirty="0"/>
              <a:t>is</a:t>
            </a:r>
            <a:r>
              <a:rPr lang="en-US" sz="2400" dirty="0">
                <a:solidFill>
                  <a:srgbClr val="006666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normalized</a:t>
            </a:r>
            <a:r>
              <a:rPr lang="en-US" sz="2400" dirty="0">
                <a:solidFill>
                  <a:srgbClr val="006666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into a set of smaller dimension tables</a:t>
            </a:r>
            <a:r>
              <a:rPr lang="en-US" sz="2400" dirty="0"/>
              <a:t>, forming a shape similar to snowflake</a:t>
            </a:r>
          </a:p>
          <a:p>
            <a:pPr lvl="1">
              <a:lnSpc>
                <a:spcPct val="130000"/>
              </a:lnSpc>
              <a:spcBef>
                <a:spcPct val="10000"/>
              </a:spcBef>
            </a:pPr>
            <a:r>
              <a:rPr lang="en-US" sz="2400" b="1" dirty="0">
                <a:solidFill>
                  <a:schemeClr val="hlink"/>
                </a:solidFill>
              </a:rPr>
              <a:t>Fact constellations</a:t>
            </a:r>
            <a:r>
              <a:rPr lang="en-US" sz="2400" dirty="0"/>
              <a:t>:  </a:t>
            </a:r>
            <a:r>
              <a:rPr lang="en-US" sz="2400" dirty="0">
                <a:solidFill>
                  <a:srgbClr val="0000FF"/>
                </a:solidFill>
              </a:rPr>
              <a:t>Multiple fact tables share dimension tables</a:t>
            </a:r>
            <a:r>
              <a:rPr lang="en-US" sz="2400" dirty="0"/>
              <a:t>, viewed as a collection of stars, therefore called </a:t>
            </a:r>
            <a:r>
              <a:rPr lang="en-US" sz="2400" dirty="0">
                <a:solidFill>
                  <a:srgbClr val="0000FF"/>
                </a:solidFill>
              </a:rPr>
              <a:t>galaxy schema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0000FF"/>
                </a:solidFill>
              </a:rPr>
              <a:t>fact constellation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Star Schema Example</a:t>
            </a:r>
            <a:endParaRPr lang="vi-VN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419850" y="1676400"/>
            <a:ext cx="2495550" cy="430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548063" y="3162300"/>
            <a:ext cx="2065337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1295400"/>
            <a:ext cx="1819275" cy="2163763"/>
            <a:chOff x="277" y="1164"/>
            <a:chExt cx="1133" cy="1341"/>
          </a:xfrm>
        </p:grpSpPr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277" y="1421"/>
              <a:ext cx="1133" cy="1084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dirty="0" err="1">
                  <a:latin typeface="Times New Roman" pitchFamily="18" charset="0"/>
                </a:rPr>
                <a:t>time_key</a:t>
              </a:r>
              <a:endParaRPr lang="en-US" sz="1800" dirty="0">
                <a:latin typeface="Times New Roman" pitchFamily="18" charset="0"/>
              </a:endParaRPr>
            </a:p>
            <a:p>
              <a:pPr eaLnBrk="0" hangingPunct="0"/>
              <a:r>
                <a:rPr lang="en-US" sz="1800" dirty="0">
                  <a:latin typeface="Times New Roman" pitchFamily="18" charset="0"/>
                </a:rPr>
                <a:t>day</a:t>
              </a:r>
            </a:p>
            <a:p>
              <a:pPr eaLnBrk="0" hangingPunct="0"/>
              <a:r>
                <a:rPr lang="en-US" sz="1800" dirty="0" err="1">
                  <a:latin typeface="Times New Roman" pitchFamily="18" charset="0"/>
                </a:rPr>
                <a:t>day_of_the_week</a:t>
              </a:r>
              <a:endParaRPr lang="en-US" sz="1800" dirty="0">
                <a:latin typeface="Times New Roman" pitchFamily="18" charset="0"/>
              </a:endParaRPr>
            </a:p>
            <a:p>
              <a:pPr eaLnBrk="0" hangingPunct="0"/>
              <a:r>
                <a:rPr lang="en-US" sz="1800" dirty="0">
                  <a:latin typeface="Times New Roman" pitchFamily="18" charset="0"/>
                </a:rPr>
                <a:t>month</a:t>
              </a:r>
            </a:p>
            <a:p>
              <a:pPr eaLnBrk="0" hangingPunct="0"/>
              <a:r>
                <a:rPr lang="en-US" sz="1800" dirty="0">
                  <a:latin typeface="Times New Roman" pitchFamily="18" charset="0"/>
                </a:rPr>
                <a:t>quarter</a:t>
              </a:r>
            </a:p>
            <a:p>
              <a:pPr eaLnBrk="0" hangingPunct="0"/>
              <a:r>
                <a:rPr lang="en-US" sz="1800" dirty="0">
                  <a:latin typeface="Times New Roman" pitchFamily="18" charset="0"/>
                </a:rPr>
                <a:t>year</a:t>
              </a:r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277" y="1164"/>
              <a:ext cx="401" cy="25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time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604000" y="3867150"/>
            <a:ext cx="1831975" cy="1884363"/>
            <a:chOff x="684" y="2196"/>
            <a:chExt cx="1140" cy="1168"/>
          </a:xfrm>
        </p:grpSpPr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84" y="2450"/>
              <a:ext cx="1140" cy="91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location_key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street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city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state_or_province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country</a:t>
              </a: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684" y="2196"/>
              <a:ext cx="630" cy="2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location</a:t>
              </a:r>
            </a:p>
          </p:txBody>
        </p:sp>
      </p:grp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3451225" y="2279650"/>
            <a:ext cx="186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Sales Fact Table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3548063" y="2697163"/>
            <a:ext cx="2065337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3581400" y="2743200"/>
            <a:ext cx="2057400" cy="396875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           time_key</a:t>
            </a: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3582988" y="3192463"/>
            <a:ext cx="2016125" cy="3968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  item_key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3548063" y="3627438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3582988" y="3638550"/>
            <a:ext cx="2066925" cy="396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Times New Roman" pitchFamily="18" charset="0"/>
              </a:rPr>
              <a:t>           </a:t>
            </a:r>
            <a:r>
              <a:rPr lang="en-US" sz="2000" dirty="0" err="1">
                <a:latin typeface="Times New Roman" pitchFamily="18" charset="0"/>
              </a:rPr>
              <a:t>branch_key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3548063" y="4090988"/>
            <a:ext cx="2065337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9" name="Rectangle 19"/>
          <p:cNvSpPr>
            <a:spLocks noChangeArrowheads="1"/>
          </p:cNvSpPr>
          <p:nvPr/>
        </p:nvSpPr>
        <p:spPr bwMode="auto">
          <a:xfrm>
            <a:off x="3581400" y="4114800"/>
            <a:ext cx="2065338" cy="396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location_key</a:t>
            </a:r>
          </a:p>
        </p:txBody>
      </p: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3548063" y="4556125"/>
            <a:ext cx="2065337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31" name="Rectangle 21"/>
          <p:cNvSpPr>
            <a:spLocks noChangeArrowheads="1"/>
          </p:cNvSpPr>
          <p:nvPr/>
        </p:nvSpPr>
        <p:spPr bwMode="auto">
          <a:xfrm>
            <a:off x="3582988" y="4606925"/>
            <a:ext cx="1987550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units_sold</a:t>
            </a: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3548063" y="5021263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3582988" y="5051425"/>
            <a:ext cx="1993900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dollars_sold</a:t>
            </a: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3548063" y="5486400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35" name="Rectangle 25"/>
          <p:cNvSpPr>
            <a:spLocks noChangeArrowheads="1"/>
          </p:cNvSpPr>
          <p:nvPr/>
        </p:nvSpPr>
        <p:spPr bwMode="auto">
          <a:xfrm>
            <a:off x="3563938" y="5497513"/>
            <a:ext cx="1995487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 avg_sales</a:t>
            </a:r>
          </a:p>
        </p:txBody>
      </p:sp>
      <p:sp>
        <p:nvSpPr>
          <p:cNvPr id="36" name="Rectangle 26"/>
          <p:cNvSpPr>
            <a:spLocks noChangeArrowheads="1"/>
          </p:cNvSpPr>
          <p:nvPr/>
        </p:nvSpPr>
        <p:spPr bwMode="auto">
          <a:xfrm>
            <a:off x="2057400" y="5905500"/>
            <a:ext cx="1219200" cy="406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Measures</a:t>
            </a:r>
          </a:p>
        </p:txBody>
      </p:sp>
      <p:sp>
        <p:nvSpPr>
          <p:cNvPr id="37" name="Line 27"/>
          <p:cNvSpPr>
            <a:spLocks noChangeShapeType="1"/>
          </p:cNvSpPr>
          <p:nvPr/>
        </p:nvSpPr>
        <p:spPr bwMode="auto">
          <a:xfrm flipV="1">
            <a:off x="2771775" y="4781550"/>
            <a:ext cx="76993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38" name="Line 28"/>
          <p:cNvSpPr>
            <a:spLocks noChangeShapeType="1"/>
          </p:cNvSpPr>
          <p:nvPr/>
        </p:nvSpPr>
        <p:spPr bwMode="auto">
          <a:xfrm flipV="1">
            <a:off x="2752725" y="5324475"/>
            <a:ext cx="7889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 flipV="1">
            <a:off x="2752725" y="5692775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0" name="Line 30"/>
          <p:cNvSpPr>
            <a:spLocks noChangeShapeType="1"/>
          </p:cNvSpPr>
          <p:nvPr/>
        </p:nvSpPr>
        <p:spPr bwMode="auto">
          <a:xfrm flipH="1">
            <a:off x="2328863" y="3949700"/>
            <a:ext cx="1193800" cy="7350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1" name="Line 31"/>
          <p:cNvSpPr>
            <a:spLocks noChangeShapeType="1"/>
          </p:cNvSpPr>
          <p:nvPr/>
        </p:nvSpPr>
        <p:spPr bwMode="auto">
          <a:xfrm flipH="1" flipV="1">
            <a:off x="2133600" y="2514600"/>
            <a:ext cx="1446213" cy="485775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>
            <a:off x="5580063" y="4356100"/>
            <a:ext cx="1039812" cy="38735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3" name="Line 33"/>
          <p:cNvSpPr>
            <a:spLocks noChangeShapeType="1"/>
          </p:cNvSpPr>
          <p:nvPr/>
        </p:nvSpPr>
        <p:spPr bwMode="auto">
          <a:xfrm flipV="1">
            <a:off x="5580063" y="2709863"/>
            <a:ext cx="1077912" cy="677862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vi-VN"/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6610350" y="1600200"/>
            <a:ext cx="1438275" cy="1925638"/>
            <a:chOff x="3796" y="983"/>
            <a:chExt cx="896" cy="1194"/>
          </a:xfrm>
        </p:grpSpPr>
        <p:sp>
          <p:nvSpPr>
            <p:cNvPr id="45" name="Rectangle 35"/>
            <p:cNvSpPr>
              <a:spLocks noChangeArrowheads="1"/>
            </p:cNvSpPr>
            <p:nvPr/>
          </p:nvSpPr>
          <p:spPr bwMode="auto">
            <a:xfrm>
              <a:off x="3796" y="1262"/>
              <a:ext cx="896" cy="91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item_key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item_name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brand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type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supplier_type</a:t>
              </a:r>
            </a:p>
          </p:txBody>
        </p:sp>
        <p:sp>
          <p:nvSpPr>
            <p:cNvPr id="46" name="Text Box 36"/>
            <p:cNvSpPr txBox="1">
              <a:spLocks noChangeArrowheads="1"/>
            </p:cNvSpPr>
            <p:nvPr/>
          </p:nvSpPr>
          <p:spPr bwMode="auto">
            <a:xfrm>
              <a:off x="3926" y="983"/>
              <a:ext cx="457" cy="28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item</a:t>
              </a:r>
            </a:p>
          </p:txBody>
        </p:sp>
      </p:grp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838200" y="3886200"/>
            <a:ext cx="1509713" cy="1393825"/>
            <a:chOff x="3844" y="2426"/>
            <a:chExt cx="939" cy="864"/>
          </a:xfrm>
        </p:grpSpPr>
        <p:sp>
          <p:nvSpPr>
            <p:cNvPr id="48" name="Rectangle 38"/>
            <p:cNvSpPr>
              <a:spLocks noChangeArrowheads="1"/>
            </p:cNvSpPr>
            <p:nvPr/>
          </p:nvSpPr>
          <p:spPr bwMode="auto">
            <a:xfrm>
              <a:off x="3896" y="2716"/>
              <a:ext cx="887" cy="57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branch_key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branch_name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branch_type</a:t>
              </a:r>
            </a:p>
          </p:txBody>
        </p:sp>
        <p:sp>
          <p:nvSpPr>
            <p:cNvPr id="49" name="Text Box 39"/>
            <p:cNvSpPr txBox="1">
              <a:spLocks noChangeArrowheads="1"/>
            </p:cNvSpPr>
            <p:nvPr/>
          </p:nvSpPr>
          <p:spPr bwMode="auto">
            <a:xfrm>
              <a:off x="3844" y="2426"/>
              <a:ext cx="637" cy="28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branch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Snowflake </a:t>
            </a:r>
            <a:r>
              <a:rPr lang="en-US" altLang="en-US" b="1" dirty="0"/>
              <a:t>Schema Example</a:t>
            </a:r>
            <a:endParaRPr lang="vi-VN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65475" y="3105150"/>
            <a:ext cx="206533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52400" y="1295400"/>
            <a:ext cx="1819275" cy="2163763"/>
            <a:chOff x="277" y="1164"/>
            <a:chExt cx="1133" cy="1341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77" y="1421"/>
              <a:ext cx="1133" cy="1084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time_key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day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day_of_the_week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month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quarter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year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77" y="1164"/>
              <a:ext cx="401" cy="25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time</a:t>
              </a:r>
            </a:p>
          </p:txBody>
        </p:sp>
      </p:grp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791200" y="3810000"/>
            <a:ext cx="1374775" cy="1331913"/>
            <a:chOff x="684" y="2196"/>
            <a:chExt cx="1298" cy="834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684" y="2450"/>
              <a:ext cx="1298" cy="58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location_key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street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city_key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684" y="2196"/>
              <a:ext cx="953" cy="2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location</a:t>
              </a:r>
            </a:p>
          </p:txBody>
        </p:sp>
      </p:grp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122613" y="2152650"/>
            <a:ext cx="186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Times New Roman" pitchFamily="18" charset="0"/>
              </a:rPr>
              <a:t>Sales Fact Table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165475" y="2640013"/>
            <a:ext cx="2065338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3198813" y="2686050"/>
            <a:ext cx="2057400" cy="396875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2000">
                <a:latin typeface="Times New Roman" pitchFamily="18" charset="0"/>
              </a:rPr>
              <a:t>           time_key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3200400" y="3135313"/>
            <a:ext cx="2016125" cy="396875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  item_key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165475" y="3570288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3200400" y="3581400"/>
            <a:ext cx="2066925" cy="396875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branch_key</a:t>
            </a: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3165475" y="4033838"/>
            <a:ext cx="2065338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3198813" y="4057650"/>
            <a:ext cx="2065337" cy="3968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location_key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3165475" y="4498975"/>
            <a:ext cx="206533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200400" y="4549775"/>
            <a:ext cx="1987550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units_sold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3165475" y="4964113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200400" y="4994275"/>
            <a:ext cx="1993900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dollars_sold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3165475" y="5429250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3181350" y="5440363"/>
            <a:ext cx="1995488" cy="396875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Times New Roman" pitchFamily="18" charset="0"/>
              </a:rPr>
              <a:t>             avg_sales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1524000" y="5867400"/>
            <a:ext cx="1219200" cy="406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Measures</a:t>
            </a: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V="1">
            <a:off x="2438400" y="4724400"/>
            <a:ext cx="76993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V="1">
            <a:off x="2419350" y="5267325"/>
            <a:ext cx="7889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2419350" y="5635625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H="1">
            <a:off x="1828800" y="3886200"/>
            <a:ext cx="1346200" cy="6858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 flipV="1">
            <a:off x="1828800" y="1981200"/>
            <a:ext cx="1522413" cy="866775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5181600" y="4267200"/>
            <a:ext cx="609600" cy="1524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V="1">
            <a:off x="5181600" y="2286000"/>
            <a:ext cx="609600" cy="8382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vi-VN"/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5791200" y="1524000"/>
            <a:ext cx="1374775" cy="1924050"/>
            <a:chOff x="3796" y="983"/>
            <a:chExt cx="857" cy="1193"/>
          </a:xfrm>
        </p:grpSpPr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3796" y="1262"/>
              <a:ext cx="857" cy="91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item_key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item_name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brand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type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supplier_key</a:t>
              </a: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3926" y="983"/>
              <a:ext cx="457" cy="28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item</a:t>
              </a:r>
            </a:p>
          </p:txBody>
        </p:sp>
      </p:grp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457200" y="3886200"/>
            <a:ext cx="1509713" cy="1393825"/>
            <a:chOff x="3844" y="2426"/>
            <a:chExt cx="939" cy="864"/>
          </a:xfrm>
        </p:grpSpPr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3896" y="2716"/>
              <a:ext cx="887" cy="57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branch_key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branch_name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branch_type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3844" y="2426"/>
              <a:ext cx="637" cy="28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branch</a:t>
              </a:r>
            </a:p>
          </p:txBody>
        </p:sp>
      </p:grpSp>
      <p:grpSp>
        <p:nvGrpSpPr>
          <p:cNvPr id="36" name="Group 40"/>
          <p:cNvGrpSpPr>
            <a:grpSpLocks/>
          </p:cNvGrpSpPr>
          <p:nvPr/>
        </p:nvGrpSpPr>
        <p:grpSpPr bwMode="auto">
          <a:xfrm>
            <a:off x="7542213" y="1981200"/>
            <a:ext cx="1449387" cy="998538"/>
            <a:chOff x="3789" y="855"/>
            <a:chExt cx="903" cy="1172"/>
          </a:xfrm>
        </p:grpSpPr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3796" y="1263"/>
              <a:ext cx="896" cy="7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supplier_key</a:t>
              </a:r>
            </a:p>
            <a:p>
              <a:pPr eaLnBrk="0" hangingPunct="0"/>
              <a:r>
                <a:rPr lang="en-US" sz="1800">
                  <a:latin typeface="Times New Roman" pitchFamily="18" charset="0"/>
                </a:rPr>
                <a:t>supplier_type</a:t>
              </a:r>
            </a:p>
          </p:txBody>
        </p:sp>
        <p:sp>
          <p:nvSpPr>
            <p:cNvPr id="41" name="Text Box 42"/>
            <p:cNvSpPr txBox="1">
              <a:spLocks noChangeArrowheads="1"/>
            </p:cNvSpPr>
            <p:nvPr/>
          </p:nvSpPr>
          <p:spPr bwMode="auto">
            <a:xfrm>
              <a:off x="3789" y="855"/>
              <a:ext cx="732" cy="54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>
                  <a:latin typeface="Times New Roman" pitchFamily="18" charset="0"/>
                </a:rPr>
                <a:t>supplier</a:t>
              </a:r>
            </a:p>
          </p:txBody>
        </p:sp>
      </p:grpSp>
      <p:sp>
        <p:nvSpPr>
          <p:cNvPr id="42" name="Line 43"/>
          <p:cNvSpPr>
            <a:spLocks noChangeShapeType="1"/>
          </p:cNvSpPr>
          <p:nvPr/>
        </p:nvSpPr>
        <p:spPr bwMode="auto">
          <a:xfrm flipV="1">
            <a:off x="7010400" y="2667000"/>
            <a:ext cx="533400" cy="5334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9" name="Group 45"/>
          <p:cNvGrpSpPr>
            <a:grpSpLocks/>
          </p:cNvGrpSpPr>
          <p:nvPr/>
        </p:nvGrpSpPr>
        <p:grpSpPr bwMode="auto">
          <a:xfrm>
            <a:off x="7337425" y="4876800"/>
            <a:ext cx="1654175" cy="1495425"/>
            <a:chOff x="684" y="2196"/>
            <a:chExt cx="1565" cy="913"/>
          </a:xfrm>
        </p:grpSpPr>
        <p:sp>
          <p:nvSpPr>
            <p:cNvPr id="44" name="Rectangle 46"/>
            <p:cNvSpPr>
              <a:spLocks noChangeArrowheads="1"/>
            </p:cNvSpPr>
            <p:nvPr/>
          </p:nvSpPr>
          <p:spPr bwMode="auto">
            <a:xfrm>
              <a:off x="684" y="2450"/>
              <a:ext cx="1565" cy="65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city_key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city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state_or_province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country</a:t>
              </a:r>
            </a:p>
          </p:txBody>
        </p:sp>
        <p:sp>
          <p:nvSpPr>
            <p:cNvPr id="45" name="Rectangle 47"/>
            <p:cNvSpPr>
              <a:spLocks noChangeArrowheads="1"/>
            </p:cNvSpPr>
            <p:nvPr/>
          </p:nvSpPr>
          <p:spPr bwMode="auto">
            <a:xfrm>
              <a:off x="684" y="2196"/>
              <a:ext cx="542" cy="24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000">
                  <a:latin typeface="Times New Roman" pitchFamily="18" charset="0"/>
                </a:rPr>
                <a:t>city</a:t>
              </a:r>
            </a:p>
          </p:txBody>
        </p:sp>
      </p:grp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6705600" y="5029200"/>
            <a:ext cx="685800" cy="4572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vi-V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Constellation </a:t>
            </a:r>
            <a:r>
              <a:rPr lang="en-US" altLang="en-US" b="1" dirty="0"/>
              <a:t>Schema Example</a:t>
            </a:r>
            <a:endParaRPr lang="vi-VN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95600" y="2971800"/>
            <a:ext cx="1608138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28600" y="1143000"/>
            <a:ext cx="1639888" cy="1982788"/>
            <a:chOff x="277" y="1164"/>
            <a:chExt cx="1021" cy="1229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77" y="1421"/>
              <a:ext cx="1021" cy="97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time_key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day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day_of_the_week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month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quarter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year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77" y="1164"/>
              <a:ext cx="374" cy="233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time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5105400" y="3962400"/>
            <a:ext cx="1654175" cy="1733550"/>
            <a:chOff x="684" y="2196"/>
            <a:chExt cx="1030" cy="1075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84" y="2450"/>
              <a:ext cx="1030" cy="82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location_key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street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city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province_or_state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country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84" y="2196"/>
              <a:ext cx="580" cy="2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>
                  <a:latin typeface="Times New Roman" pitchFamily="18" charset="0"/>
                </a:rPr>
                <a:t>location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743200" y="2057400"/>
            <a:ext cx="1695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Sales Fact Table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95600" y="2514600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95600" y="2590800"/>
            <a:ext cx="1601788" cy="366713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800">
                <a:latin typeface="Times New Roman" pitchFamily="18" charset="0"/>
              </a:rPr>
              <a:t>time_key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95600" y="3048000"/>
            <a:ext cx="1600200" cy="36671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    item_key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895600" y="3429000"/>
            <a:ext cx="1600200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895600" y="3429000"/>
            <a:ext cx="1600200" cy="36671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 branch_key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895600" y="3886200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894013" y="3905250"/>
            <a:ext cx="15938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location_key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860675" y="4343400"/>
            <a:ext cx="1635125" cy="455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895600" y="4397375"/>
            <a:ext cx="1581150" cy="366713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   units_sold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860675" y="4800600"/>
            <a:ext cx="1635125" cy="461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95600" y="4841875"/>
            <a:ext cx="1587500" cy="366713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dollars_sold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860675" y="5257800"/>
            <a:ext cx="16351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876550" y="5287963"/>
            <a:ext cx="1587500" cy="366712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    avg_sales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295400" y="5638800"/>
            <a:ext cx="12192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800">
                <a:latin typeface="Times New Roman" pitchFamily="18" charset="0"/>
              </a:rPr>
              <a:t>Measures</a:t>
            </a: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V="1">
            <a:off x="2084388" y="4572000"/>
            <a:ext cx="769937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2065338" y="5114925"/>
            <a:ext cx="788987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2065338" y="5483225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1641475" y="3740150"/>
            <a:ext cx="1193800" cy="7350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 flipV="1">
            <a:off x="1905000" y="2286000"/>
            <a:ext cx="914400" cy="381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4572000" y="4191000"/>
            <a:ext cx="533400" cy="381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V="1">
            <a:off x="4495800" y="2667000"/>
            <a:ext cx="762000" cy="52546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vi-VN"/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5181600" y="1447800"/>
            <a:ext cx="1303338" cy="1744663"/>
            <a:chOff x="3796" y="1002"/>
            <a:chExt cx="812" cy="1081"/>
          </a:xfrm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796" y="1262"/>
              <a:ext cx="812" cy="82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item_key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item_name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brand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type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supplier_type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3953" y="1002"/>
              <a:ext cx="401" cy="25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item</a:t>
              </a:r>
            </a:p>
          </p:txBody>
        </p:sp>
      </p:grp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304800" y="3886200"/>
            <a:ext cx="1290638" cy="1230313"/>
            <a:chOff x="3896" y="2472"/>
            <a:chExt cx="803" cy="762"/>
          </a:xfrm>
        </p:grpSpPr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896" y="2716"/>
              <a:ext cx="803" cy="51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branch_key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branch_name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branch_type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3907" y="2472"/>
              <a:ext cx="507" cy="2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Times New Roman" pitchFamily="18" charset="0"/>
                </a:rPr>
                <a:t>branch</a:t>
              </a:r>
            </a:p>
          </p:txBody>
        </p:sp>
      </p:grp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1988" y="2419350"/>
            <a:ext cx="16081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6859588" y="1504950"/>
            <a:ext cx="2038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Shipping Fact Table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7011988" y="1962150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011988" y="2038350"/>
            <a:ext cx="1601787" cy="366713"/>
          </a:xfrm>
          <a:prstGeom prst="rect">
            <a:avLst/>
          </a:prstGeom>
          <a:solidFill>
            <a:srgbClr val="00FF99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/>
            <a:r>
              <a:rPr lang="en-US" sz="1800">
                <a:latin typeface="Times New Roman" pitchFamily="18" charset="0"/>
              </a:rPr>
              <a:t>time_key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7011988" y="2495550"/>
            <a:ext cx="1600200" cy="366713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    item_key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011988" y="2876550"/>
            <a:ext cx="1600200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7011988" y="2876550"/>
            <a:ext cx="1600200" cy="36671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shipper_key</a:t>
            </a: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7011988" y="3333750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400" y="3352800"/>
            <a:ext cx="15938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from_location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977063" y="3790950"/>
            <a:ext cx="1635125" cy="455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7011988" y="3867150"/>
            <a:ext cx="155575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 to_location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977063" y="4248150"/>
            <a:ext cx="1635125" cy="461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7011988" y="4289425"/>
            <a:ext cx="1574800" cy="366713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  dollars_cost</a:t>
            </a: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977063" y="4705350"/>
            <a:ext cx="16351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992938" y="4735513"/>
            <a:ext cx="1625600" cy="366712"/>
          </a:xfrm>
          <a:prstGeom prst="rect">
            <a:avLst/>
          </a:prstGeom>
          <a:solidFill>
            <a:srgbClr val="FF99CC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>
                <a:latin typeface="Times New Roman" pitchFamily="18" charset="0"/>
              </a:rPr>
              <a:t>   units_shipped</a:t>
            </a:r>
          </a:p>
        </p:txBody>
      </p:sp>
      <p:sp>
        <p:nvSpPr>
          <p:cNvPr id="55" name="Line 55"/>
          <p:cNvSpPr>
            <a:spLocks noChangeShapeType="1"/>
          </p:cNvSpPr>
          <p:nvPr/>
        </p:nvSpPr>
        <p:spPr bwMode="auto">
          <a:xfrm flipH="1" flipV="1">
            <a:off x="6629400" y="1447800"/>
            <a:ext cx="38100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vi-VN"/>
          </a:p>
        </p:txBody>
      </p:sp>
      <p:sp>
        <p:nvSpPr>
          <p:cNvPr id="56" name="Line 56"/>
          <p:cNvSpPr>
            <a:spLocks noChangeShapeType="1"/>
          </p:cNvSpPr>
          <p:nvPr/>
        </p:nvSpPr>
        <p:spPr bwMode="auto">
          <a:xfrm flipH="1">
            <a:off x="2743200" y="1447800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vi-VN"/>
          </a:p>
        </p:txBody>
      </p:sp>
      <p:sp>
        <p:nvSpPr>
          <p:cNvPr id="57" name="Line 57"/>
          <p:cNvSpPr>
            <a:spLocks noChangeShapeType="1"/>
          </p:cNvSpPr>
          <p:nvPr/>
        </p:nvSpPr>
        <p:spPr bwMode="auto">
          <a:xfrm flipH="1">
            <a:off x="1905000" y="1447800"/>
            <a:ext cx="91440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vi-VN"/>
          </a:p>
        </p:txBody>
      </p:sp>
      <p:sp>
        <p:nvSpPr>
          <p:cNvPr id="58" name="Line 58"/>
          <p:cNvSpPr>
            <a:spLocks noChangeShapeType="1"/>
          </p:cNvSpPr>
          <p:nvPr/>
        </p:nvSpPr>
        <p:spPr bwMode="auto">
          <a:xfrm flipH="1" flipV="1">
            <a:off x="6477000" y="2209800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vi-VN"/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 flipH="1">
            <a:off x="6248400" y="3581400"/>
            <a:ext cx="685800" cy="762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vi-VN"/>
          </a:p>
        </p:txBody>
      </p:sp>
      <p:sp>
        <p:nvSpPr>
          <p:cNvPr id="60" name="Line 60"/>
          <p:cNvSpPr>
            <a:spLocks noChangeShapeType="1"/>
          </p:cNvSpPr>
          <p:nvPr/>
        </p:nvSpPr>
        <p:spPr bwMode="auto">
          <a:xfrm flipH="1">
            <a:off x="6477000" y="4114800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vi-VN"/>
          </a:p>
        </p:txBody>
      </p:sp>
      <p:sp>
        <p:nvSpPr>
          <p:cNvPr id="61" name="Line 61"/>
          <p:cNvSpPr>
            <a:spLocks noChangeShapeType="1"/>
          </p:cNvSpPr>
          <p:nvPr/>
        </p:nvSpPr>
        <p:spPr bwMode="auto">
          <a:xfrm>
            <a:off x="8991600" y="31242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vi-VN"/>
          </a:p>
        </p:txBody>
      </p:sp>
      <p:grpSp>
        <p:nvGrpSpPr>
          <p:cNvPr id="34" name="Group 63"/>
          <p:cNvGrpSpPr>
            <a:grpSpLocks/>
          </p:cNvGrpSpPr>
          <p:nvPr/>
        </p:nvGrpSpPr>
        <p:grpSpPr bwMode="auto">
          <a:xfrm>
            <a:off x="7612063" y="5334000"/>
            <a:ext cx="1344612" cy="1473200"/>
            <a:chOff x="3891" y="2472"/>
            <a:chExt cx="836" cy="911"/>
          </a:xfrm>
        </p:grpSpPr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3896" y="2715"/>
              <a:ext cx="831" cy="66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600">
                  <a:latin typeface="Times New Roman" pitchFamily="18" charset="0"/>
                </a:rPr>
                <a:t>shipper_key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shipper_name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location_key</a:t>
              </a:r>
            </a:p>
            <a:p>
              <a:pPr eaLnBrk="0" hangingPunct="0"/>
              <a:r>
                <a:rPr lang="en-US" sz="1600">
                  <a:latin typeface="Times New Roman" pitchFamily="18" charset="0"/>
                </a:rPr>
                <a:t>shipper_type</a:t>
              </a:r>
            </a:p>
          </p:txBody>
        </p:sp>
        <p:sp>
          <p:nvSpPr>
            <p:cNvPr id="64" name="Text Box 65"/>
            <p:cNvSpPr txBox="1">
              <a:spLocks noChangeArrowheads="1"/>
            </p:cNvSpPr>
            <p:nvPr/>
          </p:nvSpPr>
          <p:spPr bwMode="auto">
            <a:xfrm>
              <a:off x="3891" y="2472"/>
              <a:ext cx="539" cy="2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>
                  <a:latin typeface="Times New Roman" pitchFamily="18" charset="0"/>
                </a:rPr>
                <a:t>shipper</a:t>
              </a:r>
            </a:p>
          </p:txBody>
        </p:sp>
      </p:grpSp>
      <p:sp>
        <p:nvSpPr>
          <p:cNvPr id="65" name="Line 66"/>
          <p:cNvSpPr>
            <a:spLocks noChangeShapeType="1"/>
          </p:cNvSpPr>
          <p:nvPr/>
        </p:nvSpPr>
        <p:spPr bwMode="auto">
          <a:xfrm flipH="1">
            <a:off x="8610600" y="4724400"/>
            <a:ext cx="381000" cy="106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vi-VN"/>
          </a:p>
        </p:txBody>
      </p:sp>
      <p:sp>
        <p:nvSpPr>
          <p:cNvPr id="66" name="Line 67"/>
          <p:cNvSpPr>
            <a:spLocks noChangeShapeType="1"/>
          </p:cNvSpPr>
          <p:nvPr/>
        </p:nvSpPr>
        <p:spPr bwMode="auto">
          <a:xfrm>
            <a:off x="8610600" y="31242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/>
          <a:lstStyle/>
          <a:p>
            <a:endParaRPr lang="vi-VN"/>
          </a:p>
        </p:txBody>
      </p:sp>
      <p:sp>
        <p:nvSpPr>
          <p:cNvPr id="67" name="Line 68"/>
          <p:cNvSpPr>
            <a:spLocks noChangeShapeType="1"/>
          </p:cNvSpPr>
          <p:nvPr/>
        </p:nvSpPr>
        <p:spPr bwMode="auto">
          <a:xfrm flipH="1" flipV="1">
            <a:off x="5867400" y="5715000"/>
            <a:ext cx="175260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vi-V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Dimensional Modeling Process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Develop the Data Warehouse Bus matrix </a:t>
            </a:r>
          </a:p>
          <a:p>
            <a:r>
              <a:rPr lang="en-US" dirty="0"/>
              <a:t>Follow the 4-step method to define fact and dimension</a:t>
            </a:r>
          </a:p>
          <a:p>
            <a:pPr lvl="1"/>
            <a:r>
              <a:rPr lang="en-US" b="1" i="1" dirty="0"/>
              <a:t>Step 1: Identify the business process (matrix row)</a:t>
            </a:r>
            <a:r>
              <a:rPr lang="en-US" b="1" dirty="0"/>
              <a:t> </a:t>
            </a:r>
          </a:p>
          <a:p>
            <a:pPr lvl="1"/>
            <a:r>
              <a:rPr lang="en-US" b="1" i="1" dirty="0"/>
              <a:t>Step 2: Declare the grain</a:t>
            </a:r>
          </a:p>
          <a:p>
            <a:pPr lvl="1"/>
            <a:r>
              <a:rPr lang="en-US" b="1" i="1" dirty="0"/>
              <a:t>Step 3: Identify the dimensions</a:t>
            </a:r>
          </a:p>
          <a:p>
            <a:pPr lvl="1"/>
            <a:r>
              <a:rPr lang="en-US" b="1" i="1" dirty="0"/>
              <a:t>Step 4: Identify the facts</a:t>
            </a:r>
          </a:p>
          <a:p>
            <a:r>
              <a:rPr lang="en-US" dirty="0"/>
              <a:t>Diagram the dimensional model</a:t>
            </a:r>
          </a:p>
          <a:p>
            <a:r>
              <a:rPr lang="en-US" dirty="0"/>
              <a:t>Fill the dimension and fact attributes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#1: Identifying Business Processes</a:t>
            </a:r>
            <a:endParaRPr lang="vi-VN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90688"/>
            <a:ext cx="6019800" cy="463391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sz="3800" dirty="0"/>
              <a:t>3 type of </a:t>
            </a:r>
            <a:r>
              <a:rPr lang="en-US" sz="3800" dirty="0">
                <a:solidFill>
                  <a:srgbClr val="0000FF"/>
                </a:solidFill>
              </a:rPr>
              <a:t>business processes (fact table)</a:t>
            </a:r>
          </a:p>
          <a:p>
            <a:pPr marL="514350" indent="-514350">
              <a:buNone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Events or </a:t>
            </a:r>
            <a:br>
              <a:rPr lang="en-US" sz="3200" dirty="0"/>
            </a:br>
            <a:r>
              <a:rPr lang="en-US" sz="3200" dirty="0">
                <a:solidFill>
                  <a:srgbClr val="0000FF"/>
                </a:solidFill>
              </a:rPr>
              <a:t>Transactions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Workflows a.k.a. </a:t>
            </a:r>
            <a:br>
              <a:rPr lang="en-US" sz="3200" dirty="0"/>
            </a:br>
            <a:r>
              <a:rPr lang="en-US" sz="3200" dirty="0">
                <a:solidFill>
                  <a:srgbClr val="0000FF"/>
                </a:solidFill>
              </a:rPr>
              <a:t>Accumulating Snapshots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Points in time </a:t>
            </a:r>
            <a:r>
              <a:rPr lang="en-US" sz="3200" dirty="0" err="1"/>
              <a:t>a.k.a</a:t>
            </a:r>
            <a:br>
              <a:rPr lang="en-US" sz="3200" dirty="0"/>
            </a:br>
            <a:r>
              <a:rPr lang="en-US" sz="3200" dirty="0">
                <a:solidFill>
                  <a:srgbClr val="0000FF"/>
                </a:solidFill>
              </a:rPr>
              <a:t>Periodic Snapshots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sz="3200" i="1" dirty="0">
                <a:solidFill>
                  <a:srgbClr val="0000FF"/>
                </a:solidFill>
              </a:rPr>
              <a:t>Business processes </a:t>
            </a:r>
            <a:r>
              <a:rPr lang="en-US" sz="3200" i="1" dirty="0"/>
              <a:t>contain </a:t>
            </a:r>
            <a:r>
              <a:rPr lang="en-US" sz="3200" i="1" dirty="0">
                <a:solidFill>
                  <a:srgbClr val="0000FF"/>
                </a:solidFill>
              </a:rPr>
              <a:t>facts</a:t>
            </a:r>
            <a:r>
              <a:rPr lang="en-US" sz="3200" i="1" dirty="0"/>
              <a:t> which we use end up being the </a:t>
            </a:r>
            <a:r>
              <a:rPr lang="en-US" sz="3200" i="1" dirty="0">
                <a:solidFill>
                  <a:srgbClr val="0000FF"/>
                </a:solidFill>
              </a:rPr>
              <a:t>fact tables </a:t>
            </a:r>
            <a:r>
              <a:rPr lang="en-US" sz="3200" i="1" dirty="0"/>
              <a:t>in our </a:t>
            </a:r>
            <a:r>
              <a:rPr lang="en-US" sz="3200" i="1" dirty="0">
                <a:solidFill>
                  <a:srgbClr val="0000FF"/>
                </a:solidFill>
              </a:rPr>
              <a:t>ROLAP star schemas</a:t>
            </a:r>
            <a:r>
              <a:rPr lang="en-US" sz="3200" i="1" dirty="0"/>
              <a:t>.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371094"/>
              </p:ext>
            </p:extLst>
          </p:nvPr>
        </p:nvGraphicFramePr>
        <p:xfrm>
          <a:off x="6477000" y="1690688"/>
          <a:ext cx="2209800" cy="4329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Dimensional Modeling Concepts </a:t>
            </a:r>
          </a:p>
          <a:p>
            <a:r>
              <a:rPr lang="en-US" dirty="0"/>
              <a:t>Dimensional Modeling Process</a:t>
            </a:r>
          </a:p>
          <a:p>
            <a:r>
              <a:rPr lang="en-US" dirty="0"/>
              <a:t>Types of Fact Tables</a:t>
            </a:r>
          </a:p>
          <a:p>
            <a:r>
              <a:rPr lang="en-US" dirty="0"/>
              <a:t>Types of Facts</a:t>
            </a:r>
          </a:p>
          <a:p>
            <a:r>
              <a:rPr lang="en-US" dirty="0"/>
              <a:t>Slowly Changing Dimensions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Fact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671" y="1600200"/>
            <a:ext cx="864972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Transaction Fact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</a:t>
            </a:r>
            <a:r>
              <a:rPr lang="en-US" b="1" dirty="0">
                <a:solidFill>
                  <a:srgbClr val="0000FF"/>
                </a:solidFill>
              </a:rPr>
              <a:t>basic</a:t>
            </a:r>
            <a:r>
              <a:rPr lang="en-US" b="1" dirty="0"/>
              <a:t> </a:t>
            </a:r>
            <a:r>
              <a:rPr lang="en-US" dirty="0"/>
              <a:t>fact grain</a:t>
            </a:r>
          </a:p>
          <a:p>
            <a:r>
              <a:rPr lang="en-US" b="1" dirty="0">
                <a:solidFill>
                  <a:srgbClr val="0000FF"/>
                </a:solidFill>
              </a:rPr>
              <a:t>One row per line </a:t>
            </a:r>
            <a:r>
              <a:rPr lang="en-US" dirty="0"/>
              <a:t>in a transaction</a:t>
            </a:r>
          </a:p>
          <a:p>
            <a:r>
              <a:rPr lang="en-US" dirty="0"/>
              <a:t>Corresponds to a point in space and time</a:t>
            </a:r>
          </a:p>
          <a:p>
            <a:r>
              <a:rPr lang="en-US" dirty="0"/>
              <a:t>Once inserted, it is not revisited for update</a:t>
            </a:r>
          </a:p>
          <a:p>
            <a:r>
              <a:rPr lang="en-US" dirty="0"/>
              <a:t>Rows inserted into fact table when transaction or event occurs</a:t>
            </a:r>
          </a:p>
          <a:p>
            <a:r>
              <a:rPr lang="en-US" b="1" dirty="0">
                <a:solidFill>
                  <a:srgbClr val="0000FF"/>
                </a:solidFill>
              </a:rPr>
              <a:t>Examples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Sales, Returns, Telemarketing, Registration Events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Accumulating Snapshot Fact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Less frequently used, application specific.</a:t>
            </a:r>
          </a:p>
          <a:p>
            <a:r>
              <a:rPr lang="en-US" dirty="0"/>
              <a:t>Used to capture a </a:t>
            </a:r>
            <a:r>
              <a:rPr lang="en-US" b="1" dirty="0">
                <a:solidFill>
                  <a:srgbClr val="0000FF"/>
                </a:solidFill>
              </a:rPr>
              <a:t>business process workflow</a:t>
            </a:r>
            <a:r>
              <a:rPr lang="en-US" dirty="0"/>
              <a:t>.</a:t>
            </a:r>
          </a:p>
          <a:p>
            <a:r>
              <a:rPr lang="en-US" dirty="0"/>
              <a:t>Fact row is initially inserted, then </a:t>
            </a:r>
            <a:r>
              <a:rPr lang="en-US" b="1" dirty="0">
                <a:solidFill>
                  <a:srgbClr val="0000FF"/>
                </a:solidFill>
              </a:rPr>
              <a:t>updated</a:t>
            </a:r>
            <a:r>
              <a:rPr lang="en-US" b="1" dirty="0"/>
              <a:t> </a:t>
            </a:r>
            <a:r>
              <a:rPr lang="en-US" dirty="0"/>
              <a:t>as milestones occur </a:t>
            </a:r>
          </a:p>
          <a:p>
            <a:r>
              <a:rPr lang="en-US" dirty="0"/>
              <a:t>Fact table has </a:t>
            </a:r>
            <a:r>
              <a:rPr lang="en-US" b="1" dirty="0">
                <a:solidFill>
                  <a:srgbClr val="0000FF"/>
                </a:solidFill>
              </a:rPr>
              <a:t>multiple date FK </a:t>
            </a:r>
            <a:r>
              <a:rPr lang="en-US" dirty="0"/>
              <a:t>that </a:t>
            </a:r>
            <a:r>
              <a:rPr lang="en-US" b="1" dirty="0">
                <a:solidFill>
                  <a:srgbClr val="0000FF"/>
                </a:solidFill>
              </a:rPr>
              <a:t>correspond to each milestone </a:t>
            </a:r>
          </a:p>
          <a:p>
            <a:r>
              <a:rPr lang="en-US" b="1" dirty="0">
                <a:solidFill>
                  <a:srgbClr val="0000FF"/>
                </a:solidFill>
              </a:rPr>
              <a:t>Special facts</a:t>
            </a:r>
            <a:r>
              <a:rPr lang="en-US" dirty="0"/>
              <a:t>: milestone counters and lag facts for length of time between milestones</a:t>
            </a:r>
          </a:p>
          <a:p>
            <a:r>
              <a:rPr lang="en-US" b="1" dirty="0"/>
              <a:t>Examples:</a:t>
            </a:r>
            <a:endParaRPr lang="en-US" dirty="0"/>
          </a:p>
          <a:p>
            <a:pPr lvl="1"/>
            <a:r>
              <a:rPr lang="en-US" dirty="0"/>
              <a:t>Order fulfillment, Job Applicant tracking, Rental Cars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/>
              <a:t>Periodic Snapshot Fact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At </a:t>
            </a:r>
            <a:r>
              <a:rPr lang="en-US" b="1" dirty="0">
                <a:solidFill>
                  <a:srgbClr val="0000FF"/>
                </a:solidFill>
              </a:rPr>
              <a:t>predetermined intervals snapshots</a:t>
            </a:r>
            <a:r>
              <a:rPr lang="en-US" dirty="0"/>
              <a:t> of the same level of details are taken and stacked consecutively in the fact table</a:t>
            </a:r>
          </a:p>
          <a:p>
            <a:pPr>
              <a:lnSpc>
                <a:spcPct val="90000"/>
              </a:lnSpc>
            </a:pPr>
            <a:r>
              <a:rPr lang="en-US" dirty="0"/>
              <a:t>Snapshots can be taken daily, weekly, monthly, hourly, etc…</a:t>
            </a:r>
          </a:p>
          <a:p>
            <a:pPr>
              <a:lnSpc>
                <a:spcPct val="90000"/>
              </a:lnSpc>
            </a:pPr>
            <a:r>
              <a:rPr lang="en-US" dirty="0"/>
              <a:t>Complements detailed transaction facts but does not replace them</a:t>
            </a:r>
          </a:p>
          <a:p>
            <a:pPr>
              <a:lnSpc>
                <a:spcPct val="90000"/>
              </a:lnSpc>
            </a:pPr>
            <a:r>
              <a:rPr lang="en-US" dirty="0"/>
              <a:t>Share the same conformed dimensions but has less dimensions</a:t>
            </a:r>
          </a:p>
          <a:p>
            <a:pPr>
              <a:lnSpc>
                <a:spcPct val="90000"/>
              </a:lnSpc>
            </a:pPr>
            <a:r>
              <a:rPr lang="en-US" b="1" dirty="0"/>
              <a:t>Examples: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Financial reports, Bank account values, Semester class schedules, Daily classroom Lab Logins, Student GPAs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Fact 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10400" cy="452596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Concert ticket purchases?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Voter exit polls in an election?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Mortgage loan application and approval?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Auditing software use in a computer lab?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Daily summaries of visitors to websites?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Tracking Law School applications?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Attendance at sporting events?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Admissions to sporting events at 15 minute intervals?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623915"/>
              </p:ext>
            </p:extLst>
          </p:nvPr>
        </p:nvGraphicFramePr>
        <p:xfrm>
          <a:off x="7543800" y="1493837"/>
          <a:ext cx="15240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#2: Declare the grain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Grain</a:t>
            </a:r>
            <a:r>
              <a:rPr lang="en-US" dirty="0"/>
              <a:t> is the </a:t>
            </a:r>
            <a:r>
              <a:rPr lang="en-US" b="1" dirty="0">
                <a:solidFill>
                  <a:srgbClr val="0000FF"/>
                </a:solidFill>
              </a:rPr>
              <a:t>level of detail </a:t>
            </a:r>
            <a:r>
              <a:rPr lang="en-US" dirty="0"/>
              <a:t>stored in the data warehouse</a:t>
            </a:r>
          </a:p>
          <a:p>
            <a:pPr lvl="1"/>
            <a:r>
              <a:rPr lang="en-US" dirty="0"/>
              <a:t>Do we store all products or just product categories</a:t>
            </a:r>
          </a:p>
          <a:p>
            <a:pPr lvl="1"/>
            <a:r>
              <a:rPr lang="en-US" dirty="0"/>
              <a:t>Each month, week, day, or hour</a:t>
            </a:r>
          </a:p>
          <a:p>
            <a:r>
              <a:rPr lang="en-US" dirty="0"/>
              <a:t>Grain </a:t>
            </a:r>
            <a:r>
              <a:rPr lang="en-US" b="1" dirty="0">
                <a:solidFill>
                  <a:srgbClr val="0000FF"/>
                </a:solidFill>
              </a:rPr>
              <a:t>impact on the size </a:t>
            </a:r>
            <a:r>
              <a:rPr lang="en-US" dirty="0"/>
              <a:t>of the data warehouse</a:t>
            </a:r>
          </a:p>
          <a:p>
            <a:r>
              <a:rPr lang="en-US" dirty="0"/>
              <a:t>Typically implement </a:t>
            </a:r>
            <a:r>
              <a:rPr lang="en-US" dirty="0">
                <a:solidFill>
                  <a:srgbClr val="0000FF"/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lowest possible dimension grain</a:t>
            </a:r>
          </a:p>
          <a:p>
            <a:pPr lvl="1"/>
            <a:r>
              <a:rPr lang="en-US" dirty="0"/>
              <a:t>We can aggregate in many different ways</a:t>
            </a:r>
            <a:endParaRPr lang="vi-V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#3: Identify the Dimensions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Dimensions provide </a:t>
            </a:r>
            <a:r>
              <a:rPr lang="en-US" b="1" dirty="0">
                <a:solidFill>
                  <a:srgbClr val="0000FF"/>
                </a:solidFill>
              </a:rPr>
              <a:t>context</a:t>
            </a:r>
            <a:r>
              <a:rPr lang="en-US" dirty="0"/>
              <a:t> for our facts.</a:t>
            </a:r>
            <a:endParaRPr lang="en-US" b="1" dirty="0"/>
          </a:p>
          <a:p>
            <a:r>
              <a:rPr lang="en-US" dirty="0"/>
              <a:t>We can easily identify dimensions because of the “</a:t>
            </a:r>
            <a:r>
              <a:rPr lang="en-US" b="1" i="1" dirty="0">
                <a:solidFill>
                  <a:srgbClr val="0000FF"/>
                </a:solidFill>
              </a:rPr>
              <a:t>by</a:t>
            </a:r>
            <a:r>
              <a:rPr lang="en-US" dirty="0"/>
              <a:t>” and/or “</a:t>
            </a:r>
            <a:r>
              <a:rPr lang="en-US" b="1" i="1" dirty="0">
                <a:solidFill>
                  <a:srgbClr val="0000FF"/>
                </a:solidFill>
              </a:rPr>
              <a:t>for</a:t>
            </a:r>
            <a:r>
              <a:rPr lang="en-US" dirty="0"/>
              <a:t>” words.</a:t>
            </a:r>
          </a:p>
          <a:p>
            <a:pPr lvl="1"/>
            <a:r>
              <a:rPr lang="en-US" sz="3200" b="1" dirty="0"/>
              <a:t>Ex. </a:t>
            </a:r>
            <a:r>
              <a:rPr lang="en-US" sz="3200" dirty="0"/>
              <a:t>Total accounts receivables </a:t>
            </a:r>
            <a:r>
              <a:rPr lang="en-US" sz="3200" b="1" i="1" dirty="0">
                <a:solidFill>
                  <a:srgbClr val="0000FF"/>
                </a:solidFill>
              </a:rPr>
              <a:t>for</a:t>
            </a:r>
            <a:r>
              <a:rPr lang="en-US" sz="3200" b="1" dirty="0"/>
              <a:t> </a:t>
            </a:r>
            <a:r>
              <a:rPr lang="en-US" sz="3200" dirty="0"/>
              <a:t>the IT Department </a:t>
            </a:r>
            <a:r>
              <a:rPr lang="en-US" sz="3200" b="1" i="1" dirty="0">
                <a:solidFill>
                  <a:srgbClr val="0000FF"/>
                </a:solidFill>
              </a:rPr>
              <a:t>by</a:t>
            </a:r>
            <a:r>
              <a:rPr lang="en-US" sz="3200" b="1" i="1" dirty="0"/>
              <a:t> </a:t>
            </a:r>
            <a:r>
              <a:rPr lang="en-US" sz="3200" dirty="0"/>
              <a:t>Month.</a:t>
            </a:r>
          </a:p>
          <a:p>
            <a:r>
              <a:rPr lang="en-US" dirty="0"/>
              <a:t>Dimensions have </a:t>
            </a:r>
            <a:r>
              <a:rPr lang="en-US" b="1" dirty="0">
                <a:solidFill>
                  <a:srgbClr val="0000FF"/>
                </a:solidFill>
              </a:rPr>
              <a:t>attributes</a:t>
            </a:r>
            <a:r>
              <a:rPr lang="en-US" dirty="0"/>
              <a:t> which describe and categorize their values.</a:t>
            </a:r>
          </a:p>
          <a:p>
            <a:pPr lvl="1"/>
            <a:r>
              <a:rPr lang="en-US" sz="3200" b="1" dirty="0"/>
              <a:t>Ex. </a:t>
            </a:r>
            <a:r>
              <a:rPr lang="en-US" sz="3200" dirty="0"/>
              <a:t>Student: Major, Year, Dormitory, Gender.</a:t>
            </a:r>
          </a:p>
          <a:p>
            <a:r>
              <a:rPr lang="en-US" dirty="0"/>
              <a:t>The attributes help </a:t>
            </a:r>
            <a:r>
              <a:rPr lang="en-US" b="1" dirty="0">
                <a:solidFill>
                  <a:srgbClr val="0000FF"/>
                </a:solidFill>
              </a:rPr>
              <a:t>constrain</a:t>
            </a:r>
            <a:r>
              <a:rPr lang="en-US" dirty="0"/>
              <a:t> and </a:t>
            </a:r>
            <a:r>
              <a:rPr lang="en-US" b="1" dirty="0">
                <a:solidFill>
                  <a:srgbClr val="0000FF"/>
                </a:solidFill>
              </a:rPr>
              <a:t>summarize</a:t>
            </a:r>
            <a:r>
              <a:rPr lang="en-US" b="1" dirty="0"/>
              <a:t> </a:t>
            </a:r>
            <a:r>
              <a:rPr lang="en-US" b="1" dirty="0">
                <a:solidFill>
                  <a:srgbClr val="0000FF"/>
                </a:solidFill>
              </a:rPr>
              <a:t>facts</a:t>
            </a:r>
            <a:r>
              <a:rPr lang="en-US" dirty="0"/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#4 Identify the Facts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Facts</a:t>
            </a:r>
            <a:r>
              <a:rPr lang="en-US" dirty="0"/>
              <a:t> are </a:t>
            </a:r>
            <a:r>
              <a:rPr lang="en-US" b="1" dirty="0">
                <a:solidFill>
                  <a:srgbClr val="0000FF"/>
                </a:solidFill>
              </a:rPr>
              <a:t>quantifiable numerical values </a:t>
            </a:r>
            <a:r>
              <a:rPr lang="en-US" dirty="0"/>
              <a:t>associated with the </a:t>
            </a:r>
            <a:r>
              <a:rPr lang="en-US" b="1" dirty="0">
                <a:solidFill>
                  <a:srgbClr val="0000FF"/>
                </a:solidFill>
              </a:rPr>
              <a:t>business process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How much?</a:t>
            </a:r>
          </a:p>
          <a:p>
            <a:pPr lvl="1"/>
            <a:r>
              <a:rPr lang="en-US" dirty="0"/>
              <a:t>How many?</a:t>
            </a:r>
          </a:p>
          <a:p>
            <a:pPr lvl="1"/>
            <a:r>
              <a:rPr lang="en-US" dirty="0"/>
              <a:t>How long?</a:t>
            </a:r>
          </a:p>
          <a:p>
            <a:pPr lvl="1"/>
            <a:r>
              <a:rPr lang="en-US" dirty="0"/>
              <a:t>How often?</a:t>
            </a:r>
          </a:p>
          <a:p>
            <a:r>
              <a:rPr lang="en-US" dirty="0"/>
              <a:t>If its not tied to the business process, its not a fact.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Points Scored == Fact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Facts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Additive - </a:t>
            </a:r>
            <a:r>
              <a:rPr lang="en-US" sz="3600" dirty="0"/>
              <a:t>Fact </a:t>
            </a:r>
            <a:r>
              <a:rPr lang="en-US" sz="3600" dirty="0">
                <a:solidFill>
                  <a:srgbClr val="0000FF"/>
                </a:solidFill>
              </a:rPr>
              <a:t>can</a:t>
            </a:r>
            <a:r>
              <a:rPr lang="en-US" sz="3600" dirty="0"/>
              <a:t> be </a:t>
            </a:r>
            <a:r>
              <a:rPr lang="en-US" sz="3600" dirty="0">
                <a:solidFill>
                  <a:srgbClr val="0000FF"/>
                </a:solidFill>
              </a:rPr>
              <a:t>summed across all dimensions</a:t>
            </a:r>
            <a:r>
              <a:rPr lang="en-US" sz="3600" dirty="0"/>
              <a:t> </a:t>
            </a:r>
          </a:p>
          <a:p>
            <a:pPr lvl="1"/>
            <a:r>
              <a:rPr lang="en-US" sz="3100" dirty="0"/>
              <a:t>The most useful kind of fact.</a:t>
            </a:r>
          </a:p>
          <a:p>
            <a:pPr lvl="1"/>
            <a:r>
              <a:rPr lang="en-US" sz="3100" dirty="0"/>
              <a:t>Quantity sold, hours billed.</a:t>
            </a:r>
          </a:p>
          <a:p>
            <a:r>
              <a:rPr lang="en-US" sz="3600" b="1" dirty="0">
                <a:solidFill>
                  <a:srgbClr val="0000FF"/>
                </a:solidFill>
              </a:rPr>
              <a:t>Semi-Additive - </a:t>
            </a:r>
            <a:r>
              <a:rPr lang="en-US" sz="3600" dirty="0"/>
              <a:t>Fact</a:t>
            </a:r>
            <a:r>
              <a:rPr lang="en-US" sz="3600" b="1" dirty="0">
                <a:solidFill>
                  <a:srgbClr val="0000FF"/>
                </a:solidFill>
              </a:rPr>
              <a:t> </a:t>
            </a:r>
            <a:r>
              <a:rPr lang="en-US" sz="3600" dirty="0">
                <a:solidFill>
                  <a:srgbClr val="0000FF"/>
                </a:solidFill>
              </a:rPr>
              <a:t>cannot</a:t>
            </a:r>
            <a:r>
              <a:rPr lang="en-US" sz="3600" dirty="0"/>
              <a:t> be </a:t>
            </a:r>
            <a:r>
              <a:rPr lang="en-US" sz="3600" dirty="0">
                <a:solidFill>
                  <a:srgbClr val="0000FF"/>
                </a:solidFill>
              </a:rPr>
              <a:t>summed across all dimensions</a:t>
            </a:r>
            <a:r>
              <a:rPr lang="en-US" sz="3600" dirty="0"/>
              <a:t>, such as </a:t>
            </a:r>
            <a:r>
              <a:rPr lang="en-US" sz="3600" dirty="0">
                <a:solidFill>
                  <a:srgbClr val="0000FF"/>
                </a:solidFill>
              </a:rPr>
              <a:t>time</a:t>
            </a:r>
            <a:r>
              <a:rPr lang="en-US" sz="3600" dirty="0"/>
              <a:t> periods.</a:t>
            </a:r>
          </a:p>
          <a:p>
            <a:pPr lvl="1"/>
            <a:r>
              <a:rPr lang="en-US" sz="3100" dirty="0"/>
              <a:t>Sometime these are </a:t>
            </a:r>
            <a:r>
              <a:rPr lang="en-US" sz="3100" i="1" dirty="0">
                <a:solidFill>
                  <a:srgbClr val="0000FF"/>
                </a:solidFill>
              </a:rPr>
              <a:t>averaged</a:t>
            </a:r>
            <a:r>
              <a:rPr lang="en-US" sz="3100" i="1" dirty="0"/>
              <a:t> </a:t>
            </a:r>
            <a:r>
              <a:rPr lang="en-US" sz="3100" dirty="0"/>
              <a:t>across the time dimension.</a:t>
            </a:r>
          </a:p>
          <a:p>
            <a:pPr lvl="1"/>
            <a:r>
              <a:rPr lang="en-US" sz="3100" dirty="0"/>
              <a:t>Quantity on Hand, Time logged on to computer.</a:t>
            </a:r>
          </a:p>
          <a:p>
            <a:r>
              <a:rPr lang="en-US" sz="3600" b="1" dirty="0">
                <a:solidFill>
                  <a:srgbClr val="0000FF"/>
                </a:solidFill>
              </a:rPr>
              <a:t>Non-Additive - </a:t>
            </a:r>
            <a:r>
              <a:rPr lang="en-US" sz="3600" dirty="0">
                <a:solidFill>
                  <a:srgbClr val="0000FF"/>
                </a:solidFill>
              </a:rPr>
              <a:t>Cannot</a:t>
            </a:r>
            <a:r>
              <a:rPr lang="en-US" sz="3600" dirty="0"/>
              <a:t> be </a:t>
            </a:r>
            <a:r>
              <a:rPr lang="en-US" sz="3600" dirty="0">
                <a:solidFill>
                  <a:srgbClr val="0000FF"/>
                </a:solidFill>
              </a:rPr>
              <a:t>summed across any dimension</a:t>
            </a:r>
            <a:r>
              <a:rPr lang="en-US" sz="3600" dirty="0"/>
              <a:t>.</a:t>
            </a:r>
          </a:p>
          <a:p>
            <a:pPr lvl="1"/>
            <a:r>
              <a:rPr lang="en-US" sz="3100" dirty="0"/>
              <a:t>These do not belong in the fact table, but with the dimension.</a:t>
            </a:r>
          </a:p>
          <a:p>
            <a:pPr lvl="1"/>
            <a:r>
              <a:rPr lang="en-US" sz="3100" dirty="0"/>
              <a:t>Basketball player height, Retail Price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Fact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1905000"/>
            <a:ext cx="8077201" cy="396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Dimensional Modeling Concepts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Dimensions </a:t>
            </a:r>
          </a:p>
          <a:p>
            <a:r>
              <a:rPr lang="en-US" dirty="0"/>
              <a:t>Facts </a:t>
            </a:r>
          </a:p>
          <a:p>
            <a:r>
              <a:rPr lang="en-US" dirty="0"/>
              <a:t>Dimensional Model or Star Schema </a:t>
            </a:r>
          </a:p>
          <a:p>
            <a:r>
              <a:rPr lang="en-US" dirty="0"/>
              <a:t>Conformed Dimensions </a:t>
            </a:r>
          </a:p>
          <a:p>
            <a:r>
              <a:rPr lang="en-US" dirty="0"/>
              <a:t>Data Warehouse Bus Matrix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Addictive Fact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Airline Industry Fact</a:t>
            </a:r>
          </a:p>
          <a:p>
            <a:pPr lvl="1"/>
            <a:r>
              <a:rPr lang="en-US" dirty="0"/>
              <a:t>Dimensions: Date and Branch</a:t>
            </a:r>
          </a:p>
          <a:p>
            <a:pPr lvl="1"/>
            <a:r>
              <a:rPr lang="en-US" dirty="0"/>
              <a:t>Measure: Number of ticket sold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337611"/>
            <a:ext cx="6466034" cy="2910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Addictive Fact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 across Date Dimension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Sum across Branch Dimension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133600"/>
            <a:ext cx="8458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Semi-addictive Fact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 Industry Fact</a:t>
            </a:r>
          </a:p>
          <a:p>
            <a:pPr lvl="1"/>
            <a:r>
              <a:rPr lang="en-US" dirty="0"/>
              <a:t>Dimensions: Date and Account</a:t>
            </a:r>
          </a:p>
          <a:p>
            <a:pPr lvl="1"/>
            <a:r>
              <a:rPr lang="en-US" dirty="0"/>
              <a:t>Measure: Current Balance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6464" y="3352800"/>
            <a:ext cx="6332136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Semi-addictive Fact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 across Date Dimension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Sum across Account Dimension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09800"/>
            <a:ext cx="847133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Non-addictive Fact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Supper Market Chain Fact</a:t>
            </a:r>
          </a:p>
          <a:p>
            <a:pPr lvl="1"/>
            <a:r>
              <a:rPr lang="en-US" dirty="0"/>
              <a:t>Dimensions: Date and Store</a:t>
            </a:r>
          </a:p>
          <a:p>
            <a:pPr lvl="1"/>
            <a:r>
              <a:rPr lang="en-US" dirty="0"/>
              <a:t>Measure: Profit Margin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276600"/>
            <a:ext cx="6858000" cy="313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Non-addictive Fact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 across Date Dimension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Sum across Store Dimension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09800"/>
            <a:ext cx="8543327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Which Fact? Additive? Semi? Non?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Number of page views on a website?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amount of taxes withheld on an employee’s monthly paycheck?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Credit card balance.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Pants waist size? 32, 34, etc…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Tracking when a student attends class?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Product Retail Price?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Vehicle’s MPG rating?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number of minutes late employees arrive to work each day.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Dimensional Modeling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Identify: </a:t>
            </a:r>
            <a:r>
              <a:rPr lang="en-US" dirty="0">
                <a:solidFill>
                  <a:srgbClr val="0000FF"/>
                </a:solidFill>
              </a:rPr>
              <a:t>Business Process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Fact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Dimensions</a:t>
            </a:r>
          </a:p>
          <a:p>
            <a:endParaRPr lang="en-US" dirty="0"/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What’s the total amount of product shipped by sales region for 2010-2014?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What’s the average time in days for a student’s application to be processed?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How many employees wait more than 15 minutes for a bus to the Manley parking lot?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Enterprise Bus Matrix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key deliverable from requirements gathering, the </a:t>
            </a:r>
            <a:r>
              <a:rPr lang="en-US" b="1" dirty="0">
                <a:solidFill>
                  <a:srgbClr val="0000FF"/>
                </a:solidFill>
              </a:rPr>
              <a:t>bus matrix </a:t>
            </a:r>
            <a:r>
              <a:rPr lang="en-US" dirty="0"/>
              <a:t>documents your </a:t>
            </a:r>
            <a:r>
              <a:rPr lang="en-US" b="1" dirty="0">
                <a:solidFill>
                  <a:srgbClr val="0000FF"/>
                </a:solidFill>
              </a:rPr>
              <a:t>business processes</a:t>
            </a:r>
            <a:r>
              <a:rPr lang="en-US" b="1" dirty="0"/>
              <a:t>, </a:t>
            </a:r>
            <a:r>
              <a:rPr lang="en-US" b="1" dirty="0">
                <a:solidFill>
                  <a:srgbClr val="0000FF"/>
                </a:solidFill>
              </a:rPr>
              <a:t>grain</a:t>
            </a:r>
            <a:r>
              <a:rPr lang="en-US" b="1" dirty="0"/>
              <a:t>, </a:t>
            </a:r>
            <a:r>
              <a:rPr lang="en-US" b="1" dirty="0">
                <a:solidFill>
                  <a:srgbClr val="0000FF"/>
                </a:solidFill>
              </a:rPr>
              <a:t>dimensions</a:t>
            </a:r>
            <a:r>
              <a:rPr lang="en-US" b="1" dirty="0"/>
              <a:t>, </a:t>
            </a:r>
            <a:r>
              <a:rPr lang="en-US" dirty="0"/>
              <a:t>and </a:t>
            </a:r>
            <a:r>
              <a:rPr lang="en-US" b="1" dirty="0">
                <a:solidFill>
                  <a:srgbClr val="0000FF"/>
                </a:solidFill>
              </a:rPr>
              <a:t>facts</a:t>
            </a:r>
            <a:r>
              <a:rPr lang="en-US" b="1" dirty="0"/>
              <a:t> </a:t>
            </a:r>
            <a:r>
              <a:rPr lang="en-US" dirty="0"/>
              <a:t>across all projects in your program.</a:t>
            </a:r>
          </a:p>
          <a:p>
            <a:pPr lvl="1"/>
            <a:endParaRPr lang="en-US" dirty="0"/>
          </a:p>
          <a:p>
            <a:pPr lvl="1"/>
            <a:endParaRPr lang="vi-VN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962400"/>
            <a:ext cx="79248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/>
              <a:t>Build A Bus Matrix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>
            <a:noAutofit/>
          </a:bodyPr>
          <a:lstStyle/>
          <a:p>
            <a:r>
              <a:rPr lang="en-US" dirty="0"/>
              <a:t>Identify </a:t>
            </a:r>
            <a:r>
              <a:rPr lang="en-US" dirty="0">
                <a:solidFill>
                  <a:srgbClr val="0000FF"/>
                </a:solidFill>
              </a:rPr>
              <a:t>business processes</a:t>
            </a:r>
          </a:p>
          <a:p>
            <a:pPr lvl="1"/>
            <a:r>
              <a:rPr lang="en-US" dirty="0"/>
              <a:t>Transaction, Periodic Snapshot or Accumulating Snapshot</a:t>
            </a:r>
          </a:p>
          <a:p>
            <a:r>
              <a:rPr lang="en-US" dirty="0"/>
              <a:t>Declare the </a:t>
            </a:r>
            <a:r>
              <a:rPr lang="en-US" dirty="0">
                <a:solidFill>
                  <a:srgbClr val="0000FF"/>
                </a:solidFill>
              </a:rPr>
              <a:t>grain</a:t>
            </a:r>
          </a:p>
          <a:p>
            <a:pPr lvl="1"/>
            <a:r>
              <a:rPr lang="en-US" dirty="0"/>
              <a:t>The level of detail stored in the data warehouse</a:t>
            </a:r>
          </a:p>
          <a:p>
            <a:r>
              <a:rPr lang="en-US" dirty="0"/>
              <a:t>Identify the </a:t>
            </a:r>
            <a:r>
              <a:rPr lang="en-US" dirty="0">
                <a:solidFill>
                  <a:srgbClr val="0000FF"/>
                </a:solidFill>
              </a:rPr>
              <a:t>dimensions</a:t>
            </a:r>
            <a:endParaRPr lang="en-US" dirty="0"/>
          </a:p>
          <a:p>
            <a:pPr lvl="1"/>
            <a:r>
              <a:rPr lang="en-US" dirty="0"/>
              <a:t>The context for our facts</a:t>
            </a:r>
          </a:p>
          <a:p>
            <a:r>
              <a:rPr lang="en-US" dirty="0"/>
              <a:t>Identify </a:t>
            </a:r>
            <a:r>
              <a:rPr lang="en-US" dirty="0">
                <a:solidFill>
                  <a:srgbClr val="0000FF"/>
                </a:solidFill>
              </a:rPr>
              <a:t>facts</a:t>
            </a:r>
            <a:endParaRPr lang="en-US" dirty="0"/>
          </a:p>
          <a:p>
            <a:pPr lvl="1"/>
            <a:r>
              <a:rPr lang="en-US" dirty="0"/>
              <a:t>Should be Additive, or at least Semi-Additive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Dimensions</a:t>
            </a:r>
            <a:r>
              <a:rPr lang="en-US" dirty="0"/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990600"/>
            <a:ext cx="15811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Set of </a:t>
            </a:r>
            <a:r>
              <a:rPr lang="en-US" dirty="0">
                <a:solidFill>
                  <a:srgbClr val="0000FF"/>
                </a:solidFill>
              </a:rPr>
              <a:t>attributes</a:t>
            </a:r>
            <a:r>
              <a:rPr lang="en-US" dirty="0"/>
              <a:t> (columns) related to a </a:t>
            </a:r>
            <a:r>
              <a:rPr lang="en-US" dirty="0">
                <a:solidFill>
                  <a:srgbClr val="0000FF"/>
                </a:solidFill>
              </a:rPr>
              <a:t>subject/object </a:t>
            </a:r>
          </a:p>
          <a:p>
            <a:pPr lvl="1"/>
            <a:r>
              <a:rPr lang="en-US" i="1" dirty="0"/>
              <a:t>Who, what, when, where, why, how</a:t>
            </a:r>
          </a:p>
          <a:p>
            <a:pPr lvl="1"/>
            <a:r>
              <a:rPr lang="en-US" i="1" dirty="0"/>
              <a:t>Ex: Product, Customer, Date, Vendor, …</a:t>
            </a:r>
            <a:r>
              <a:rPr lang="en-US" dirty="0"/>
              <a:t> </a:t>
            </a:r>
          </a:p>
          <a:p>
            <a:r>
              <a:rPr lang="en-US" dirty="0"/>
              <a:t>Each </a:t>
            </a:r>
            <a:r>
              <a:rPr lang="en-US" dirty="0">
                <a:solidFill>
                  <a:srgbClr val="0000FF"/>
                </a:solidFill>
              </a:rPr>
              <a:t>dimension row </a:t>
            </a:r>
            <a:r>
              <a:rPr lang="en-US" dirty="0"/>
              <a:t>is a </a:t>
            </a:r>
            <a:r>
              <a:rPr lang="en-US" dirty="0">
                <a:solidFill>
                  <a:srgbClr val="0000FF"/>
                </a:solidFill>
              </a:rPr>
              <a:t>unique</a:t>
            </a:r>
            <a:r>
              <a:rPr lang="en-US" dirty="0"/>
              <a:t> occurrence</a:t>
            </a:r>
          </a:p>
          <a:p>
            <a:pPr lvl="1"/>
            <a:r>
              <a:rPr lang="en-US" i="1" dirty="0"/>
              <a:t>One row per product, customer, day, …</a:t>
            </a:r>
            <a:r>
              <a:rPr lang="en-US" dirty="0"/>
              <a:t> </a:t>
            </a:r>
          </a:p>
          <a:p>
            <a:r>
              <a:rPr lang="en-US" b="1" dirty="0"/>
              <a:t>Dimension attributes</a:t>
            </a:r>
          </a:p>
          <a:p>
            <a:pPr lvl="1"/>
            <a:r>
              <a:rPr lang="en-US" i="1" dirty="0"/>
              <a:t>Report </a:t>
            </a:r>
            <a:r>
              <a:rPr lang="en-US" i="1" dirty="0">
                <a:solidFill>
                  <a:srgbClr val="0000FF"/>
                </a:solidFill>
              </a:rPr>
              <a:t>labels</a:t>
            </a:r>
            <a:r>
              <a:rPr lang="en-US" i="1" dirty="0"/>
              <a:t> and query </a:t>
            </a:r>
            <a:r>
              <a:rPr lang="en-US" i="1" dirty="0">
                <a:solidFill>
                  <a:srgbClr val="0000FF"/>
                </a:solidFill>
              </a:rPr>
              <a:t>constraints</a:t>
            </a:r>
          </a:p>
          <a:p>
            <a:pPr lvl="1"/>
            <a:r>
              <a:rPr lang="en-US" i="1" dirty="0"/>
              <a:t>“</a:t>
            </a:r>
            <a:r>
              <a:rPr lang="en-US" i="1" dirty="0">
                <a:solidFill>
                  <a:srgbClr val="0000FF"/>
                </a:solidFill>
              </a:rPr>
              <a:t>By</a:t>
            </a:r>
            <a:r>
              <a:rPr lang="en-US" i="1" dirty="0"/>
              <a:t>” words and “</a:t>
            </a:r>
            <a:r>
              <a:rPr lang="en-US" i="1" dirty="0">
                <a:solidFill>
                  <a:srgbClr val="0000FF"/>
                </a:solidFill>
              </a:rPr>
              <a:t>where</a:t>
            </a:r>
            <a:r>
              <a:rPr lang="en-US" i="1" dirty="0"/>
              <a:t>” clauses</a:t>
            </a:r>
          </a:p>
          <a:p>
            <a:pPr lvl="1"/>
            <a:r>
              <a:rPr lang="en-US" i="1" dirty="0"/>
              <a:t>Verbose </a:t>
            </a:r>
            <a:r>
              <a:rPr lang="en-US" i="1" dirty="0">
                <a:solidFill>
                  <a:srgbClr val="0000FF"/>
                </a:solidFill>
              </a:rPr>
              <a:t>descriptive attributes</a:t>
            </a:r>
            <a:r>
              <a:rPr lang="en-US" i="1" dirty="0"/>
              <a:t>, in addition to codes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Hierarchical relationships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/>
              <a:t>The Dimension Table Key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Surrogate keys </a:t>
            </a:r>
            <a:r>
              <a:rPr lang="en-US" sz="2800" dirty="0"/>
              <a:t>(identities, sequences e.g. 1,2,3,…) are used for the </a:t>
            </a:r>
            <a:r>
              <a:rPr lang="en-US" sz="2800" b="1" dirty="0">
                <a:solidFill>
                  <a:srgbClr val="0000FF"/>
                </a:solidFill>
              </a:rPr>
              <a:t>primary key constraint</a:t>
            </a:r>
            <a:r>
              <a:rPr lang="en-US" sz="2800" dirty="0"/>
              <a:t>.</a:t>
            </a:r>
          </a:p>
          <a:p>
            <a:r>
              <a:rPr lang="en-US" sz="2800" dirty="0"/>
              <a:t>They yield best performance for the Star Schema</a:t>
            </a:r>
          </a:p>
          <a:p>
            <a:pPr lvl="1"/>
            <a:r>
              <a:rPr lang="en-US" sz="2400" dirty="0"/>
              <a:t>most efficient joins, </a:t>
            </a:r>
          </a:p>
          <a:p>
            <a:pPr lvl="1"/>
            <a:r>
              <a:rPr lang="en-US" sz="2400" dirty="0"/>
              <a:t>smaller indexes in fact table, </a:t>
            </a:r>
          </a:p>
          <a:p>
            <a:pPr lvl="1"/>
            <a:r>
              <a:rPr lang="en-US" sz="2400" dirty="0"/>
              <a:t>more rows per block in the fact table</a:t>
            </a:r>
          </a:p>
          <a:p>
            <a:r>
              <a:rPr lang="en-US" sz="2800" dirty="0"/>
              <a:t>They have no dependency on primary key in operational source data</a:t>
            </a:r>
          </a:p>
          <a:p>
            <a:pPr lvl="1"/>
            <a:r>
              <a:rPr lang="en-US" sz="2400" dirty="0"/>
              <a:t>Makes it easier to deal with changes to the source data</a:t>
            </a:r>
          </a:p>
          <a:p>
            <a:r>
              <a:rPr lang="en-US" sz="2800" dirty="0"/>
              <a:t>Dimension table requires a </a:t>
            </a:r>
            <a:r>
              <a:rPr lang="en-US" sz="2800" b="1" dirty="0">
                <a:solidFill>
                  <a:srgbClr val="0000FF"/>
                </a:solidFill>
              </a:rPr>
              <a:t>natural key </a:t>
            </a:r>
            <a:r>
              <a:rPr lang="en-US" sz="2800" dirty="0"/>
              <a:t>or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00FF"/>
                </a:solidFill>
              </a:rPr>
              <a:t>business key</a:t>
            </a:r>
            <a:r>
              <a:rPr lang="en-US" sz="2800" b="1" dirty="0"/>
              <a:t> </a:t>
            </a:r>
            <a:r>
              <a:rPr lang="en-US" sz="2800" dirty="0"/>
              <a:t>to identify a unique row</a:t>
            </a:r>
          </a:p>
          <a:p>
            <a:pPr lvl="1"/>
            <a:r>
              <a:rPr lang="en-US" sz="2400" dirty="0"/>
              <a:t>Ex: Customer’s email address, Employee’s ID number.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Date and Time Dimensions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Just about every fact table as a date and/or time dimension. </a:t>
            </a:r>
          </a:p>
          <a:p>
            <a:r>
              <a:rPr lang="en-US" sz="2400" dirty="0"/>
              <a:t>This is the most common of </a:t>
            </a:r>
            <a:r>
              <a:rPr lang="en-US" sz="2400" b="1" dirty="0">
                <a:solidFill>
                  <a:srgbClr val="0000FF"/>
                </a:solidFill>
              </a:rPr>
              <a:t>conformed dimensions</a:t>
            </a:r>
            <a:endParaRPr lang="en-US" sz="2400" dirty="0"/>
          </a:p>
          <a:p>
            <a:r>
              <a:rPr lang="en-US" sz="2400" dirty="0"/>
              <a:t>Usually </a:t>
            </a:r>
            <a:r>
              <a:rPr lang="en-US" sz="2400" b="1" dirty="0">
                <a:solidFill>
                  <a:srgbClr val="0000FF"/>
                </a:solidFill>
              </a:rPr>
              <a:t>generated programmatically </a:t>
            </a:r>
            <a:r>
              <a:rPr lang="en-US" sz="2400" dirty="0"/>
              <a:t>during the ETL process or </a:t>
            </a:r>
            <a:r>
              <a:rPr lang="en-US" sz="2400" b="1" dirty="0">
                <a:solidFill>
                  <a:srgbClr val="0000FF"/>
                </a:solidFill>
              </a:rPr>
              <a:t>imported</a:t>
            </a:r>
            <a:r>
              <a:rPr lang="en-US" sz="2400" dirty="0"/>
              <a:t> from a spreadsheet.</a:t>
            </a:r>
          </a:p>
          <a:p>
            <a:r>
              <a:rPr lang="en-US" sz="2400" dirty="0"/>
              <a:t>Acceptable to use </a:t>
            </a:r>
            <a:r>
              <a:rPr lang="en-US" sz="2400" b="1" dirty="0">
                <a:solidFill>
                  <a:srgbClr val="0000FF"/>
                </a:solidFill>
              </a:rPr>
              <a:t>PK</a:t>
            </a:r>
            <a:r>
              <a:rPr lang="en-US" sz="2400" dirty="0"/>
              <a:t> in the form </a:t>
            </a:r>
            <a:r>
              <a:rPr lang="en-US" sz="2400" b="1" dirty="0">
                <a:solidFill>
                  <a:srgbClr val="0000FF"/>
                </a:solidFill>
              </a:rPr>
              <a:t>YYYYMMDD (</a:t>
            </a:r>
            <a:r>
              <a:rPr lang="en-US" sz="2400" b="1" dirty="0" err="1">
                <a:solidFill>
                  <a:srgbClr val="0000FF"/>
                </a:solidFill>
              </a:rPr>
              <a:t>int</a:t>
            </a:r>
            <a:r>
              <a:rPr lang="en-US" sz="2400" b="1" dirty="0">
                <a:solidFill>
                  <a:srgbClr val="0000FF"/>
                </a:solidFill>
              </a:rPr>
              <a:t>)</a:t>
            </a:r>
          </a:p>
          <a:p>
            <a:r>
              <a:rPr lang="en-US" sz="2400" dirty="0"/>
              <a:t>In you need time of day, use a separate dimension.</a:t>
            </a:r>
          </a:p>
          <a:p>
            <a:r>
              <a:rPr lang="en-US" sz="2400" dirty="0"/>
              <a:t>Time of day should only be used if there are </a:t>
            </a:r>
            <a:r>
              <a:rPr lang="en-US" sz="2400" b="1" dirty="0">
                <a:solidFill>
                  <a:srgbClr val="0000FF"/>
                </a:solidFill>
              </a:rPr>
              <a:t>meaningful textual descriptions </a:t>
            </a:r>
            <a:r>
              <a:rPr lang="en-US" sz="2400" dirty="0"/>
              <a:t>of time </a:t>
            </a:r>
          </a:p>
          <a:p>
            <a:pPr lvl="1"/>
            <a:r>
              <a:rPr lang="en-US" sz="2000" b="1" dirty="0"/>
              <a:t>Ex.</a:t>
            </a:r>
            <a:r>
              <a:rPr lang="en-US" sz="2000" dirty="0"/>
              <a:t> Lunch, Dinner, 1</a:t>
            </a:r>
            <a:r>
              <a:rPr lang="en-US" sz="2000" baseline="30000" dirty="0"/>
              <a:t>st</a:t>
            </a:r>
            <a:r>
              <a:rPr lang="en-US" sz="2000" dirty="0"/>
              <a:t> shift, 2</a:t>
            </a:r>
            <a:r>
              <a:rPr lang="en-US" sz="2000" baseline="30000" dirty="0"/>
              <a:t>nd</a:t>
            </a:r>
            <a:r>
              <a:rPr lang="en-US" sz="2000" dirty="0"/>
              <a:t> Shift,  Etc…</a:t>
            </a:r>
          </a:p>
          <a:p>
            <a:r>
              <a:rPr lang="en-US" sz="2400" dirty="0"/>
              <a:t>Elapsed times intervals are </a:t>
            </a:r>
            <a:r>
              <a:rPr lang="en-US" sz="2400" b="1" dirty="0">
                <a:solidFill>
                  <a:srgbClr val="0000FF"/>
                </a:solidFill>
              </a:rPr>
              <a:t>facts</a:t>
            </a:r>
            <a:r>
              <a:rPr lang="en-US" sz="2400" dirty="0"/>
              <a:t>, not attributes.</a:t>
            </a:r>
          </a:p>
          <a:p>
            <a:pPr lvl="1"/>
            <a:r>
              <a:rPr lang="en-US" sz="2000" b="1" dirty="0"/>
              <a:t>Ex</a:t>
            </a:r>
            <a:r>
              <a:rPr lang="en-US" sz="2000" dirty="0"/>
              <a:t>. Minutes between when order was received and shipped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Date Dimension Example</a:t>
            </a:r>
            <a:endParaRPr lang="vi-V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" y="1752600"/>
            <a:ext cx="8990743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Degenerate Dimensions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b="1" dirty="0">
                <a:solidFill>
                  <a:srgbClr val="0000FF"/>
                </a:solidFill>
                <a:sym typeface="Wingdings" panose="05000000000000000000" pitchFamily="2" charset="2"/>
              </a:rPr>
              <a:t>Dimensions we store in the fact table</a:t>
            </a:r>
            <a:r>
              <a:rPr lang="en-US" sz="3300" dirty="0">
                <a:sym typeface="Wingdings" panose="05000000000000000000" pitchFamily="2" charset="2"/>
              </a:rPr>
              <a:t>, because there’s too many of them for their own a dimension 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For example a 1-1 relationship from fact to dimension</a:t>
            </a:r>
          </a:p>
          <a:p>
            <a:r>
              <a:rPr lang="en-US" sz="3300" dirty="0"/>
              <a:t>These occur in transaction fact tables that have a parent child (One to Many) structure</a:t>
            </a:r>
          </a:p>
          <a:p>
            <a:pPr lvl="1"/>
            <a:r>
              <a:rPr lang="en-US" b="1" dirty="0"/>
              <a:t>Ex. </a:t>
            </a:r>
            <a:r>
              <a:rPr lang="en-US" dirty="0"/>
              <a:t>Order </a:t>
            </a:r>
            <a:r>
              <a:rPr lang="en-US" dirty="0">
                <a:sym typeface="Wingdings" panose="05000000000000000000" pitchFamily="2" charset="2"/>
              </a:rPr>
              <a:t> Order Detail, 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Airline Ticket  Flights</a:t>
            </a:r>
          </a:p>
          <a:p>
            <a:r>
              <a:rPr lang="en-US" dirty="0">
                <a:sym typeface="Wingdings" panose="05000000000000000000" pitchFamily="2" charset="2"/>
              </a:rPr>
              <a:t>Allow us to </a:t>
            </a:r>
            <a:r>
              <a:rPr lang="en-US" b="1" dirty="0">
                <a:solidFill>
                  <a:srgbClr val="0000FF"/>
                </a:solidFill>
                <a:sym typeface="Wingdings" panose="05000000000000000000" pitchFamily="2" charset="2"/>
              </a:rPr>
              <a:t>drill-through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to operational data, in the ODS.</a:t>
            </a:r>
          </a:p>
          <a:p>
            <a:r>
              <a:rPr lang="en-US" dirty="0">
                <a:sym typeface="Wingdings" panose="05000000000000000000" pitchFamily="2" charset="2"/>
              </a:rPr>
              <a:t>Usually ends up as part of the </a:t>
            </a:r>
            <a:r>
              <a:rPr lang="en-US" b="1" dirty="0">
                <a:solidFill>
                  <a:srgbClr val="0000FF"/>
                </a:solidFill>
                <a:sym typeface="Wingdings" panose="05000000000000000000" pitchFamily="2" charset="2"/>
              </a:rPr>
              <a:t>primary key </a:t>
            </a:r>
            <a:r>
              <a:rPr lang="en-US" dirty="0">
                <a:sym typeface="Wingdings" panose="05000000000000000000" pitchFamily="2" charset="2"/>
              </a:rPr>
              <a:t>of the fact table.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b="1" dirty="0"/>
              <a:t>Slowly Changing Dimensions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dirty="0"/>
              <a:t>Dimensional data changes infrequently but when it does you need a strategy for addressing the change.</a:t>
            </a:r>
          </a:p>
          <a:p>
            <a:pPr lvl="1"/>
            <a:r>
              <a:rPr lang="en-US" sz="2400" b="1" dirty="0"/>
              <a:t>Ex:</a:t>
            </a:r>
            <a:r>
              <a:rPr lang="en-US" sz="2400" dirty="0"/>
              <a:t> What happens when a customer has a new address,  or an Employee has a name change?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4 Popular strategies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Type 1</a:t>
            </a:r>
            <a:r>
              <a:rPr lang="en-US" sz="2400" dirty="0"/>
              <a:t>: Overwrite the existing attribute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Type 2</a:t>
            </a:r>
            <a:r>
              <a:rPr lang="en-US" sz="2400" dirty="0"/>
              <a:t>: Add a new Dimension row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Type 3</a:t>
            </a:r>
            <a:r>
              <a:rPr lang="en-US" sz="2400" dirty="0"/>
              <a:t>: Add a new Dimension attribute - </a:t>
            </a:r>
          </a:p>
          <a:p>
            <a:pPr lvl="1"/>
            <a:r>
              <a:rPr lang="en-US" sz="2400" b="1" dirty="0">
                <a:solidFill>
                  <a:srgbClr val="0000FF"/>
                </a:solidFill>
              </a:rPr>
              <a:t>Mini-Dimension</a:t>
            </a:r>
            <a:r>
              <a:rPr lang="en-US" sz="2400" dirty="0"/>
              <a:t>: Add a new Dimension</a:t>
            </a:r>
          </a:p>
          <a:p>
            <a:r>
              <a:rPr lang="en-US" sz="2800" dirty="0"/>
              <a:t>These strategies are not mutually exclusive, and can be combined.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1: Overwrite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Appropriate for</a:t>
            </a:r>
          </a:p>
          <a:p>
            <a:pPr lvl="1"/>
            <a:r>
              <a:rPr lang="en-US" dirty="0"/>
              <a:t>correcting mistakes or errors  in data</a:t>
            </a:r>
          </a:p>
          <a:p>
            <a:pPr lvl="1"/>
            <a:r>
              <a:rPr lang="en-US" dirty="0"/>
              <a:t>changes where historical associations do not matter</a:t>
            </a:r>
          </a:p>
          <a:p>
            <a:pPr lvl="1"/>
            <a:r>
              <a:rPr lang="en-US" dirty="0"/>
              <a:t>the old value has no significance</a:t>
            </a:r>
            <a:endParaRPr lang="en-US" sz="3600" dirty="0"/>
          </a:p>
          <a:p>
            <a:r>
              <a:rPr lang="en-US" dirty="0"/>
              <a:t>If the </a:t>
            </a:r>
            <a:r>
              <a:rPr lang="en-US" b="1" dirty="0">
                <a:solidFill>
                  <a:srgbClr val="0000FF"/>
                </a:solidFill>
              </a:rPr>
              <a:t>previous value matters</a:t>
            </a:r>
            <a:r>
              <a:rPr lang="en-US" dirty="0"/>
              <a:t>, </a:t>
            </a:r>
            <a:r>
              <a:rPr lang="en-US" b="1" dirty="0">
                <a:solidFill>
                  <a:srgbClr val="0000FF"/>
                </a:solidFill>
              </a:rPr>
              <a:t>don’t use this strategy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You are rewriting history</a:t>
            </a:r>
          </a:p>
          <a:p>
            <a:r>
              <a:rPr lang="en-US" dirty="0"/>
              <a:t>Problems will occur with data aggregated on old values. </a:t>
            </a:r>
          </a:p>
          <a:p>
            <a:r>
              <a:rPr lang="en-US" b="1" dirty="0"/>
              <a:t>Ex.</a:t>
            </a:r>
            <a:r>
              <a:rPr lang="en-US" dirty="0"/>
              <a:t> Employee Name Changes, Corrections, Natural Key Edits.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 2: Add New Dimension Row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Most popular strategy, as it preserves history</a:t>
            </a:r>
          </a:p>
          <a:p>
            <a:r>
              <a:rPr lang="en-US" sz="2800" dirty="0"/>
              <a:t>Natural key is repeated</a:t>
            </a:r>
          </a:p>
          <a:p>
            <a:r>
              <a:rPr lang="en-US" sz="2800" dirty="0"/>
              <a:t>Old and new values are stored along with effective dates and indicator of which row is “</a:t>
            </a:r>
            <a:r>
              <a:rPr lang="en-US" sz="2800" b="1" dirty="0">
                <a:solidFill>
                  <a:srgbClr val="0000FF"/>
                </a:solidFill>
              </a:rPr>
              <a:t>current</a:t>
            </a:r>
            <a:r>
              <a:rPr lang="en-US" sz="2800" dirty="0"/>
              <a:t>”</a:t>
            </a:r>
          </a:p>
          <a:p>
            <a:endParaRPr lang="vi-VN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083823"/>
              </p:ext>
            </p:extLst>
          </p:nvPr>
        </p:nvGraphicFramePr>
        <p:xfrm>
          <a:off x="304800" y="3962400"/>
          <a:ext cx="8660359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8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03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</a:t>
                      </a:r>
                      <a:r>
                        <a:rPr lang="en-US" dirty="0" err="1"/>
                        <a:t>Descr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Effective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Expiration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Current 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Stapler,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9/1/2011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Stapler,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9/2/2011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3/31/2013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Stapler,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Office Supplies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4/1/2013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12/31/9999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Up Arrow 4"/>
          <p:cNvSpPr/>
          <p:nvPr/>
        </p:nvSpPr>
        <p:spPr>
          <a:xfrm>
            <a:off x="3581399" y="5739581"/>
            <a:ext cx="1981200" cy="838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Change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Type 3: Add A New Dimension Attribute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Infrequently used, preserves history</a:t>
            </a:r>
          </a:p>
          <a:p>
            <a:r>
              <a:rPr lang="en-US" sz="2800" dirty="0"/>
              <a:t>Useful for “</a:t>
            </a:r>
            <a:r>
              <a:rPr lang="en-US" sz="2800" b="1" dirty="0">
                <a:solidFill>
                  <a:srgbClr val="0000FF"/>
                </a:solidFill>
              </a:rPr>
              <a:t>soft</a:t>
            </a:r>
            <a:r>
              <a:rPr lang="en-US" sz="2800" dirty="0"/>
              <a:t>” changes where users might want to choose between the old and new attribute, or need to access both values for a time</a:t>
            </a:r>
          </a:p>
          <a:p>
            <a:r>
              <a:rPr lang="en-US" sz="2800" dirty="0"/>
              <a:t>The new value is written to the existing column, the old value is stored in a new column</a:t>
            </a:r>
          </a:p>
          <a:p>
            <a:r>
              <a:rPr lang="en-US" sz="2800" dirty="0"/>
              <a:t>This way queries do not have to be re-written to access the new attribute</a:t>
            </a:r>
          </a:p>
          <a:p>
            <a:r>
              <a:rPr lang="en-US" sz="2800" b="1" dirty="0"/>
              <a:t>Ex.</a:t>
            </a:r>
            <a:r>
              <a:rPr lang="en-US" sz="2800" dirty="0"/>
              <a:t> Redistricting sales territories. Re-charting accounting codes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Mini-Dimensions: Add a new Dimension</a:t>
            </a:r>
            <a:endParaRPr lang="vi-V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</a:t>
            </a:r>
            <a:r>
              <a:rPr lang="en-US" sz="2800" b="1" dirty="0">
                <a:solidFill>
                  <a:srgbClr val="0000FF"/>
                </a:solidFill>
              </a:rPr>
              <a:t>attributes change frequently</a:t>
            </a:r>
            <a:r>
              <a:rPr lang="en-US" sz="2800" dirty="0"/>
              <a:t> consider placing them in their own “</a:t>
            </a:r>
            <a:r>
              <a:rPr lang="en-US" sz="2800" b="1" dirty="0">
                <a:solidFill>
                  <a:srgbClr val="0000FF"/>
                </a:solidFill>
              </a:rPr>
              <a:t>mini-dimensions</a:t>
            </a:r>
            <a:r>
              <a:rPr lang="en-US" sz="2800" dirty="0"/>
              <a:t>”</a:t>
            </a:r>
          </a:p>
          <a:p>
            <a:r>
              <a:rPr lang="en-US" sz="2800" dirty="0"/>
              <a:t>Most effective when you have </a:t>
            </a:r>
            <a:r>
              <a:rPr lang="en-US" sz="2800" b="1" dirty="0">
                <a:solidFill>
                  <a:srgbClr val="0000FF"/>
                </a:solidFill>
              </a:rPr>
              <a:t>banded values</a:t>
            </a:r>
            <a:r>
              <a:rPr lang="en-US" sz="2800" dirty="0"/>
              <a:t>, or </a:t>
            </a:r>
            <a:r>
              <a:rPr lang="en-US" sz="2800" b="1" dirty="0">
                <a:solidFill>
                  <a:srgbClr val="0000FF"/>
                </a:solidFill>
              </a:rPr>
              <a:t>ranges of discrete values</a:t>
            </a:r>
          </a:p>
          <a:p>
            <a:endParaRPr lang="vi-VN" sz="28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3831322"/>
            <a:ext cx="3429000" cy="2057400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u="sng" dirty="0"/>
              <a:t>Fact Table</a:t>
            </a:r>
          </a:p>
          <a:p>
            <a:pPr algn="ctr" eaLnBrk="1" hangingPunct="1"/>
            <a:r>
              <a:rPr lang="en-US" dirty="0">
                <a:latin typeface="+mn-lt"/>
              </a:rPr>
              <a:t>Customer Key FK</a:t>
            </a:r>
          </a:p>
          <a:p>
            <a:pPr algn="ctr" eaLnBrk="1" hangingPunct="1"/>
            <a:r>
              <a:rPr lang="en-US" dirty="0">
                <a:latin typeface="+mn-lt"/>
              </a:rPr>
              <a:t>Customer Demographics Key FK</a:t>
            </a:r>
          </a:p>
          <a:p>
            <a:pPr algn="ctr" eaLnBrk="1" hangingPunct="1"/>
            <a:r>
              <a:rPr lang="en-US" dirty="0">
                <a:latin typeface="+mn-lt"/>
              </a:rPr>
              <a:t>… other </a:t>
            </a:r>
            <a:r>
              <a:rPr lang="en-US" dirty="0" err="1">
                <a:latin typeface="+mn-lt"/>
              </a:rPr>
              <a:t>FKeys</a:t>
            </a:r>
            <a:r>
              <a:rPr lang="en-US" dirty="0">
                <a:latin typeface="+mn-lt"/>
              </a:rPr>
              <a:t>…</a:t>
            </a:r>
          </a:p>
          <a:p>
            <a:pPr algn="ctr" eaLnBrk="1" hangingPunct="1"/>
            <a:r>
              <a:rPr lang="en-US" dirty="0">
                <a:latin typeface="+mn-lt"/>
              </a:rPr>
              <a:t>… Facts…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38800" y="3124200"/>
            <a:ext cx="2514600" cy="1470279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u="sng" dirty="0"/>
              <a:t>Customer Dimension</a:t>
            </a:r>
          </a:p>
          <a:p>
            <a:pPr algn="ctr" eaLnBrk="1" hangingPunct="1"/>
            <a:r>
              <a:rPr lang="en-US" dirty="0">
                <a:latin typeface="+mn-lt"/>
              </a:rPr>
              <a:t>Customer key PK</a:t>
            </a:r>
          </a:p>
          <a:p>
            <a:pPr algn="ctr" eaLnBrk="1" hangingPunct="1"/>
            <a:r>
              <a:rPr lang="en-US" dirty="0">
                <a:latin typeface="+mn-lt"/>
              </a:rPr>
              <a:t>Customer ID (Nat. Key)</a:t>
            </a:r>
          </a:p>
          <a:p>
            <a:pPr algn="ctr" eaLnBrk="1" hangingPunct="1"/>
            <a:r>
              <a:rPr lang="en-US" dirty="0">
                <a:latin typeface="+mn-lt"/>
              </a:rPr>
              <a:t>Customer Name</a:t>
            </a:r>
          </a:p>
          <a:p>
            <a:pPr algn="ctr" eaLnBrk="1" hangingPunct="1"/>
            <a:r>
              <a:rPr lang="en-US" dirty="0">
                <a:latin typeface="+mn-lt"/>
              </a:rPr>
              <a:t>…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581400" y="3602722"/>
            <a:ext cx="2438400" cy="83820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0" y="4821923"/>
            <a:ext cx="4419600" cy="1905000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u="sng" dirty="0"/>
              <a:t>Customer Demographics Dimension</a:t>
            </a:r>
          </a:p>
          <a:p>
            <a:pPr algn="ctr" eaLnBrk="1" hangingPunct="1"/>
            <a:r>
              <a:rPr lang="en-US" dirty="0">
                <a:latin typeface="+mn-lt"/>
              </a:rPr>
              <a:t>Customer Demographics Key PK</a:t>
            </a:r>
          </a:p>
          <a:p>
            <a:pPr algn="ctr" eaLnBrk="1" hangingPunct="1"/>
            <a:r>
              <a:rPr lang="en-US" dirty="0">
                <a:latin typeface="+mn-lt"/>
              </a:rPr>
              <a:t>Customer Age Band</a:t>
            </a:r>
          </a:p>
          <a:p>
            <a:pPr algn="ctr" eaLnBrk="1" hangingPunct="1"/>
            <a:r>
              <a:rPr lang="en-US" dirty="0">
                <a:latin typeface="+mn-lt"/>
              </a:rPr>
              <a:t>Customer Gender</a:t>
            </a:r>
          </a:p>
          <a:p>
            <a:pPr algn="ctr" eaLnBrk="1" hangingPunct="1"/>
            <a:r>
              <a:rPr lang="en-US" dirty="0">
                <a:latin typeface="+mn-lt"/>
              </a:rPr>
              <a:t>Customer Income Band</a:t>
            </a:r>
          </a:p>
          <a:p>
            <a:pPr algn="ctr" eaLnBrk="1" hangingPunct="1"/>
            <a:r>
              <a:rPr lang="en-US" dirty="0">
                <a:latin typeface="+mn-lt"/>
              </a:rPr>
              <a:t>…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81400" y="4955272"/>
            <a:ext cx="1676400" cy="40005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Dimensional Modeling Concepts </a:t>
            </a:r>
          </a:p>
          <a:p>
            <a:r>
              <a:rPr lang="en-US" dirty="0"/>
              <a:t>Dimensional Modeling Process</a:t>
            </a:r>
          </a:p>
          <a:p>
            <a:r>
              <a:rPr lang="en-US" dirty="0"/>
              <a:t>Types of Fact Tables</a:t>
            </a:r>
          </a:p>
          <a:p>
            <a:r>
              <a:rPr lang="en-US" dirty="0"/>
              <a:t>Types of Facts</a:t>
            </a:r>
          </a:p>
          <a:p>
            <a:r>
              <a:rPr lang="en-US" dirty="0"/>
              <a:t>Slowly Changing Dimensions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Facts</a:t>
            </a:r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905000"/>
            <a:ext cx="37242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5867400" cy="4953000"/>
          </a:xfrm>
        </p:spPr>
        <p:txBody>
          <a:bodyPr>
            <a:normAutofit/>
          </a:bodyPr>
          <a:lstStyle/>
          <a:p>
            <a:r>
              <a:rPr lang="en-US" dirty="0"/>
              <a:t>Result from a </a:t>
            </a:r>
            <a:r>
              <a:rPr lang="en-US" dirty="0">
                <a:solidFill>
                  <a:srgbClr val="0000FF"/>
                </a:solidFill>
              </a:rPr>
              <a:t>business process </a:t>
            </a:r>
            <a:r>
              <a:rPr lang="en-US" dirty="0"/>
              <a:t>or </a:t>
            </a:r>
            <a:r>
              <a:rPr lang="en-US" dirty="0">
                <a:solidFill>
                  <a:srgbClr val="0000FF"/>
                </a:solidFill>
              </a:rPr>
              <a:t>business event</a:t>
            </a:r>
          </a:p>
          <a:p>
            <a:pPr lvl="1"/>
            <a:r>
              <a:rPr lang="en-US" i="1" dirty="0"/>
              <a:t>Facts are usually </a:t>
            </a:r>
            <a:r>
              <a:rPr lang="en-US" i="1" dirty="0">
                <a:solidFill>
                  <a:srgbClr val="0000FF"/>
                </a:solidFill>
              </a:rPr>
              <a:t>numeric</a:t>
            </a:r>
            <a:r>
              <a:rPr lang="en-US" i="1" dirty="0"/>
              <a:t> and </a:t>
            </a:r>
            <a:r>
              <a:rPr lang="en-US" i="1" dirty="0">
                <a:solidFill>
                  <a:srgbClr val="0000FF"/>
                </a:solidFill>
              </a:rPr>
              <a:t>additive</a:t>
            </a:r>
          </a:p>
          <a:p>
            <a:r>
              <a:rPr lang="en-US" dirty="0">
                <a:solidFill>
                  <a:srgbClr val="0000FF"/>
                </a:solidFill>
              </a:rPr>
              <a:t>Granularity/grain</a:t>
            </a:r>
          </a:p>
          <a:p>
            <a:pPr lvl="1"/>
            <a:r>
              <a:rPr lang="en-US" i="1" dirty="0"/>
              <a:t>Identifies the fact </a:t>
            </a:r>
            <a:r>
              <a:rPr lang="en-US" i="1" dirty="0">
                <a:solidFill>
                  <a:srgbClr val="0000FF"/>
                </a:solidFill>
              </a:rPr>
              <a:t>level of detail</a:t>
            </a:r>
          </a:p>
          <a:p>
            <a:pPr lvl="1"/>
            <a:r>
              <a:rPr lang="en-US" i="1" dirty="0"/>
              <a:t>One row </a:t>
            </a:r>
            <a:r>
              <a:rPr lang="en-US" i="1" dirty="0">
                <a:solidFill>
                  <a:srgbClr val="0000FF"/>
                </a:solidFill>
              </a:rPr>
              <a:t>per sale</a:t>
            </a:r>
            <a:r>
              <a:rPr lang="en-US" i="1" dirty="0"/>
              <a:t>, one row </a:t>
            </a:r>
            <a:r>
              <a:rPr lang="en-US" i="1" dirty="0">
                <a:solidFill>
                  <a:srgbClr val="0000FF"/>
                </a:solidFill>
              </a:rPr>
              <a:t>per service call</a:t>
            </a:r>
            <a:r>
              <a:rPr lang="en-US" i="1" dirty="0"/>
              <a:t>, one row </a:t>
            </a:r>
            <a:r>
              <a:rPr lang="en-US" i="1" dirty="0">
                <a:solidFill>
                  <a:srgbClr val="0000FF"/>
                </a:solidFill>
              </a:rPr>
              <a:t>per claim</a:t>
            </a:r>
            <a:r>
              <a:rPr lang="en-US" i="1" dirty="0"/>
              <a:t>, …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Atomic grain </a:t>
            </a:r>
            <a:r>
              <a:rPr lang="en-US" i="1" dirty="0"/>
              <a:t>is most flexible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Star Schema</a:t>
            </a:r>
            <a:r>
              <a:rPr lang="en-US" dirty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7846" y="2179637"/>
            <a:ext cx="5884927" cy="361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373" y="1570037"/>
            <a:ext cx="83058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Fact table </a:t>
            </a:r>
            <a:r>
              <a:rPr lang="en-US" sz="2800" dirty="0"/>
              <a:t>per </a:t>
            </a:r>
            <a:r>
              <a:rPr lang="en-US" sz="2800" dirty="0">
                <a:solidFill>
                  <a:srgbClr val="0000FF"/>
                </a:solidFill>
              </a:rPr>
              <a:t>business process/event</a:t>
            </a:r>
            <a:r>
              <a:rPr lang="en-US" sz="2800" dirty="0"/>
              <a:t>, plus </a:t>
            </a:r>
            <a:r>
              <a:rPr lang="en-US" sz="2800" dirty="0">
                <a:solidFill>
                  <a:srgbClr val="0000FF"/>
                </a:solidFill>
              </a:rPr>
              <a:t>relevant dimensions</a:t>
            </a:r>
            <a:r>
              <a:rPr lang="en-US" sz="2800" dirty="0"/>
              <a:t>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7373" y="3170237"/>
            <a:ext cx="3581400" cy="277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Benefits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Easier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understand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Better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performance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 fewer joins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Extensible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handle change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3429000" y="6019800"/>
            <a:ext cx="1371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Dimension</a:t>
            </a:r>
            <a:br>
              <a:rPr lang="en-US" sz="2000" b="1" dirty="0"/>
            </a:br>
            <a:r>
              <a:rPr lang="en-US" sz="2000" b="1" dirty="0"/>
              <a:t>Tables</a:t>
            </a:r>
            <a:r>
              <a:rPr lang="en-US" sz="2000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5638800" y="6019800"/>
            <a:ext cx="1295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Fact</a:t>
            </a:r>
            <a:br>
              <a:rPr lang="en-US" sz="2000" b="1" dirty="0"/>
            </a:br>
            <a:r>
              <a:rPr lang="en-US" sz="2000" b="1" dirty="0"/>
              <a:t>Table</a:t>
            </a:r>
            <a:r>
              <a:rPr lang="en-US" sz="2000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43800" y="6019800"/>
            <a:ext cx="1371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Dimension</a:t>
            </a:r>
            <a:br>
              <a:rPr lang="en-US" sz="2000" b="1" dirty="0"/>
            </a:br>
            <a:r>
              <a:rPr lang="en-US" sz="2000" b="1" dirty="0"/>
              <a:t>Tables</a:t>
            </a:r>
            <a:r>
              <a:rPr lang="en-US" sz="2000" dirty="0"/>
              <a:t> </a:t>
            </a:r>
          </a:p>
        </p:txBody>
      </p:sp>
      <p:sp>
        <p:nvSpPr>
          <p:cNvPr id="12" name="Up Arrow 11"/>
          <p:cNvSpPr/>
          <p:nvPr/>
        </p:nvSpPr>
        <p:spPr>
          <a:xfrm>
            <a:off x="3886200" y="5638800"/>
            <a:ext cx="304800" cy="381000"/>
          </a:xfrm>
          <a:prstGeom prst="up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>
            <a:off x="6096000" y="5638800"/>
            <a:ext cx="304800" cy="381000"/>
          </a:xfrm>
          <a:prstGeom prst="up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>
            <a:off x="8153400" y="5562600"/>
            <a:ext cx="304800" cy="381000"/>
          </a:xfrm>
          <a:prstGeom prst="upArrow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Conformed Dimensions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Shared across business processes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fact tables</a:t>
            </a:r>
            <a:r>
              <a:rPr lang="en-US" dirty="0"/>
              <a:t>) in the DW.</a:t>
            </a:r>
          </a:p>
          <a:p>
            <a:r>
              <a:rPr lang="en-US" dirty="0"/>
              <a:t>All fact tables use </a:t>
            </a:r>
            <a:r>
              <a:rPr lang="en-US" dirty="0">
                <a:solidFill>
                  <a:srgbClr val="0000FF"/>
                </a:solidFill>
              </a:rPr>
              <a:t>same</a:t>
            </a:r>
            <a:r>
              <a:rPr lang="en-US" dirty="0"/>
              <a:t> standard dimensions</a:t>
            </a:r>
          </a:p>
          <a:p>
            <a:pPr lvl="1"/>
            <a:r>
              <a:rPr lang="en-US" i="1" dirty="0"/>
              <a:t>Established via Bus Matrix, enforced in ETL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733800"/>
            <a:ext cx="6096000" cy="2905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Enterprise Data Warehouse Bus Architecture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2913" y="1952625"/>
            <a:ext cx="82581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Data Warehouse Bus Matrix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Rows = Business processes </a:t>
            </a:r>
          </a:p>
          <a:p>
            <a:r>
              <a:rPr lang="en-US" dirty="0">
                <a:solidFill>
                  <a:srgbClr val="0000FF"/>
                </a:solidFill>
              </a:rPr>
              <a:t>Columns = Conformed dimensions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438400"/>
            <a:ext cx="6181725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2581</Words>
  <Application>Microsoft Office PowerPoint</Application>
  <PresentationFormat>On-screen Show (4:3)</PresentationFormat>
  <Paragraphs>450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Times New Roman</vt:lpstr>
      <vt:lpstr>Wingdings</vt:lpstr>
      <vt:lpstr>Office Theme</vt:lpstr>
      <vt:lpstr>DATA WAREHOUSE DESIGN – DIMENSIONAL MODELING</vt:lpstr>
      <vt:lpstr>Outline</vt:lpstr>
      <vt:lpstr>Dimensional Modeling Concepts </vt:lpstr>
      <vt:lpstr>Dimensions </vt:lpstr>
      <vt:lpstr>Facts </vt:lpstr>
      <vt:lpstr>Star Schema </vt:lpstr>
      <vt:lpstr>Conformed Dimensions </vt:lpstr>
      <vt:lpstr>Enterprise Data Warehouse Bus Architecture</vt:lpstr>
      <vt:lpstr>Data Warehouse Bus Matrix </vt:lpstr>
      <vt:lpstr>Dimensional Modeling</vt:lpstr>
      <vt:lpstr>Components of the Dimensional Model</vt:lpstr>
      <vt:lpstr>Multidimensional Data Representations</vt:lpstr>
      <vt:lpstr>Modeling data warehouses</vt:lpstr>
      <vt:lpstr>Modeling data warehouses</vt:lpstr>
      <vt:lpstr>Star Schema Example</vt:lpstr>
      <vt:lpstr>Snowflake Schema Example</vt:lpstr>
      <vt:lpstr>Constellation Schema Example</vt:lpstr>
      <vt:lpstr>Dimensional Modeling Process </vt:lpstr>
      <vt:lpstr>#1: Identifying Business Processes</vt:lpstr>
      <vt:lpstr>Types of Fact Table</vt:lpstr>
      <vt:lpstr>Transaction Fact</vt:lpstr>
      <vt:lpstr>Accumulating Snapshot Fact</vt:lpstr>
      <vt:lpstr>Periodic Snapshot Fact</vt:lpstr>
      <vt:lpstr>Which Fact Table?</vt:lpstr>
      <vt:lpstr>#2: Declare the grain</vt:lpstr>
      <vt:lpstr>#3: Identify the Dimensions</vt:lpstr>
      <vt:lpstr>#4 Identify the Facts</vt:lpstr>
      <vt:lpstr>Types of Facts</vt:lpstr>
      <vt:lpstr>Types of Fact</vt:lpstr>
      <vt:lpstr>Addictive Fact</vt:lpstr>
      <vt:lpstr>Addictive Fact</vt:lpstr>
      <vt:lpstr>Semi-addictive Fact</vt:lpstr>
      <vt:lpstr>Semi-addictive Fact</vt:lpstr>
      <vt:lpstr>Non-addictive Fact</vt:lpstr>
      <vt:lpstr>Non-addictive Fact</vt:lpstr>
      <vt:lpstr>Which Fact? Additive? Semi? Non?</vt:lpstr>
      <vt:lpstr>Dimensional Modeling Practice</vt:lpstr>
      <vt:lpstr>Enterprise Bus Matrix</vt:lpstr>
      <vt:lpstr>Build A Bus Matrix</vt:lpstr>
      <vt:lpstr>The Dimension Table Key</vt:lpstr>
      <vt:lpstr>Date and Time Dimensions</vt:lpstr>
      <vt:lpstr>Date Dimension Example</vt:lpstr>
      <vt:lpstr>Degenerate Dimensions</vt:lpstr>
      <vt:lpstr>Slowly Changing Dimensions</vt:lpstr>
      <vt:lpstr>Type 1: Overwrite</vt:lpstr>
      <vt:lpstr>Type 2: Add New Dimension Row</vt:lpstr>
      <vt:lpstr>Type 3: Add A New Dimension Attribute</vt:lpstr>
      <vt:lpstr>Mini-Dimensions: Add a new Dimension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 DESIGN</dc:title>
  <dc:creator>hoang quach</dc:creator>
  <cp:lastModifiedBy>Tran Trong Binh</cp:lastModifiedBy>
  <cp:revision>151</cp:revision>
  <dcterms:created xsi:type="dcterms:W3CDTF">2006-08-16T00:00:00Z</dcterms:created>
  <dcterms:modified xsi:type="dcterms:W3CDTF">2025-03-07T23:20:29Z</dcterms:modified>
</cp:coreProperties>
</file>