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01" d="100"/>
          <a:sy n="101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325-8677-0F40-B85F-70B46C641CF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B0794-E890-D248-B203-62360A70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0794-E890-D248-B203-62360A70A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0794-E890-D248-B203-62360A70A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6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389-FDE2-9A4E-ADC2-803A9179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06E9-8D66-5741-97E4-C6C694B3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CF49-E48A-984F-8C30-618363E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B897-373E-3747-8914-149E860B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0E67-62BD-C843-B2D7-FA2A20E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24DC-DD0F-0A47-AE89-F81BE017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559F6-B5E2-C742-8F75-34132362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170F-0433-394C-9E2D-369D57A4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B51B-CB96-F644-934E-287733CD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7234-561D-6346-B983-B9AFB54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D992-CCF1-2540-B15A-7DF387317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9D166-5683-8B41-AD08-97C62E0B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7E28-6D8A-F044-AF2D-624C60E0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A3D5-231D-8D42-9D68-401DA99B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41AA-F315-7149-BF93-E1689E7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9B62-AA1A-8849-9C54-D21223EA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B69A-EF87-B94F-AA20-B746B63B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639-BE19-104C-B0FF-298D744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D5BD-8595-5A40-B44F-2842A360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A824-FCDC-0147-B0D3-4136D585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D21-0F90-6D48-99DD-C5B61DC0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7FE0-B9B6-024B-B625-B7ED84A0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D550-78DE-F649-90BD-5A010CA8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2AC1-0FE9-7945-BF83-A4B830B6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D3C2-2B72-F742-A91D-8CB762DD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6B79-23C8-BD42-B32D-5290CEAB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F92E-EC27-5641-9712-EA0ED463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A554-F5F6-EB43-B920-B6954D9C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38C3-CB52-734D-A04D-F49FBE6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5978-2EF0-0E4D-82A5-E3086001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E628-DD42-434A-B403-69FBA8A4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BE51-1F81-3545-91D2-F46F60CE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7700-41F9-6640-9BDB-E956FA2B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084B-7354-5E4D-A940-916D6E2C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FFBD6-50CB-A44B-B210-17C280ED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75C7B-6C91-A24A-8BDA-DD94D598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A666-C488-E246-B81D-20DB5BD6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F9D85-9A79-6E48-9071-5A791CA2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0525-C5F0-EA48-B579-905BCCAD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03D7-47B0-0B46-A031-57B38A24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AEF67-575F-8E4B-8E74-D4A85DA2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24F34-8DAE-3C42-8BA8-C4E4BDE4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033E5-6A8F-F04B-B430-8007BF2E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A5817-9FC9-0B4B-949C-A3361648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C819-57C7-9B4E-B79A-17F9DD8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44DE-4001-A748-A2B2-A3F416EE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ACC8-CD48-9645-9E85-445D4B85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B619-F420-8249-A9F2-47018901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CE857-54F2-D44B-A2CF-B753D0BB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E3A7-BD61-4146-9CE8-53057229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3682B-DC05-6341-A0F2-0FD78E0E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1E63-D7FA-6E40-8F6B-7A94061B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5ADB-C748-AA44-B9F7-64AB6E42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F6B5C-6BA2-A548-8F25-2F9A37BF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28DB3-229D-E545-98FC-FFA4ED1F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5234-F625-AF4A-9D86-BE74AAE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7F5C0-B37A-2D43-A7E4-ED44CC1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8295C-EB47-3B4E-9FBA-25DE0FBC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23BF7-5A7A-6147-B2BB-A5AA57C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F71D-C454-3A4A-9798-C8A35F5D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AA44-B83A-6840-8BD5-028C3E33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F917-B3AC-E246-9E9A-2DF05EAF2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3AA9-F821-964D-AD62-BE3FDF091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C586-FD68-1E4A-BB84-9B38BDA0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4E9C-3AD7-2143-9955-BC123506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0590FE-4C5F-4340-8284-3921DB34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2" y="454192"/>
            <a:ext cx="7249574" cy="28261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EF43-0E07-D24C-9A6F-B467A88DF5BD}"/>
              </a:ext>
            </a:extLst>
          </p:cNvPr>
          <p:cNvSpPr txBox="1"/>
          <p:nvPr/>
        </p:nvSpPr>
        <p:spPr>
          <a:xfrm>
            <a:off x="3504620" y="2411666"/>
            <a:ext cx="4649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Rs = 4.7303 ohm, Ls = 1.7877 </a:t>
            </a:r>
            <a:r>
              <a:rPr lang="en-US" sz="1000" dirty="0" err="1"/>
              <a:t>nH</a:t>
            </a:r>
            <a:r>
              <a:rPr lang="en-US" sz="1000" dirty="0"/>
              <a:t>, R</a:t>
            </a:r>
            <a:r>
              <a:rPr lang="en-US" altLang="zh-CN" sz="1000" dirty="0"/>
              <a:t>p</a:t>
            </a:r>
            <a:r>
              <a:rPr lang="en-US" sz="1000" dirty="0"/>
              <a:t> = 12239.996 ohm, C</a:t>
            </a:r>
            <a:r>
              <a:rPr lang="en-US" altLang="zh-CN" sz="1000" dirty="0"/>
              <a:t>p</a:t>
            </a:r>
            <a:r>
              <a:rPr lang="en-US" sz="1000" dirty="0"/>
              <a:t>= 0.00073991 </a:t>
            </a:r>
            <a:r>
              <a:rPr lang="en-US" sz="1000" dirty="0" err="1"/>
              <a:t>nF</a:t>
            </a:r>
            <a:endParaRPr lang="en-US" sz="1000" dirty="0"/>
          </a:p>
          <a:p>
            <a:r>
              <a:rPr lang="en-US" sz="1000" dirty="0"/>
              <a:t>Rm = 3849.8025 ohm, Lm = 54220.2433 </a:t>
            </a:r>
            <a:r>
              <a:rPr lang="en-US" sz="1000" dirty="0" err="1"/>
              <a:t>nH</a:t>
            </a:r>
            <a:r>
              <a:rPr lang="en-US" sz="1000" dirty="0"/>
              <a:t>, Cm = 2.2368e-08 </a:t>
            </a:r>
            <a:r>
              <a:rPr lang="en-US" sz="1000" dirty="0" err="1"/>
              <a:t>nF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0328A-4B56-D744-AB88-ABEA1858146E}"/>
              </a:ext>
            </a:extLst>
          </p:cNvPr>
          <p:cNvSpPr txBox="1"/>
          <p:nvPr/>
        </p:nvSpPr>
        <p:spPr>
          <a:xfrm>
            <a:off x="136635" y="5910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AlScNi  S11 at 4K:</a:t>
            </a:r>
          </a:p>
        </p:txBody>
      </p:sp>
      <p:sp>
        <p:nvSpPr>
          <p:cNvPr id="16" name="AutoShape 2" descr="AlScNi_IDT_liftoff_1.2">
            <a:extLst>
              <a:ext uri="{FF2B5EF4-FFF2-40B4-BE49-F238E27FC236}">
                <a16:creationId xmlns:a16="http://schemas.microsoft.com/office/drawing/2014/main" id="{D8A6B5EF-947A-554C-AEAC-A7B1BEF2E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78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C973E2-F0E3-D943-AC6A-971B260795A9}"/>
              </a:ext>
            </a:extLst>
          </p:cNvPr>
          <p:cNvSpPr txBox="1"/>
          <p:nvPr/>
        </p:nvSpPr>
        <p:spPr>
          <a:xfrm>
            <a:off x="136635" y="35279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ZnO  S11 at 4K: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8B981-3AA2-0842-942E-7E60307C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72" y="464612"/>
            <a:ext cx="3620166" cy="2815685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15013-5782-CA4F-B491-EE181A8E6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61" y="3917919"/>
            <a:ext cx="7249573" cy="27785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03732B-F8C2-2C4C-A549-86873E04E8A0}"/>
              </a:ext>
            </a:extLst>
          </p:cNvPr>
          <p:cNvSpPr txBox="1"/>
          <p:nvPr/>
        </p:nvSpPr>
        <p:spPr>
          <a:xfrm>
            <a:off x="3619041" y="5864955"/>
            <a:ext cx="4649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Rs = 2.7249 ohm, Ls = 0.20786 </a:t>
            </a:r>
            <a:r>
              <a:rPr lang="en-US" sz="1000" dirty="0" err="1"/>
              <a:t>nH</a:t>
            </a:r>
            <a:r>
              <a:rPr lang="en-US" sz="1000" dirty="0"/>
              <a:t>, </a:t>
            </a:r>
            <a:r>
              <a:rPr lang="en-US" sz="1000" dirty="0" err="1"/>
              <a:t>Rl</a:t>
            </a:r>
            <a:r>
              <a:rPr lang="en-US" sz="1000" dirty="0"/>
              <a:t> = 7119.9964 ohm, Cl = 0.00086396 </a:t>
            </a:r>
            <a:r>
              <a:rPr lang="en-US" sz="1000" dirty="0" err="1"/>
              <a:t>nF</a:t>
            </a:r>
            <a:endParaRPr lang="en-US" sz="1000" dirty="0"/>
          </a:p>
          <a:p>
            <a:r>
              <a:rPr lang="en-US" sz="1000" dirty="0"/>
              <a:t>Rm = 15.7971 ohm, Lm = 16.6952 </a:t>
            </a:r>
            <a:r>
              <a:rPr lang="en-US" sz="1000" dirty="0" err="1"/>
              <a:t>nH</a:t>
            </a:r>
            <a:r>
              <a:rPr lang="en-US" sz="1000" dirty="0"/>
              <a:t>, Cm = 1.8875e-06 </a:t>
            </a:r>
            <a:r>
              <a:rPr lang="en-US" sz="1000" dirty="0" err="1"/>
              <a:t>nF</a:t>
            </a:r>
            <a:endParaRPr lang="en-US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950C87-ED65-0E48-9908-986DB2A83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617" y="3917918"/>
            <a:ext cx="3620166" cy="277853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3565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8C8C5B-A055-7F46-B54C-BCEB151F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0" y="3607672"/>
            <a:ext cx="7556734" cy="2811977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AA863-D595-C044-B9C8-9CA81D3D59AD}"/>
              </a:ext>
            </a:extLst>
          </p:cNvPr>
          <p:cNvSpPr txBox="1"/>
          <p:nvPr/>
        </p:nvSpPr>
        <p:spPr>
          <a:xfrm>
            <a:off x="309627" y="335217"/>
            <a:ext cx="107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 modified BVD model parameters at 4K </a:t>
            </a:r>
          </a:p>
          <a:p>
            <a:r>
              <a:rPr lang="en-US" dirty="0"/>
              <a:t>and computed piezoelectric coefficient for ZnO &amp; AlScNi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1E22B-E205-0549-869E-9B204CAC0400}"/>
              </a:ext>
            </a:extLst>
          </p:cNvPr>
          <p:cNvSpPr txBox="1"/>
          <p:nvPr/>
        </p:nvSpPr>
        <p:spPr>
          <a:xfrm>
            <a:off x="4953686" y="1058387"/>
            <a:ext cx="6103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Modified BVD (</a:t>
            </a:r>
            <a:r>
              <a:rPr lang="en-US" sz="1800" b="1" dirty="0">
                <a:effectLst/>
                <a:latin typeface="CMR10"/>
              </a:rPr>
              <a:t>Butterworth Van Dyke) Model:</a:t>
            </a:r>
          </a:p>
          <a:p>
            <a:r>
              <a:rPr lang="en-US" dirty="0">
                <a:solidFill>
                  <a:srgbClr val="FF0000"/>
                </a:solidFill>
                <a:latin typeface="CMR10"/>
              </a:rPr>
              <a:t>Rs</a:t>
            </a:r>
            <a:r>
              <a:rPr lang="en-US" dirty="0">
                <a:latin typeface="CMR10"/>
              </a:rPr>
              <a:t>: serial resistance between probe and IDT fingers</a:t>
            </a:r>
          </a:p>
          <a:p>
            <a:r>
              <a:rPr lang="en-US" dirty="0">
                <a:solidFill>
                  <a:srgbClr val="FF0000"/>
                </a:solidFill>
                <a:latin typeface="CMR10"/>
              </a:rPr>
              <a:t>Lp</a:t>
            </a:r>
            <a:r>
              <a:rPr lang="en-US" dirty="0">
                <a:latin typeface="CMR10"/>
              </a:rPr>
              <a:t>: serial inductance between probe and IDT fingers</a:t>
            </a:r>
          </a:p>
          <a:p>
            <a:r>
              <a:rPr lang="en-US" dirty="0">
                <a:solidFill>
                  <a:srgbClr val="FF0000"/>
                </a:solidFill>
                <a:latin typeface="CMR10"/>
              </a:rPr>
              <a:t>Rp</a:t>
            </a:r>
            <a:r>
              <a:rPr lang="en-US" dirty="0">
                <a:latin typeface="CMR10"/>
              </a:rPr>
              <a:t>: effective leakage resistance between IDT finger pairs</a:t>
            </a:r>
          </a:p>
          <a:p>
            <a:r>
              <a:rPr lang="en-US" dirty="0">
                <a:solidFill>
                  <a:srgbClr val="FF0000"/>
                </a:solidFill>
                <a:latin typeface="CMR10"/>
              </a:rPr>
              <a:t>Cp</a:t>
            </a:r>
            <a:r>
              <a:rPr lang="en-US" dirty="0">
                <a:latin typeface="CMR10"/>
              </a:rPr>
              <a:t>: effective capacitance resistance between IDT finger pairs</a:t>
            </a:r>
          </a:p>
          <a:p>
            <a:r>
              <a:rPr lang="en-US" dirty="0">
                <a:solidFill>
                  <a:srgbClr val="FF0000"/>
                </a:solidFill>
                <a:latin typeface="CMR10"/>
              </a:rPr>
              <a:t>Rm</a:t>
            </a:r>
            <a:r>
              <a:rPr lang="en-US" dirty="0">
                <a:latin typeface="CMR10"/>
              </a:rPr>
              <a:t>: directly related to motional energy loss</a:t>
            </a:r>
          </a:p>
          <a:p>
            <a:r>
              <a:rPr lang="en-US" dirty="0">
                <a:solidFill>
                  <a:srgbClr val="FF0000"/>
                </a:solidFill>
                <a:latin typeface="CMR10"/>
              </a:rPr>
              <a:t>Cm</a:t>
            </a:r>
            <a:r>
              <a:rPr lang="en-US" dirty="0">
                <a:latin typeface="CMR10"/>
              </a:rPr>
              <a:t>: electro-mechanical coupling 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D6522-C164-0F42-A7C4-D0E3C7F0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20" y="1175149"/>
            <a:ext cx="3603346" cy="207518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5BD56-7992-C248-A080-4C12D3CBB3A9}"/>
                  </a:ext>
                </a:extLst>
              </p:cNvPr>
              <p:cNvSpPr txBox="1"/>
              <p:nvPr/>
            </p:nvSpPr>
            <p:spPr>
              <a:xfrm>
                <a:off x="8265809" y="3607672"/>
                <a:ext cx="3674516" cy="96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0070C0"/>
                    </a:solidFill>
                  </a:rPr>
                  <a:t>k</a:t>
                </a:r>
                <a:r>
                  <a:rPr lang="en-US" i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: piezoelectric coupling strength [1]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5BD56-7992-C248-A080-4C12D3CB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09" y="3607672"/>
                <a:ext cx="3674516" cy="966996"/>
              </a:xfrm>
              <a:prstGeom prst="rect">
                <a:avLst/>
              </a:prstGeom>
              <a:blipFill>
                <a:blip r:embed="rId5"/>
                <a:stretch>
                  <a:fillRect l="-1031" t="-394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689334-C066-CE47-A9D3-3076A7B5B6DA}"/>
              </a:ext>
            </a:extLst>
          </p:cNvPr>
          <p:cNvSpPr txBox="1"/>
          <p:nvPr/>
        </p:nvSpPr>
        <p:spPr>
          <a:xfrm>
            <a:off x="309627" y="6611779"/>
            <a:ext cx="11128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Marcelo, et al. "Microwave-to-optical transduction using a mechanical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supermode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coupling piezoelectric and optomechanical resonators."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applied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13.1 (2020): 014027.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F14CA-B2FB-5848-81F8-9D5683AB1FF2}"/>
              </a:ext>
            </a:extLst>
          </p:cNvPr>
          <p:cNvSpPr txBox="1"/>
          <p:nvPr/>
        </p:nvSpPr>
        <p:spPr>
          <a:xfrm>
            <a:off x="8767827" y="5496319"/>
            <a:ext cx="2670480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Extracted </a:t>
            </a:r>
            <a:r>
              <a:rPr lang="en-US" i="1" dirty="0"/>
              <a:t>k</a:t>
            </a:r>
            <a:r>
              <a:rPr lang="en-US" baseline="30000" dirty="0"/>
              <a:t>2</a:t>
            </a:r>
            <a:r>
              <a:rPr lang="en-US" dirty="0"/>
              <a:t>:</a:t>
            </a:r>
          </a:p>
          <a:p>
            <a:r>
              <a:rPr lang="en-US" i="1" dirty="0"/>
              <a:t>k</a:t>
            </a:r>
            <a:r>
              <a:rPr lang="en-US" i="1" baseline="30000" dirty="0"/>
              <a:t>2</a:t>
            </a:r>
            <a:r>
              <a:rPr lang="en-US" dirty="0"/>
              <a:t>: 1.53e-4 (AlScNi)</a:t>
            </a:r>
          </a:p>
          <a:p>
            <a:r>
              <a:rPr lang="en-US" i="1" dirty="0"/>
              <a:t>k</a:t>
            </a:r>
            <a:r>
              <a:rPr lang="en-US" i="1" baseline="30000" dirty="0"/>
              <a:t>2</a:t>
            </a:r>
            <a:r>
              <a:rPr lang="en-US" dirty="0"/>
              <a:t>: 2.23e-3 (ZnO)</a:t>
            </a:r>
          </a:p>
        </p:txBody>
      </p:sp>
    </p:spTree>
    <p:extLst>
      <p:ext uri="{BB962C8B-B14F-4D97-AF65-F5344CB8AC3E}">
        <p14:creationId xmlns:p14="http://schemas.microsoft.com/office/powerpoint/2010/main" val="137625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60F42-FA71-894A-AA9E-7D66BBCF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1" y="516126"/>
            <a:ext cx="7013559" cy="2696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5263A-01C5-144C-8D7C-F6EDDD8DBB74}"/>
              </a:ext>
            </a:extLst>
          </p:cNvPr>
          <p:cNvSpPr txBox="1"/>
          <p:nvPr/>
        </p:nvSpPr>
        <p:spPr>
          <a:xfrm>
            <a:off x="186062" y="13819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AlScNi S11 at 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B6803-5B30-6F46-A885-7E950CC1E111}"/>
              </a:ext>
            </a:extLst>
          </p:cNvPr>
          <p:cNvSpPr txBox="1"/>
          <p:nvPr/>
        </p:nvSpPr>
        <p:spPr>
          <a:xfrm>
            <a:off x="1735758" y="2285115"/>
            <a:ext cx="4649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Rs = 25.4903 ohm, Ls = 0.41437 </a:t>
            </a:r>
            <a:r>
              <a:rPr lang="en-US" sz="1000" dirty="0" err="1"/>
              <a:t>nH</a:t>
            </a:r>
            <a:r>
              <a:rPr lang="en-US" sz="1000" dirty="0"/>
              <a:t>, </a:t>
            </a:r>
            <a:r>
              <a:rPr lang="en-US" sz="1000" dirty="0" err="1"/>
              <a:t>Rl</a:t>
            </a:r>
            <a:r>
              <a:rPr lang="en-US" sz="1000" dirty="0"/>
              <a:t> = 26319.9193 ohm, Cl = 0.0007251 </a:t>
            </a:r>
            <a:r>
              <a:rPr lang="en-US" sz="1000" dirty="0" err="1"/>
              <a:t>nF</a:t>
            </a:r>
            <a:endParaRPr lang="en-US" sz="1000" dirty="0"/>
          </a:p>
          <a:p>
            <a:r>
              <a:rPr lang="en-US" sz="1000" dirty="0"/>
              <a:t>Rm = 3303.3439 ohm, Lm = 55813.2022 </a:t>
            </a:r>
            <a:r>
              <a:rPr lang="en-US" sz="1000" dirty="0" err="1"/>
              <a:t>nH</a:t>
            </a:r>
            <a:r>
              <a:rPr lang="en-US" sz="1000" dirty="0"/>
              <a:t>, Cm = 2.2066e-08 </a:t>
            </a:r>
            <a:r>
              <a:rPr lang="en-US" sz="1000" dirty="0" err="1"/>
              <a:t>nF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63698-2546-5847-A728-1567655F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49" y="4014706"/>
            <a:ext cx="9361103" cy="25843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363E6-93F7-1149-B6FB-749DE3373F29}"/>
              </a:ext>
            </a:extLst>
          </p:cNvPr>
          <p:cNvSpPr txBox="1"/>
          <p:nvPr/>
        </p:nvSpPr>
        <p:spPr>
          <a:xfrm>
            <a:off x="186062" y="3645374"/>
            <a:ext cx="573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Extracted piezoelectric coupling strength of AlScNi at RT: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43437-A578-9A45-8DFF-A0A1C0B3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910" y="516126"/>
            <a:ext cx="3449749" cy="2696501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48144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257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CMR10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Deng Haoqin</dc:creator>
  <cp:lastModifiedBy>Deng Haoqin</cp:lastModifiedBy>
  <cp:revision>10</cp:revision>
  <dcterms:created xsi:type="dcterms:W3CDTF">2023-12-18T19:10:01Z</dcterms:created>
  <dcterms:modified xsi:type="dcterms:W3CDTF">2023-12-20T22:37:36Z</dcterms:modified>
</cp:coreProperties>
</file>