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notesMasterIdLst>
    <p:notesMasterId r:id="rId66"/>
  </p:notesMasterIdLst>
  <p:sldIdLst>
    <p:sldId id="258" r:id="rId3"/>
    <p:sldId id="321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F4A7B-8284-4E61-88F9-84C6CA6E31E8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D5518-E2B7-47D3-A483-775D399824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007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343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580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268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727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981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613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949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946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866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104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618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7983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1499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100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621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303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363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298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9870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3137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0848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977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6622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0715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2366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3262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7025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1755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7481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1217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842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4827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434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1863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5462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3641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6664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4490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1208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4404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4181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8789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4329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298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9569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1975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2591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1926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3801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2869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96344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0923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33741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7859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451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76934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17204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33532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975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55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614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725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667">
                <a:latin typeface="Calibri" pitchFamily="34" charset="0"/>
                <a:ea typeface="標楷體" pitchFamily="65" charset="-12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ea typeface="標楷體" pitchFamily="65" charset="-120"/>
                <a:cs typeface="Calibri" pitchFamily="34" charset="0"/>
              </a:defRPr>
            </a:lvl4pPr>
            <a:lvl5pPr>
              <a:defRPr sz="2133">
                <a:latin typeface="Calibri" pitchFamily="34" charset="0"/>
                <a:ea typeface="標楷體" pitchFamily="65" charset="-120"/>
                <a:cs typeface="Calibri" pitchFamily="34" charset="0"/>
              </a:defRPr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839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04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609600" y="73028"/>
            <a:ext cx="10972800" cy="1700213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60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09600" y="1125542"/>
            <a:ext cx="10972800" cy="647700"/>
          </a:xfrm>
        </p:spPr>
        <p:txBody>
          <a:bodyPr/>
          <a:lstStyle/>
          <a:p>
            <a:pPr lvl="0"/>
            <a:r>
              <a:rPr lang="en-US" altLang="zh-TW" noProof="0"/>
              <a:t>Click icon to add table</a:t>
            </a:r>
            <a:endParaRPr lang="zh-TW" alt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221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>
            <a:lvl1pPr algn="ctr">
              <a:defRPr sz="5333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4" indent="0" algn="ctr">
              <a:buNone/>
              <a:defRPr/>
            </a:lvl3pPr>
            <a:lvl4pPr marL="1371531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3" indent="0" algn="ctr">
              <a:buNone/>
              <a:defRPr/>
            </a:lvl7pPr>
            <a:lvl8pPr marL="3200240" indent="0" algn="ctr">
              <a:buNone/>
              <a:defRPr/>
            </a:lvl8pPr>
            <a:lvl9pPr marL="3657417" indent="0" algn="ctr">
              <a:buNone/>
              <a:defRPr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947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865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393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436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783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555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43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267" b="1" cap="all"/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3733"/>
            </a:lvl1pPr>
            <a:lvl2pPr marL="457177" indent="0">
              <a:buNone/>
              <a:defRPr sz="1801"/>
            </a:lvl2pPr>
            <a:lvl3pPr marL="914354" indent="0">
              <a:buNone/>
              <a:defRPr sz="1600"/>
            </a:lvl3pPr>
            <a:lvl4pPr marL="1371531" indent="0">
              <a:buNone/>
              <a:defRPr sz="1401"/>
            </a:lvl4pPr>
            <a:lvl5pPr marL="1828709" indent="0">
              <a:buNone/>
              <a:defRPr sz="1401"/>
            </a:lvl5pPr>
            <a:lvl6pPr marL="2285886" indent="0">
              <a:buNone/>
              <a:defRPr sz="1401"/>
            </a:lvl6pPr>
            <a:lvl7pPr marL="2743063" indent="0">
              <a:buNone/>
              <a:defRPr sz="1401"/>
            </a:lvl7pPr>
            <a:lvl8pPr marL="3200240" indent="0">
              <a:buNone/>
              <a:defRPr sz="1401"/>
            </a:lvl8pPr>
            <a:lvl9pPr marL="3657417" indent="0">
              <a:buNone/>
              <a:defRPr sz="140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03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8628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5375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9622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278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36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125536"/>
            <a:ext cx="5384800" cy="422769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125536"/>
            <a:ext cx="5384800" cy="422769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985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2" y="1268773"/>
            <a:ext cx="5386917" cy="639763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2" y="1908535"/>
            <a:ext cx="5386917" cy="3951288"/>
          </a:xfrm>
        </p:spPr>
        <p:txBody>
          <a:bodyPr/>
          <a:lstStyle>
            <a:lvl1pPr>
              <a:defRPr sz="2667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3" y="1268773"/>
            <a:ext cx="5389033" cy="639763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3" y="1908535"/>
            <a:ext cx="5389033" cy="3951288"/>
          </a:xfrm>
        </p:spPr>
        <p:txBody>
          <a:bodyPr/>
          <a:lstStyle>
            <a:lvl1pPr>
              <a:defRPr sz="2667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624421" y="144466"/>
            <a:ext cx="10943167" cy="692151"/>
          </a:xfrm>
        </p:spPr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94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70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31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6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6" y="1435104"/>
            <a:ext cx="4011084" cy="4691063"/>
          </a:xfrm>
        </p:spPr>
        <p:txBody>
          <a:bodyPr/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48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1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r>
              <a:rPr lang="en-US" altLang="zh-TW" noProof="0"/>
              <a:t>Click icon to add picture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6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67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049867" y="144466"/>
            <a:ext cx="10517721" cy="69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8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25537"/>
            <a:ext cx="10972800" cy="489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按一下以編輯母片</a:t>
            </a:r>
          </a:p>
          <a:p>
            <a:pPr lvl="1"/>
            <a:endParaRPr lang="zh-TW" altLang="en-US" dirty="0"/>
          </a:p>
          <a:p>
            <a:pPr lvl="0"/>
            <a:endParaRPr lang="en-US" altLang="zh-TW" dirty="0"/>
          </a:p>
        </p:txBody>
      </p:sp>
      <p:pic>
        <p:nvPicPr>
          <p:cNvPr id="1029" name="Picture 25" descr="nam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" y="6357940"/>
            <a:ext cx="5111751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792808" y="6581777"/>
            <a:ext cx="35748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National Tsing Hua University ® copyright OIA</a:t>
            </a:r>
            <a:endParaRPr lang="zh-TW" altLang="en-US" sz="1200" b="1" dirty="0">
              <a:solidFill>
                <a:schemeClr val="bg1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908055"/>
            <a:ext cx="12192000" cy="144463"/>
          </a:xfrm>
          <a:prstGeom prst="rect">
            <a:avLst/>
          </a:prstGeom>
          <a:solidFill>
            <a:srgbClr val="990099"/>
          </a:solidFill>
          <a:ln w="15875">
            <a:noFill/>
            <a:miter lim="800000"/>
            <a:headEnd/>
            <a:tailEnd/>
          </a:ln>
          <a:effectLst>
            <a:prstShdw prst="shdw18" dist="17961" dir="13500000">
              <a:srgbClr val="9900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TW" altLang="en-US" sz="1801">
              <a:ea typeface="新細明體" pitchFamily="18" charset="-120"/>
            </a:endParaRPr>
          </a:p>
        </p:txBody>
      </p:sp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65849"/>
            <a:ext cx="12192000" cy="719139"/>
          </a:xfrm>
          <a:prstGeom prst="rect">
            <a:avLst/>
          </a:prstGeom>
          <a:solidFill>
            <a:srgbClr val="990099"/>
          </a:solidFill>
          <a:ln w="15875">
            <a:noFill/>
            <a:miter lim="800000"/>
            <a:headEnd/>
            <a:tailEnd/>
          </a:ln>
          <a:effectLst>
            <a:prstShdw prst="shdw18" dist="17961" dir="13500000">
              <a:srgbClr val="9900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TW" altLang="en-US" sz="1801">
              <a:ea typeface="新細明體" pitchFamily="18" charset="-120"/>
            </a:endParaRP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8017" y="6524628"/>
            <a:ext cx="2844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0" y="124614"/>
            <a:ext cx="916587" cy="672311"/>
          </a:xfrm>
          <a:prstGeom prst="rect">
            <a:avLst/>
          </a:prstGeom>
        </p:spPr>
      </p:pic>
      <p:grpSp>
        <p:nvGrpSpPr>
          <p:cNvPr id="2" name="群組 1"/>
          <p:cNvGrpSpPr/>
          <p:nvPr userDrawn="1"/>
        </p:nvGrpSpPr>
        <p:grpSpPr>
          <a:xfrm>
            <a:off x="86980" y="6239920"/>
            <a:ext cx="3223375" cy="569415"/>
            <a:chOff x="86980" y="6239920"/>
            <a:chExt cx="3223375" cy="569415"/>
          </a:xfrm>
        </p:grpSpPr>
        <p:pic>
          <p:nvPicPr>
            <p:cNvPr id="12" name="圖片 11"/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80" y="6239920"/>
              <a:ext cx="817930" cy="569415"/>
            </a:xfrm>
            <a:prstGeom prst="rect">
              <a:avLst/>
            </a:prstGeom>
          </p:spPr>
        </p:pic>
        <p:sp>
          <p:nvSpPr>
            <p:cNvPr id="15" name="矩形 14"/>
            <p:cNvSpPr/>
            <p:nvPr userDrawn="1"/>
          </p:nvSpPr>
          <p:spPr>
            <a:xfrm>
              <a:off x="829837" y="6347770"/>
              <a:ext cx="248051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zh-TW" sz="1200" kern="1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香港中文大学（深圳）数据科学院</a:t>
              </a:r>
              <a:endParaRPr lang="zh-TW" altLang="zh-TW" sz="1200" kern="1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altLang="zh-TW" sz="10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CUHK</a:t>
              </a:r>
              <a:r>
                <a:rPr lang="en-US" altLang="zh-TW" sz="10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DengXian"/>
                  <a:cs typeface="Times New Roman" panose="02020603050405020304" pitchFamily="18" charset="0"/>
                </a:rPr>
                <a:t>-SZ Sc</a:t>
              </a:r>
              <a:r>
                <a:rPr lang="en-US" altLang="zh-TW" sz="10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hool of Data Science</a:t>
              </a:r>
              <a:endParaRPr lang="zh-TW" altLang="zh-TW" sz="1000" kern="100" dirty="0">
                <a:solidFill>
                  <a:schemeClr val="bg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623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Calibri" pitchFamily="34" charset="0"/>
          <a:ea typeface="標楷體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5pPr>
      <a:lvl6pPr marL="457177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6pPr>
      <a:lvl7pPr marL="914354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7pPr>
      <a:lvl8pPr marL="1371531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8pPr>
      <a:lvl9pPr marL="1828709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l"/>
        <a:defRPr kumimoji="1" sz="3733">
          <a:solidFill>
            <a:schemeClr val="tx1"/>
          </a:solidFill>
          <a:latin typeface="Calibri" pitchFamily="34" charset="0"/>
          <a:ea typeface="標楷體" pitchFamily="65" charset="-120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Arial" charset="0"/>
        <a:buChar char="–"/>
        <a:defRPr kumimoji="1" sz="3200">
          <a:solidFill>
            <a:schemeClr val="tx1"/>
          </a:solidFill>
          <a:latin typeface="Calibri" pitchFamily="34" charset="0"/>
          <a:ea typeface="標楷體" pitchFamily="65" charset="-120"/>
        </a:defRPr>
      </a:lvl2pPr>
      <a:lvl3pPr marL="1142943" indent="-228589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121" indent="-228589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476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007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87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2562" y="1402916"/>
            <a:ext cx="9890343" cy="1628384"/>
          </a:xfrm>
        </p:spPr>
        <p:txBody>
          <a:bodyPr/>
          <a:lstStyle/>
          <a:p>
            <a:pPr algn="ctr"/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CSC4005 – </a:t>
            </a:r>
            <a:r>
              <a:rPr lang="en-US" altLang="zh-TW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</a:t>
            </a:r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Parallel Computing</a:t>
            </a:r>
            <a:endParaRPr lang="zh-TW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3986" y="3518808"/>
            <a:ext cx="7667494" cy="2468633"/>
          </a:xfrm>
        </p:spPr>
        <p:txBody>
          <a:bodyPr/>
          <a:lstStyle/>
          <a:p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</a:t>
            </a:r>
            <a:r>
              <a:rPr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Yeh-Ching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Chung</a:t>
            </a:r>
          </a:p>
          <a:p>
            <a:endParaRPr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dirty="0"/>
              <a:t>School of </a:t>
            </a:r>
            <a:r>
              <a:rPr lang="en-US" altLang="zh-CN" sz="3200" smtClean="0"/>
              <a:t>Data </a:t>
            </a:r>
            <a:r>
              <a:rPr lang="en-US" altLang="zh-TW" sz="3200" smtClean="0"/>
              <a:t>Science</a:t>
            </a:r>
            <a:endParaRPr lang="en-US" altLang="zh-TW" sz="3200" dirty="0"/>
          </a:p>
          <a:p>
            <a:r>
              <a:rPr lang="en-US" altLang="zh-TW" sz="3200" dirty="0"/>
              <a:t>Chinese University of Hong Kong, Shenzhen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5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80" y="149686"/>
            <a:ext cx="959935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Load Balancing (3)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A5A5674-8024-4F6A-82F0-88B7CA7C9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44" y="1374350"/>
            <a:ext cx="10595680" cy="306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85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160" y="149686"/>
            <a:ext cx="956887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Load Balancing (4)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463AFB-D846-473E-9399-CFAF6C50F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309" y="1097280"/>
            <a:ext cx="9443962" cy="495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6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149686"/>
            <a:ext cx="957903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Load Balancing (5)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9DE90C-0878-4B66-9569-C3F343833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479" y="1064030"/>
            <a:ext cx="9294553" cy="503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12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149686"/>
            <a:ext cx="960951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Dynamic Load Balancing (1)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87B5E6-2808-4575-9E64-C8E912126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277" y="1147013"/>
            <a:ext cx="7558119" cy="494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54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80" y="149686"/>
            <a:ext cx="959935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Dynamic Load Balancing (2)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561F6D6-7A8E-4A44-B855-5B838AB70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182" y="1117718"/>
            <a:ext cx="5765775" cy="496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12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149686"/>
            <a:ext cx="957903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Transfer Mechanisms (1)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C95823-0252-4D57-8497-1A6ABB6C3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1276275"/>
            <a:ext cx="10317084" cy="439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1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149686"/>
            <a:ext cx="957903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Transfer Mechanisms (2)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4D3CDED-513A-4C0E-ABAF-FF8A5DD34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769" y="1123478"/>
            <a:ext cx="7813967" cy="491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1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49686"/>
            <a:ext cx="955871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Transfer Mechanisms (3)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19D40F-240C-4AE5-9518-9DD4C2FC1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111" y="1128496"/>
            <a:ext cx="7071360" cy="494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4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160" y="149686"/>
            <a:ext cx="956887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Transfer Mechanisms (4)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C6544C-1793-44D2-BE5E-BEA677A38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880" y="1157461"/>
            <a:ext cx="9900732" cy="446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77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149686"/>
            <a:ext cx="957903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 Using a Line Structure (1)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BBB5E3-39D7-4312-B3F3-0951054DE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960" y="1229361"/>
            <a:ext cx="9534381" cy="480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5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55013" y="6559134"/>
            <a:ext cx="21336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83977" y="1120588"/>
            <a:ext cx="9547123" cy="4796118"/>
          </a:xfrm>
        </p:spPr>
        <p:txBody>
          <a:bodyPr/>
          <a:lstStyle/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Introduction to Parallel </a:t>
            </a:r>
            <a:r>
              <a:rPr lang="en-US" altLang="zh-TW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Computers</a:t>
            </a:r>
          </a:p>
          <a:p>
            <a:r>
              <a:rPr lang="en-US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Message Passing Computing and Programming</a:t>
            </a:r>
          </a:p>
          <a:p>
            <a:r>
              <a:rPr lang="en-US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Multithreaded </a:t>
            </a:r>
            <a:r>
              <a:rPr lang="en-US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Programming</a:t>
            </a:r>
          </a:p>
          <a:p>
            <a:r>
              <a:rPr lang="en-US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CUDA Programming</a:t>
            </a:r>
            <a:endParaRPr lang="en-US" sz="2400" b="1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sz="2400" b="1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OpenMP</a:t>
            </a:r>
            <a:r>
              <a:rPr lang="en-US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Programming</a:t>
            </a:r>
          </a:p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Embarrassingly Parallel </a:t>
            </a:r>
            <a:r>
              <a:rPr lang="en-US" altLang="zh-TW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Computations</a:t>
            </a:r>
          </a:p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Partitioning and Divide-and-Conquer </a:t>
            </a:r>
            <a:r>
              <a:rPr lang="en-US" altLang="zh-TW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Strategies</a:t>
            </a:r>
          </a:p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Pipelined </a:t>
            </a:r>
            <a:r>
              <a:rPr lang="en-US" altLang="zh-TW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Computations</a:t>
            </a:r>
          </a:p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Synchronous </a:t>
            </a:r>
            <a:r>
              <a:rPr lang="en-US" altLang="zh-TW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Computations</a:t>
            </a:r>
          </a:p>
          <a:p>
            <a:r>
              <a:rPr lang="en-US" altLang="zh-TW" sz="2400" b="1" dirty="0">
                <a:solidFill>
                  <a:srgbClr val="FF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Load Balancing and Termination </a:t>
            </a:r>
            <a:r>
              <a:rPr lang="en-US" altLang="zh-TW" sz="2400" b="1" dirty="0" smtClean="0">
                <a:solidFill>
                  <a:srgbClr val="FF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Detection</a:t>
            </a:r>
          </a:p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Sorting Algorithms</a:t>
            </a:r>
            <a:endParaRPr lang="en-US" sz="2400" b="1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09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149686"/>
            <a:ext cx="960951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 Using a Line Structure (2)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FA6F173-71A7-426E-84D7-414FE7CD5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253" y="1146399"/>
            <a:ext cx="8272651" cy="495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76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149686"/>
            <a:ext cx="958919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 Using a Line Structure (3)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C21BB8-9B90-4246-8537-FF32BF493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790" y="1103367"/>
            <a:ext cx="6169204" cy="500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25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160" y="149686"/>
            <a:ext cx="956887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 Using a Line Structure (4)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F9E2FC5-2634-4FB8-8F76-ADBDE100C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039" y="1281514"/>
            <a:ext cx="10256535" cy="413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80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149686"/>
            <a:ext cx="958919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 Using a Line Structure (5)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421273-AE48-48F1-A5E8-221D363E3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289" y="1130532"/>
            <a:ext cx="7905615" cy="496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55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149686"/>
            <a:ext cx="958919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 Using A Tree Structure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88005C0-B0AB-4A4C-B8D0-4CEF084E6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013" y="1097280"/>
            <a:ext cx="7174879" cy="501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90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149686"/>
            <a:ext cx="960951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Nonblocking Receive Routines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9628213-82B1-40A3-B17E-C402ED73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040" y="1162540"/>
            <a:ext cx="9995008" cy="421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96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49686"/>
            <a:ext cx="955871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Termination Detections (1)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12E992-8145-4965-BA17-97FB204E6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127" y="1113090"/>
            <a:ext cx="7821747" cy="49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69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149686"/>
            <a:ext cx="957903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Termination Detections (2)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CFAE011-F3F4-4FA8-B0B5-ADFC62E06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032" y="1117537"/>
            <a:ext cx="6816437" cy="496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02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80" y="149686"/>
            <a:ext cx="9599353" cy="692151"/>
          </a:xfrm>
        </p:spPr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Termination Detections (3)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E70B7C-FD11-4835-B116-81C0702AA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403" y="1097280"/>
            <a:ext cx="7540912" cy="50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91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49686"/>
            <a:ext cx="955871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Ring Termination Algorithms (1)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1ADD36F-C1AA-4A65-B9D7-5FF3F0EA3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108" y="1126208"/>
            <a:ext cx="7552768" cy="495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7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35" y="149686"/>
            <a:ext cx="9537199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 and Termination Detection (1)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76B9CF4-72D4-4687-8623-E377090D5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73" y="1398495"/>
            <a:ext cx="10369342" cy="241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81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49686"/>
            <a:ext cx="955871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Ring Termination Algorithms (2)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D1CAD3-5D6F-493A-A25A-45CA89A90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964" y="1524001"/>
            <a:ext cx="9134260" cy="363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01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160" y="149686"/>
            <a:ext cx="956887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Ring Termination Algorithms (3)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179D72D-73C0-41F9-B7BF-5163EBA64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300" y="1142536"/>
            <a:ext cx="76454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62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49686"/>
            <a:ext cx="962983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Dual-Pass Ring Termination Algorithm (1)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C3B83D-D4D7-492C-BEE6-3B52443DC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118" y="1202574"/>
            <a:ext cx="9501916" cy="458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99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160" y="149686"/>
            <a:ext cx="956887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Dual-Pass Ring Termination Algorithm (2)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1769898-ED1C-4831-996A-EBDED4D6B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134471"/>
            <a:ext cx="8605519" cy="497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99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149686"/>
            <a:ext cx="958919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Dual-Pass Ring Termination Algorithm (3)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FE0FEC-5681-403A-8497-3106C18A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677" y="1890787"/>
            <a:ext cx="8434647" cy="274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16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35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149686"/>
            <a:ext cx="958919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Algorithm (1)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5BE6CF1-64D0-494B-9B2D-8579BD783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022" y="1152856"/>
            <a:ext cx="7560647" cy="492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35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A52AF96-BEEC-4E3E-8621-157C6E123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119447"/>
            <a:ext cx="9103359" cy="496550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36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149686"/>
            <a:ext cx="10946977" cy="69215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Fixed Energy Distributed Termination Algorithm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5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37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149686"/>
            <a:ext cx="960951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 Problem (1)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93DE23-C66D-41EE-86A4-E02C62F69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756" y="1168400"/>
            <a:ext cx="9121675" cy="489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89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38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160" y="149686"/>
            <a:ext cx="956887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 Problem (2)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72B549E-6E4F-4283-861D-C451BECDB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266" y="1107865"/>
            <a:ext cx="7847215" cy="500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387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39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149686"/>
            <a:ext cx="958919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 Problem (3)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B10D1F-333B-4DCC-A496-814CB100D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118" y="1117597"/>
            <a:ext cx="6672349" cy="498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7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1" y="149686"/>
            <a:ext cx="9589194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 and Termination Detection (2)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A6F661D-FC84-4FAF-846A-E6D9387ED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919" y="1134686"/>
            <a:ext cx="6700097" cy="490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651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40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149686"/>
            <a:ext cx="957903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 Problem (4)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34501AE-BFB0-4D5E-896D-E71987259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276" y="1102827"/>
            <a:ext cx="7060277" cy="50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64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41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49686"/>
            <a:ext cx="955871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 Problem (5)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8A25B9-C064-469B-BBB8-0CD19C150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079" y="1127235"/>
            <a:ext cx="9869465" cy="496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375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42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160" y="149686"/>
            <a:ext cx="956887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 Problem (6)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0C74A40-C28B-4B85-91CE-CA8C0EE48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613" y="1135360"/>
            <a:ext cx="5260417" cy="498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500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43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0" y="149686"/>
            <a:ext cx="954855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 Problem (7)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200095-5F70-4155-912F-55325BAD7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353" y="1391920"/>
            <a:ext cx="7882224" cy="433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038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44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149686"/>
            <a:ext cx="960951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 Graph (1)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1805B30-36F5-401E-8A15-9F351CA46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81" y="1167648"/>
            <a:ext cx="8291548" cy="483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180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45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49686"/>
            <a:ext cx="961967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 Graph (2)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BE1555-7331-4622-ADED-3BF7E03B2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066" y="1162962"/>
            <a:ext cx="7718831" cy="490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560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46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80" y="149686"/>
            <a:ext cx="959935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 Graph (3)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270E9A2-2F13-4103-8B1C-09D5F2BD4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359" y="1303074"/>
            <a:ext cx="7716600" cy="476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563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47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149686"/>
            <a:ext cx="958919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 Graph (4)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DFBECC-B265-423D-9710-C87477F7C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211" y="1127760"/>
            <a:ext cx="7947333" cy="49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725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48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9686"/>
            <a:ext cx="952823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 Graph (5)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698817B-C47A-41F8-AC34-3878C31C4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39" y="1317640"/>
            <a:ext cx="8225657" cy="457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998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49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80" y="149686"/>
            <a:ext cx="959935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 Graph (6)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BF8463-6D6A-4BFA-A24D-45F35109A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115" y="1596044"/>
            <a:ext cx="8355771" cy="397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6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0" y="149686"/>
            <a:ext cx="954855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Load Balancing (1)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116683C-3E92-46D0-B5A7-57BE4077A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80" y="1181935"/>
            <a:ext cx="10100298" cy="464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831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50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149686"/>
            <a:ext cx="960951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 Graph (7)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E25B08A-167D-4D65-A22B-EBB4C95CD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884" y="1465774"/>
            <a:ext cx="8512233" cy="392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95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51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0" y="149686"/>
            <a:ext cx="954855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 Graph (8)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268EEE-AA8A-443B-AC60-9671DD3B2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968" y="1431632"/>
            <a:ext cx="8490065" cy="399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802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52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49686"/>
            <a:ext cx="961967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 Graph (9)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97BF360-C241-49BC-AF02-EE120631E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266" y="1611130"/>
            <a:ext cx="8013469" cy="36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596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53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160" y="149686"/>
            <a:ext cx="956887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 Graph (10)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EA13B3-E3D1-4B92-8F37-74493308C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449" y="1161141"/>
            <a:ext cx="6724420" cy="493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045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54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149686"/>
            <a:ext cx="958919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 Graph (11)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24EAB5-C447-45E1-A5B9-1C14096C4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888" y="1144135"/>
            <a:ext cx="8672945" cy="489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997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55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160" y="149686"/>
            <a:ext cx="956887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 Graph (12)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B678EB-135A-4F59-9472-6861F0F83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474" y="1128502"/>
            <a:ext cx="9432470" cy="475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87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56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149686"/>
            <a:ext cx="958919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 Graph (13)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7E16BD9-082E-40E0-8F98-708F14A77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360" y="1216048"/>
            <a:ext cx="9916160" cy="473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58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57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149686"/>
            <a:ext cx="957903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 Graph (14)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54ABCA-6933-4CE8-AE6A-17226C353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844" y="1188507"/>
            <a:ext cx="9346276" cy="487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281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58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149686"/>
            <a:ext cx="957903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 Graph (15)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E3100DC-B803-4F85-B3DE-5B83E9F24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314384"/>
            <a:ext cx="9144000" cy="422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391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59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80" y="149686"/>
            <a:ext cx="959935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 Graph (16)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66A615-B655-4385-807F-56B4C03AC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571" y="1185855"/>
            <a:ext cx="7165572" cy="486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6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149686"/>
            <a:ext cx="958919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Load Balancing (2)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A58850-71A7-474E-A7D1-4383DCF49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602" y="1166692"/>
            <a:ext cx="10157998" cy="486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218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60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149686"/>
            <a:ext cx="960951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 Graph (17)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C5A8B79-58E8-4ACF-8898-676D26AF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678" y="1118883"/>
            <a:ext cx="6662789" cy="499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253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61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49686"/>
            <a:ext cx="955871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 Graph (18)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FD0CCC-6AE6-4B09-839D-0BF817248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1238885"/>
            <a:ext cx="10072574" cy="451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810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62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149686"/>
            <a:ext cx="958919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 Graph (19)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04D62F5-E05A-443B-90E7-D9A722787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28" y="1469220"/>
            <a:ext cx="9917632" cy="319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232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63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80" y="149686"/>
            <a:ext cx="959935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 Graph (20)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72F5F0-B4FB-41F2-A0EB-9420770D5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066" y="1163683"/>
            <a:ext cx="7859869" cy="491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26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80" y="149686"/>
            <a:ext cx="959935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and Processors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0F2BAC-49B3-4D80-843A-98E203BBB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80" y="1300480"/>
            <a:ext cx="10680096" cy="415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9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149686"/>
            <a:ext cx="957903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Load Balancing (1)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28EA158-5225-49FA-B1B1-7CC2C2523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16" y="1311505"/>
            <a:ext cx="10755997" cy="36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4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49686"/>
            <a:ext cx="9558713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Load Balancing (2)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0272CC-46C4-4AD8-894A-DE7E1EA94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00" y="1138338"/>
            <a:ext cx="8747760" cy="494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41184"/>
      </p:ext>
    </p:extLst>
  </p:cSld>
  <p:clrMapOvr>
    <a:masterClrMapping/>
  </p:clrMapOvr>
</p:sld>
</file>

<file path=ppt/theme/theme1.xml><?xml version="1.0" encoding="utf-8"?>
<a:theme xmlns:a="http://schemas.openxmlformats.org/drawingml/2006/main" name="NTHU UniCl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MS Sans Serif"/>
        <a:ea typeface="MS Sans Serif"/>
        <a:cs typeface="MS Sans Serif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  <a:txDef>
      <a:spPr>
        <a:noFill/>
      </a:spPr>
      <a:bodyPr wrap="none" rtlCol="0" anchor="ctr" anchorCtr="1">
        <a:spAutoFit/>
      </a:bodyPr>
      <a:lstStyle>
        <a:defPPr>
          <a:defRPr dirty="0" smtClean="0">
            <a:ea typeface="標楷體" pitchFamily="65" charset="-120"/>
            <a:cs typeface="Calibri" pitchFamily="34" charset="0"/>
          </a:defRPr>
        </a:defPPr>
      </a:lstStyle>
    </a:tx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THU UniCloud" id="{771810AA-CEBD-463A-B947-7C0DFAF8BB54}" vid="{30CF6CD1-9989-4B2E-8702-709C1DF65D80}"/>
    </a:ext>
  </a:ext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562</Words>
  <Application>Microsoft Office PowerPoint</Application>
  <PresentationFormat>Widescreen</PresentationFormat>
  <Paragraphs>203</Paragraphs>
  <Slides>63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6" baseType="lpstr">
      <vt:lpstr>標楷體</vt:lpstr>
      <vt:lpstr>MS Sans Serif</vt:lpstr>
      <vt:lpstr>新細明體</vt:lpstr>
      <vt:lpstr>华文楷体</vt:lpstr>
      <vt:lpstr>DengXian</vt:lpstr>
      <vt:lpstr>Adobe Devanagari</vt:lpstr>
      <vt:lpstr>Arial</vt:lpstr>
      <vt:lpstr>Calibri</vt:lpstr>
      <vt:lpstr>Calibri Light</vt:lpstr>
      <vt:lpstr>Times New Roman</vt:lpstr>
      <vt:lpstr>Wingdings</vt:lpstr>
      <vt:lpstr>NTHU UniCloud</vt:lpstr>
      <vt:lpstr>自訂設計</vt:lpstr>
      <vt:lpstr>CSC4005 – Distributed and Parallel Computing</vt:lpstr>
      <vt:lpstr>Outline</vt:lpstr>
      <vt:lpstr>Load Balancing and Termination Detection (1)</vt:lpstr>
      <vt:lpstr>Load Balancing and Termination Detection (2)</vt:lpstr>
      <vt:lpstr>Static Load Balancing (1)</vt:lpstr>
      <vt:lpstr>Static Load Balancing (2)</vt:lpstr>
      <vt:lpstr>Processes and Processors</vt:lpstr>
      <vt:lpstr>Dynamic Load Balancing (1)</vt:lpstr>
      <vt:lpstr>Dynamic Load Balancing (2)</vt:lpstr>
      <vt:lpstr>Dynamic Load Balancing (3)</vt:lpstr>
      <vt:lpstr>Dynamic Load Balancing (4)</vt:lpstr>
      <vt:lpstr>Dynamic Load Balancing (5)</vt:lpstr>
      <vt:lpstr>Decentralized Dynamic Load Balancing (1)</vt:lpstr>
      <vt:lpstr>Decentralized Dynamic Load Balancing (2)</vt:lpstr>
      <vt:lpstr>Task Transfer Mechanisms (1)</vt:lpstr>
      <vt:lpstr>Task Transfer Mechanisms (2)</vt:lpstr>
      <vt:lpstr>Task Transfer Mechanisms (3)</vt:lpstr>
      <vt:lpstr>Task Transfer Mechanisms (4)</vt:lpstr>
      <vt:lpstr>Load Balancing Using a Line Structure (1)</vt:lpstr>
      <vt:lpstr>Load Balancing Using a Line Structure (2)</vt:lpstr>
      <vt:lpstr>Load Balancing Using a Line Structure (3)</vt:lpstr>
      <vt:lpstr>Load Balancing Using a Line Structure (4)</vt:lpstr>
      <vt:lpstr>Load Balancing Using a Line Structure (5)</vt:lpstr>
      <vt:lpstr>Load Balancing Using A Tree Structure</vt:lpstr>
      <vt:lpstr>Nonblocking Receive Routines</vt:lpstr>
      <vt:lpstr>Distributed Termination Detections (1)</vt:lpstr>
      <vt:lpstr>Distributed Termination Detections (2)</vt:lpstr>
      <vt:lpstr>Distributed Termination Detections (3)</vt:lpstr>
      <vt:lpstr>Ring Termination Algorithms (1)</vt:lpstr>
      <vt:lpstr>Ring Termination Algorithms (2)</vt:lpstr>
      <vt:lpstr>Ring Termination Algorithms (3)</vt:lpstr>
      <vt:lpstr>Dual-Pass Ring Termination Algorithm (1)</vt:lpstr>
      <vt:lpstr>Dual-Pass Ring Termination Algorithm (2)</vt:lpstr>
      <vt:lpstr>Dual-Pass Ring Termination Algorithm (3)</vt:lpstr>
      <vt:lpstr>Tree Algorithm (1)</vt:lpstr>
      <vt:lpstr>Fixed Energy Distributed Termination Algorithm</vt:lpstr>
      <vt:lpstr>Shortest Path Problem (1)</vt:lpstr>
      <vt:lpstr>Shortest Path Problem (2)</vt:lpstr>
      <vt:lpstr>Shortest Path Problem (3)</vt:lpstr>
      <vt:lpstr>Shortest Path Problem (4)</vt:lpstr>
      <vt:lpstr>Shortest Path Problem (5)</vt:lpstr>
      <vt:lpstr>Shortest Path Problem (6)</vt:lpstr>
      <vt:lpstr>Shortest Path Problem (7)</vt:lpstr>
      <vt:lpstr>Searching a Graph (1)</vt:lpstr>
      <vt:lpstr>Searching a Graph (2)</vt:lpstr>
      <vt:lpstr>Searching a Graph (3)</vt:lpstr>
      <vt:lpstr>Searching a Graph (4)</vt:lpstr>
      <vt:lpstr>Searching a Graph (5)</vt:lpstr>
      <vt:lpstr>Searching a Graph (6)</vt:lpstr>
      <vt:lpstr>Searching a Graph (7)</vt:lpstr>
      <vt:lpstr>Searching a Graph (8)</vt:lpstr>
      <vt:lpstr>Searching a Graph (9)</vt:lpstr>
      <vt:lpstr>Searching a Graph (10)</vt:lpstr>
      <vt:lpstr>Searching a Graph (11)</vt:lpstr>
      <vt:lpstr>Searching a Graph (12)</vt:lpstr>
      <vt:lpstr>Searching a Graph (13)</vt:lpstr>
      <vt:lpstr>Searching a Graph (14)</vt:lpstr>
      <vt:lpstr>Searching a Graph (15)</vt:lpstr>
      <vt:lpstr>Searching a Graph (16)</vt:lpstr>
      <vt:lpstr>Searching a Graph (17)</vt:lpstr>
      <vt:lpstr>Searching a Graph (18)</vt:lpstr>
      <vt:lpstr>Searching a Graph (19)</vt:lpstr>
      <vt:lpstr>Searching a Graph (20)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香港中文大学(深圳)数据科学院 School of Data Science</dc:title>
  <dc:creator>Windows 使用者</dc:creator>
  <cp:lastModifiedBy>Prof. Chung Yehching (SDS)</cp:lastModifiedBy>
  <cp:revision>13</cp:revision>
  <dcterms:created xsi:type="dcterms:W3CDTF">2020-07-15T11:13:39Z</dcterms:created>
  <dcterms:modified xsi:type="dcterms:W3CDTF">2021-09-16T06:34:07Z</dcterms:modified>
</cp:coreProperties>
</file>