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568" y="1239698"/>
            <a:ext cx="10363200" cy="1470025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4005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Programming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86923"/>
            <a:ext cx="8534400" cy="2402395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Data Science</a:t>
            </a:r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E74415-30E6-4BE5-9E20-77352570E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3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08" y="1092531"/>
            <a:ext cx="10368179" cy="50232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Instructor</a:t>
            </a:r>
          </a:p>
          <a:p>
            <a:pPr lvl="1"/>
            <a:r>
              <a:rPr lang="en-US" dirty="0"/>
              <a:t>Dr. Yeh-Ching Chung (ychung@cuhk.edu.hk)</a:t>
            </a:r>
          </a:p>
          <a:p>
            <a:r>
              <a:rPr lang="en-US" b="1" dirty="0">
                <a:solidFill>
                  <a:srgbClr val="0000FF"/>
                </a:solidFill>
              </a:rPr>
              <a:t>Course </a:t>
            </a:r>
            <a:r>
              <a:rPr lang="en-US" b="1" dirty="0" smtClean="0">
                <a:solidFill>
                  <a:srgbClr val="0000FF"/>
                </a:solidFill>
              </a:rPr>
              <a:t>T</a:t>
            </a:r>
            <a:r>
              <a:rPr lang="en-US" altLang="zh-CN" b="1" dirty="0" smtClean="0">
                <a:solidFill>
                  <a:srgbClr val="0000FF"/>
                </a:solidFill>
              </a:rPr>
              <a:t>A &amp; USTF</a:t>
            </a:r>
            <a:endParaRPr lang="en-US" altLang="zh-TW" sz="2133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陈伟彬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zh-TW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刘一汉</a:t>
            </a:r>
            <a:r>
              <a:rPr lang="zh-TW" altLang="en-US" dirty="0" smtClean="0"/>
              <a:t> </a:t>
            </a:r>
            <a:r>
              <a:rPr lang="zh-CN" altLang="en-US" dirty="0" smtClean="0"/>
              <a:t>、刘宇轩</a:t>
            </a:r>
            <a:endParaRPr lang="en-US" altLang="zh-CN" dirty="0" smtClean="0"/>
          </a:p>
          <a:p>
            <a:pPr lvl="1"/>
            <a:r>
              <a:rPr lang="zh-CN" altLang="en-US" dirty="0"/>
              <a:t>罗</a:t>
            </a:r>
            <a:r>
              <a:rPr lang="zh-CN" altLang="en-US" dirty="0" smtClean="0"/>
              <a:t>杨知心、胥博凯</a:t>
            </a:r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Lectures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Tuesday	 	15:30 – </a:t>
            </a:r>
            <a:r>
              <a:rPr lang="en-US" dirty="0" smtClean="0"/>
              <a:t>16:50</a:t>
            </a:r>
            <a:r>
              <a:rPr lang="en-US" dirty="0"/>
              <a:t>	</a:t>
            </a:r>
            <a:r>
              <a:rPr lang="en-US" dirty="0" smtClean="0"/>
              <a:t> AB E101</a:t>
            </a:r>
            <a:endParaRPr lang="en-US" dirty="0"/>
          </a:p>
          <a:p>
            <a:pPr lvl="1"/>
            <a:r>
              <a:rPr lang="en-US" dirty="0"/>
              <a:t>Thursday	</a:t>
            </a:r>
            <a:r>
              <a:rPr lang="en-US" altLang="zh-CN" dirty="0" smtClean="0"/>
              <a:t>15:30 </a:t>
            </a:r>
            <a:r>
              <a:rPr lang="en-US" altLang="zh-CN" dirty="0"/>
              <a:t>– 16:50 </a:t>
            </a:r>
            <a:r>
              <a:rPr lang="en-US" altLang="zh-CN" dirty="0" smtClean="0"/>
              <a:t>	</a:t>
            </a:r>
            <a:r>
              <a:rPr lang="en-US" dirty="0" smtClean="0"/>
              <a:t> AB E101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Tutorials</a:t>
            </a:r>
          </a:p>
          <a:p>
            <a:pPr lvl="1"/>
            <a:r>
              <a:rPr lang="en-US" dirty="0"/>
              <a:t>Will be announced by TAs</a:t>
            </a:r>
          </a:p>
          <a:p>
            <a:r>
              <a:rPr lang="en-US" b="1" dirty="0">
                <a:solidFill>
                  <a:srgbClr val="0000FF"/>
                </a:solidFill>
              </a:rPr>
              <a:t>Homepage</a:t>
            </a:r>
          </a:p>
          <a:p>
            <a:pPr lvl="1"/>
            <a:r>
              <a:rPr lang="en-US" dirty="0"/>
              <a:t>http://www.cs.nthu.edu.tw/~</a:t>
            </a:r>
            <a:r>
              <a:rPr lang="en-US" dirty="0" smtClean="0"/>
              <a:t>ychung/syllabus/CSC4005-2022-Fall.htm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22718" y="144466"/>
            <a:ext cx="10244869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342891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685783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102867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Information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11A9A6-34A3-4B7A-80E2-B180F0A13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5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18" y="144466"/>
            <a:ext cx="10244869" cy="692151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227755" y="1391670"/>
            <a:ext cx="7683737" cy="336321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/>
              <a:t>(Textbook)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/>
              <a:t>Parallel Programming - Techniques and applications Using Networked  Workstations and Parallel Computers (2nd Edition), Prentice Hall, 2001.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/>
              <a:t>Barry Wilkinson and Michael Allen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0BB8D8-F068-4108-B1A1-2B34B1B5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3" y="1364254"/>
            <a:ext cx="3389863" cy="440505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CA1B5D-7728-4E76-8048-DE3056C594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8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231" y="144466"/>
            <a:ext cx="10164356" cy="692151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583" y="1122221"/>
            <a:ext cx="9547123" cy="3901192"/>
          </a:xfrm>
        </p:spPr>
        <p:txBody>
          <a:bodyPr/>
          <a:lstStyle/>
          <a:p>
            <a:r>
              <a:rPr lang="en-US" sz="2800" dirty="0"/>
              <a:t>Introduction to parallel and distributed computing systems</a:t>
            </a:r>
          </a:p>
          <a:p>
            <a:r>
              <a:rPr lang="en-US" sz="2800" dirty="0"/>
              <a:t>Introduction to MPI programming</a:t>
            </a:r>
          </a:p>
          <a:p>
            <a:r>
              <a:rPr lang="en-US" sz="2800" dirty="0"/>
              <a:t>Introduction to </a:t>
            </a:r>
            <a:r>
              <a:rPr lang="en-US" sz="2800" dirty="0" err="1"/>
              <a:t>Pthread</a:t>
            </a:r>
            <a:r>
              <a:rPr lang="en-US" sz="2800" dirty="0"/>
              <a:t> programming</a:t>
            </a:r>
          </a:p>
          <a:p>
            <a:r>
              <a:rPr lang="en-US" altLang="zh-CN" sz="2800" dirty="0"/>
              <a:t>Introduction to CUDA programming</a:t>
            </a:r>
          </a:p>
          <a:p>
            <a:r>
              <a:rPr lang="en-US" sz="2800" dirty="0"/>
              <a:t>Introduction to OpenMP programming</a:t>
            </a:r>
          </a:p>
          <a:p>
            <a:r>
              <a:rPr lang="en-US" sz="2800" dirty="0"/>
              <a:t>Introduction to parallel program design based on different parallel programming languages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5C795-F7EB-4FB5-BABD-F2271CA86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4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722" y="144466"/>
            <a:ext cx="10221865" cy="692151"/>
          </a:xfrm>
        </p:spPr>
        <p:txBody>
          <a:bodyPr/>
          <a:lstStyle/>
          <a:p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043" y="983160"/>
            <a:ext cx="10097729" cy="5186146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Introduction to Parallel Computers </a:t>
            </a:r>
          </a:p>
          <a:p>
            <a:r>
              <a:rPr lang="en-US" altLang="zh-CN" sz="2600" dirty="0"/>
              <a:t>Message-Passing Computing and Programming </a:t>
            </a:r>
          </a:p>
          <a:p>
            <a:r>
              <a:rPr lang="en-US" altLang="zh-CN" sz="2600" dirty="0"/>
              <a:t>Multithread Programming </a:t>
            </a:r>
          </a:p>
          <a:p>
            <a:r>
              <a:rPr lang="en-US" altLang="zh-CN" sz="2600" dirty="0"/>
              <a:t>CUDA Programming</a:t>
            </a:r>
          </a:p>
          <a:p>
            <a:r>
              <a:rPr lang="en-US" altLang="zh-CN" sz="2600" dirty="0"/>
              <a:t>OpenMP Programming </a:t>
            </a:r>
          </a:p>
          <a:p>
            <a:r>
              <a:rPr lang="en-US" altLang="zh-CN" sz="2600" dirty="0"/>
              <a:t>Embarrassingly Parallel Computations </a:t>
            </a:r>
          </a:p>
          <a:p>
            <a:r>
              <a:rPr lang="en-US" altLang="zh-CN" sz="2600" dirty="0"/>
              <a:t>Partitioning and Divide-and-Conquer Strategies </a:t>
            </a:r>
          </a:p>
          <a:p>
            <a:r>
              <a:rPr lang="en-US" altLang="zh-CN" sz="2600" dirty="0"/>
              <a:t>Pipelined Computations </a:t>
            </a:r>
          </a:p>
          <a:p>
            <a:r>
              <a:rPr lang="en-US" altLang="zh-CN" sz="2600" dirty="0"/>
              <a:t>Synchronous Computations </a:t>
            </a:r>
          </a:p>
          <a:p>
            <a:r>
              <a:rPr lang="en-US" altLang="zh-CN" sz="2600" dirty="0"/>
              <a:t>Load Balancing and Termination Detection </a:t>
            </a:r>
          </a:p>
          <a:p>
            <a:r>
              <a:rPr lang="en-US" altLang="zh-CN" sz="2600" dirty="0"/>
              <a:t>Sorting Algorithms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38AED4-29EE-45C0-B75F-66A996853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03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702" y="144466"/>
            <a:ext cx="10336885" cy="692151"/>
          </a:xfrm>
        </p:spPr>
        <p:txBody>
          <a:bodyPr/>
          <a:lstStyle/>
          <a:p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89" y="1119522"/>
            <a:ext cx="10068911" cy="4700365"/>
          </a:xfrm>
        </p:spPr>
        <p:txBody>
          <a:bodyPr>
            <a:no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Class</a:t>
            </a:r>
            <a:r>
              <a:rPr lang="zh-TW" altLang="en-US" sz="2800" dirty="0"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cs typeface="Calibri" panose="020F0502020204030204" pitchFamily="34" charset="0"/>
              </a:rPr>
              <a:t>participation</a:t>
            </a:r>
            <a:r>
              <a:rPr lang="en-US" sz="2800" dirty="0">
                <a:cs typeface="Calibri" panose="020F0502020204030204" pitchFamily="34" charset="0"/>
              </a:rPr>
              <a:t> (5%)</a:t>
            </a:r>
          </a:p>
          <a:p>
            <a:r>
              <a:rPr lang="en-US" sz="2800" dirty="0">
                <a:cs typeface="Calibri" panose="020F0502020204030204" pitchFamily="34" charset="0"/>
              </a:rPr>
              <a:t>Programming Projects (70%)</a:t>
            </a:r>
          </a:p>
          <a:p>
            <a:pPr lvl="1"/>
            <a:r>
              <a:rPr lang="en-US" sz="2800" dirty="0">
                <a:cs typeface="Calibri" panose="020F0502020204030204" pitchFamily="34" charset="0"/>
              </a:rPr>
              <a:t>Parallel Odd-Even Transposition Sort</a:t>
            </a:r>
          </a:p>
          <a:p>
            <a:pPr lvl="1"/>
            <a:r>
              <a:rPr lang="en-US" sz="2800" dirty="0">
                <a:cs typeface="Calibri" panose="020F0502020204030204" pitchFamily="34" charset="0"/>
              </a:rPr>
              <a:t>Mandelbrot Set Computation</a:t>
            </a:r>
          </a:p>
          <a:p>
            <a:pPr lvl="1"/>
            <a:r>
              <a:rPr lang="en-US" sz="2800" i="1" dirty="0">
                <a:cs typeface="Calibri" panose="020F0502020204030204" pitchFamily="34" charset="0"/>
              </a:rPr>
              <a:t>N-</a:t>
            </a:r>
            <a:r>
              <a:rPr lang="en-US" sz="2800" dirty="0">
                <a:cs typeface="Calibri" panose="020F0502020204030204" pitchFamily="34" charset="0"/>
              </a:rPr>
              <a:t>Body Simulation</a:t>
            </a:r>
          </a:p>
          <a:p>
            <a:pPr lvl="1"/>
            <a:r>
              <a:rPr kumimoji="1" lang="en-US" altLang="zh-CN" sz="28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Heat Distribution</a:t>
            </a:r>
            <a:endParaRPr lang="en-US" sz="2800" dirty="0">
              <a:cs typeface="Calibri" panose="020F0502020204030204" pitchFamily="34" charset="0"/>
            </a:endParaRPr>
          </a:p>
          <a:p>
            <a:r>
              <a:rPr lang="en-US" sz="2800" dirty="0">
                <a:cs typeface="Calibri" panose="020F0502020204030204" pitchFamily="34" charset="0"/>
              </a:rPr>
              <a:t>Final Exam (25%)</a:t>
            </a:r>
          </a:p>
          <a:p>
            <a:r>
              <a:rPr lang="en-US" sz="2800" dirty="0">
                <a:cs typeface="Calibri" panose="020F0502020204030204" pitchFamily="34" charset="0"/>
              </a:rPr>
              <a:t>If you need to apply for a leave for final exam, send email to me with supporting document beforehand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844DB-4E36-4BF5-9320-D0DC245D2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97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736" y="144466"/>
            <a:ext cx="10129851" cy="692151"/>
          </a:xfrm>
        </p:spPr>
        <p:txBody>
          <a:bodyPr/>
          <a:lstStyle/>
          <a:p>
            <a:r>
              <a:rPr lang="en-US" altLang="zh-TW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sz="4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736" y="1186804"/>
            <a:ext cx="10144663" cy="4987636"/>
          </a:xfrm>
        </p:spPr>
        <p:txBody>
          <a:bodyPr/>
          <a:lstStyle/>
          <a:p>
            <a:r>
              <a:rPr lang="en-US" sz="2800" dirty="0"/>
              <a:t>Upon completing this course, students will be able to</a:t>
            </a:r>
          </a:p>
          <a:p>
            <a:pPr lvl="1"/>
            <a:r>
              <a:rPr lang="en-US" sz="2400" dirty="0"/>
              <a:t>Understand </a:t>
            </a:r>
            <a:r>
              <a:rPr lang="en-US" altLang="zh-CN" sz="2400" dirty="0"/>
              <a:t>MPI, </a:t>
            </a:r>
            <a:r>
              <a:rPr lang="en-US" sz="2400" dirty="0" err="1"/>
              <a:t>Pthread</a:t>
            </a:r>
            <a:r>
              <a:rPr lang="en-US" sz="2400" dirty="0"/>
              <a:t>, </a:t>
            </a:r>
            <a:r>
              <a:rPr lang="en-US" altLang="zh-CN" sz="2400" dirty="0"/>
              <a:t>CUDA</a:t>
            </a:r>
            <a:r>
              <a:rPr lang="en-US" sz="2400" dirty="0"/>
              <a:t>, and </a:t>
            </a:r>
            <a:r>
              <a:rPr lang="en-US" altLang="zh-CN" sz="2400" dirty="0"/>
              <a:t>OpenMP</a:t>
            </a:r>
            <a:endParaRPr lang="en-US" sz="2400" dirty="0"/>
          </a:p>
          <a:p>
            <a:pPr lvl="1"/>
            <a:r>
              <a:rPr lang="en-US" sz="2400" dirty="0"/>
              <a:t>Write MPI programs</a:t>
            </a:r>
          </a:p>
          <a:p>
            <a:pPr lvl="1"/>
            <a:r>
              <a:rPr lang="en-US" sz="2400" dirty="0"/>
              <a:t>Write multi-thread (</a:t>
            </a:r>
            <a:r>
              <a:rPr lang="en-US" sz="2400" dirty="0" err="1"/>
              <a:t>Pthread</a:t>
            </a:r>
            <a:r>
              <a:rPr lang="en-US" sz="2400" dirty="0"/>
              <a:t>) programs</a:t>
            </a:r>
          </a:p>
          <a:p>
            <a:pPr lvl="1"/>
            <a:r>
              <a:rPr lang="en-US" altLang="zh-CN" sz="2400" dirty="0"/>
              <a:t>Write CUDA programs</a:t>
            </a:r>
          </a:p>
          <a:p>
            <a:pPr lvl="1"/>
            <a:r>
              <a:rPr lang="en-US" sz="2400" dirty="0"/>
              <a:t>Write OpenMP programs</a:t>
            </a:r>
          </a:p>
          <a:p>
            <a:pPr lvl="1"/>
            <a:r>
              <a:rPr lang="en-US" sz="2400" dirty="0"/>
              <a:t>Analyze different parallel </a:t>
            </a:r>
            <a:r>
              <a:rPr lang="en-US" sz="2400" dirty="0" smtClean="0"/>
              <a:t>programs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2C6E5-B171-4222-9AF6-CEACAAE18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18" y="144466"/>
            <a:ext cx="10244869" cy="692151"/>
          </a:xfrm>
        </p:spPr>
        <p:txBody>
          <a:bodyPr/>
          <a:lstStyle/>
          <a:p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529" y="1125537"/>
            <a:ext cx="10323871" cy="489585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Zero Tolerance</a:t>
            </a:r>
          </a:p>
          <a:p>
            <a:pPr lvl="1"/>
            <a:r>
              <a:rPr lang="en-US" sz="2800" dirty="0"/>
              <a:t>Plagiarism, cheating, misconduct in test/exam will be reported to the School for handing.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Consequences</a:t>
            </a:r>
          </a:p>
          <a:p>
            <a:pPr lvl="1"/>
            <a:r>
              <a:rPr lang="en-US" sz="2800" dirty="0"/>
              <a:t>Zero marks for the concerned assignments/test/exam/whole course, reviewable demerits, non-reviewable demerits, suspension of study, dismissal from University.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University Policy to Academic Honesty</a:t>
            </a:r>
          </a:p>
          <a:p>
            <a:pPr marL="609570" lvl="1" indent="0">
              <a:buNone/>
            </a:pPr>
            <a:r>
              <a:rPr lang="en-US" sz="2800" dirty="0"/>
              <a:t>http://www.cuhk.edu.cn/departsite/ar/en/Academic.html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0F64E-20D8-4AD3-8AF7-D568DFB0E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0" y="144466"/>
            <a:ext cx="10475057" cy="692151"/>
          </a:xfrm>
        </p:spPr>
        <p:txBody>
          <a:bodyPr/>
          <a:lstStyle/>
          <a:p>
            <a:r>
              <a:rPr lang="en-US" altLang="zh-TW" sz="42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WeChat </a:t>
            </a:r>
            <a:r>
              <a:rPr lang="en-US" altLang="zh-TW" sz="42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4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2C6E5-B171-4222-9AF6-CEACAAE18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32900" r="8667" b="28831"/>
          <a:stretch/>
        </p:blipFill>
        <p:spPr>
          <a:xfrm>
            <a:off x="3194462" y="1104405"/>
            <a:ext cx="5047013" cy="48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9427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331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標楷體</vt:lpstr>
      <vt:lpstr>MS Sans Serif</vt:lpstr>
      <vt:lpstr>新細明體</vt:lpstr>
      <vt:lpstr>华文楷体</vt:lpstr>
      <vt:lpstr>DengXian</vt:lpstr>
      <vt:lpstr>Arial</vt:lpstr>
      <vt:lpstr>Calibri</vt:lpstr>
      <vt:lpstr>Calibri Light</vt:lpstr>
      <vt:lpstr>Times New Roman</vt:lpstr>
      <vt:lpstr>Wingdings</vt:lpstr>
      <vt:lpstr>NTHU UniCloud</vt:lpstr>
      <vt:lpstr>自訂設計</vt:lpstr>
      <vt:lpstr>CSC4005 – Parallel Programming</vt:lpstr>
      <vt:lpstr>PowerPoint Presentation</vt:lpstr>
      <vt:lpstr>Textbook</vt:lpstr>
      <vt:lpstr>Course Syllabus</vt:lpstr>
      <vt:lpstr>Course Topics</vt:lpstr>
      <vt:lpstr>Course Assessment</vt:lpstr>
      <vt:lpstr>Learning Outcomes</vt:lpstr>
      <vt:lpstr>Academic Honesty</vt:lpstr>
      <vt:lpstr>Course WeChat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43</cp:revision>
  <dcterms:created xsi:type="dcterms:W3CDTF">2020-07-15T11:13:39Z</dcterms:created>
  <dcterms:modified xsi:type="dcterms:W3CDTF">2022-09-05T00:57:36Z</dcterms:modified>
</cp:coreProperties>
</file>