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70"/>
  </p:notesMasterIdLst>
  <p:sldIdLst>
    <p:sldId id="325" r:id="rId3"/>
    <p:sldId id="32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22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23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788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40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466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91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878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745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54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17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768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218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350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035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721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086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375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339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687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98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68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24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160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00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195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79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89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48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589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960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7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75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323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494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1487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6908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3697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930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69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36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199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685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279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8075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482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13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435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766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2836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61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2158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2200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32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927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5791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710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899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8450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8046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4358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834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89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0E4-B9C8-417B-AB00-3BF7F8038A2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12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562" y="1402916"/>
            <a:ext cx="9890343" cy="1628384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CSC4005 –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Parallel Computing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3986" y="3518808"/>
            <a:ext cx="7667494" cy="2468633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</a:t>
            </a:r>
            <a:r>
              <a:rPr lang="en-US" altLang="zh-CN" sz="3200" smtClean="0"/>
              <a:t>Data </a:t>
            </a:r>
            <a:r>
              <a:rPr lang="en-US" altLang="zh-TW" sz="3200" smtClean="0"/>
              <a:t>Science</a:t>
            </a:r>
            <a:endParaRPr lang="en-US" altLang="zh-TW" sz="3200" dirty="0"/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0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37" y="1110810"/>
            <a:ext cx="9556273" cy="4939261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and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Passing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7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2" y="1385077"/>
            <a:ext cx="10707671" cy="3124294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6176" y="182578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 Definitions pf Blocking and </a:t>
            </a:r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1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11" y="1098511"/>
            <a:ext cx="9256734" cy="5008991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804" y="28801"/>
            <a:ext cx="10295666" cy="919397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Message-Passing Routines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Return Before the Message Transfer Has Been Completed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0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6" y="1135882"/>
            <a:ext cx="9721157" cy="4833596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Tag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3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30" y="1115325"/>
            <a:ext cx="9557358" cy="5001047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2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6" y="1093309"/>
            <a:ext cx="9696105" cy="5013699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1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6" y="1112457"/>
            <a:ext cx="9959151" cy="499612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4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6" y="1121157"/>
            <a:ext cx="10021781" cy="4983607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9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14" y="1110567"/>
            <a:ext cx="10221965" cy="4964556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1226" y="167888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Workstation Clusters – Software Tools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5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793266" y="6520093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29" y="1145382"/>
            <a:ext cx="9670093" cy="4938951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PVM (1)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6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9973" y="187890"/>
            <a:ext cx="9125220" cy="59739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355013" y="6559134"/>
            <a:ext cx="2133600" cy="339725"/>
          </a:xfrm>
        </p:spPr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41850" y="1143737"/>
            <a:ext cx="9547123" cy="4932972"/>
          </a:xfrm>
        </p:spPr>
        <p:txBody>
          <a:bodyPr/>
          <a:lstStyle/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Introduction to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Computers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Message Passing Computing and 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Multithreaded 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Programming</a:t>
            </a:r>
          </a:p>
          <a:p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CUDA Programming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400" b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OpenMP</a:t>
            </a:r>
            <a:r>
              <a:rPr lang="en-US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Programming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Embarrassingly Parallel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and Divide-and-Conquer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Strategies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Pipelined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Synchronous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Computations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Load Balancing and Termination </a:t>
            </a:r>
            <a:r>
              <a:rPr lang="en-US" altLang="zh-TW" sz="24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Detection</a:t>
            </a:r>
          </a:p>
          <a:p>
            <a:r>
              <a:rPr lang="en-US" altLang="zh-TW" sz="24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Sorting Algorithms</a:t>
            </a:r>
            <a:endParaRPr lang="en-US" sz="2400" b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67" y="1136917"/>
            <a:ext cx="9006214" cy="4961241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PVM (2)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5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45" y="1118718"/>
            <a:ext cx="9043791" cy="5036029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PVM (3)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3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3" y="1195377"/>
            <a:ext cx="9280186" cy="489227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Message-Passing Routines (1)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48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53" y="1252603"/>
            <a:ext cx="9790484" cy="472231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Message-Passing Routines (2)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5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493" y="1117120"/>
            <a:ext cx="7510132" cy="50067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Data Composed of Various Types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71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83" y="1140683"/>
            <a:ext cx="9158254" cy="48968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Broadcast, Multicast, Scatter, Gather, and Reduce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1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50" y="1106985"/>
            <a:ext cx="9695145" cy="499973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7238" y="93130"/>
            <a:ext cx="9237955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PVM Program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46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064712" y="93130"/>
            <a:ext cx="9250481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PVM Program (2)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12" y="1104181"/>
            <a:ext cx="9995770" cy="50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79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50" y="1110159"/>
            <a:ext cx="9732723" cy="500884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358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72" y="1219394"/>
            <a:ext cx="8910845" cy="48768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 the SPMD Computational Model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7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64" y="1115014"/>
            <a:ext cx="10063386" cy="497263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764" y="172527"/>
            <a:ext cx="8255519" cy="598100"/>
          </a:xfrm>
        </p:spPr>
        <p:txBody>
          <a:bodyPr/>
          <a:lstStyle/>
          <a:p>
            <a:pPr eaLnBrk="1" hangingPunct="1"/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 Computing</a:t>
            </a:r>
            <a:endParaRPr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8" y="1147882"/>
            <a:ext cx="9733682" cy="49251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and Local Variables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85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68" y="1115684"/>
            <a:ext cx="6989522" cy="4996257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114816" y="116134"/>
            <a:ext cx="9200377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Unsafe Message Passing with Library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16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18" y="1236505"/>
            <a:ext cx="9129399" cy="484265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 Solution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6" y="1238107"/>
            <a:ext cx="10166382" cy="447376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Types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69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77" y="1161690"/>
            <a:ext cx="9883035" cy="49343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Communication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97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16" y="1104180"/>
            <a:ext cx="10020823" cy="495731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4816" y="116134"/>
            <a:ext cx="9200377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Blocking Send and Receive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9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09" y="1315528"/>
            <a:ext cx="8966200" cy="33528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28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51" y="1113557"/>
            <a:ext cx="9720197" cy="4956804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Nonblocking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Routines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8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1" y="1381839"/>
            <a:ext cx="10704552" cy="4342556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25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58" y="1107993"/>
            <a:ext cx="9934098" cy="50013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Communication Modes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5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7" y="1411084"/>
            <a:ext cx="10570541" cy="2071151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4921" y="172527"/>
            <a:ext cx="8180362" cy="5981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0074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94" y="1152395"/>
            <a:ext cx="10634814" cy="49227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Communication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64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0" y="1221447"/>
            <a:ext cx="10623633" cy="466578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50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6" y="1202655"/>
            <a:ext cx="11107935" cy="1089607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Barrier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42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28" y="1090784"/>
            <a:ext cx="9131474" cy="5026901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59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51" y="1117569"/>
            <a:ext cx="9645041" cy="49714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Constructs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2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68" y="1120273"/>
            <a:ext cx="9983243" cy="49757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030" y="200416"/>
            <a:ext cx="10772384" cy="584865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MPI Program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592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5" y="1078395"/>
            <a:ext cx="6435009" cy="49961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4922" y="127634"/>
            <a:ext cx="9150272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Time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02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00" y="1155798"/>
            <a:ext cx="9707670" cy="4928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Note on Interpretation of Equations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11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34" y="1109054"/>
            <a:ext cx="9278724" cy="4915964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 Hidden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69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94" y="1396644"/>
            <a:ext cx="10130598" cy="4453010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77238" y="127634"/>
            <a:ext cx="9237955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(1)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58" y="1108886"/>
            <a:ext cx="9532307" cy="5010119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071" y="169598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Multiple Data (SPMD) Model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4" y="1144738"/>
            <a:ext cx="10355864" cy="4567129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102290" y="127634"/>
            <a:ext cx="9212903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(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64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85" y="1143597"/>
            <a:ext cx="9607463" cy="492194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77238" y="127634"/>
            <a:ext cx="9237955" cy="692151"/>
          </a:xfrm>
        </p:spPr>
        <p:txBody>
          <a:bodyPr/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80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56" y="1093497"/>
            <a:ext cx="8451969" cy="17799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552" y="2953973"/>
            <a:ext cx="4239973" cy="3167071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23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98" y="1132211"/>
            <a:ext cx="9695145" cy="49520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a Parallel Algorithm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09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25" y="1115067"/>
            <a:ext cx="9507254" cy="49863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Optimal Algorithms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01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07" y="1153967"/>
            <a:ext cx="9732723" cy="4907528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Broadcast (1)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6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08" y="1122509"/>
            <a:ext cx="9507254" cy="4989972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Broadcast (2)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00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47" y="1161929"/>
            <a:ext cx="8699500" cy="49022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Broadcast (3)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70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25" y="1103867"/>
            <a:ext cx="9482201" cy="4992133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Broadcast (4)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01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48" y="1101389"/>
            <a:ext cx="9287388" cy="50038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on a Workstation Cluster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71" y="1139941"/>
            <a:ext cx="9882307" cy="4933736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071" y="169598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 Multiple Data (MPMD) Model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57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762" y="1163819"/>
            <a:ext cx="5995964" cy="4874672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14608" y="137633"/>
            <a:ext cx="9346591" cy="69215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1-to-</a:t>
            </a:r>
            <a:r>
              <a:rPr lang="en-US" altLang="zh-TW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Fan-Out Broadcast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78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61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83" y="1119034"/>
            <a:ext cx="5716437" cy="500299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290" y="137633"/>
            <a:ext cx="9258909" cy="692151"/>
          </a:xfrm>
        </p:spPr>
        <p:txBody>
          <a:bodyPr/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1-to-</a:t>
            </a:r>
            <a:r>
              <a:rPr lang="en-US" altLang="zh-TW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Fan-Out Broadcast on a Tree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70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65" y="1115684"/>
            <a:ext cx="8300529" cy="49803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on a H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ypercube Network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733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07" y="1103213"/>
            <a:ext cx="9532307" cy="50182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Evaluating Parallel Programs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503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64" y="1133535"/>
            <a:ext cx="8292861" cy="4937303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Strategies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801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41" y="1302707"/>
            <a:ext cx="8587596" cy="44345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Programs Empirically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77" y="1102783"/>
            <a:ext cx="9607463" cy="492420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66</a:t>
            </a:fld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Time by the Ping-Pong Method 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0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25" y="1104644"/>
            <a:ext cx="9494727" cy="4974957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3857" y="192941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7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88" y="1161690"/>
            <a:ext cx="8355587" cy="4888303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493" y="182123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Send and Receive Routines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9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0" y="1104181"/>
            <a:ext cx="10008296" cy="4988427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3649" y="189863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Message Passing (1)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5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68" y="1138687"/>
            <a:ext cx="9807880" cy="496809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3649" y="189863"/>
            <a:ext cx="10295666" cy="5981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Message Passing (2)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94943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457</Words>
  <Application>Microsoft Office PowerPoint</Application>
  <PresentationFormat>Widescreen</PresentationFormat>
  <Paragraphs>215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標楷體</vt:lpstr>
      <vt:lpstr>MS Sans Serif</vt:lpstr>
      <vt:lpstr>新細明體</vt:lpstr>
      <vt:lpstr>华文楷体</vt:lpstr>
      <vt:lpstr>DengXian</vt:lpstr>
      <vt:lpstr>Adobe Devanagari</vt:lpstr>
      <vt:lpstr>Arial</vt:lpstr>
      <vt:lpstr>Calibri</vt:lpstr>
      <vt:lpstr>Calibri Light</vt:lpstr>
      <vt:lpstr>Times New Roman</vt:lpstr>
      <vt:lpstr>Wingdings</vt:lpstr>
      <vt:lpstr>NTHU UniCloud</vt:lpstr>
      <vt:lpstr>自訂設計</vt:lpstr>
      <vt:lpstr>CSC4005 – Distributed and Parallel Computing</vt:lpstr>
      <vt:lpstr>Outline</vt:lpstr>
      <vt:lpstr>Message-Passing Computing</vt:lpstr>
      <vt:lpstr>Goals</vt:lpstr>
      <vt:lpstr>Single Program Multiple Data (SPMD) Model</vt:lpstr>
      <vt:lpstr>Multiple Program Multiple Data (MPMD) Model</vt:lpstr>
      <vt:lpstr>Basic Send and Receive Routines</vt:lpstr>
      <vt:lpstr>Synchronous Message Passing (1)</vt:lpstr>
      <vt:lpstr>Synchronous Message Passing (2)</vt:lpstr>
      <vt:lpstr>Blocking and Nonblocking Message Passing</vt:lpstr>
      <vt:lpstr>MPI Definitions pf Blocking and Nonblocking</vt:lpstr>
      <vt:lpstr>How Message-Passing Routines Can Return Before the Message Transfer Has Been Completed</vt:lpstr>
      <vt:lpstr>Message Tag</vt:lpstr>
      <vt:lpstr>Broadcast</vt:lpstr>
      <vt:lpstr>Scatter</vt:lpstr>
      <vt:lpstr>Gather</vt:lpstr>
      <vt:lpstr>Reduce</vt:lpstr>
      <vt:lpstr>Using Workstation Clusters – Software Tools</vt:lpstr>
      <vt:lpstr>PVM (1)</vt:lpstr>
      <vt:lpstr>PVM (2)</vt:lpstr>
      <vt:lpstr>PVM (3)</vt:lpstr>
      <vt:lpstr>Basic Message-Passing Routines (1)</vt:lpstr>
      <vt:lpstr>Basic Message-Passing Routines (2)</vt:lpstr>
      <vt:lpstr>Sending Data Composed of Various Types</vt:lpstr>
      <vt:lpstr>Broadcast, Multicast, Scatter, Gather, and Reduce</vt:lpstr>
      <vt:lpstr>Example - PVM Program (1)</vt:lpstr>
      <vt:lpstr>Example - PVM Program (2)</vt:lpstr>
      <vt:lpstr>MPI</vt:lpstr>
      <vt:lpstr>Using the SPMD Computational Model</vt:lpstr>
      <vt:lpstr>Global and Local Variables</vt:lpstr>
      <vt:lpstr>Unsafe Message Passing with Library</vt:lpstr>
      <vt:lpstr>MPI Solution</vt:lpstr>
      <vt:lpstr>Communication Types</vt:lpstr>
      <vt:lpstr>Point-to-Point Communication</vt:lpstr>
      <vt:lpstr>MPI Blocking Send and Receive</vt:lpstr>
      <vt:lpstr>Example</vt:lpstr>
      <vt:lpstr>Nonblocking Routines</vt:lpstr>
      <vt:lpstr>Example</vt:lpstr>
      <vt:lpstr>Send Communication Modes</vt:lpstr>
      <vt:lpstr>Collective Communication</vt:lpstr>
      <vt:lpstr>Example</vt:lpstr>
      <vt:lpstr>Barrier</vt:lpstr>
      <vt:lpstr>Example</vt:lpstr>
      <vt:lpstr>Pseudocode Constructs</vt:lpstr>
      <vt:lpstr>Time Complexity of MPI Program</vt:lpstr>
      <vt:lpstr>Communication Time</vt:lpstr>
      <vt:lpstr>Important Note on Interpretation of Equations</vt:lpstr>
      <vt:lpstr>Latency Hidden</vt:lpstr>
      <vt:lpstr>Time Complexity (1)</vt:lpstr>
      <vt:lpstr>Time Complexity (2)</vt:lpstr>
      <vt:lpstr>Time Complexity (3)</vt:lpstr>
      <vt:lpstr>Example</vt:lpstr>
      <vt:lpstr>Time Complexity of a Parallel Algorithm</vt:lpstr>
      <vt:lpstr>Cost Optimal Algorithms</vt:lpstr>
      <vt:lpstr>Time Complexity of Broadcast (1)</vt:lpstr>
      <vt:lpstr>Time Complexity of Broadcast (2)</vt:lpstr>
      <vt:lpstr>Time Complexity of Broadcast (3)</vt:lpstr>
      <vt:lpstr>Time Complexity of Broadcast (4)</vt:lpstr>
      <vt:lpstr>Broadcast on a Workstation Cluster</vt:lpstr>
      <vt:lpstr>1-to-N Fan-Out Broadcast </vt:lpstr>
      <vt:lpstr>1-to-N Fan-Out Broadcast on a Tree </vt:lpstr>
      <vt:lpstr>Gather on a Hypercube Network</vt:lpstr>
      <vt:lpstr>Debugging and Evaluating Parallel Programs</vt:lpstr>
      <vt:lpstr>Debugging Strategies</vt:lpstr>
      <vt:lpstr>Evaluating Programs Empirically</vt:lpstr>
      <vt:lpstr>Communication Time by the Ping-Pong Method </vt:lpstr>
      <vt:lpstr>Profiling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20</cp:revision>
  <dcterms:created xsi:type="dcterms:W3CDTF">2020-07-15T11:13:39Z</dcterms:created>
  <dcterms:modified xsi:type="dcterms:W3CDTF">2021-09-16T06:31:53Z</dcterms:modified>
</cp:coreProperties>
</file>