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notesMasterIdLst>
    <p:notesMasterId r:id="rId48"/>
  </p:notesMasterIdLst>
  <p:sldIdLst>
    <p:sldId id="303" r:id="rId3"/>
    <p:sldId id="305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F4A7B-8284-4E61-88F9-84C6CA6E31E8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D5518-E2B7-47D3-A483-775D399824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007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479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874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37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719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398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189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050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091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5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436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139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014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9866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6445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250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9535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489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7803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6511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7286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8261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466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2823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4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5736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1822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9971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7027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6931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7271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3933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1016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96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4087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5274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1583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3368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7714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491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735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837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591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640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51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667">
                <a:latin typeface="Calibri" pitchFamily="34" charset="0"/>
                <a:ea typeface="標楷體" pitchFamily="65" charset="-12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ea typeface="標楷體" pitchFamily="65" charset="-120"/>
                <a:cs typeface="Calibri" pitchFamily="34" charset="0"/>
              </a:defRPr>
            </a:lvl4pPr>
            <a:lvl5pPr>
              <a:defRPr sz="2133">
                <a:latin typeface="Calibri" pitchFamily="34" charset="0"/>
                <a:ea typeface="標楷體" pitchFamily="65" charset="-120"/>
                <a:cs typeface="Calibri" pitchFamily="34" charset="0"/>
              </a:defRPr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839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04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609600" y="73028"/>
            <a:ext cx="10972800" cy="1700213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60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09600" y="1125542"/>
            <a:ext cx="10972800" cy="647700"/>
          </a:xfrm>
        </p:spPr>
        <p:txBody>
          <a:bodyPr/>
          <a:lstStyle/>
          <a:p>
            <a:pPr lvl="0"/>
            <a:r>
              <a:rPr lang="en-US" altLang="zh-TW" noProof="0"/>
              <a:t>Click icon to add table</a:t>
            </a:r>
            <a:endParaRPr lang="zh-TW" alt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221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>
            <a:lvl1pPr algn="ctr">
              <a:defRPr sz="5333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4" indent="0" algn="ctr">
              <a:buNone/>
              <a:defRPr/>
            </a:lvl3pPr>
            <a:lvl4pPr marL="1371531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3" indent="0" algn="ctr">
              <a:buNone/>
              <a:defRPr/>
            </a:lvl7pPr>
            <a:lvl8pPr marL="3200240" indent="0" algn="ctr">
              <a:buNone/>
              <a:defRPr/>
            </a:lvl8pPr>
            <a:lvl9pPr marL="3657417" indent="0" algn="ctr">
              <a:buNone/>
              <a:defRPr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947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865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393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436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783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555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43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267" b="1" cap="all"/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3733"/>
            </a:lvl1pPr>
            <a:lvl2pPr marL="457177" indent="0">
              <a:buNone/>
              <a:defRPr sz="1801"/>
            </a:lvl2pPr>
            <a:lvl3pPr marL="914354" indent="0">
              <a:buNone/>
              <a:defRPr sz="1600"/>
            </a:lvl3pPr>
            <a:lvl4pPr marL="1371531" indent="0">
              <a:buNone/>
              <a:defRPr sz="1401"/>
            </a:lvl4pPr>
            <a:lvl5pPr marL="1828709" indent="0">
              <a:buNone/>
              <a:defRPr sz="1401"/>
            </a:lvl5pPr>
            <a:lvl6pPr marL="2285886" indent="0">
              <a:buNone/>
              <a:defRPr sz="1401"/>
            </a:lvl6pPr>
            <a:lvl7pPr marL="2743063" indent="0">
              <a:buNone/>
              <a:defRPr sz="1401"/>
            </a:lvl7pPr>
            <a:lvl8pPr marL="3200240" indent="0">
              <a:buNone/>
              <a:defRPr sz="1401"/>
            </a:lvl8pPr>
            <a:lvl9pPr marL="3657417" indent="0">
              <a:buNone/>
              <a:defRPr sz="140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03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8628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5375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9622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2784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36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125536"/>
            <a:ext cx="5384800" cy="4227699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125536"/>
            <a:ext cx="5384800" cy="4227699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985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2" y="1268773"/>
            <a:ext cx="5386917" cy="639763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2" y="1908535"/>
            <a:ext cx="5386917" cy="3951288"/>
          </a:xfrm>
        </p:spPr>
        <p:txBody>
          <a:bodyPr/>
          <a:lstStyle>
            <a:lvl1pPr>
              <a:defRPr sz="2667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3" y="1268773"/>
            <a:ext cx="5389033" cy="639763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3" y="1908535"/>
            <a:ext cx="5389033" cy="3951288"/>
          </a:xfrm>
        </p:spPr>
        <p:txBody>
          <a:bodyPr/>
          <a:lstStyle>
            <a:lvl1pPr>
              <a:defRPr sz="2667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624421" y="144466"/>
            <a:ext cx="10943167" cy="692151"/>
          </a:xfrm>
        </p:spPr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94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70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31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6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6" y="1435104"/>
            <a:ext cx="4011084" cy="4691063"/>
          </a:xfrm>
        </p:spPr>
        <p:txBody>
          <a:bodyPr/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48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1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r>
              <a:rPr lang="en-US" altLang="zh-TW" noProof="0"/>
              <a:t>Click icon to add picture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6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67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049867" y="144466"/>
            <a:ext cx="10517721" cy="69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8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25537"/>
            <a:ext cx="10972800" cy="489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按一下以編輯母片</a:t>
            </a:r>
          </a:p>
          <a:p>
            <a:pPr lvl="1"/>
            <a:endParaRPr lang="zh-TW" altLang="en-US" dirty="0"/>
          </a:p>
          <a:p>
            <a:pPr lvl="0"/>
            <a:endParaRPr lang="en-US" altLang="zh-TW" dirty="0"/>
          </a:p>
        </p:txBody>
      </p:sp>
      <p:pic>
        <p:nvPicPr>
          <p:cNvPr id="1029" name="Picture 25" descr="nam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" y="6357940"/>
            <a:ext cx="5111751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792808" y="6581777"/>
            <a:ext cx="35748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National Tsing Hua University ® copyright OIA</a:t>
            </a:r>
            <a:endParaRPr lang="zh-TW" altLang="en-US" sz="1200" b="1" dirty="0">
              <a:solidFill>
                <a:schemeClr val="bg1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908055"/>
            <a:ext cx="12192000" cy="144463"/>
          </a:xfrm>
          <a:prstGeom prst="rect">
            <a:avLst/>
          </a:prstGeom>
          <a:solidFill>
            <a:srgbClr val="990099"/>
          </a:solidFill>
          <a:ln w="15875">
            <a:noFill/>
            <a:miter lim="800000"/>
            <a:headEnd/>
            <a:tailEnd/>
          </a:ln>
          <a:effectLst>
            <a:prstShdw prst="shdw18" dist="17961" dir="13500000">
              <a:srgbClr val="9900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TW" altLang="en-US" sz="1801">
              <a:ea typeface="新細明體" pitchFamily="18" charset="-120"/>
            </a:endParaRPr>
          </a:p>
        </p:txBody>
      </p:sp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65849"/>
            <a:ext cx="12192000" cy="719139"/>
          </a:xfrm>
          <a:prstGeom prst="rect">
            <a:avLst/>
          </a:prstGeom>
          <a:solidFill>
            <a:srgbClr val="990099"/>
          </a:solidFill>
          <a:ln w="15875">
            <a:noFill/>
            <a:miter lim="800000"/>
            <a:headEnd/>
            <a:tailEnd/>
          </a:ln>
          <a:effectLst>
            <a:prstShdw prst="shdw18" dist="17961" dir="13500000">
              <a:srgbClr val="9900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TW" altLang="en-US" sz="1801">
              <a:ea typeface="新細明體" pitchFamily="18" charset="-120"/>
            </a:endParaRPr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8017" y="6524628"/>
            <a:ext cx="2844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0" y="124614"/>
            <a:ext cx="916587" cy="672311"/>
          </a:xfrm>
          <a:prstGeom prst="rect">
            <a:avLst/>
          </a:prstGeom>
        </p:spPr>
      </p:pic>
      <p:grpSp>
        <p:nvGrpSpPr>
          <p:cNvPr id="2" name="群組 1"/>
          <p:cNvGrpSpPr/>
          <p:nvPr userDrawn="1"/>
        </p:nvGrpSpPr>
        <p:grpSpPr>
          <a:xfrm>
            <a:off x="86980" y="6239920"/>
            <a:ext cx="3223375" cy="569415"/>
            <a:chOff x="86980" y="6239920"/>
            <a:chExt cx="3223375" cy="569415"/>
          </a:xfrm>
        </p:grpSpPr>
        <p:pic>
          <p:nvPicPr>
            <p:cNvPr id="12" name="圖片 11"/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80" y="6239920"/>
              <a:ext cx="817930" cy="569415"/>
            </a:xfrm>
            <a:prstGeom prst="rect">
              <a:avLst/>
            </a:prstGeom>
          </p:spPr>
        </p:pic>
        <p:sp>
          <p:nvSpPr>
            <p:cNvPr id="15" name="矩形 14"/>
            <p:cNvSpPr/>
            <p:nvPr userDrawn="1"/>
          </p:nvSpPr>
          <p:spPr>
            <a:xfrm>
              <a:off x="829837" y="6347770"/>
              <a:ext cx="248051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zh-TW" sz="1200" kern="1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香港中文大学（深圳）数据科学院</a:t>
              </a:r>
              <a:endParaRPr lang="zh-TW" altLang="zh-TW" sz="1200" kern="1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altLang="zh-TW" sz="10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CUHK</a:t>
              </a:r>
              <a:r>
                <a:rPr lang="en-US" altLang="zh-TW" sz="10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DengXian"/>
                  <a:cs typeface="Times New Roman" panose="02020603050405020304" pitchFamily="18" charset="0"/>
                </a:rPr>
                <a:t>-SZ Sc</a:t>
              </a:r>
              <a:r>
                <a:rPr lang="en-US" altLang="zh-TW" sz="10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hool of Data Science</a:t>
              </a:r>
              <a:endParaRPr lang="zh-TW" altLang="zh-TW" sz="1000" kern="100" dirty="0">
                <a:solidFill>
                  <a:schemeClr val="bg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623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Calibri" pitchFamily="34" charset="0"/>
          <a:ea typeface="標楷體" pitchFamily="65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5pPr>
      <a:lvl6pPr marL="457177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6pPr>
      <a:lvl7pPr marL="914354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7pPr>
      <a:lvl8pPr marL="1371531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8pPr>
      <a:lvl9pPr marL="1828709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l"/>
        <a:defRPr kumimoji="1" sz="3733">
          <a:solidFill>
            <a:schemeClr val="tx1"/>
          </a:solidFill>
          <a:latin typeface="Calibri" pitchFamily="34" charset="0"/>
          <a:ea typeface="標楷體" pitchFamily="65" charset="-120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Arial" charset="0"/>
        <a:buChar char="–"/>
        <a:defRPr kumimoji="1" sz="3200">
          <a:solidFill>
            <a:schemeClr val="tx1"/>
          </a:solidFill>
          <a:latin typeface="Calibri" pitchFamily="34" charset="0"/>
          <a:ea typeface="標楷體" pitchFamily="65" charset="-120"/>
        </a:defRPr>
      </a:lvl2pPr>
      <a:lvl3pPr marL="1142943" indent="-228589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121" indent="-228589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476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007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87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2562" y="1402916"/>
            <a:ext cx="9890343" cy="1628384"/>
          </a:xfrm>
        </p:spPr>
        <p:txBody>
          <a:bodyPr/>
          <a:lstStyle/>
          <a:p>
            <a:pPr algn="ctr"/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CSC4005 – </a:t>
            </a:r>
            <a:r>
              <a:rPr lang="en-US" altLang="zh-TW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</a:t>
            </a:r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Parallel Computing</a:t>
            </a:r>
            <a:endParaRPr lang="zh-TW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3986" y="3518808"/>
            <a:ext cx="7667494" cy="2468633"/>
          </a:xfrm>
        </p:spPr>
        <p:txBody>
          <a:bodyPr/>
          <a:lstStyle/>
          <a:p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</a:t>
            </a:r>
            <a:r>
              <a:rPr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Yeh-Ching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Chung</a:t>
            </a:r>
          </a:p>
          <a:p>
            <a:endParaRPr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dirty="0"/>
              <a:t>School of </a:t>
            </a:r>
            <a:r>
              <a:rPr lang="en-US" altLang="zh-CN" sz="3200" smtClean="0"/>
              <a:t>Data </a:t>
            </a:r>
            <a:r>
              <a:rPr lang="en-US" altLang="zh-TW" sz="3200" smtClean="0"/>
              <a:t>Science</a:t>
            </a:r>
            <a:endParaRPr lang="en-US" altLang="zh-TW" sz="3200" dirty="0"/>
          </a:p>
          <a:p>
            <a:r>
              <a:rPr lang="en-US" altLang="zh-TW" sz="3200" dirty="0"/>
              <a:t>Chinese University of Hong Kong, Shenzhen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11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6760" t="3566" r="8217" b="3157"/>
          <a:stretch/>
        </p:blipFill>
        <p:spPr>
          <a:xfrm>
            <a:off x="2458720" y="1168399"/>
            <a:ext cx="6918960" cy="4928429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Implementation (1)</a:t>
            </a:r>
            <a:endParaRPr lang="zh-TW" altLang="en-US" sz="36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778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l="4316" t="1381" r="4782" b="3348"/>
          <a:stretch/>
        </p:blipFill>
        <p:spPr>
          <a:xfrm>
            <a:off x="2577582" y="1137920"/>
            <a:ext cx="6739137" cy="4930044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Implementation (2)</a:t>
            </a:r>
            <a:endParaRPr lang="zh-TW" altLang="en-US" sz="36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72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091" y="1126186"/>
            <a:ext cx="8193181" cy="4889300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Implementation (3)</a:t>
            </a:r>
            <a:endParaRPr lang="zh-TW" altLang="en-US" sz="36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134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706" y="1092375"/>
            <a:ext cx="6472567" cy="4998952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Implementation (4)</a:t>
            </a:r>
            <a:endParaRPr lang="zh-TW" altLang="en-US" sz="36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168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1092679"/>
            <a:ext cx="7914640" cy="5035119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Implementation (5)</a:t>
            </a:r>
            <a:endParaRPr lang="zh-TW" altLang="en-US" sz="36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281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l="16459" t="5230" r="22667" b="4261"/>
          <a:stretch/>
        </p:blipFill>
        <p:spPr>
          <a:xfrm>
            <a:off x="3840480" y="1241760"/>
            <a:ext cx="4185920" cy="4826389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Implementation (6)</a:t>
            </a:r>
            <a:endParaRPr lang="zh-TW" altLang="en-US" sz="36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714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530" y="1112705"/>
            <a:ext cx="7843273" cy="498329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CN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Divide and Conquer (1)</a:t>
            </a:r>
            <a:endParaRPr lang="zh-TW" altLang="en-US" sz="3600" i="1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804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184" y="1191309"/>
            <a:ext cx="6958643" cy="4871049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CN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Divide and Conquer (2)</a:t>
            </a:r>
            <a:endParaRPr lang="zh-TW" altLang="en-US" sz="3600" i="1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589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204" y="1125770"/>
            <a:ext cx="6705601" cy="4962783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CN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Divide and Conquer (3)</a:t>
            </a:r>
            <a:endParaRPr lang="zh-TW" altLang="en-US" sz="3600" i="1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033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544" y="1107440"/>
            <a:ext cx="8837840" cy="500888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Examples (1)</a:t>
            </a:r>
            <a:endParaRPr lang="zh-TW" altLang="en-US" sz="3600" i="1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73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55013" y="6559134"/>
            <a:ext cx="21336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83977" y="1120588"/>
            <a:ext cx="9547123" cy="4796118"/>
          </a:xfrm>
        </p:spPr>
        <p:txBody>
          <a:bodyPr/>
          <a:lstStyle/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Introduction to Parallel </a:t>
            </a:r>
            <a:r>
              <a:rPr lang="en-US" altLang="zh-TW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Computers</a:t>
            </a:r>
          </a:p>
          <a:p>
            <a:r>
              <a:rPr lang="en-US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Message Passing Computing and Programming</a:t>
            </a:r>
          </a:p>
          <a:p>
            <a:r>
              <a:rPr lang="en-US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Multithreaded </a:t>
            </a:r>
            <a:r>
              <a:rPr lang="en-US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Programming</a:t>
            </a:r>
          </a:p>
          <a:p>
            <a:r>
              <a:rPr lang="en-US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CUDA Programming</a:t>
            </a:r>
            <a:endParaRPr lang="en-US" sz="2400" b="1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US" sz="2400" b="1" dirty="0" err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OpenMP</a:t>
            </a:r>
            <a:r>
              <a:rPr lang="en-US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Programming</a:t>
            </a:r>
          </a:p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Embarrassingly Parallel </a:t>
            </a:r>
            <a:r>
              <a:rPr lang="en-US" altLang="zh-TW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Computations</a:t>
            </a:r>
          </a:p>
          <a:p>
            <a:r>
              <a:rPr lang="en-US" altLang="zh-TW" sz="2400" b="1" dirty="0">
                <a:solidFill>
                  <a:srgbClr val="FF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Partitioning and Divide-and-Conquer </a:t>
            </a:r>
            <a:r>
              <a:rPr lang="en-US" altLang="zh-TW" sz="2400" b="1" dirty="0" smtClean="0">
                <a:solidFill>
                  <a:srgbClr val="FF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Strategies</a:t>
            </a:r>
          </a:p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Pipelined </a:t>
            </a:r>
            <a:r>
              <a:rPr lang="en-US" altLang="zh-TW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Computations</a:t>
            </a:r>
          </a:p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Synchronous </a:t>
            </a:r>
            <a:r>
              <a:rPr lang="en-US" altLang="zh-TW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Computations</a:t>
            </a:r>
          </a:p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Load Balancing and Termination </a:t>
            </a:r>
            <a:r>
              <a:rPr lang="en-US" altLang="zh-TW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Detection</a:t>
            </a:r>
          </a:p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Sorting Algorithms</a:t>
            </a:r>
            <a:endParaRPr lang="en-US" sz="2400" b="1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39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649" y="1391728"/>
            <a:ext cx="8489935" cy="4340045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Examples (2)</a:t>
            </a:r>
            <a:endParaRPr lang="zh-TW" altLang="en-US" sz="3600" i="1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044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908" y="1389146"/>
            <a:ext cx="9379389" cy="3924534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Examples (3)</a:t>
            </a:r>
            <a:endParaRPr lang="zh-TW" altLang="en-US" sz="3600" i="1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193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877" y="1126110"/>
            <a:ext cx="7193471" cy="4925345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Examples (4)</a:t>
            </a:r>
            <a:endParaRPr lang="zh-TW" altLang="en-US" sz="3600" i="1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933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790" y="1200649"/>
            <a:ext cx="8299561" cy="4308755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Examples (5)</a:t>
            </a:r>
            <a:endParaRPr lang="zh-TW" altLang="en-US" sz="3600" i="1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455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181" y="1134037"/>
            <a:ext cx="7068059" cy="4973464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Examples (5)</a:t>
            </a:r>
            <a:endParaRPr lang="zh-TW" altLang="en-US" sz="3600" i="1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804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191" y="1120934"/>
            <a:ext cx="6499859" cy="4986567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Examples (6)</a:t>
            </a:r>
            <a:endParaRPr lang="zh-TW" altLang="en-US" sz="3600" i="1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053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895" y="1096449"/>
            <a:ext cx="6901132" cy="5000820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Examples (7)</a:t>
            </a:r>
            <a:endParaRPr lang="zh-TW" altLang="en-US" sz="3600" i="1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84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373" y="1116618"/>
            <a:ext cx="7170468" cy="4996135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Examples (8)</a:t>
            </a:r>
            <a:endParaRPr lang="zh-TW" altLang="en-US" sz="3600" i="1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821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200" y="1232513"/>
            <a:ext cx="8726413" cy="422505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Integration (1)</a:t>
            </a:r>
            <a:endParaRPr lang="zh-TW" altLang="en-US" sz="3600" i="1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820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907" y="1144892"/>
            <a:ext cx="7027653" cy="4968160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Integration (2)</a:t>
            </a:r>
            <a:endParaRPr lang="zh-TW" altLang="en-US" sz="3600" i="1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968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361" y="1130255"/>
            <a:ext cx="7315199" cy="495980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– Adding a Sequence of Numbers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217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714" y="1164395"/>
            <a:ext cx="6613585" cy="4948880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Integration (3)</a:t>
            </a:r>
            <a:endParaRPr lang="zh-TW" altLang="en-US" sz="3600" i="1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451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853" y="1115683"/>
            <a:ext cx="7943007" cy="5003647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Integration (4)</a:t>
            </a:r>
            <a:endParaRPr lang="zh-TW" altLang="en-US" sz="3600" i="1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866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196" y="1104183"/>
            <a:ext cx="6689753" cy="5028787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Integration (5)</a:t>
            </a:r>
            <a:endParaRPr lang="zh-TW" altLang="en-US" sz="3600" i="1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71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590" y="1306361"/>
            <a:ext cx="9181485" cy="4129239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Integration (6)</a:t>
            </a:r>
            <a:endParaRPr lang="zh-TW" altLang="en-US" sz="3600" i="1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696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603" y="1178560"/>
            <a:ext cx="7275640" cy="4792597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Integration (7)</a:t>
            </a:r>
            <a:endParaRPr lang="zh-TW" altLang="en-US" sz="3600" i="1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434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691" y="1124913"/>
            <a:ext cx="6636588" cy="5012643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Integration (8)</a:t>
            </a:r>
            <a:endParaRPr lang="zh-TW" altLang="en-US" sz="3600" i="1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3909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382" y="1151438"/>
            <a:ext cx="8323969" cy="492575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36</a:t>
            </a:fld>
            <a:endParaRPr lang="zh-TW" alt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Gravitational N-Body Problem (1)</a:t>
            </a:r>
            <a:endParaRPr lang="zh-TW" altLang="en-US" sz="3600" i="1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436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480" y="1134374"/>
            <a:ext cx="9641840" cy="4950124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Gravitational N-Body Problem (2)</a:t>
            </a:r>
            <a:endParaRPr lang="zh-TW" altLang="en-US" sz="3600" i="1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0163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947" t="2053" r="1474" b="2831"/>
          <a:stretch/>
        </p:blipFill>
        <p:spPr>
          <a:xfrm>
            <a:off x="1320800" y="1127760"/>
            <a:ext cx="9608058" cy="4937760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Gravitational N-Body Problem (3)</a:t>
            </a:r>
            <a:endParaRPr lang="zh-TW" altLang="en-US" sz="3600" i="1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0990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39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119" y="1146738"/>
            <a:ext cx="8888764" cy="4918782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Gravitational N-Body Problem (4)</a:t>
            </a:r>
            <a:endParaRPr lang="zh-TW" altLang="en-US" sz="3600" i="1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64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633" y="1152843"/>
            <a:ext cx="7568243" cy="491444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Separate </a:t>
            </a:r>
            <a:r>
              <a:rPr lang="en-US" altLang="zh-CN" sz="36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send()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3600" dirty="0" err="1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recv</a:t>
            </a:r>
            <a:r>
              <a:rPr lang="en-US" altLang="zh-CN" sz="36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TW" altLang="en-US" sz="36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6010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432" y="1448329"/>
            <a:ext cx="9744345" cy="2910311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Gravitational N-Body Problem (5)</a:t>
            </a:r>
            <a:endParaRPr lang="zh-TW" altLang="en-US" sz="3600" i="1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2582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41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680" y="1115684"/>
            <a:ext cx="8930639" cy="4950709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Gravitational N-Body Problem (6)</a:t>
            </a:r>
            <a:endParaRPr lang="zh-TW" altLang="en-US" sz="3600" i="1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8382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080" y="1113602"/>
            <a:ext cx="8060238" cy="50014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42</a:t>
            </a:fld>
            <a:endParaRPr lang="zh-TW" alt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Barnes-Hut Algorithm (1)</a:t>
            </a:r>
            <a:endParaRPr lang="zh-TW" altLang="en-US" sz="3600" i="1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9025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43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092" y="1491852"/>
            <a:ext cx="9636652" cy="3933588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Barnes-Hut Algorithm (2)</a:t>
            </a:r>
            <a:endParaRPr lang="zh-TW" altLang="en-US" sz="3600" i="1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300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44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321" y="1144244"/>
            <a:ext cx="8131152" cy="4984981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Barnes-Hut Algorithm (3)</a:t>
            </a:r>
            <a:endParaRPr lang="zh-TW" altLang="en-US" sz="3600" i="1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8535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45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097" y="1127186"/>
            <a:ext cx="7950809" cy="4957313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Barnes-Hut Algorithm (4)</a:t>
            </a:r>
            <a:endParaRPr lang="zh-TW" altLang="en-US" sz="3600" i="1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649" y="1119271"/>
            <a:ext cx="7824323" cy="496522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Broadcast/Multicast Routines</a:t>
            </a:r>
            <a:endParaRPr lang="zh-TW" altLang="en-US" sz="36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60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00" y="1521125"/>
            <a:ext cx="10300145" cy="344711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Scatter and Reduce Routines</a:t>
            </a:r>
            <a:endParaRPr lang="zh-TW" altLang="en-US" sz="36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7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303" y="1117601"/>
            <a:ext cx="7702072" cy="4969078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zh-TW" altLang="en-US" sz="36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040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52" y="1161691"/>
            <a:ext cx="8438400" cy="48883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 </a:t>
            </a:r>
            <a:r>
              <a:rPr lang="en-US" altLang="zh-C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Conquer (1)</a:t>
            </a:r>
            <a:endParaRPr lang="zh-TW" altLang="en-US" sz="36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59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2400" t="4410" r="3023" b="1571"/>
          <a:stretch/>
        </p:blipFill>
        <p:spPr>
          <a:xfrm>
            <a:off x="2013703" y="1178559"/>
            <a:ext cx="7908850" cy="4846321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(2)</a:t>
            </a:r>
            <a:endParaRPr lang="zh-TW" altLang="en-US" sz="36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812034"/>
      </p:ext>
    </p:extLst>
  </p:cSld>
  <p:clrMapOvr>
    <a:masterClrMapping/>
  </p:clrMapOvr>
</p:sld>
</file>

<file path=ppt/theme/theme1.xml><?xml version="1.0" encoding="utf-8"?>
<a:theme xmlns:a="http://schemas.openxmlformats.org/drawingml/2006/main" name="NTHU UniCl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MS Sans Serif"/>
        <a:ea typeface="MS Sans Serif"/>
        <a:cs typeface="MS Sans Serif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  <a:txDef>
      <a:spPr>
        <a:noFill/>
      </a:spPr>
      <a:bodyPr wrap="none" rtlCol="0" anchor="ctr" anchorCtr="1">
        <a:spAutoFit/>
      </a:bodyPr>
      <a:lstStyle>
        <a:defPPr>
          <a:defRPr dirty="0" smtClean="0">
            <a:ea typeface="標楷體" pitchFamily="65" charset="-120"/>
            <a:cs typeface="Calibri" pitchFamily="34" charset="0"/>
          </a:defRPr>
        </a:defPPr>
      </a:lstStyle>
    </a:tx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THU UniCloud" id="{771810AA-CEBD-463A-B947-7C0DFAF8BB54}" vid="{30CF6CD1-9989-4B2E-8702-709C1DF65D80}"/>
    </a:ext>
  </a:ext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389</Words>
  <Application>Microsoft Office PowerPoint</Application>
  <PresentationFormat>Widescreen</PresentationFormat>
  <Paragraphs>149</Paragraphs>
  <Slides>45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9" baseType="lpstr">
      <vt:lpstr>標楷體</vt:lpstr>
      <vt:lpstr>MS Sans Serif</vt:lpstr>
      <vt:lpstr>新細明體</vt:lpstr>
      <vt:lpstr>华文楷体</vt:lpstr>
      <vt:lpstr>SimSun</vt:lpstr>
      <vt:lpstr>DengXian</vt:lpstr>
      <vt:lpstr>Adobe Devanagari</vt:lpstr>
      <vt:lpstr>Arial</vt:lpstr>
      <vt:lpstr>Calibri</vt:lpstr>
      <vt:lpstr>Calibri Light</vt:lpstr>
      <vt:lpstr>Times New Roman</vt:lpstr>
      <vt:lpstr>Wingdings</vt:lpstr>
      <vt:lpstr>NTHU UniCloud</vt:lpstr>
      <vt:lpstr>自訂設計</vt:lpstr>
      <vt:lpstr>CSC4005 – Distributed and Parallel Computing</vt:lpstr>
      <vt:lpstr>Outline</vt:lpstr>
      <vt:lpstr>Example – Adding a Sequence of Numbers</vt:lpstr>
      <vt:lpstr>Using Separate send() and recv()</vt:lpstr>
      <vt:lpstr>Using Broadcast/Multicast Routines</vt:lpstr>
      <vt:lpstr>Using Scatter and Reduce Routines</vt:lpstr>
      <vt:lpstr>Analysis</vt:lpstr>
      <vt:lpstr>Divide and Conquer (1)</vt:lpstr>
      <vt:lpstr>Divide and Conquer (2)</vt:lpstr>
      <vt:lpstr>Parallel Implementation (1)</vt:lpstr>
      <vt:lpstr>Parallel Implementation (2)</vt:lpstr>
      <vt:lpstr>Parallel Implementation (3)</vt:lpstr>
      <vt:lpstr>Parallel Implementation (4)</vt:lpstr>
      <vt:lpstr>Parallel Implementation (5)</vt:lpstr>
      <vt:lpstr>Parallel Implementation (6)</vt:lpstr>
      <vt:lpstr>M-ary Divide and Conquer (1)</vt:lpstr>
      <vt:lpstr>M-ary Divide and Conquer (2)</vt:lpstr>
      <vt:lpstr>M-ary Divide and Conquer (3)</vt:lpstr>
      <vt:lpstr>Divide and Conquer Examples (1)</vt:lpstr>
      <vt:lpstr>Divide and Conquer Examples (2)</vt:lpstr>
      <vt:lpstr>Divide and Conquer Examples (3)</vt:lpstr>
      <vt:lpstr>Divide and Conquer Examples (4)</vt:lpstr>
      <vt:lpstr>Divide and Conquer Examples (5)</vt:lpstr>
      <vt:lpstr>Divide and Conquer Examples (5)</vt:lpstr>
      <vt:lpstr>Divide and Conquer Examples (6)</vt:lpstr>
      <vt:lpstr>Divide and Conquer Examples (7)</vt:lpstr>
      <vt:lpstr>Divide and Conquer Examples (8)</vt:lpstr>
      <vt:lpstr>Numerical Integration (1)</vt:lpstr>
      <vt:lpstr>Numerical Integration (2)</vt:lpstr>
      <vt:lpstr>Numerical Integration (3)</vt:lpstr>
      <vt:lpstr>Numerical Integration (4)</vt:lpstr>
      <vt:lpstr>Numerical Integration (5)</vt:lpstr>
      <vt:lpstr>Numerical Integration (6)</vt:lpstr>
      <vt:lpstr>Numerical Integration (7)</vt:lpstr>
      <vt:lpstr>Numerical Integration (8)</vt:lpstr>
      <vt:lpstr>Gravitational N-Body Problem (1)</vt:lpstr>
      <vt:lpstr>Gravitational N-Body Problem (2)</vt:lpstr>
      <vt:lpstr>Gravitational N-Body Problem (3)</vt:lpstr>
      <vt:lpstr>Gravitational N-Body Problem (4)</vt:lpstr>
      <vt:lpstr>Gravitational N-Body Problem (5)</vt:lpstr>
      <vt:lpstr>Gravitational N-Body Problem (6)</vt:lpstr>
      <vt:lpstr>Barnes-Hut Algorithm (1)</vt:lpstr>
      <vt:lpstr>Barnes-Hut Algorithm (2)</vt:lpstr>
      <vt:lpstr>Barnes-Hut Algorithm (3)</vt:lpstr>
      <vt:lpstr>Barnes-Hut Algorithm (4)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香港中文大学(深圳)数据科学院 School of Data Science</dc:title>
  <dc:creator>Windows 使用者</dc:creator>
  <cp:lastModifiedBy>Prof. Chung Yehching (SDS)</cp:lastModifiedBy>
  <cp:revision>16</cp:revision>
  <dcterms:created xsi:type="dcterms:W3CDTF">2020-07-15T11:13:39Z</dcterms:created>
  <dcterms:modified xsi:type="dcterms:W3CDTF">2021-09-16T06:33:05Z</dcterms:modified>
</cp:coreProperties>
</file>