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3" r:id="rId8"/>
    <p:sldId id="262" r:id="rId9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3/19/2020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642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3/19/2020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240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3/19/2020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405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3/19/2020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563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3/19/2020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408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3/19/2020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605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3/19/2020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223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3/19/2020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71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3/19/2020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777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3/19/2020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361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3/19/2020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683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3/19/2020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3104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704" r:id="rId5"/>
    <p:sldLayoutId id="2147483698" r:id="rId6"/>
    <p:sldLayoutId id="2147483699" r:id="rId7"/>
    <p:sldLayoutId id="2147483700" r:id="rId8"/>
    <p:sldLayoutId id="2147483703" r:id="rId9"/>
    <p:sldLayoutId id="2147483701" r:id="rId10"/>
    <p:sldLayoutId id="214748370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e.wikipedia.org/wiki/Golfball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reativecommons.org/licenses/by-sa/3.0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edev.stackexchange.com/questions/87493/why-does-my-libgdx-app-just-display-the-badlogic-jpg-instead-of-my-start-screen" TargetMode="External"/><Relationship Id="rId7" Type="http://schemas.openxmlformats.org/officeDocument/2006/relationships/hyperlink" Target="https://creativecommons.org/licenses/by-sa/3.0/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reativecommons.org/licenses/by-nc-sa/3.0/" TargetMode="External"/><Relationship Id="rId5" Type="http://schemas.openxmlformats.org/officeDocument/2006/relationships/hyperlink" Target="http://www.magarciaguerra.com/2015/08/libgdx-una-interesante-opcion-multiplataforma/" TargetMode="Externa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udytonight.com/data-structures/stack-data-structure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hub.packtpub.com/mapbox-introduces-martini-a-client-side-terrain-mesh-generation-code/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ytap.com/en-gb/tap-experience/golf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oplemattersglobal.com/news/corporate/80-managers-create-frustration-for-their-team-study-23237" TargetMode="Externa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-sa/3.0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confinder.com/icons/469545/cog_engineering_gear_options_repair_setting_wrench_icon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19">
            <a:extLst>
              <a:ext uri="{FF2B5EF4-FFF2-40B4-BE49-F238E27FC236}">
                <a16:creationId xmlns:a16="http://schemas.microsoft.com/office/drawing/2014/main" id="{0AF4F2BA-3C03-4E2C-8ABC-0949B61B3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golf ball on a green field&#10;&#10;Description automatically generated">
            <a:extLst>
              <a:ext uri="{FF2B5EF4-FFF2-40B4-BE49-F238E27FC236}">
                <a16:creationId xmlns:a16="http://schemas.microsoft.com/office/drawing/2014/main" id="{29A25C0B-D767-465A-BD89-429307D029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15631" b="936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C1CF39-F769-480B-8745-6CC2053F3E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Crazy Putting!</a:t>
            </a:r>
            <a:br>
              <a:rPr lang="en-US">
                <a:solidFill>
                  <a:srgbClr val="FFFFFF"/>
                </a:solidFill>
              </a:rPr>
            </a:br>
            <a:br>
              <a:rPr lang="en-US">
                <a:solidFill>
                  <a:srgbClr val="FFFFFF"/>
                </a:solidFill>
              </a:rPr>
            </a:br>
            <a:r>
              <a:rPr lang="en-US">
                <a:solidFill>
                  <a:srgbClr val="FFFFFF"/>
                </a:solidFill>
              </a:rPr>
              <a:t>Group 4</a:t>
            </a:r>
            <a:endParaRPr lang="nl-NL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232318-7D92-4AED-98DD-CAA51261C6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>
            <a:normAutofit/>
          </a:bodyPr>
          <a:lstStyle/>
          <a:p>
            <a:endParaRPr lang="nl-NL">
              <a:solidFill>
                <a:srgbClr val="FFFFFF"/>
              </a:solidFill>
            </a:endParaRPr>
          </a:p>
        </p:txBody>
      </p:sp>
      <p:cxnSp>
        <p:nvCxnSpPr>
          <p:cNvPr id="29" name="Straight Connector 21">
            <a:extLst>
              <a:ext uri="{FF2B5EF4-FFF2-40B4-BE49-F238E27FC236}">
                <a16:creationId xmlns:a16="http://schemas.microsoft.com/office/drawing/2014/main" id="{A07787ED-5EDC-4C54-AD87-55B60D0FE3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3">
            <a:extLst>
              <a:ext uri="{FF2B5EF4-FFF2-40B4-BE49-F238E27FC236}">
                <a16:creationId xmlns:a16="http://schemas.microsoft.com/office/drawing/2014/main" id="{B40A8CA7-7D5A-43B0-A1A0-B558ECA9E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2E7174-25D0-4996-8B81-E4B895711636}"/>
              </a:ext>
            </a:extLst>
          </p:cNvPr>
          <p:cNvSpPr txBox="1"/>
          <p:nvPr/>
        </p:nvSpPr>
        <p:spPr>
          <a:xfrm>
            <a:off x="9830456" y="6657945"/>
            <a:ext cx="2361544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nl-NL" sz="700" dirty="0" err="1">
                <a:solidFill>
                  <a:srgbClr val="FFFFFF"/>
                </a:solidFill>
                <a:hlinkClick r:id="rId3" tooltip="https://de.wikipedia.org/wiki/Golfbal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</a:t>
            </a:r>
            <a:r>
              <a:rPr lang="nl-NL" sz="700" dirty="0">
                <a:solidFill>
                  <a:srgbClr val="FFFFFF"/>
                </a:solidFill>
                <a:hlinkClick r:id="rId3" tooltip="https://de.wikipedia.org/wiki/Golfbal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Photo</a:t>
            </a:r>
            <a:r>
              <a:rPr lang="nl-NL" sz="700" dirty="0">
                <a:solidFill>
                  <a:srgbClr val="FFFFFF"/>
                </a:solidFill>
              </a:rPr>
              <a:t> </a:t>
            </a:r>
            <a:r>
              <a:rPr lang="nl-NL" sz="700" dirty="0" err="1">
                <a:solidFill>
                  <a:srgbClr val="FFFFFF"/>
                </a:solidFill>
              </a:rPr>
              <a:t>by</a:t>
            </a:r>
            <a:r>
              <a:rPr lang="nl-NL" sz="700" dirty="0">
                <a:solidFill>
                  <a:srgbClr val="FFFFFF"/>
                </a:solidFill>
              </a:rPr>
              <a:t> </a:t>
            </a:r>
            <a:r>
              <a:rPr lang="nl-NL" sz="700" dirty="0" err="1">
                <a:solidFill>
                  <a:srgbClr val="FFFFFF"/>
                </a:solidFill>
              </a:rPr>
              <a:t>Unknown</a:t>
            </a:r>
            <a:r>
              <a:rPr lang="nl-NL" sz="700" dirty="0">
                <a:solidFill>
                  <a:srgbClr val="FFFFFF"/>
                </a:solidFill>
              </a:rPr>
              <a:t> Author is </a:t>
            </a:r>
            <a:r>
              <a:rPr lang="nl-NL" sz="700" dirty="0" err="1">
                <a:solidFill>
                  <a:srgbClr val="FFFFFF"/>
                </a:solidFill>
              </a:rPr>
              <a:t>licensed</a:t>
            </a:r>
            <a:r>
              <a:rPr lang="nl-NL" sz="700" dirty="0">
                <a:solidFill>
                  <a:srgbClr val="FFFFFF"/>
                </a:solidFill>
              </a:rPr>
              <a:t> </a:t>
            </a:r>
            <a:r>
              <a:rPr lang="nl-NL" sz="700" dirty="0" err="1">
                <a:solidFill>
                  <a:srgbClr val="FFFFFF"/>
                </a:solidFill>
              </a:rPr>
              <a:t>under</a:t>
            </a:r>
            <a:r>
              <a:rPr lang="nl-NL" sz="700" dirty="0">
                <a:solidFill>
                  <a:srgbClr val="FFFFFF"/>
                </a:solidFill>
              </a:rPr>
              <a:t> </a:t>
            </a:r>
            <a:r>
              <a:rPr lang="nl-NL" sz="700" dirty="0">
                <a:solidFill>
                  <a:srgbClr val="FFFFFF"/>
                </a:solidFill>
                <a:hlinkClick r:id="rId4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nl-NL" sz="7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72693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12191985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FE80E9-6355-4A39-8167-C9181A799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516835"/>
            <a:ext cx="5977937" cy="1666501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chemeClr val="tx1"/>
                </a:solidFill>
              </a:rPr>
              <a:t>LibGdx</a:t>
            </a:r>
            <a:endParaRPr lang="nl-NL" sz="4000">
              <a:solidFill>
                <a:schemeClr val="tx1"/>
              </a:solidFill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15896" y="2353592"/>
            <a:ext cx="53035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28FDB5-8AC5-4FC9-B425-F686E7A825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546224"/>
            <a:ext cx="5977938" cy="3342747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- Game development framework for java</a:t>
            </a:r>
          </a:p>
          <a:p>
            <a:r>
              <a:rPr lang="en-US" sz="1800" dirty="0">
                <a:solidFill>
                  <a:schemeClr val="tx1"/>
                </a:solidFill>
              </a:rPr>
              <a:t>- Issues</a:t>
            </a:r>
          </a:p>
          <a:p>
            <a:pPr lvl="1"/>
            <a:r>
              <a:rPr lang="en-US" sz="1800" dirty="0">
                <a:solidFill>
                  <a:schemeClr val="tx1"/>
                </a:solidFill>
              </a:rPr>
              <a:t>Bad documentation</a:t>
            </a:r>
          </a:p>
          <a:p>
            <a:pPr lvl="1"/>
            <a:r>
              <a:rPr lang="en-US" sz="1800" dirty="0">
                <a:solidFill>
                  <a:schemeClr val="tx1"/>
                </a:solidFill>
              </a:rPr>
              <a:t>Lack of experience</a:t>
            </a:r>
          </a:p>
          <a:p>
            <a:pPr lvl="1"/>
            <a:r>
              <a:rPr lang="en-US" sz="1800" dirty="0">
                <a:solidFill>
                  <a:schemeClr val="tx1"/>
                </a:solidFill>
              </a:rPr>
              <a:t>Lack of easy-to-use tools and helper functions</a:t>
            </a:r>
          </a:p>
          <a:p>
            <a:endParaRPr lang="nl-NL" sz="1800" dirty="0">
              <a:solidFill>
                <a:schemeClr val="tx1"/>
              </a:solidFill>
            </a:endParaRPr>
          </a:p>
        </p:txBody>
      </p:sp>
      <p:pic>
        <p:nvPicPr>
          <p:cNvPr id="12" name="Picture 11" descr="A picture containing bottle&#10;&#10;Description automatically generated">
            <a:extLst>
              <a:ext uri="{FF2B5EF4-FFF2-40B4-BE49-F238E27FC236}">
                <a16:creationId xmlns:a16="http://schemas.microsoft.com/office/drawing/2014/main" id="{42C8FBB2-07B8-4CA6-BF7E-80A35350F7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264969" y="643467"/>
            <a:ext cx="2624666" cy="2624666"/>
          </a:xfrm>
          <a:prstGeom prst="rect">
            <a:avLst/>
          </a:prstGeom>
        </p:spPr>
      </p:pic>
      <p:pic>
        <p:nvPicPr>
          <p:cNvPr id="8" name="Picture 7" descr="A picture containing drawing, refrigerator&#10;&#10;Description automatically generated">
            <a:extLst>
              <a:ext uri="{FF2B5EF4-FFF2-40B4-BE49-F238E27FC236}">
                <a16:creationId xmlns:a16="http://schemas.microsoft.com/office/drawing/2014/main" id="{28AC5CE9-AD78-4C27-A0C3-016AB436AD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7611905" y="3928276"/>
            <a:ext cx="3936614" cy="196830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C365FCC-9EE0-4CC8-AD89-77A5486DFA76}"/>
              </a:ext>
            </a:extLst>
          </p:cNvPr>
          <p:cNvSpPr txBox="1"/>
          <p:nvPr/>
        </p:nvSpPr>
        <p:spPr>
          <a:xfrm>
            <a:off x="9053926" y="5696528"/>
            <a:ext cx="2494593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nl-NL" sz="700">
                <a:solidFill>
                  <a:srgbClr val="FFFFFF"/>
                </a:solidFill>
                <a:hlinkClick r:id="rId5" tooltip="http://www.magarciaguerra.com/2015/08/libgdx-una-interesante-opcion-multiplataforma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nl-NL" sz="700">
                <a:solidFill>
                  <a:srgbClr val="FFFFFF"/>
                </a:solidFill>
              </a:rPr>
              <a:t> by Unknown Author is licensed under </a:t>
            </a:r>
            <a:r>
              <a:rPr lang="nl-NL" sz="700">
                <a:solidFill>
                  <a:srgbClr val="FFFFFF"/>
                </a:solidFill>
                <a:hlinkClick r:id="rId6" tooltip="https://creativecommons.org/licenses/by-nc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BY-SA-NC</a:t>
            </a:r>
            <a:endParaRPr lang="nl-NL" sz="700">
              <a:solidFill>
                <a:srgbClr val="FFFFFF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109D06-74FB-43CD-97D2-5B2F78C38225}"/>
              </a:ext>
            </a:extLst>
          </p:cNvPr>
          <p:cNvSpPr txBox="1"/>
          <p:nvPr/>
        </p:nvSpPr>
        <p:spPr>
          <a:xfrm>
            <a:off x="8528091" y="3068078"/>
            <a:ext cx="2361544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nl-NL" sz="700">
                <a:solidFill>
                  <a:srgbClr val="FFFFFF"/>
                </a:solidFill>
                <a:hlinkClick r:id="rId3" tooltip="https://gamedev.stackexchange.com/questions/87493/why-does-my-libgdx-app-just-display-the-badlogic-jpg-instead-of-my-start-scree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nl-NL" sz="700">
                <a:solidFill>
                  <a:srgbClr val="FFFFFF"/>
                </a:solidFill>
              </a:rPr>
              <a:t> by Unknown Author is licensed under </a:t>
            </a:r>
            <a:r>
              <a:rPr lang="nl-NL" sz="700">
                <a:solidFill>
                  <a:srgbClr val="FFFFFF"/>
                </a:solidFill>
                <a:hlinkClick r:id="rId7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nl-NL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77780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64BBAA4-C62B-4146-B49F-FE4CC4655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EB3A03-2F79-45ED-85CE-7F2C243FE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911" y="643468"/>
            <a:ext cx="3177847" cy="1674180"/>
          </a:xfrm>
        </p:spPr>
        <p:txBody>
          <a:bodyPr>
            <a:normAutofit/>
          </a:bodyPr>
          <a:lstStyle/>
          <a:p>
            <a:r>
              <a:rPr lang="en-US" sz="4000" dirty="0"/>
              <a:t>Physics</a:t>
            </a:r>
            <a:endParaRPr lang="nl-NL" sz="400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EB57AA8-F021-480C-A9E2-F89913313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62164" y="2478513"/>
            <a:ext cx="292608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A3A7E82-4090-4286-AB7A-5B2091D171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064" y="2639380"/>
            <a:ext cx="3205049" cy="3229714"/>
          </a:xfrm>
        </p:spPr>
        <p:txBody>
          <a:bodyPr>
            <a:normAutofit/>
          </a:bodyPr>
          <a:lstStyle/>
          <a:p>
            <a:r>
              <a:rPr lang="en-US" dirty="0"/>
              <a:t>- Reformat given formula</a:t>
            </a:r>
          </a:p>
          <a:p>
            <a:r>
              <a:rPr lang="en-US" dirty="0"/>
              <a:t>- </a:t>
            </a:r>
            <a:r>
              <a:rPr lang="nl-NL" dirty="0" err="1"/>
              <a:t>Shunting</a:t>
            </a:r>
            <a:r>
              <a:rPr lang="nl-NL" dirty="0"/>
              <a:t>-yard</a:t>
            </a:r>
          </a:p>
          <a:p>
            <a:r>
              <a:rPr lang="nl-NL" dirty="0"/>
              <a:t>- </a:t>
            </a:r>
            <a:r>
              <a:rPr lang="nl-NL" dirty="0" err="1"/>
              <a:t>Implementing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equations</a:t>
            </a:r>
            <a:endParaRPr lang="nl-NL" dirty="0"/>
          </a:p>
          <a:p>
            <a:endParaRPr lang="nl-NL" b="1" dirty="0"/>
          </a:p>
          <a:p>
            <a:endParaRPr lang="en-US" dirty="0"/>
          </a:p>
        </p:txBody>
      </p:sp>
      <p:pic>
        <p:nvPicPr>
          <p:cNvPr id="9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9DE4B15E-4976-4DE8-936D-CEFDDCCA5A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685021" y="3841919"/>
            <a:ext cx="3648915" cy="2027175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6BF36B24-6632-4516-9692-731462896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08193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1219198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3C899B-93E9-43CE-AABE-EF1838129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516835"/>
            <a:ext cx="3448259" cy="166650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Terrain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3686" y="2353592"/>
            <a:ext cx="329184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ontent Placeholder 43">
            <a:extLst>
              <a:ext uri="{FF2B5EF4-FFF2-40B4-BE49-F238E27FC236}">
                <a16:creationId xmlns:a16="http://schemas.microsoft.com/office/drawing/2014/main" id="{914D935F-715E-4EEE-B69A-ABE4334727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2546224"/>
            <a:ext cx="3448259" cy="3342747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rgbClr val="FFFFFF"/>
                </a:solidFill>
              </a:rPr>
              <a:t>- Made out of triangles</a:t>
            </a:r>
          </a:p>
          <a:p>
            <a:r>
              <a:rPr lang="en-US" sz="1800" dirty="0">
                <a:solidFill>
                  <a:srgbClr val="FFFFFF"/>
                </a:solidFill>
              </a:rPr>
              <a:t>- Step size for generation</a:t>
            </a:r>
          </a:p>
          <a:p>
            <a:r>
              <a:rPr lang="en-US" sz="1800" dirty="0">
                <a:solidFill>
                  <a:srgbClr val="FFFFFF"/>
                </a:solidFill>
              </a:rPr>
              <a:t>- Shaders for coloring</a:t>
            </a:r>
          </a:p>
          <a:p>
            <a:endParaRPr lang="en-US" sz="1800" dirty="0">
              <a:solidFill>
                <a:srgbClr val="FFFFFF"/>
              </a:solidFill>
            </a:endParaRPr>
          </a:p>
        </p:txBody>
      </p:sp>
      <p:pic>
        <p:nvPicPr>
          <p:cNvPr id="12" name="Content Placeholder 11" descr="A close up of a wire fence&#10;&#10;Description automatically generated">
            <a:extLst>
              <a:ext uri="{FF2B5EF4-FFF2-40B4-BE49-F238E27FC236}">
                <a16:creationId xmlns:a16="http://schemas.microsoft.com/office/drawing/2014/main" id="{D0662B88-BFC3-4832-BEAE-055F4B6B27C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8586" r="19589"/>
          <a:stretch/>
        </p:blipFill>
        <p:spPr>
          <a:xfrm>
            <a:off x="4654296" y="10"/>
            <a:ext cx="7537703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9215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39">
            <a:extLst>
              <a:ext uri="{FF2B5EF4-FFF2-40B4-BE49-F238E27FC236}">
                <a16:creationId xmlns:a16="http://schemas.microsoft.com/office/drawing/2014/main" id="{80861964-D86C-4A50-8F6D-B466384A6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339C09-E45B-48A5-94F2-0EE10F249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Course designer</a:t>
            </a:r>
          </a:p>
        </p:txBody>
      </p:sp>
      <p:pic>
        <p:nvPicPr>
          <p:cNvPr id="4" name="Content Placeholder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B9CF16D3-9594-4592-870F-038D076F85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99" y="1240026"/>
            <a:ext cx="6583227" cy="4114516"/>
          </a:xfrm>
          <a:prstGeom prst="rect">
            <a:avLst/>
          </a:prstGeom>
        </p:spPr>
      </p:pic>
      <p:cxnSp>
        <p:nvCxnSpPr>
          <p:cNvPr id="49" name="Straight Connector 41">
            <a:extLst>
              <a:ext uri="{FF2B5EF4-FFF2-40B4-BE49-F238E27FC236}">
                <a16:creationId xmlns:a16="http://schemas.microsoft.com/office/drawing/2014/main" id="{754A678E-8F30-4E92-A5BF-F5D03D0113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8967" y="2246569"/>
            <a:ext cx="34747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ontent Placeholder 36">
            <a:extLst>
              <a:ext uri="{FF2B5EF4-FFF2-40B4-BE49-F238E27FC236}">
                <a16:creationId xmlns:a16="http://schemas.microsoft.com/office/drawing/2014/main" id="{73D44418-2D84-4869-899A-7CD5BD8DDE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9485" y="2407436"/>
            <a:ext cx="3690257" cy="3461658"/>
          </a:xfrm>
        </p:spPr>
        <p:txBody>
          <a:bodyPr>
            <a:normAutofit/>
          </a:bodyPr>
          <a:lstStyle/>
          <a:p>
            <a:r>
              <a:rPr lang="en-US" dirty="0"/>
              <a:t>- Option for the user to enter their desired values</a:t>
            </a:r>
          </a:p>
          <a:p>
            <a:r>
              <a:rPr lang="en-US" dirty="0"/>
              <a:t>- File option</a:t>
            </a:r>
          </a:p>
          <a:p>
            <a:r>
              <a:rPr lang="en-US" dirty="0"/>
              <a:t>- Limitations </a:t>
            </a:r>
          </a:p>
        </p:txBody>
      </p:sp>
      <p:sp>
        <p:nvSpPr>
          <p:cNvPr id="50" name="Rectangle 43">
            <a:extLst>
              <a:ext uri="{FF2B5EF4-FFF2-40B4-BE49-F238E27FC236}">
                <a16:creationId xmlns:a16="http://schemas.microsoft.com/office/drawing/2014/main" id="{F2BDE551-930A-4FE1-8434-09824E3247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16084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13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1219198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183DFE-6F03-4462-808E-3436977A1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516835"/>
            <a:ext cx="3448259" cy="1666501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Playing the game</a:t>
            </a:r>
            <a:endParaRPr lang="nl-NL" sz="4000">
              <a:solidFill>
                <a:srgbClr val="FFFFFF"/>
              </a:solidFill>
            </a:endParaRPr>
          </a:p>
        </p:txBody>
      </p:sp>
      <p:cxnSp>
        <p:nvCxnSpPr>
          <p:cNvPr id="25" name="Straight Connector 15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3686" y="2353592"/>
            <a:ext cx="329184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ontent Placeholder 8">
            <a:extLst>
              <a:ext uri="{FF2B5EF4-FFF2-40B4-BE49-F238E27FC236}">
                <a16:creationId xmlns:a16="http://schemas.microsoft.com/office/drawing/2014/main" id="{D9E4C971-3402-4710-B422-EB06EBF8A4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2546224"/>
            <a:ext cx="3448259" cy="3342747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rgbClr val="FFFFFF"/>
                </a:solidFill>
              </a:rPr>
              <a:t>- Shooting the ball</a:t>
            </a:r>
          </a:p>
          <a:p>
            <a:r>
              <a:rPr lang="en-US" sz="1800" dirty="0">
                <a:solidFill>
                  <a:srgbClr val="FFFFFF"/>
                </a:solidFill>
              </a:rPr>
              <a:t>- Water</a:t>
            </a:r>
          </a:p>
          <a:p>
            <a:r>
              <a:rPr lang="en-US" sz="1800" dirty="0">
                <a:solidFill>
                  <a:srgbClr val="FFFFFF"/>
                </a:solidFill>
              </a:rPr>
              <a:t>- Out-of-bounds</a:t>
            </a:r>
          </a:p>
          <a:p>
            <a:endParaRPr lang="nl-NL" sz="1800" dirty="0">
              <a:solidFill>
                <a:srgbClr val="FFFFFF"/>
              </a:solidFill>
            </a:endParaRPr>
          </a:p>
        </p:txBody>
      </p:sp>
      <p:pic>
        <p:nvPicPr>
          <p:cNvPr id="7" name="Picture 6" descr="A golf ball on a field&#10;&#10;Description automatically generated">
            <a:extLst>
              <a:ext uri="{FF2B5EF4-FFF2-40B4-BE49-F238E27FC236}">
                <a16:creationId xmlns:a16="http://schemas.microsoft.com/office/drawing/2014/main" id="{A85F8066-641B-4F73-A20D-95A684CCA76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5279" r="57351" b="-1"/>
          <a:stretch/>
        </p:blipFill>
        <p:spPr>
          <a:xfrm>
            <a:off x="4654296" y="10"/>
            <a:ext cx="7537703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8977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19">
            <a:extLst>
              <a:ext uri="{FF2B5EF4-FFF2-40B4-BE49-F238E27FC236}">
                <a16:creationId xmlns:a16="http://schemas.microsoft.com/office/drawing/2014/main" id="{B0E58038-8ACE-4AD9-B404-25C603550D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A picture containing computer, table&#10;&#10;Description automatically generated">
            <a:extLst>
              <a:ext uri="{FF2B5EF4-FFF2-40B4-BE49-F238E27FC236}">
                <a16:creationId xmlns:a16="http://schemas.microsoft.com/office/drawing/2014/main" id="{2ACD0BD9-7561-4D03-9E89-56AC1DFAA6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8C25FEF-8D8F-4024-8386-91B97D20E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/>
              <a:t>Difficulties</a:t>
            </a:r>
            <a:endParaRPr lang="nl-NL" dirty="0"/>
          </a:p>
        </p:txBody>
      </p:sp>
      <p:cxnSp>
        <p:nvCxnSpPr>
          <p:cNvPr id="26" name="Straight Connector 21">
            <a:extLst>
              <a:ext uri="{FF2B5EF4-FFF2-40B4-BE49-F238E27FC236}">
                <a16:creationId xmlns:a16="http://schemas.microsoft.com/office/drawing/2014/main" id="{38A34772-9011-42B5-AA63-FD6DEC92EE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910746"/>
            <a:ext cx="996696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A1F1A-8264-45F0-A2CA-C5C06D5EE7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3760891"/>
          </a:xfrm>
        </p:spPr>
        <p:txBody>
          <a:bodyPr>
            <a:normAutofit/>
          </a:bodyPr>
          <a:lstStyle/>
          <a:p>
            <a:r>
              <a:rPr lang="en-US"/>
              <a:t>- Teamwork</a:t>
            </a:r>
          </a:p>
          <a:p>
            <a:r>
              <a:rPr lang="en-US"/>
              <a:t>- Setting up project structure</a:t>
            </a:r>
          </a:p>
          <a:p>
            <a:r>
              <a:rPr lang="en-US"/>
              <a:t>- Separate projects</a:t>
            </a:r>
          </a:p>
          <a:p>
            <a:r>
              <a:rPr lang="en-US"/>
              <a:t>- LibGdx</a:t>
            </a:r>
            <a:endParaRPr lang="nl-NL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2BCDE19-2810-4337-9C49-8589C42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58BC563-F34F-45F2-8772-ABBC3BFF6AF7}"/>
              </a:ext>
            </a:extLst>
          </p:cNvPr>
          <p:cNvSpPr txBox="1"/>
          <p:nvPr/>
        </p:nvSpPr>
        <p:spPr>
          <a:xfrm>
            <a:off x="9697407" y="6657945"/>
            <a:ext cx="2494593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nl-NL" sz="700">
                <a:solidFill>
                  <a:srgbClr val="FFFFFF"/>
                </a:solidFill>
                <a:hlinkClick r:id="rId3" tooltip="https://www.peoplemattersglobal.com/news/corporate/80-managers-create-frustration-for-their-team-study-2323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nl-NL" sz="700">
                <a:solidFill>
                  <a:srgbClr val="FFFFFF"/>
                </a:solidFill>
              </a:rPr>
              <a:t> by Unknown Author is licensed under </a:t>
            </a:r>
            <a:r>
              <a:rPr lang="nl-NL" sz="700">
                <a:solidFill>
                  <a:srgbClr val="FFFFFF"/>
                </a:solidFill>
                <a:hlinkClick r:id="rId4" tooltip="https://creativecommons.org/licenses/by-nc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BY-SA-NC</a:t>
            </a:r>
            <a:endParaRPr lang="nl-NL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81719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1219198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7CF74D-E59D-4AC1-A8B4-AC3F4C4E0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516835"/>
            <a:ext cx="3448259" cy="1666501"/>
          </a:xfrm>
        </p:spPr>
        <p:txBody>
          <a:bodyPr>
            <a:normAutofit/>
          </a:bodyPr>
          <a:lstStyle/>
          <a:p>
            <a:r>
              <a:rPr lang="en-US" sz="3700">
                <a:solidFill>
                  <a:srgbClr val="FFFFFF"/>
                </a:solidFill>
              </a:rPr>
              <a:t>Improvements</a:t>
            </a:r>
            <a:endParaRPr lang="nl-NL" sz="3700">
              <a:solidFill>
                <a:srgbClr val="FFFFFF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3686" y="2353592"/>
            <a:ext cx="329184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8AC59E-73F2-4EA0-95FA-73C64F4636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2546224"/>
            <a:ext cx="3448259" cy="3342747"/>
          </a:xfrm>
        </p:spPr>
        <p:txBody>
          <a:bodyPr>
            <a:normAutofit fontScale="62500" lnSpcReduction="20000"/>
          </a:bodyPr>
          <a:lstStyle/>
          <a:p>
            <a:r>
              <a:rPr lang="en-US" sz="1800" dirty="0">
                <a:solidFill>
                  <a:srgbClr val="FFFFFF"/>
                </a:solidFill>
              </a:rPr>
              <a:t>- Improved physics engine using the second-order </a:t>
            </a:r>
            <a:r>
              <a:rPr lang="en-US" sz="1800" dirty="0" err="1">
                <a:solidFill>
                  <a:srgbClr val="FFFFFF"/>
                </a:solidFill>
              </a:rPr>
              <a:t>Verlet</a:t>
            </a:r>
            <a:r>
              <a:rPr lang="en-US" sz="1800" dirty="0">
                <a:solidFill>
                  <a:srgbClr val="FFFFFF"/>
                </a:solidFill>
              </a:rPr>
              <a:t> solver and the classical 4</a:t>
            </a:r>
            <a:r>
              <a:rPr lang="en-US" sz="1800" baseline="30000" dirty="0">
                <a:solidFill>
                  <a:srgbClr val="FFFFFF"/>
                </a:solidFill>
              </a:rPr>
              <a:t>th</a:t>
            </a:r>
            <a:r>
              <a:rPr lang="en-US" sz="1800" dirty="0">
                <a:solidFill>
                  <a:srgbClr val="FFFFFF"/>
                </a:solidFill>
              </a:rPr>
              <a:t>-order Runge-</a:t>
            </a:r>
            <a:r>
              <a:rPr lang="en-US" sz="1800" dirty="0" err="1">
                <a:solidFill>
                  <a:srgbClr val="FFFFFF"/>
                </a:solidFill>
              </a:rPr>
              <a:t>Kutta</a:t>
            </a:r>
            <a:r>
              <a:rPr lang="en-US" sz="1800" dirty="0">
                <a:solidFill>
                  <a:srgbClr val="FFFFFF"/>
                </a:solidFill>
              </a:rPr>
              <a:t> solver</a:t>
            </a:r>
          </a:p>
          <a:p>
            <a:r>
              <a:rPr lang="en-US" sz="1800" dirty="0">
                <a:solidFill>
                  <a:srgbClr val="FFFFFF"/>
                </a:solidFill>
              </a:rPr>
              <a:t>- A bot that can consistently make a hole-in-one that has knowledge about the terrain</a:t>
            </a:r>
          </a:p>
          <a:p>
            <a:r>
              <a:rPr lang="en-US" sz="1800" dirty="0">
                <a:solidFill>
                  <a:srgbClr val="FFFFFF"/>
                </a:solidFill>
              </a:rPr>
              <a:t>- Visual course designer</a:t>
            </a:r>
          </a:p>
          <a:p>
            <a:r>
              <a:rPr lang="en-US" sz="1800" dirty="0">
                <a:solidFill>
                  <a:srgbClr val="FFFFFF"/>
                </a:solidFill>
              </a:rPr>
              <a:t>- More options for terrain obstacles (trees, sandbanks, improved water)</a:t>
            </a:r>
          </a:p>
          <a:p>
            <a:r>
              <a:rPr lang="en-US" sz="1800" dirty="0">
                <a:solidFill>
                  <a:srgbClr val="FFFFFF"/>
                </a:solidFill>
              </a:rPr>
              <a:t>- Improved terrain rendering</a:t>
            </a:r>
          </a:p>
          <a:p>
            <a:r>
              <a:rPr lang="en-US" sz="1800" dirty="0">
                <a:solidFill>
                  <a:srgbClr val="FFFFFF"/>
                </a:solidFill>
              </a:rPr>
              <a:t>- Improved 3D UI</a:t>
            </a:r>
          </a:p>
          <a:p>
            <a:r>
              <a:rPr lang="en-US" sz="1800" dirty="0">
                <a:solidFill>
                  <a:srgbClr val="FFFFFF"/>
                </a:solidFill>
              </a:rPr>
              <a:t>- Music</a:t>
            </a:r>
          </a:p>
          <a:p>
            <a:r>
              <a:rPr lang="en-US" sz="1800" dirty="0">
                <a:solidFill>
                  <a:srgbClr val="FFFFFF"/>
                </a:solidFill>
              </a:rPr>
              <a:t>- Scoring board</a:t>
            </a:r>
            <a:endParaRPr lang="nl-NL" sz="1800" dirty="0">
              <a:solidFill>
                <a:srgbClr val="FFFFFF"/>
              </a:solidFill>
            </a:endParaRP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7445BC08-7AAB-4DDF-ABB7-89E8693871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7245" r="-1" b="1772"/>
          <a:stretch/>
        </p:blipFill>
        <p:spPr>
          <a:xfrm>
            <a:off x="4654296" y="10"/>
            <a:ext cx="7537703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4602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RetrospectVTI">
  <a:themeElements>
    <a:clrScheme name="AnalogousFromLightSeedRightStep">
      <a:dk1>
        <a:srgbClr val="000000"/>
      </a:dk1>
      <a:lt1>
        <a:srgbClr val="FFFFFF"/>
      </a:lt1>
      <a:dk2>
        <a:srgbClr val="413124"/>
      </a:dk2>
      <a:lt2>
        <a:srgbClr val="E2E8E7"/>
      </a:lt2>
      <a:accent1>
        <a:srgbClr val="C6969C"/>
      </a:accent1>
      <a:accent2>
        <a:srgbClr val="BA917F"/>
      </a:accent2>
      <a:accent3>
        <a:srgbClr val="AEA284"/>
      </a:accent3>
      <a:accent4>
        <a:srgbClr val="A1A873"/>
      </a:accent4>
      <a:accent5>
        <a:srgbClr val="94AB81"/>
      </a:accent5>
      <a:accent6>
        <a:srgbClr val="7AB078"/>
      </a:accent6>
      <a:hlink>
        <a:srgbClr val="568E87"/>
      </a:hlink>
      <a:folHlink>
        <a:srgbClr val="7F7F7F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197</Words>
  <Application>Microsoft Office PowerPoint</Application>
  <PresentationFormat>Widescreen</PresentationFormat>
  <Paragraphs>41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Bookman Old Style</vt:lpstr>
      <vt:lpstr>Calibri</vt:lpstr>
      <vt:lpstr>Franklin Gothic Book</vt:lpstr>
      <vt:lpstr>RetrospectVTI</vt:lpstr>
      <vt:lpstr>Crazy Putting!  Group 4</vt:lpstr>
      <vt:lpstr>LibGdx</vt:lpstr>
      <vt:lpstr>Physics</vt:lpstr>
      <vt:lpstr>Terrain</vt:lpstr>
      <vt:lpstr>Course designer</vt:lpstr>
      <vt:lpstr>Playing the game</vt:lpstr>
      <vt:lpstr>Difficulties</vt:lpstr>
      <vt:lpstr>Improvements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Crazy Putting!  Group 4</dc:title>
  <dc:creator>René Steeman</dc:creator>
  <cp:lastModifiedBy>René Steeman</cp:lastModifiedBy>
  <cp:revision>2</cp:revision>
  <dcterms:created xsi:type="dcterms:W3CDTF">2020-03-19T08:59:56Z</dcterms:created>
  <dcterms:modified xsi:type="dcterms:W3CDTF">2020-03-19T10:00:15Z</dcterms:modified>
</cp:coreProperties>
</file>