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5"/>
  </p:notesMasterIdLst>
  <p:sldIdLst>
    <p:sldId id="265" r:id="rId5"/>
    <p:sldId id="288" r:id="rId6"/>
    <p:sldId id="289" r:id="rId7"/>
    <p:sldId id="290" r:id="rId8"/>
    <p:sldId id="297" r:id="rId9"/>
    <p:sldId id="291" r:id="rId10"/>
    <p:sldId id="301" r:id="rId11"/>
    <p:sldId id="304" r:id="rId12"/>
    <p:sldId id="305" r:id="rId13"/>
    <p:sldId id="298" r:id="rId14"/>
    <p:sldId id="294" r:id="rId15"/>
    <p:sldId id="307" r:id="rId16"/>
    <p:sldId id="308" r:id="rId17"/>
    <p:sldId id="299" r:id="rId18"/>
    <p:sldId id="303" r:id="rId19"/>
    <p:sldId id="292" r:id="rId20"/>
    <p:sldId id="300" r:id="rId21"/>
    <p:sldId id="306" r:id="rId22"/>
    <p:sldId id="295" r:id="rId23"/>
    <p:sldId id="28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22" autoAdjust="0"/>
    <p:restoredTop sz="86259" autoAdjust="0"/>
  </p:normalViewPr>
  <p:slideViewPr>
    <p:cSldViewPr snapToGrid="0">
      <p:cViewPr varScale="1">
        <p:scale>
          <a:sx n="94" d="100"/>
          <a:sy n="94" d="100"/>
        </p:scale>
        <p:origin x="1560" y="96"/>
      </p:cViewPr>
      <p:guideLst/>
    </p:cSldViewPr>
  </p:slideViewPr>
  <p:outlineViewPr>
    <p:cViewPr>
      <p:scale>
        <a:sx n="33" d="100"/>
        <a:sy n="33" d="100"/>
      </p:scale>
      <p:origin x="0" y="-33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3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52211-91C2-4B5D-9566-2C0C10015937}" type="datetimeFigureOut">
              <a:rPr lang="nl-NL" smtClean="0"/>
              <a:t>16-5-2020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7F88C-BACD-4A94-B7B7-C91B49D4CB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177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game engine image</a:t>
            </a:r>
          </a:p>
          <a:p>
            <a:endParaRPr lang="en-US" dirty="0"/>
          </a:p>
          <a:p>
            <a:r>
              <a:rPr lang="en-US" dirty="0"/>
              <a:t>Jean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6062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8386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Haoran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9059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Haoran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8330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1435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Jean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3823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Jean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0508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https://youtu.be/n98XWUwbvXo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4264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3772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ask the examiners if they would like us to explain the formulas. Possibly skip this slide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6129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ask the examiners if they would like us to explain the formulas. Possibly skip this slide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381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ask the examiners if they would like us to explain the formulas. Possibly skip this slide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3149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https://gamedev.stackexchange.com/questions/33694/pros-and-cons-of-different-integrators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93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98XWUwbvXo?feature=oembed" TargetMode="Externa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6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6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rope, laying, game&#10;&#10;Description automatically generated">
            <a:extLst>
              <a:ext uri="{FF2B5EF4-FFF2-40B4-BE49-F238E27FC236}">
                <a16:creationId xmlns:a16="http://schemas.microsoft.com/office/drawing/2014/main" id="{0A4B08F9-AB7F-4E7C-8AAF-7536950B07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6" r="1" b="1"/>
          <a:stretch/>
        </p:blipFill>
        <p:spPr>
          <a:xfrm>
            <a:off x="2843" y="10"/>
            <a:ext cx="12186315" cy="6857990"/>
          </a:xfrm>
          <a:prstGeom prst="rect">
            <a:avLst/>
          </a:prstGeom>
        </p:spPr>
      </p:pic>
      <p:sp>
        <p:nvSpPr>
          <p:cNvPr id="74" name="Rectangle 66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648" y="1419273"/>
            <a:ext cx="3153580" cy="13581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Crazy Putting phase 2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8277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648" y="2978254"/>
            <a:ext cx="3153580" cy="244423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René Steeman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Aaron SchapirA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Ivan Poliakov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Jean Janssen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Matthijs Kusters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Haoran Luan 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FE461C7-FF45-427F-83D7-18DFBD48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9A06-59B4-4BD3-9A04-6021D53D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solvers</a:t>
            </a:r>
            <a:endParaRPr lang="nl-N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7942FB-3BCC-4C4D-B48C-7177D5076F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397648"/>
              </p:ext>
            </p:extLst>
          </p:nvPr>
        </p:nvGraphicFramePr>
        <p:xfrm>
          <a:off x="1091381" y="2108200"/>
          <a:ext cx="10063981" cy="400093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520181">
                  <a:extLst>
                    <a:ext uri="{9D8B030D-6E8A-4147-A177-3AD203B41FA5}">
                      <a16:colId xmlns:a16="http://schemas.microsoft.com/office/drawing/2014/main" val="304580591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71101033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84197346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515167846"/>
                    </a:ext>
                  </a:extLst>
                </a:gridCol>
              </a:tblGrid>
              <a:tr h="544937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Stability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0349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dirty="0"/>
                        <a:t>Euler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71065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dirty="0"/>
                        <a:t>Second order Verlet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28034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Second order velocity Verlet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42935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order Runge-</a:t>
                      </a:r>
                      <a:r>
                        <a:rPr lang="en-US" dirty="0" err="1"/>
                        <a:t>Kutta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+</a:t>
                      </a:r>
                      <a:endParaRPr lang="nl-NL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535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30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BFA8-607F-4E4E-83B6-5954DC83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bots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D720-4910-45E7-BDF5-F593F2F92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basic and advanced bot. The basic bot is simple to implement, but limited in capability and the advanced bot is smarter, but a little harder to implement.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7781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D414-20CF-414E-BFFB-E84C1B00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48A75-16A5-3A42-A956-BC4E210D0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Find the location of the flag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Computes shots in the area of the flag and stores the successful ones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For each successful shot stored, it aims to try the perfect velocity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If there is an obstacle between the ball and the flag, it will shoot the ball with a wider angle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If no hole in one solution is possible, it won’t find a solution.</a:t>
            </a:r>
          </a:p>
        </p:txBody>
      </p:sp>
    </p:spTree>
    <p:extLst>
      <p:ext uri="{BB962C8B-B14F-4D97-AF65-F5344CB8AC3E}">
        <p14:creationId xmlns:p14="http://schemas.microsoft.com/office/powerpoint/2010/main" val="3463277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527C1-C8C4-E041-9BB3-150A6DE5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’wide shot’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01267-C928-D444-8AB4-69B5936CD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6" name="Picture 5" descr="A picture containing shirt, hat&#10;&#10;Description automatically generated">
            <a:extLst>
              <a:ext uri="{FF2B5EF4-FFF2-40B4-BE49-F238E27FC236}">
                <a16:creationId xmlns:a16="http://schemas.microsoft.com/office/drawing/2014/main" id="{5B1AE2B7-F118-C244-A717-2FBA00200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756" y="2108201"/>
            <a:ext cx="3470935" cy="413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02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41DE-96AA-4C82-8200-E846B27D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bot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F33E9-7E59-412F-8665-5ECD6D6A4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3623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BA27-5DE1-4A08-BB6E-19568827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comparison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E8E8E-4C2D-4DE9-8207-CB24F366E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Calculation speed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Accuracy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Versatility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Limitations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56753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3999-0705-4616-AD41-58E9EC15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of the game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78EEC-1C25-4DDF-A5A7-469A17F48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INSERT VIDEO OF HUMAN PLAYING##</a:t>
            </a:r>
          </a:p>
          <a:p>
            <a:endParaRPr lang="en-US" dirty="0"/>
          </a:p>
          <a:p>
            <a:r>
              <a:rPr lang="en-US" dirty="0"/>
              <a:t>## INSERT VIDEO OF BOT PLAYING##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691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icture containing computer, laptop&#10;&#10;Description automatically generated">
            <a:extLst>
              <a:ext uri="{FF2B5EF4-FFF2-40B4-BE49-F238E27FC236}">
                <a16:creationId xmlns:a16="http://schemas.microsoft.com/office/drawing/2014/main" id="{A5DEBA55-50AC-4782-8EDC-AE3B9F1AB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8" r="-2" b="-2"/>
          <a:stretch/>
        </p:blipFill>
        <p:spPr>
          <a:xfrm>
            <a:off x="0" y="2413000"/>
            <a:ext cx="5447538" cy="4028441"/>
          </a:xfrm>
          <a:prstGeom prst="rect">
            <a:avLst/>
          </a:prstGeom>
        </p:spPr>
      </p:pic>
      <p:pic>
        <p:nvPicPr>
          <p:cNvPr id="5" name="Picture 4" descr="A picture containing rope, laying, game&#10;&#10;Description automatically generated">
            <a:extLst>
              <a:ext uri="{FF2B5EF4-FFF2-40B4-BE49-F238E27FC236}">
                <a16:creationId xmlns:a16="http://schemas.microsoft.com/office/drawing/2014/main" id="{486C03D5-2C7D-43E1-ABBB-EA28D03B5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712" y="2413000"/>
            <a:ext cx="7117288" cy="4028441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E5CD764-6B13-4ABC-BA4D-884466E1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907" y="416559"/>
            <a:ext cx="3093720" cy="1450757"/>
          </a:xfrm>
        </p:spPr>
        <p:txBody>
          <a:bodyPr/>
          <a:lstStyle/>
          <a:p>
            <a:r>
              <a:rPr lang="en-US" dirty="0"/>
              <a:t>Before</a:t>
            </a:r>
            <a:endParaRPr lang="nl-NL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AB58CEF-205E-44E1-B12E-25CC8A34F685}"/>
              </a:ext>
            </a:extLst>
          </p:cNvPr>
          <p:cNvSpPr txBox="1">
            <a:spLocks/>
          </p:cNvSpPr>
          <p:nvPr/>
        </p:nvSpPr>
        <p:spPr>
          <a:xfrm>
            <a:off x="7921373" y="416559"/>
            <a:ext cx="30937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After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49526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E5E0-0047-4EE2-82BC-33D53C4C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advanced topics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A5F1-78D1-47E4-B412-C1E4ACAE1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Having a random error in the initial position and velocity of the ball, including an analysis of the impact on the bot’s performance</a:t>
            </a:r>
          </a:p>
          <a:p>
            <a:r>
              <a:rPr lang="en-US" dirty="0"/>
              <a:t>2. Handling different (unknown) coefficients of friction and making sure the bot can handle them.</a:t>
            </a:r>
          </a:p>
          <a:p>
            <a:r>
              <a:rPr lang="en-US" dirty="0"/>
              <a:t>3. Allow for balls that can both fly and bounce, as well as improvements to the bot so it can handle these new options.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4100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F4CF-25C7-4101-9DC3-9DA467D3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0A375-AB7A-4233-817A-01E2760FF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033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47A7-B767-4F33-9556-A970E1E2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D122-9403-42B5-8379-B2289812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Improve the physics engine by using different solvers</a:t>
            </a:r>
          </a:p>
          <a:p>
            <a:r>
              <a:rPr lang="en-US" dirty="0"/>
              <a:t>2. Add a bot that can play putting and if possible, can score a hole-in-one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3401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81A1-54DA-4C45-8817-6C1A0ADA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3768A-4F58-42E2-AD90-5CA51596B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62619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Engine tutorials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Thin Matrix. (2014-2016). Videos 1-33. Retrieved from https://www.youtube.com/watch?v=VS8wlS9hF8E&amp;list=PLRIWtICgwaX0u7Rf9zkZhLoLuZVfUksDP 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MrManiac</a:t>
            </a:r>
            <a:r>
              <a:rPr lang="en-US" dirty="0"/>
              <a:t>. (2015). Button tutorial - </a:t>
            </a:r>
            <a:r>
              <a:rPr lang="en-US" dirty="0" err="1"/>
              <a:t>ThinMatrix</a:t>
            </a:r>
            <a:r>
              <a:rPr lang="en-US" dirty="0"/>
              <a:t> </a:t>
            </a:r>
            <a:r>
              <a:rPr lang="en-US" dirty="0" err="1"/>
              <a:t>opengl</a:t>
            </a:r>
            <a:r>
              <a:rPr lang="en-US" dirty="0"/>
              <a:t> extension video. Retrieved from https://www.youtube.com/watch?v=GmmR37-LBPQ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Water rendering tutorials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Thin Matrix. (2015). Videos 1-8. Retrieved from https://www.youtube.com/watch?v=HusvGeEDU_U&amp;list=PLRIWtICgwaX23jiqVByUs0bqhnalNTNZh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Physics equations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 err="1"/>
              <a:t>Teschner</a:t>
            </a:r>
            <a:r>
              <a:rPr lang="en-GB" dirty="0"/>
              <a:t>, M. (n.d.). </a:t>
            </a:r>
            <a:r>
              <a:rPr lang="en-GB" i="1" dirty="0"/>
              <a:t>Simulation in Computer Graphics - Particles</a:t>
            </a:r>
            <a:r>
              <a:rPr lang="en-GB" dirty="0"/>
              <a:t>. Retrieved from https://cg.informatik.uni-freiburg.de/course_notes/sim_02_particles.pdf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University of Delaware. (n.d.). </a:t>
            </a:r>
            <a:r>
              <a:rPr lang="en-US" i="1" dirty="0" err="1"/>
              <a:t>Verlet</a:t>
            </a:r>
            <a:r>
              <a:rPr lang="en-US" i="1" dirty="0"/>
              <a:t> Method</a:t>
            </a:r>
            <a:r>
              <a:rPr lang="en-US" dirty="0"/>
              <a:t>. Retrieved from </a:t>
            </a:r>
            <a:r>
              <a:rPr lang="en-GB" dirty="0"/>
              <a:t>http://www.physics.udel.edu/~bnikolic/teaching/phys660/numerical_ode/node5.html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Holm, C. (2012). </a:t>
            </a:r>
            <a:r>
              <a:rPr lang="en-GB" i="1" dirty="0"/>
              <a:t>Simulation Methods in Physics 1</a:t>
            </a:r>
            <a:r>
              <a:rPr lang="en-GB" dirty="0"/>
              <a:t>. Retrieved from https://www2.icp.uni-stuttgart.de/~icp/mediawiki/images/5/54/Skript_sim_methods_I.pdf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8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273B-A5A7-4D77-A7AD-1FDCD117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EE77-30CE-457B-AC6B-CC6F0E185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Create a new game engine that allows us to do more and to understand the engine better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Improve the way we create the terrain, water and other 3D objects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Improve the structure of the physics engine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Add multiple improved solvers for the physics equations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Make the game properly playable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Create a basic and more advanced AI to play the game</a:t>
            </a:r>
          </a:p>
          <a:p>
            <a:pPr marL="457200" indent="-457200">
              <a:buClrTx/>
              <a:buFont typeface="+mj-lt"/>
              <a:buAutoNum type="arabicPeriod"/>
            </a:pPr>
            <a:endParaRPr lang="en-US" dirty="0"/>
          </a:p>
          <a:p>
            <a:pPr marL="457200" indent="-457200">
              <a:buClrTx/>
              <a:buFont typeface="+mj-lt"/>
              <a:buAutoNum type="arabicPeriod"/>
            </a:pPr>
            <a:endParaRPr lang="en-US" dirty="0"/>
          </a:p>
          <a:p>
            <a:pPr marL="457200" indent="-457200">
              <a:buClrTx/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865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B403-3A59-4EF8-80C5-FE166491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game engine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C357F-4F0D-48DC-B776-1100C89F5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wrote our own game engine based on OpenGL. This means that we made everything from creating a window, a way to render our 3D world, allowing the use of textures, adding a system for importing 3D models, lighting calculations, a third person camera and so on our selves.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A2634E2-7C75-47D8-A1F5-F912018EC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689985"/>
              </p:ext>
            </p:extLst>
          </p:nvPr>
        </p:nvGraphicFramePr>
        <p:xfrm>
          <a:off x="1112520" y="3765972"/>
          <a:ext cx="10027920" cy="2103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13960">
                  <a:extLst>
                    <a:ext uri="{9D8B030D-6E8A-4147-A177-3AD203B41FA5}">
                      <a16:colId xmlns:a16="http://schemas.microsoft.com/office/drawing/2014/main" val="274067278"/>
                    </a:ext>
                  </a:extLst>
                </a:gridCol>
                <a:gridCol w="5013960">
                  <a:extLst>
                    <a:ext uri="{9D8B030D-6E8A-4147-A177-3AD203B41FA5}">
                      <a16:colId xmlns:a16="http://schemas.microsoft.com/office/drawing/2014/main" val="2073260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715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We understand how a game engine works behind the scenes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Creating the engine took a lot of time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855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We have full control over how the engine works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difficult to create your own engine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06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We aren’t dependent on often bad documentation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494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It is easy to add new features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1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05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3B4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27D2E-4080-420A-8625-59BCC64D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Terrain edit system</a:t>
            </a:r>
            <a:endParaRPr lang="nl-NL" sz="40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4C83-2162-4594-9975-76A7D2739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With this improved engine we can now edit the terrain in real-time.</a:t>
            </a:r>
          </a:p>
          <a:p>
            <a:endParaRPr lang="en-US" sz="1800">
              <a:solidFill>
                <a:srgbClr val="FFFFFF"/>
              </a:solidFill>
            </a:endParaRPr>
          </a:p>
          <a:p>
            <a:endParaRPr lang="en-US" sz="1800">
              <a:solidFill>
                <a:srgbClr val="FFFFFF"/>
              </a:solidFill>
            </a:endParaRPr>
          </a:p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4" name="Online Media 3" title="Demonstration of the terrain editing system for Crazy Putting phase 2">
            <a:hlinkClick r:id="" action="ppaction://media"/>
            <a:extLst>
              <a:ext uri="{FF2B5EF4-FFF2-40B4-BE49-F238E27FC236}">
                <a16:creationId xmlns:a16="http://schemas.microsoft.com/office/drawing/2014/main" id="{AAD49FB0-14EE-48B3-9914-054EE566ED1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42017" y="1527199"/>
            <a:ext cx="6798082" cy="382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3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BE64-F951-4A3B-9488-4522144D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solvers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0CFD-5A91-4EC8-9C81-632FE3FF7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rewrote the entire physics engine to improve the way it interacts with the rest of the game. We also added 3 new solvers to improve the accuracy of our calculations.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Second order Verlet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Second order velocity Verlet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Classical 4</a:t>
            </a:r>
            <a:r>
              <a:rPr lang="en-US" baseline="30000" dirty="0"/>
              <a:t>th</a:t>
            </a:r>
            <a:r>
              <a:rPr lang="en-US" dirty="0"/>
              <a:t> order Runge-</a:t>
            </a:r>
            <a:r>
              <a:rPr lang="en-US" dirty="0" err="1"/>
              <a:t>Kutta</a:t>
            </a:r>
            <a:endParaRPr lang="en-US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26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-order Verlet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nl-NL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̈"/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(∆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(∆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96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 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-order Velocity Verlet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)∆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̈"/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)∆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28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 </a:t>
            </a:r>
            <a:br>
              <a:rPr lang="en-US" dirty="0"/>
            </a:br>
            <a:r>
              <a:rPr lang="en-US" dirty="0"/>
              <a:t>Classical 4</a:t>
            </a:r>
            <a:r>
              <a:rPr lang="en-US" baseline="30000" dirty="0"/>
              <a:t>th</a:t>
            </a:r>
            <a:r>
              <a:rPr lang="en-US" dirty="0"/>
              <a:t>-order Runge-</a:t>
            </a:r>
            <a:r>
              <a:rPr lang="en-US" dirty="0" err="1"/>
              <a:t>Kutta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nl-NL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nl-NL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b="0" dirty="0"/>
                  <a:t>		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h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h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l-NL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688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499CE6-06FC-4D3E-8B56-30558CC9D1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6E351D-C19B-467F-A5C7-085C4CECACA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C586965-D4BF-4605-8C1C-5B8CCCAB77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1035</Words>
  <Application>Microsoft Office PowerPoint</Application>
  <PresentationFormat>Widescreen</PresentationFormat>
  <Paragraphs>139</Paragraphs>
  <Slides>20</Slides>
  <Notes>13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Bookman Old Style</vt:lpstr>
      <vt:lpstr>Calibri</vt:lpstr>
      <vt:lpstr>Cambria Math</vt:lpstr>
      <vt:lpstr>Franklin Gothic Book</vt:lpstr>
      <vt:lpstr>Wingdings</vt:lpstr>
      <vt:lpstr>1_RetrospectVTI</vt:lpstr>
      <vt:lpstr>Crazy Putting phase 2</vt:lpstr>
      <vt:lpstr>The challenge</vt:lpstr>
      <vt:lpstr>What we did</vt:lpstr>
      <vt:lpstr>Our game engine</vt:lpstr>
      <vt:lpstr>Terrain edit system</vt:lpstr>
      <vt:lpstr>Our solvers</vt:lpstr>
      <vt:lpstr>The formulas 2nd-order Verlet</vt:lpstr>
      <vt:lpstr>The formulas  2nd-order Velocity Verlet</vt:lpstr>
      <vt:lpstr>The formulas  Classical 4th-order Runge-Kutta</vt:lpstr>
      <vt:lpstr>Comparison between solvers</vt:lpstr>
      <vt:lpstr>Our bots</vt:lpstr>
      <vt:lpstr>Basic Bot</vt:lpstr>
      <vt:lpstr>Example of a ’wide shot’</vt:lpstr>
      <vt:lpstr>Advanced bot</vt:lpstr>
      <vt:lpstr>Bot comparison</vt:lpstr>
      <vt:lpstr>Demonstration of the game</vt:lpstr>
      <vt:lpstr>Before</vt:lpstr>
      <vt:lpstr>Phase 3 advanced topics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2020-05-12T11:18:11Z</dcterms:created>
  <dcterms:modified xsi:type="dcterms:W3CDTF">2020-05-16T10:05:23Z</dcterms:modified>
</cp:coreProperties>
</file>