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21945600"/>
  <p:notesSz cx="6858000" cy="9144000"/>
  <p:embeddedFontLst>
    <p:embeddedFont>
      <p:font typeface="Book Antiqua" panose="02040602050305030304" pitchFamily="18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8"/>
    <p:restoredTop sz="94511"/>
  </p:normalViewPr>
  <p:slideViewPr>
    <p:cSldViewPr snapToGrid="0">
      <p:cViewPr varScale="1">
        <p:scale>
          <a:sx n="26" d="100"/>
          <a:sy n="26" d="100"/>
        </p:scale>
        <p:origin x="1351" y="89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dhack\Desktop\Hack%20work\current%20projects\recent%20conferences\NevABA%202018\sharing%20exp%20summer%2018%20(N-ABA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dhack\Desktop\Hack%20work\current%20projects\recent%20conferences\NevABA%202018\sharing%20exp%20summer%2018%20(N-ABA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dhack\Desktop\Hack%20work\current%20projects\recent%20conferences\NevABA%202018\sharing%20exp%20summer%2018%20(N-ABA)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dhack\Desktop\Hack%20work\current%20projects\recent%20conferences\NevABA%202018\sharing%20exp%20summer%2018%20(N-ABA)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dhack\Desktop\Hack%20work\current%20projects\recent%20conferences\NevABA%202018\sharing%20exp%20summer%2018%20(N-ABA)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tdhack\Desktop\Hack%20work\current%20projects\recent%20conferences\NevABA%202018\sharing%20exp%20summer%2018%20(N-ABA)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R6</a:t>
            </a:r>
          </a:p>
        </c:rich>
      </c:tx>
      <c:layout>
        <c:manualLayout>
          <c:xMode val="edge"/>
          <c:yMode val="edge"/>
          <c:x val="5.9361111111111101E-2"/>
          <c:y val="6.4814814814814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'Nev-Aba figs'!$AU$4</c:f>
              <c:strCache>
                <c:ptCount val="1"/>
                <c:pt idx="0">
                  <c:v>Social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figs'!$AU$5:$AU$24</c:f>
              <c:numCache>
                <c:formatCode>General</c:formatCode>
                <c:ptCount val="20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6">
                  <c:v>25</c:v>
                </c:pt>
                <c:pt idx="7">
                  <c:v>8</c:v>
                </c:pt>
                <c:pt idx="8">
                  <c:v>21</c:v>
                </c:pt>
                <c:pt idx="9">
                  <c:v>12</c:v>
                </c:pt>
                <c:pt idx="10">
                  <c:v>6</c:v>
                </c:pt>
                <c:pt idx="11">
                  <c:v>11</c:v>
                </c:pt>
                <c:pt idx="13">
                  <c:v>16</c:v>
                </c:pt>
                <c:pt idx="14">
                  <c:v>23</c:v>
                </c:pt>
                <c:pt idx="15">
                  <c:v>22</c:v>
                </c:pt>
                <c:pt idx="16">
                  <c:v>16</c:v>
                </c:pt>
                <c:pt idx="17">
                  <c:v>23</c:v>
                </c:pt>
                <c:pt idx="18">
                  <c:v>12</c:v>
                </c:pt>
                <c:pt idx="1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CA-8D4D-AE7C-3C1C787B0F0C}"/>
            </c:ext>
          </c:extLst>
        </c:ser>
        <c:ser>
          <c:idx val="1"/>
          <c:order val="1"/>
          <c:tx>
            <c:strRef>
              <c:f>'Nev-Aba figs'!$AV$4</c:f>
              <c:strCache>
                <c:ptCount val="1"/>
                <c:pt idx="0">
                  <c:v>Food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figs'!$AV$5:$AV$24</c:f>
              <c:numCache>
                <c:formatCode>General</c:formatCode>
                <c:ptCount val="20"/>
                <c:pt idx="0">
                  <c:v>19</c:v>
                </c:pt>
                <c:pt idx="1">
                  <c:v>22</c:v>
                </c:pt>
                <c:pt idx="2">
                  <c:v>17</c:v>
                </c:pt>
                <c:pt idx="3">
                  <c:v>16</c:v>
                </c:pt>
                <c:pt idx="4">
                  <c:v>22</c:v>
                </c:pt>
                <c:pt idx="6">
                  <c:v>16</c:v>
                </c:pt>
                <c:pt idx="7">
                  <c:v>18</c:v>
                </c:pt>
                <c:pt idx="8">
                  <c:v>10</c:v>
                </c:pt>
                <c:pt idx="9">
                  <c:v>10</c:v>
                </c:pt>
                <c:pt idx="10">
                  <c:v>13</c:v>
                </c:pt>
                <c:pt idx="11">
                  <c:v>17</c:v>
                </c:pt>
                <c:pt idx="13">
                  <c:v>15</c:v>
                </c:pt>
                <c:pt idx="14">
                  <c:v>12</c:v>
                </c:pt>
                <c:pt idx="15">
                  <c:v>13</c:v>
                </c:pt>
                <c:pt idx="16">
                  <c:v>14</c:v>
                </c:pt>
                <c:pt idx="17">
                  <c:v>19</c:v>
                </c:pt>
                <c:pt idx="18">
                  <c:v>11</c:v>
                </c:pt>
                <c:pt idx="1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CA-8D4D-AE7C-3C1C787B0F0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09213088"/>
        <c:axId val="1809215408"/>
      </c:lineChart>
      <c:catAx>
        <c:axId val="1809213088"/>
        <c:scaling>
          <c:orientation val="minMax"/>
        </c:scaling>
        <c:delete val="1"/>
        <c:axPos val="b"/>
        <c:majorTickMark val="none"/>
        <c:minorTickMark val="none"/>
        <c:tickLblPos val="nextTo"/>
        <c:crossAx val="1809215408"/>
        <c:crosses val="autoZero"/>
        <c:auto val="1"/>
        <c:lblAlgn val="ctr"/>
        <c:lblOffset val="100"/>
        <c:noMultiLvlLbl val="0"/>
      </c:catAx>
      <c:valAx>
        <c:axId val="18092154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21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586657917760304"/>
          <c:y val="0.111689268008166"/>
          <c:w val="0.29160017497812801"/>
          <c:h val="8.7384806065908399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R4</a:t>
            </a:r>
          </a:p>
        </c:rich>
      </c:tx>
      <c:layout>
        <c:manualLayout>
          <c:xMode val="edge"/>
          <c:yMode val="edge"/>
          <c:x val="7.8805555555555601E-2"/>
          <c:y val="7.4074074074074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'Nev-Aba figs'!$AK$4</c:f>
              <c:strCache>
                <c:ptCount val="1"/>
                <c:pt idx="0">
                  <c:v>Social 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figs'!$AK$5:$AK$25</c:f>
              <c:numCache>
                <c:formatCode>General</c:formatCode>
                <c:ptCount val="21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8">
                  <c:v>12</c:v>
                </c:pt>
                <c:pt idx="9">
                  <c:v>14</c:v>
                </c:pt>
                <c:pt idx="10">
                  <c:v>8</c:v>
                </c:pt>
                <c:pt idx="11">
                  <c:v>14</c:v>
                </c:pt>
                <c:pt idx="12">
                  <c:v>12</c:v>
                </c:pt>
                <c:pt idx="13">
                  <c:v>9</c:v>
                </c:pt>
                <c:pt idx="15">
                  <c:v>9</c:v>
                </c:pt>
                <c:pt idx="16">
                  <c:v>7</c:v>
                </c:pt>
                <c:pt idx="17">
                  <c:v>11</c:v>
                </c:pt>
                <c:pt idx="18">
                  <c:v>9</c:v>
                </c:pt>
                <c:pt idx="19">
                  <c:v>15</c:v>
                </c:pt>
                <c:pt idx="2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C3-E543-A7A7-BACD1CFA87B8}"/>
            </c:ext>
          </c:extLst>
        </c:ser>
        <c:ser>
          <c:idx val="1"/>
          <c:order val="1"/>
          <c:tx>
            <c:strRef>
              <c:f>'Nev-Aba figs'!$AL$4</c:f>
              <c:strCache>
                <c:ptCount val="1"/>
                <c:pt idx="0">
                  <c:v>Food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figs'!$AL$5:$AL$25</c:f>
              <c:numCache>
                <c:formatCode>General</c:formatCode>
                <c:ptCount val="21"/>
                <c:pt idx="0">
                  <c:v>23</c:v>
                </c:pt>
                <c:pt idx="1">
                  <c:v>23</c:v>
                </c:pt>
                <c:pt idx="2">
                  <c:v>16</c:v>
                </c:pt>
                <c:pt idx="3">
                  <c:v>14</c:v>
                </c:pt>
                <c:pt idx="4">
                  <c:v>16</c:v>
                </c:pt>
                <c:pt idx="5">
                  <c:v>14</c:v>
                </c:pt>
                <c:pt idx="6">
                  <c:v>15</c:v>
                </c:pt>
                <c:pt idx="8">
                  <c:v>10</c:v>
                </c:pt>
                <c:pt idx="9">
                  <c:v>10</c:v>
                </c:pt>
                <c:pt idx="10">
                  <c:v>13</c:v>
                </c:pt>
                <c:pt idx="11">
                  <c:v>8</c:v>
                </c:pt>
                <c:pt idx="12">
                  <c:v>16</c:v>
                </c:pt>
                <c:pt idx="13">
                  <c:v>17</c:v>
                </c:pt>
                <c:pt idx="15">
                  <c:v>10</c:v>
                </c:pt>
                <c:pt idx="16">
                  <c:v>19</c:v>
                </c:pt>
                <c:pt idx="17">
                  <c:v>15</c:v>
                </c:pt>
                <c:pt idx="18">
                  <c:v>15</c:v>
                </c:pt>
                <c:pt idx="19">
                  <c:v>11</c:v>
                </c:pt>
                <c:pt idx="2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C3-E543-A7A7-BACD1CFA87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09152320"/>
        <c:axId val="1809154368"/>
      </c:lineChart>
      <c:catAx>
        <c:axId val="1809152320"/>
        <c:scaling>
          <c:orientation val="minMax"/>
        </c:scaling>
        <c:delete val="1"/>
        <c:axPos val="b"/>
        <c:majorTickMark val="none"/>
        <c:minorTickMark val="none"/>
        <c:tickLblPos val="nextTo"/>
        <c:crossAx val="1809154368"/>
        <c:crosses val="autoZero"/>
        <c:auto val="1"/>
        <c:lblAlgn val="ctr"/>
        <c:lblOffset val="100"/>
        <c:noMultiLvlLbl val="0"/>
      </c:catAx>
      <c:valAx>
        <c:axId val="18091543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15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4524431321084896"/>
          <c:y val="7.9281860600758203E-2"/>
          <c:w val="0.29840026246719198"/>
          <c:h val="8.7384806065908399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R8</a:t>
            </a:r>
          </a:p>
        </c:rich>
      </c:tx>
      <c:layout>
        <c:manualLayout>
          <c:xMode val="edge"/>
          <c:yMode val="edge"/>
          <c:x val="5.3805555555555599E-2"/>
          <c:y val="7.4074074074074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'Nev-Aba figs'!$BE$4</c:f>
              <c:strCache>
                <c:ptCount val="1"/>
                <c:pt idx="0">
                  <c:v>Social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figs'!$BE$5:$BE$24</c:f>
              <c:numCache>
                <c:formatCode>General</c:formatCode>
                <c:ptCount val="2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8">
                  <c:v>13</c:v>
                </c:pt>
                <c:pt idx="9">
                  <c:v>7</c:v>
                </c:pt>
                <c:pt idx="10">
                  <c:v>7</c:v>
                </c:pt>
                <c:pt idx="11">
                  <c:v>6</c:v>
                </c:pt>
                <c:pt idx="12">
                  <c:v>4</c:v>
                </c:pt>
                <c:pt idx="13">
                  <c:v>8</c:v>
                </c:pt>
                <c:pt idx="15">
                  <c:v>3</c:v>
                </c:pt>
                <c:pt idx="16">
                  <c:v>2</c:v>
                </c:pt>
                <c:pt idx="17">
                  <c:v>7</c:v>
                </c:pt>
                <c:pt idx="18">
                  <c:v>5</c:v>
                </c:pt>
                <c:pt idx="1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E3-4342-A82F-1F30DA326B6B}"/>
            </c:ext>
          </c:extLst>
        </c:ser>
        <c:ser>
          <c:idx val="1"/>
          <c:order val="1"/>
          <c:tx>
            <c:strRef>
              <c:f>'Nev-Aba figs'!$BF$4</c:f>
              <c:strCache>
                <c:ptCount val="1"/>
                <c:pt idx="0">
                  <c:v>Food 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figs'!$BF$5:$BF$24</c:f>
              <c:numCache>
                <c:formatCode>General</c:formatCode>
                <c:ptCount val="20"/>
                <c:pt idx="0">
                  <c:v>17</c:v>
                </c:pt>
                <c:pt idx="1">
                  <c:v>23</c:v>
                </c:pt>
                <c:pt idx="2">
                  <c:v>19</c:v>
                </c:pt>
                <c:pt idx="3">
                  <c:v>11</c:v>
                </c:pt>
                <c:pt idx="4">
                  <c:v>18</c:v>
                </c:pt>
                <c:pt idx="5">
                  <c:v>21</c:v>
                </c:pt>
                <c:pt idx="6">
                  <c:v>18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5</c:v>
                </c:pt>
                <c:pt idx="12">
                  <c:v>12</c:v>
                </c:pt>
                <c:pt idx="13">
                  <c:v>6</c:v>
                </c:pt>
                <c:pt idx="15">
                  <c:v>10</c:v>
                </c:pt>
                <c:pt idx="16">
                  <c:v>14</c:v>
                </c:pt>
                <c:pt idx="17">
                  <c:v>13</c:v>
                </c:pt>
                <c:pt idx="18">
                  <c:v>10</c:v>
                </c:pt>
                <c:pt idx="1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E3-4342-A82F-1F30DA326B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09636880"/>
        <c:axId val="1809639200"/>
      </c:lineChart>
      <c:catAx>
        <c:axId val="1809636880"/>
        <c:scaling>
          <c:orientation val="minMax"/>
        </c:scaling>
        <c:delete val="1"/>
        <c:axPos val="b"/>
        <c:majorTickMark val="none"/>
        <c:minorTickMark val="none"/>
        <c:tickLblPos val="nextTo"/>
        <c:crossAx val="1809639200"/>
        <c:crosses val="autoZero"/>
        <c:auto val="1"/>
        <c:lblAlgn val="ctr"/>
        <c:lblOffset val="100"/>
        <c:noMultiLvlLbl val="0"/>
      </c:catAx>
      <c:valAx>
        <c:axId val="18096392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63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468875765529301"/>
          <c:y val="9.7800379119276706E-2"/>
          <c:w val="0.29840026246719198"/>
          <c:h val="8.7384806065908399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R8</a:t>
            </a:r>
          </a:p>
        </c:rich>
      </c:tx>
      <c:layout>
        <c:manualLayout>
          <c:xMode val="edge"/>
          <c:yMode val="edge"/>
          <c:x val="0.103805555555556"/>
          <c:y val="5.5555555555555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'Nev-Aba figs'!$BG$4</c:f>
              <c:strCache>
                <c:ptCount val="1"/>
                <c:pt idx="0">
                  <c:v>Pellets Shared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figs'!$BG$5:$BG$24</c:f>
              <c:numCache>
                <c:formatCode>General</c:formatCode>
                <c:ptCount val="20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19-2941-9196-1ED2AE65D5A7}"/>
            </c:ext>
          </c:extLst>
        </c:ser>
        <c:ser>
          <c:idx val="1"/>
          <c:order val="1"/>
          <c:tx>
            <c:strRef>
              <c:f>'Nev-Aba figs'!$BH$4</c:f>
              <c:strCache>
                <c:ptCount val="1"/>
                <c:pt idx="0">
                  <c:v>Total pellets 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figs'!$BH$5:$BH$24</c:f>
              <c:numCache>
                <c:formatCode>General</c:formatCode>
                <c:ptCount val="20"/>
                <c:pt idx="0">
                  <c:v>85</c:v>
                </c:pt>
                <c:pt idx="1">
                  <c:v>115</c:v>
                </c:pt>
                <c:pt idx="2">
                  <c:v>95</c:v>
                </c:pt>
                <c:pt idx="3">
                  <c:v>55</c:v>
                </c:pt>
                <c:pt idx="4">
                  <c:v>90</c:v>
                </c:pt>
                <c:pt idx="5">
                  <c:v>105</c:v>
                </c:pt>
                <c:pt idx="6">
                  <c:v>90</c:v>
                </c:pt>
                <c:pt idx="8">
                  <c:v>50</c:v>
                </c:pt>
                <c:pt idx="9">
                  <c:v>60</c:v>
                </c:pt>
                <c:pt idx="10">
                  <c:v>65</c:v>
                </c:pt>
                <c:pt idx="11">
                  <c:v>25</c:v>
                </c:pt>
                <c:pt idx="12">
                  <c:v>60</c:v>
                </c:pt>
                <c:pt idx="13">
                  <c:v>30</c:v>
                </c:pt>
                <c:pt idx="15">
                  <c:v>50</c:v>
                </c:pt>
                <c:pt idx="16">
                  <c:v>70</c:v>
                </c:pt>
                <c:pt idx="17">
                  <c:v>65</c:v>
                </c:pt>
                <c:pt idx="18">
                  <c:v>50</c:v>
                </c:pt>
                <c:pt idx="19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19-2941-9196-1ED2AE65D5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09728448"/>
        <c:axId val="1809730768"/>
      </c:lineChart>
      <c:catAx>
        <c:axId val="1809728448"/>
        <c:scaling>
          <c:orientation val="minMax"/>
        </c:scaling>
        <c:delete val="1"/>
        <c:axPos val="b"/>
        <c:majorTickMark val="none"/>
        <c:minorTickMark val="none"/>
        <c:tickLblPos val="nextTo"/>
        <c:crossAx val="1809730768"/>
        <c:crosses val="autoZero"/>
        <c:auto val="1"/>
        <c:lblAlgn val="ctr"/>
        <c:lblOffset val="100"/>
        <c:noMultiLvlLbl val="0"/>
      </c:catAx>
      <c:valAx>
        <c:axId val="180973076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72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813604549431302"/>
          <c:y val="0.13020778652668399"/>
          <c:w val="0.48928346456692901"/>
          <c:h val="8.7384806065908399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R6 </a:t>
            </a:r>
          </a:p>
        </c:rich>
      </c:tx>
      <c:layout>
        <c:manualLayout>
          <c:xMode val="edge"/>
          <c:yMode val="edge"/>
          <c:x val="5.9361111111111101E-2"/>
          <c:y val="5.5555555555555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'Nev-Aba figs'!$AW$4</c:f>
              <c:strCache>
                <c:ptCount val="1"/>
                <c:pt idx="0">
                  <c:v>Pellets Shared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figs'!$AW$5:$AW$24</c:f>
              <c:numCache>
                <c:formatCode>General</c:formatCode>
                <c:ptCount val="20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8</c:v>
                </c:pt>
                <c:pt idx="4">
                  <c:v>3</c:v>
                </c:pt>
                <c:pt idx="6">
                  <c:v>0</c:v>
                </c:pt>
                <c:pt idx="7">
                  <c:v>7</c:v>
                </c:pt>
                <c:pt idx="8">
                  <c:v>3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  <c:pt idx="13">
                  <c:v>3</c:v>
                </c:pt>
                <c:pt idx="14">
                  <c:v>6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08-7C46-BEB0-E17E2F376E5F}"/>
            </c:ext>
          </c:extLst>
        </c:ser>
        <c:ser>
          <c:idx val="1"/>
          <c:order val="1"/>
          <c:tx>
            <c:strRef>
              <c:f>'Nev-Aba figs'!$AX$4</c:f>
              <c:strCache>
                <c:ptCount val="1"/>
                <c:pt idx="0">
                  <c:v>Tot pellets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figs'!$AX$5:$AX$24</c:f>
              <c:numCache>
                <c:formatCode>General</c:formatCode>
                <c:ptCount val="20"/>
                <c:pt idx="0">
                  <c:v>95</c:v>
                </c:pt>
                <c:pt idx="1">
                  <c:v>110</c:v>
                </c:pt>
                <c:pt idx="2">
                  <c:v>85</c:v>
                </c:pt>
                <c:pt idx="3">
                  <c:v>80</c:v>
                </c:pt>
                <c:pt idx="4">
                  <c:v>110</c:v>
                </c:pt>
                <c:pt idx="6">
                  <c:v>80</c:v>
                </c:pt>
                <c:pt idx="7">
                  <c:v>90</c:v>
                </c:pt>
                <c:pt idx="8">
                  <c:v>50</c:v>
                </c:pt>
                <c:pt idx="9">
                  <c:v>50</c:v>
                </c:pt>
                <c:pt idx="10">
                  <c:v>65</c:v>
                </c:pt>
                <c:pt idx="11">
                  <c:v>85</c:v>
                </c:pt>
                <c:pt idx="13">
                  <c:v>72</c:v>
                </c:pt>
                <c:pt idx="14">
                  <c:v>54</c:v>
                </c:pt>
                <c:pt idx="15">
                  <c:v>61</c:v>
                </c:pt>
                <c:pt idx="16">
                  <c:v>70</c:v>
                </c:pt>
                <c:pt idx="17">
                  <c:v>91</c:v>
                </c:pt>
                <c:pt idx="18">
                  <c:v>50</c:v>
                </c:pt>
                <c:pt idx="19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08-7C46-BEB0-E17E2F376E5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09243280"/>
        <c:axId val="1809245600"/>
      </c:lineChart>
      <c:catAx>
        <c:axId val="1809243280"/>
        <c:scaling>
          <c:orientation val="minMax"/>
        </c:scaling>
        <c:delete val="1"/>
        <c:axPos val="b"/>
        <c:majorTickMark val="none"/>
        <c:minorTickMark val="none"/>
        <c:tickLblPos val="nextTo"/>
        <c:crossAx val="1809245600"/>
        <c:crosses val="autoZero"/>
        <c:auto val="1"/>
        <c:lblAlgn val="ctr"/>
        <c:lblOffset val="100"/>
        <c:noMultiLvlLbl val="0"/>
      </c:catAx>
      <c:valAx>
        <c:axId val="18092456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24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549431321084903"/>
          <c:y val="5.6133712452610098E-2"/>
          <c:w val="0.46123359580052498"/>
          <c:h val="8.7384806065908399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R4</a:t>
            </a:r>
          </a:p>
        </c:rich>
      </c:tx>
      <c:layout>
        <c:manualLayout>
          <c:xMode val="edge"/>
          <c:yMode val="edge"/>
          <c:x val="5.3805555555555599E-2"/>
          <c:y val="7.4074074074074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'Nev-Aba figs'!$AM$4</c:f>
              <c:strCache>
                <c:ptCount val="1"/>
                <c:pt idx="0">
                  <c:v>Pellets shared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figs'!$AM$5:$AM$25</c:f>
              <c:numCache>
                <c:formatCode>General</c:formatCode>
                <c:ptCount val="21"/>
                <c:pt idx="0">
                  <c:v>10</c:v>
                </c:pt>
                <c:pt idx="1">
                  <c:v>5</c:v>
                </c:pt>
                <c:pt idx="2">
                  <c:v>7</c:v>
                </c:pt>
                <c:pt idx="3">
                  <c:v>18</c:v>
                </c:pt>
                <c:pt idx="4">
                  <c:v>12</c:v>
                </c:pt>
                <c:pt idx="5">
                  <c:v>2</c:v>
                </c:pt>
                <c:pt idx="6">
                  <c:v>12</c:v>
                </c:pt>
                <c:pt idx="8">
                  <c:v>0</c:v>
                </c:pt>
                <c:pt idx="9">
                  <c:v>2</c:v>
                </c:pt>
                <c:pt idx="10">
                  <c:v>5</c:v>
                </c:pt>
                <c:pt idx="11">
                  <c:v>4</c:v>
                </c:pt>
                <c:pt idx="12">
                  <c:v>0</c:v>
                </c:pt>
                <c:pt idx="13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59-EE4B-8F3E-F61BD5252199}"/>
            </c:ext>
          </c:extLst>
        </c:ser>
        <c:ser>
          <c:idx val="1"/>
          <c:order val="1"/>
          <c:tx>
            <c:strRef>
              <c:f>'Nev-Aba figs'!$AN$4</c:f>
              <c:strCache>
                <c:ptCount val="1"/>
                <c:pt idx="0">
                  <c:v>Total pellets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'Nev-Aba figs'!$AN$5:$AN$25</c:f>
              <c:numCache>
                <c:formatCode>General</c:formatCode>
                <c:ptCount val="21"/>
                <c:pt idx="0">
                  <c:v>115</c:v>
                </c:pt>
                <c:pt idx="1">
                  <c:v>115</c:v>
                </c:pt>
                <c:pt idx="2">
                  <c:v>80</c:v>
                </c:pt>
                <c:pt idx="3">
                  <c:v>70</c:v>
                </c:pt>
                <c:pt idx="4">
                  <c:v>80</c:v>
                </c:pt>
                <c:pt idx="5">
                  <c:v>70</c:v>
                </c:pt>
                <c:pt idx="6">
                  <c:v>75</c:v>
                </c:pt>
                <c:pt idx="8">
                  <c:v>50</c:v>
                </c:pt>
                <c:pt idx="9">
                  <c:v>50</c:v>
                </c:pt>
                <c:pt idx="10">
                  <c:v>65</c:v>
                </c:pt>
                <c:pt idx="11">
                  <c:v>40</c:v>
                </c:pt>
                <c:pt idx="12">
                  <c:v>80</c:v>
                </c:pt>
                <c:pt idx="13">
                  <c:v>85</c:v>
                </c:pt>
                <c:pt idx="15">
                  <c:v>50</c:v>
                </c:pt>
                <c:pt idx="16">
                  <c:v>95</c:v>
                </c:pt>
                <c:pt idx="17">
                  <c:v>72</c:v>
                </c:pt>
                <c:pt idx="18">
                  <c:v>58</c:v>
                </c:pt>
                <c:pt idx="19">
                  <c:v>55</c:v>
                </c:pt>
                <c:pt idx="20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59-EE4B-8F3E-F61BD52521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09181616"/>
        <c:axId val="1809183936"/>
      </c:lineChart>
      <c:catAx>
        <c:axId val="1809181616"/>
        <c:scaling>
          <c:orientation val="minMax"/>
        </c:scaling>
        <c:delete val="1"/>
        <c:axPos val="b"/>
        <c:majorTickMark val="none"/>
        <c:minorTickMark val="none"/>
        <c:tickLblPos val="nextTo"/>
        <c:crossAx val="1809183936"/>
        <c:crosses val="autoZero"/>
        <c:auto val="1"/>
        <c:lblAlgn val="ctr"/>
        <c:lblOffset val="100"/>
        <c:noMultiLvlLbl val="0"/>
      </c:catAx>
      <c:valAx>
        <c:axId val="18091839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18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589435695538056"/>
          <c:y val="5.7815689705454222E-4"/>
          <c:w val="0.48043328958880099"/>
          <c:h val="8.7384806065908399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0.11778</cdr:x>
      <cdr:y>0.83333</cdr:y>
    </cdr:from>
    <cdr:to>
      <cdr:x>0.23948</cdr:x>
      <cdr:y>0.94689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38480" y="2286000"/>
          <a:ext cx="556434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Food</a:t>
          </a:r>
        </a:p>
      </cdr:txBody>
    </cdr:sp>
  </cdr:relSizeAnchor>
  <cdr:relSizeAnchor xmlns:cdr="http://schemas.openxmlformats.org/drawingml/2006/chartDrawing">
    <cdr:from>
      <cdr:x>0.52</cdr:x>
      <cdr:y>0.82593</cdr:y>
    </cdr:from>
    <cdr:to>
      <cdr:x>0.77282</cdr:x>
      <cdr:y>0.93948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377440" y="2265680"/>
          <a:ext cx="1155894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Food</a:t>
          </a:r>
          <a:r>
            <a:rPr lang="en-US" sz="1400" b="1" baseline="0"/>
            <a:t> v Social</a:t>
          </a:r>
          <a:endParaRPr lang="en-US" sz="1400" b="1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0.17111</cdr:x>
      <cdr:y>0.84444</cdr:y>
    </cdr:from>
    <cdr:to>
      <cdr:x>0.29282</cdr:x>
      <cdr:y>0.958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82320" y="2316480"/>
          <a:ext cx="556434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Food</a:t>
          </a:r>
        </a:p>
      </cdr:txBody>
    </cdr:sp>
  </cdr:relSizeAnchor>
  <cdr:relSizeAnchor xmlns:cdr="http://schemas.openxmlformats.org/drawingml/2006/chartDrawing">
    <cdr:from>
      <cdr:x>0.57333</cdr:x>
      <cdr:y>0.83704</cdr:y>
    </cdr:from>
    <cdr:to>
      <cdr:x>0.82615</cdr:x>
      <cdr:y>0.95059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621280" y="2296160"/>
          <a:ext cx="1155894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Food</a:t>
          </a:r>
          <a:r>
            <a:rPr lang="en-US" sz="1400" b="1" baseline="0" dirty="0"/>
            <a:t> v Social</a:t>
          </a:r>
          <a:endParaRPr lang="en-US" sz="14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0.24444</cdr:x>
      <cdr:y>0.86296</cdr:y>
    </cdr:from>
    <cdr:to>
      <cdr:x>0.36614</cdr:x>
      <cdr:y>0.97652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17600" y="2367280"/>
          <a:ext cx="556413" cy="311518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Food</a:t>
          </a:r>
        </a:p>
      </cdr:txBody>
    </cdr:sp>
  </cdr:relSizeAnchor>
  <cdr:relSizeAnchor xmlns:cdr="http://schemas.openxmlformats.org/drawingml/2006/chartDrawing">
    <cdr:from>
      <cdr:x>0.64444</cdr:x>
      <cdr:y>0.85556</cdr:y>
    </cdr:from>
    <cdr:to>
      <cdr:x>0.89726</cdr:x>
      <cdr:y>0.96912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946380" y="2346960"/>
          <a:ext cx="1155893" cy="311518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Food</a:t>
          </a:r>
          <a:r>
            <a:rPr lang="en-US" sz="1400" b="1" baseline="0"/>
            <a:t> v Social</a:t>
          </a:r>
          <a:endParaRPr lang="en-US" sz="1400" b="1"/>
        </a:p>
      </cdr:txBody>
    </cdr:sp>
  </cdr:relSizeAnchor>
  <cdr:relSizeAnchor xmlns:cdr="http://schemas.openxmlformats.org/drawingml/2006/chartDrawing">
    <cdr:from>
      <cdr:x>0.01111</cdr:x>
      <cdr:y>0.02593</cdr:y>
    </cdr:from>
    <cdr:to>
      <cdr:x>0.05152</cdr:x>
      <cdr:y>0.13948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50800" y="71120"/>
          <a:ext cx="184731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400" b="1"/>
        </a:p>
      </cdr:txBody>
    </cdr:sp>
  </cdr:relSizeAnchor>
  <cdr:relSizeAnchor xmlns:cdr="http://schemas.openxmlformats.org/drawingml/2006/chartDrawing">
    <cdr:from>
      <cdr:x>0.69333</cdr:x>
      <cdr:y>0.31852</cdr:y>
    </cdr:from>
    <cdr:to>
      <cdr:x>0.94152</cdr:x>
      <cdr:y>0.43207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169900" y="873760"/>
          <a:ext cx="1134734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Limited Hold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0.16444</cdr:x>
      <cdr:y>0.86667</cdr:y>
    </cdr:from>
    <cdr:to>
      <cdr:x>0.28614</cdr:x>
      <cdr:y>0.98023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51840" y="2377440"/>
          <a:ext cx="556413" cy="311518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Food</a:t>
          </a:r>
        </a:p>
      </cdr:txBody>
    </cdr:sp>
  </cdr:relSizeAnchor>
  <cdr:relSizeAnchor xmlns:cdr="http://schemas.openxmlformats.org/drawingml/2006/chartDrawing">
    <cdr:from>
      <cdr:x>0.56444</cdr:x>
      <cdr:y>0.85926</cdr:y>
    </cdr:from>
    <cdr:to>
      <cdr:x>0.81726</cdr:x>
      <cdr:y>0.97282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580620" y="2357120"/>
          <a:ext cx="1155893" cy="311518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Food</a:t>
          </a:r>
          <a:r>
            <a:rPr lang="en-US" sz="1400" b="1" baseline="0" dirty="0"/>
            <a:t> v Social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0.69667</cdr:x>
      <cdr:y>0.21852</cdr:y>
    </cdr:from>
    <cdr:to>
      <cdr:x>0.90111</cdr:x>
      <cdr:y>0.32963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185160" y="599440"/>
          <a:ext cx="93472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400" b="1" dirty="0"/>
            <a:t>Limited Hold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0.14667</cdr:x>
      <cdr:y>0.86296</cdr:y>
    </cdr:from>
    <cdr:to>
      <cdr:x>0.26837</cdr:x>
      <cdr:y>0.97652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70560" y="2367280"/>
          <a:ext cx="556434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Food</a:t>
          </a:r>
        </a:p>
      </cdr:txBody>
    </cdr:sp>
  </cdr:relSizeAnchor>
  <cdr:relSizeAnchor xmlns:cdr="http://schemas.openxmlformats.org/drawingml/2006/chartDrawing">
    <cdr:from>
      <cdr:x>0.54667</cdr:x>
      <cdr:y>0.85555</cdr:y>
    </cdr:from>
    <cdr:to>
      <cdr:x>0.79949</cdr:x>
      <cdr:y>0.96911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499355" y="2346952"/>
          <a:ext cx="1155893" cy="311518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/>
            <a:t>Food</a:t>
          </a:r>
          <a:r>
            <a:rPr lang="en-US" sz="1400" b="1" baseline="0" dirty="0"/>
            <a:t> v Social</a:t>
          </a:r>
          <a:endParaRPr lang="en-US" sz="1400" b="1" dirty="0"/>
        </a:p>
      </cdr:txBody>
    </cdr:sp>
  </cdr:relSizeAnchor>
  <cdr:relSizeAnchor xmlns:cdr="http://schemas.openxmlformats.org/drawingml/2006/chartDrawing">
    <cdr:from>
      <cdr:x>0.68222</cdr:x>
      <cdr:y>0.25185</cdr:y>
    </cdr:from>
    <cdr:to>
      <cdr:x>0.92673</cdr:x>
      <cdr:y>0.3654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119130" y="690882"/>
          <a:ext cx="1117870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Limited hold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468880" y="6817362"/>
            <a:ext cx="27980641" cy="470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937760" y="12435840"/>
            <a:ext cx="23042881" cy="56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R="0" lvl="0" algn="ctr" rtl="0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Font typeface="Arial"/>
              <a:buNone/>
              <a:defRPr sz="1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Font typeface="Arial"/>
              <a:buNone/>
              <a:defRPr sz="8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9217661" y="-2451098"/>
            <a:ext cx="14483082" cy="2962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69290247" y="19443385"/>
            <a:ext cx="59918604" cy="2666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5689265" y="-6948485"/>
            <a:ext cx="59918604" cy="794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645920" y="5120641"/>
            <a:ext cx="29626559" cy="1448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600327" y="14102081"/>
            <a:ext cx="27980641" cy="43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Calibri"/>
              <a:buNone/>
              <a:defRPr sz="13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600327" y="9301483"/>
            <a:ext cx="27980641" cy="4800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/>
          <a:lstStyle>
            <a:lvl1pPr marL="457200" marR="0" lvl="0" indent="-228600" algn="l" rtl="0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Font typeface="Arial"/>
              <a:buNone/>
              <a:defRPr sz="6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500"/>
              <a:buFont typeface="Arial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926457" y="16388081"/>
            <a:ext cx="53052343" cy="463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59527444" y="16388081"/>
            <a:ext cx="53052349" cy="4634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–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»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/>
          <a:lstStyle>
            <a:lvl1pPr marL="457200" marR="0" lvl="0" indent="-2286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1645920" y="6959600"/>
            <a:ext cx="14544677" cy="1264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–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16722092" y="4912362"/>
            <a:ext cx="14550390" cy="204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/>
          <a:lstStyle>
            <a:lvl1pPr marL="457200" marR="0" lvl="0" indent="-2286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16722092" y="6959600"/>
            <a:ext cx="14550390" cy="1264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22300" algn="l" rtl="0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Char char="•"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–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»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778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Char char="•"/>
              <a:defRPr sz="5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Calibri"/>
              <a:buNone/>
              <a:defRPr sz="6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2870180" y="873761"/>
            <a:ext cx="18402300" cy="1872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645922" y="4592321"/>
            <a:ext cx="10829927" cy="150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Calibri"/>
              <a:buNone/>
              <a:defRPr sz="6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6452237" y="1960880"/>
            <a:ext cx="19751040" cy="1316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R="0" lvl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452237" y="17175481"/>
            <a:ext cx="19751040" cy="257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2286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45920" y="878842"/>
            <a:ext cx="29626559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45920" y="5120641"/>
            <a:ext cx="29626559" cy="1448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/>
          <a:lstStyle>
            <a:lvl1pPr marL="457200" marR="0" lvl="0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8790443" y="12717636"/>
            <a:ext cx="4013867" cy="6045785"/>
          </a:xfrm>
          <a:prstGeom prst="rect">
            <a:avLst/>
          </a:prstGeom>
          <a:solidFill>
            <a:srgbClr val="D9D2E9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1100" y="10415275"/>
            <a:ext cx="10051800" cy="11244900"/>
          </a:xfrm>
          <a:prstGeom prst="rect">
            <a:avLst/>
          </a:prstGeom>
          <a:solidFill>
            <a:srgbClr val="D9D2E9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0414825" y="2755151"/>
            <a:ext cx="22402200" cy="9762913"/>
          </a:xfrm>
          <a:prstGeom prst="rect">
            <a:avLst/>
          </a:prstGeom>
          <a:solidFill>
            <a:srgbClr val="D9D2E9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0414825" y="12717637"/>
            <a:ext cx="18153265" cy="8967862"/>
          </a:xfrm>
          <a:prstGeom prst="rect">
            <a:avLst/>
          </a:prstGeom>
          <a:solidFill>
            <a:srgbClr val="D9D2E9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01600" y="2768600"/>
            <a:ext cx="10051800" cy="7443600"/>
          </a:xfrm>
          <a:prstGeom prst="rect">
            <a:avLst/>
          </a:prstGeom>
          <a:solidFill>
            <a:srgbClr val="D9D2E9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1600" y="101600"/>
            <a:ext cx="32715300" cy="2463900"/>
          </a:xfrm>
          <a:prstGeom prst="rect">
            <a:avLst/>
          </a:prstGeom>
          <a:solidFill>
            <a:srgbClr val="793E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9575" marR="0" lvl="0" indent="0" algn="r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0875" y="2921000"/>
            <a:ext cx="8763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8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851632" y="2954761"/>
            <a:ext cx="4323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Results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0551943" y="12803267"/>
            <a:ext cx="112365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/>
              <a:t>Discussion</a:t>
            </a:r>
            <a:endParaRPr sz="4800" b="1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89903" y="10638988"/>
            <a:ext cx="4323000" cy="1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</a:rPr>
              <a:t>Method</a:t>
            </a:r>
            <a:endParaRPr sz="4800" b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641650" y="33672"/>
            <a:ext cx="27635100" cy="24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957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</a:rPr>
              <a:t>Failure to Find Altruistic Behavior in Rats</a:t>
            </a:r>
            <a:endParaRPr sz="6600" b="1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9575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chemeClr val="lt1"/>
                </a:solidFill>
              </a:rPr>
              <a:t>Matt Wan, Cyrus Kirkman, Carol </a:t>
            </a:r>
            <a:r>
              <a:rPr lang="en-US" sz="3800" b="1" dirty="0" err="1">
                <a:solidFill>
                  <a:schemeClr val="lt1"/>
                </a:solidFill>
              </a:rPr>
              <a:t>Franceschini</a:t>
            </a:r>
            <a:r>
              <a:rPr lang="en-US" sz="3800" b="1" dirty="0">
                <a:solidFill>
                  <a:schemeClr val="lt1"/>
                </a:solidFill>
              </a:rPr>
              <a:t>, &amp; Timothy </a:t>
            </a:r>
            <a:r>
              <a:rPr lang="en-US" sz="3800" b="1" dirty="0" err="1">
                <a:solidFill>
                  <a:schemeClr val="lt1"/>
                </a:solidFill>
              </a:rPr>
              <a:t>Hackenberg</a:t>
            </a:r>
            <a:endParaRPr sz="3800" b="1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9575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8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Reed College </a:t>
            </a:r>
            <a:r>
              <a:rPr lang="en-US" sz="3800" b="1" dirty="0">
                <a:solidFill>
                  <a:schemeClr val="lt1"/>
                </a:solidFill>
              </a:rPr>
              <a:t>Psychology </a:t>
            </a:r>
            <a:r>
              <a:rPr lang="en-US" sz="380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</a:t>
            </a:r>
            <a:endParaRPr sz="38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60150" y="3649676"/>
            <a:ext cx="9293700" cy="6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27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Altruism can be defined as behavior that benefits another while costing the individual. 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27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Bartal</a:t>
            </a:r>
            <a:r>
              <a:rPr lang="en-US" sz="35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al. (2011) reported </a:t>
            </a:r>
            <a:r>
              <a:rPr lang="en-US" sz="35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35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a trapped rat from restraint in the presence of food - which they interpreted as altruistic food sharing.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27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lang="en-US" sz="35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present experiment aimed to replicate and extend the </a:t>
            </a:r>
            <a:r>
              <a:rPr lang="en-US" sz="350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Bartal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detailed and repeated methods in order to examine more systematically the following question: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(and to what extent) a rat release and share food with a familiar rat?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endParaRPr sz="4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190825" y="10688425"/>
            <a:ext cx="5942100" cy="107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0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rats were trained to work on the left lever (LL) for a social reward (SR+) – 30s social interaction with a </a:t>
            </a:r>
            <a:r>
              <a:rPr lang="en-US" sz="3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cagemate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and on the right lever (RL) for a food reward – access to 5 food pellets.  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0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were 3 main conditions: (1)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which </a:t>
            </a:r>
            <a:r>
              <a:rPr lang="en-US" sz="3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food rewards were available on FR1 on the right lever; (2)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 FR1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FR1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which both social and food rewards were available on FR1 on the left and right levers, respectively; and  (3)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 FR1 </a:t>
            </a:r>
            <a:r>
              <a:rPr lang="en-US" sz="35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FR1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limited hold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same as (2) except that the door to the food pellets remained open only for 30 s. 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0576852" y="13586709"/>
            <a:ext cx="17828542" cy="76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0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Sharing, as we have defined it here, occurred at very low levels across sessions and conditions: Both the number of pellets shared and the pattern of pellet sharing was too modest to meet even the most lenient definition of sharing.  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0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lack of sharing is at odds with the </a:t>
            </a:r>
            <a:r>
              <a:rPr lang="en-US" sz="3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Bartal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al. (2011) study, who reported average latency to open the food and social door was comparable, and sharing on roughly 50% of the trials.  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0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differences are likely methodological.  Our study examined multiple patterns of behavior within and across sessions (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288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trials per rat), while the </a:t>
            </a:r>
            <a:r>
              <a:rPr lang="en-US" sz="3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Bartal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included limited measures and brief testing (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trials per rat).  The present study also included explicit and detailed  measures of preference between social and food rewards, while the </a:t>
            </a:r>
            <a:r>
              <a:rPr lang="en-US" sz="3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Bartal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was confined to overall latency measures. 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0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the rats consistently worked to free a restricted rat suggests that social contact served a reinforcing function, consistent with prior work from our lab (</a:t>
            </a:r>
            <a:r>
              <a:rPr lang="en-US" sz="3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Hiura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al., 2018).  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0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Follow-up research with these rats is exploring interactions between social and food rewards, and the degree to which the two rewards are economic substitutes, complements, or independent.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80525" y="14780750"/>
            <a:ext cx="4323000" cy="59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0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defined as opening the social door while food pellets remained in the right chamber AND permitting the trapped rat to eat one or more pellets in the food tube. 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0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Sessions lasted 30 min </a:t>
            </a:r>
            <a:endParaRPr sz="3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22352" y="11616270"/>
            <a:ext cx="1385400" cy="1760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1607346" y="11614224"/>
            <a:ext cx="1453200" cy="1760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3057370" y="11614076"/>
            <a:ext cx="1385400" cy="1760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3057434" y="12176066"/>
            <a:ext cx="1133400" cy="63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 rot="-3281327">
            <a:off x="3268124" y="12383295"/>
            <a:ext cx="88233" cy="92816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 rot="-3281327">
            <a:off x="3169418" y="12574225"/>
            <a:ext cx="88233" cy="92816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 rot="-3281327">
            <a:off x="3340703" y="12534481"/>
            <a:ext cx="88233" cy="92816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 rot="-3281327">
            <a:off x="3461182" y="12423039"/>
            <a:ext cx="88233" cy="92816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 rot="-3281327">
            <a:off x="3579840" y="12574225"/>
            <a:ext cx="88233" cy="92816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 rot="10800000">
            <a:off x="2535237" y="11613791"/>
            <a:ext cx="310800" cy="1494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 rot="10800000">
            <a:off x="1725157" y="11613791"/>
            <a:ext cx="311100" cy="149400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473763" y="12178260"/>
            <a:ext cx="1133400" cy="6372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2198634" y="12217668"/>
            <a:ext cx="286500" cy="6438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-3276899">
            <a:off x="2158031" y="12139058"/>
            <a:ext cx="144246" cy="140140"/>
          </a:xfrm>
          <a:prstGeom prst="flowChartExtra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3474694">
            <a:off x="2377254" y="12140877"/>
            <a:ext cx="148307" cy="136501"/>
          </a:xfrm>
          <a:prstGeom prst="flowChartExtra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3"/>
          <p:cNvCxnSpPr>
            <a:stCxn id="112" idx="4"/>
          </p:cNvCxnSpPr>
          <p:nvPr/>
        </p:nvCxnSpPr>
        <p:spPr>
          <a:xfrm>
            <a:off x="2341884" y="12861468"/>
            <a:ext cx="300" cy="24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3"/>
          <p:cNvSpPr/>
          <p:nvPr/>
        </p:nvSpPr>
        <p:spPr>
          <a:xfrm rot="5400000">
            <a:off x="1048478" y="12288037"/>
            <a:ext cx="438300" cy="4209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3535891">
            <a:off x="1398308" y="12259907"/>
            <a:ext cx="149071" cy="131135"/>
          </a:xfrm>
          <a:prstGeom prst="flowChartExtra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7458773">
            <a:off x="1399938" y="12596597"/>
            <a:ext cx="145812" cy="134204"/>
          </a:xfrm>
          <a:prstGeom prst="flowChartExtra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Google Shape;119;p13"/>
          <p:cNvCxnSpPr>
            <a:stCxn id="116" idx="4"/>
            <a:endCxn id="120" idx="0"/>
          </p:cNvCxnSpPr>
          <p:nvPr/>
        </p:nvCxnSpPr>
        <p:spPr>
          <a:xfrm rot="10800000">
            <a:off x="898478" y="12498487"/>
            <a:ext cx="1587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3"/>
          <p:cNvSpPr/>
          <p:nvPr/>
        </p:nvSpPr>
        <p:spPr>
          <a:xfrm rot="5400000">
            <a:off x="858619" y="12482191"/>
            <a:ext cx="47100" cy="32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5400000">
            <a:off x="2221912" y="11608833"/>
            <a:ext cx="128400" cy="159300"/>
          </a:xfrm>
          <a:prstGeom prst="flowChartDelay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3953582" y="12110508"/>
            <a:ext cx="75600" cy="771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661531" y="12110434"/>
            <a:ext cx="75600" cy="771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172900" y="13435700"/>
            <a:ext cx="40179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latin typeface="Calibri"/>
                <a:ea typeface="Calibri"/>
                <a:cs typeface="Calibri"/>
                <a:sym typeface="Calibri"/>
              </a:rPr>
              <a:t>Fig. 1: The apparatus used with social SR+ on the left and food SR+ on the right.</a:t>
            </a:r>
            <a:endParaRPr sz="2300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3336" y="101550"/>
            <a:ext cx="2527140" cy="246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/>
        </p:nvSpPr>
        <p:spPr>
          <a:xfrm>
            <a:off x="26387100" y="11291547"/>
            <a:ext cx="65313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Fig. 3: Total pellets earned  and shared across during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Conc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 FR1 FR1 and FR1 FR1 (LH) conditions</a:t>
            </a:r>
            <a:r>
              <a:rPr lang="en-US" sz="2000" i="1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10624867" y="11180433"/>
            <a:ext cx="62532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Fig 2. Total food responses, social responses across conditions: Baseline (Food) and </a:t>
            </a:r>
            <a:r>
              <a:rPr lang="en-US" sz="2400" i="1" dirty="0" err="1">
                <a:latin typeface="Calibri"/>
                <a:ea typeface="Calibri"/>
                <a:cs typeface="Calibri"/>
                <a:sym typeface="Calibri"/>
              </a:rPr>
              <a:t>Conc</a:t>
            </a:r>
            <a:r>
              <a:rPr lang="en-US" sz="2400" i="1" dirty="0">
                <a:latin typeface="Calibri"/>
                <a:ea typeface="Calibri"/>
                <a:cs typeface="Calibri"/>
                <a:sym typeface="Calibri"/>
              </a:rPr>
              <a:t> FR1 FR1, Food v Social</a:t>
            </a:r>
            <a:endParaRPr sz="24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16742823" y="3727691"/>
            <a:ext cx="9009000" cy="859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2 shows that Social and Food responses occurred at comparable levels within and across conditions: Food mean = </a:t>
            </a: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11.3, 13.8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Social mean = </a:t>
            </a: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11.0, 11.9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FR1 FR1 and FR1 FR1 (LH) conditions, respectively.  </a:t>
            </a:r>
          </a:p>
          <a:p>
            <a:pPr marL="25400" lvl="0" algn="just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200"/>
            </a:pP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Figure 3 shows pellets earned and pellets shared across the two FR1 FR1 conditions.  With or without a limited hold, the percentage food shared was quite low (mean = </a:t>
            </a: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1%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across subjects and conditions).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1767235F-915B-204F-A437-05AEAA7B5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893523"/>
              </p:ext>
            </p:extLst>
          </p:nvPr>
        </p:nvGraphicFramePr>
        <p:xfrm>
          <a:off x="10917321" y="5650977"/>
          <a:ext cx="4776286" cy="2709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2EA372D3-C71B-DB4D-8BCC-F375B20CC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068169"/>
              </p:ext>
            </p:extLst>
          </p:nvPr>
        </p:nvGraphicFramePr>
        <p:xfrm>
          <a:off x="10917321" y="3002295"/>
          <a:ext cx="4776286" cy="2578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9353EF52-D950-A84D-A3EB-657D4B431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743713"/>
              </p:ext>
            </p:extLst>
          </p:nvPr>
        </p:nvGraphicFramePr>
        <p:xfrm>
          <a:off x="10948391" y="8429919"/>
          <a:ext cx="4714145" cy="276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C940EB25-54AA-CB44-BABD-4DB088CE0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726628"/>
              </p:ext>
            </p:extLst>
          </p:nvPr>
        </p:nvGraphicFramePr>
        <p:xfrm>
          <a:off x="26801039" y="8587933"/>
          <a:ext cx="4669900" cy="270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442F7F86-1AD0-B648-A0C9-64BE73906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698787"/>
              </p:ext>
            </p:extLst>
          </p:nvPr>
        </p:nvGraphicFramePr>
        <p:xfrm>
          <a:off x="26817597" y="5830718"/>
          <a:ext cx="4669900" cy="264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E2C341DC-C084-C14F-B876-C70105A4E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075331"/>
              </p:ext>
            </p:extLst>
          </p:nvPr>
        </p:nvGraphicFramePr>
        <p:xfrm>
          <a:off x="26801039" y="3002295"/>
          <a:ext cx="4686458" cy="266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9" name="Google Shape;93;p13">
            <a:extLst>
              <a:ext uri="{FF2B5EF4-FFF2-40B4-BE49-F238E27FC236}">
                <a16:creationId xmlns:a16="http://schemas.microsoft.com/office/drawing/2014/main" id="{67AACCDF-5CBD-4169-A69B-3F4A97BD9FCB}"/>
              </a:ext>
            </a:extLst>
          </p:cNvPr>
          <p:cNvSpPr txBox="1"/>
          <p:nvPr/>
        </p:nvSpPr>
        <p:spPr>
          <a:xfrm>
            <a:off x="28878439" y="12678139"/>
            <a:ext cx="3817608" cy="6039416"/>
          </a:xfrm>
          <a:prstGeom prst="rect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lang="en-US"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Bartal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 B. A.,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Decety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J., &amp; Mason, P. (2011). Empathy and pro-social behavior in rats. Science, 334(6061), 1427-1430.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Hiura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L. C., Tan, L., &amp; Hackenberg, T. D. (2018). To free, or not to free: Social reinforcement effects in the social release paradigm with rats. </a:t>
            </a:r>
            <a:r>
              <a:rPr lang="en-US" sz="2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Behavioural</a:t>
            </a:r>
            <a:r>
              <a:rPr lang="en-US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processes, 152, 37-46.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84;p13">
            <a:extLst>
              <a:ext uri="{FF2B5EF4-FFF2-40B4-BE49-F238E27FC236}">
                <a16:creationId xmlns:a16="http://schemas.microsoft.com/office/drawing/2014/main" id="{005F2D29-90A3-4929-846E-F34CD08D84C1}"/>
              </a:ext>
            </a:extLst>
          </p:cNvPr>
          <p:cNvSpPr/>
          <p:nvPr/>
        </p:nvSpPr>
        <p:spPr>
          <a:xfrm>
            <a:off x="28790444" y="18943305"/>
            <a:ext cx="3947429" cy="2716870"/>
          </a:xfrm>
          <a:prstGeom prst="rect">
            <a:avLst/>
          </a:prstGeom>
          <a:solidFill>
            <a:srgbClr val="D9D2E9"/>
          </a:solidFill>
          <a:ln w="1270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2E0D1-8234-441F-BBB6-683EFFAB59EF}"/>
              </a:ext>
            </a:extLst>
          </p:cNvPr>
          <p:cNvSpPr/>
          <p:nvPr/>
        </p:nvSpPr>
        <p:spPr>
          <a:xfrm>
            <a:off x="28889872" y="19064545"/>
            <a:ext cx="394742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</a:t>
            </a:r>
          </a:p>
          <a:p>
            <a:pPr>
              <a:lnSpc>
                <a:spcPct val="50000"/>
              </a:lnSpc>
            </a:pPr>
            <a:endParaRPr lang="en-US" sz="32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This study was supported in part by a Reed College Undergraduate Research Opportunity Grant.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Book Antiqua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Matt Wan</cp:lastModifiedBy>
  <cp:revision>7</cp:revision>
  <dcterms:modified xsi:type="dcterms:W3CDTF">2019-05-18T17:20:55Z</dcterms:modified>
</cp:coreProperties>
</file>