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21945600"/>
  <p:notesSz cx="6858000" cy="9144000"/>
  <p:embeddedFontLst>
    <p:embeddedFont>
      <p:font typeface="Book Antiqua" panose="02040602050305030304" pitchFamily="18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37" d="100"/>
          <a:sy n="37" d="100"/>
        </p:scale>
        <p:origin x="1640" y="28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468880" y="6817362"/>
            <a:ext cx="27980641" cy="470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937760" y="12435840"/>
            <a:ext cx="23042881" cy="560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lvl="0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69290247" y="19443385"/>
            <a:ext cx="59918604" cy="2666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5689265" y="-6948485"/>
            <a:ext cx="59918604" cy="794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600327" y="14102081"/>
            <a:ext cx="27980641" cy="43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Font typeface="Calibri"/>
              <a:buNone/>
              <a:defRPr sz="137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600327" y="9301483"/>
            <a:ext cx="27980641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Autofit/>
          </a:bodyPr>
          <a:lstStyle>
            <a:lvl1pPr marL="457200" lvl="0" indent="-228600" algn="l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 sz="69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None/>
              <a:defRPr sz="6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5500"/>
              <a:buNone/>
              <a:defRPr sz="55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5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926457" y="16388081"/>
            <a:ext cx="53052343" cy="4634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00" lvl="0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marL="914400" lvl="1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2pPr>
            <a:lvl3pPr marL="1371600" lvl="2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3pPr>
            <a:lvl4pPr marL="1828800" lvl="3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–"/>
              <a:defRPr sz="6200"/>
            </a:lvl4pPr>
            <a:lvl5pPr marL="2286000" lvl="4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»"/>
              <a:defRPr sz="6200"/>
            </a:lvl5pPr>
            <a:lvl6pPr marL="2743200" lvl="5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6pPr>
            <a:lvl7pPr marL="3200400" lvl="6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7pPr>
            <a:lvl8pPr marL="3657600" lvl="7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8pPr>
            <a:lvl9pPr marL="4114800" lvl="8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59527444" y="16388081"/>
            <a:ext cx="53052349" cy="4634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00" lvl="0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marL="914400" lvl="1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2pPr>
            <a:lvl3pPr marL="1371600" lvl="2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3pPr>
            <a:lvl4pPr marL="1828800" lvl="3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–"/>
              <a:defRPr sz="6200"/>
            </a:lvl4pPr>
            <a:lvl5pPr marL="2286000" lvl="4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»"/>
              <a:defRPr sz="6200"/>
            </a:lvl5pPr>
            <a:lvl6pPr marL="2743200" lvl="5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6pPr>
            <a:lvl7pPr marL="3200400" lvl="6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7pPr>
            <a:lvl8pPr marL="3657600" lvl="7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8pPr>
            <a:lvl9pPr marL="4114800" lvl="8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5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Autofit/>
          </a:bodyPr>
          <a:lstStyle>
            <a:lvl1pPr marL="457200" lvl="0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1pPr>
            <a:lvl2pPr marL="914400" lvl="1" indent="-22860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645920" y="6959600"/>
            <a:ext cx="14544677" cy="1264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00" lvl="0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1pPr>
            <a:lvl2pPr marL="914400" lvl="1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 sz="6900"/>
            </a:lvl2pPr>
            <a:lvl3pPr marL="1371600" lvl="2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3pPr>
            <a:lvl4pPr marL="1828800" lvl="3" indent="-57785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–"/>
              <a:defRPr sz="5500"/>
            </a:lvl4pPr>
            <a:lvl5pPr marL="2286000" lvl="4" indent="-57785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»"/>
              <a:defRPr sz="5500"/>
            </a:lvl5pPr>
            <a:lvl6pPr marL="2743200" lvl="5" indent="-57785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6pPr>
            <a:lvl7pPr marL="3200400" lvl="6" indent="-57785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7pPr>
            <a:lvl8pPr marL="3657600" lvl="7" indent="-57785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8pPr>
            <a:lvl9pPr marL="4114800" lvl="8" indent="-57785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16722092" y="4912362"/>
            <a:ext cx="14550390" cy="204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Autofit/>
          </a:bodyPr>
          <a:lstStyle>
            <a:lvl1pPr marL="457200" lvl="0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1pPr>
            <a:lvl2pPr marL="914400" lvl="1" indent="-22860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16722092" y="6959600"/>
            <a:ext cx="14550390" cy="1264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00" lvl="0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1pPr>
            <a:lvl2pPr marL="914400" lvl="1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 sz="6900"/>
            </a:lvl2pPr>
            <a:lvl3pPr marL="1371600" lvl="2" indent="-6223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3pPr>
            <a:lvl4pPr marL="1828800" lvl="3" indent="-57785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–"/>
              <a:defRPr sz="5500"/>
            </a:lvl4pPr>
            <a:lvl5pPr marL="2286000" lvl="4" indent="-57785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»"/>
              <a:defRPr sz="5500"/>
            </a:lvl5pPr>
            <a:lvl6pPr marL="2743200" lvl="5" indent="-57785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6pPr>
            <a:lvl7pPr marL="3200400" lvl="6" indent="-57785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7pPr>
            <a:lvl8pPr marL="3657600" lvl="7" indent="-57785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8pPr>
            <a:lvl9pPr marL="4114800" lvl="8" indent="-57785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5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Calibri"/>
              <a:buNone/>
              <a:defRPr sz="69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2870180" y="873761"/>
            <a:ext cx="18402300" cy="1872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 sz="6900"/>
            </a:lvl4pPr>
            <a:lvl5pPr marL="2286000" lvl="4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»"/>
              <a:defRPr sz="6900"/>
            </a:lvl5pPr>
            <a:lvl6pPr marL="274320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6pPr>
            <a:lvl7pPr marL="320040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7pPr>
            <a:lvl8pPr marL="365760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8pPr>
            <a:lvl9pPr marL="411480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645922" y="4592321"/>
            <a:ext cx="10829927" cy="150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00" lvl="0" indent="-228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marL="914400" lvl="1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2pPr>
            <a:lvl3pPr marL="1371600" lvl="2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3pPr>
            <a:lvl4pPr marL="1828800" lvl="3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4pPr>
            <a:lvl5pPr marL="2286000" lvl="4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5pPr>
            <a:lvl6pPr marL="2743200" lvl="5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6pPr>
            <a:lvl7pPr marL="3200400" lvl="6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7pPr>
            <a:lvl8pPr marL="3657600" lvl="7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8pPr>
            <a:lvl9pPr marL="4114800" lvl="8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Calibri"/>
              <a:buNone/>
              <a:defRPr sz="69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6452237" y="1960880"/>
            <a:ext cx="19751040" cy="131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R="0" lvl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452237" y="17175481"/>
            <a:ext cx="19751040" cy="257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00" lvl="0" indent="-228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marL="914400" lvl="1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2pPr>
            <a:lvl3pPr marL="1371600" lvl="2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3pPr>
            <a:lvl4pPr marL="1828800" lvl="3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4pPr>
            <a:lvl5pPr marL="2286000" lvl="4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5pPr>
            <a:lvl6pPr marL="2743200" lvl="5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6pPr>
            <a:lvl7pPr marL="3200400" lvl="6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7pPr>
            <a:lvl8pPr marL="3657600" lvl="7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8pPr>
            <a:lvl9pPr marL="4114800" lvl="8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5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9217661" y="-2451098"/>
            <a:ext cx="14483082" cy="2962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5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45920" y="5120641"/>
            <a:ext cx="29626559" cy="1448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00" marR="0" lvl="0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2624150" y="14771450"/>
            <a:ext cx="10116300" cy="6994800"/>
          </a:xfrm>
          <a:prstGeom prst="rect">
            <a:avLst/>
          </a:prstGeom>
          <a:solidFill>
            <a:srgbClr val="CFE2F3"/>
          </a:solidFill>
          <a:ln w="1270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38000" y="12632875"/>
            <a:ext cx="10864800" cy="9133500"/>
          </a:xfrm>
          <a:prstGeom prst="rect">
            <a:avLst/>
          </a:prstGeom>
          <a:solidFill>
            <a:srgbClr val="CFE2F3"/>
          </a:solidFill>
          <a:ln w="1270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1191925" y="2756825"/>
            <a:ext cx="21548700" cy="11823300"/>
          </a:xfrm>
          <a:prstGeom prst="rect">
            <a:avLst/>
          </a:prstGeom>
          <a:solidFill>
            <a:srgbClr val="CFE2F3"/>
          </a:solidFill>
          <a:ln w="1270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1191925" y="14794975"/>
            <a:ext cx="11243100" cy="6994800"/>
          </a:xfrm>
          <a:prstGeom prst="rect">
            <a:avLst/>
          </a:prstGeom>
          <a:solidFill>
            <a:srgbClr val="CFE2F3"/>
          </a:solidFill>
          <a:ln w="1270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38000" y="2768600"/>
            <a:ext cx="10864800" cy="9661200"/>
          </a:xfrm>
          <a:prstGeom prst="rect">
            <a:avLst/>
          </a:prstGeom>
          <a:solidFill>
            <a:srgbClr val="CFE2F3"/>
          </a:solidFill>
          <a:ln w="1270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01600" y="101600"/>
            <a:ext cx="32639100" cy="24639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9575" marR="0" lvl="0" indent="0" algn="r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05563" y="2932800"/>
            <a:ext cx="3750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4800" b="1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1459138" y="15096175"/>
            <a:ext cx="3349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4800" b="1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2870500" y="14964025"/>
            <a:ext cx="651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sz="4800" b="1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94475" y="12632875"/>
            <a:ext cx="4330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4800" b="1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81000" y="9531350"/>
            <a:ext cx="10116300" cy="24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2590800" y="159747"/>
            <a:ext cx="27635100" cy="2405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95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>
                <a:solidFill>
                  <a:schemeClr val="lt1"/>
                </a:solidFill>
              </a:rPr>
              <a:t>Assessing Cross-Price Interactions Between Food and Social Reinforcement</a:t>
            </a:r>
            <a:endParaRPr sz="5600" b="1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9575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 b="1">
                <a:solidFill>
                  <a:schemeClr val="lt1"/>
                </a:solidFill>
              </a:rPr>
              <a:t>Cyrus Kirkman, Matt Wan, Carol Franceschini, and Timothy Hackenberg</a:t>
            </a:r>
            <a:endParaRPr sz="3800" b="1">
              <a:solidFill>
                <a:schemeClr val="lt1"/>
              </a:solidFill>
            </a:endParaRPr>
          </a:p>
          <a:p>
            <a:pPr marL="409575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 b="1">
                <a:solidFill>
                  <a:schemeClr val="lt1"/>
                </a:solidFill>
              </a:rPr>
              <a:t>Reed College Psychology Department 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9575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800" b="1">
              <a:solidFill>
                <a:schemeClr val="lt1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2870500" y="20158900"/>
            <a:ext cx="56388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Acknowledgments</a:t>
            </a:r>
            <a:endParaRPr sz="4800" b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3336" y="128450"/>
            <a:ext cx="2527140" cy="24639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26459300" y="2932800"/>
            <a:ext cx="3349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</a:rPr>
              <a:t>Results</a:t>
            </a:r>
            <a:endParaRPr sz="4800" b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31200" y="3712725"/>
            <a:ext cx="10393800" cy="51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Previous studies have established that rats will work to free a partner rat for social interaction.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The present experiment aimed to create a functional model in which the reinforcing value of social reward can be contextualized in terms of an alternative reinforcers, such as food.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As all consumption of rewards occured in the same location, the model bypasses effects of CPP.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62650" y="16760050"/>
            <a:ext cx="10393800" cy="50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Rats were trained on a concurrent FR1 FR1 schedule as a baseline prior to each of the three conditions: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arenR"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FR+ Increase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: price of FR+ geometrically increased until reward extinction with SR+ price held constant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arenR"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SR+ Increase: 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price of SR+ increased until reward extinction with FR+ held constant.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arenR"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Simultaneous FR+/SR+ Increase: 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price of SR+ and FR+ raised simultaneously until reward extinction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62650" y="13440772"/>
            <a:ext cx="2014500" cy="1958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411376" y="13440776"/>
            <a:ext cx="2113500" cy="1958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10800000">
            <a:off x="3725717" y="13438007"/>
            <a:ext cx="452100" cy="1662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 rot="10800000">
            <a:off x="2547596" y="13438007"/>
            <a:ext cx="452700" cy="1662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728233" y="14065934"/>
            <a:ext cx="1647900" cy="708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3236412" y="14109772"/>
            <a:ext cx="416700" cy="716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 rot="-2827481">
            <a:off x="3192990" y="14016096"/>
            <a:ext cx="178512" cy="168351"/>
          </a:xfrm>
          <a:prstGeom prst="flowChartExtra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 rot="3039657">
            <a:off x="3513614" y="14017102"/>
            <a:ext cx="180725" cy="166338"/>
          </a:xfrm>
          <a:prstGeom prst="flowChartExtra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3"/>
          <p:cNvCxnSpPr>
            <a:stCxn id="106" idx="4"/>
          </p:cNvCxnSpPr>
          <p:nvPr/>
        </p:nvCxnSpPr>
        <p:spPr>
          <a:xfrm>
            <a:off x="3444762" y="14826172"/>
            <a:ext cx="600" cy="270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3"/>
          <p:cNvSpPr/>
          <p:nvPr/>
        </p:nvSpPr>
        <p:spPr>
          <a:xfrm rot="5400000">
            <a:off x="1638884" y="14116422"/>
            <a:ext cx="487800" cy="611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 rot="3106636">
            <a:off x="2090621" y="14147657"/>
            <a:ext cx="180802" cy="164079"/>
          </a:xfrm>
          <a:prstGeom prst="flowChartExtra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7904233">
            <a:off x="2091251" y="14523316"/>
            <a:ext cx="179541" cy="165248"/>
          </a:xfrm>
          <a:prstGeom prst="flowChartExtra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3"/>
          <p:cNvCxnSpPr>
            <a:stCxn id="110" idx="4"/>
            <a:endCxn id="114" idx="0"/>
          </p:cNvCxnSpPr>
          <p:nvPr/>
        </p:nvCxnSpPr>
        <p:spPr>
          <a:xfrm rot="10800000">
            <a:off x="1345634" y="14421972"/>
            <a:ext cx="231300" cy="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3"/>
          <p:cNvSpPr/>
          <p:nvPr/>
        </p:nvSpPr>
        <p:spPr>
          <a:xfrm rot="5400000">
            <a:off x="1296014" y="14398703"/>
            <a:ext cx="52500" cy="46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5400000">
            <a:off x="3292088" y="13405436"/>
            <a:ext cx="143100" cy="231600"/>
          </a:xfrm>
          <a:prstGeom prst="flowChartDelay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001271" y="13990484"/>
            <a:ext cx="110400" cy="858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4474424" y="12886725"/>
            <a:ext cx="6469219" cy="4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Four decision making rats were trained to choose and work for either releasing a partner rat for 10s social interaction (SR+) or a food pellet (FR+) with 10s timeout throughout a 60 minute session.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214200" y="15441175"/>
            <a:ext cx="4498500" cy="1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Apparatus used with SR+ tied to the LL from the left chamber and FR+ tied to the RL in the trough.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9200" y="3013925"/>
            <a:ext cx="4732525" cy="11332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59150" y="3013925"/>
            <a:ext cx="4732525" cy="113326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12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59251" y="3022675"/>
            <a:ext cx="4732525" cy="598469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2" name="Google Shape;122;p13"/>
          <p:cNvSpPr txBox="1"/>
          <p:nvPr/>
        </p:nvSpPr>
        <p:spPr>
          <a:xfrm>
            <a:off x="21459250" y="9007375"/>
            <a:ext cx="4732500" cy="19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Conditions from left to right: FR+ increase for rats 2, 4, 6, and 8, SR+ increase for rats 1, 4, 6, and 8, and simultaneous FR+/SR+ increase for rats 4 and 8. </a:t>
            </a: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02075" y="15095977"/>
            <a:ext cx="3349801" cy="23859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24" name="Google Shape;124;p13"/>
          <p:cNvSpPr txBox="1"/>
          <p:nvPr/>
        </p:nvSpPr>
        <p:spPr>
          <a:xfrm>
            <a:off x="26459300" y="3712725"/>
            <a:ext cx="5992500" cy="7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Findings show that the independent and relative value of SR+ across subjects could be contextualized and compared and different FR price points.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Across all subjects, FR+ were shown to be more elastic than SR+ in that extinction of social rewards occured at a much lower price compared to extinction of food rewards.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22696100" y="15675913"/>
            <a:ext cx="6144900" cy="28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This experimental model has potential to compare the relative reinforcing value of any two goods and better understand social rewards.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28901525" y="17503700"/>
            <a:ext cx="3750900" cy="15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of exponentiated demand curve to Rat 4 FR+ increase data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22870500" y="18482575"/>
            <a:ext cx="9720000" cy="15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Additionally, enforcement of a two-good world with controlled income allows the application of many economic models to measure behavior.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22624150" y="20860225"/>
            <a:ext cx="10116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Funded in part by the Reed Opportunity Grant.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519750" y="8477850"/>
            <a:ext cx="10116300" cy="3672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FFFF"/>
                </a:solidFill>
              </a:rPr>
              <a:t>Can social reinforcement value be quantified and contextualized through FR price manipulation of concurrent reward choices?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21499875" y="11170500"/>
            <a:ext cx="10116300" cy="28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11486125" y="15825925"/>
            <a:ext cx="103938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Across FR+, SR+, and simultaneous FR increase conditions, the number of rewards earned per trial by subjects systematically decreased as price of reward increased; decrease of rewards earned followed an elastic drop-off curve.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 Antiqua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Haoran Wan</cp:lastModifiedBy>
  <cp:revision>1</cp:revision>
  <dcterms:modified xsi:type="dcterms:W3CDTF">2019-07-02T02:41:38Z</dcterms:modified>
</cp:coreProperties>
</file>