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9319200" cy="30175200"/>
  <p:notesSz cx="6858000" cy="9144000"/>
  <p:defaultTextStyle>
    <a:defPPr>
      <a:defRPr lang="en-US"/>
    </a:defPPr>
    <a:lvl1pPr marL="0" algn="l" defTabSz="3335530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1pPr>
    <a:lvl2pPr marL="1667765" algn="l" defTabSz="3335530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2pPr>
    <a:lvl3pPr marL="3335530" algn="l" defTabSz="3335530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3pPr>
    <a:lvl4pPr marL="5003294" algn="l" defTabSz="3335530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4pPr>
    <a:lvl5pPr marL="6671058" algn="l" defTabSz="3335530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5pPr>
    <a:lvl6pPr marL="8338823" algn="l" defTabSz="3335530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6pPr>
    <a:lvl7pPr marL="10006588" algn="l" defTabSz="3335530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7pPr>
    <a:lvl8pPr marL="11674353" algn="l" defTabSz="3335530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8pPr>
    <a:lvl9pPr marL="13342117" algn="l" defTabSz="3335530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5"/>
    <p:restoredTop sz="94674"/>
  </p:normalViewPr>
  <p:slideViewPr>
    <p:cSldViewPr snapToGrid="0" snapToObjects="1">
      <p:cViewPr varScale="1">
        <p:scale>
          <a:sx n="29" d="100"/>
          <a:sy n="29" d="100"/>
        </p:scale>
        <p:origin x="8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093E9-4495-CE49-96CD-8B05157D382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43000"/>
            <a:ext cx="4022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572E5-6697-3F42-97CF-1C2502D9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9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35530" rtl="0" eaLnBrk="1" latinLnBrk="0" hangingPunct="1">
      <a:defRPr sz="4378" kern="1200">
        <a:solidFill>
          <a:schemeClr val="tx1"/>
        </a:solidFill>
        <a:latin typeface="+mn-lt"/>
        <a:ea typeface="+mn-ea"/>
        <a:cs typeface="+mn-cs"/>
      </a:defRPr>
    </a:lvl1pPr>
    <a:lvl2pPr marL="1667765" algn="l" defTabSz="3335530" rtl="0" eaLnBrk="1" latinLnBrk="0" hangingPunct="1">
      <a:defRPr sz="4378" kern="1200">
        <a:solidFill>
          <a:schemeClr val="tx1"/>
        </a:solidFill>
        <a:latin typeface="+mn-lt"/>
        <a:ea typeface="+mn-ea"/>
        <a:cs typeface="+mn-cs"/>
      </a:defRPr>
    </a:lvl2pPr>
    <a:lvl3pPr marL="3335530" algn="l" defTabSz="3335530" rtl="0" eaLnBrk="1" latinLnBrk="0" hangingPunct="1">
      <a:defRPr sz="4378" kern="1200">
        <a:solidFill>
          <a:schemeClr val="tx1"/>
        </a:solidFill>
        <a:latin typeface="+mn-lt"/>
        <a:ea typeface="+mn-ea"/>
        <a:cs typeface="+mn-cs"/>
      </a:defRPr>
    </a:lvl3pPr>
    <a:lvl4pPr marL="5003294" algn="l" defTabSz="3335530" rtl="0" eaLnBrk="1" latinLnBrk="0" hangingPunct="1">
      <a:defRPr sz="4378" kern="1200">
        <a:solidFill>
          <a:schemeClr val="tx1"/>
        </a:solidFill>
        <a:latin typeface="+mn-lt"/>
        <a:ea typeface="+mn-ea"/>
        <a:cs typeface="+mn-cs"/>
      </a:defRPr>
    </a:lvl4pPr>
    <a:lvl5pPr marL="6671058" algn="l" defTabSz="3335530" rtl="0" eaLnBrk="1" latinLnBrk="0" hangingPunct="1">
      <a:defRPr sz="4378" kern="1200">
        <a:solidFill>
          <a:schemeClr val="tx1"/>
        </a:solidFill>
        <a:latin typeface="+mn-lt"/>
        <a:ea typeface="+mn-ea"/>
        <a:cs typeface="+mn-cs"/>
      </a:defRPr>
    </a:lvl5pPr>
    <a:lvl6pPr marL="8338823" algn="l" defTabSz="3335530" rtl="0" eaLnBrk="1" latinLnBrk="0" hangingPunct="1">
      <a:defRPr sz="4378" kern="1200">
        <a:solidFill>
          <a:schemeClr val="tx1"/>
        </a:solidFill>
        <a:latin typeface="+mn-lt"/>
        <a:ea typeface="+mn-ea"/>
        <a:cs typeface="+mn-cs"/>
      </a:defRPr>
    </a:lvl6pPr>
    <a:lvl7pPr marL="10006588" algn="l" defTabSz="3335530" rtl="0" eaLnBrk="1" latinLnBrk="0" hangingPunct="1">
      <a:defRPr sz="4378" kern="1200">
        <a:solidFill>
          <a:schemeClr val="tx1"/>
        </a:solidFill>
        <a:latin typeface="+mn-lt"/>
        <a:ea typeface="+mn-ea"/>
        <a:cs typeface="+mn-cs"/>
      </a:defRPr>
    </a:lvl7pPr>
    <a:lvl8pPr marL="11674353" algn="l" defTabSz="3335530" rtl="0" eaLnBrk="1" latinLnBrk="0" hangingPunct="1">
      <a:defRPr sz="4378" kern="1200">
        <a:solidFill>
          <a:schemeClr val="tx1"/>
        </a:solidFill>
        <a:latin typeface="+mn-lt"/>
        <a:ea typeface="+mn-ea"/>
        <a:cs typeface="+mn-cs"/>
      </a:defRPr>
    </a:lvl8pPr>
    <a:lvl9pPr marL="13342117" algn="l" defTabSz="3335530" rtl="0" eaLnBrk="1" latinLnBrk="0" hangingPunct="1">
      <a:defRPr sz="43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8940" y="4938397"/>
            <a:ext cx="33421320" cy="10505440"/>
          </a:xfrm>
        </p:spPr>
        <p:txBody>
          <a:bodyPr anchor="b"/>
          <a:lstStyle>
            <a:lvl1pPr algn="ctr">
              <a:defRPr sz="25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4900" y="15848967"/>
            <a:ext cx="29489400" cy="7285353"/>
          </a:xfrm>
        </p:spPr>
        <p:txBody>
          <a:bodyPr/>
          <a:lstStyle>
            <a:lvl1pPr marL="0" indent="0" algn="ctr">
              <a:buNone/>
              <a:defRPr sz="10320"/>
            </a:lvl1pPr>
            <a:lvl2pPr marL="1965960" indent="0" algn="ctr">
              <a:buNone/>
              <a:defRPr sz="8600"/>
            </a:lvl2pPr>
            <a:lvl3pPr marL="3931920" indent="0" algn="ctr">
              <a:buNone/>
              <a:defRPr sz="7740"/>
            </a:lvl3pPr>
            <a:lvl4pPr marL="5897880" indent="0" algn="ctr">
              <a:buNone/>
              <a:defRPr sz="6880"/>
            </a:lvl4pPr>
            <a:lvl5pPr marL="7863840" indent="0" algn="ctr">
              <a:buNone/>
              <a:defRPr sz="6880"/>
            </a:lvl5pPr>
            <a:lvl6pPr marL="9829800" indent="0" algn="ctr">
              <a:buNone/>
              <a:defRPr sz="6880"/>
            </a:lvl6pPr>
            <a:lvl7pPr marL="11795760" indent="0" algn="ctr">
              <a:buNone/>
              <a:defRPr sz="6880"/>
            </a:lvl7pPr>
            <a:lvl8pPr marL="13761720" indent="0" algn="ctr">
              <a:buNone/>
              <a:defRPr sz="6880"/>
            </a:lvl8pPr>
            <a:lvl9pPr marL="15727680" indent="0" algn="ctr">
              <a:buNone/>
              <a:defRPr sz="6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21B2-D5E5-1544-BF63-C4C4988C516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78AD-2D80-F94F-8ECA-7F507EA4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4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21B2-D5E5-1544-BF63-C4C4988C516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78AD-2D80-F94F-8ECA-7F507EA4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37804" y="1606550"/>
            <a:ext cx="8478203" cy="25572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3197" y="1606550"/>
            <a:ext cx="24943118" cy="255720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21B2-D5E5-1544-BF63-C4C4988C516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78AD-2D80-F94F-8ECA-7F507EA4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9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21B2-D5E5-1544-BF63-C4C4988C516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78AD-2D80-F94F-8ECA-7F507EA4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718" y="7522854"/>
            <a:ext cx="33912810" cy="12552043"/>
          </a:xfrm>
        </p:spPr>
        <p:txBody>
          <a:bodyPr anchor="b"/>
          <a:lstStyle>
            <a:lvl1pPr>
              <a:defRPr sz="25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718" y="20193644"/>
            <a:ext cx="33912810" cy="6600823"/>
          </a:xfrm>
        </p:spPr>
        <p:txBody>
          <a:bodyPr/>
          <a:lstStyle>
            <a:lvl1pPr marL="0" indent="0">
              <a:buNone/>
              <a:defRPr sz="10320">
                <a:solidFill>
                  <a:schemeClr val="tx1"/>
                </a:solidFill>
              </a:defRPr>
            </a:lvl1pPr>
            <a:lvl2pPr marL="19659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3931920" indent="0">
              <a:buNone/>
              <a:defRPr sz="7740">
                <a:solidFill>
                  <a:schemeClr val="tx1">
                    <a:tint val="75000"/>
                  </a:schemeClr>
                </a:solidFill>
              </a:defRPr>
            </a:lvl3pPr>
            <a:lvl4pPr marL="5897880" indent="0">
              <a:buNone/>
              <a:defRPr sz="6880">
                <a:solidFill>
                  <a:schemeClr val="tx1">
                    <a:tint val="75000"/>
                  </a:schemeClr>
                </a:solidFill>
              </a:defRPr>
            </a:lvl4pPr>
            <a:lvl5pPr marL="7863840" indent="0">
              <a:buNone/>
              <a:defRPr sz="6880">
                <a:solidFill>
                  <a:schemeClr val="tx1">
                    <a:tint val="75000"/>
                  </a:schemeClr>
                </a:solidFill>
              </a:defRPr>
            </a:lvl5pPr>
            <a:lvl6pPr marL="9829800" indent="0">
              <a:buNone/>
              <a:defRPr sz="6880">
                <a:solidFill>
                  <a:schemeClr val="tx1">
                    <a:tint val="75000"/>
                  </a:schemeClr>
                </a:solidFill>
              </a:defRPr>
            </a:lvl6pPr>
            <a:lvl7pPr marL="11795760" indent="0">
              <a:buNone/>
              <a:defRPr sz="6880">
                <a:solidFill>
                  <a:schemeClr val="tx1">
                    <a:tint val="75000"/>
                  </a:schemeClr>
                </a:solidFill>
              </a:defRPr>
            </a:lvl7pPr>
            <a:lvl8pPr marL="13761720" indent="0">
              <a:buNone/>
              <a:defRPr sz="6880">
                <a:solidFill>
                  <a:schemeClr val="tx1">
                    <a:tint val="75000"/>
                  </a:schemeClr>
                </a:solidFill>
              </a:defRPr>
            </a:lvl8pPr>
            <a:lvl9pPr marL="15727680" indent="0">
              <a:buNone/>
              <a:defRPr sz="6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21B2-D5E5-1544-BF63-C4C4988C516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78AD-2D80-F94F-8ECA-7F507EA4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3195" y="8032750"/>
            <a:ext cx="16710660" cy="191458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5345" y="8032750"/>
            <a:ext cx="16710660" cy="191458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21B2-D5E5-1544-BF63-C4C4988C516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78AD-2D80-F94F-8ECA-7F507EA4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316" y="1606557"/>
            <a:ext cx="33912810" cy="58324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321" y="7397117"/>
            <a:ext cx="16633862" cy="3625213"/>
          </a:xfrm>
        </p:spPr>
        <p:txBody>
          <a:bodyPr anchor="b"/>
          <a:lstStyle>
            <a:lvl1pPr marL="0" indent="0">
              <a:buNone/>
              <a:defRPr sz="10320" b="1"/>
            </a:lvl1pPr>
            <a:lvl2pPr marL="1965960" indent="0">
              <a:buNone/>
              <a:defRPr sz="8600" b="1"/>
            </a:lvl2pPr>
            <a:lvl3pPr marL="3931920" indent="0">
              <a:buNone/>
              <a:defRPr sz="7740" b="1"/>
            </a:lvl3pPr>
            <a:lvl4pPr marL="5897880" indent="0">
              <a:buNone/>
              <a:defRPr sz="6880" b="1"/>
            </a:lvl4pPr>
            <a:lvl5pPr marL="7863840" indent="0">
              <a:buNone/>
              <a:defRPr sz="6880" b="1"/>
            </a:lvl5pPr>
            <a:lvl6pPr marL="9829800" indent="0">
              <a:buNone/>
              <a:defRPr sz="6880" b="1"/>
            </a:lvl6pPr>
            <a:lvl7pPr marL="11795760" indent="0">
              <a:buNone/>
              <a:defRPr sz="6880" b="1"/>
            </a:lvl7pPr>
            <a:lvl8pPr marL="13761720" indent="0">
              <a:buNone/>
              <a:defRPr sz="6880" b="1"/>
            </a:lvl8pPr>
            <a:lvl9pPr marL="15727680" indent="0">
              <a:buNone/>
              <a:defRPr sz="6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21" y="11022330"/>
            <a:ext cx="16633862" cy="16212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05347" y="7397117"/>
            <a:ext cx="16715781" cy="3625213"/>
          </a:xfrm>
        </p:spPr>
        <p:txBody>
          <a:bodyPr anchor="b"/>
          <a:lstStyle>
            <a:lvl1pPr marL="0" indent="0">
              <a:buNone/>
              <a:defRPr sz="10320" b="1"/>
            </a:lvl1pPr>
            <a:lvl2pPr marL="1965960" indent="0">
              <a:buNone/>
              <a:defRPr sz="8600" b="1"/>
            </a:lvl2pPr>
            <a:lvl3pPr marL="3931920" indent="0">
              <a:buNone/>
              <a:defRPr sz="7740" b="1"/>
            </a:lvl3pPr>
            <a:lvl4pPr marL="5897880" indent="0">
              <a:buNone/>
              <a:defRPr sz="6880" b="1"/>
            </a:lvl4pPr>
            <a:lvl5pPr marL="7863840" indent="0">
              <a:buNone/>
              <a:defRPr sz="6880" b="1"/>
            </a:lvl5pPr>
            <a:lvl6pPr marL="9829800" indent="0">
              <a:buNone/>
              <a:defRPr sz="6880" b="1"/>
            </a:lvl6pPr>
            <a:lvl7pPr marL="11795760" indent="0">
              <a:buNone/>
              <a:defRPr sz="6880" b="1"/>
            </a:lvl7pPr>
            <a:lvl8pPr marL="13761720" indent="0">
              <a:buNone/>
              <a:defRPr sz="6880" b="1"/>
            </a:lvl8pPr>
            <a:lvl9pPr marL="15727680" indent="0">
              <a:buNone/>
              <a:defRPr sz="6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05347" y="11022330"/>
            <a:ext cx="16715781" cy="16212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21B2-D5E5-1544-BF63-C4C4988C516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78AD-2D80-F94F-8ECA-7F507EA4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21B2-D5E5-1544-BF63-C4C4988C516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78AD-2D80-F94F-8ECA-7F507EA4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8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21B2-D5E5-1544-BF63-C4C4988C516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78AD-2D80-F94F-8ECA-7F507EA4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317" y="2011680"/>
            <a:ext cx="12681465" cy="7040880"/>
          </a:xfrm>
        </p:spPr>
        <p:txBody>
          <a:bodyPr anchor="b"/>
          <a:lstStyle>
            <a:lvl1pPr>
              <a:defRPr sz="13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5781" y="4344677"/>
            <a:ext cx="19905345" cy="21443950"/>
          </a:xfrm>
        </p:spPr>
        <p:txBody>
          <a:bodyPr/>
          <a:lstStyle>
            <a:lvl1pPr>
              <a:defRPr sz="13760"/>
            </a:lvl1pPr>
            <a:lvl2pPr>
              <a:defRPr sz="12040"/>
            </a:lvl2pPr>
            <a:lvl3pPr>
              <a:defRPr sz="1032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317" y="9052560"/>
            <a:ext cx="12681465" cy="16770987"/>
          </a:xfrm>
        </p:spPr>
        <p:txBody>
          <a:bodyPr/>
          <a:lstStyle>
            <a:lvl1pPr marL="0" indent="0">
              <a:buNone/>
              <a:defRPr sz="6880"/>
            </a:lvl1pPr>
            <a:lvl2pPr marL="1965960" indent="0">
              <a:buNone/>
              <a:defRPr sz="6020"/>
            </a:lvl2pPr>
            <a:lvl3pPr marL="3931920" indent="0">
              <a:buNone/>
              <a:defRPr sz="5160"/>
            </a:lvl3pPr>
            <a:lvl4pPr marL="5897880" indent="0">
              <a:buNone/>
              <a:defRPr sz="4300"/>
            </a:lvl4pPr>
            <a:lvl5pPr marL="7863840" indent="0">
              <a:buNone/>
              <a:defRPr sz="4300"/>
            </a:lvl5pPr>
            <a:lvl6pPr marL="9829800" indent="0">
              <a:buNone/>
              <a:defRPr sz="4300"/>
            </a:lvl6pPr>
            <a:lvl7pPr marL="11795760" indent="0">
              <a:buNone/>
              <a:defRPr sz="4300"/>
            </a:lvl7pPr>
            <a:lvl8pPr marL="13761720" indent="0">
              <a:buNone/>
              <a:defRPr sz="4300"/>
            </a:lvl8pPr>
            <a:lvl9pPr marL="15727680" indent="0">
              <a:buNone/>
              <a:defRPr sz="4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21B2-D5E5-1544-BF63-C4C4988C516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78AD-2D80-F94F-8ECA-7F507EA4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7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317" y="2011680"/>
            <a:ext cx="12681465" cy="7040880"/>
          </a:xfrm>
        </p:spPr>
        <p:txBody>
          <a:bodyPr anchor="b"/>
          <a:lstStyle>
            <a:lvl1pPr>
              <a:defRPr sz="13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15781" y="4344677"/>
            <a:ext cx="19905345" cy="21443950"/>
          </a:xfrm>
        </p:spPr>
        <p:txBody>
          <a:bodyPr anchor="t"/>
          <a:lstStyle>
            <a:lvl1pPr marL="0" indent="0">
              <a:buNone/>
              <a:defRPr sz="13760"/>
            </a:lvl1pPr>
            <a:lvl2pPr marL="1965960" indent="0">
              <a:buNone/>
              <a:defRPr sz="12040"/>
            </a:lvl2pPr>
            <a:lvl3pPr marL="3931920" indent="0">
              <a:buNone/>
              <a:defRPr sz="10320"/>
            </a:lvl3pPr>
            <a:lvl4pPr marL="5897880" indent="0">
              <a:buNone/>
              <a:defRPr sz="8600"/>
            </a:lvl4pPr>
            <a:lvl5pPr marL="7863840" indent="0">
              <a:buNone/>
              <a:defRPr sz="8600"/>
            </a:lvl5pPr>
            <a:lvl6pPr marL="9829800" indent="0">
              <a:buNone/>
              <a:defRPr sz="8600"/>
            </a:lvl6pPr>
            <a:lvl7pPr marL="11795760" indent="0">
              <a:buNone/>
              <a:defRPr sz="8600"/>
            </a:lvl7pPr>
            <a:lvl8pPr marL="13761720" indent="0">
              <a:buNone/>
              <a:defRPr sz="8600"/>
            </a:lvl8pPr>
            <a:lvl9pPr marL="15727680" indent="0">
              <a:buNone/>
              <a:defRPr sz="8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317" y="9052560"/>
            <a:ext cx="12681465" cy="16770987"/>
          </a:xfrm>
        </p:spPr>
        <p:txBody>
          <a:bodyPr/>
          <a:lstStyle>
            <a:lvl1pPr marL="0" indent="0">
              <a:buNone/>
              <a:defRPr sz="6880"/>
            </a:lvl1pPr>
            <a:lvl2pPr marL="1965960" indent="0">
              <a:buNone/>
              <a:defRPr sz="6020"/>
            </a:lvl2pPr>
            <a:lvl3pPr marL="3931920" indent="0">
              <a:buNone/>
              <a:defRPr sz="5160"/>
            </a:lvl3pPr>
            <a:lvl4pPr marL="5897880" indent="0">
              <a:buNone/>
              <a:defRPr sz="4300"/>
            </a:lvl4pPr>
            <a:lvl5pPr marL="7863840" indent="0">
              <a:buNone/>
              <a:defRPr sz="4300"/>
            </a:lvl5pPr>
            <a:lvl6pPr marL="9829800" indent="0">
              <a:buNone/>
              <a:defRPr sz="4300"/>
            </a:lvl6pPr>
            <a:lvl7pPr marL="11795760" indent="0">
              <a:buNone/>
              <a:defRPr sz="4300"/>
            </a:lvl7pPr>
            <a:lvl8pPr marL="13761720" indent="0">
              <a:buNone/>
              <a:defRPr sz="4300"/>
            </a:lvl8pPr>
            <a:lvl9pPr marL="15727680" indent="0">
              <a:buNone/>
              <a:defRPr sz="4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21B2-D5E5-1544-BF63-C4C4988C516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78AD-2D80-F94F-8ECA-7F507EA4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195" y="1606557"/>
            <a:ext cx="3391281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3195" y="8032750"/>
            <a:ext cx="3391281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3195" y="27967947"/>
            <a:ext cx="884682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21B2-D5E5-1544-BF63-C4C4988C516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24485" y="27967947"/>
            <a:ext cx="1327023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769185" y="27967947"/>
            <a:ext cx="884682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B78AD-2D80-F94F-8ECA-7F507EA4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931920" rtl="0" eaLnBrk="1" latinLnBrk="0" hangingPunct="1">
        <a:lnSpc>
          <a:spcPct val="90000"/>
        </a:lnSpc>
        <a:spcBef>
          <a:spcPct val="0"/>
        </a:spcBef>
        <a:buNone/>
        <a:defRPr sz="18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2980" indent="-982980" algn="l" defTabSz="3931920" rtl="0" eaLnBrk="1" latinLnBrk="0" hangingPunct="1">
        <a:lnSpc>
          <a:spcPct val="90000"/>
        </a:lnSpc>
        <a:spcBef>
          <a:spcPts val="4300"/>
        </a:spcBef>
        <a:buFont typeface="Arial" panose="020B0604020202020204" pitchFamily="34" charset="0"/>
        <a:buChar char="•"/>
        <a:defRPr sz="12040" kern="1200">
          <a:solidFill>
            <a:schemeClr val="tx1"/>
          </a:solidFill>
          <a:latin typeface="+mn-lt"/>
          <a:ea typeface="+mn-ea"/>
          <a:cs typeface="+mn-cs"/>
        </a:defRPr>
      </a:lvl1pPr>
      <a:lvl2pPr marL="2948940" indent="-982980" algn="l" defTabSz="3931920" rtl="0" eaLnBrk="1" latinLnBrk="0" hangingPunct="1">
        <a:lnSpc>
          <a:spcPct val="90000"/>
        </a:lnSpc>
        <a:spcBef>
          <a:spcPts val="2150"/>
        </a:spcBef>
        <a:buFont typeface="Arial" panose="020B0604020202020204" pitchFamily="34" charset="0"/>
        <a:buChar char="•"/>
        <a:defRPr sz="10320" kern="1200">
          <a:solidFill>
            <a:schemeClr val="tx1"/>
          </a:solidFill>
          <a:latin typeface="+mn-lt"/>
          <a:ea typeface="+mn-ea"/>
          <a:cs typeface="+mn-cs"/>
        </a:defRPr>
      </a:lvl2pPr>
      <a:lvl3pPr marL="4914900" indent="-982980" algn="l" defTabSz="3931920" rtl="0" eaLnBrk="1" latinLnBrk="0" hangingPunct="1">
        <a:lnSpc>
          <a:spcPct val="90000"/>
        </a:lnSpc>
        <a:spcBef>
          <a:spcPts val="215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880860" indent="-982980" algn="l" defTabSz="3931920" rtl="0" eaLnBrk="1" latinLnBrk="0" hangingPunct="1">
        <a:lnSpc>
          <a:spcPct val="90000"/>
        </a:lnSpc>
        <a:spcBef>
          <a:spcPts val="2150"/>
        </a:spcBef>
        <a:buFont typeface="Arial" panose="020B0604020202020204" pitchFamily="34" charset="0"/>
        <a:buChar char="•"/>
        <a:defRPr sz="7740" kern="1200">
          <a:solidFill>
            <a:schemeClr val="tx1"/>
          </a:solidFill>
          <a:latin typeface="+mn-lt"/>
          <a:ea typeface="+mn-ea"/>
          <a:cs typeface="+mn-cs"/>
        </a:defRPr>
      </a:lvl4pPr>
      <a:lvl5pPr marL="8846820" indent="-982980" algn="l" defTabSz="3931920" rtl="0" eaLnBrk="1" latinLnBrk="0" hangingPunct="1">
        <a:lnSpc>
          <a:spcPct val="90000"/>
        </a:lnSpc>
        <a:spcBef>
          <a:spcPts val="2150"/>
        </a:spcBef>
        <a:buFont typeface="Arial" panose="020B0604020202020204" pitchFamily="34" charset="0"/>
        <a:buChar char="•"/>
        <a:defRPr sz="7740" kern="1200">
          <a:solidFill>
            <a:schemeClr val="tx1"/>
          </a:solidFill>
          <a:latin typeface="+mn-lt"/>
          <a:ea typeface="+mn-ea"/>
          <a:cs typeface="+mn-cs"/>
        </a:defRPr>
      </a:lvl5pPr>
      <a:lvl6pPr marL="10812780" indent="-982980" algn="l" defTabSz="3931920" rtl="0" eaLnBrk="1" latinLnBrk="0" hangingPunct="1">
        <a:lnSpc>
          <a:spcPct val="90000"/>
        </a:lnSpc>
        <a:spcBef>
          <a:spcPts val="2150"/>
        </a:spcBef>
        <a:buFont typeface="Arial" panose="020B0604020202020204" pitchFamily="34" charset="0"/>
        <a:buChar char="•"/>
        <a:defRPr sz="7740" kern="1200">
          <a:solidFill>
            <a:schemeClr val="tx1"/>
          </a:solidFill>
          <a:latin typeface="+mn-lt"/>
          <a:ea typeface="+mn-ea"/>
          <a:cs typeface="+mn-cs"/>
        </a:defRPr>
      </a:lvl6pPr>
      <a:lvl7pPr marL="12778740" indent="-982980" algn="l" defTabSz="3931920" rtl="0" eaLnBrk="1" latinLnBrk="0" hangingPunct="1">
        <a:lnSpc>
          <a:spcPct val="90000"/>
        </a:lnSpc>
        <a:spcBef>
          <a:spcPts val="2150"/>
        </a:spcBef>
        <a:buFont typeface="Arial" panose="020B0604020202020204" pitchFamily="34" charset="0"/>
        <a:buChar char="•"/>
        <a:defRPr sz="7740" kern="1200">
          <a:solidFill>
            <a:schemeClr val="tx1"/>
          </a:solidFill>
          <a:latin typeface="+mn-lt"/>
          <a:ea typeface="+mn-ea"/>
          <a:cs typeface="+mn-cs"/>
        </a:defRPr>
      </a:lvl7pPr>
      <a:lvl8pPr marL="14744700" indent="-982980" algn="l" defTabSz="3931920" rtl="0" eaLnBrk="1" latinLnBrk="0" hangingPunct="1">
        <a:lnSpc>
          <a:spcPct val="90000"/>
        </a:lnSpc>
        <a:spcBef>
          <a:spcPts val="2150"/>
        </a:spcBef>
        <a:buFont typeface="Arial" panose="020B0604020202020204" pitchFamily="34" charset="0"/>
        <a:buChar char="•"/>
        <a:defRPr sz="7740" kern="1200">
          <a:solidFill>
            <a:schemeClr val="tx1"/>
          </a:solidFill>
          <a:latin typeface="+mn-lt"/>
          <a:ea typeface="+mn-ea"/>
          <a:cs typeface="+mn-cs"/>
        </a:defRPr>
      </a:lvl8pPr>
      <a:lvl9pPr marL="16710660" indent="-982980" algn="l" defTabSz="3931920" rtl="0" eaLnBrk="1" latinLnBrk="0" hangingPunct="1">
        <a:lnSpc>
          <a:spcPct val="90000"/>
        </a:lnSpc>
        <a:spcBef>
          <a:spcPts val="2150"/>
        </a:spcBef>
        <a:buFont typeface="Arial" panose="020B0604020202020204" pitchFamily="34" charset="0"/>
        <a:buChar char="•"/>
        <a:defRPr sz="7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1pPr>
      <a:lvl2pPr marL="196596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2pPr>
      <a:lvl3pPr marL="393192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3pPr>
      <a:lvl4pPr marL="589788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4pPr>
      <a:lvl5pPr marL="786384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5pPr>
      <a:lvl6pPr marL="982980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6pPr>
      <a:lvl7pPr marL="1179576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7pPr>
      <a:lvl8pPr marL="1376172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8pPr>
      <a:lvl9pPr marL="1572768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:a16="http://schemas.microsoft.com/office/drawing/2014/main" id="{0558C009-4B34-664A-B3EB-83D6591D6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639" y="5859463"/>
            <a:ext cx="26627137" cy="18553112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lIns="417216" tIns="313594" rIns="417216" bIns="313594"/>
          <a:lstStyle>
            <a:lvl1pPr marL="542925" indent="-542925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defRPr/>
            </a:pPr>
            <a:endParaRPr lang="en-US" altLang="en-US" sz="1760" b="1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5DFA39-3E71-3341-AC67-ADF35516A2DC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547688"/>
            <a:ext cx="37928550" cy="3613150"/>
          </a:xfrm>
          <a:prstGeom prst="rect">
            <a:avLst/>
          </a:prstGeom>
          <a:solidFill>
            <a:schemeClr val="bg1"/>
          </a:solidFill>
          <a:ln w="57150" cap="flat" cmpd="thinThick">
            <a:solidFill>
              <a:schemeClr val="tx1"/>
            </a:solidFill>
            <a:miter lim="800000"/>
            <a:headEnd/>
            <a:tailEnd/>
          </a:ln>
        </p:spPr>
        <p:txBody>
          <a:bodyPr vert="horz" lIns="417216" tIns="209972" rIns="417216" bIns="209972" rtlCol="0" anchor="t">
            <a:normAutofit/>
          </a:bodyPr>
          <a:lstStyle>
            <a:lvl1pPr algn="ctr" defTabSz="40233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154935">
              <a:defRPr/>
            </a:pPr>
            <a:br>
              <a:rPr lang="en-US" altLang="en-US" sz="4526" b="1">
                <a:cs typeface="Times New Roman" panose="02020603050405020304" pitchFamily="18" charset="0"/>
              </a:rPr>
            </a:br>
            <a:br>
              <a:rPr lang="en-US" altLang="en-US" sz="4526" b="1">
                <a:cs typeface="Times New Roman" panose="02020603050405020304" pitchFamily="18" charset="0"/>
              </a:rPr>
            </a:br>
            <a:endParaRPr lang="en-US" altLang="en-US" sz="3520" b="1" dirty="0">
              <a:cs typeface="Times New Roman" panose="02020603050405020304" pitchFamily="18" charset="0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1575ED2D-1D53-0544-89D0-A19EB06E2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6325" y="11415713"/>
            <a:ext cx="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9205" tIns="59602" rIns="119205" bIns="59602" anchor="ctr"/>
          <a:lstStyle/>
          <a:p>
            <a:pPr>
              <a:defRPr/>
            </a:pPr>
            <a:endParaRPr lang="en-US" sz="4377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771575C2-4383-5845-989B-A2912B4C2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2288" y="14754225"/>
            <a:ext cx="158750" cy="846138"/>
          </a:xfrm>
          <a:prstGeom prst="rect">
            <a:avLst/>
          </a:prstGeom>
          <a:noFill/>
          <a:ln>
            <a:noFill/>
          </a:ln>
        </p:spPr>
        <p:txBody>
          <a:bodyPr wrap="none" lIns="79081" tIns="39540" rIns="79081" bIns="39540">
            <a:spAutoFit/>
          </a:bodyPr>
          <a:lstStyle>
            <a:lvl1pPr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defRPr/>
            </a:pPr>
            <a:endParaRPr lang="en-US" altLang="en-US" sz="2263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altLang="en-US" sz="2263">
              <a:latin typeface="Arial" panose="020B0604020202020204" pitchFamily="34" charset="0"/>
            </a:endParaRPr>
          </a:p>
        </p:txBody>
      </p:sp>
      <p:sp>
        <p:nvSpPr>
          <p:cNvPr id="9" name="Text Box 152">
            <a:extLst>
              <a:ext uri="{FF2B5EF4-FFF2-40B4-BE49-F238E27FC236}">
                <a16:creationId xmlns:a16="http://schemas.microsoft.com/office/drawing/2014/main" id="{6EAA77A4-4E84-1842-967C-416F93156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2313" y="24161750"/>
            <a:ext cx="158750" cy="388938"/>
          </a:xfrm>
          <a:prstGeom prst="rect">
            <a:avLst/>
          </a:prstGeom>
          <a:noFill/>
          <a:ln>
            <a:noFill/>
          </a:ln>
        </p:spPr>
        <p:txBody>
          <a:bodyPr wrap="none" lIns="78535" tIns="39267" rIns="78535" bIns="39267">
            <a:spAutoFit/>
          </a:bodyPr>
          <a:lstStyle>
            <a:lvl1pPr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6016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6016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6016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6016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011"/>
          </a:p>
        </p:txBody>
      </p:sp>
      <p:sp>
        <p:nvSpPr>
          <p:cNvPr id="10" name="Text Box 257">
            <a:extLst>
              <a:ext uri="{FF2B5EF4-FFF2-40B4-BE49-F238E27FC236}">
                <a16:creationId xmlns:a16="http://schemas.microsoft.com/office/drawing/2014/main" id="{E5FDAC24-686E-FC4F-9EFB-B6F6FED33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6" y="14817725"/>
            <a:ext cx="10983913" cy="14758988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rgbClr val="000000"/>
            </a:solidFill>
            <a:miter lim="800000"/>
            <a:headEnd/>
            <a:tailEnd/>
          </a:ln>
        </p:spPr>
        <p:txBody>
          <a:bodyPr lIns="78535" tIns="39267" rIns="78535" bIns="39267"/>
          <a:lstStyle>
            <a:lvl1pPr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96925" indent="-338138"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6016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6016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6016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6016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011" dirty="0"/>
          </a:p>
          <a:p>
            <a:pPr>
              <a:defRPr/>
            </a:pPr>
            <a:endParaRPr lang="en-US" altLang="en-US" sz="2011" b="1" dirty="0"/>
          </a:p>
          <a:p>
            <a:pPr>
              <a:defRPr/>
            </a:pPr>
            <a:r>
              <a:rPr lang="en-US" altLang="en-US" sz="2011" b="1" dirty="0"/>
              <a:t>	</a:t>
            </a:r>
            <a:endParaRPr lang="en-US" altLang="en-US" sz="2011" dirty="0"/>
          </a:p>
        </p:txBody>
      </p:sp>
      <p:sp>
        <p:nvSpPr>
          <p:cNvPr id="11" name="Text Box 267">
            <a:extLst>
              <a:ext uri="{FF2B5EF4-FFF2-40B4-BE49-F238E27FC236}">
                <a16:creationId xmlns:a16="http://schemas.microsoft.com/office/drawing/2014/main" id="{8643225E-302E-8D40-9B3F-C54B55610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1" y="25396825"/>
            <a:ext cx="4702175" cy="388938"/>
          </a:xfrm>
          <a:prstGeom prst="rect">
            <a:avLst/>
          </a:prstGeom>
          <a:noFill/>
          <a:ln>
            <a:noFill/>
          </a:ln>
        </p:spPr>
        <p:txBody>
          <a:bodyPr lIns="78535" tIns="39267" rIns="78535" bIns="39267">
            <a:spAutoFit/>
          </a:bodyPr>
          <a:lstStyle>
            <a:lvl1pPr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6016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6016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6016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6016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2011"/>
          </a:p>
        </p:txBody>
      </p:sp>
      <p:sp>
        <p:nvSpPr>
          <p:cNvPr id="12" name="Rectangle 271">
            <a:extLst>
              <a:ext uri="{FF2B5EF4-FFF2-40B4-BE49-F238E27FC236}">
                <a16:creationId xmlns:a16="http://schemas.microsoft.com/office/drawing/2014/main" id="{F4379048-66C9-C447-BD4F-D1E57182E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4848226"/>
            <a:ext cx="5635625" cy="854075"/>
          </a:xfrm>
          <a:prstGeom prst="rect">
            <a:avLst/>
          </a:prstGeom>
          <a:solidFill>
            <a:srgbClr val="A514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8535" tIns="39267" rIns="78535" bIns="39267" anchor="ctr"/>
          <a:lstStyle>
            <a:lvl1pPr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Introduction</a:t>
            </a:r>
            <a:endParaRPr lang="en-US" altLang="en-US" sz="2766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355" descr="2linehrzpos(CMYK)LG">
            <a:extLst>
              <a:ext uri="{FF2B5EF4-FFF2-40B4-BE49-F238E27FC236}">
                <a16:creationId xmlns:a16="http://schemas.microsoft.com/office/drawing/2014/main" id="{D0670576-8F1C-1645-A054-27F0F8F2E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2201" y="2362200"/>
            <a:ext cx="444182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E964F566-0353-5940-9922-6672CE4F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6" y="5872164"/>
            <a:ext cx="10983913" cy="7234237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lIns="417216" tIns="313594" rIns="417216" bIns="313594"/>
          <a:lstStyle>
            <a:lvl1pPr marL="542925" indent="-542925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defRPr/>
            </a:pPr>
            <a:endParaRPr lang="en-US" altLang="en-US" sz="1760" b="1" dirty="0">
              <a:latin typeface="Arial" panose="020B0604020202020204" pitchFamily="34" charset="0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96096A5D-5D62-7C4E-ACCB-628D22DE0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606425"/>
            <a:ext cx="37866638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7600" b="1">
                <a:solidFill>
                  <a:srgbClr val="A51417"/>
                </a:solidFill>
              </a:rPr>
              <a:t>Comparison of the Adjusting-Amount Procedure and the Monetary Choice Questionnaire for Measuring Delay Discounting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6CE69A3F-37BB-3240-B7A0-4231FAFAE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1" y="3040064"/>
            <a:ext cx="173974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en-US" sz="6600"/>
              <a:t>Haoran Wan, Joel Myerson, &amp; Leonard Green</a:t>
            </a:r>
            <a:endParaRPr lang="en-US" altLang="en-US" sz="3200"/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837FFA85-65FB-514A-A2DD-A31DD6288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6" y="6249989"/>
            <a:ext cx="10952163" cy="647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30972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5544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40116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4688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4000">
                <a:cs typeface="Times New Roman" panose="02020603050405020304" pitchFamily="18" charset="0"/>
              </a:rPr>
              <a:t>The Adjusting-Amount Procedure (Adj-Amt) and the Monetary Choice Questionnaire (MCQ) are often used to assess group and individual differences in the discounting of delayed rewards. 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z="4000">
                <a:cs typeface="Times New Roman" panose="02020603050405020304" pitchFamily="18" charset="0"/>
              </a:rPr>
              <a:t>The current study compared the two procedures using both atheoretical (AuC, and proportion of delayed choices) and theoretical [log(</a:t>
            </a:r>
            <a:r>
              <a:rPr lang="en-US" altLang="en-US" sz="4000" i="1">
                <a:cs typeface="Times New Roman" panose="02020603050405020304" pitchFamily="18" charset="0"/>
              </a:rPr>
              <a:t>k</a:t>
            </a:r>
            <a:r>
              <a:rPr lang="en-US" altLang="en-US" sz="4000">
                <a:cs typeface="Times New Roman" panose="02020603050405020304" pitchFamily="18" charset="0"/>
              </a:rPr>
              <a:t>), based on the simple hyperbola] measures to evaluate whether the two procedures measure the same underlying construct. </a:t>
            </a:r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id="{EE42AFF7-FAB2-E247-A61F-BD7AF9630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6" y="15136813"/>
            <a:ext cx="10983913" cy="142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30972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5544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40116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4688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4000"/>
              <a:t>425 participants from Prolific (</a:t>
            </a:r>
            <a:r>
              <a:rPr lang="en-US" altLang="en-US" sz="4000" i="1"/>
              <a:t>N</a:t>
            </a:r>
            <a:r>
              <a:rPr lang="en-US" altLang="en-US" sz="4000"/>
              <a:t> = 150) and MTurk (</a:t>
            </a:r>
            <a:r>
              <a:rPr lang="en-US" altLang="en-US" sz="4000" i="1"/>
              <a:t>N</a:t>
            </a:r>
            <a:r>
              <a:rPr lang="en-US" altLang="en-US" sz="4000"/>
              <a:t> = 275) completed both the Adj-Amt Delay Discounting Procedure and the MCQ.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sz="4000" b="1"/>
              <a:t>Adjusting-Amount Procedure: </a:t>
            </a:r>
            <a:r>
              <a:rPr lang="en-US" altLang="en-US" sz="4000" i="1"/>
              <a:t> </a:t>
            </a:r>
            <a:r>
              <a:rPr lang="en-US" altLang="en-US" sz="4000"/>
              <a:t>Three delayed amounts were studied: $30, $80, and $500.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4000"/>
              <a:t>Four delays (7 days, 30 days, 90 days, 180 days) were used for the $30 and $80 amounts. The $500 amount included an additional delay (730 days).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sz="4000"/>
              <a:t>Area under the curve (AuC) and log(</a:t>
            </a:r>
            <a:r>
              <a:rPr lang="en-US" altLang="en-US" sz="4000" i="1"/>
              <a:t>k</a:t>
            </a:r>
            <a:r>
              <a:rPr lang="en-US" altLang="en-US" sz="4000"/>
              <a:t>), based on the simple hyperbola discounting model, were calculated for each individual at each amount.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sz="4000" b="1"/>
              <a:t>MCQ:</a:t>
            </a:r>
            <a:r>
              <a:rPr lang="en-US" altLang="en-US" sz="4000" b="1" i="1"/>
              <a:t>  </a:t>
            </a:r>
            <a:r>
              <a:rPr lang="en-US" altLang="en-US" sz="4000"/>
              <a:t>The MCQ (Kirby et al.,1999) consisted of 27 questions, divided into three sets of delayed amounts: $25-35, $50-60, and $75-85.</a:t>
            </a:r>
            <a:endParaRPr lang="en-US" altLang="en-US" sz="4000" i="1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sz="4000"/>
              <a:t>At the group level, the </a:t>
            </a:r>
            <a:r>
              <a:rPr lang="en-US" altLang="zh-CN" sz="4000"/>
              <a:t>proportion of participants choosing the delayed option as a function of the </a:t>
            </a:r>
            <a:r>
              <a:rPr lang="en-US" altLang="zh-CN" sz="4000" i="1"/>
              <a:t>k</a:t>
            </a:r>
            <a:r>
              <a:rPr lang="en-US" altLang="zh-CN" sz="4000"/>
              <a:t>-parameter of each MCQ question was determined</a:t>
            </a:r>
            <a:r>
              <a:rPr lang="en-US" altLang="en-US" sz="400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4000"/>
              <a:t>At the individual level, the proportion of choices of the delayed reward and log(</a:t>
            </a:r>
            <a:r>
              <a:rPr lang="en-US" altLang="en-US" sz="4000" i="1"/>
              <a:t>k</a:t>
            </a:r>
            <a:r>
              <a:rPr lang="en-US" altLang="en-US" sz="4000"/>
              <a:t>) using Kirby’s method were measured for each individual at each amount. </a:t>
            </a:r>
          </a:p>
        </p:txBody>
      </p:sp>
      <p:sp>
        <p:nvSpPr>
          <p:cNvPr id="19" name="Rectangle 271">
            <a:extLst>
              <a:ext uri="{FF2B5EF4-FFF2-40B4-BE49-F238E27FC236}">
                <a16:creationId xmlns:a16="http://schemas.microsoft.com/office/drawing/2014/main" id="{ECB3658C-0C3C-6840-9FD2-73D24B07B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4164" y="4829176"/>
            <a:ext cx="5635625" cy="854075"/>
          </a:xfrm>
          <a:prstGeom prst="rect">
            <a:avLst/>
          </a:prstGeom>
          <a:solidFill>
            <a:srgbClr val="A514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8535" tIns="39267" rIns="78535" bIns="39267" anchor="ctr"/>
          <a:lstStyle>
            <a:lvl1pPr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Results</a:t>
            </a:r>
            <a:endParaRPr lang="en-US" altLang="en-US" sz="2766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38">
            <a:extLst>
              <a:ext uri="{FF2B5EF4-FFF2-40B4-BE49-F238E27FC236}">
                <a16:creationId xmlns:a16="http://schemas.microsoft.com/office/drawing/2014/main" id="{7D7D2135-E2E2-CF48-98F1-B985D3398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89788" y="6249989"/>
            <a:ext cx="10306050" cy="137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30972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5544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40116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4688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200" i="1"/>
              <a:t>Magnitude effect</a:t>
            </a:r>
            <a:r>
              <a:rPr lang="en-US" altLang="en-US" sz="4200"/>
              <a:t>:  In the Adj-Amt procedure, subjective value decreased systematically as a function of delay in all three amount conditions (left panels), and the hyperboloid discounting function provided good fits to the group medians </a:t>
            </a:r>
          </a:p>
          <a:p>
            <a:r>
              <a:rPr lang="en-US" altLang="en-US" sz="4200"/>
              <a:t>(</a:t>
            </a:r>
            <a:r>
              <a:rPr lang="en-US" altLang="en-US" sz="4200" i="1"/>
              <a:t>R</a:t>
            </a:r>
            <a:r>
              <a:rPr lang="en-US" altLang="en-US" sz="4200" baseline="30000"/>
              <a:t>2</a:t>
            </a:r>
            <a:r>
              <a:rPr lang="en-US" altLang="en-US" sz="4200"/>
              <a:t>s &gt; .92).  AuC increased systematically and significantly as a function of amount for both samples.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z="4200"/>
              <a:t>In the MCQ procedure, the proportion of participants choosing the delayed option at each </a:t>
            </a:r>
            <a:r>
              <a:rPr lang="en-US" altLang="en-US" sz="4200" i="1"/>
              <a:t>k</a:t>
            </a:r>
            <a:r>
              <a:rPr lang="en-US" altLang="en-US" sz="4200"/>
              <a:t> increased as a function of amount (right panels) for both samples.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z="4200" i="1"/>
              <a:t>Within-procedure intercorrelations:  </a:t>
            </a:r>
            <a:r>
              <a:rPr lang="en-US" altLang="en-US" sz="4200"/>
              <a:t>The correlations among individuals’ AuCs for the three amounts, as well as the correlations among individuals’ delayed choice proportions for the three amounts were all high for both samples (Prolific: </a:t>
            </a:r>
            <a:r>
              <a:rPr lang="en-US" altLang="en-US" sz="4200" i="1"/>
              <a:t>r</a:t>
            </a:r>
            <a:r>
              <a:rPr lang="en-US" altLang="en-US" sz="4200"/>
              <a:t>s &gt; .73; MTurk: </a:t>
            </a:r>
            <a:r>
              <a:rPr lang="en-US" altLang="en-US" sz="4200" i="1"/>
              <a:t>r</a:t>
            </a:r>
            <a:r>
              <a:rPr lang="en-US" altLang="en-US" sz="4200"/>
              <a:t>s &gt; .84).</a:t>
            </a:r>
          </a:p>
        </p:txBody>
      </p:sp>
      <p:sp>
        <p:nvSpPr>
          <p:cNvPr id="21" name="Rectangle 271">
            <a:extLst>
              <a:ext uri="{FF2B5EF4-FFF2-40B4-BE49-F238E27FC236}">
                <a16:creationId xmlns:a16="http://schemas.microsoft.com/office/drawing/2014/main" id="{0FDD2EEE-4480-C742-864F-9282E23A7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4164" y="24765001"/>
            <a:ext cx="5635625" cy="887413"/>
          </a:xfrm>
          <a:prstGeom prst="rect">
            <a:avLst/>
          </a:prstGeom>
          <a:solidFill>
            <a:srgbClr val="A514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8535" tIns="39267" rIns="78535" bIns="39267" anchor="ctr"/>
          <a:lstStyle>
            <a:lvl1pPr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Conclusion</a:t>
            </a:r>
            <a:endParaRPr lang="en-US" altLang="en-US" sz="2766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57">
            <a:extLst>
              <a:ext uri="{FF2B5EF4-FFF2-40B4-BE49-F238E27FC236}">
                <a16:creationId xmlns:a16="http://schemas.microsoft.com/office/drawing/2014/main" id="{4815D2F1-0647-D24B-AA48-67B648263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1639" y="25785763"/>
            <a:ext cx="26627137" cy="3790950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rgbClr val="000000"/>
            </a:solidFill>
            <a:miter lim="800000"/>
            <a:headEnd/>
            <a:tailEnd/>
          </a:ln>
        </p:spPr>
        <p:txBody>
          <a:bodyPr lIns="78535" tIns="39267" rIns="78535" bIns="39267"/>
          <a:lstStyle>
            <a:lvl1pPr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96925" indent="-338138"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601663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6016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6016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6016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6016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011" dirty="0"/>
          </a:p>
          <a:p>
            <a:pPr>
              <a:defRPr/>
            </a:pPr>
            <a:endParaRPr lang="en-US" altLang="en-US" sz="2011" b="1" dirty="0"/>
          </a:p>
          <a:p>
            <a:pPr>
              <a:defRPr/>
            </a:pPr>
            <a:r>
              <a:rPr lang="en-US" altLang="en-US" sz="2011" b="1" dirty="0"/>
              <a:t>	</a:t>
            </a:r>
            <a:endParaRPr lang="en-US" altLang="en-US" sz="2011" dirty="0"/>
          </a:p>
        </p:txBody>
      </p:sp>
      <p:sp>
        <p:nvSpPr>
          <p:cNvPr id="23" name="TextBox 49">
            <a:extLst>
              <a:ext uri="{FF2B5EF4-FFF2-40B4-BE49-F238E27FC236}">
                <a16:creationId xmlns:a16="http://schemas.microsoft.com/office/drawing/2014/main" id="{1869439C-57FE-5D41-ABC3-42B565DC1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6401" y="25909589"/>
            <a:ext cx="266223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30972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5544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40116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4688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4200"/>
              <a:t>Regardless of the source of the participants (Prolific or MTurk) and the type of discounting measure (atheoretical: AuC, proportion of delayed choices; theoretical: log[</a:t>
            </a:r>
            <a:r>
              <a:rPr lang="en-US" altLang="en-US" sz="4200" i="1"/>
              <a:t>k</a:t>
            </a:r>
            <a:r>
              <a:rPr lang="en-US" altLang="en-US" sz="4200"/>
              <a:t>]), correlations between the adjusting-amount and the MCQ procedures were significant and strong.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4200"/>
              <a:t>This pattern of significant correlations between the two delay discounting procedures supports the hypothesis that they are measuring the same construct (trait, ability). 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2225940D-3D23-B041-A5CE-DB059A300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238" y="19859626"/>
            <a:ext cx="26593800" cy="4278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30972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5544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40116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468813" indent="-89852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en-US" sz="4200" dirty="0">
                <a:solidFill>
                  <a:srgbClr val="000000"/>
                </a:solidFill>
              </a:rPr>
              <a:t>To address the major issue of the current study, namely, </a:t>
            </a:r>
            <a:r>
              <a:rPr lang="en-US" altLang="en-US" sz="4200" i="1" dirty="0">
                <a:solidFill>
                  <a:srgbClr val="000000"/>
                </a:solidFill>
              </a:rPr>
              <a:t>Do the Adj-Amt and MCQ procedures both measure the same construct</a:t>
            </a:r>
            <a:r>
              <a:rPr lang="en-US" altLang="en-US" sz="4200" dirty="0">
                <a:solidFill>
                  <a:srgbClr val="000000"/>
                </a:solidFill>
              </a:rPr>
              <a:t>, between-procedure correlations </a:t>
            </a:r>
            <a:r>
              <a:rPr lang="en-US" altLang="en-US" sz="4200">
                <a:solidFill>
                  <a:srgbClr val="000000"/>
                </a:solidFill>
              </a:rPr>
              <a:t>were conducted:</a:t>
            </a:r>
            <a:endParaRPr lang="en-US" altLang="en-US" sz="4200" dirty="0">
              <a:solidFill>
                <a:srgbClr val="000000"/>
              </a:solidFill>
            </a:endParaRPr>
          </a:p>
          <a:p>
            <a:pPr marL="1554480" indent="-571500">
              <a:buClr>
                <a:srgbClr val="007360"/>
              </a:buClr>
              <a:buFont typeface="Wingdings" pitchFamily="2" charset="2"/>
              <a:buChar char="Ø"/>
              <a:defRPr/>
            </a:pPr>
            <a:r>
              <a:rPr lang="en-US" altLang="en-US" sz="4200" dirty="0">
                <a:solidFill>
                  <a:srgbClr val="000000"/>
                </a:solidFill>
              </a:rPr>
              <a:t>Correlations between AuC (Adj-Amt) and proportion of delayed choices (MCQ) on the common amounts </a:t>
            </a:r>
          </a:p>
          <a:p>
            <a:pPr marL="982980">
              <a:spcAft>
                <a:spcPts val="600"/>
              </a:spcAft>
              <a:buClr>
                <a:srgbClr val="007360"/>
              </a:buClr>
              <a:defRPr/>
            </a:pPr>
            <a:r>
              <a:rPr lang="en-US" altLang="en-US" sz="4200" dirty="0">
                <a:solidFill>
                  <a:srgbClr val="000000"/>
                </a:solidFill>
              </a:rPr>
              <a:t>     (i.e., $30 and $80) were greater than .80 for the Prolific and .78 for the MTurk samples.  </a:t>
            </a:r>
          </a:p>
          <a:p>
            <a:pPr marL="1554480" indent="-571500">
              <a:spcBef>
                <a:spcPts val="600"/>
              </a:spcBef>
              <a:buClr>
                <a:srgbClr val="007360"/>
              </a:buClr>
              <a:buFont typeface="Wingdings" pitchFamily="2" charset="2"/>
              <a:buChar char="Ø"/>
              <a:defRPr/>
            </a:pPr>
            <a:r>
              <a:rPr lang="en-US" altLang="en-US" sz="4200" dirty="0">
                <a:solidFill>
                  <a:srgbClr val="000000"/>
                </a:solidFill>
              </a:rPr>
              <a:t>T</a:t>
            </a:r>
            <a:r>
              <a:rPr lang="en-US" altLang="zh-CN" sz="4200" dirty="0">
                <a:solidFill>
                  <a:srgbClr val="000000"/>
                </a:solidFill>
              </a:rPr>
              <a:t>he</a:t>
            </a:r>
            <a:r>
              <a:rPr lang="zh-CN" altLang="en-US" sz="4200" dirty="0">
                <a:solidFill>
                  <a:srgbClr val="000000"/>
                </a:solidFill>
              </a:rPr>
              <a:t> </a:t>
            </a:r>
            <a:r>
              <a:rPr lang="en-US" altLang="zh-CN" sz="4200" dirty="0">
                <a:solidFill>
                  <a:srgbClr val="000000"/>
                </a:solidFill>
              </a:rPr>
              <a:t>correlations between the log(</a:t>
            </a:r>
            <a:r>
              <a:rPr lang="en-US" altLang="zh-CN" sz="4200" i="1" dirty="0">
                <a:solidFill>
                  <a:srgbClr val="000000"/>
                </a:solidFill>
              </a:rPr>
              <a:t>k</a:t>
            </a:r>
            <a:r>
              <a:rPr lang="en-US" altLang="zh-CN" sz="4200" dirty="0">
                <a:solidFill>
                  <a:srgbClr val="000000"/>
                </a:solidFill>
              </a:rPr>
              <a:t>) measures for the Adj-Amt and MCQ also were strong and significant  </a:t>
            </a:r>
          </a:p>
          <a:p>
            <a:pPr marL="982980">
              <a:buClr>
                <a:srgbClr val="007360"/>
              </a:buClr>
              <a:defRPr/>
            </a:pPr>
            <a:r>
              <a:rPr lang="en-US" altLang="zh-CN" sz="4200" dirty="0">
                <a:solidFill>
                  <a:srgbClr val="000000"/>
                </a:solidFill>
              </a:rPr>
              <a:t>     (Prolific: </a:t>
            </a:r>
            <a:r>
              <a:rPr lang="en-US" altLang="zh-CN" sz="4200" i="1" dirty="0" err="1">
                <a:solidFill>
                  <a:srgbClr val="000000"/>
                </a:solidFill>
              </a:rPr>
              <a:t>r</a:t>
            </a:r>
            <a:r>
              <a:rPr lang="en-US" altLang="zh-CN" sz="4200" dirty="0" err="1">
                <a:solidFill>
                  <a:srgbClr val="000000"/>
                </a:solidFill>
              </a:rPr>
              <a:t>s</a:t>
            </a:r>
            <a:r>
              <a:rPr lang="en-US" altLang="zh-CN" sz="4200" dirty="0">
                <a:solidFill>
                  <a:srgbClr val="000000"/>
                </a:solidFill>
              </a:rPr>
              <a:t> &gt; .76; MTurk: </a:t>
            </a:r>
            <a:r>
              <a:rPr lang="en-US" altLang="zh-CN" sz="4200" i="1" dirty="0" err="1">
                <a:solidFill>
                  <a:srgbClr val="000000"/>
                </a:solidFill>
              </a:rPr>
              <a:t>r</a:t>
            </a:r>
            <a:r>
              <a:rPr lang="en-US" altLang="zh-CN" sz="4200" dirty="0" err="1">
                <a:solidFill>
                  <a:srgbClr val="000000"/>
                </a:solidFill>
              </a:rPr>
              <a:t>s</a:t>
            </a:r>
            <a:r>
              <a:rPr lang="en-US" altLang="zh-CN" sz="4200" dirty="0">
                <a:solidFill>
                  <a:srgbClr val="000000"/>
                </a:solidFill>
              </a:rPr>
              <a:t> &gt; .74). </a:t>
            </a:r>
          </a:p>
        </p:txBody>
      </p:sp>
      <p:pic>
        <p:nvPicPr>
          <p:cNvPr id="25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BCE13E52-21EB-E34B-9F86-FE0A36A16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238" y="5957888"/>
            <a:ext cx="7854950" cy="137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4A4E461-E966-D14C-9103-160F3EFB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5088" y="5957888"/>
            <a:ext cx="7854950" cy="137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71">
            <a:extLst>
              <a:ext uri="{FF2B5EF4-FFF2-40B4-BE49-F238E27FC236}">
                <a16:creationId xmlns:a16="http://schemas.microsoft.com/office/drawing/2014/main" id="{ADFF9E5B-C7A5-D54C-8D81-E8AFB5AC0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13776326"/>
            <a:ext cx="5635625" cy="854075"/>
          </a:xfrm>
          <a:prstGeom prst="rect">
            <a:avLst/>
          </a:prstGeom>
          <a:solidFill>
            <a:srgbClr val="A514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8535" tIns="39267" rIns="78535" bIns="39267" anchor="ctr"/>
          <a:lstStyle>
            <a:lvl1pPr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62230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Method</a:t>
            </a:r>
            <a:endParaRPr lang="en-US" altLang="en-US" sz="2766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5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630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Samantha</dc:creator>
  <cp:lastModifiedBy>Wan, Matt</cp:lastModifiedBy>
  <cp:revision>2</cp:revision>
  <cp:lastPrinted>2022-05-24T17:50:33Z</cp:lastPrinted>
  <dcterms:created xsi:type="dcterms:W3CDTF">2022-05-24T17:45:40Z</dcterms:created>
  <dcterms:modified xsi:type="dcterms:W3CDTF">2022-05-25T04:50:40Z</dcterms:modified>
</cp:coreProperties>
</file>