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20108"/>
    <p:restoredTop sz="94643"/>
  </p:normalViewPr>
  <p:slideViewPr>
    <p:cSldViewPr snapToGrid="0">
      <p:cViewPr>
        <p:scale>
          <a:sx n="122" d="100"/>
          <a:sy n="122" d="100"/>
        </p:scale>
        <p:origin x="160" y="8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3e7246047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3e724604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3e724604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3e724604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e724604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3e7246047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e724604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e724604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3e724604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3e724604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3e724604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3e724604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e724604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e724604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3e724604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3e724604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3e724604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3e724604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3e724604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3e724604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3e724604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3e724604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jp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4" Type="http://schemas.openxmlformats.org/officeDocument/2006/relationships/image" Target="../media/image14.jp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304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CS 4476 Project 1</a:t>
            </a:r>
            <a:endParaRPr dirty="0"/>
          </a:p>
        </p:txBody>
      </p:sp>
      <p:sp>
        <p:nvSpPr>
          <p:cNvPr id="55" name="Google Shape;55;p13"/>
          <p:cNvSpPr txBox="1">
            <a:spLocks noGrp="1"/>
          </p:cNvSpPr>
          <p:nvPr>
            <p:ph type="subTitle" idx="1"/>
          </p:nvPr>
        </p:nvSpPr>
        <p:spPr>
          <a:xfrm>
            <a:off x="311700" y="2320025"/>
            <a:ext cx="8520600" cy="179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Jie Lyu</a:t>
            </a:r>
            <a:endParaRPr dirty="0"/>
          </a:p>
          <a:p>
            <a:pPr marL="0" lvl="0" indent="0" algn="ctr" rtl="0">
              <a:spcBef>
                <a:spcPts val="0"/>
              </a:spcBef>
              <a:spcAft>
                <a:spcPts val="0"/>
              </a:spcAft>
              <a:buNone/>
            </a:pPr>
            <a:r>
              <a:rPr lang="en-US" dirty="0" smtClean="0"/>
              <a:t>jie.lyu@gatech.edu</a:t>
            </a:r>
            <a:endParaRPr dirty="0"/>
          </a:p>
          <a:p>
            <a:pPr marL="0" lvl="0" indent="0" algn="ctr" rtl="0">
              <a:spcBef>
                <a:spcPts val="0"/>
              </a:spcBef>
              <a:spcAft>
                <a:spcPts val="0"/>
              </a:spcAft>
              <a:buNone/>
            </a:pPr>
            <a:r>
              <a:rPr lang="en-US" dirty="0" smtClean="0"/>
              <a:t>jlyu31</a:t>
            </a:r>
            <a:endParaRPr dirty="0"/>
          </a:p>
          <a:p>
            <a:pPr marL="0" lvl="0" indent="0" algn="ctr" rtl="0">
              <a:spcBef>
                <a:spcPts val="0"/>
              </a:spcBef>
              <a:spcAft>
                <a:spcPts val="0"/>
              </a:spcAft>
              <a:buNone/>
            </a:pPr>
            <a:r>
              <a:rPr lang="en-US" dirty="0" smtClean="0"/>
              <a:t>903329676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Hybrid images with PyTorch</a:t>
            </a:r>
            <a:endParaRPr/>
          </a:p>
        </p:txBody>
      </p:sp>
      <p:sp>
        <p:nvSpPr>
          <p:cNvPr id="117" name="Google Shape;117;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Submarine + Fish</a:t>
            </a:r>
            <a:endParaRPr b="1" dirty="0"/>
          </a:p>
          <a:p>
            <a:pPr marL="0" lvl="0" indent="0" algn="l" rtl="0">
              <a:spcBef>
                <a:spcPts val="1600"/>
              </a:spcBef>
              <a:spcAft>
                <a:spcPts val="1600"/>
              </a:spcAft>
              <a:buNone/>
            </a:pPr>
            <a:endParaRPr dirty="0"/>
          </a:p>
        </p:txBody>
      </p:sp>
      <p:sp>
        <p:nvSpPr>
          <p:cNvPr id="118" name="Google Shape;118;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 vs. Part 2</a:t>
            </a:r>
            <a:endParaRPr dirty="0"/>
          </a:p>
          <a:p>
            <a:pPr marL="0" lvl="0" indent="0">
              <a:spcBef>
                <a:spcPts val="1600"/>
              </a:spcBef>
              <a:spcAft>
                <a:spcPts val="1600"/>
              </a:spcAft>
              <a:buNone/>
            </a:pPr>
            <a:r>
              <a:rPr lang="en-US" dirty="0" smtClean="0"/>
              <a:t>Part 1 </a:t>
            </a:r>
            <a:r>
              <a:rPr lang="en-US" dirty="0"/>
              <a:t>took 9.276 seconds and </a:t>
            </a:r>
            <a:r>
              <a:rPr lang="en-US" dirty="0" smtClean="0"/>
              <a:t>part 2 took </a:t>
            </a:r>
            <a:r>
              <a:rPr lang="en-US" dirty="0"/>
              <a:t>1.677 second</a:t>
            </a:r>
            <a:r>
              <a:rPr lang="en-US" dirty="0" smtClean="0"/>
              <a:t>. Part 2 is 82% faster. To me that means better.</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763395"/>
            <a:ext cx="2680651" cy="219456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Tests</a:t>
            </a:r>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70196"/>
          <a:stretch/>
        </p:blipFill>
        <p:spPr>
          <a:xfrm>
            <a:off x="84237" y="1017725"/>
            <a:ext cx="8975526" cy="250115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smtClean="0"/>
              <a:t>With a default cutoff frequency at 7, some high frequency images shows too much edge (e.g. Einstein + Marilyn), thus dominating the hybrid images and making people hard to ignore it. Lowering the cutoff frequency in those cases will produce a better result.</a:t>
            </a:r>
            <a:r>
              <a:rPr lang="en-US" dirty="0"/>
              <a:t> </a:t>
            </a:r>
            <a:r>
              <a:rPr lang="en-US" dirty="0" smtClean="0"/>
              <a:t>Also I found it better to set the frequency to 5 for the cat and dog case. Rods and cones works different for everybody, so for me this frequency works the best. The biggest challenge has been learning to work with numpy, but it is also rewarding since it is an awesome tool.</a:t>
            </a:r>
          </a:p>
          <a:p>
            <a:pPr marL="0" lvl="0" indent="0">
              <a:spcAft>
                <a:spcPts val="1600"/>
              </a:spcAft>
              <a:buNone/>
            </a:pPr>
            <a:r>
              <a:rPr lang="en-US" dirty="0" smtClean="0"/>
              <a:t>Thank you for reading!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Image filtering</a:t>
            </a:r>
            <a:endParaRPr dirty="0"/>
          </a:p>
        </p:txBody>
      </p:sp>
      <p:sp>
        <p:nvSpPr>
          <p:cNvPr id="62" name="Google Shape;62;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smtClean="0"/>
              <a:t>I first generate a 1d </a:t>
            </a:r>
            <a:r>
              <a:rPr lang="en-US" dirty="0"/>
              <a:t>G</a:t>
            </a:r>
            <a:r>
              <a:rPr lang="en-US" dirty="0" smtClean="0"/>
              <a:t>aussian array using numpy.fromfunction() and a helper method I wrote that does the </a:t>
            </a:r>
            <a:r>
              <a:rPr lang="en-US" dirty="0"/>
              <a:t>G</a:t>
            </a:r>
            <a:r>
              <a:rPr lang="en-US" dirty="0" smtClean="0"/>
              <a:t>aussian calculation</a:t>
            </a:r>
            <a:r>
              <a:rPr lang="en-US" dirty="0"/>
              <a:t> </a:t>
            </a:r>
            <a:r>
              <a:rPr lang="en-US" dirty="0" smtClean="0"/>
              <a:t>using the standard </a:t>
            </a:r>
            <a:r>
              <a:rPr lang="en-US" dirty="0" smtClean="0"/>
              <a:t>1D </a:t>
            </a:r>
            <a:r>
              <a:rPr lang="en-US" dirty="0"/>
              <a:t>Gaussian</a:t>
            </a:r>
            <a:r>
              <a:rPr lang="en-US" dirty="0" smtClean="0"/>
              <a:t> formula. Then I used numpy.outer to find the outer product of the 1D array with itself, which is a 2d Gaussian array</a:t>
            </a:r>
            <a:r>
              <a:rPr lang="mr-IN" dirty="0"/>
              <a:t/>
            </a:r>
            <a:br>
              <a:rPr lang="mr-IN" dirty="0"/>
            </a:b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800" y="1279525"/>
            <a:ext cx="3187700" cy="3162300"/>
          </a:xfrm>
          <a:prstGeom prst="rect">
            <a:avLst/>
          </a:prstGeom>
        </p:spPr>
      </p:pic>
      <p:sp>
        <p:nvSpPr>
          <p:cNvPr id="6" name="TextBox 5"/>
          <p:cNvSpPr txBox="1"/>
          <p:nvPr/>
        </p:nvSpPr>
        <p:spPr>
          <a:xfrm>
            <a:off x="717800" y="4568875"/>
            <a:ext cx="3187700" cy="523220"/>
          </a:xfrm>
          <a:prstGeom prst="rect">
            <a:avLst/>
          </a:prstGeom>
          <a:noFill/>
        </p:spPr>
        <p:txBody>
          <a:bodyPr wrap="square" rtlCol="0">
            <a:spAutoFit/>
          </a:bodyPr>
          <a:lstStyle/>
          <a:p>
            <a:pPr lvl="2"/>
            <a:r>
              <a:rPr lang="en-US" b="1" dirty="0" smtClean="0"/>
              <a:t>2d Gaussian kernel</a:t>
            </a:r>
            <a:endParaRPr lang="en"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Image filtering</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00" y="1260475"/>
            <a:ext cx="3644900" cy="32004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9900" y="1260475"/>
            <a:ext cx="3644900" cy="3200400"/>
          </a:xfrm>
          <a:prstGeom prst="rect">
            <a:avLst/>
          </a:prstGeom>
        </p:spPr>
      </p:pic>
      <p:sp>
        <p:nvSpPr>
          <p:cNvPr id="5" name="TextBox 4"/>
          <p:cNvSpPr txBox="1"/>
          <p:nvPr/>
        </p:nvSpPr>
        <p:spPr>
          <a:xfrm>
            <a:off x="5009900" y="4568875"/>
            <a:ext cx="3644900" cy="523220"/>
          </a:xfrm>
          <a:prstGeom prst="rect">
            <a:avLst/>
          </a:prstGeom>
          <a:noFill/>
        </p:spPr>
        <p:txBody>
          <a:bodyPr wrap="square" rtlCol="0">
            <a:spAutoFit/>
          </a:bodyPr>
          <a:lstStyle/>
          <a:p>
            <a:pPr lvl="0"/>
            <a:r>
              <a:rPr lang="en" b="1" dirty="0"/>
              <a:t>Small blur with a box filter</a:t>
            </a:r>
            <a:endParaRPr lang="en" dirty="0"/>
          </a:p>
          <a:p>
            <a:endParaRPr lang="en-US" dirty="0"/>
          </a:p>
        </p:txBody>
      </p:sp>
      <p:sp>
        <p:nvSpPr>
          <p:cNvPr id="9" name="TextBox 8"/>
          <p:cNvSpPr txBox="1"/>
          <p:nvPr/>
        </p:nvSpPr>
        <p:spPr>
          <a:xfrm>
            <a:off x="489200" y="4568875"/>
            <a:ext cx="3644900" cy="523220"/>
          </a:xfrm>
          <a:prstGeom prst="rect">
            <a:avLst/>
          </a:prstGeom>
          <a:noFill/>
        </p:spPr>
        <p:txBody>
          <a:bodyPr wrap="square" rtlCol="0">
            <a:spAutoFit/>
          </a:bodyPr>
          <a:lstStyle/>
          <a:p>
            <a:pPr lvl="0">
              <a:buClr>
                <a:schemeClr val="dk1"/>
              </a:buClr>
              <a:buSzPts val="1100"/>
            </a:pPr>
            <a:r>
              <a:rPr lang="en" b="1" dirty="0"/>
              <a:t>Identity filter</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Image filtering</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00" y="1260475"/>
            <a:ext cx="3644900" cy="32004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9900" y="1260475"/>
            <a:ext cx="3644900" cy="3200400"/>
          </a:xfrm>
          <a:prstGeom prst="rect">
            <a:avLst/>
          </a:prstGeom>
        </p:spPr>
      </p:pic>
      <p:sp>
        <p:nvSpPr>
          <p:cNvPr id="8" name="TextBox 7"/>
          <p:cNvSpPr txBox="1"/>
          <p:nvPr/>
        </p:nvSpPr>
        <p:spPr>
          <a:xfrm>
            <a:off x="489200" y="4568875"/>
            <a:ext cx="3644900" cy="307777"/>
          </a:xfrm>
          <a:prstGeom prst="rect">
            <a:avLst/>
          </a:prstGeom>
          <a:noFill/>
        </p:spPr>
        <p:txBody>
          <a:bodyPr wrap="square" rtlCol="0">
            <a:spAutoFit/>
          </a:bodyPr>
          <a:lstStyle/>
          <a:p>
            <a:pPr lvl="0"/>
            <a:r>
              <a:rPr lang="en" b="1" dirty="0"/>
              <a:t>Sobel </a:t>
            </a:r>
            <a:r>
              <a:rPr lang="en" b="1" dirty="0" smtClean="0"/>
              <a:t>filter</a:t>
            </a:r>
            <a:endParaRPr lang="en" b="1" dirty="0"/>
          </a:p>
        </p:txBody>
      </p:sp>
      <p:sp>
        <p:nvSpPr>
          <p:cNvPr id="9" name="TextBox 8"/>
          <p:cNvSpPr txBox="1"/>
          <p:nvPr/>
        </p:nvSpPr>
        <p:spPr>
          <a:xfrm>
            <a:off x="5009900" y="4568875"/>
            <a:ext cx="3644900" cy="307777"/>
          </a:xfrm>
          <a:prstGeom prst="rect">
            <a:avLst/>
          </a:prstGeom>
          <a:noFill/>
        </p:spPr>
        <p:txBody>
          <a:bodyPr wrap="square" rtlCol="0">
            <a:spAutoFit/>
          </a:bodyPr>
          <a:lstStyle/>
          <a:p>
            <a:pPr lvl="0"/>
            <a:r>
              <a:rPr lang="en" b="1" dirty="0"/>
              <a:t>Discrete Laplacian </a:t>
            </a:r>
            <a:r>
              <a:rPr lang="en" b="1" dirty="0" smtClean="0"/>
              <a:t>filter</a:t>
            </a:r>
            <a:endParaRPr lang="en"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1: Hybrid images</a:t>
            </a:r>
            <a:endParaRPr dirty="0"/>
          </a:p>
        </p:txBody>
      </p:sp>
      <p:sp>
        <p:nvSpPr>
          <p:cNvPr id="82" name="Google Shape;82;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smtClean="0"/>
              <a:t>I used </a:t>
            </a:r>
            <a:r>
              <a:rPr lang="en-US" dirty="0" err="1" smtClean="0"/>
              <a:t>my_imfilter</a:t>
            </a:r>
            <a:r>
              <a:rPr lang="en-US" dirty="0" smtClean="0"/>
              <a:t>() to get the low frequency filtered version of both images a and b, and subtracted the filtered image b one from the original image b to get the high frequency one. Then I added the low frequency version of image a and high frequency version of image b to get the final hybrid image. I used </a:t>
            </a:r>
            <a:r>
              <a:rPr lang="en-US" dirty="0" err="1" smtClean="0"/>
              <a:t>numpy.clip</a:t>
            </a:r>
            <a:r>
              <a:rPr lang="en-US" dirty="0" smtClean="0"/>
              <a:t>() to make sure the pixel values are between 0 and 1</a:t>
            </a:r>
            <a:endParaRPr lang="en-US" dirty="0"/>
          </a:p>
          <a:p>
            <a:pPr marL="0" lvl="0" indent="0" algn="l" rtl="0">
              <a:spcBef>
                <a:spcPts val="0"/>
              </a:spcBef>
              <a:spcAft>
                <a:spcPts val="1600"/>
              </a:spcAft>
              <a:buNone/>
            </a:pPr>
            <a:endParaRPr dirty="0"/>
          </a:p>
        </p:txBody>
      </p:sp>
      <p:sp>
        <p:nvSpPr>
          <p:cNvPr id="83" name="Google Shape;8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Cat + Dog</a:t>
            </a:r>
            <a:endParaRPr b="1" dirty="0"/>
          </a:p>
          <a:p>
            <a:pPr marL="0" lvl="0" indent="0" algn="l" rtl="0">
              <a:spcBef>
                <a:spcPts val="1600"/>
              </a:spcBef>
              <a:spcAft>
                <a:spcPts val="0"/>
              </a:spcAft>
              <a:buClr>
                <a:schemeClr val="dk1"/>
              </a:buClr>
              <a:buSzPts val="1100"/>
              <a:buFont typeface="Arial"/>
              <a:buNone/>
            </a:pPr>
            <a:r>
              <a:rPr lang="en-US" dirty="0" smtClean="0"/>
              <a:t> </a:t>
            </a:r>
            <a:endParaRPr dirty="0" smtClean="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r>
              <a:rPr lang="en" dirty="0"/>
              <a:t>Cutoff frequency: </a:t>
            </a:r>
            <a:r>
              <a:rPr lang="en-US" dirty="0" smtClean="0"/>
              <a:t>5</a:t>
            </a:r>
            <a:endParaRPr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400" y="1605280"/>
            <a:ext cx="2492437" cy="21945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Hybrid images</a:t>
            </a:r>
            <a:endParaRPr/>
          </a:p>
        </p:txBody>
      </p:sp>
      <p:sp>
        <p:nvSpPr>
          <p:cNvPr id="89" name="Google Shape;89;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Motorcycle + Bicycle</a:t>
            </a:r>
            <a:endParaRPr dirty="0"/>
          </a:p>
          <a:p>
            <a:pPr marL="0" lvl="0" indent="0" algn="l" rtl="0">
              <a:spcBef>
                <a:spcPts val="1600"/>
              </a:spcBef>
              <a:spcAft>
                <a:spcPts val="0"/>
              </a:spcAft>
              <a:buNone/>
            </a:pPr>
            <a:r>
              <a:rPr lang="en-US" dirty="0" smtClean="0"/>
              <a:t>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Cutoff frequency: </a:t>
            </a:r>
            <a:r>
              <a:rPr lang="en-US" dirty="0"/>
              <a:t>3</a:t>
            </a:r>
            <a:endParaRPr b="1" dirty="0"/>
          </a:p>
        </p:txBody>
      </p:sp>
      <p:sp>
        <p:nvSpPr>
          <p:cNvPr id="90" name="Google Shape;90;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Plane + Bird</a:t>
            </a:r>
            <a:endParaRPr dirty="0"/>
          </a:p>
          <a:p>
            <a:pPr marL="0" lvl="0" indent="0" algn="l" rtl="0">
              <a:spcBef>
                <a:spcPts val="1600"/>
              </a:spcBef>
              <a:spcAft>
                <a:spcPts val="0"/>
              </a:spcAft>
              <a:buNone/>
            </a:pPr>
            <a:r>
              <a:rPr lang="en-US" dirty="0" smtClean="0"/>
              <a:t> </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dirty="0"/>
              <a:t>Cutoff frequency: </a:t>
            </a:r>
            <a:r>
              <a:rPr lang="en-US" dirty="0" smtClean="0"/>
              <a:t>7</a:t>
            </a:r>
            <a:endParaRPr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400" y="1601006"/>
            <a:ext cx="2486284" cy="21945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00" y="1601006"/>
            <a:ext cx="3313786" cy="21945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Hybrid images</a:t>
            </a:r>
            <a:endParaRPr/>
          </a:p>
        </p:txBody>
      </p:sp>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Einstein + Marilyn</a:t>
            </a:r>
            <a:endParaRPr b="1" dirty="0"/>
          </a:p>
          <a:p>
            <a:pPr marL="0" lvl="0" indent="0" algn="l" rtl="0">
              <a:spcBef>
                <a:spcPts val="1600"/>
              </a:spcBef>
              <a:spcAft>
                <a:spcPts val="0"/>
              </a:spcAft>
              <a:buClr>
                <a:schemeClr val="dk1"/>
              </a:buClr>
              <a:buSzPts val="1100"/>
              <a:buFont typeface="Arial"/>
              <a:buNone/>
            </a:pPr>
            <a:r>
              <a:rPr lang="en-US" dirty="0" smtClean="0"/>
              <a:t> </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r>
              <a:rPr lang="en" dirty="0"/>
              <a:t>Cutoff frequency: </a:t>
            </a:r>
            <a:r>
              <a:rPr lang="en-US" dirty="0" smtClean="0"/>
              <a:t>3</a:t>
            </a:r>
            <a:endParaRPr dirty="0"/>
          </a:p>
        </p:txBody>
      </p:sp>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Submarine + Fish</a:t>
            </a:r>
            <a:endParaRPr b="1" dirty="0"/>
          </a:p>
          <a:p>
            <a:pPr marL="0" lvl="0" indent="0" algn="l" rtl="0">
              <a:spcBef>
                <a:spcPts val="1600"/>
              </a:spcBef>
              <a:spcAft>
                <a:spcPts val="0"/>
              </a:spcAft>
              <a:buClr>
                <a:schemeClr val="dk1"/>
              </a:buClr>
              <a:buSzPts val="1100"/>
              <a:buFont typeface="Arial"/>
              <a:buNone/>
            </a:pPr>
            <a:r>
              <a:rPr lang="en-US" dirty="0" smtClean="0"/>
              <a:t> </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Clr>
                <a:schemeClr val="dk1"/>
              </a:buClr>
              <a:buSzPts val="1100"/>
              <a:buFont typeface="Arial"/>
              <a:buNone/>
            </a:pPr>
            <a:r>
              <a:rPr lang="en" dirty="0"/>
              <a:t>Cutoff frequency: </a:t>
            </a:r>
            <a:r>
              <a:rPr lang="en-US" dirty="0" smtClean="0"/>
              <a:t>3</a:t>
            </a:r>
            <a:endParaRPr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602619"/>
            <a:ext cx="1863306" cy="219456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2400" y="1602619"/>
            <a:ext cx="2680651" cy="21945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Hybrid images with PyTorch</a:t>
            </a:r>
            <a:endParaRPr/>
          </a:p>
        </p:txBody>
      </p:sp>
      <p:sp>
        <p:nvSpPr>
          <p:cNvPr id="103" name="Google Shape;103;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Cat + Dog</a:t>
            </a:r>
            <a:endParaRPr b="1" dirty="0"/>
          </a:p>
          <a:p>
            <a:pPr marL="0" lvl="0" indent="0" algn="l" rtl="0">
              <a:spcBef>
                <a:spcPts val="1600"/>
              </a:spcBef>
              <a:spcAft>
                <a:spcPts val="1600"/>
              </a:spcAft>
              <a:buNone/>
            </a:pPr>
            <a:r>
              <a:rPr lang="en-US" dirty="0" smtClean="0"/>
              <a:t> </a:t>
            </a:r>
            <a:endParaRPr dirty="0"/>
          </a:p>
        </p:txBody>
      </p:sp>
      <p:sp>
        <p:nvSpPr>
          <p:cNvPr id="104" name="Google Shape;104;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Motorcycle + Bicycle</a:t>
            </a:r>
            <a:endParaRPr dirty="0"/>
          </a:p>
          <a:p>
            <a:pPr marL="0" lvl="0" indent="0" algn="l" rtl="0">
              <a:spcBef>
                <a:spcPts val="1600"/>
              </a:spcBef>
              <a:spcAft>
                <a:spcPts val="1600"/>
              </a:spcAft>
              <a:buNone/>
            </a:pPr>
            <a:r>
              <a:rPr lang="en-US" dirty="0" smtClean="0"/>
              <a:t> </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763395"/>
            <a:ext cx="2492437" cy="219456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0388" y="1763395"/>
            <a:ext cx="3313786" cy="21945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Hybrid images with PyTorch</a:t>
            </a:r>
            <a:endParaRPr/>
          </a:p>
        </p:txBody>
      </p:sp>
      <p:sp>
        <p:nvSpPr>
          <p:cNvPr id="110" name="Google Shape;110;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Plane + Bird</a:t>
            </a:r>
            <a:endParaRPr dirty="0"/>
          </a:p>
          <a:p>
            <a:pPr marL="0" lvl="0" indent="0" algn="l" rtl="0">
              <a:spcBef>
                <a:spcPts val="1600"/>
              </a:spcBef>
              <a:spcAft>
                <a:spcPts val="1600"/>
              </a:spcAft>
              <a:buNone/>
            </a:pPr>
            <a:r>
              <a:rPr lang="en-US" dirty="0" smtClean="0"/>
              <a:t> </a:t>
            </a:r>
            <a:endParaRPr dirty="0"/>
          </a:p>
        </p:txBody>
      </p:sp>
      <p:sp>
        <p:nvSpPr>
          <p:cNvPr id="111" name="Google Shape;111;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Einstein + </a:t>
            </a:r>
            <a:r>
              <a:rPr lang="en" b="1" dirty="0" smtClean="0"/>
              <a:t>Marilyn</a:t>
            </a:r>
            <a:endParaRPr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763395"/>
            <a:ext cx="2486284" cy="219456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2155" y="1763395"/>
            <a:ext cx="1863306" cy="219456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405</Words>
  <Application>Microsoft Macintosh PowerPoint</Application>
  <PresentationFormat>On-screen Show (16:9)</PresentationFormat>
  <Paragraphs>70</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CS 4476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Tests</vt:lpstr>
      <vt:lpstr>Conclusions</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1</dc:title>
  <cp:lastModifiedBy>Lyu, Jie</cp:lastModifiedBy>
  <cp:revision>9</cp:revision>
  <dcterms:modified xsi:type="dcterms:W3CDTF">2019-09-09T03:38:32Z</dcterms:modified>
</cp:coreProperties>
</file>