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heme/theme3.xml" ContentType="application/vnd.openxmlformats-officedocument.them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.xml" ContentType="application/vnd.openxmlformats-officedocument.presentationml.notesSlide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57"/>
  </p:notesMasterIdLst>
  <p:sldIdLst>
    <p:sldId id="256" r:id="rId3"/>
    <p:sldId id="257" r:id="rId4"/>
    <p:sldId id="258" r:id="rId5"/>
    <p:sldId id="32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324" r:id="rId23"/>
    <p:sldId id="325" r:id="rId24"/>
    <p:sldId id="326" r:id="rId25"/>
    <p:sldId id="327" r:id="rId26"/>
    <p:sldId id="328" r:id="rId27"/>
    <p:sldId id="329" r:id="rId28"/>
    <p:sldId id="335" r:id="rId29"/>
    <p:sldId id="333" r:id="rId30"/>
    <p:sldId id="336" r:id="rId31"/>
    <p:sldId id="280" r:id="rId32"/>
    <p:sldId id="281" r:id="rId33"/>
    <p:sldId id="283" r:id="rId34"/>
    <p:sldId id="284" r:id="rId35"/>
    <p:sldId id="285" r:id="rId36"/>
    <p:sldId id="286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21" r:id="rId56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>
          <p15:clr>
            <a:srgbClr val="A4A3A4"/>
          </p15:clr>
        </p15:guide>
        <p15:guide id="2" pos="21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960" y="100"/>
      </p:cViewPr>
      <p:guideLst>
        <p:guide orient="horz" pos="2868"/>
        <p:guide pos="21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938713" y="642938"/>
            <a:ext cx="2314575" cy="17367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1AAA5-2F82-47EB-8A14-3C2E31070EF5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Beilun Wang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2020/2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2020/2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Beilun Wang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2020/2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Beilun Wang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2020/2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Beilun Wang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9840" y="457200"/>
            <a:ext cx="31239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8000" y="457200"/>
            <a:ext cx="46278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9840" y="2057400"/>
            <a:ext cx="31239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2020/2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Beilun Wang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2020/2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Beilun Wang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2020/2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Beilun Wang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766286" y="1884680"/>
            <a:ext cx="7611428" cy="301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658178" y="1742758"/>
            <a:ext cx="7827645" cy="329565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88732" y="2136139"/>
            <a:ext cx="6566536" cy="25850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None/>
              <a:defRPr kumimoji="0" lang="zh-CN" altLang="en-US" sz="66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2020/2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Beilun Wang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184150"/>
          </a:xfrm>
        </p:spPr>
        <p:txBody>
          <a:bodyPr lIns="0" tIns="0" rIns="0" bIns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Beilun Wang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184150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2020/2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Beilun Wang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2020/2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184150"/>
          </a:xfrm>
        </p:spPr>
        <p:txBody>
          <a:bodyPr lIns="0" tIns="0" rIns="0" bIns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Beilun Wang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184150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2020/2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Beilun Wang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2020/2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766286" y="1884680"/>
            <a:ext cx="7611428" cy="301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658178" y="1742758"/>
            <a:ext cx="7827645" cy="329565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993934" y="2190115"/>
            <a:ext cx="7141845" cy="2401570"/>
          </a:xfrm>
        </p:spPr>
        <p:txBody>
          <a:bodyPr anchor="ctr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2020/2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zh-CN"/>
              <a:t>Beilun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>
              <a:defRPr/>
            </a:pPr>
            <a:fld id="{22135BB6-1585-4116-9B81-E54B94D54844}" type="slidenum">
              <a:rPr lang="en-US" altLang="zh-CN" smtClean="0"/>
              <a:t>‹#›</a:t>
            </a:fld>
            <a:endParaRPr lang="zh-CN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2020/2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Beilun Wang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31031" y="3969093"/>
            <a:ext cx="3611166" cy="1426769"/>
          </a:xfrm>
        </p:spPr>
        <p:txBody>
          <a:bodyPr anchor="ctr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2020/2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Beilun Wang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>
            <a:off x="631031" y="3914776"/>
            <a:ext cx="361116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2020/2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Beilun Wang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4028" y="149617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4028" y="149617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326831" y="1510601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012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849842" y="151060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41" y="-78740"/>
            <a:ext cx="8986517" cy="1726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1" y="1542796"/>
            <a:ext cx="7835900" cy="3888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>Beilun Wang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2020/2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8965" y="6428920"/>
            <a:ext cx="2317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2020/2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/>
              <a:t>Beilun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327AE5-E4F1-4A92-9C93-7DBDC031CFA2}" type="slidenum">
              <a:rPr lang="en-US" altLang="zh-CN" smtClean="0"/>
              <a:t>‹#›</a:t>
            </a:fld>
            <a:endParaRPr lang="zh-CN" altLang="en-US" sz="130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jpeg"/><Relationship Id="rId7" Type="http://schemas.openxmlformats.org/officeDocument/2006/relationships/image" Target="../media/image20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notesSlide" Target="../notesSlides/notesSlide1.xml"/><Relationship Id="rId3" Type="http://schemas.openxmlformats.org/officeDocument/2006/relationships/tags" Target="../tags/tag62.xml"/><Relationship Id="rId21" Type="http://schemas.openxmlformats.org/officeDocument/2006/relationships/image" Target="../media/image25.png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slideLayout" Target="../slideLayouts/slideLayout12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image" Target="../media/image24.png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10" Type="http://schemas.openxmlformats.org/officeDocument/2006/relationships/tags" Target="../tags/tag69.xml"/><Relationship Id="rId19" Type="http://schemas.openxmlformats.org/officeDocument/2006/relationships/image" Target="../media/image23.png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26831" y="1048842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012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048842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1048842"/>
            <a:ext cx="582295" cy="0"/>
          </a:xfrm>
          <a:custGeom>
            <a:avLst/>
            <a:gdLst/>
            <a:ahLst/>
            <a:cxnLst/>
            <a:rect l="l" t="t" r="r" b="b"/>
            <a:pathLst>
              <a:path w="582294">
                <a:moveTo>
                  <a:pt x="0" y="0"/>
                </a:moveTo>
                <a:lnTo>
                  <a:pt x="581850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49842" y="1048842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" y="1244600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>
            <a:spAutoFit/>
          </a:bodyPr>
          <a:lstStyle/>
          <a:p>
            <a:pPr marL="203835" algn="ctr">
              <a:lnSpc>
                <a:spcPts val="6070"/>
              </a:lnSpc>
            </a:pPr>
            <a:r>
              <a:rPr sz="5300" spc="50" dirty="0"/>
              <a:t>Machine</a:t>
            </a:r>
            <a:r>
              <a:rPr sz="5300" spc="-35" dirty="0"/>
              <a:t> </a:t>
            </a:r>
            <a:r>
              <a:rPr sz="5300" spc="45" dirty="0"/>
              <a:t>Learning</a:t>
            </a:r>
            <a:endParaRPr sz="5300"/>
          </a:p>
        </p:txBody>
      </p:sp>
      <p:sp>
        <p:nvSpPr>
          <p:cNvPr id="7" name="object 7"/>
          <p:cNvSpPr txBox="1"/>
          <p:nvPr/>
        </p:nvSpPr>
        <p:spPr>
          <a:xfrm>
            <a:off x="1496217" y="2227460"/>
            <a:ext cx="6355715" cy="832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300" b="0" spc="30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Lecture </a:t>
            </a:r>
            <a:r>
              <a:rPr sz="5300" b="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1:</a:t>
            </a:r>
            <a:r>
              <a:rPr sz="5300" b="0" spc="1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5300" b="0" spc="2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Introduction</a:t>
            </a:r>
            <a:endParaRPr sz="53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alibri" panose="020F0502020204030204"/>
                <a:cs typeface="Calibri" panose="020F0502020204030204"/>
              </a:rPr>
              <a:t>Dr. </a:t>
            </a:r>
            <a:r>
              <a:rPr lang="en-US" sz="2400" spc="-85" dirty="0">
                <a:latin typeface="Calibri" panose="020F0502020204030204"/>
                <a:cs typeface="Calibri" panose="020F0502020204030204"/>
              </a:rPr>
              <a:t>Beilun Wang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Calibri" panose="020F0502020204030204"/>
              <a:cs typeface="Calibri" panose="020F0502020204030204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latin typeface="Calibri" panose="020F0502020204030204"/>
                <a:cs typeface="Calibri" panose="020F0502020204030204"/>
              </a:rPr>
              <a:t>         Southeast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University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              School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of  Computer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latin typeface="Calibri" panose="020F0502020204030204"/>
                <a:cs typeface="Calibri" panose="020F0502020204030204"/>
              </a:rPr>
              <a:t>                           and Engineering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4869" y="1686721"/>
            <a:ext cx="7769861" cy="39591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marR="97790" indent="-228600">
              <a:lnSpc>
                <a:spcPct val="91000"/>
              </a:lnSpc>
              <a:spcBef>
                <a:spcPts val="410"/>
              </a:spcBef>
              <a:buFont typeface="Arial" panose="020B0604020202020204"/>
              <a:buChar char="•"/>
              <a:tabLst>
                <a:tab pos="241300" algn="l"/>
                <a:tab pos="4234815" algn="l"/>
              </a:tabLst>
            </a:pPr>
            <a:r>
              <a:rPr sz="2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</a:t>
            </a:r>
            <a:r>
              <a:rPr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sz="2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 </a:t>
            </a:r>
            <a:r>
              <a:rPr sz="24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3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sz="2400" spc="7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7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8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7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  </a:t>
            </a:r>
            <a:r>
              <a:rPr sz="2400" spc="1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spc="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3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400" spc="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4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experience.</a:t>
            </a:r>
            <a:r>
              <a:rPr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	</a:t>
            </a:r>
            <a:r>
              <a:rPr sz="2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2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Dietterich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ts val="3000"/>
              </a:lnSpc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5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“Experience” </a:t>
            </a:r>
            <a:r>
              <a:rPr sz="24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sz="2400" spc="285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</a:t>
            </a:r>
            <a:r>
              <a:rPr sz="2400" spc="195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sz="2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(also </a:t>
            </a:r>
            <a:r>
              <a:rPr sz="24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4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instances,</a:t>
            </a:r>
            <a:r>
              <a:rPr sz="24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319405" indent="-228600">
              <a:lnSpc>
                <a:spcPts val="3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sz="24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sz="24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described </a:t>
            </a:r>
            <a:r>
              <a:rPr sz="2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24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29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</a:t>
            </a:r>
            <a:r>
              <a:rPr sz="2400" spc="7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9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sz="2400" spc="7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4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65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2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sz="2400" spc="7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75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sz="2400" spc="65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250907" y="304800"/>
            <a:ext cx="7978058" cy="5988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3800" kern="0" spc="20" dirty="0">
                <a:solidFill>
                  <a:srgbClr val="7030A0"/>
                </a:solidFill>
                <a:latin typeface="Calibri"/>
              </a:rPr>
              <a:t>BASICS</a:t>
            </a:r>
            <a:r>
              <a:rPr lang="en-US" altLang="zh-CN" sz="3800" kern="0" spc="20" dirty="0">
                <a:solidFill>
                  <a:srgbClr val="000000"/>
                </a:solidFill>
                <a:latin typeface="Calibri"/>
              </a:rPr>
              <a:t> OF MACHINE LEARNING</a:t>
            </a:r>
            <a:endParaRPr lang="en-US" sz="4300" kern="0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2200" y="3561556"/>
          <a:ext cx="3802379" cy="2503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Calibri" panose="020F0502020204030204"/>
                          <a:cs typeface="Calibri" panose="020F0502020204030204"/>
                        </a:rPr>
                        <a:t>x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5">
                        <a:lnSpc>
                          <a:spcPts val="2045"/>
                        </a:lnSpc>
                        <a:spcBef>
                          <a:spcPts val="85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I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believe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that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this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book</a:t>
                      </a: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is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2488">
                <a:tc gridSpan="2">
                  <a:txBody>
                    <a:bodyPr/>
                    <a:lstStyle/>
                    <a:p>
                      <a:pPr marL="548640" marR="28511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not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at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all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helpful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since it 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does not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explain thoroughly 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the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material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. it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just provides 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the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reader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with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tables and  calculations that sometimes 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are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not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easily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understood</a:t>
                      </a:r>
                      <a:r>
                        <a:rPr sz="2000" spc="-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…</a:t>
                      </a: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411119" y="4384676"/>
            <a:ext cx="1059180" cy="114300"/>
          </a:xfrm>
          <a:custGeom>
            <a:avLst/>
            <a:gdLst/>
            <a:ahLst/>
            <a:cxnLst/>
            <a:rect l="l" t="t" r="r" b="b"/>
            <a:pathLst>
              <a:path w="1059179" h="114300">
                <a:moveTo>
                  <a:pt x="944562" y="76199"/>
                </a:moveTo>
                <a:lnTo>
                  <a:pt x="944562" y="114300"/>
                </a:lnTo>
                <a:lnTo>
                  <a:pt x="1020762" y="76200"/>
                </a:lnTo>
                <a:lnTo>
                  <a:pt x="944562" y="76199"/>
                </a:lnTo>
                <a:close/>
              </a:path>
              <a:path w="1059179" h="114300">
                <a:moveTo>
                  <a:pt x="944562" y="38099"/>
                </a:moveTo>
                <a:lnTo>
                  <a:pt x="944562" y="76199"/>
                </a:lnTo>
                <a:lnTo>
                  <a:pt x="963612" y="76200"/>
                </a:lnTo>
                <a:lnTo>
                  <a:pt x="963612" y="38100"/>
                </a:lnTo>
                <a:lnTo>
                  <a:pt x="944562" y="38099"/>
                </a:lnTo>
                <a:close/>
              </a:path>
              <a:path w="1059179" h="114300">
                <a:moveTo>
                  <a:pt x="944562" y="0"/>
                </a:moveTo>
                <a:lnTo>
                  <a:pt x="944562" y="38099"/>
                </a:lnTo>
                <a:lnTo>
                  <a:pt x="963612" y="38100"/>
                </a:lnTo>
                <a:lnTo>
                  <a:pt x="963612" y="76200"/>
                </a:lnTo>
                <a:lnTo>
                  <a:pt x="1020765" y="76198"/>
                </a:lnTo>
                <a:lnTo>
                  <a:pt x="1058862" y="57150"/>
                </a:lnTo>
                <a:lnTo>
                  <a:pt x="944562" y="0"/>
                </a:lnTo>
                <a:close/>
              </a:path>
              <a:path w="1059179" h="114300">
                <a:moveTo>
                  <a:pt x="0" y="38098"/>
                </a:moveTo>
                <a:lnTo>
                  <a:pt x="0" y="76198"/>
                </a:lnTo>
                <a:lnTo>
                  <a:pt x="944562" y="76199"/>
                </a:lnTo>
                <a:lnTo>
                  <a:pt x="944562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99363" y="4139406"/>
            <a:ext cx="1082675" cy="701675"/>
          </a:xfrm>
          <a:custGeom>
            <a:avLst/>
            <a:gdLst/>
            <a:ahLst/>
            <a:cxnLst/>
            <a:rect l="l" t="t" r="r" b="b"/>
            <a:pathLst>
              <a:path w="1082675" h="701675">
                <a:moveTo>
                  <a:pt x="0" y="0"/>
                </a:moveTo>
                <a:lnTo>
                  <a:pt x="1082675" y="0"/>
                </a:lnTo>
                <a:lnTo>
                  <a:pt x="1082675" y="701675"/>
                </a:lnTo>
                <a:lnTo>
                  <a:pt x="0" y="7016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99363" y="4139406"/>
            <a:ext cx="3048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820"/>
              </a:lnSpc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y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4040" y="4251452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-</a:t>
            </a:r>
            <a:r>
              <a:rPr sz="1800" dirty="0"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3965" y="6101588"/>
            <a:ext cx="3272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Input X : e.g. a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piece 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English</a:t>
            </a:r>
            <a:r>
              <a:rPr sz="1800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text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0936" y="4960874"/>
            <a:ext cx="351091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  <a:tabLst>
                <a:tab pos="1095375" algn="l"/>
              </a:tabLst>
            </a:pP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Output</a:t>
            </a:r>
            <a:r>
              <a:rPr sz="1800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7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Y:	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{1 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/ </a:t>
            </a:r>
            <a:r>
              <a:rPr sz="1800" spc="-4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Yes 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-1 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/ No</a:t>
            </a:r>
            <a:r>
              <a:rPr sz="1800" spc="6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}</a:t>
            </a:r>
            <a:endParaRPr sz="18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e.g.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Is this 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positive product </a:t>
            </a:r>
            <a:r>
              <a:rPr sz="1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review</a:t>
            </a:r>
            <a:r>
              <a:rPr sz="1800" spc="-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?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81000" y="1385425"/>
            <a:ext cx="8497964" cy="2659702"/>
            <a:chOff x="2823335" y="2359418"/>
            <a:chExt cx="8497964" cy="2659702"/>
          </a:xfrm>
        </p:grpSpPr>
        <p:sp>
          <p:nvSpPr>
            <p:cNvPr id="3" name="object 3"/>
            <p:cNvSpPr/>
            <p:nvPr/>
          </p:nvSpPr>
          <p:spPr>
            <a:xfrm>
              <a:off x="5519808" y="3001328"/>
              <a:ext cx="2417585" cy="4217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2823335" y="2359418"/>
              <a:ext cx="8497964" cy="2659702"/>
            </a:xfrm>
            <a:prstGeom prst="rect">
              <a:avLst/>
            </a:prstGeom>
          </p:spPr>
          <p:txBody>
            <a:bodyPr vert="horz" wrap="square" lIns="0" tIns="63500" rIns="0" bIns="0" rtlCol="0">
              <a:spAutoFit/>
            </a:bodyPr>
            <a:lstStyle/>
            <a:p>
              <a:pPr marL="546100" marR="5080" indent="-228600">
                <a:lnSpc>
                  <a:spcPts val="3000"/>
                </a:lnSpc>
                <a:spcBef>
                  <a:spcPts val="500"/>
                </a:spcBef>
                <a:buFont typeface="Arial" panose="020B0604020202020204"/>
                <a:buChar char="•"/>
                <a:tabLst>
                  <a:tab pos="546100" algn="l"/>
                  <a:tab pos="6192520" algn="l"/>
                  <a:tab pos="6640195" algn="l"/>
                </a:tabLst>
              </a:pPr>
              <a:r>
                <a:rPr sz="2400" spc="229" dirty="0">
                  <a:latin typeface="Times New Roman" panose="02020603050405020304"/>
                  <a:cs typeface="Times New Roman" panose="02020603050405020304"/>
                </a:rPr>
                <a:t>Find </a:t>
              </a:r>
              <a:r>
                <a:rPr sz="2400" spc="165" dirty="0">
                  <a:latin typeface="Times New Roman" panose="02020603050405020304"/>
                  <a:cs typeface="Times New Roman" panose="02020603050405020304"/>
                </a:rPr>
                <a:t>function </a:t>
              </a:r>
              <a:r>
                <a:rPr sz="2400" spc="150" dirty="0">
                  <a:latin typeface="Times New Roman" panose="02020603050405020304"/>
                  <a:cs typeface="Times New Roman" panose="02020603050405020304"/>
                </a:rPr>
                <a:t>to </a:t>
              </a:r>
              <a:r>
                <a:rPr sz="2400" spc="275" dirty="0">
                  <a:latin typeface="Times New Roman" panose="02020603050405020304"/>
                  <a:cs typeface="Times New Roman" panose="02020603050405020304"/>
                </a:rPr>
                <a:t>map</a:t>
              </a:r>
              <a:r>
                <a:rPr sz="2400" spc="-21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spc="250" dirty="0">
                  <a:solidFill>
                    <a:srgbClr val="0000FF"/>
                  </a:solidFill>
                  <a:latin typeface="Times New Roman" panose="02020603050405020304"/>
                  <a:cs typeface="Times New Roman" panose="02020603050405020304"/>
                </a:rPr>
                <a:t>input</a:t>
              </a:r>
              <a:r>
                <a:rPr sz="2400" spc="80" dirty="0">
                  <a:solidFill>
                    <a:srgbClr val="0000FF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spc="175" dirty="0">
                  <a:latin typeface="Times New Roman" panose="02020603050405020304"/>
                  <a:cs typeface="Times New Roman" panose="02020603050405020304"/>
                </a:rPr>
                <a:t>space</a:t>
              </a:r>
              <a:r>
                <a:rPr lang="en-US" sz="2400" spc="17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spc="-55" dirty="0"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lang="en-US" sz="2400" spc="-5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spc="150" dirty="0">
                  <a:latin typeface="Times New Roman" panose="02020603050405020304"/>
                  <a:cs typeface="Times New Roman" panose="02020603050405020304"/>
                </a:rPr>
                <a:t>to</a:t>
              </a:r>
              <a:r>
                <a:rPr sz="2400" spc="-1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spc="240" dirty="0">
                  <a:solidFill>
                    <a:srgbClr val="0000FF"/>
                  </a:solidFill>
                  <a:latin typeface="Times New Roman" panose="02020603050405020304"/>
                  <a:cs typeface="Times New Roman" panose="02020603050405020304"/>
                </a:rPr>
                <a:t>output</a:t>
              </a:r>
              <a:r>
                <a:rPr lang="en-US" altLang="zh-CN" sz="2400" spc="240" dirty="0">
                  <a:solidFill>
                    <a:srgbClr val="0000FF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spc="175" dirty="0">
                  <a:latin typeface="Times New Roman" panose="02020603050405020304"/>
                  <a:cs typeface="Times New Roman" panose="02020603050405020304"/>
                </a:rPr>
                <a:t>space</a:t>
              </a:r>
              <a:r>
                <a:rPr sz="2400" spc="7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spc="-55" dirty="0">
                  <a:latin typeface="Times New Roman" panose="02020603050405020304"/>
                  <a:cs typeface="Times New Roman" panose="02020603050405020304"/>
                </a:rPr>
                <a:t>Y</a:t>
              </a:r>
              <a:endParaRPr sz="2400" dirty="0">
                <a:latin typeface="Times New Roman" panose="02020603050405020304"/>
                <a:cs typeface="Times New Roman" panose="02020603050405020304"/>
              </a:endParaRPr>
            </a:p>
            <a:p>
              <a:pPr>
                <a:lnSpc>
                  <a:spcPct val="100000"/>
                </a:lnSpc>
                <a:spcBef>
                  <a:spcPts val="45"/>
                </a:spcBef>
                <a:buFont typeface="Arial" panose="020B0604020202020204"/>
                <a:buChar char="•"/>
              </a:pPr>
              <a:endParaRPr lang="en-US" altLang="zh-CN" sz="2400" dirty="0">
                <a:latin typeface="Times New Roman" panose="02020603050405020304"/>
                <a:cs typeface="Times New Roman" panose="02020603050405020304"/>
              </a:endParaRPr>
            </a:p>
            <a:p>
              <a:pPr>
                <a:lnSpc>
                  <a:spcPct val="100000"/>
                </a:lnSpc>
                <a:spcBef>
                  <a:spcPts val="45"/>
                </a:spcBef>
                <a:buFont typeface="Arial" panose="020B0604020202020204"/>
                <a:buChar char="•"/>
              </a:pPr>
              <a:endParaRPr sz="2400" dirty="0">
                <a:latin typeface="Times New Roman" panose="02020603050405020304"/>
                <a:cs typeface="Times New Roman" panose="02020603050405020304"/>
              </a:endParaRPr>
            </a:p>
            <a:p>
              <a:pPr marL="546100" marR="551815" indent="-228600">
                <a:lnSpc>
                  <a:spcPts val="3000"/>
                </a:lnSpc>
                <a:buFont typeface="Arial" panose="020B0604020202020204"/>
                <a:buChar char="•"/>
                <a:tabLst>
                  <a:tab pos="546100" algn="l"/>
                </a:tabLst>
              </a:pPr>
              <a:r>
                <a:rPr sz="2400" spc="100" dirty="0">
                  <a:latin typeface="Times New Roman" panose="02020603050405020304"/>
                  <a:cs typeface="Times New Roman" panose="02020603050405020304"/>
                </a:rPr>
                <a:t>So </a:t>
              </a:r>
              <a:r>
                <a:rPr sz="2400" spc="310" dirty="0">
                  <a:latin typeface="Times New Roman" panose="02020603050405020304"/>
                  <a:cs typeface="Times New Roman" panose="02020603050405020304"/>
                </a:rPr>
                <a:t>that </a:t>
              </a:r>
              <a:r>
                <a:rPr sz="2400" spc="254" dirty="0">
                  <a:latin typeface="Times New Roman" panose="02020603050405020304"/>
                  <a:cs typeface="Times New Roman" panose="02020603050405020304"/>
                </a:rPr>
                <a:t>the </a:t>
              </a:r>
              <a:r>
                <a:rPr sz="2400" spc="135" dirty="0">
                  <a:solidFill>
                    <a:srgbClr val="0000FF"/>
                  </a:solidFill>
                  <a:latin typeface="Times New Roman" panose="02020603050405020304"/>
                  <a:cs typeface="Times New Roman" panose="02020603050405020304"/>
                </a:rPr>
                <a:t>difference </a:t>
              </a:r>
              <a:r>
                <a:rPr sz="2400" spc="200" dirty="0">
                  <a:latin typeface="Times New Roman" panose="02020603050405020304"/>
                  <a:cs typeface="Times New Roman" panose="02020603050405020304"/>
                </a:rPr>
                <a:t>between </a:t>
              </a:r>
              <a:r>
                <a:rPr sz="2400" i="1" spc="110" dirty="0">
                  <a:solidFill>
                    <a:srgbClr val="0000EB"/>
                  </a:solidFill>
                  <a:latin typeface="Cambria" panose="02040503050406030204"/>
                  <a:cs typeface="Cambria" panose="02040503050406030204"/>
                </a:rPr>
                <a:t>y </a:t>
              </a:r>
              <a:r>
                <a:rPr sz="2400" spc="275" dirty="0">
                  <a:solidFill>
                    <a:srgbClr val="0000EB"/>
                  </a:solidFill>
                  <a:latin typeface="Times New Roman" panose="02020603050405020304"/>
                  <a:cs typeface="Times New Roman" panose="02020603050405020304"/>
                </a:rPr>
                <a:t>and</a:t>
              </a:r>
              <a:r>
                <a:rPr sz="2400" spc="-345" dirty="0">
                  <a:solidFill>
                    <a:srgbClr val="0000EB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i="1" spc="-25" dirty="0">
                  <a:solidFill>
                    <a:srgbClr val="0000EB"/>
                  </a:solidFill>
                  <a:latin typeface="Cambria" panose="02040503050406030204"/>
                  <a:cs typeface="Cambria" panose="02040503050406030204"/>
                </a:rPr>
                <a:t>f(</a:t>
              </a:r>
              <a:r>
                <a:rPr sz="2400" b="1" i="1" spc="-25" dirty="0">
                  <a:solidFill>
                    <a:srgbClr val="0000EB"/>
                  </a:solidFill>
                  <a:latin typeface="Trebuchet MS" panose="020B0603020202020204"/>
                  <a:cs typeface="Trebuchet MS" panose="020B0603020202020204"/>
                </a:rPr>
                <a:t>x</a:t>
              </a:r>
              <a:r>
                <a:rPr sz="2400" i="1" spc="-25" dirty="0">
                  <a:solidFill>
                    <a:srgbClr val="0000EB"/>
                  </a:solidFill>
                  <a:latin typeface="Cambria" panose="02040503050406030204"/>
                  <a:cs typeface="Cambria" panose="02040503050406030204"/>
                </a:rPr>
                <a:t>) </a:t>
              </a:r>
              <a:r>
                <a:rPr sz="2400" dirty="0">
                  <a:latin typeface="Times New Roman" panose="02020603050405020304"/>
                  <a:cs typeface="Times New Roman" panose="02020603050405020304"/>
                </a:rPr>
                <a:t>of  </a:t>
              </a:r>
              <a:r>
                <a:rPr sz="2400" spc="190" dirty="0">
                  <a:latin typeface="Times New Roman" panose="02020603050405020304"/>
                  <a:cs typeface="Times New Roman" panose="02020603050405020304"/>
                </a:rPr>
                <a:t>each example </a:t>
              </a:r>
              <a:r>
                <a:rPr sz="2400" b="1" i="1" spc="-5" dirty="0">
                  <a:latin typeface="Trebuchet MS" panose="020B0603020202020204"/>
                  <a:cs typeface="Trebuchet MS" panose="020B0603020202020204"/>
                </a:rPr>
                <a:t>x </a:t>
              </a:r>
              <a:r>
                <a:rPr sz="2400" spc="155" dirty="0">
                  <a:latin typeface="Times New Roman" panose="02020603050405020304"/>
                  <a:cs typeface="Times New Roman" panose="02020603050405020304"/>
                </a:rPr>
                <a:t>is</a:t>
              </a:r>
              <a:r>
                <a:rPr sz="2400" spc="-22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spc="185" dirty="0">
                  <a:latin typeface="Times New Roman" panose="02020603050405020304"/>
                  <a:cs typeface="Times New Roman" panose="02020603050405020304"/>
                </a:rPr>
                <a:t>small.</a:t>
              </a:r>
              <a:endParaRPr sz="2400" dirty="0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ct val="100000"/>
                </a:lnSpc>
                <a:spcBef>
                  <a:spcPts val="2600"/>
                </a:spcBef>
              </a:pPr>
              <a:r>
                <a:rPr lang="en-US" sz="2400" spc="5" dirty="0">
                  <a:solidFill>
                    <a:srgbClr val="0000FF"/>
                  </a:solidFill>
                  <a:latin typeface="Calibri" panose="020F0502020204030204"/>
                  <a:cs typeface="Calibri" panose="020F0502020204030204"/>
                </a:rPr>
                <a:t>    </a:t>
              </a:r>
              <a:r>
                <a:rPr sz="2400" spc="5" dirty="0">
                  <a:solidFill>
                    <a:srgbClr val="0000FF"/>
                  </a:solidFill>
                  <a:latin typeface="Calibri" panose="020F0502020204030204"/>
                  <a:cs typeface="Calibri" panose="020F0502020204030204"/>
                </a:rPr>
                <a:t>e.g.</a:t>
              </a:r>
              <a:endParaRPr sz="2400" dirty="0">
                <a:latin typeface="Calibri" panose="020F0502020204030204"/>
                <a:cs typeface="Calibri" panose="020F0502020204030204"/>
              </a:endParaRPr>
            </a:p>
          </p:txBody>
        </p:sp>
      </p:grpSp>
      <p:sp>
        <p:nvSpPr>
          <p:cNvPr id="15" name="日期占位符 1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8" name="object 2"/>
          <p:cNvSpPr txBox="1">
            <a:spLocks/>
          </p:cNvSpPr>
          <p:nvPr/>
        </p:nvSpPr>
        <p:spPr>
          <a:xfrm>
            <a:off x="250907" y="304800"/>
            <a:ext cx="7978058" cy="5988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3800" kern="0" spc="20" dirty="0">
                <a:solidFill>
                  <a:schemeClr val="tx1"/>
                </a:solidFill>
                <a:latin typeface="Calibri"/>
              </a:rPr>
              <a:t>e.g. </a:t>
            </a:r>
            <a:r>
              <a:rPr lang="en-US" altLang="zh-CN" sz="3800" kern="0" spc="20" dirty="0">
                <a:solidFill>
                  <a:srgbClr val="7030A0"/>
                </a:solidFill>
                <a:latin typeface="Calibri"/>
              </a:rPr>
              <a:t>SUPERVISED </a:t>
            </a:r>
            <a:r>
              <a:rPr lang="en-US" altLang="zh-CN" sz="3800" kern="0" spc="20" dirty="0">
                <a:solidFill>
                  <a:schemeClr val="tx1"/>
                </a:solidFill>
                <a:latin typeface="Calibri"/>
              </a:rPr>
              <a:t>LEARNING</a:t>
            </a:r>
            <a:endParaRPr lang="en-US" sz="4300" kern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7390" y="1795779"/>
            <a:ext cx="65747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Now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let </a:t>
            </a:r>
            <a:r>
              <a:rPr sz="2800" dirty="0">
                <a:latin typeface="Calibri" panose="020F0502020204030204"/>
                <a:cs typeface="Calibri" panose="020F0502020204030204"/>
              </a:rPr>
              <a:t>us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check </a:t>
            </a:r>
            <a:r>
              <a:rPr sz="2800" dirty="0">
                <a:latin typeface="Calibri" panose="020F0502020204030204"/>
                <a:cs typeface="Calibri" panose="020F0502020204030204"/>
              </a:rPr>
              <a:t>out a </a:t>
            </a:r>
            <a:r>
              <a:rPr sz="2800" spc="-15" dirty="0">
                <a:solidFill>
                  <a:srgbClr val="3366FF"/>
                </a:solidFill>
                <a:latin typeface="Calibri" panose="020F0502020204030204"/>
                <a:cs typeface="Calibri" panose="020F0502020204030204"/>
              </a:rPr>
              <a:t>VERY </a:t>
            </a:r>
            <a:r>
              <a:rPr sz="2800" spc="-5" dirty="0">
                <a:solidFill>
                  <a:srgbClr val="3366FF"/>
                </a:solidFill>
                <a:latin typeface="Calibri" panose="020F0502020204030204"/>
                <a:cs typeface="Calibri" panose="020F0502020204030204"/>
              </a:rPr>
              <a:t>SIMPLE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case</a:t>
            </a:r>
            <a:r>
              <a:rPr sz="2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of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7644" y="289295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R="120650" algn="ctr">
              <a:lnSpc>
                <a:spcPct val="100000"/>
              </a:lnSpc>
              <a:spcBef>
                <a:spcPts val="205"/>
              </a:spcBef>
            </a:pPr>
            <a:r>
              <a:rPr sz="3800" i="1" spc="-65" dirty="0">
                <a:latin typeface="Tahoma" panose="020B0604030504040204"/>
                <a:cs typeface="Tahoma" panose="020B0604030504040204"/>
              </a:rPr>
              <a:t>f</a:t>
            </a:r>
            <a:endParaRPr sz="3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26044" y="3145372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1295400" y="44449"/>
                </a:moveTo>
                <a:lnTo>
                  <a:pt x="1295400" y="76200"/>
                </a:lnTo>
                <a:lnTo>
                  <a:pt x="1358900" y="44450"/>
                </a:lnTo>
                <a:lnTo>
                  <a:pt x="1295400" y="44449"/>
                </a:lnTo>
                <a:close/>
              </a:path>
              <a:path w="1371600" h="76200">
                <a:moveTo>
                  <a:pt x="1295400" y="31749"/>
                </a:moveTo>
                <a:lnTo>
                  <a:pt x="1295400" y="44449"/>
                </a:lnTo>
                <a:lnTo>
                  <a:pt x="1308101" y="44450"/>
                </a:lnTo>
                <a:lnTo>
                  <a:pt x="1308101" y="31750"/>
                </a:lnTo>
                <a:lnTo>
                  <a:pt x="1295400" y="31749"/>
                </a:lnTo>
                <a:close/>
              </a:path>
              <a:path w="1371600" h="76200">
                <a:moveTo>
                  <a:pt x="1295400" y="0"/>
                </a:moveTo>
                <a:lnTo>
                  <a:pt x="1295400" y="31749"/>
                </a:lnTo>
                <a:lnTo>
                  <a:pt x="1308101" y="31750"/>
                </a:lnTo>
                <a:lnTo>
                  <a:pt x="1308101" y="44450"/>
                </a:lnTo>
                <a:lnTo>
                  <a:pt x="1358902" y="44448"/>
                </a:lnTo>
                <a:lnTo>
                  <a:pt x="1371600" y="38100"/>
                </a:lnTo>
                <a:lnTo>
                  <a:pt x="1295400" y="0"/>
                </a:lnTo>
                <a:close/>
              </a:path>
              <a:path w="1371600" h="76200">
                <a:moveTo>
                  <a:pt x="0" y="31748"/>
                </a:moveTo>
                <a:lnTo>
                  <a:pt x="0" y="44448"/>
                </a:lnTo>
                <a:lnTo>
                  <a:pt x="1295400" y="44449"/>
                </a:lnTo>
                <a:lnTo>
                  <a:pt x="1295400" y="31749"/>
                </a:lnTo>
                <a:lnTo>
                  <a:pt x="0" y="31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584" y="2891373"/>
            <a:ext cx="24066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b="1" i="1" spc="-95" dirty="0">
                <a:latin typeface="Tahoma" panose="020B0604030504040204"/>
                <a:cs typeface="Tahoma" panose="020B0604030504040204"/>
              </a:rPr>
              <a:t>x</a:t>
            </a:r>
            <a:endParaRPr sz="29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97844" y="3145372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1295400" y="44449"/>
                </a:moveTo>
                <a:lnTo>
                  <a:pt x="1295400" y="76200"/>
                </a:lnTo>
                <a:lnTo>
                  <a:pt x="1358899" y="44450"/>
                </a:lnTo>
                <a:lnTo>
                  <a:pt x="1295400" y="44449"/>
                </a:lnTo>
                <a:close/>
              </a:path>
              <a:path w="1371600" h="76200">
                <a:moveTo>
                  <a:pt x="1295400" y="31749"/>
                </a:moveTo>
                <a:lnTo>
                  <a:pt x="1295400" y="44449"/>
                </a:lnTo>
                <a:lnTo>
                  <a:pt x="1308101" y="44450"/>
                </a:lnTo>
                <a:lnTo>
                  <a:pt x="1308101" y="31750"/>
                </a:lnTo>
                <a:lnTo>
                  <a:pt x="1295400" y="31749"/>
                </a:lnTo>
                <a:close/>
              </a:path>
              <a:path w="1371600" h="76200">
                <a:moveTo>
                  <a:pt x="1295400" y="0"/>
                </a:moveTo>
                <a:lnTo>
                  <a:pt x="1295400" y="31749"/>
                </a:lnTo>
                <a:lnTo>
                  <a:pt x="1308101" y="31750"/>
                </a:lnTo>
                <a:lnTo>
                  <a:pt x="1308101" y="44450"/>
                </a:lnTo>
                <a:lnTo>
                  <a:pt x="1358902" y="44448"/>
                </a:lnTo>
                <a:lnTo>
                  <a:pt x="1371599" y="38100"/>
                </a:lnTo>
                <a:lnTo>
                  <a:pt x="1295400" y="0"/>
                </a:lnTo>
                <a:close/>
              </a:path>
              <a:path w="1371600" h="76200">
                <a:moveTo>
                  <a:pt x="0" y="31748"/>
                </a:moveTo>
                <a:lnTo>
                  <a:pt x="0" y="44448"/>
                </a:lnTo>
                <a:lnTo>
                  <a:pt x="1295400" y="44449"/>
                </a:lnTo>
                <a:lnTo>
                  <a:pt x="1295400" y="31749"/>
                </a:lnTo>
                <a:lnTo>
                  <a:pt x="0" y="31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24384" y="2836164"/>
            <a:ext cx="227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ahoma" panose="020B0604030504040204"/>
                <a:cs typeface="Tahoma" panose="020B0604030504040204"/>
              </a:rPr>
              <a:t>y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4088" y="3329454"/>
            <a:ext cx="7183755" cy="2537460"/>
          </a:xfrm>
          <a:prstGeom prst="rect">
            <a:avLst/>
          </a:prstGeom>
        </p:spPr>
        <p:txBody>
          <a:bodyPr vert="horz" wrap="square" lIns="0" tIns="407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205"/>
              </a:spcBef>
            </a:pPr>
            <a:r>
              <a:rPr sz="4400" spc="5" dirty="0">
                <a:solidFill>
                  <a:srgbClr val="0000FF"/>
                </a:solidFill>
                <a:cs typeface="Calibri" panose="020F0502020204030204"/>
              </a:rPr>
              <a:t>e.g.: </a:t>
            </a:r>
            <a:r>
              <a:rPr sz="4400" dirty="0">
                <a:solidFill>
                  <a:srgbClr val="0000FF"/>
                </a:solidFill>
                <a:cs typeface="Calibri" panose="020F0502020204030204"/>
              </a:rPr>
              <a:t>Binary </a:t>
            </a:r>
            <a:r>
              <a:rPr sz="4800" i="1" dirty="0">
                <a:cs typeface="Calibri" panose="020F0502020204030204"/>
              </a:rPr>
              <a:t>y </a:t>
            </a:r>
            <a:r>
              <a:rPr sz="4400" dirty="0">
                <a:solidFill>
                  <a:srgbClr val="0000FF"/>
                </a:solidFill>
                <a:cs typeface="Calibri" panose="020F0502020204030204"/>
              </a:rPr>
              <a:t>/ Linear </a:t>
            </a:r>
            <a:r>
              <a:rPr sz="4400" i="1" dirty="0">
                <a:cs typeface="Calibri" panose="020F0502020204030204"/>
              </a:rPr>
              <a:t>f </a:t>
            </a:r>
            <a:r>
              <a:rPr sz="4400" dirty="0">
                <a:solidFill>
                  <a:srgbClr val="0000FF"/>
                </a:solidFill>
                <a:cs typeface="Calibri" panose="020F0502020204030204"/>
              </a:rPr>
              <a:t>/ X as</a:t>
            </a:r>
            <a:r>
              <a:rPr sz="4400" spc="-114" dirty="0">
                <a:solidFill>
                  <a:srgbClr val="0000FF"/>
                </a:solidFill>
                <a:cs typeface="Calibri" panose="020F0502020204030204"/>
              </a:rPr>
              <a:t> </a:t>
            </a:r>
            <a:r>
              <a:rPr sz="4400" spc="-5" dirty="0">
                <a:solidFill>
                  <a:srgbClr val="0000FF"/>
                </a:solidFill>
                <a:cs typeface="Calibri" panose="020F0502020204030204"/>
              </a:rPr>
              <a:t>R</a:t>
            </a:r>
            <a:r>
              <a:rPr sz="4350" spc="-7" baseline="25000" dirty="0">
                <a:solidFill>
                  <a:srgbClr val="0000FF"/>
                </a:solidFill>
                <a:cs typeface="Calibri" panose="020F0502020204030204"/>
              </a:rPr>
              <a:t>2</a:t>
            </a:r>
            <a:endParaRPr sz="4350" baseline="25000" dirty="0">
              <a:cs typeface="Calibri" panose="020F0502020204030204"/>
            </a:endParaRPr>
          </a:p>
          <a:p>
            <a:pPr marL="1985010">
              <a:lnSpc>
                <a:spcPct val="100000"/>
              </a:lnSpc>
              <a:spcBef>
                <a:spcPts val="1925"/>
              </a:spcBef>
            </a:pPr>
            <a:r>
              <a:rPr sz="2950" b="1" i="1" spc="-75" dirty="0">
                <a:cs typeface="Tahoma" panose="020B0604030504040204"/>
              </a:rPr>
              <a:t>f</a:t>
            </a:r>
            <a:r>
              <a:rPr sz="2950" i="1" spc="-75" dirty="0">
                <a:cs typeface="Tahoma" panose="020B0604030504040204"/>
              </a:rPr>
              <a:t>(</a:t>
            </a:r>
            <a:r>
              <a:rPr sz="2950" b="1" i="1" spc="-75" dirty="0">
                <a:cs typeface="Tahoma" panose="020B0604030504040204"/>
              </a:rPr>
              <a:t>x</a:t>
            </a:r>
            <a:r>
              <a:rPr sz="2950" i="1" spc="-75" dirty="0">
                <a:cs typeface="Tahoma" panose="020B0604030504040204"/>
              </a:rPr>
              <a:t>,</a:t>
            </a:r>
            <a:r>
              <a:rPr sz="2950" b="1" i="1" spc="-75" dirty="0">
                <a:solidFill>
                  <a:srgbClr val="00CC00"/>
                </a:solidFill>
                <a:cs typeface="Tahoma" panose="020B0604030504040204"/>
              </a:rPr>
              <a:t>w</a:t>
            </a:r>
            <a:r>
              <a:rPr sz="2950" i="1" spc="-75" dirty="0">
                <a:solidFill>
                  <a:srgbClr val="00CC00"/>
                </a:solidFill>
                <a:cs typeface="Tahoma" panose="020B0604030504040204"/>
              </a:rPr>
              <a:t>,b</a:t>
            </a:r>
            <a:r>
              <a:rPr sz="2950" i="1" spc="-75" dirty="0">
                <a:cs typeface="Tahoma" panose="020B0604030504040204"/>
              </a:rPr>
              <a:t>) </a:t>
            </a:r>
            <a:r>
              <a:rPr sz="2950" i="1" spc="-110" dirty="0">
                <a:cs typeface="Tahoma" panose="020B0604030504040204"/>
              </a:rPr>
              <a:t>= </a:t>
            </a:r>
            <a:r>
              <a:rPr sz="2950" i="1" spc="-80" dirty="0">
                <a:cs typeface="Tahoma" panose="020B0604030504040204"/>
              </a:rPr>
              <a:t>sign(</a:t>
            </a:r>
            <a:r>
              <a:rPr sz="2950" b="1" i="1" spc="-80" dirty="0">
                <a:solidFill>
                  <a:srgbClr val="00CC00"/>
                </a:solidFill>
                <a:cs typeface="Tahoma" panose="020B0604030504040204"/>
              </a:rPr>
              <a:t>w</a:t>
            </a:r>
            <a:r>
              <a:rPr sz="3000" b="1" i="1" spc="-120" baseline="22000" dirty="0">
                <a:solidFill>
                  <a:srgbClr val="00CC00"/>
                </a:solidFill>
                <a:cs typeface="Tahoma" panose="020B0604030504040204"/>
              </a:rPr>
              <a:t>T </a:t>
            </a:r>
            <a:r>
              <a:rPr sz="2950" b="1" i="1" spc="-95" dirty="0">
                <a:cs typeface="Tahoma" panose="020B0604030504040204"/>
              </a:rPr>
              <a:t>x </a:t>
            </a:r>
            <a:r>
              <a:rPr sz="2950" i="1" spc="-110" dirty="0">
                <a:cs typeface="Tahoma" panose="020B0604030504040204"/>
              </a:rPr>
              <a:t>+</a:t>
            </a:r>
            <a:r>
              <a:rPr sz="2950" i="1" spc="-90" dirty="0">
                <a:cs typeface="Tahoma" panose="020B0604030504040204"/>
              </a:rPr>
              <a:t> </a:t>
            </a:r>
            <a:r>
              <a:rPr sz="2950" i="1" spc="-75" dirty="0">
                <a:solidFill>
                  <a:srgbClr val="00CC00"/>
                </a:solidFill>
                <a:cs typeface="Tahoma" panose="020B0604030504040204"/>
              </a:rPr>
              <a:t>b</a:t>
            </a:r>
            <a:r>
              <a:rPr sz="2950" i="1" spc="-75" dirty="0">
                <a:cs typeface="Tahoma" panose="020B0604030504040204"/>
              </a:rPr>
              <a:t>)</a:t>
            </a:r>
            <a:endParaRPr sz="2950" dirty="0">
              <a:cs typeface="Tahoma" panose="020B0604030504040204"/>
            </a:endParaRPr>
          </a:p>
          <a:p>
            <a:pPr marL="1985010">
              <a:lnSpc>
                <a:spcPct val="100000"/>
              </a:lnSpc>
              <a:spcBef>
                <a:spcPts val="1610"/>
              </a:spcBef>
            </a:pPr>
            <a:r>
              <a:rPr sz="2800" b="1" i="1" dirty="0">
                <a:cs typeface="Calibri" panose="020F0502020204030204"/>
              </a:rPr>
              <a:t>X </a:t>
            </a:r>
            <a:r>
              <a:rPr sz="3200" b="1" i="1" dirty="0">
                <a:cs typeface="Calibri" panose="020F0502020204030204"/>
              </a:rPr>
              <a:t>=(</a:t>
            </a:r>
            <a:r>
              <a:rPr sz="3200" i="1" dirty="0">
                <a:cs typeface="Calibri" panose="020F0502020204030204"/>
              </a:rPr>
              <a:t>x</a:t>
            </a:r>
            <a:r>
              <a:rPr sz="3200" b="1" i="1" dirty="0">
                <a:cs typeface="Calibri" panose="020F0502020204030204"/>
              </a:rPr>
              <a:t>_1,</a:t>
            </a:r>
            <a:r>
              <a:rPr sz="3200" b="1" i="1" spc="80" dirty="0">
                <a:cs typeface="Calibri" panose="020F0502020204030204"/>
              </a:rPr>
              <a:t> </a:t>
            </a:r>
            <a:r>
              <a:rPr sz="3200" i="1" dirty="0">
                <a:cs typeface="Calibri" panose="020F0502020204030204"/>
              </a:rPr>
              <a:t>x</a:t>
            </a:r>
            <a:r>
              <a:rPr sz="3200" b="1" i="1" dirty="0">
                <a:cs typeface="Calibri" panose="020F0502020204030204"/>
              </a:rPr>
              <a:t>_2)</a:t>
            </a:r>
            <a:endParaRPr sz="3200" dirty="0">
              <a:cs typeface="Calibri" panose="020F0502020204030204"/>
            </a:endParaRP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dirty="0" err="1"/>
              <a:t>Beilun</a:t>
            </a:r>
            <a:r>
              <a:rPr dirty="0"/>
              <a:t> Wang</a:t>
            </a:r>
          </a:p>
        </p:txBody>
      </p:sp>
      <p:sp>
        <p:nvSpPr>
          <p:cNvPr id="16" name="object 2"/>
          <p:cNvSpPr txBox="1">
            <a:spLocks/>
          </p:cNvSpPr>
          <p:nvPr/>
        </p:nvSpPr>
        <p:spPr>
          <a:xfrm>
            <a:off x="250907" y="304800"/>
            <a:ext cx="7978058" cy="5988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3800" kern="0" spc="20" dirty="0">
                <a:solidFill>
                  <a:srgbClr val="7030A0"/>
                </a:solidFill>
                <a:latin typeface="Calibri"/>
              </a:rPr>
              <a:t>SUPERVISED</a:t>
            </a:r>
            <a:r>
              <a:rPr lang="en-US" altLang="zh-CN" sz="3800" kern="0" spc="20" dirty="0">
                <a:solidFill>
                  <a:schemeClr val="tx1"/>
                </a:solidFill>
                <a:latin typeface="Calibri"/>
              </a:rPr>
              <a:t> Linear Binary Classifier</a:t>
            </a:r>
            <a:endParaRPr lang="en-US" sz="4300" kern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0665" y="604011"/>
            <a:ext cx="3682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Traditional</a:t>
            </a:r>
            <a:r>
              <a:rPr sz="2800" b="1" spc="-2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Programming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664203"/>
            <a:ext cx="5067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Machine Learning </a:t>
            </a:r>
            <a:r>
              <a:rPr sz="2800" b="1" spc="-1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(training</a:t>
            </a:r>
            <a:r>
              <a:rPr sz="2800" b="1" spc="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phase)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2800" y="1600200"/>
            <a:ext cx="2667000" cy="1524000"/>
          </a:xfrm>
          <a:prstGeom prst="rect">
            <a:avLst/>
          </a:prstGeom>
          <a:solidFill>
            <a:srgbClr val="4472C4"/>
          </a:solidFill>
          <a:ln w="254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 panose="02020603050405020304"/>
              <a:cs typeface="Times New Roman" panose="02020603050405020304"/>
            </a:endParaRPr>
          </a:p>
          <a:p>
            <a:pPr marL="502920">
              <a:lnSpc>
                <a:spcPct val="100000"/>
              </a:lnSpc>
            </a:pPr>
            <a:r>
              <a:rPr sz="3200" spc="-5" dirty="0">
                <a:latin typeface="Calibri" panose="020F0502020204030204"/>
                <a:cs typeface="Calibri" panose="020F0502020204030204"/>
              </a:rPr>
              <a:t>Computer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38400" y="1993901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76199"/>
                </a:moveTo>
                <a:lnTo>
                  <a:pt x="787400" y="127000"/>
                </a:lnTo>
                <a:lnTo>
                  <a:pt x="889000" y="76200"/>
                </a:lnTo>
                <a:lnTo>
                  <a:pt x="787400" y="76199"/>
                </a:lnTo>
                <a:close/>
              </a:path>
              <a:path w="914400" h="127000">
                <a:moveTo>
                  <a:pt x="787400" y="50799"/>
                </a:moveTo>
                <a:lnTo>
                  <a:pt x="787400" y="76199"/>
                </a:lnTo>
                <a:lnTo>
                  <a:pt x="800100" y="76200"/>
                </a:lnTo>
                <a:lnTo>
                  <a:pt x="800100" y="50800"/>
                </a:lnTo>
                <a:lnTo>
                  <a:pt x="787400" y="50799"/>
                </a:lnTo>
                <a:close/>
              </a:path>
              <a:path w="914400" h="127000">
                <a:moveTo>
                  <a:pt x="787400" y="0"/>
                </a:moveTo>
                <a:lnTo>
                  <a:pt x="787400" y="50799"/>
                </a:lnTo>
                <a:lnTo>
                  <a:pt x="800100" y="50800"/>
                </a:lnTo>
                <a:lnTo>
                  <a:pt x="800100" y="76200"/>
                </a:lnTo>
                <a:lnTo>
                  <a:pt x="889002" y="76198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  <a:path w="914400" h="127000">
                <a:moveTo>
                  <a:pt x="0" y="50798"/>
                </a:moveTo>
                <a:lnTo>
                  <a:pt x="0" y="76198"/>
                </a:lnTo>
                <a:lnTo>
                  <a:pt x="787400" y="76199"/>
                </a:lnTo>
                <a:lnTo>
                  <a:pt x="7874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0" y="2679701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76199"/>
                </a:moveTo>
                <a:lnTo>
                  <a:pt x="787400" y="127000"/>
                </a:lnTo>
                <a:lnTo>
                  <a:pt x="889000" y="76200"/>
                </a:lnTo>
                <a:lnTo>
                  <a:pt x="787400" y="76199"/>
                </a:lnTo>
                <a:close/>
              </a:path>
              <a:path w="914400" h="127000">
                <a:moveTo>
                  <a:pt x="787400" y="50799"/>
                </a:moveTo>
                <a:lnTo>
                  <a:pt x="787400" y="76199"/>
                </a:lnTo>
                <a:lnTo>
                  <a:pt x="800100" y="76200"/>
                </a:lnTo>
                <a:lnTo>
                  <a:pt x="800100" y="50800"/>
                </a:lnTo>
                <a:lnTo>
                  <a:pt x="787400" y="50799"/>
                </a:lnTo>
                <a:close/>
              </a:path>
              <a:path w="914400" h="127000">
                <a:moveTo>
                  <a:pt x="787400" y="0"/>
                </a:moveTo>
                <a:lnTo>
                  <a:pt x="787400" y="50799"/>
                </a:lnTo>
                <a:lnTo>
                  <a:pt x="800100" y="50800"/>
                </a:lnTo>
                <a:lnTo>
                  <a:pt x="800100" y="76200"/>
                </a:lnTo>
                <a:lnTo>
                  <a:pt x="889002" y="76198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  <a:path w="914400" h="127000">
                <a:moveTo>
                  <a:pt x="0" y="50798"/>
                </a:moveTo>
                <a:lnTo>
                  <a:pt x="0" y="76198"/>
                </a:lnTo>
                <a:lnTo>
                  <a:pt x="787400" y="76199"/>
                </a:lnTo>
                <a:lnTo>
                  <a:pt x="7874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19800" y="2222501"/>
            <a:ext cx="762000" cy="127000"/>
          </a:xfrm>
          <a:custGeom>
            <a:avLst/>
            <a:gdLst/>
            <a:ahLst/>
            <a:cxnLst/>
            <a:rect l="l" t="t" r="r" b="b"/>
            <a:pathLst>
              <a:path w="762000" h="127000">
                <a:moveTo>
                  <a:pt x="635000" y="76199"/>
                </a:moveTo>
                <a:lnTo>
                  <a:pt x="635000" y="127000"/>
                </a:lnTo>
                <a:lnTo>
                  <a:pt x="736600" y="76200"/>
                </a:lnTo>
                <a:lnTo>
                  <a:pt x="635000" y="76199"/>
                </a:lnTo>
                <a:close/>
              </a:path>
              <a:path w="762000" h="127000">
                <a:moveTo>
                  <a:pt x="635000" y="50799"/>
                </a:moveTo>
                <a:lnTo>
                  <a:pt x="635000" y="76199"/>
                </a:lnTo>
                <a:lnTo>
                  <a:pt x="647700" y="76200"/>
                </a:lnTo>
                <a:lnTo>
                  <a:pt x="647700" y="50800"/>
                </a:lnTo>
                <a:lnTo>
                  <a:pt x="635000" y="50799"/>
                </a:lnTo>
                <a:close/>
              </a:path>
              <a:path w="762000" h="127000">
                <a:moveTo>
                  <a:pt x="635000" y="0"/>
                </a:moveTo>
                <a:lnTo>
                  <a:pt x="635000" y="50799"/>
                </a:lnTo>
                <a:lnTo>
                  <a:pt x="647700" y="50800"/>
                </a:lnTo>
                <a:lnTo>
                  <a:pt x="647700" y="76200"/>
                </a:lnTo>
                <a:lnTo>
                  <a:pt x="736602" y="76198"/>
                </a:lnTo>
                <a:lnTo>
                  <a:pt x="762000" y="63500"/>
                </a:lnTo>
                <a:lnTo>
                  <a:pt x="635000" y="0"/>
                </a:lnTo>
                <a:close/>
              </a:path>
              <a:path w="762000" h="127000">
                <a:moveTo>
                  <a:pt x="0" y="50798"/>
                </a:moveTo>
                <a:lnTo>
                  <a:pt x="0" y="76198"/>
                </a:lnTo>
                <a:lnTo>
                  <a:pt x="635000" y="76199"/>
                </a:lnTo>
                <a:lnTo>
                  <a:pt x="6350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7390" y="1443227"/>
            <a:ext cx="1520825" cy="151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27075">
              <a:lnSpc>
                <a:spcPct val="153000"/>
              </a:lnSpc>
              <a:spcBef>
                <a:spcPts val="100"/>
              </a:spcBef>
            </a:pPr>
            <a:r>
              <a:rPr sz="3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t</a:t>
            </a:r>
            <a:r>
              <a:rPr sz="3200" dirty="0">
                <a:latin typeface="Calibri" panose="020F0502020204030204"/>
                <a:cs typeface="Calibri" panose="020F0502020204030204"/>
              </a:rPr>
              <a:t>a 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Program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60542" y="1988820"/>
            <a:ext cx="1211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Calibri" panose="020F0502020204030204"/>
                <a:cs typeface="Calibri" panose="020F0502020204030204"/>
              </a:rPr>
              <a:t>Ou</a:t>
            </a:r>
            <a:r>
              <a:rPr sz="3200" dirty="0">
                <a:latin typeface="Calibri" panose="020F0502020204030204"/>
                <a:cs typeface="Calibri" panose="020F0502020204030204"/>
              </a:rPr>
              <a:t>t</a:t>
            </a:r>
            <a:r>
              <a:rPr sz="3200" spc="5" dirty="0">
                <a:latin typeface="Calibri" panose="020F0502020204030204"/>
                <a:cs typeface="Calibri" panose="020F0502020204030204"/>
              </a:rPr>
              <a:t>put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9000" y="4419600"/>
            <a:ext cx="2667000" cy="1524000"/>
          </a:xfrm>
          <a:prstGeom prst="rect">
            <a:avLst/>
          </a:prstGeom>
          <a:solidFill>
            <a:srgbClr val="4472C4"/>
          </a:solidFill>
          <a:ln w="254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 panose="02020603050405020304"/>
              <a:cs typeface="Times New Roman" panose="02020603050405020304"/>
            </a:endParaRPr>
          </a:p>
          <a:p>
            <a:pPr marL="502920">
              <a:lnSpc>
                <a:spcPct val="100000"/>
              </a:lnSpc>
            </a:pPr>
            <a:r>
              <a:rPr sz="3200" spc="-5" dirty="0">
                <a:latin typeface="Calibri" panose="020F0502020204030204"/>
                <a:cs typeface="Calibri" panose="020F0502020204030204"/>
              </a:rPr>
              <a:t>Computer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4600" y="4813301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76199"/>
                </a:moveTo>
                <a:lnTo>
                  <a:pt x="787400" y="127000"/>
                </a:lnTo>
                <a:lnTo>
                  <a:pt x="889000" y="76200"/>
                </a:lnTo>
                <a:lnTo>
                  <a:pt x="787400" y="76199"/>
                </a:lnTo>
                <a:close/>
              </a:path>
              <a:path w="914400" h="127000">
                <a:moveTo>
                  <a:pt x="787400" y="50799"/>
                </a:moveTo>
                <a:lnTo>
                  <a:pt x="787400" y="76199"/>
                </a:lnTo>
                <a:lnTo>
                  <a:pt x="800100" y="76200"/>
                </a:lnTo>
                <a:lnTo>
                  <a:pt x="800100" y="50800"/>
                </a:lnTo>
                <a:lnTo>
                  <a:pt x="787400" y="50799"/>
                </a:lnTo>
                <a:close/>
              </a:path>
              <a:path w="914400" h="127000">
                <a:moveTo>
                  <a:pt x="787400" y="0"/>
                </a:moveTo>
                <a:lnTo>
                  <a:pt x="787400" y="50799"/>
                </a:lnTo>
                <a:lnTo>
                  <a:pt x="800100" y="50800"/>
                </a:lnTo>
                <a:lnTo>
                  <a:pt x="800100" y="76200"/>
                </a:lnTo>
                <a:lnTo>
                  <a:pt x="889002" y="76198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  <a:path w="914400" h="127000">
                <a:moveTo>
                  <a:pt x="0" y="50798"/>
                </a:moveTo>
                <a:lnTo>
                  <a:pt x="0" y="76198"/>
                </a:lnTo>
                <a:lnTo>
                  <a:pt x="787400" y="76199"/>
                </a:lnTo>
                <a:lnTo>
                  <a:pt x="7874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14600" y="5499101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76199"/>
                </a:moveTo>
                <a:lnTo>
                  <a:pt x="787400" y="126999"/>
                </a:lnTo>
                <a:lnTo>
                  <a:pt x="888999" y="76200"/>
                </a:lnTo>
                <a:lnTo>
                  <a:pt x="787400" y="76199"/>
                </a:lnTo>
                <a:close/>
              </a:path>
              <a:path w="914400" h="127000">
                <a:moveTo>
                  <a:pt x="787400" y="50799"/>
                </a:moveTo>
                <a:lnTo>
                  <a:pt x="787400" y="76199"/>
                </a:lnTo>
                <a:lnTo>
                  <a:pt x="800100" y="76200"/>
                </a:lnTo>
                <a:lnTo>
                  <a:pt x="800100" y="50800"/>
                </a:lnTo>
                <a:lnTo>
                  <a:pt x="787400" y="50799"/>
                </a:lnTo>
                <a:close/>
              </a:path>
              <a:path w="914400" h="127000">
                <a:moveTo>
                  <a:pt x="787400" y="0"/>
                </a:moveTo>
                <a:lnTo>
                  <a:pt x="787400" y="50799"/>
                </a:lnTo>
                <a:lnTo>
                  <a:pt x="800100" y="50800"/>
                </a:lnTo>
                <a:lnTo>
                  <a:pt x="800100" y="76200"/>
                </a:lnTo>
                <a:lnTo>
                  <a:pt x="889002" y="76198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  <a:path w="914400" h="127000">
                <a:moveTo>
                  <a:pt x="0" y="50798"/>
                </a:moveTo>
                <a:lnTo>
                  <a:pt x="0" y="76198"/>
                </a:lnTo>
                <a:lnTo>
                  <a:pt x="787400" y="76199"/>
                </a:lnTo>
                <a:lnTo>
                  <a:pt x="7874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6000" y="5041901"/>
            <a:ext cx="762000" cy="127000"/>
          </a:xfrm>
          <a:custGeom>
            <a:avLst/>
            <a:gdLst/>
            <a:ahLst/>
            <a:cxnLst/>
            <a:rect l="l" t="t" r="r" b="b"/>
            <a:pathLst>
              <a:path w="762000" h="127000">
                <a:moveTo>
                  <a:pt x="635000" y="76199"/>
                </a:moveTo>
                <a:lnTo>
                  <a:pt x="635000" y="127000"/>
                </a:lnTo>
                <a:lnTo>
                  <a:pt x="736600" y="76200"/>
                </a:lnTo>
                <a:lnTo>
                  <a:pt x="635000" y="76199"/>
                </a:lnTo>
                <a:close/>
              </a:path>
              <a:path w="762000" h="127000">
                <a:moveTo>
                  <a:pt x="635000" y="50799"/>
                </a:moveTo>
                <a:lnTo>
                  <a:pt x="635000" y="76199"/>
                </a:lnTo>
                <a:lnTo>
                  <a:pt x="647700" y="76200"/>
                </a:lnTo>
                <a:lnTo>
                  <a:pt x="647700" y="50800"/>
                </a:lnTo>
                <a:lnTo>
                  <a:pt x="635000" y="50799"/>
                </a:lnTo>
                <a:close/>
              </a:path>
              <a:path w="762000" h="127000">
                <a:moveTo>
                  <a:pt x="635000" y="0"/>
                </a:moveTo>
                <a:lnTo>
                  <a:pt x="635000" y="50799"/>
                </a:lnTo>
                <a:lnTo>
                  <a:pt x="647700" y="50800"/>
                </a:lnTo>
                <a:lnTo>
                  <a:pt x="647700" y="76200"/>
                </a:lnTo>
                <a:lnTo>
                  <a:pt x="736602" y="76198"/>
                </a:lnTo>
                <a:lnTo>
                  <a:pt x="762000" y="63500"/>
                </a:lnTo>
                <a:lnTo>
                  <a:pt x="635000" y="0"/>
                </a:lnTo>
                <a:close/>
              </a:path>
              <a:path w="762000" h="127000">
                <a:moveTo>
                  <a:pt x="0" y="50798"/>
                </a:moveTo>
                <a:lnTo>
                  <a:pt x="0" y="76198"/>
                </a:lnTo>
                <a:lnTo>
                  <a:pt x="635000" y="76199"/>
                </a:lnTo>
                <a:lnTo>
                  <a:pt x="6350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17882" y="4287011"/>
            <a:ext cx="1501140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7340">
              <a:lnSpc>
                <a:spcPct val="149000"/>
              </a:lnSpc>
              <a:spcBef>
                <a:spcPts val="100"/>
              </a:spcBef>
            </a:pPr>
            <a:r>
              <a:rPr sz="3200" spc="-20" dirty="0">
                <a:latin typeface="Calibri" panose="020F0502020204030204"/>
                <a:cs typeface="Calibri" panose="020F0502020204030204"/>
              </a:rPr>
              <a:t>Data </a:t>
            </a:r>
            <a:r>
              <a:rPr sz="3200" dirty="0">
                <a:latin typeface="Calibri" panose="020F0502020204030204"/>
                <a:cs typeface="Calibri" panose="020F0502020204030204"/>
              </a:rPr>
              <a:t>X  Output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Y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36742" y="4512564"/>
            <a:ext cx="1902460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15"/>
              </a:lnSpc>
              <a:spcBef>
                <a:spcPts val="100"/>
              </a:spcBef>
            </a:pPr>
            <a:r>
              <a:rPr sz="3200" spc="-20" dirty="0">
                <a:latin typeface="Calibri" panose="020F0502020204030204"/>
                <a:cs typeface="Calibri" panose="020F0502020204030204"/>
              </a:rPr>
              <a:t>Program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3815"/>
              </a:lnSpc>
              <a:tabLst>
                <a:tab pos="1518285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/ Mo</a:t>
            </a:r>
            <a:r>
              <a:rPr sz="3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3200" dirty="0">
                <a:latin typeface="Calibri" panose="020F0502020204030204"/>
                <a:cs typeface="Calibri" panose="020F0502020204030204"/>
              </a:rPr>
              <a:t>l	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f</a:t>
            </a:r>
            <a:r>
              <a:rPr sz="3200" dirty="0">
                <a:latin typeface="Calibri" panose="020F0502020204030204"/>
                <a:cs typeface="Calibri" panose="020F0502020204030204"/>
              </a:rPr>
              <a:t>()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" y="20066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6400" y="40005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87800" y="46101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0" y="1309690"/>
            <a:ext cx="1600200" cy="654050"/>
          </a:xfrm>
          <a:custGeom>
            <a:avLst/>
            <a:gdLst/>
            <a:ahLst/>
            <a:cxnLst/>
            <a:rect l="l" t="t" r="r" b="b"/>
            <a:pathLst>
              <a:path w="1600200" h="654050">
                <a:moveTo>
                  <a:pt x="1600200" y="0"/>
                </a:moveTo>
                <a:lnTo>
                  <a:pt x="0" y="0"/>
                </a:lnTo>
                <a:lnTo>
                  <a:pt x="0" y="654050"/>
                </a:lnTo>
                <a:lnTo>
                  <a:pt x="1600200" y="65405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000" y="1309690"/>
            <a:ext cx="1600200" cy="654050"/>
          </a:xfrm>
          <a:custGeom>
            <a:avLst/>
            <a:gdLst/>
            <a:ahLst/>
            <a:cxnLst/>
            <a:rect l="l" t="t" r="r" b="b"/>
            <a:pathLst>
              <a:path w="1600200" h="654050">
                <a:moveTo>
                  <a:pt x="0" y="0"/>
                </a:moveTo>
                <a:lnTo>
                  <a:pt x="1600200" y="0"/>
                </a:lnTo>
                <a:lnTo>
                  <a:pt x="1600200" y="654050"/>
                </a:lnTo>
                <a:lnTo>
                  <a:pt x="0" y="6540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84240" y="1324075"/>
            <a:ext cx="1714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i="1" spc="-65" dirty="0">
                <a:latin typeface="Tahoma" panose="020B0604030504040204"/>
                <a:cs typeface="Tahoma" panose="020B0604030504040204"/>
              </a:rPr>
              <a:t>f</a:t>
            </a:r>
            <a:endParaRPr sz="3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62400" y="1562102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1295400" y="0"/>
                </a:moveTo>
                <a:lnTo>
                  <a:pt x="1295400" y="76200"/>
                </a:lnTo>
                <a:lnTo>
                  <a:pt x="1358900" y="44450"/>
                </a:lnTo>
                <a:lnTo>
                  <a:pt x="1308101" y="44450"/>
                </a:lnTo>
                <a:lnTo>
                  <a:pt x="1308101" y="31750"/>
                </a:lnTo>
                <a:lnTo>
                  <a:pt x="1358900" y="31750"/>
                </a:lnTo>
                <a:lnTo>
                  <a:pt x="1295400" y="0"/>
                </a:lnTo>
                <a:close/>
              </a:path>
              <a:path w="1371600" h="76200">
                <a:moveTo>
                  <a:pt x="1295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95400" y="44450"/>
                </a:lnTo>
                <a:lnTo>
                  <a:pt x="1295400" y="31750"/>
                </a:lnTo>
                <a:close/>
              </a:path>
              <a:path w="1371600" h="76200">
                <a:moveTo>
                  <a:pt x="1358900" y="31750"/>
                </a:moveTo>
                <a:lnTo>
                  <a:pt x="1308101" y="31750"/>
                </a:lnTo>
                <a:lnTo>
                  <a:pt x="1308101" y="44450"/>
                </a:lnTo>
                <a:lnTo>
                  <a:pt x="1358900" y="44450"/>
                </a:lnTo>
                <a:lnTo>
                  <a:pt x="1371600" y="38100"/>
                </a:lnTo>
                <a:lnTo>
                  <a:pt x="1358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83940" y="1309461"/>
            <a:ext cx="24066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b="1" i="1" spc="-95" dirty="0">
                <a:latin typeface="Tahoma" panose="020B0604030504040204"/>
                <a:cs typeface="Tahoma" panose="020B0604030504040204"/>
              </a:rPr>
              <a:t>x</a:t>
            </a:r>
            <a:endParaRPr sz="29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34200" y="1562102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1295400" y="0"/>
                </a:moveTo>
                <a:lnTo>
                  <a:pt x="1295400" y="76200"/>
                </a:lnTo>
                <a:lnTo>
                  <a:pt x="1358900" y="44450"/>
                </a:lnTo>
                <a:lnTo>
                  <a:pt x="1308101" y="44450"/>
                </a:lnTo>
                <a:lnTo>
                  <a:pt x="1308101" y="31750"/>
                </a:lnTo>
                <a:lnTo>
                  <a:pt x="1358900" y="31750"/>
                </a:lnTo>
                <a:lnTo>
                  <a:pt x="1295400" y="0"/>
                </a:lnTo>
                <a:close/>
              </a:path>
              <a:path w="1371600" h="76200">
                <a:moveTo>
                  <a:pt x="1295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95400" y="44450"/>
                </a:lnTo>
                <a:lnTo>
                  <a:pt x="1295400" y="31750"/>
                </a:lnTo>
                <a:close/>
              </a:path>
              <a:path w="1371600" h="76200">
                <a:moveTo>
                  <a:pt x="1358900" y="31750"/>
                </a:moveTo>
                <a:lnTo>
                  <a:pt x="1308101" y="31750"/>
                </a:lnTo>
                <a:lnTo>
                  <a:pt x="1308101" y="44450"/>
                </a:lnTo>
                <a:lnTo>
                  <a:pt x="1358900" y="44450"/>
                </a:lnTo>
                <a:lnTo>
                  <a:pt x="1371600" y="38100"/>
                </a:lnTo>
                <a:lnTo>
                  <a:pt x="1358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60740" y="1251203"/>
            <a:ext cx="227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ahoma" panose="020B0604030504040204"/>
                <a:cs typeface="Tahoma" panose="020B0604030504040204"/>
              </a:rPr>
              <a:t>y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5800" y="1828800"/>
            <a:ext cx="0" cy="4095750"/>
          </a:xfrm>
          <a:custGeom>
            <a:avLst/>
            <a:gdLst/>
            <a:ahLst/>
            <a:cxnLst/>
            <a:rect l="l" t="t" r="r" b="b"/>
            <a:pathLst>
              <a:path h="4095750">
                <a:moveTo>
                  <a:pt x="0" y="0"/>
                </a:moveTo>
                <a:lnTo>
                  <a:pt x="0" y="4095749"/>
                </a:lnTo>
              </a:path>
            </a:pathLst>
          </a:custGeom>
          <a:ln w="38101">
            <a:solidFill>
              <a:srgbClr val="0563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5943599"/>
            <a:ext cx="4495800" cy="12700"/>
          </a:xfrm>
          <a:custGeom>
            <a:avLst/>
            <a:gdLst/>
            <a:ahLst/>
            <a:cxnLst/>
            <a:rect l="l" t="t" r="r" b="b"/>
            <a:pathLst>
              <a:path w="4495800" h="12700">
                <a:moveTo>
                  <a:pt x="0" y="12700"/>
                </a:moveTo>
                <a:lnTo>
                  <a:pt x="4495800" y="0"/>
                </a:lnTo>
              </a:path>
            </a:pathLst>
          </a:custGeom>
          <a:ln w="38100">
            <a:solidFill>
              <a:srgbClr val="0563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6800" y="2603499"/>
            <a:ext cx="3124200" cy="3048000"/>
          </a:xfrm>
          <a:custGeom>
            <a:avLst/>
            <a:gdLst/>
            <a:ahLst/>
            <a:cxnLst/>
            <a:rect l="l" t="t" r="r" b="b"/>
            <a:pathLst>
              <a:path w="3124200" h="3048000">
                <a:moveTo>
                  <a:pt x="0" y="3048000"/>
                </a:moveTo>
                <a:lnTo>
                  <a:pt x="3124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87500" y="309245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08300" y="27686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39900" y="36703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00300" y="32258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05000" y="2362200"/>
            <a:ext cx="5588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8200" y="3352800"/>
            <a:ext cx="5588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 rot="20040000">
            <a:off x="1042991" y="2882986"/>
            <a:ext cx="2300067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“Pre</a:t>
            </a:r>
            <a:r>
              <a:rPr sz="3000" spc="-30" baseline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dict </a:t>
            </a:r>
            <a:r>
              <a:rPr sz="3000" spc="-22" baseline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Clas</a:t>
            </a:r>
            <a:r>
              <a:rPr sz="3000" spc="-22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s </a:t>
            </a:r>
            <a:r>
              <a:rPr sz="3000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=</a:t>
            </a:r>
            <a:r>
              <a:rPr sz="3000" spc="-150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000" spc="-30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+</a:t>
            </a:r>
            <a:r>
              <a:rPr sz="3000" spc="-30" baseline="4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1”</a:t>
            </a:r>
            <a:endParaRPr sz="3000" baseline="4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 rot="20040000">
            <a:off x="1555824" y="3396656"/>
            <a:ext cx="585062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-1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z</a:t>
            </a:r>
            <a:r>
              <a:rPr sz="20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000" spc="-2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 rot="20040000">
            <a:off x="2946021" y="4433962"/>
            <a:ext cx="2207948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“Pre</a:t>
            </a:r>
            <a:r>
              <a:rPr sz="3000" spc="-30" baseline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dict </a:t>
            </a:r>
            <a:r>
              <a:rPr sz="3000" spc="-22" baseline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Clas</a:t>
            </a:r>
            <a:r>
              <a:rPr sz="3000" spc="-22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s </a:t>
            </a:r>
            <a:r>
              <a:rPr sz="3000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=</a:t>
            </a:r>
            <a:r>
              <a:rPr sz="3000" spc="-157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000" spc="-22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-1”</a:t>
            </a:r>
            <a:endParaRPr sz="3000" baseline="3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 rot="20040000">
            <a:off x="3454195" y="4923704"/>
            <a:ext cx="585062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-1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z</a:t>
            </a:r>
            <a:r>
              <a:rPr sz="20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000" spc="-2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20139" y="2288540"/>
            <a:ext cx="1014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15" dirty="0">
                <a:solidFill>
                  <a:srgbClr val="00CC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1875" b="1" i="1" spc="-22" baseline="22000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i="1" spc="-15" dirty="0">
                <a:latin typeface="Calibri" panose="020F0502020204030204"/>
                <a:cs typeface="Calibri" panose="020F0502020204030204"/>
              </a:rPr>
              <a:t>x 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b="1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 spc="-5" dirty="0">
                <a:solidFill>
                  <a:srgbClr val="00CC00"/>
                </a:solidFill>
                <a:latin typeface="Calibri" panose="020F0502020204030204"/>
                <a:cs typeface="Calibri" panose="020F0502020204030204"/>
              </a:rPr>
              <a:t>b&gt;0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84340" y="3689603"/>
            <a:ext cx="195453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Tahoma" panose="020B0604030504040204"/>
                <a:cs typeface="Tahoma" panose="020B0604030504040204"/>
              </a:rPr>
              <a:t>denotes +1</a:t>
            </a:r>
            <a:r>
              <a:rPr sz="20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point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ahoma" panose="020B0604030504040204"/>
                <a:cs typeface="Tahoma" panose="020B0604030504040204"/>
              </a:rPr>
              <a:t>denotes -1</a:t>
            </a:r>
            <a:r>
              <a:rPr sz="20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point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37300" y="4305079"/>
            <a:ext cx="355600" cy="355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86500" y="3835360"/>
            <a:ext cx="381000" cy="38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8200" y="2590800"/>
            <a:ext cx="5588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83000" y="35433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30400" y="51308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 rot="18900000">
            <a:off x="3172510" y="3507530"/>
            <a:ext cx="330430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5"/>
              </a:lnSpc>
            </a:pPr>
            <a:r>
              <a:rPr sz="1800" b="1" i="1" dirty="0">
                <a:solidFill>
                  <a:srgbClr val="00CC00"/>
                </a:solidFill>
                <a:latin typeface="Calibri" panose="020F0502020204030204"/>
                <a:cs typeface="Calibri" panose="020F0502020204030204"/>
              </a:rPr>
              <a:t>w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object 34"/>
          <p:cNvSpPr txBox="1"/>
          <p:nvPr/>
        </p:nvSpPr>
        <p:spPr>
          <a:xfrm rot="18900000">
            <a:off x="3285628" y="3433317"/>
            <a:ext cx="217541" cy="1587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250" b="1" i="1" spc="-35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12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5" name="object 35"/>
          <p:cNvSpPr txBox="1"/>
          <p:nvPr/>
        </p:nvSpPr>
        <p:spPr>
          <a:xfrm rot="18900000">
            <a:off x="3377770" y="3119517"/>
            <a:ext cx="71567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b="1" i="1" dirty="0">
                <a:latin typeface="Calibri" panose="020F0502020204030204"/>
                <a:cs typeface="Calibri" panose="020F0502020204030204"/>
              </a:rPr>
              <a:t>x +</a:t>
            </a:r>
            <a:r>
              <a:rPr sz="1800" b="1" i="1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700" b="1" i="1" spc="-15" baseline="2000" dirty="0">
                <a:solidFill>
                  <a:srgbClr val="00CC00"/>
                </a:solidFill>
                <a:latin typeface="Calibri" panose="020F0502020204030204"/>
                <a:cs typeface="Calibri" panose="020F0502020204030204"/>
              </a:rPr>
              <a:t>b=0</a:t>
            </a:r>
            <a:endParaRPr sz="2700" baseline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673600" y="33147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97400" y="49911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02000" y="41529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692138" y="2136097"/>
            <a:ext cx="3067685" cy="857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00" b="1" i="1" spc="-55" dirty="0">
                <a:latin typeface="Tahoma" panose="020B0604030504040204"/>
                <a:cs typeface="Tahoma" panose="020B0604030504040204"/>
              </a:rPr>
              <a:t>f</a:t>
            </a:r>
            <a:r>
              <a:rPr sz="2100" i="1" spc="-55" dirty="0">
                <a:latin typeface="Tahoma" panose="020B0604030504040204"/>
                <a:cs typeface="Tahoma" panose="020B0604030504040204"/>
              </a:rPr>
              <a:t>(</a:t>
            </a:r>
            <a:r>
              <a:rPr sz="2100" b="1" i="1" spc="-55" dirty="0">
                <a:latin typeface="Tahoma" panose="020B0604030504040204"/>
                <a:cs typeface="Tahoma" panose="020B0604030504040204"/>
              </a:rPr>
              <a:t>x</a:t>
            </a:r>
            <a:r>
              <a:rPr sz="2100" i="1" spc="-55" dirty="0">
                <a:latin typeface="Tahoma" panose="020B0604030504040204"/>
                <a:cs typeface="Tahoma" panose="020B0604030504040204"/>
              </a:rPr>
              <a:t>,</a:t>
            </a:r>
            <a:r>
              <a:rPr sz="2100" b="1" i="1" spc="-55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2100" i="1" spc="-55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,b</a:t>
            </a:r>
            <a:r>
              <a:rPr sz="2100" i="1" spc="-55" dirty="0">
                <a:latin typeface="Tahoma" panose="020B0604030504040204"/>
                <a:cs typeface="Tahoma" panose="020B0604030504040204"/>
              </a:rPr>
              <a:t>) </a:t>
            </a:r>
            <a:r>
              <a:rPr sz="2100" i="1" spc="-75" dirty="0">
                <a:latin typeface="Tahoma" panose="020B0604030504040204"/>
                <a:cs typeface="Tahoma" panose="020B0604030504040204"/>
              </a:rPr>
              <a:t>= </a:t>
            </a:r>
            <a:r>
              <a:rPr sz="2100" i="1" spc="-55" dirty="0">
                <a:latin typeface="Tahoma" panose="020B0604030504040204"/>
                <a:cs typeface="Tahoma" panose="020B0604030504040204"/>
              </a:rPr>
              <a:t>sign(</a:t>
            </a:r>
            <a:r>
              <a:rPr sz="2100" b="1" i="1" spc="-55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2025" b="1" i="1" spc="-82" baseline="25000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T </a:t>
            </a:r>
            <a:r>
              <a:rPr sz="2100" b="1" i="1" spc="-65" dirty="0">
                <a:latin typeface="Tahoma" panose="020B0604030504040204"/>
                <a:cs typeface="Tahoma" panose="020B0604030504040204"/>
              </a:rPr>
              <a:t>x </a:t>
            </a:r>
            <a:r>
              <a:rPr sz="2100" i="1" spc="-75" dirty="0">
                <a:latin typeface="Tahoma" panose="020B0604030504040204"/>
                <a:cs typeface="Tahoma" panose="020B0604030504040204"/>
              </a:rPr>
              <a:t>+</a:t>
            </a:r>
            <a:r>
              <a:rPr sz="2100" i="1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2100" i="1" spc="-55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2100" i="1" spc="-55" dirty="0">
                <a:latin typeface="Tahoma" panose="020B0604030504040204"/>
                <a:cs typeface="Tahoma" panose="020B0604030504040204"/>
              </a:rPr>
              <a:t>)</a:t>
            </a:r>
            <a:endParaRPr sz="2100">
              <a:latin typeface="Tahoma" panose="020B0604030504040204"/>
              <a:cs typeface="Tahoma" panose="020B0604030504040204"/>
            </a:endParaRPr>
          </a:p>
          <a:p>
            <a:pPr marL="1214755">
              <a:lnSpc>
                <a:spcPct val="100000"/>
              </a:lnSpc>
              <a:spcBef>
                <a:spcPts val="1860"/>
              </a:spcBef>
            </a:pPr>
            <a:r>
              <a:rPr sz="1600" b="1" i="1" dirty="0">
                <a:latin typeface="Calibri" panose="020F0502020204030204"/>
                <a:cs typeface="Calibri" panose="020F0502020204030204"/>
              </a:rPr>
              <a:t>X </a:t>
            </a:r>
            <a:r>
              <a:rPr sz="1800" b="1" i="1" spc="-5" dirty="0">
                <a:latin typeface="Calibri" panose="020F0502020204030204"/>
                <a:cs typeface="Calibri" panose="020F0502020204030204"/>
              </a:rPr>
              <a:t>=(</a:t>
            </a:r>
            <a:r>
              <a:rPr sz="1800" i="1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1800" b="1" i="1" spc="-5" dirty="0">
                <a:latin typeface="Calibri" panose="020F0502020204030204"/>
                <a:cs typeface="Calibri" panose="020F0502020204030204"/>
              </a:rPr>
              <a:t>_1,</a:t>
            </a:r>
            <a:r>
              <a:rPr sz="1800" b="1" i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i="1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1800" b="1" i="1" spc="-5" dirty="0">
                <a:latin typeface="Calibri" panose="020F0502020204030204"/>
                <a:cs typeface="Calibri" panose="020F0502020204030204"/>
              </a:rPr>
              <a:t>_2)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76528" y="6428920"/>
            <a:ext cx="4719320" cy="3194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pc="-10" dirty="0">
                <a:latin typeface="Calibri" panose="020F0502020204030204"/>
                <a:cs typeface="Calibri" panose="020F0502020204030204"/>
                <a:sym typeface="+mn-ea"/>
              </a:rPr>
              <a:t>Courtesy </a:t>
            </a:r>
            <a:r>
              <a:rPr spc="-10" dirty="0">
                <a:latin typeface="Calibri" panose="020F0502020204030204"/>
                <a:cs typeface="Calibri" panose="020F0502020204030204"/>
                <a:sym typeface="+mn-ea"/>
              </a:rPr>
              <a:t>slide </a:t>
            </a:r>
            <a:r>
              <a:rPr spc="-5" dirty="0">
                <a:latin typeface="Calibri" panose="020F0502020204030204"/>
                <a:cs typeface="Calibri" panose="020F0502020204030204"/>
                <a:sym typeface="+mn-ea"/>
              </a:rPr>
              <a:t>from </a:t>
            </a:r>
            <a:r>
              <a:rPr spc="-30" dirty="0">
                <a:latin typeface="Calibri" panose="020F0502020204030204"/>
                <a:cs typeface="Calibri" panose="020F0502020204030204"/>
                <a:sym typeface="+mn-ea"/>
              </a:rPr>
              <a:t>Prof. </a:t>
            </a:r>
            <a:r>
              <a:rPr spc="-10" dirty="0">
                <a:latin typeface="Calibri" panose="020F0502020204030204"/>
                <a:cs typeface="Calibri" panose="020F0502020204030204"/>
                <a:sym typeface="+mn-ea"/>
              </a:rPr>
              <a:t>Andrew </a:t>
            </a:r>
            <a:r>
              <a:rPr spc="-20" dirty="0">
                <a:latin typeface="Calibri" panose="020F0502020204030204"/>
                <a:cs typeface="Calibri" panose="020F0502020204030204"/>
                <a:sym typeface="+mn-ea"/>
              </a:rPr>
              <a:t>Moore’s</a:t>
            </a:r>
            <a:r>
              <a:rPr spc="-75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pc="-10" dirty="0">
                <a:latin typeface="Calibri" panose="020F0502020204030204"/>
                <a:cs typeface="Calibri" panose="020F0502020204030204"/>
                <a:sym typeface="+mn-ea"/>
              </a:rPr>
              <a:t>tutorial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17240" y="5415788"/>
            <a:ext cx="2316480" cy="695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80"/>
              </a:spcBef>
            </a:pPr>
            <a:r>
              <a:rPr sz="1800" b="1" i="1" spc="-20" dirty="0">
                <a:solidFill>
                  <a:srgbClr val="00CC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1875" b="1" i="1" spc="-30" baseline="22000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T 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x +</a:t>
            </a:r>
            <a:r>
              <a:rPr sz="1800" b="1" i="1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 spc="-5" dirty="0">
                <a:solidFill>
                  <a:srgbClr val="00CC00"/>
                </a:solidFill>
                <a:latin typeface="Calibri" panose="020F0502020204030204"/>
                <a:cs typeface="Calibri" panose="020F0502020204030204"/>
              </a:rPr>
              <a:t>b&lt;0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955800">
              <a:lnSpc>
                <a:spcPct val="100000"/>
              </a:lnSpc>
              <a:spcBef>
                <a:spcPts val="480"/>
              </a:spcBef>
            </a:pPr>
            <a:r>
              <a:rPr sz="1800" b="1" i="1" spc="-5" dirty="0">
                <a:latin typeface="Calibri" panose="020F0502020204030204"/>
                <a:cs typeface="Calibri" panose="020F0502020204030204"/>
              </a:rPr>
              <a:t>x_1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6778" y="1489964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_2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" name="日期占位符 4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6" name="页脚占位符 4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47" name="object 2"/>
          <p:cNvSpPr txBox="1">
            <a:spLocks/>
          </p:cNvSpPr>
          <p:nvPr/>
        </p:nvSpPr>
        <p:spPr>
          <a:xfrm>
            <a:off x="250907" y="304800"/>
            <a:ext cx="7978058" cy="5988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3800" kern="0" spc="20" dirty="0">
                <a:solidFill>
                  <a:srgbClr val="7030A0"/>
                </a:solidFill>
                <a:latin typeface="Calibri"/>
              </a:rPr>
              <a:t>SUPERVISED</a:t>
            </a:r>
            <a:r>
              <a:rPr lang="en-US" altLang="zh-CN" sz="3800" kern="0" spc="20" dirty="0">
                <a:solidFill>
                  <a:schemeClr val="tx1"/>
                </a:solidFill>
                <a:latin typeface="Calibri"/>
              </a:rPr>
              <a:t> Linear Binary Classifier</a:t>
            </a:r>
            <a:endParaRPr lang="en-US" sz="4300" kern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" y="20066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6400" y="40005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87800" y="46101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34000" y="1309690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R="120650" algn="ctr">
              <a:lnSpc>
                <a:spcPct val="100000"/>
              </a:lnSpc>
              <a:spcBef>
                <a:spcPts val="215"/>
              </a:spcBef>
            </a:pPr>
            <a:r>
              <a:rPr sz="3800" i="1" spc="-65" dirty="0">
                <a:latin typeface="Tahoma" panose="020B0604030504040204"/>
                <a:cs typeface="Tahoma" panose="020B0604030504040204"/>
              </a:rPr>
              <a:t>f</a:t>
            </a:r>
            <a:endParaRPr sz="3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400" y="1562102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1295400" y="0"/>
                </a:moveTo>
                <a:lnTo>
                  <a:pt x="1295400" y="76200"/>
                </a:lnTo>
                <a:lnTo>
                  <a:pt x="1358900" y="44450"/>
                </a:lnTo>
                <a:lnTo>
                  <a:pt x="1308101" y="44450"/>
                </a:lnTo>
                <a:lnTo>
                  <a:pt x="1308101" y="31750"/>
                </a:lnTo>
                <a:lnTo>
                  <a:pt x="1358900" y="31750"/>
                </a:lnTo>
                <a:lnTo>
                  <a:pt x="1295400" y="0"/>
                </a:lnTo>
                <a:close/>
              </a:path>
              <a:path w="1371600" h="76200">
                <a:moveTo>
                  <a:pt x="1295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95400" y="44450"/>
                </a:lnTo>
                <a:lnTo>
                  <a:pt x="1295400" y="31750"/>
                </a:lnTo>
                <a:close/>
              </a:path>
              <a:path w="1371600" h="76200">
                <a:moveTo>
                  <a:pt x="1358900" y="31750"/>
                </a:moveTo>
                <a:lnTo>
                  <a:pt x="1308101" y="31750"/>
                </a:lnTo>
                <a:lnTo>
                  <a:pt x="1308101" y="44450"/>
                </a:lnTo>
                <a:lnTo>
                  <a:pt x="1358900" y="44450"/>
                </a:lnTo>
                <a:lnTo>
                  <a:pt x="1371600" y="38100"/>
                </a:lnTo>
                <a:lnTo>
                  <a:pt x="1358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83940" y="1309461"/>
            <a:ext cx="24066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b="1" i="1" spc="-95" dirty="0">
                <a:latin typeface="Tahoma" panose="020B0604030504040204"/>
                <a:cs typeface="Tahoma" panose="020B0604030504040204"/>
              </a:rPr>
              <a:t>x</a:t>
            </a:r>
            <a:endParaRPr sz="29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34200" y="1562102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1295400" y="0"/>
                </a:moveTo>
                <a:lnTo>
                  <a:pt x="1295400" y="76200"/>
                </a:lnTo>
                <a:lnTo>
                  <a:pt x="1358900" y="44450"/>
                </a:lnTo>
                <a:lnTo>
                  <a:pt x="1308101" y="44450"/>
                </a:lnTo>
                <a:lnTo>
                  <a:pt x="1308101" y="31750"/>
                </a:lnTo>
                <a:lnTo>
                  <a:pt x="1358900" y="31750"/>
                </a:lnTo>
                <a:lnTo>
                  <a:pt x="1295400" y="0"/>
                </a:lnTo>
                <a:close/>
              </a:path>
              <a:path w="1371600" h="76200">
                <a:moveTo>
                  <a:pt x="1295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95400" y="44450"/>
                </a:lnTo>
                <a:lnTo>
                  <a:pt x="1295400" y="31750"/>
                </a:lnTo>
                <a:close/>
              </a:path>
              <a:path w="1371600" h="76200">
                <a:moveTo>
                  <a:pt x="1358900" y="31750"/>
                </a:moveTo>
                <a:lnTo>
                  <a:pt x="1308101" y="31750"/>
                </a:lnTo>
                <a:lnTo>
                  <a:pt x="1308101" y="44450"/>
                </a:lnTo>
                <a:lnTo>
                  <a:pt x="1358900" y="44450"/>
                </a:lnTo>
                <a:lnTo>
                  <a:pt x="1371600" y="38100"/>
                </a:lnTo>
                <a:lnTo>
                  <a:pt x="1358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60740" y="1251203"/>
            <a:ext cx="227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ahoma" panose="020B0604030504040204"/>
                <a:cs typeface="Tahoma" panose="020B0604030504040204"/>
              </a:rPr>
              <a:t>y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5800" y="1828800"/>
            <a:ext cx="0" cy="4095750"/>
          </a:xfrm>
          <a:custGeom>
            <a:avLst/>
            <a:gdLst/>
            <a:ahLst/>
            <a:cxnLst/>
            <a:rect l="l" t="t" r="r" b="b"/>
            <a:pathLst>
              <a:path h="4095750">
                <a:moveTo>
                  <a:pt x="0" y="0"/>
                </a:moveTo>
                <a:lnTo>
                  <a:pt x="0" y="4095749"/>
                </a:lnTo>
              </a:path>
            </a:pathLst>
          </a:custGeom>
          <a:ln w="38101">
            <a:solidFill>
              <a:srgbClr val="0563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" y="5943599"/>
            <a:ext cx="4495800" cy="12700"/>
          </a:xfrm>
          <a:custGeom>
            <a:avLst/>
            <a:gdLst/>
            <a:ahLst/>
            <a:cxnLst/>
            <a:rect l="l" t="t" r="r" b="b"/>
            <a:pathLst>
              <a:path w="4495800" h="12700">
                <a:moveTo>
                  <a:pt x="0" y="12700"/>
                </a:moveTo>
                <a:lnTo>
                  <a:pt x="4495800" y="0"/>
                </a:lnTo>
              </a:path>
            </a:pathLst>
          </a:custGeom>
          <a:ln w="38100">
            <a:solidFill>
              <a:srgbClr val="0563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6800" y="2603499"/>
            <a:ext cx="3124200" cy="3048000"/>
          </a:xfrm>
          <a:custGeom>
            <a:avLst/>
            <a:gdLst/>
            <a:ahLst/>
            <a:cxnLst/>
            <a:rect l="l" t="t" r="r" b="b"/>
            <a:pathLst>
              <a:path w="3124200" h="3048000">
                <a:moveTo>
                  <a:pt x="0" y="3048000"/>
                </a:moveTo>
                <a:lnTo>
                  <a:pt x="3124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21939" y="1989835"/>
            <a:ext cx="2025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?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45940" y="2904235"/>
            <a:ext cx="2025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?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87500" y="309245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08300" y="27686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39900" y="36703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00300" y="32258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05000" y="2362200"/>
            <a:ext cx="5588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8200" y="3352800"/>
            <a:ext cx="5588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 rot="20040000">
            <a:off x="1042991" y="2882986"/>
            <a:ext cx="2300067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“Pre</a:t>
            </a:r>
            <a:r>
              <a:rPr sz="3000" spc="-30" baseline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dict </a:t>
            </a:r>
            <a:r>
              <a:rPr sz="3000" spc="-22" baseline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Clas</a:t>
            </a:r>
            <a:r>
              <a:rPr sz="3000" spc="-22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s </a:t>
            </a:r>
            <a:r>
              <a:rPr sz="3000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=</a:t>
            </a:r>
            <a:r>
              <a:rPr sz="3000" spc="-150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000" spc="-30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+</a:t>
            </a:r>
            <a:r>
              <a:rPr sz="3000" spc="-30" baseline="4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1”</a:t>
            </a:r>
            <a:endParaRPr sz="3000" baseline="4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 rot="20040000">
            <a:off x="1555824" y="3396656"/>
            <a:ext cx="585062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-1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z</a:t>
            </a:r>
            <a:r>
              <a:rPr sz="20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000" spc="-2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 rot="20040000">
            <a:off x="2946021" y="4433962"/>
            <a:ext cx="2207948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“Pre</a:t>
            </a:r>
            <a:r>
              <a:rPr sz="3000" spc="-30" baseline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dict </a:t>
            </a:r>
            <a:r>
              <a:rPr sz="3000" spc="-22" baseline="1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Clas</a:t>
            </a:r>
            <a:r>
              <a:rPr sz="3000" spc="-22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s </a:t>
            </a:r>
            <a:r>
              <a:rPr sz="3000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=</a:t>
            </a:r>
            <a:r>
              <a:rPr sz="3000" spc="-157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000" spc="-22" baseline="3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-1”</a:t>
            </a:r>
            <a:endParaRPr sz="3000" baseline="3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 rot="20040000">
            <a:off x="3454195" y="4923704"/>
            <a:ext cx="585062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-1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z</a:t>
            </a:r>
            <a:r>
              <a:rPr sz="2000" spc="-2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000" spc="-2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0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20139" y="2288540"/>
            <a:ext cx="1014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15" dirty="0">
                <a:solidFill>
                  <a:srgbClr val="00CC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1875" b="1" i="1" spc="-22" baseline="22000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i="1" spc="-15" dirty="0">
                <a:latin typeface="Calibri" panose="020F0502020204030204"/>
                <a:cs typeface="Calibri" panose="020F0502020204030204"/>
              </a:rPr>
              <a:t>x 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b="1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 spc="-5" dirty="0">
                <a:solidFill>
                  <a:srgbClr val="00CC00"/>
                </a:solidFill>
                <a:latin typeface="Calibri" panose="020F0502020204030204"/>
                <a:cs typeface="Calibri" panose="020F0502020204030204"/>
              </a:rPr>
              <a:t>b&gt;0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84340" y="3689603"/>
            <a:ext cx="1954530" cy="166306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Tahoma" panose="020B0604030504040204"/>
                <a:cs typeface="Tahoma" panose="020B0604030504040204"/>
              </a:rPr>
              <a:t>denotes +1</a:t>
            </a:r>
            <a:r>
              <a:rPr sz="20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point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ahoma" panose="020B0604030504040204"/>
                <a:cs typeface="Tahoma" panose="020B0604030504040204"/>
              </a:rPr>
              <a:t>denotes -1</a:t>
            </a:r>
            <a:r>
              <a:rPr sz="20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point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marR="375920">
              <a:lnSpc>
                <a:spcPct val="101000"/>
              </a:lnSpc>
              <a:spcBef>
                <a:spcPts val="1080"/>
              </a:spcBef>
            </a:pPr>
            <a:r>
              <a:rPr sz="1900" dirty="0">
                <a:latin typeface="Tahoma" panose="020B0604030504040204"/>
                <a:cs typeface="Tahoma" panose="020B0604030504040204"/>
              </a:rPr>
              <a:t>denotes</a:t>
            </a:r>
            <a:r>
              <a:rPr sz="19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1900" spc="-10" dirty="0">
                <a:latin typeface="Tahoma" panose="020B0604030504040204"/>
                <a:cs typeface="Tahoma" panose="020B0604030504040204"/>
              </a:rPr>
              <a:t>future  </a:t>
            </a:r>
            <a:r>
              <a:rPr sz="1900" dirty="0">
                <a:latin typeface="Tahoma" panose="020B0604030504040204"/>
                <a:cs typeface="Tahoma" panose="020B0604030504040204"/>
              </a:rPr>
              <a:t>points</a:t>
            </a:r>
            <a:endParaRPr sz="1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37300" y="4305079"/>
            <a:ext cx="355600" cy="355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86500" y="3835360"/>
            <a:ext cx="381000" cy="38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8200" y="2590800"/>
            <a:ext cx="5588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83000" y="35433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30400" y="51308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 rot="18900000">
            <a:off x="3172510" y="3507530"/>
            <a:ext cx="330430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5"/>
              </a:lnSpc>
            </a:pPr>
            <a:r>
              <a:rPr sz="1800" b="1" i="1" dirty="0">
                <a:solidFill>
                  <a:srgbClr val="00CC00"/>
                </a:solidFill>
                <a:latin typeface="Calibri" panose="020F0502020204030204"/>
                <a:cs typeface="Calibri" panose="020F0502020204030204"/>
              </a:rPr>
              <a:t>w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object 34"/>
          <p:cNvSpPr txBox="1"/>
          <p:nvPr/>
        </p:nvSpPr>
        <p:spPr>
          <a:xfrm rot="18900000">
            <a:off x="3285628" y="3433317"/>
            <a:ext cx="217541" cy="1587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250" b="1" i="1" spc="-35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12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5" name="object 35"/>
          <p:cNvSpPr txBox="1"/>
          <p:nvPr/>
        </p:nvSpPr>
        <p:spPr>
          <a:xfrm rot="18900000">
            <a:off x="3377770" y="3119517"/>
            <a:ext cx="71567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b="1" i="1" dirty="0">
                <a:latin typeface="Calibri" panose="020F0502020204030204"/>
                <a:cs typeface="Calibri" panose="020F0502020204030204"/>
              </a:rPr>
              <a:t>x +</a:t>
            </a:r>
            <a:r>
              <a:rPr sz="1800" b="1" i="1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700" b="1" i="1" spc="-15" baseline="2000" dirty="0">
                <a:solidFill>
                  <a:srgbClr val="00CC00"/>
                </a:solidFill>
                <a:latin typeface="Calibri" panose="020F0502020204030204"/>
                <a:cs typeface="Calibri" panose="020F0502020204030204"/>
              </a:rPr>
              <a:t>b=0</a:t>
            </a:r>
            <a:endParaRPr sz="2700" baseline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673600" y="33147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97400" y="49911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02000" y="4152900"/>
            <a:ext cx="3556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403340" y="4656835"/>
            <a:ext cx="2025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?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76528" y="6428920"/>
            <a:ext cx="4719320" cy="28829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z="1600" spc="-10" dirty="0">
                <a:latin typeface="Calibri" panose="020F0502020204030204"/>
                <a:cs typeface="Calibri" panose="020F0502020204030204"/>
              </a:rPr>
              <a:t>Courtesy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slide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from 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Prof.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Andrew 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Moore’s</a:t>
            </a:r>
            <a:r>
              <a:rPr sz="16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tutorial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692138" y="2136097"/>
            <a:ext cx="3067685" cy="857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00" b="1" i="1" spc="-55" dirty="0">
                <a:latin typeface="Tahoma" panose="020B0604030504040204"/>
                <a:cs typeface="Tahoma" panose="020B0604030504040204"/>
              </a:rPr>
              <a:t>f</a:t>
            </a:r>
            <a:r>
              <a:rPr sz="2100" i="1" spc="-55" dirty="0">
                <a:latin typeface="Tahoma" panose="020B0604030504040204"/>
                <a:cs typeface="Tahoma" panose="020B0604030504040204"/>
              </a:rPr>
              <a:t>(</a:t>
            </a:r>
            <a:r>
              <a:rPr sz="2100" b="1" i="1" spc="-55" dirty="0">
                <a:latin typeface="Tahoma" panose="020B0604030504040204"/>
                <a:cs typeface="Tahoma" panose="020B0604030504040204"/>
              </a:rPr>
              <a:t>x</a:t>
            </a:r>
            <a:r>
              <a:rPr sz="2100" i="1" spc="-55" dirty="0">
                <a:latin typeface="Tahoma" panose="020B0604030504040204"/>
                <a:cs typeface="Tahoma" panose="020B0604030504040204"/>
              </a:rPr>
              <a:t>,</a:t>
            </a:r>
            <a:r>
              <a:rPr sz="2100" b="1" i="1" spc="-55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2100" i="1" spc="-55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,b</a:t>
            </a:r>
            <a:r>
              <a:rPr sz="2100" i="1" spc="-55" dirty="0">
                <a:latin typeface="Tahoma" panose="020B0604030504040204"/>
                <a:cs typeface="Tahoma" panose="020B0604030504040204"/>
              </a:rPr>
              <a:t>) </a:t>
            </a:r>
            <a:r>
              <a:rPr sz="2100" i="1" spc="-75" dirty="0">
                <a:latin typeface="Tahoma" panose="020B0604030504040204"/>
                <a:cs typeface="Tahoma" panose="020B0604030504040204"/>
              </a:rPr>
              <a:t>= </a:t>
            </a:r>
            <a:r>
              <a:rPr sz="2100" i="1" spc="-55" dirty="0">
                <a:latin typeface="Tahoma" panose="020B0604030504040204"/>
                <a:cs typeface="Tahoma" panose="020B0604030504040204"/>
              </a:rPr>
              <a:t>sign(</a:t>
            </a:r>
            <a:r>
              <a:rPr sz="2100" b="1" i="1" spc="-55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2025" b="1" i="1" spc="-82" baseline="25000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T </a:t>
            </a:r>
            <a:r>
              <a:rPr sz="2100" b="1" i="1" spc="-65" dirty="0">
                <a:latin typeface="Tahoma" panose="020B0604030504040204"/>
                <a:cs typeface="Tahoma" panose="020B0604030504040204"/>
              </a:rPr>
              <a:t>x </a:t>
            </a:r>
            <a:r>
              <a:rPr sz="2100" i="1" spc="-75" dirty="0">
                <a:latin typeface="Tahoma" panose="020B0604030504040204"/>
                <a:cs typeface="Tahoma" panose="020B0604030504040204"/>
              </a:rPr>
              <a:t>+</a:t>
            </a:r>
            <a:r>
              <a:rPr sz="2100" i="1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2100" i="1" spc="-55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2100" i="1" spc="-55" dirty="0">
                <a:latin typeface="Tahoma" panose="020B0604030504040204"/>
                <a:cs typeface="Tahoma" panose="020B0604030504040204"/>
              </a:rPr>
              <a:t>)</a:t>
            </a:r>
            <a:endParaRPr sz="2100">
              <a:latin typeface="Tahoma" panose="020B0604030504040204"/>
              <a:cs typeface="Tahoma" panose="020B0604030504040204"/>
            </a:endParaRPr>
          </a:p>
          <a:p>
            <a:pPr marL="1214755">
              <a:lnSpc>
                <a:spcPct val="100000"/>
              </a:lnSpc>
              <a:spcBef>
                <a:spcPts val="1860"/>
              </a:spcBef>
            </a:pPr>
            <a:r>
              <a:rPr sz="1600" b="1" i="1" dirty="0">
                <a:latin typeface="Calibri" panose="020F0502020204030204"/>
                <a:cs typeface="Calibri" panose="020F0502020204030204"/>
              </a:rPr>
              <a:t>X </a:t>
            </a:r>
            <a:r>
              <a:rPr sz="1800" b="1" i="1" spc="-5" dirty="0">
                <a:latin typeface="Calibri" panose="020F0502020204030204"/>
                <a:cs typeface="Calibri" panose="020F0502020204030204"/>
              </a:rPr>
              <a:t>=(</a:t>
            </a:r>
            <a:r>
              <a:rPr sz="1800" i="1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1800" b="1" i="1" spc="-5" dirty="0">
                <a:latin typeface="Calibri" panose="020F0502020204030204"/>
                <a:cs typeface="Calibri" panose="020F0502020204030204"/>
              </a:rPr>
              <a:t>_1,</a:t>
            </a:r>
            <a:r>
              <a:rPr sz="1800" b="1" i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i="1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1800" b="1" i="1" spc="-5" dirty="0">
                <a:latin typeface="Calibri" panose="020F0502020204030204"/>
                <a:cs typeface="Calibri" panose="020F0502020204030204"/>
              </a:rPr>
              <a:t>_2)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17240" y="5415788"/>
            <a:ext cx="2316480" cy="695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80"/>
              </a:spcBef>
            </a:pPr>
            <a:r>
              <a:rPr sz="1800" b="1" i="1" spc="-20" dirty="0">
                <a:solidFill>
                  <a:srgbClr val="00CC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1875" b="1" i="1" spc="-30" baseline="22000" dirty="0">
                <a:solidFill>
                  <a:srgbClr val="00CC00"/>
                </a:solidFill>
                <a:latin typeface="Tahoma" panose="020B0604030504040204"/>
                <a:cs typeface="Tahoma" panose="020B0604030504040204"/>
              </a:rPr>
              <a:t>T 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x +</a:t>
            </a:r>
            <a:r>
              <a:rPr sz="1800" b="1" i="1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 spc="-5" dirty="0">
                <a:solidFill>
                  <a:srgbClr val="00CC00"/>
                </a:solidFill>
                <a:latin typeface="Calibri" panose="020F0502020204030204"/>
                <a:cs typeface="Calibri" panose="020F0502020204030204"/>
              </a:rPr>
              <a:t>b&lt;0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955800">
              <a:lnSpc>
                <a:spcPct val="100000"/>
              </a:lnSpc>
              <a:spcBef>
                <a:spcPts val="480"/>
              </a:spcBef>
            </a:pPr>
            <a:r>
              <a:rPr sz="1800" b="1" i="1" spc="-5" dirty="0">
                <a:latin typeface="Calibri" panose="020F0502020204030204"/>
                <a:cs typeface="Calibri" panose="020F0502020204030204"/>
              </a:rPr>
              <a:t>x_1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6778" y="1489964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_2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" name="日期占位符 4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7" name="页脚占位符 4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48" name="object 2"/>
          <p:cNvSpPr txBox="1">
            <a:spLocks/>
          </p:cNvSpPr>
          <p:nvPr/>
        </p:nvSpPr>
        <p:spPr>
          <a:xfrm>
            <a:off x="250907" y="304800"/>
            <a:ext cx="7978058" cy="5988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3800" kern="0" spc="20" dirty="0">
                <a:solidFill>
                  <a:srgbClr val="7030A0"/>
                </a:solidFill>
                <a:latin typeface="Calibri"/>
              </a:rPr>
              <a:t>SUPERVISED</a:t>
            </a:r>
            <a:r>
              <a:rPr lang="en-US" altLang="zh-CN" sz="3800" kern="0" spc="20" dirty="0">
                <a:solidFill>
                  <a:schemeClr val="tx1"/>
                </a:solidFill>
                <a:latin typeface="Calibri"/>
              </a:rPr>
              <a:t> Linear Binary Classifier</a:t>
            </a:r>
            <a:endParaRPr lang="en-US" sz="4300" kern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400617" y="4724400"/>
            <a:ext cx="3634423" cy="836780"/>
            <a:chOff x="3126741" y="4581333"/>
            <a:chExt cx="3634423" cy="836780"/>
          </a:xfrm>
        </p:grpSpPr>
        <p:sp>
          <p:nvSpPr>
            <p:cNvPr id="3" name="object 3"/>
            <p:cNvSpPr txBox="1"/>
            <p:nvPr/>
          </p:nvSpPr>
          <p:spPr>
            <a:xfrm>
              <a:off x="3126741" y="4751362"/>
              <a:ext cx="1868805" cy="596900"/>
            </a:xfrm>
            <a:prstGeom prst="rect">
              <a:avLst/>
            </a:prstGeom>
          </p:spPr>
          <p:txBody>
            <a:bodyPr vert="horz" wrap="square" lIns="0" tIns="546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30"/>
                </a:spcBef>
              </a:pPr>
              <a:r>
                <a:rPr sz="1900" b="1" i="1" spc="-65" dirty="0">
                  <a:solidFill>
                    <a:srgbClr val="000090"/>
                  </a:solidFill>
                  <a:latin typeface="Tahoma" panose="020B0604030504040204"/>
                  <a:cs typeface="Tahoma" panose="020B0604030504040204"/>
                </a:rPr>
                <a:t>(W, </a:t>
              </a:r>
              <a:r>
                <a:rPr sz="1900" i="1" spc="-50" dirty="0">
                  <a:solidFill>
                    <a:srgbClr val="000090"/>
                  </a:solidFill>
                  <a:latin typeface="Tahoma" panose="020B0604030504040204"/>
                  <a:cs typeface="Tahoma" panose="020B0604030504040204"/>
                </a:rPr>
                <a:t>b</a:t>
              </a:r>
              <a:r>
                <a:rPr sz="1900" b="1" i="1" spc="-50" dirty="0">
                  <a:solidFill>
                    <a:srgbClr val="000090"/>
                  </a:solidFill>
                  <a:latin typeface="Tahoma" panose="020B0604030504040204"/>
                  <a:cs typeface="Tahoma" panose="020B0604030504040204"/>
                </a:rPr>
                <a:t>) </a:t>
              </a:r>
              <a:r>
                <a:rPr sz="1900" b="1" i="1" spc="-85" dirty="0">
                  <a:solidFill>
                    <a:srgbClr val="000090"/>
                  </a:solidFill>
                  <a:latin typeface="Tahoma" panose="020B0604030504040204"/>
                  <a:cs typeface="Tahoma" panose="020B0604030504040204"/>
                </a:rPr>
                <a:t>=</a:t>
              </a:r>
              <a:r>
                <a:rPr sz="1900" b="1" i="1" spc="-25" dirty="0">
                  <a:solidFill>
                    <a:srgbClr val="000090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900" b="1" i="1" spc="-65" dirty="0">
                  <a:solidFill>
                    <a:srgbClr val="000090"/>
                  </a:solidFill>
                  <a:latin typeface="Tahoma" panose="020B0604030504040204"/>
                  <a:cs typeface="Tahoma" panose="020B0604030504040204"/>
                </a:rPr>
                <a:t>argmin</a:t>
              </a:r>
              <a:endParaRPr sz="1900">
                <a:latin typeface="Tahoma" panose="020B0604030504040204"/>
                <a:cs typeface="Tahoma" panose="020B0604030504040204"/>
              </a:endParaRPr>
            </a:p>
            <a:p>
              <a:pPr marR="207010" algn="r">
                <a:lnSpc>
                  <a:spcPct val="100000"/>
                </a:lnSpc>
                <a:spcBef>
                  <a:spcPts val="260"/>
                </a:spcBef>
              </a:pPr>
              <a:r>
                <a:rPr sz="1350" b="1" i="1" spc="-35" dirty="0">
                  <a:solidFill>
                    <a:srgbClr val="660066"/>
                  </a:solidFill>
                  <a:latin typeface="Tahoma" panose="020B0604030504040204"/>
                  <a:cs typeface="Tahoma" panose="020B0604030504040204"/>
                </a:rPr>
                <a:t>W,</a:t>
              </a:r>
              <a:r>
                <a:rPr sz="1350" b="1" i="1" spc="-75" dirty="0">
                  <a:solidFill>
                    <a:srgbClr val="660066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1350" i="1" spc="-30" dirty="0">
                  <a:solidFill>
                    <a:srgbClr val="660066"/>
                  </a:solidFill>
                  <a:latin typeface="Tahoma" panose="020B0604030504040204"/>
                  <a:cs typeface="Tahoma" panose="020B0604030504040204"/>
                </a:rPr>
                <a:t>b</a:t>
              </a:r>
              <a:endParaRPr sz="1350">
                <a:latin typeface="Tahoma" panose="020B0604030504040204"/>
                <a:cs typeface="Tahoma" panose="020B0604030504040204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5198101" y="4581333"/>
              <a:ext cx="1563063" cy="836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24523" y="1180693"/>
            <a:ext cx="6873240" cy="2994926"/>
            <a:chOff x="1120139" y="613545"/>
            <a:chExt cx="6873240" cy="2994926"/>
          </a:xfrm>
        </p:grpSpPr>
        <p:sp>
          <p:nvSpPr>
            <p:cNvPr id="2" name="object 2"/>
            <p:cNvSpPr txBox="1"/>
            <p:nvPr/>
          </p:nvSpPr>
          <p:spPr>
            <a:xfrm>
              <a:off x="1120139" y="648045"/>
              <a:ext cx="6873240" cy="296042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266700" indent="-228600">
                <a:lnSpc>
                  <a:spcPct val="100000"/>
                </a:lnSpc>
                <a:spcBef>
                  <a:spcPts val="105"/>
                </a:spcBef>
                <a:buFont typeface="Arial" panose="020B0604020202020204"/>
                <a:buChar char="•"/>
                <a:tabLst>
                  <a:tab pos="266700" algn="l"/>
                </a:tabLst>
              </a:pPr>
              <a:r>
                <a:rPr sz="2400" spc="210" dirty="0">
                  <a:solidFill>
                    <a:srgbClr val="0000CC"/>
                  </a:solidFill>
                  <a:latin typeface="Times New Roman" panose="02020603050405020304"/>
                  <a:cs typeface="Times New Roman" panose="02020603050405020304"/>
                </a:rPr>
                <a:t>Training </a:t>
              </a:r>
              <a:r>
                <a:rPr sz="2400" spc="80" dirty="0">
                  <a:latin typeface="Times New Roman" panose="02020603050405020304"/>
                  <a:cs typeface="Times New Roman" panose="02020603050405020304"/>
                </a:rPr>
                <a:t>(i.e. </a:t>
              </a:r>
              <a:r>
                <a:rPr sz="2400" spc="210" dirty="0">
                  <a:latin typeface="Times New Roman" panose="02020603050405020304"/>
                  <a:cs typeface="Times New Roman" panose="02020603050405020304"/>
                </a:rPr>
                <a:t>learning </a:t>
              </a:r>
              <a:r>
                <a:rPr sz="2400" spc="254" dirty="0">
                  <a:latin typeface="Times New Roman" panose="02020603050405020304"/>
                  <a:cs typeface="Times New Roman" panose="02020603050405020304"/>
                </a:rPr>
                <a:t>parameters </a:t>
              </a:r>
              <a:r>
                <a:rPr sz="2800" b="1" i="1" spc="-90" dirty="0">
                  <a:solidFill>
                    <a:srgbClr val="00CC00"/>
                  </a:solidFill>
                  <a:latin typeface="Tahoma" panose="020B0604030504040204"/>
                  <a:cs typeface="Tahoma" panose="020B0604030504040204"/>
                </a:rPr>
                <a:t>w</a:t>
              </a:r>
              <a:r>
                <a:rPr sz="2800" i="1" spc="-90" dirty="0">
                  <a:solidFill>
                    <a:srgbClr val="00CC00"/>
                  </a:solidFill>
                  <a:latin typeface="Tahoma" panose="020B0604030504040204"/>
                  <a:cs typeface="Tahoma" panose="020B0604030504040204"/>
                </a:rPr>
                <a:t>,b</a:t>
              </a:r>
              <a:r>
                <a:rPr sz="2800" i="1" spc="-484" dirty="0">
                  <a:solidFill>
                    <a:srgbClr val="00CC00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2400" dirty="0">
                  <a:latin typeface="Times New Roman" panose="02020603050405020304"/>
                  <a:cs typeface="Times New Roman" panose="02020603050405020304"/>
                </a:rPr>
                <a:t>)</a:t>
              </a:r>
            </a:p>
            <a:p>
              <a:pPr marL="723900" lvl="1" indent="-228600">
                <a:lnSpc>
                  <a:spcPct val="100000"/>
                </a:lnSpc>
                <a:spcBef>
                  <a:spcPts val="5"/>
                </a:spcBef>
                <a:buFont typeface="Arial" panose="020B0604020202020204"/>
                <a:buChar char="•"/>
                <a:tabLst>
                  <a:tab pos="723900" algn="l"/>
                </a:tabLst>
              </a:pPr>
              <a:r>
                <a:rPr sz="2400" spc="-2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Training </a:t>
              </a:r>
              <a:r>
                <a:rPr sz="240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set</a:t>
              </a:r>
              <a:r>
                <a:rPr sz="2400" spc="1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spc="-5" dirty="0">
                  <a:solidFill>
                    <a:srgbClr val="0D0D0D"/>
                  </a:solidFill>
                  <a:latin typeface="Times New Roman" panose="02020603050405020304"/>
                  <a:cs typeface="Times New Roman" panose="02020603050405020304"/>
                </a:rPr>
                <a:t>includes</a:t>
              </a:r>
              <a:endParaRPr sz="2400" dirty="0">
                <a:latin typeface="Times New Roman" panose="02020603050405020304"/>
                <a:cs typeface="Times New Roman" panose="02020603050405020304"/>
              </a:endParaRPr>
            </a:p>
            <a:p>
              <a:pPr marL="1181100" lvl="2" indent="-229235">
                <a:lnSpc>
                  <a:spcPct val="100000"/>
                </a:lnSpc>
                <a:spcBef>
                  <a:spcPts val="365"/>
                </a:spcBef>
                <a:buFont typeface="Arial" panose="020B0604020202020204"/>
                <a:buChar char="•"/>
                <a:tabLst>
                  <a:tab pos="1180465" algn="l"/>
                  <a:tab pos="1181100" algn="l"/>
                </a:tabLst>
              </a:pPr>
              <a:r>
                <a:rPr sz="2000" spc="-5" dirty="0">
                  <a:solidFill>
                    <a:srgbClr val="0D0D0D"/>
                  </a:solidFill>
                  <a:latin typeface="Times New Roman" panose="02020603050405020304"/>
                  <a:cs typeface="Times New Roman" panose="02020603050405020304"/>
                </a:rPr>
                <a:t>available examples</a:t>
              </a:r>
              <a:r>
                <a:rPr sz="2000" dirty="0">
                  <a:solidFill>
                    <a:srgbClr val="0D0D0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000" b="1" i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2000" baseline="-1400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1</a:t>
              </a:r>
              <a:r>
                <a:rPr sz="200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,…,</a:t>
              </a:r>
              <a:r>
                <a:rPr sz="2000" b="1" i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2000" i="1" baseline="-1400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L</a:t>
              </a:r>
              <a:endParaRPr sz="2000" baseline="-14000" dirty="0">
                <a:latin typeface="Times New Roman" panose="02020603050405020304"/>
                <a:cs typeface="Times New Roman" panose="02020603050405020304"/>
              </a:endParaRPr>
            </a:p>
            <a:p>
              <a:pPr marL="1181100" lvl="2" indent="-229235">
                <a:lnSpc>
                  <a:spcPct val="100000"/>
                </a:lnSpc>
                <a:spcBef>
                  <a:spcPts val="335"/>
                </a:spcBef>
                <a:buFont typeface="Arial" panose="020B0604020202020204"/>
                <a:buChar char="•"/>
                <a:tabLst>
                  <a:tab pos="1180465" algn="l"/>
                  <a:tab pos="1181100" algn="l"/>
                </a:tabLst>
              </a:pPr>
              <a:r>
                <a:rPr sz="2000" spc="-5" dirty="0">
                  <a:solidFill>
                    <a:srgbClr val="0D0D0D"/>
                  </a:solidFill>
                  <a:latin typeface="Times New Roman" panose="02020603050405020304"/>
                  <a:cs typeface="Times New Roman" panose="02020603050405020304"/>
                </a:rPr>
                <a:t>available corresponding labels</a:t>
              </a:r>
              <a:r>
                <a:rPr sz="2000" spc="10" dirty="0">
                  <a:solidFill>
                    <a:srgbClr val="0D0D0D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000" i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y</a:t>
              </a:r>
              <a:r>
                <a:rPr sz="2000" baseline="-1400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1</a:t>
              </a:r>
              <a:r>
                <a:rPr sz="200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,…,</a:t>
              </a:r>
              <a:r>
                <a:rPr sz="2000" i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y</a:t>
              </a:r>
              <a:r>
                <a:rPr sz="2000" i="1" baseline="-1400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L</a:t>
              </a:r>
              <a:endParaRPr sz="2000" baseline="-14000" dirty="0">
                <a:latin typeface="Times New Roman" panose="02020603050405020304"/>
                <a:cs typeface="Times New Roman" panose="02020603050405020304"/>
              </a:endParaRPr>
            </a:p>
            <a:p>
              <a:pPr lvl="2">
                <a:lnSpc>
                  <a:spcPct val="100000"/>
                </a:lnSpc>
                <a:spcBef>
                  <a:spcPts val="35"/>
                </a:spcBef>
                <a:buChar char="•"/>
              </a:pPr>
              <a:endParaRPr sz="2700" dirty="0">
                <a:latin typeface="Times New Roman" panose="02020603050405020304"/>
                <a:cs typeface="Times New Roman" panose="02020603050405020304"/>
              </a:endParaRPr>
            </a:p>
            <a:p>
              <a:pPr marL="723900" lvl="1" indent="-228600">
                <a:lnSpc>
                  <a:spcPct val="100000"/>
                </a:lnSpc>
                <a:buFont typeface="Arial" panose="020B0604020202020204"/>
                <a:buChar char="•"/>
                <a:tabLst>
                  <a:tab pos="723900" algn="l"/>
                </a:tabLst>
              </a:pPr>
              <a:r>
                <a:rPr sz="2400" spc="190" dirty="0">
                  <a:latin typeface="Times New Roman" panose="02020603050405020304"/>
                  <a:cs typeface="Times New Roman" panose="02020603050405020304"/>
                </a:rPr>
                <a:t>Find </a:t>
              </a:r>
              <a:r>
                <a:rPr sz="2400" spc="-4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(</a:t>
              </a:r>
              <a:r>
                <a:rPr sz="2500" b="1" i="1" spc="-40" dirty="0">
                  <a:solidFill>
                    <a:srgbClr val="00CC00"/>
                  </a:solidFill>
                  <a:latin typeface="Tahoma" panose="020B0604030504040204"/>
                  <a:cs typeface="Tahoma" panose="020B0604030504040204"/>
                </a:rPr>
                <a:t>w</a:t>
              </a:r>
              <a:r>
                <a:rPr sz="2500" i="1" spc="-40" dirty="0">
                  <a:solidFill>
                    <a:srgbClr val="00CC00"/>
                  </a:solidFill>
                  <a:latin typeface="Tahoma" panose="020B0604030504040204"/>
                  <a:cs typeface="Tahoma" panose="020B0604030504040204"/>
                </a:rPr>
                <a:t>,b</a:t>
              </a:r>
              <a:r>
                <a:rPr sz="2400" spc="-4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) </a:t>
              </a:r>
              <a:r>
                <a:rPr sz="2400" spc="11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by </a:t>
              </a:r>
              <a:r>
                <a:rPr sz="2400" spc="15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minimizing</a:t>
              </a:r>
              <a:r>
                <a:rPr sz="2400" spc="-3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spc="105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loss</a:t>
              </a:r>
              <a:endParaRPr sz="2400" dirty="0">
                <a:latin typeface="Times New Roman" panose="02020603050405020304"/>
                <a:cs typeface="Times New Roman" panose="02020603050405020304"/>
              </a:endParaRPr>
            </a:p>
            <a:p>
              <a:pPr marL="1180465" marR="27305" lvl="2" indent="-228600">
                <a:lnSpc>
                  <a:spcPts val="2210"/>
                </a:lnSpc>
                <a:spcBef>
                  <a:spcPts val="640"/>
                </a:spcBef>
                <a:buFont typeface="Arial" panose="020B0604020202020204"/>
                <a:buChar char="•"/>
                <a:tabLst>
                  <a:tab pos="1180465" algn="l"/>
                  <a:tab pos="1181100" algn="l"/>
                </a:tabLst>
              </a:pPr>
              <a:r>
                <a:rPr sz="2100" spc="60" dirty="0">
                  <a:latin typeface="Times New Roman" panose="02020603050405020304"/>
                  <a:cs typeface="Times New Roman" panose="02020603050405020304"/>
                </a:rPr>
                <a:t>(i.e. </a:t>
              </a:r>
              <a:r>
                <a:rPr sz="2100" spc="105" dirty="0">
                  <a:latin typeface="Times New Roman" panose="02020603050405020304"/>
                  <a:cs typeface="Times New Roman" panose="02020603050405020304"/>
                </a:rPr>
                <a:t>difference </a:t>
              </a:r>
              <a:r>
                <a:rPr sz="2100" spc="145" dirty="0">
                  <a:latin typeface="Times New Roman" panose="02020603050405020304"/>
                  <a:cs typeface="Times New Roman" panose="02020603050405020304"/>
                </a:rPr>
                <a:t>between </a:t>
              </a:r>
              <a:r>
                <a:rPr sz="2100" i="1" spc="80" dirty="0">
                  <a:latin typeface="Cambria" panose="02040503050406030204"/>
                  <a:cs typeface="Cambria" panose="02040503050406030204"/>
                </a:rPr>
                <a:t>y </a:t>
              </a:r>
              <a:r>
                <a:rPr sz="2100" spc="204" dirty="0">
                  <a:latin typeface="Times New Roman" panose="02020603050405020304"/>
                  <a:cs typeface="Times New Roman" panose="02020603050405020304"/>
                </a:rPr>
                <a:t>and </a:t>
              </a:r>
              <a:r>
                <a:rPr sz="2100" i="1" spc="-25" dirty="0">
                  <a:latin typeface="Cambria" panose="02040503050406030204"/>
                  <a:cs typeface="Cambria" panose="02040503050406030204"/>
                </a:rPr>
                <a:t>f(</a:t>
              </a:r>
              <a:r>
                <a:rPr sz="2100" b="1" i="1" spc="-25" dirty="0">
                  <a:latin typeface="Trebuchet MS" panose="020B0603020202020204"/>
                  <a:cs typeface="Trebuchet MS" panose="020B0603020202020204"/>
                </a:rPr>
                <a:t>x</a:t>
              </a:r>
              <a:r>
                <a:rPr sz="2100" i="1" spc="-25" dirty="0">
                  <a:latin typeface="Cambria" panose="02040503050406030204"/>
                  <a:cs typeface="Cambria" panose="02040503050406030204"/>
                </a:rPr>
                <a:t>) </a:t>
              </a:r>
              <a:r>
                <a:rPr sz="2100" i="1" spc="70" dirty="0">
                  <a:latin typeface="Cambria" panose="02040503050406030204"/>
                  <a:cs typeface="Cambria" panose="02040503050406030204"/>
                </a:rPr>
                <a:t>on </a:t>
              </a:r>
              <a:r>
                <a:rPr sz="2100" i="1" spc="90" dirty="0">
                  <a:latin typeface="Cambria" panose="02040503050406030204"/>
                  <a:cs typeface="Cambria" panose="02040503050406030204"/>
                </a:rPr>
                <a:t>available  </a:t>
              </a:r>
              <a:r>
                <a:rPr sz="2100" i="1" spc="85" dirty="0">
                  <a:latin typeface="Cambria" panose="02040503050406030204"/>
                  <a:cs typeface="Cambria" panose="02040503050406030204"/>
                </a:rPr>
                <a:t>examples </a:t>
              </a:r>
              <a:r>
                <a:rPr sz="2100" i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in </a:t>
              </a:r>
              <a:r>
                <a:rPr sz="2100" i="1" spc="-5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training</a:t>
              </a:r>
              <a:r>
                <a:rPr sz="2100" i="1" spc="4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100" i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set</a:t>
              </a:r>
              <a:r>
                <a:rPr sz="2100" dirty="0">
                  <a:latin typeface="Times New Roman" panose="02020603050405020304"/>
                  <a:cs typeface="Times New Roman" panose="02020603050405020304"/>
                </a:rPr>
                <a:t>)</a:t>
              </a:r>
            </a:p>
          </p:txBody>
        </p:sp>
        <p:sp>
          <p:nvSpPr>
            <p:cNvPr id="6" name="object 6"/>
            <p:cNvSpPr/>
            <p:nvPr/>
          </p:nvSpPr>
          <p:spPr>
            <a:xfrm>
              <a:off x="6363016" y="613545"/>
              <a:ext cx="822325" cy="609600"/>
            </a:xfrm>
            <a:custGeom>
              <a:avLst/>
              <a:gdLst/>
              <a:ahLst/>
              <a:cxnLst/>
              <a:rect l="l" t="t" r="r" b="b"/>
              <a:pathLst>
                <a:path w="822325" h="609600">
                  <a:moveTo>
                    <a:pt x="0" y="101602"/>
                  </a:moveTo>
                  <a:lnTo>
                    <a:pt x="7984" y="62053"/>
                  </a:lnTo>
                  <a:lnTo>
                    <a:pt x="29758" y="29758"/>
                  </a:lnTo>
                  <a:lnTo>
                    <a:pt x="62053" y="7984"/>
                  </a:lnTo>
                  <a:lnTo>
                    <a:pt x="101602" y="0"/>
                  </a:lnTo>
                  <a:lnTo>
                    <a:pt x="720281" y="0"/>
                  </a:lnTo>
                  <a:lnTo>
                    <a:pt x="759830" y="7984"/>
                  </a:lnTo>
                  <a:lnTo>
                    <a:pt x="792125" y="29758"/>
                  </a:lnTo>
                  <a:lnTo>
                    <a:pt x="813899" y="62053"/>
                  </a:lnTo>
                  <a:lnTo>
                    <a:pt x="821884" y="101602"/>
                  </a:lnTo>
                  <a:lnTo>
                    <a:pt x="821884" y="507997"/>
                  </a:lnTo>
                  <a:lnTo>
                    <a:pt x="813899" y="547546"/>
                  </a:lnTo>
                  <a:lnTo>
                    <a:pt x="792125" y="579841"/>
                  </a:lnTo>
                  <a:lnTo>
                    <a:pt x="759830" y="601615"/>
                  </a:lnTo>
                  <a:lnTo>
                    <a:pt x="720281" y="609600"/>
                  </a:lnTo>
                  <a:lnTo>
                    <a:pt x="101602" y="609600"/>
                  </a:lnTo>
                  <a:lnTo>
                    <a:pt x="62053" y="601615"/>
                  </a:lnTo>
                  <a:lnTo>
                    <a:pt x="29758" y="579841"/>
                  </a:lnTo>
                  <a:lnTo>
                    <a:pt x="7984" y="547546"/>
                  </a:lnTo>
                  <a:lnTo>
                    <a:pt x="0" y="507997"/>
                  </a:lnTo>
                  <a:lnTo>
                    <a:pt x="0" y="101602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日期占位符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3" name="object 2"/>
          <p:cNvSpPr txBox="1">
            <a:spLocks/>
          </p:cNvSpPr>
          <p:nvPr/>
        </p:nvSpPr>
        <p:spPr>
          <a:xfrm>
            <a:off x="250907" y="304800"/>
            <a:ext cx="7978058" cy="5988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3800" kern="0" spc="20" dirty="0">
                <a:solidFill>
                  <a:srgbClr val="7030A0"/>
                </a:solidFill>
                <a:latin typeface="Calibri"/>
              </a:rPr>
              <a:t>Basic Concepts</a:t>
            </a:r>
            <a:endParaRPr lang="en-US" sz="4300" kern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180" y="1295400"/>
            <a:ext cx="8295640" cy="40003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28600">
              <a:lnSpc>
                <a:spcPts val="318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79400" algn="l"/>
              </a:tabLst>
            </a:pPr>
            <a:r>
              <a:rPr sz="2800" spc="19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 </a:t>
            </a:r>
            <a:r>
              <a:rPr sz="28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</a:t>
            </a:r>
            <a:r>
              <a:rPr sz="28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800" spc="170" dirty="0">
                <a:solidFill>
                  <a:srgbClr val="C700C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400">
              <a:lnSpc>
                <a:spcPts val="3180"/>
              </a:lnSpc>
            </a:pP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6600" marR="43180" lvl="1" indent="-228600">
              <a:lnSpc>
                <a:spcPct val="9400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735965" algn="l"/>
                <a:tab pos="736600" algn="l"/>
                <a:tab pos="1125220" algn="l"/>
                <a:tab pos="4314190" algn="l"/>
                <a:tab pos="6555740" algn="l"/>
              </a:tabLst>
            </a:pP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</a:t>
            </a:r>
            <a:r>
              <a:rPr sz="2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-7" baseline="-1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400" spc="-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lang="en-US"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sz="2400" b="1" i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spc="-7" baseline="-1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sz="2400" i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sz="2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 </a:t>
            </a:r>
            <a:r>
              <a:rPr sz="2400" i="1" spc="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z="2400" i="1" spc="2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6600" lvl="1" indent="-22860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  <a:tabLst>
                <a:tab pos="735965" algn="l"/>
                <a:tab pos="736600" algn="l"/>
              </a:tabLst>
            </a:pP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Key: </a:t>
            </a:r>
            <a:r>
              <a:rPr sz="2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aseline="-1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sz="24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z="24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" panose="020B0604020202020204"/>
              <a:buChar char="•"/>
            </a:pP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400" marR="463550" indent="-228600">
              <a:lnSpc>
                <a:spcPts val="3000"/>
              </a:lnSpc>
              <a:spcBef>
                <a:spcPts val="2830"/>
              </a:spcBef>
              <a:buFont typeface="Arial" panose="020B0604020202020204"/>
              <a:buChar char="•"/>
              <a:tabLst>
                <a:tab pos="279400" algn="l"/>
              </a:tabLst>
            </a:pPr>
            <a:r>
              <a:rPr sz="2800" spc="19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Generalisation</a:t>
            </a:r>
            <a:r>
              <a:rPr sz="28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function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800" spc="-20" dirty="0">
                <a:solidFill>
                  <a:srgbClr val="DE2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DE2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</a:t>
            </a:r>
            <a:r>
              <a:rPr sz="2800" spc="-20" dirty="0">
                <a:solidFill>
                  <a:srgbClr val="DE2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to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“explain”,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“predict”,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“model” or 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“control” </a:t>
            </a:r>
            <a:r>
              <a:rPr sz="2800" spc="-10" dirty="0">
                <a:solidFill>
                  <a:srgbClr val="DE2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250907" y="304800"/>
            <a:ext cx="7978058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4000" kern="0" spc="20" dirty="0">
                <a:solidFill>
                  <a:srgbClr val="7030A0"/>
                </a:solidFill>
                <a:latin typeface="Calibri"/>
              </a:rPr>
              <a:t>Basic Concepts</a:t>
            </a:r>
            <a:endParaRPr lang="en-US" sz="4400" kern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6556" y="953236"/>
            <a:ext cx="5956301" cy="5503527"/>
            <a:chOff x="78739" y="981518"/>
            <a:chExt cx="5956301" cy="5503527"/>
          </a:xfrm>
        </p:grpSpPr>
        <p:grpSp>
          <p:nvGrpSpPr>
            <p:cNvPr id="5" name="组合 4"/>
            <p:cNvGrpSpPr/>
            <p:nvPr/>
          </p:nvGrpSpPr>
          <p:grpSpPr>
            <a:xfrm>
              <a:off x="78739" y="981518"/>
              <a:ext cx="5956301" cy="4700311"/>
              <a:chOff x="68557" y="719835"/>
              <a:chExt cx="5956301" cy="4700311"/>
            </a:xfrm>
          </p:grpSpPr>
          <p:sp>
            <p:nvSpPr>
              <p:cNvPr id="6" name="object 6"/>
              <p:cNvSpPr txBox="1"/>
              <p:nvPr/>
            </p:nvSpPr>
            <p:spPr>
              <a:xfrm>
                <a:off x="78739" y="719835"/>
                <a:ext cx="4152900" cy="110363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41300" indent="-228600">
                  <a:lnSpc>
                    <a:spcPts val="3330"/>
                  </a:lnSpc>
                  <a:spcBef>
                    <a:spcPts val="100"/>
                  </a:spcBef>
                  <a:buFont typeface="Arial" panose="020B0604020202020204"/>
                  <a:buChar char="•"/>
                  <a:tabLst>
                    <a:tab pos="241300" algn="l"/>
                  </a:tabLst>
                </a:pPr>
                <a:r>
                  <a:rPr sz="2800" spc="140" dirty="0">
                    <a:solidFill>
                      <a:srgbClr val="0000CC"/>
                    </a:solidFill>
                    <a:latin typeface="Times New Roman" panose="02020603050405020304"/>
                    <a:cs typeface="Times New Roman" panose="02020603050405020304"/>
                  </a:rPr>
                  <a:t>Loss</a:t>
                </a:r>
                <a:r>
                  <a:rPr sz="2800" spc="70" dirty="0">
                    <a:solidFill>
                      <a:srgbClr val="0000CC"/>
                    </a:solidFill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800" spc="165" dirty="0">
                    <a:solidFill>
                      <a:srgbClr val="0000CC"/>
                    </a:solidFill>
                    <a:latin typeface="Times New Roman" panose="02020603050405020304"/>
                    <a:cs typeface="Times New Roman" panose="02020603050405020304"/>
                  </a:rPr>
                  <a:t>function</a:t>
                </a:r>
                <a:endParaRPr sz="2800" dirty="0">
                  <a:latin typeface="Times New Roman" panose="02020603050405020304"/>
                  <a:cs typeface="Times New Roman" panose="02020603050405020304"/>
                </a:endParaRPr>
              </a:p>
              <a:p>
                <a:pPr marL="698500" marR="5080" lvl="1" indent="-228600">
                  <a:lnSpc>
                    <a:spcPts val="2300"/>
                  </a:lnSpc>
                  <a:spcBef>
                    <a:spcPts val="530"/>
                  </a:spcBef>
                  <a:buFont typeface="Arial" panose="020B0604020202020204"/>
                  <a:buChar char="•"/>
                  <a:tabLst>
                    <a:tab pos="698500" algn="l"/>
                  </a:tabLst>
                </a:pPr>
                <a:r>
                  <a:rPr sz="2400" spc="85" dirty="0">
                    <a:latin typeface="Times New Roman" panose="02020603050405020304"/>
                    <a:cs typeface="Times New Roman" panose="02020603050405020304"/>
                  </a:rPr>
                  <a:t>e.g. </a:t>
                </a:r>
                <a:r>
                  <a:rPr sz="2400" spc="160" dirty="0">
                    <a:latin typeface="Times New Roman" panose="02020603050405020304"/>
                    <a:cs typeface="Times New Roman" panose="02020603050405020304"/>
                  </a:rPr>
                  <a:t>hinge </a:t>
                </a:r>
                <a:r>
                  <a:rPr sz="2400" spc="105" dirty="0">
                    <a:latin typeface="Times New Roman" panose="02020603050405020304"/>
                    <a:cs typeface="Times New Roman" panose="02020603050405020304"/>
                  </a:rPr>
                  <a:t>loss </a:t>
                </a:r>
                <a:r>
                  <a:rPr sz="2400" spc="85" dirty="0">
                    <a:latin typeface="Times New Roman" panose="02020603050405020304"/>
                    <a:cs typeface="Times New Roman" panose="02020603050405020304"/>
                  </a:rPr>
                  <a:t>for</a:t>
                </a:r>
                <a:r>
                  <a:rPr sz="2400" spc="-155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400" spc="180" dirty="0">
                    <a:latin typeface="Times New Roman" panose="02020603050405020304"/>
                    <a:cs typeface="Times New Roman" panose="02020603050405020304"/>
                  </a:rPr>
                  <a:t>binary  </a:t>
                </a:r>
                <a:r>
                  <a:rPr sz="2400" spc="120" dirty="0">
                    <a:latin typeface="Times New Roman" panose="02020603050405020304"/>
                    <a:cs typeface="Times New Roman" panose="02020603050405020304"/>
                  </a:rPr>
                  <a:t>classification</a:t>
                </a:r>
                <a:r>
                  <a:rPr sz="2400" spc="5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400" spc="229" dirty="0">
                    <a:latin typeface="Times New Roman" panose="02020603050405020304"/>
                    <a:cs typeface="Times New Roman" panose="02020603050405020304"/>
                  </a:rPr>
                  <a:t>task</a:t>
                </a:r>
                <a:endParaRPr sz="2400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7" name="object 7"/>
              <p:cNvSpPr txBox="1"/>
              <p:nvPr/>
            </p:nvSpPr>
            <p:spPr>
              <a:xfrm>
                <a:off x="68557" y="2869576"/>
                <a:ext cx="5956301" cy="2550570"/>
              </a:xfrm>
              <a:prstGeom prst="rect">
                <a:avLst/>
              </a:prstGeom>
            </p:spPr>
            <p:txBody>
              <a:bodyPr vert="horz" wrap="square" lIns="0" tIns="86995" rIns="0" bIns="0" rtlCol="0">
                <a:spAutoFit/>
              </a:bodyPr>
              <a:lstStyle/>
              <a:p>
                <a:pPr marL="698500" marR="695325" indent="-228600">
                  <a:lnSpc>
                    <a:spcPct val="80000"/>
                  </a:lnSpc>
                  <a:spcBef>
                    <a:spcPts val="685"/>
                  </a:spcBef>
                  <a:buFont typeface="Arial" panose="020B0604020202020204"/>
                  <a:buChar char="•"/>
                  <a:tabLst>
                    <a:tab pos="698500" algn="l"/>
                  </a:tabLst>
                </a:pPr>
                <a:r>
                  <a:rPr sz="2400" spc="85" dirty="0">
                    <a:latin typeface="Times New Roman" panose="02020603050405020304"/>
                    <a:cs typeface="Times New Roman" panose="02020603050405020304"/>
                  </a:rPr>
                  <a:t>e.g. </a:t>
                </a:r>
                <a:r>
                  <a:rPr sz="2400" spc="160" dirty="0">
                    <a:latin typeface="Times New Roman" panose="02020603050405020304"/>
                    <a:cs typeface="Times New Roman" panose="02020603050405020304"/>
                  </a:rPr>
                  <a:t>pairwise </a:t>
                </a:r>
                <a:r>
                  <a:rPr sz="2400" spc="204" dirty="0">
                    <a:latin typeface="Times New Roman" panose="02020603050405020304"/>
                    <a:cs typeface="Times New Roman" panose="02020603050405020304"/>
                  </a:rPr>
                  <a:t>ranking </a:t>
                </a:r>
                <a:r>
                  <a:rPr sz="2400" spc="105" dirty="0">
                    <a:latin typeface="Times New Roman" panose="02020603050405020304"/>
                    <a:cs typeface="Times New Roman" panose="02020603050405020304"/>
                  </a:rPr>
                  <a:t>loss</a:t>
                </a:r>
                <a:r>
                  <a:rPr sz="2400" spc="-254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400" spc="85" dirty="0">
                    <a:latin typeface="Times New Roman" panose="02020603050405020304"/>
                    <a:cs typeface="Times New Roman" panose="02020603050405020304"/>
                  </a:rPr>
                  <a:t>for  </a:t>
                </a:r>
                <a:r>
                  <a:rPr sz="2400" spc="204" dirty="0">
                    <a:latin typeface="Times New Roman" panose="02020603050405020304"/>
                    <a:cs typeface="Times New Roman" panose="02020603050405020304"/>
                  </a:rPr>
                  <a:t>ranking </a:t>
                </a:r>
                <a:r>
                  <a:rPr sz="2400" spc="229" dirty="0">
                    <a:latin typeface="Times New Roman" panose="02020603050405020304"/>
                    <a:cs typeface="Times New Roman" panose="02020603050405020304"/>
                  </a:rPr>
                  <a:t>task </a:t>
                </a:r>
                <a:r>
                  <a:rPr sz="2400" spc="65" dirty="0">
                    <a:latin typeface="Times New Roman" panose="02020603050405020304"/>
                    <a:cs typeface="Times New Roman" panose="02020603050405020304"/>
                  </a:rPr>
                  <a:t>(i.e. </a:t>
                </a:r>
                <a:r>
                  <a:rPr sz="2400" spc="155" dirty="0">
                    <a:latin typeface="Times New Roman" panose="02020603050405020304"/>
                    <a:cs typeface="Times New Roman" panose="02020603050405020304"/>
                  </a:rPr>
                  <a:t>ordering  </a:t>
                </a:r>
                <a:r>
                  <a:rPr sz="2400" spc="160" dirty="0">
                    <a:latin typeface="Times New Roman" panose="02020603050405020304"/>
                    <a:cs typeface="Times New Roman" panose="02020603050405020304"/>
                  </a:rPr>
                  <a:t>examples </a:t>
                </a:r>
                <a:r>
                  <a:rPr sz="2400" spc="110" dirty="0">
                    <a:latin typeface="Times New Roman" panose="02020603050405020304"/>
                    <a:cs typeface="Times New Roman" panose="02020603050405020304"/>
                  </a:rPr>
                  <a:t>by</a:t>
                </a:r>
                <a:r>
                  <a:rPr sz="2400" spc="-55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400" spc="135" dirty="0">
                    <a:latin typeface="Times New Roman" panose="02020603050405020304"/>
                    <a:cs typeface="Times New Roman" panose="02020603050405020304"/>
                  </a:rPr>
                  <a:t>preference)</a:t>
                </a:r>
                <a:endParaRPr lang="en-US" sz="2400" spc="135" dirty="0">
                  <a:latin typeface="Times New Roman" panose="02020603050405020304"/>
                  <a:cs typeface="Times New Roman" panose="02020603050405020304"/>
                </a:endParaRPr>
              </a:p>
              <a:p>
                <a:pPr marL="698500" marR="695325" indent="-228600">
                  <a:lnSpc>
                    <a:spcPct val="80000"/>
                  </a:lnSpc>
                  <a:spcBef>
                    <a:spcPts val="685"/>
                  </a:spcBef>
                  <a:buFont typeface="Arial" panose="020B0604020202020204"/>
                  <a:buChar char="•"/>
                  <a:tabLst>
                    <a:tab pos="698500" algn="l"/>
                  </a:tabLst>
                </a:pPr>
                <a:endParaRPr sz="2700" dirty="0">
                  <a:latin typeface="Times New Roman" panose="02020603050405020304"/>
                  <a:cs typeface="Times New Roman" panose="02020603050405020304"/>
                </a:endParaRPr>
              </a:p>
              <a:p>
                <a:pPr marL="241300" indent="-228600">
                  <a:lnSpc>
                    <a:spcPts val="3330"/>
                  </a:lnSpc>
                  <a:buFont typeface="Arial" panose="020B0604020202020204"/>
                  <a:buChar char="•"/>
                  <a:tabLst>
                    <a:tab pos="241300" algn="l"/>
                  </a:tabLst>
                </a:pPr>
                <a:r>
                  <a:rPr sz="2800" spc="190" dirty="0">
                    <a:solidFill>
                      <a:srgbClr val="0000CC"/>
                    </a:solidFill>
                    <a:latin typeface="Times New Roman" panose="02020603050405020304"/>
                    <a:cs typeface="Times New Roman" panose="02020603050405020304"/>
                  </a:rPr>
                  <a:t>Regularization</a:t>
                </a:r>
                <a:endParaRPr sz="2800" dirty="0">
                  <a:latin typeface="Times New Roman" panose="02020603050405020304"/>
                  <a:cs typeface="Times New Roman" panose="02020603050405020304"/>
                </a:endParaRPr>
              </a:p>
              <a:p>
                <a:pPr marL="812800" marR="5080" lvl="1" indent="-342900">
                  <a:lnSpc>
                    <a:spcPts val="2780"/>
                  </a:lnSpc>
                  <a:spcBef>
                    <a:spcPts val="145"/>
                  </a:spcBef>
                  <a:buFont typeface="Arial" panose="020B0604020202020204" pitchFamily="34" charset="0"/>
                  <a:buChar char="•"/>
                  <a:tabLst>
                    <a:tab pos="698500" algn="l"/>
                  </a:tabLst>
                </a:pPr>
                <a:r>
                  <a:rPr sz="2400" spc="120" dirty="0">
                    <a:latin typeface="Times New Roman" panose="02020603050405020304"/>
                    <a:cs typeface="Times New Roman" panose="02020603050405020304"/>
                  </a:rPr>
                  <a:t>E.g. </a:t>
                </a:r>
                <a:r>
                  <a:rPr sz="2400" spc="165" dirty="0">
                    <a:latin typeface="Times New Roman" panose="02020603050405020304"/>
                    <a:cs typeface="Times New Roman" panose="02020603050405020304"/>
                  </a:rPr>
                  <a:t>additional </a:t>
                </a:r>
                <a:r>
                  <a:rPr sz="2400" spc="155" dirty="0">
                    <a:latin typeface="Times New Roman" panose="02020603050405020304"/>
                    <a:cs typeface="Times New Roman" panose="02020603050405020304"/>
                  </a:rPr>
                  <a:t>information</a:t>
                </a:r>
                <a:r>
                  <a:rPr sz="2400" spc="-16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400" spc="185" dirty="0">
                    <a:latin typeface="Times New Roman" panose="02020603050405020304"/>
                    <a:cs typeface="Times New Roman" panose="02020603050405020304"/>
                  </a:rPr>
                  <a:t>added  </a:t>
                </a:r>
                <a:r>
                  <a:rPr sz="2400" spc="130" dirty="0">
                    <a:latin typeface="Times New Roman" panose="02020603050405020304"/>
                    <a:cs typeface="Times New Roman" panose="02020603050405020304"/>
                  </a:rPr>
                  <a:t>on </a:t>
                </a:r>
                <a:r>
                  <a:rPr sz="2400" spc="105" dirty="0">
                    <a:latin typeface="Times New Roman" panose="02020603050405020304"/>
                    <a:cs typeface="Times New Roman" panose="02020603050405020304"/>
                  </a:rPr>
                  <a:t>loss </a:t>
                </a:r>
                <a:r>
                  <a:rPr sz="2400" spc="140" dirty="0">
                    <a:latin typeface="Times New Roman" panose="02020603050405020304"/>
                    <a:cs typeface="Times New Roman" panose="02020603050405020304"/>
                  </a:rPr>
                  <a:t>function </a:t>
                </a:r>
                <a:r>
                  <a:rPr sz="2400" spc="130" dirty="0">
                    <a:latin typeface="Times New Roman" panose="02020603050405020304"/>
                    <a:cs typeface="Times New Roman" panose="02020603050405020304"/>
                  </a:rPr>
                  <a:t>to </a:t>
                </a:r>
                <a:r>
                  <a:rPr sz="2400" spc="120" dirty="0">
                    <a:latin typeface="Times New Roman" panose="02020603050405020304"/>
                    <a:cs typeface="Times New Roman" panose="02020603050405020304"/>
                  </a:rPr>
                  <a:t>control</a:t>
                </a:r>
                <a:r>
                  <a:rPr lang="en-US" sz="2400" spc="12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400" spc="-229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400" i="1" spc="95" dirty="0">
                    <a:latin typeface="Cambria" panose="02040503050406030204"/>
                    <a:cs typeface="Cambria" panose="02040503050406030204"/>
                  </a:rPr>
                  <a:t>f</a:t>
                </a:r>
                <a:endParaRPr sz="2400" dirty="0">
                  <a:latin typeface="Cambria" panose="02040503050406030204"/>
                  <a:cs typeface="Cambria" panose="02040503050406030204"/>
                </a:endParaRPr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979453" y="2016129"/>
                <a:ext cx="4259013" cy="690974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993036" y="5648265"/>
              <a:ext cx="2878595" cy="836780"/>
              <a:chOff x="1193637" y="5786251"/>
              <a:chExt cx="2878595" cy="83678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1426026" y="5786251"/>
                <a:ext cx="2646206" cy="836780"/>
                <a:chOff x="1426026" y="5786251"/>
                <a:chExt cx="2646206" cy="836780"/>
              </a:xfrm>
            </p:grpSpPr>
            <p:sp>
              <p:nvSpPr>
                <p:cNvPr id="13" name="object 13"/>
                <p:cNvSpPr/>
                <p:nvPr/>
              </p:nvSpPr>
              <p:spPr>
                <a:xfrm>
                  <a:off x="1426026" y="5786251"/>
                  <a:ext cx="1562994" cy="836780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4" name="object 14"/>
                <p:cNvSpPr/>
                <p:nvPr/>
              </p:nvSpPr>
              <p:spPr>
                <a:xfrm>
                  <a:off x="3022357" y="5807075"/>
                  <a:ext cx="1049875" cy="77470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5" name="object 15"/>
              <p:cNvSpPr/>
              <p:nvPr/>
            </p:nvSpPr>
            <p:spPr>
              <a:xfrm>
                <a:off x="1193637" y="6003018"/>
                <a:ext cx="228589" cy="380999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6248400" y="1544274"/>
            <a:ext cx="2741144" cy="4935221"/>
            <a:chOff x="6402856" y="1084580"/>
            <a:chExt cx="2741144" cy="4935221"/>
          </a:xfrm>
        </p:grpSpPr>
        <p:grpSp>
          <p:nvGrpSpPr>
            <p:cNvPr id="26" name="组合 25"/>
            <p:cNvGrpSpPr/>
            <p:nvPr/>
          </p:nvGrpSpPr>
          <p:grpSpPr>
            <a:xfrm>
              <a:off x="6402856" y="4191001"/>
              <a:ext cx="2626637" cy="1828800"/>
              <a:chOff x="5731962" y="4191000"/>
              <a:chExt cx="3297532" cy="2514919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5943101" y="4346488"/>
                <a:ext cx="3086393" cy="2194011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 flipH="1">
                <a:off x="5731962" y="4191000"/>
                <a:ext cx="45719" cy="2514600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2451100">
                    <a:moveTo>
                      <a:pt x="0" y="0"/>
                    </a:moveTo>
                    <a:lnTo>
                      <a:pt x="57150" y="2451100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5731963" y="6659564"/>
                <a:ext cx="3276600" cy="46355"/>
              </a:xfrm>
              <a:custGeom>
                <a:avLst/>
                <a:gdLst/>
                <a:ahLst/>
                <a:cxnLst/>
                <a:rect l="l" t="t" r="r" b="b"/>
                <a:pathLst>
                  <a:path w="3276600" h="46354">
                    <a:moveTo>
                      <a:pt x="0" y="46037"/>
                    </a:moveTo>
                    <a:lnTo>
                      <a:pt x="3276600" y="0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6402856" y="1084580"/>
              <a:ext cx="2741144" cy="2029238"/>
              <a:chOff x="6229349" y="1084580"/>
              <a:chExt cx="2914651" cy="2128840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6450029" y="1084580"/>
                <a:ext cx="2587278" cy="207137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 flipH="1">
                <a:off x="6229349" y="1084580"/>
                <a:ext cx="45719" cy="2128520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2070100">
                    <a:moveTo>
                      <a:pt x="0" y="0"/>
                    </a:moveTo>
                    <a:lnTo>
                      <a:pt x="57150" y="2070100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6229350" y="3167065"/>
                <a:ext cx="2914650" cy="46355"/>
              </a:xfrm>
              <a:custGeom>
                <a:avLst/>
                <a:gdLst/>
                <a:ahLst/>
                <a:cxnLst/>
                <a:rect l="l" t="t" r="r" b="b"/>
                <a:pathLst>
                  <a:path w="2914650" h="46355">
                    <a:moveTo>
                      <a:pt x="0" y="46037"/>
                    </a:moveTo>
                    <a:lnTo>
                      <a:pt x="2914650" y="0"/>
                    </a:lnTo>
                  </a:path>
                </a:pathLst>
              </a:custGeom>
              <a:ln w="38100">
                <a:solidFill>
                  <a:srgbClr val="0563C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7403039" y="3258157"/>
              <a:ext cx="609600" cy="762000"/>
              <a:chOff x="7010400" y="3200400"/>
              <a:chExt cx="609600" cy="762000"/>
            </a:xfrm>
          </p:grpSpPr>
          <p:sp>
            <p:nvSpPr>
              <p:cNvPr id="19" name="object 19"/>
              <p:cNvSpPr/>
              <p:nvPr/>
            </p:nvSpPr>
            <p:spPr>
              <a:xfrm>
                <a:off x="7010400" y="3200400"/>
                <a:ext cx="609600" cy="762000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7010400" y="3200400"/>
                <a:ext cx="609600" cy="7620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762000">
                    <a:moveTo>
                      <a:pt x="0" y="457200"/>
                    </a:moveTo>
                    <a:lnTo>
                      <a:pt x="152400" y="457200"/>
                    </a:lnTo>
                    <a:lnTo>
                      <a:pt x="152400" y="0"/>
                    </a:lnTo>
                    <a:lnTo>
                      <a:pt x="457200" y="0"/>
                    </a:lnTo>
                    <a:lnTo>
                      <a:pt x="457200" y="457200"/>
                    </a:lnTo>
                    <a:lnTo>
                      <a:pt x="609600" y="457200"/>
                    </a:lnTo>
                    <a:lnTo>
                      <a:pt x="304800" y="762000"/>
                    </a:lnTo>
                    <a:lnTo>
                      <a:pt x="0" y="457200"/>
                    </a:lnTo>
                    <a:close/>
                  </a:path>
                </a:pathLst>
              </a:custGeom>
              <a:ln w="6350">
                <a:solidFill>
                  <a:srgbClr val="4472C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1" name="日期占位符 2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dirty="0" err="1"/>
              <a:t>Beilun</a:t>
            </a:r>
            <a:r>
              <a:rPr dirty="0"/>
              <a:t> Wang</a:t>
            </a:r>
          </a:p>
        </p:txBody>
      </p:sp>
      <p:sp>
        <p:nvSpPr>
          <p:cNvPr id="24" name="object 2"/>
          <p:cNvSpPr txBox="1">
            <a:spLocks/>
          </p:cNvSpPr>
          <p:nvPr/>
        </p:nvSpPr>
        <p:spPr>
          <a:xfrm>
            <a:off x="250907" y="304800"/>
            <a:ext cx="7978058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4000" kern="0" spc="20" dirty="0">
                <a:solidFill>
                  <a:srgbClr val="7030A0"/>
                </a:solidFill>
                <a:latin typeface="+mj-lt"/>
              </a:rPr>
              <a:t>Basic Concepts</a:t>
            </a:r>
            <a:endParaRPr lang="en-US" sz="4400" kern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400" y="1054552"/>
            <a:ext cx="2743200" cy="4500880"/>
          </a:xfrm>
          <a:custGeom>
            <a:avLst/>
            <a:gdLst/>
            <a:ahLst/>
            <a:cxnLst/>
            <a:rect l="l" t="t" r="r" b="b"/>
            <a:pathLst>
              <a:path w="2743200" h="4500880">
                <a:moveTo>
                  <a:pt x="2743200" y="0"/>
                </a:moveTo>
                <a:lnTo>
                  <a:pt x="0" y="0"/>
                </a:lnTo>
                <a:lnTo>
                  <a:pt x="0" y="4500368"/>
                </a:lnTo>
                <a:lnTo>
                  <a:pt x="2743200" y="4500368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4739" y="554227"/>
            <a:ext cx="4509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Machine Learning in </a:t>
            </a:r>
            <a:r>
              <a:rPr sz="2400" b="1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4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Nutshell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0400" y="1054735"/>
            <a:ext cx="2743200" cy="45008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54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R="219710" algn="ctr">
              <a:lnSpc>
                <a:spcPct val="100000"/>
              </a:lnSpc>
            </a:pPr>
            <a:r>
              <a:rPr sz="1800" b="1" spc="-3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Task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20040" marR="205105" indent="-89535" algn="ctr">
              <a:lnSpc>
                <a:spcPct val="278000"/>
              </a:lnSpc>
            </a:pP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Representation  </a:t>
            </a:r>
          </a:p>
          <a:p>
            <a:pPr marL="320040" marR="205105" indent="-89535" algn="ctr">
              <a:lnSpc>
                <a:spcPct val="278000"/>
              </a:lnSpc>
            </a:pP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Score Function  Searc</a:t>
            </a:r>
            <a:r>
              <a:rPr sz="1800" b="1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/O</a:t>
            </a:r>
            <a:r>
              <a:rPr sz="1800" b="1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pt</a:t>
            </a: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imi</a:t>
            </a:r>
            <a:r>
              <a:rPr sz="1800" b="1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z</a:t>
            </a: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on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 panose="020B0604020202020204"/>
              <a:cs typeface="Arial" panose="020B0604020202020204"/>
            </a:endParaRPr>
          </a:p>
          <a:p>
            <a:pPr marL="711200" marR="779145" indent="196850">
              <a:lnSpc>
                <a:spcPct val="79000"/>
              </a:lnSpc>
            </a:pP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Models,  Parame</a:t>
            </a:r>
            <a:r>
              <a:rPr sz="1800" b="1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ers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651" y="17526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8651" y="2392362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8651" y="31242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38651" y="4073752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31942" y="2337308"/>
            <a:ext cx="190881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ML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grew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out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work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AI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1942" y="3440683"/>
            <a:ext cx="2131695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800" b="1" i="1" spc="-10" dirty="0">
                <a:latin typeface="Calibri" panose="020F0502020204030204"/>
                <a:cs typeface="Calibri" panose="020F0502020204030204"/>
              </a:rPr>
              <a:t>Optimize 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a  </a:t>
            </a:r>
            <a:r>
              <a:rPr sz="1800" b="1" i="1" spc="-5" dirty="0">
                <a:latin typeface="Calibri" panose="020F0502020204030204"/>
                <a:cs typeface="Calibri" panose="020F0502020204030204"/>
              </a:rPr>
              <a:t>performance criterion  using </a:t>
            </a:r>
            <a:r>
              <a:rPr sz="1800" b="1" i="1" spc="-15" dirty="0">
                <a:latin typeface="Calibri" panose="020F0502020204030204"/>
                <a:cs typeface="Calibri" panose="020F0502020204030204"/>
              </a:rPr>
              <a:t>example 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data 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or  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past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experience,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31942" y="4812283"/>
            <a:ext cx="223329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0"/>
              </a:spcBef>
            </a:pPr>
            <a:r>
              <a:rPr sz="1800" b="1" i="1" spc="-5" dirty="0">
                <a:latin typeface="Calibri" panose="020F0502020204030204"/>
                <a:cs typeface="Calibri" panose="020F0502020204030204"/>
              </a:rPr>
              <a:t>Aiming 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b="1" i="1" spc="-5" dirty="0">
                <a:latin typeface="Calibri" panose="020F0502020204030204"/>
                <a:cs typeface="Calibri" panose="020F0502020204030204"/>
              </a:rPr>
              <a:t>generalize 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to  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unseen 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data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907" y="304800"/>
            <a:ext cx="2188210" cy="6758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-355" dirty="0">
                <a:latin typeface="+mj-lt"/>
              </a:rPr>
              <a:t>T</a:t>
            </a:r>
            <a:r>
              <a:rPr sz="4300" spc="55" dirty="0">
                <a:latin typeface="+mj-lt"/>
              </a:rPr>
              <a:t>o</a:t>
            </a:r>
            <a:r>
              <a:rPr sz="4300" spc="50" dirty="0">
                <a:latin typeface="+mj-lt"/>
              </a:rPr>
              <a:t>d</a:t>
            </a:r>
            <a:r>
              <a:rPr sz="4300" spc="-40" dirty="0">
                <a:latin typeface="+mj-lt"/>
              </a:rPr>
              <a:t>a</a:t>
            </a:r>
            <a:r>
              <a:rPr sz="4300" spc="40" dirty="0">
                <a:latin typeface="+mj-lt"/>
              </a:rPr>
              <a:t>y</a:t>
            </a:r>
            <a:endParaRPr sz="43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4767" y="1968246"/>
            <a:ext cx="5018405" cy="20618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10845" indent="-398780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Course Logistics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625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Machine Learning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Basics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650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  <a:sym typeface="+mn-ea"/>
              </a:rPr>
              <a:t>Machine Learning</a:t>
            </a:r>
            <a:r>
              <a:rPr sz="2800" spc="-15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  <a:sym typeface="+mn-ea"/>
              </a:rPr>
              <a:t>History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650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Rough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Plan of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Course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Content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772" y="2089125"/>
            <a:ext cx="1158240" cy="365125"/>
          </a:xfrm>
          <a:custGeom>
            <a:avLst/>
            <a:gdLst/>
            <a:ahLst/>
            <a:cxnLst/>
            <a:rect l="l" t="t" r="r" b="b"/>
            <a:pathLst>
              <a:path w="1158240" h="365125">
                <a:moveTo>
                  <a:pt x="975419" y="0"/>
                </a:moveTo>
                <a:lnTo>
                  <a:pt x="975419" y="91281"/>
                </a:lnTo>
                <a:lnTo>
                  <a:pt x="0" y="91281"/>
                </a:lnTo>
                <a:lnTo>
                  <a:pt x="0" y="273843"/>
                </a:lnTo>
                <a:lnTo>
                  <a:pt x="975419" y="273843"/>
                </a:lnTo>
                <a:lnTo>
                  <a:pt x="975419" y="365125"/>
                </a:lnTo>
                <a:lnTo>
                  <a:pt x="1157980" y="182563"/>
                </a:lnTo>
                <a:lnTo>
                  <a:pt x="9754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772" y="2089125"/>
            <a:ext cx="1158240" cy="365125"/>
          </a:xfrm>
          <a:custGeom>
            <a:avLst/>
            <a:gdLst/>
            <a:ahLst/>
            <a:cxnLst/>
            <a:rect l="l" t="t" r="r" b="b"/>
            <a:pathLst>
              <a:path w="1158240" h="365125">
                <a:moveTo>
                  <a:pt x="0" y="91280"/>
                </a:moveTo>
                <a:lnTo>
                  <a:pt x="975419" y="91280"/>
                </a:lnTo>
                <a:lnTo>
                  <a:pt x="975419" y="0"/>
                </a:lnTo>
                <a:lnTo>
                  <a:pt x="1157981" y="182563"/>
                </a:lnTo>
                <a:lnTo>
                  <a:pt x="975419" y="365125"/>
                </a:lnTo>
                <a:lnTo>
                  <a:pt x="975419" y="273844"/>
                </a:lnTo>
                <a:lnTo>
                  <a:pt x="0" y="273844"/>
                </a:lnTo>
                <a:lnTo>
                  <a:pt x="0" y="91280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23492" y="1740916"/>
            <a:ext cx="5018405" cy="25882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10845" indent="-398780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Course Logistics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625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Machine Learning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Basics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650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Machine Learning History</a:t>
            </a:r>
          </a:p>
          <a:p>
            <a:pPr marL="410845" indent="-398780">
              <a:lnSpc>
                <a:spcPct val="100000"/>
              </a:lnSpc>
              <a:spcBef>
                <a:spcPts val="650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Rough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Plan of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Course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Content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745"/>
              </a:spcBef>
              <a:buFont typeface="Wingdings" panose="05000000000000000000"/>
              <a:buChar char=""/>
              <a:tabLst>
                <a:tab pos="411480" algn="l"/>
              </a:tabLst>
            </a:pP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6772" y="2822722"/>
            <a:ext cx="1158240" cy="365125"/>
          </a:xfrm>
          <a:custGeom>
            <a:avLst/>
            <a:gdLst/>
            <a:ahLst/>
            <a:cxnLst/>
            <a:rect l="l" t="t" r="r" b="b"/>
            <a:pathLst>
              <a:path w="1158240" h="365125">
                <a:moveTo>
                  <a:pt x="975419" y="0"/>
                </a:moveTo>
                <a:lnTo>
                  <a:pt x="975419" y="91281"/>
                </a:lnTo>
                <a:lnTo>
                  <a:pt x="0" y="91281"/>
                </a:lnTo>
                <a:lnTo>
                  <a:pt x="0" y="273845"/>
                </a:lnTo>
                <a:lnTo>
                  <a:pt x="975419" y="273845"/>
                </a:lnTo>
                <a:lnTo>
                  <a:pt x="975419" y="365125"/>
                </a:lnTo>
                <a:lnTo>
                  <a:pt x="1157980" y="182563"/>
                </a:lnTo>
                <a:lnTo>
                  <a:pt x="9754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6772" y="2822722"/>
            <a:ext cx="1158240" cy="365125"/>
          </a:xfrm>
          <a:custGeom>
            <a:avLst/>
            <a:gdLst/>
            <a:ahLst/>
            <a:cxnLst/>
            <a:rect l="l" t="t" r="r" b="b"/>
            <a:pathLst>
              <a:path w="1158240" h="365125">
                <a:moveTo>
                  <a:pt x="0" y="91280"/>
                </a:moveTo>
                <a:lnTo>
                  <a:pt x="975419" y="91280"/>
                </a:lnTo>
                <a:lnTo>
                  <a:pt x="975419" y="0"/>
                </a:lnTo>
                <a:lnTo>
                  <a:pt x="1157981" y="182563"/>
                </a:lnTo>
                <a:lnTo>
                  <a:pt x="975419" y="365125"/>
                </a:lnTo>
                <a:lnTo>
                  <a:pt x="975419" y="273844"/>
                </a:lnTo>
                <a:lnTo>
                  <a:pt x="0" y="273844"/>
                </a:lnTo>
                <a:lnTo>
                  <a:pt x="0" y="91280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250907" y="304800"/>
            <a:ext cx="7978058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4000" kern="0" spc="-355" dirty="0">
                <a:latin typeface="+mj-lt"/>
              </a:rPr>
              <a:t>Today</a:t>
            </a:r>
            <a:endParaRPr lang="en-US" sz="4000" kern="0" dirty="0"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7340" y="1678940"/>
            <a:ext cx="7990840" cy="162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60" dirty="0"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75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80" dirty="0">
                <a:latin typeface="Times New Roman" panose="02020603050405020304"/>
                <a:cs typeface="Times New Roman" panose="02020603050405020304"/>
              </a:rPr>
              <a:t>already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2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70" dirty="0">
                <a:latin typeface="Times New Roman" panose="02020603050405020304"/>
                <a:cs typeface="Times New Roman" panose="02020603050405020304"/>
              </a:rPr>
              <a:t>preferred</a:t>
            </a:r>
            <a:r>
              <a:rPr sz="24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75" dirty="0">
                <a:latin typeface="Times New Roman" panose="02020603050405020304"/>
                <a:cs typeface="Times New Roman" panose="02020603050405020304"/>
              </a:rPr>
              <a:t>approach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85" dirty="0">
                <a:latin typeface="Times New Roman" panose="02020603050405020304"/>
                <a:cs typeface="Times New Roman" panose="02020603050405020304"/>
              </a:rPr>
              <a:t>for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1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Speech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recognition, </a:t>
            </a:r>
            <a:r>
              <a:rPr sz="2000" spc="200" dirty="0">
                <a:latin typeface="Times New Roman" panose="02020603050405020304"/>
                <a:cs typeface="Times New Roman" panose="02020603050405020304"/>
              </a:rPr>
              <a:t>natural </a:t>
            </a:r>
            <a:r>
              <a:rPr sz="2000" spc="150" dirty="0"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2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processing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55" dirty="0"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vision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Medical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outcome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45" dirty="0">
                <a:latin typeface="Times New Roman" panose="02020603050405020304"/>
                <a:cs typeface="Times New Roman" panose="02020603050405020304"/>
              </a:rPr>
              <a:t>analysis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90" dirty="0">
                <a:latin typeface="Times New Roman" panose="02020603050405020304"/>
                <a:cs typeface="Times New Roman" panose="02020603050405020304"/>
              </a:rPr>
              <a:t>Robot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control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4169155"/>
            <a:ext cx="7280909" cy="1929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40" dirty="0">
                <a:latin typeface="Times New Roman" panose="02020603050405020304"/>
                <a:cs typeface="Times New Roman" panose="02020603050405020304"/>
              </a:rPr>
              <a:t>Why </a:t>
            </a:r>
            <a:r>
              <a:rPr sz="2400" spc="125" dirty="0">
                <a:latin typeface="Times New Roman" panose="02020603050405020304"/>
                <a:cs typeface="Times New Roman" panose="02020603050405020304"/>
              </a:rPr>
              <a:t>growing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?</a:t>
            </a:r>
          </a:p>
          <a:p>
            <a:pPr marL="698500" lvl="1" indent="-228600">
              <a:lnSpc>
                <a:spcPct val="100000"/>
              </a:lnSpc>
              <a:spcBef>
                <a:spcPts val="1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30" dirty="0">
                <a:latin typeface="Times New Roman" panose="02020603050405020304"/>
                <a:cs typeface="Times New Roman" panose="02020603050405020304"/>
              </a:rPr>
              <a:t>Improved </a:t>
            </a:r>
            <a:r>
              <a:rPr sz="2000" spc="150" dirty="0">
                <a:latin typeface="Times New Roman" panose="02020603050405020304"/>
                <a:cs typeface="Times New Roman" panose="02020603050405020304"/>
              </a:rPr>
              <a:t>machine learning</a:t>
            </a:r>
            <a:r>
              <a:rPr sz="20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45" dirty="0">
                <a:latin typeface="Times New Roman" panose="02020603050405020304"/>
                <a:cs typeface="Times New Roman" panose="02020603050405020304"/>
              </a:rPr>
              <a:t>algorithms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30" dirty="0">
                <a:latin typeface="Times New Roman" panose="02020603050405020304"/>
                <a:cs typeface="Times New Roman" panose="02020603050405020304"/>
              </a:rPr>
              <a:t>Improved </a:t>
            </a:r>
            <a:r>
              <a:rPr sz="2000" spc="170" dirty="0">
                <a:latin typeface="Times New Roman" panose="02020603050405020304"/>
                <a:cs typeface="Times New Roman" panose="02020603050405020304"/>
              </a:rPr>
              <a:t>CPU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/ </a:t>
            </a:r>
            <a:r>
              <a:rPr sz="2000" spc="165" dirty="0">
                <a:latin typeface="Times New Roman" panose="02020603050405020304"/>
                <a:cs typeface="Times New Roman" panose="02020603050405020304"/>
              </a:rPr>
              <a:t>GPU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powers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45" dirty="0">
                <a:latin typeface="Times New Roman" panose="02020603050405020304"/>
                <a:cs typeface="Times New Roman" panose="02020603050405020304"/>
              </a:rPr>
              <a:t>Increased </a:t>
            </a:r>
            <a:r>
              <a:rPr sz="2000" spc="2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45" dirty="0">
                <a:latin typeface="Times New Roman" panose="02020603050405020304"/>
                <a:cs typeface="Times New Roman" panose="02020603050405020304"/>
              </a:rPr>
              <a:t>capture, new </a:t>
            </a:r>
            <a:r>
              <a:rPr sz="2000" spc="125" dirty="0">
                <a:latin typeface="Times New Roman" panose="02020603050405020304"/>
                <a:cs typeface="Times New Roman" panose="02020603050405020304"/>
              </a:rPr>
              <a:t>sensors, </a:t>
            </a:r>
            <a:r>
              <a:rPr sz="2000" spc="140" dirty="0">
                <a:latin typeface="Times New Roman" panose="02020603050405020304"/>
                <a:cs typeface="Times New Roman" panose="02020603050405020304"/>
              </a:rPr>
              <a:t>networking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25" dirty="0">
                <a:latin typeface="Times New Roman" panose="02020603050405020304"/>
                <a:cs typeface="Times New Roman" panose="02020603050405020304"/>
              </a:rPr>
              <a:t>Systems/Software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too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complex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control</a:t>
            </a:r>
            <a:r>
              <a:rPr sz="20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65" dirty="0">
                <a:latin typeface="Times New Roman" panose="02020603050405020304"/>
                <a:cs typeface="Times New Roman" panose="02020603050405020304"/>
              </a:rPr>
              <a:t>manually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70" dirty="0">
                <a:latin typeface="Times New Roman" panose="02020603050405020304"/>
                <a:cs typeface="Times New Roman" panose="02020603050405020304"/>
              </a:rPr>
              <a:t>Demand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self-customization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45" dirty="0">
                <a:latin typeface="Times New Roman" panose="02020603050405020304"/>
                <a:cs typeface="Times New Roman" panose="02020603050405020304"/>
              </a:rPr>
              <a:t>user,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45" dirty="0">
                <a:latin typeface="Times New Roman" panose="02020603050405020304"/>
                <a:cs typeface="Times New Roman" panose="02020603050405020304"/>
              </a:rPr>
              <a:t>environment,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….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8400" y="2908300"/>
            <a:ext cx="2362200" cy="162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250906" y="304800"/>
            <a:ext cx="8588293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4000" kern="0" spc="-355" dirty="0">
                <a:latin typeface="+mj-lt"/>
              </a:rPr>
              <a:t>MACHINE LEARNING IN  COMPUTER SCIENCE</a:t>
            </a:r>
            <a:endParaRPr lang="en-US" sz="4000" kern="0" dirty="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4540" y="1519428"/>
            <a:ext cx="6781165" cy="474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1950s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25" dirty="0">
                <a:latin typeface="Times New Roman" panose="02020603050405020304"/>
                <a:cs typeface="Times New Roman" panose="02020603050405020304"/>
              </a:rPr>
              <a:t>Samuel</a:t>
            </a:r>
            <a:r>
              <a:rPr sz="1800" spc="125" dirty="0">
                <a:latin typeface="MS PGothic" panose="020B0600070205080204" charset="-128"/>
                <a:cs typeface="MS PGothic" panose="020B0600070205080204" charset="-128"/>
              </a:rPr>
              <a:t>’</a:t>
            </a:r>
            <a:r>
              <a:rPr sz="1800" spc="125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800" spc="10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checker</a:t>
            </a:r>
            <a:r>
              <a:rPr sz="1800" spc="-3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2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player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85" dirty="0">
                <a:latin typeface="Times New Roman" panose="02020603050405020304"/>
                <a:cs typeface="Times New Roman" panose="02020603050405020304"/>
              </a:rPr>
              <a:t>Selfridge</a:t>
            </a:r>
            <a:r>
              <a:rPr sz="1800" spc="85" dirty="0">
                <a:latin typeface="MS PGothic" panose="020B0600070205080204" charset="-128"/>
                <a:cs typeface="MS PGothic" panose="020B0600070205080204" charset="-128"/>
              </a:rPr>
              <a:t>’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0" dirty="0">
                <a:latin typeface="Times New Roman" panose="02020603050405020304"/>
                <a:cs typeface="Times New Roman" panose="02020603050405020304"/>
              </a:rPr>
              <a:t>Pandemonium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spc="95" dirty="0">
                <a:latin typeface="Times New Roman" panose="02020603050405020304"/>
                <a:cs typeface="Times New Roman" panose="02020603050405020304"/>
              </a:rPr>
              <a:t>1960s: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1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Neural </a:t>
            </a:r>
            <a:r>
              <a:rPr sz="1800" spc="12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networks:</a:t>
            </a:r>
            <a:r>
              <a:rPr sz="1800" spc="-6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Perceptron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14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80" dirty="0">
                <a:latin typeface="Times New Roman" panose="02020603050405020304"/>
                <a:cs typeface="Times New Roman" panose="02020603050405020304"/>
              </a:rPr>
              <a:t>Pattern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recognition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40" dirty="0">
                <a:latin typeface="Times New Roman" panose="02020603050405020304"/>
                <a:cs typeface="Times New Roman" panose="02020603050405020304"/>
              </a:rPr>
              <a:t>Learning </a:t>
            </a:r>
            <a:r>
              <a:rPr sz="1800" spc="13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800" spc="16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114" dirty="0">
                <a:latin typeface="Times New Roman" panose="02020603050405020304"/>
                <a:cs typeface="Times New Roman" panose="02020603050405020304"/>
              </a:rPr>
              <a:t>limit</a:t>
            </a:r>
            <a:r>
              <a:rPr sz="1800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25" dirty="0">
                <a:latin typeface="Times New Roman" panose="02020603050405020304"/>
                <a:cs typeface="Times New Roman" panose="02020603050405020304"/>
              </a:rPr>
              <a:t>theory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2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20" dirty="0">
                <a:latin typeface="Times New Roman" panose="02020603050405020304"/>
                <a:cs typeface="Times New Roman" panose="02020603050405020304"/>
              </a:rPr>
              <a:t>Minsky </a:t>
            </a:r>
            <a:r>
              <a:rPr sz="1800" spc="17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170" dirty="0">
                <a:latin typeface="Times New Roman" panose="02020603050405020304"/>
                <a:cs typeface="Times New Roman" panose="02020603050405020304"/>
              </a:rPr>
              <a:t>Papert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prove </a:t>
            </a:r>
            <a:r>
              <a:rPr sz="1800" spc="120" dirty="0">
                <a:latin typeface="Times New Roman" panose="02020603050405020304"/>
                <a:cs typeface="Times New Roman" panose="02020603050405020304"/>
              </a:rPr>
              <a:t>limitations</a:t>
            </a:r>
            <a:r>
              <a:rPr sz="1800" spc="-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130" dirty="0">
                <a:latin typeface="Times New Roman" panose="02020603050405020304"/>
                <a:cs typeface="Times New Roman" panose="02020603050405020304"/>
              </a:rPr>
              <a:t>Perceptron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54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spc="95" dirty="0">
                <a:latin typeface="Times New Roman" panose="02020603050405020304"/>
                <a:cs typeface="Times New Roman" panose="02020603050405020304"/>
              </a:rPr>
              <a:t>1970s: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75" dirty="0">
                <a:latin typeface="Times New Roman" panose="02020603050405020304"/>
                <a:cs typeface="Times New Roman" panose="02020603050405020304"/>
              </a:rPr>
              <a:t>Symbolic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concept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4" dirty="0">
                <a:latin typeface="Times New Roman" panose="02020603050405020304"/>
                <a:cs typeface="Times New Roman" panose="02020603050405020304"/>
              </a:rPr>
              <a:t>induction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Winston</a:t>
            </a:r>
            <a:r>
              <a:rPr sz="1800" spc="105" dirty="0">
                <a:latin typeface="MS PGothic" panose="020B0600070205080204" charset="-128"/>
                <a:cs typeface="MS PGothic" panose="020B0600070205080204" charset="-128"/>
              </a:rPr>
              <a:t>’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800" spc="145" dirty="0">
                <a:latin typeface="Times New Roman" panose="02020603050405020304"/>
                <a:cs typeface="Times New Roman" panose="02020603050405020304"/>
              </a:rPr>
              <a:t>arch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0" dirty="0">
                <a:latin typeface="Times New Roman" panose="02020603050405020304"/>
                <a:cs typeface="Times New Roman" panose="02020603050405020304"/>
              </a:rPr>
              <a:t>learner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2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4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Expert</a:t>
            </a:r>
            <a:r>
              <a:rPr sz="1800" spc="4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800" spc="5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7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6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knowledge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acquisition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latin typeface="Times New Roman" panose="02020603050405020304"/>
                <a:cs typeface="Times New Roman" panose="02020603050405020304"/>
              </a:rPr>
              <a:t>bottleneck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14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25" dirty="0">
                <a:latin typeface="Times New Roman" panose="02020603050405020304"/>
                <a:cs typeface="Times New Roman" panose="02020603050405020304"/>
              </a:rPr>
              <a:t>Quinlan</a:t>
            </a:r>
            <a:r>
              <a:rPr sz="1800" spc="125" dirty="0">
                <a:latin typeface="MS PGothic" panose="020B0600070205080204" charset="-128"/>
                <a:cs typeface="MS PGothic" panose="020B0600070205080204" charset="-128"/>
              </a:rPr>
              <a:t>’</a:t>
            </a:r>
            <a:r>
              <a:rPr sz="1800" spc="125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DT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latin typeface="Times New Roman" panose="02020603050405020304"/>
                <a:cs typeface="Times New Roman" panose="02020603050405020304"/>
              </a:rPr>
              <a:t>ID3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Michalski</a:t>
            </a:r>
            <a:r>
              <a:rPr sz="1800" spc="100" dirty="0">
                <a:latin typeface="MS PGothic" panose="020B0600070205080204" charset="-128"/>
                <a:cs typeface="MS PGothic" panose="020B0600070205080204" charset="-128"/>
              </a:rPr>
              <a:t>’</a:t>
            </a: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AQ </a:t>
            </a:r>
            <a:r>
              <a:rPr sz="1800" spc="17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110" dirty="0">
                <a:latin typeface="Times New Roman" panose="02020603050405020304"/>
                <a:cs typeface="Times New Roman" panose="02020603050405020304"/>
              </a:rPr>
              <a:t>soybean</a:t>
            </a:r>
            <a:r>
              <a:rPr sz="18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diagnosis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2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80" dirty="0">
                <a:latin typeface="Times New Roman" panose="02020603050405020304"/>
                <a:cs typeface="Times New Roman" panose="02020603050405020304"/>
              </a:rPr>
              <a:t>Scientific discovery </a:t>
            </a:r>
            <a:r>
              <a:rPr sz="1800" spc="13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BACON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40" dirty="0">
                <a:latin typeface="Times New Roman" panose="02020603050405020304"/>
                <a:cs typeface="Times New Roman" panose="02020603050405020304"/>
              </a:rPr>
              <a:t>Mathematical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discovery </a:t>
            </a:r>
            <a:r>
              <a:rPr sz="1800" spc="13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AM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8600" y="6551544"/>
            <a:ext cx="472503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1800" spc="-35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Adapted from </a:t>
            </a:r>
            <a:r>
              <a:rPr sz="1800" spc="-35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Prof. </a:t>
            </a:r>
            <a:r>
              <a:rPr sz="1800" spc="-10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Raymond J. Mooney’s </a:t>
            </a:r>
            <a:r>
              <a:rPr lang="en-US" sz="1800" spc="-155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slides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250906" y="304800"/>
            <a:ext cx="8588293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4000" kern="0" spc="-355" dirty="0">
                <a:latin typeface="+mj-lt"/>
              </a:rPr>
              <a:t>HISTORY OF MACHINE LEARNING</a:t>
            </a:r>
            <a:endParaRPr lang="en-US" sz="4000" kern="0" dirty="0"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4541" y="1525523"/>
            <a:ext cx="7593330" cy="494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spc="95" dirty="0">
                <a:latin typeface="Times New Roman" panose="02020603050405020304"/>
                <a:cs typeface="Times New Roman" panose="02020603050405020304"/>
              </a:rPr>
              <a:t>1980s: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0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Advanced </a:t>
            </a:r>
            <a:r>
              <a:rPr sz="1800" spc="8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decision </a:t>
            </a:r>
            <a:r>
              <a:rPr sz="1800" spc="14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tree </a:t>
            </a:r>
            <a:r>
              <a:rPr sz="1800" spc="17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14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rule</a:t>
            </a:r>
            <a:r>
              <a:rPr sz="1800" spc="-26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learning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2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25" dirty="0">
                <a:latin typeface="Times New Roman" panose="02020603050405020304"/>
                <a:cs typeface="Times New Roman" panose="02020603050405020304"/>
              </a:rPr>
              <a:t>Explanation-based </a:t>
            </a:r>
            <a:r>
              <a:rPr sz="1800" spc="140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(EBL)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40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7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40" dirty="0">
                <a:latin typeface="Times New Roman" panose="02020603050405020304"/>
                <a:cs typeface="Times New Roman" panose="02020603050405020304"/>
              </a:rPr>
              <a:t>planning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7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solving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14" dirty="0">
                <a:latin typeface="Times New Roman" panose="02020603050405020304"/>
                <a:cs typeface="Times New Roman" panose="02020603050405020304"/>
              </a:rPr>
              <a:t>Utility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latin typeface="Times New Roman" panose="02020603050405020304"/>
                <a:cs typeface="Times New Roman" panose="02020603050405020304"/>
              </a:rPr>
              <a:t>problem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11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Analogy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90" dirty="0">
                <a:latin typeface="Times New Roman" panose="02020603050405020304"/>
                <a:cs typeface="Times New Roman" panose="02020603050405020304"/>
              </a:rPr>
              <a:t>Cognitive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latin typeface="Times New Roman" panose="02020603050405020304"/>
                <a:cs typeface="Times New Roman" panose="02020603050405020304"/>
              </a:rPr>
              <a:t>architectures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14" dirty="0">
                <a:latin typeface="Times New Roman" panose="02020603050405020304"/>
                <a:cs typeface="Times New Roman" panose="02020603050405020304"/>
              </a:rPr>
              <a:t>Resurgence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160" dirty="0">
                <a:latin typeface="Times New Roman" panose="02020603050405020304"/>
                <a:cs typeface="Times New Roman" panose="02020603050405020304"/>
              </a:rPr>
              <a:t>neural </a:t>
            </a:r>
            <a:r>
              <a:rPr sz="1800" spc="135" dirty="0">
                <a:latin typeface="Times New Roman" panose="02020603050405020304"/>
                <a:cs typeface="Times New Roman" panose="02020603050405020304"/>
              </a:rPr>
              <a:t>networks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(connectionism,</a:t>
            </a:r>
            <a:r>
              <a:rPr sz="18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latin typeface="Times New Roman" panose="02020603050405020304"/>
                <a:cs typeface="Times New Roman" panose="02020603050405020304"/>
              </a:rPr>
              <a:t>backpropagation)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14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14" dirty="0">
                <a:latin typeface="Times New Roman" panose="02020603050405020304"/>
                <a:cs typeface="Times New Roman" panose="02020603050405020304"/>
              </a:rPr>
              <a:t>Valiant</a:t>
            </a:r>
            <a:r>
              <a:rPr sz="1800" spc="114" dirty="0">
                <a:latin typeface="MS PGothic" panose="020B0600070205080204" charset="-128"/>
                <a:cs typeface="MS PGothic" panose="020B0600070205080204" charset="-128"/>
              </a:rPr>
              <a:t>’</a:t>
            </a:r>
            <a:r>
              <a:rPr sz="1800" spc="114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800" spc="9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PAC </a:t>
            </a:r>
            <a:r>
              <a:rPr sz="1800" spc="14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1800" spc="-7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latin typeface="Times New Roman" panose="02020603050405020304"/>
                <a:cs typeface="Times New Roman" panose="02020603050405020304"/>
              </a:rPr>
              <a:t>Theory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2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Focus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800" spc="130" dirty="0">
                <a:latin typeface="Times New Roman" panose="02020603050405020304"/>
                <a:cs typeface="Times New Roman" panose="02020603050405020304"/>
              </a:rPr>
              <a:t>experimental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methodology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54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1990s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1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7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800" spc="4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2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mining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14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10" dirty="0">
                <a:latin typeface="Times New Roman" panose="02020603050405020304"/>
                <a:cs typeface="Times New Roman" panose="02020603050405020304"/>
              </a:rPr>
              <a:t>Adaptive </a:t>
            </a:r>
            <a:r>
              <a:rPr sz="1800" spc="114" dirty="0">
                <a:latin typeface="Times New Roman" panose="02020603050405020304"/>
                <a:cs typeface="Times New Roman" panose="02020603050405020304"/>
              </a:rPr>
              <a:t>software </a:t>
            </a:r>
            <a:r>
              <a:rPr sz="1800" spc="145" dirty="0">
                <a:latin typeface="Times New Roman" panose="02020603050405020304"/>
                <a:cs typeface="Times New Roman" panose="02020603050405020304"/>
              </a:rPr>
              <a:t>agents </a:t>
            </a:r>
            <a:r>
              <a:rPr sz="1800" spc="17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web</a:t>
            </a:r>
            <a:r>
              <a:rPr sz="1800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latin typeface="Times New Roman" panose="02020603050405020304"/>
                <a:cs typeface="Times New Roman" panose="02020603050405020304"/>
              </a:rPr>
              <a:t>applications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2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1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1800" spc="4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learning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1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Reinforcement </a:t>
            </a:r>
            <a:r>
              <a:rPr sz="1800" spc="13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1800" spc="-2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(RL)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2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Inductive </a:t>
            </a:r>
            <a:r>
              <a:rPr sz="1800" spc="4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Logic </a:t>
            </a:r>
            <a:r>
              <a:rPr sz="1800" spc="14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Programming</a:t>
            </a:r>
            <a:r>
              <a:rPr sz="1800" spc="-2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(ILP)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2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Ensembles: </a:t>
            </a:r>
            <a:r>
              <a:rPr sz="1800" spc="9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Bagging, </a:t>
            </a:r>
            <a:r>
              <a:rPr sz="1800" spc="8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Boosting, </a:t>
            </a:r>
            <a:r>
              <a:rPr sz="1800" spc="17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10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2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Stacking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1741" y="6452108"/>
            <a:ext cx="2292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800" spc="114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Bayes </a:t>
            </a:r>
            <a:r>
              <a:rPr sz="1800" spc="1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Net</a:t>
            </a:r>
            <a:r>
              <a:rPr sz="1800" spc="-8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learning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1" name="object 6"/>
          <p:cNvSpPr txBox="1"/>
          <p:nvPr/>
        </p:nvSpPr>
        <p:spPr>
          <a:xfrm>
            <a:off x="4038600" y="6551544"/>
            <a:ext cx="472503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1800" spc="-35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Adapted from </a:t>
            </a:r>
            <a:r>
              <a:rPr sz="1800" spc="-35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Prof. </a:t>
            </a:r>
            <a:r>
              <a:rPr sz="1800" spc="-10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Raymond J. Mooney’s </a:t>
            </a:r>
            <a:r>
              <a:rPr lang="en-US" sz="1800" spc="-155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slides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2"/>
          <p:cNvSpPr txBox="1">
            <a:spLocks/>
          </p:cNvSpPr>
          <p:nvPr/>
        </p:nvSpPr>
        <p:spPr>
          <a:xfrm>
            <a:off x="250906" y="304800"/>
            <a:ext cx="8588293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4000" kern="0" spc="-355" dirty="0">
                <a:latin typeface="+mj-lt"/>
              </a:rPr>
              <a:t>HISTORY OF MACHINE LEARNING</a:t>
            </a:r>
            <a:endParaRPr lang="en-US" sz="4000" kern="0" dirty="0"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540" y="1536699"/>
            <a:ext cx="6245225" cy="45781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23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70" dirty="0">
                <a:latin typeface="Times New Roman" panose="02020603050405020304"/>
                <a:cs typeface="Times New Roman" panose="02020603050405020304"/>
              </a:rPr>
              <a:t>2000s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ts val="2175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5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Support </a:t>
            </a:r>
            <a:r>
              <a:rPr sz="2000" spc="10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vector</a:t>
            </a:r>
            <a:r>
              <a:rPr sz="2000" spc="-7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machines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ts val="2195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3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Kernel</a:t>
            </a:r>
            <a:r>
              <a:rPr sz="2000" spc="4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methods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ts val="2195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4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Graphical</a:t>
            </a:r>
            <a:r>
              <a:rPr sz="2000" spc="4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4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models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ts val="215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4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Statistical </a:t>
            </a:r>
            <a:r>
              <a:rPr sz="2000" spc="14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relational</a:t>
            </a:r>
            <a:r>
              <a:rPr sz="2000" spc="-6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learning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ts val="215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5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Transfer</a:t>
            </a:r>
            <a:r>
              <a:rPr sz="2000" spc="4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learning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ts val="221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2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Sequence</a:t>
            </a:r>
            <a:r>
              <a:rPr sz="2000" spc="4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4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labeling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ts val="2195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8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Collective </a:t>
            </a:r>
            <a:r>
              <a:rPr sz="2000" spc="10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classification </a:t>
            </a:r>
            <a:r>
              <a:rPr sz="2000" spc="19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17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structured</a:t>
            </a:r>
            <a:r>
              <a:rPr sz="2000" spc="-17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6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outputs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ts val="220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55" dirty="0">
                <a:latin typeface="Times New Roman" panose="02020603050405020304"/>
                <a:cs typeface="Times New Roman" panose="02020603050405020304"/>
              </a:rPr>
              <a:t>Computer </a:t>
            </a:r>
            <a:r>
              <a:rPr sz="2000" spc="150" dirty="0"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Applications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155700" lvl="2" indent="-229235">
              <a:lnSpc>
                <a:spcPts val="1985"/>
              </a:lnSpc>
              <a:buFont typeface="Arial" panose="020B0604020202020204"/>
              <a:buChar char="•"/>
              <a:tabLst>
                <a:tab pos="1155065" algn="l"/>
                <a:tab pos="1155700" algn="l"/>
              </a:tabLst>
            </a:pP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Compilers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1155700" lvl="2" indent="-229235">
              <a:lnSpc>
                <a:spcPts val="2050"/>
              </a:lnSpc>
              <a:buFont typeface="Arial" panose="020B0604020202020204"/>
              <a:buChar char="•"/>
              <a:tabLst>
                <a:tab pos="1155065" algn="l"/>
                <a:tab pos="1155700" algn="l"/>
              </a:tabLst>
            </a:pP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Debugging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1155700" lvl="2" indent="-229235">
              <a:lnSpc>
                <a:spcPts val="2050"/>
              </a:lnSpc>
              <a:buFont typeface="Arial" panose="020B0604020202020204"/>
              <a:buChar char="•"/>
              <a:tabLst>
                <a:tab pos="1155065" algn="l"/>
                <a:tab pos="1155700" algn="l"/>
              </a:tabLst>
            </a:pPr>
            <a:r>
              <a:rPr sz="1800" spc="125" dirty="0">
                <a:latin typeface="Times New Roman" panose="02020603050405020304"/>
                <a:cs typeface="Times New Roman" panose="02020603050405020304"/>
              </a:rPr>
              <a:t>Graphics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1155700" lvl="2" indent="-229235">
              <a:lnSpc>
                <a:spcPts val="1940"/>
              </a:lnSpc>
              <a:buFont typeface="Arial" panose="020B0604020202020204"/>
              <a:buChar char="•"/>
              <a:tabLst>
                <a:tab pos="1155065" algn="l"/>
                <a:tab pos="1155700" algn="l"/>
              </a:tabLst>
            </a:pPr>
            <a:r>
              <a:rPr sz="1800" spc="114" dirty="0">
                <a:latin typeface="Times New Roman" panose="02020603050405020304"/>
                <a:cs typeface="Times New Roman" panose="02020603050405020304"/>
              </a:rPr>
              <a:t>Security (intrusion, virus, </a:t>
            </a:r>
            <a:r>
              <a:rPr sz="1800" spc="17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120" dirty="0">
                <a:latin typeface="Times New Roman" panose="02020603050405020304"/>
                <a:cs typeface="Times New Roman" panose="02020603050405020304"/>
              </a:rPr>
              <a:t>worm</a:t>
            </a:r>
            <a:r>
              <a:rPr sz="1800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detection)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ts val="217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60" dirty="0">
                <a:latin typeface="Times New Roman" panose="02020603050405020304"/>
                <a:cs typeface="Times New Roman" panose="02020603050405020304"/>
              </a:rPr>
              <a:t>Email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80" dirty="0">
                <a:latin typeface="Times New Roman" panose="02020603050405020304"/>
                <a:cs typeface="Times New Roman" panose="02020603050405020304"/>
              </a:rPr>
              <a:t>management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ts val="221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30" dirty="0">
                <a:latin typeface="Times New Roman" panose="02020603050405020304"/>
                <a:cs typeface="Times New Roman" panose="02020603050405020304"/>
              </a:rPr>
              <a:t>Personalized </a:t>
            </a:r>
            <a:r>
              <a:rPr sz="2000" spc="175" dirty="0">
                <a:latin typeface="Times New Roman" panose="02020603050405020304"/>
                <a:cs typeface="Times New Roman" panose="02020603050405020304"/>
              </a:rPr>
              <a:t>assistants </a:t>
            </a:r>
            <a:r>
              <a:rPr sz="2000" spc="22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00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65" dirty="0">
                <a:latin typeface="Times New Roman" panose="02020603050405020304"/>
                <a:cs typeface="Times New Roman" panose="02020603050405020304"/>
              </a:rPr>
              <a:t>learn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ts val="2305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5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Learning </a:t>
            </a:r>
            <a:r>
              <a:rPr sz="2000" spc="14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spc="9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robotics </a:t>
            </a:r>
            <a:r>
              <a:rPr sz="2000" spc="19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20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vision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9" name="object 6"/>
          <p:cNvSpPr txBox="1"/>
          <p:nvPr/>
        </p:nvSpPr>
        <p:spPr>
          <a:xfrm>
            <a:off x="4038600" y="6551544"/>
            <a:ext cx="472503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1800" spc="-35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Adapted from </a:t>
            </a:r>
            <a:r>
              <a:rPr sz="1800" spc="-35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Prof. </a:t>
            </a:r>
            <a:r>
              <a:rPr sz="1800" spc="-10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Raymond J. Mooney’s </a:t>
            </a:r>
            <a:r>
              <a:rPr lang="en-US" sz="1800" spc="-155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slides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250906" y="304800"/>
            <a:ext cx="8588293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4000" kern="0" spc="-355" dirty="0">
                <a:latin typeface="+mj-lt"/>
              </a:rPr>
              <a:t>HISTORY OF MACHINE LEARNING</a:t>
            </a:r>
            <a:endParaRPr lang="en-US" sz="4000" kern="0" dirty="0">
              <a:latin typeface="+mj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70" dirty="0"/>
              <a:t>2010s</a:t>
            </a:r>
          </a:p>
          <a:p>
            <a:pPr marL="698500" lvl="1" indent="-228600">
              <a:lnSpc>
                <a:spcPct val="100000"/>
              </a:lnSpc>
              <a:spcBef>
                <a:spcPts val="5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2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Speech </a:t>
            </a:r>
            <a:r>
              <a:rPr sz="2000" spc="155" dirty="0">
                <a:latin typeface="Times New Roman" panose="02020603050405020304"/>
                <a:cs typeface="Times New Roman" panose="02020603050405020304"/>
              </a:rPr>
              <a:t>translation, </a:t>
            </a:r>
            <a:r>
              <a:rPr sz="200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voice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recognition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(e.g.</a:t>
            </a:r>
            <a:r>
              <a:rPr sz="20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SIRI)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marR="5080" lvl="1" indent="-228600">
              <a:lnSpc>
                <a:spcPct val="79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5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Google </a:t>
            </a:r>
            <a:r>
              <a:rPr sz="2000" spc="1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search </a:t>
            </a:r>
            <a:r>
              <a:rPr sz="2000" spc="13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engine </a:t>
            </a:r>
            <a:r>
              <a:rPr sz="2000" spc="155" dirty="0">
                <a:latin typeface="Times New Roman" panose="02020603050405020304"/>
                <a:cs typeface="Times New Roman" panose="02020603050405020304"/>
              </a:rPr>
              <a:t>uses </a:t>
            </a:r>
            <a:r>
              <a:rPr sz="2000" spc="165" dirty="0">
                <a:latin typeface="Times New Roman" panose="02020603050405020304"/>
                <a:cs typeface="Times New Roman" panose="02020603050405020304"/>
              </a:rPr>
              <a:t>numerous </a:t>
            </a:r>
            <a:r>
              <a:rPr sz="2000" spc="150" dirty="0">
                <a:latin typeface="Times New Roman" panose="02020603050405020304"/>
                <a:cs typeface="Times New Roman" panose="02020603050405020304"/>
              </a:rPr>
              <a:t>machine learning  </a:t>
            </a:r>
            <a:r>
              <a:rPr sz="2000" spc="140" dirty="0">
                <a:latin typeface="Times New Roman" panose="02020603050405020304"/>
                <a:cs typeface="Times New Roman" panose="02020603050405020304"/>
              </a:rPr>
              <a:t>techniques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(e.g. </a:t>
            </a:r>
            <a:r>
              <a:rPr sz="2000" spc="125" dirty="0">
                <a:latin typeface="Times New Roman" panose="02020603050405020304"/>
                <a:cs typeface="Times New Roman" panose="02020603050405020304"/>
              </a:rPr>
              <a:t>grouping news, 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spelling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corrector,</a:t>
            </a:r>
            <a:r>
              <a:rPr sz="2000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improving  </a:t>
            </a:r>
            <a:r>
              <a:rPr sz="2000" spc="150" dirty="0">
                <a:latin typeface="Times New Roman" panose="02020603050405020304"/>
                <a:cs typeface="Times New Roman" panose="02020603050405020304"/>
              </a:rPr>
              <a:t>search </a:t>
            </a:r>
            <a:r>
              <a:rPr sz="2000" spc="155" dirty="0">
                <a:latin typeface="Times New Roman" panose="02020603050405020304"/>
                <a:cs typeface="Times New Roman" panose="02020603050405020304"/>
              </a:rPr>
              <a:t>ranking, </a:t>
            </a:r>
            <a:r>
              <a:rPr sz="2000" spc="135" dirty="0">
                <a:latin typeface="Times New Roman" panose="02020603050405020304"/>
                <a:cs typeface="Times New Roman" panose="02020603050405020304"/>
              </a:rPr>
              <a:t>image retrieval,</a:t>
            </a:r>
            <a:r>
              <a:rPr sz="2000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…..)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marR="36195" lvl="1" indent="-228600">
              <a:lnSpc>
                <a:spcPct val="79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1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23</a:t>
            </a:r>
            <a:r>
              <a:rPr sz="200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9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6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me</a:t>
            </a:r>
            <a:r>
              <a:rPr sz="200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4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(scan</a:t>
            </a:r>
            <a:r>
              <a:rPr sz="200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sample</a:t>
            </a:r>
            <a:r>
              <a:rPr sz="200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4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4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person</a:t>
            </a:r>
            <a:r>
              <a:rPr sz="200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genome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30" dirty="0">
                <a:latin typeface="Times New Roman" panose="02020603050405020304"/>
                <a:cs typeface="Times New Roman" panose="02020603050405020304"/>
              </a:rPr>
              <a:t>predict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likelihood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genetic </a:t>
            </a:r>
            <a:r>
              <a:rPr sz="2000" spc="125" dirty="0">
                <a:latin typeface="Times New Roman" panose="02020603050405020304"/>
                <a:cs typeface="Times New Roman" panose="02020603050405020304"/>
              </a:rPr>
              <a:t>disease,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…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 marL="698500" lvl="1" indent="-228600">
              <a:lnSpc>
                <a:spcPct val="10000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14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DeepMind, </a:t>
            </a:r>
            <a:r>
              <a:rPr sz="2000" spc="5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Google </a:t>
            </a:r>
            <a:r>
              <a:rPr sz="2000" spc="1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Brain,</a:t>
            </a:r>
            <a:r>
              <a:rPr sz="2000" spc="-4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…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2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IBM </a:t>
            </a:r>
            <a:r>
              <a:rPr sz="2000" spc="1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waston </a:t>
            </a:r>
            <a:r>
              <a:rPr sz="200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QA</a:t>
            </a:r>
            <a:r>
              <a:rPr sz="2000" spc="-12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0" dirty="0">
                <a:latin typeface="Times New Roman" panose="02020603050405020304"/>
                <a:cs typeface="Times New Roman" panose="02020603050405020304"/>
              </a:rPr>
              <a:t>system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marR="335280" lvl="1" indent="-228600">
              <a:lnSpc>
                <a:spcPts val="2020"/>
              </a:lnSpc>
              <a:spcBef>
                <a:spcPts val="38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3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00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200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8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000" spc="4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2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service</a:t>
            </a:r>
            <a:r>
              <a:rPr sz="2000" spc="5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(e.g.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google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prediction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API, 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bigml.com, cloud </a:t>
            </a:r>
            <a:r>
              <a:rPr sz="2000" spc="145" dirty="0">
                <a:latin typeface="Times New Roman" panose="02020603050405020304"/>
                <a:cs typeface="Times New Roman" panose="02020603050405020304"/>
              </a:rPr>
              <a:t>autoML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0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 marL="698500" lvl="1" indent="-228600">
              <a:lnSpc>
                <a:spcPts val="239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12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IBM </a:t>
            </a:r>
            <a:r>
              <a:rPr sz="2000" spc="160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healthcare</a:t>
            </a:r>
            <a:r>
              <a:rPr sz="2000" spc="-35" dirty="0">
                <a:solidFill>
                  <a:srgbClr val="CE2CD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35" dirty="0">
                <a:latin typeface="Times New Roman" panose="02020603050405020304"/>
                <a:cs typeface="Times New Roman" panose="02020603050405020304"/>
              </a:rPr>
              <a:t>analytics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……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0" name="object 6"/>
          <p:cNvSpPr txBox="1"/>
          <p:nvPr/>
        </p:nvSpPr>
        <p:spPr>
          <a:xfrm>
            <a:off x="4038600" y="6551544"/>
            <a:ext cx="472503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1800" spc="-35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Adapted from </a:t>
            </a:r>
            <a:r>
              <a:rPr sz="1800" spc="-35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Prof. </a:t>
            </a:r>
            <a:r>
              <a:rPr sz="1800" spc="-10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Raymond J. Mooney’s </a:t>
            </a:r>
            <a:r>
              <a:rPr lang="en-US" sz="1800" spc="-155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slides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250906" y="304800"/>
            <a:ext cx="8588293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4000" kern="0" spc="-355" dirty="0">
                <a:latin typeface="+mj-lt"/>
              </a:rPr>
              <a:t>HISTORY OF MACHINE LEARNING</a:t>
            </a:r>
            <a:endParaRPr lang="en-US" sz="4000" kern="0" dirty="0">
              <a:latin typeface="+mj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200" y="1600200"/>
            <a:ext cx="6044565" cy="4637807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2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Artificial</a:t>
            </a:r>
            <a:r>
              <a:rPr sz="2400" spc="7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Intelligence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254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60" dirty="0">
                <a:latin typeface="Times New Roman" panose="02020603050405020304"/>
                <a:cs typeface="Times New Roman" panose="02020603050405020304"/>
              </a:rPr>
              <a:t>Mining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65" dirty="0">
                <a:latin typeface="Times New Roman" panose="02020603050405020304"/>
                <a:cs typeface="Times New Roman" panose="02020603050405020304"/>
              </a:rPr>
              <a:t>Probability </a:t>
            </a:r>
            <a:r>
              <a:rPr sz="2400" spc="254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90" dirty="0">
                <a:latin typeface="Times New Roman" panose="02020603050405020304"/>
                <a:cs typeface="Times New Roman" panose="02020603050405020304"/>
              </a:rPr>
              <a:t>Statistics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80" dirty="0"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80" dirty="0">
                <a:latin typeface="Times New Roman" panose="02020603050405020304"/>
                <a:cs typeface="Times New Roman" panose="02020603050405020304"/>
              </a:rPr>
              <a:t>theory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90" dirty="0">
                <a:latin typeface="Times New Roman" panose="02020603050405020304"/>
                <a:cs typeface="Times New Roman" panose="02020603050405020304"/>
              </a:rPr>
              <a:t>Numerical</a:t>
            </a:r>
            <a:r>
              <a:rPr sz="24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65" dirty="0">
                <a:latin typeface="Times New Roman" panose="02020603050405020304"/>
                <a:cs typeface="Times New Roman" panose="02020603050405020304"/>
              </a:rPr>
              <a:t>optimization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95" dirty="0">
                <a:latin typeface="Times New Roman" panose="02020603050405020304"/>
                <a:cs typeface="Times New Roman" panose="02020603050405020304"/>
              </a:rPr>
              <a:t>Computational </a:t>
            </a:r>
            <a:r>
              <a:rPr sz="2400" spc="125" dirty="0">
                <a:latin typeface="Times New Roman" panose="02020603050405020304"/>
                <a:cs typeface="Times New Roman" panose="02020603050405020304"/>
              </a:rPr>
              <a:t>complexity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80" dirty="0">
                <a:latin typeface="Times New Roman" panose="02020603050405020304"/>
                <a:cs typeface="Times New Roman" panose="02020603050405020304"/>
              </a:rPr>
              <a:t>theory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55" dirty="0">
                <a:latin typeface="Times New Roman" panose="02020603050405020304"/>
                <a:cs typeface="Times New Roman" panose="02020603050405020304"/>
              </a:rPr>
              <a:t>Control </a:t>
            </a:r>
            <a:r>
              <a:rPr sz="2400" spc="180" dirty="0">
                <a:latin typeface="Times New Roman" panose="02020603050405020304"/>
                <a:cs typeface="Times New Roman" panose="02020603050405020304"/>
              </a:rPr>
              <a:t>theory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5" dirty="0">
                <a:latin typeface="Times New Roman" panose="02020603050405020304"/>
                <a:cs typeface="Times New Roman" panose="02020603050405020304"/>
              </a:rPr>
              <a:t>(adaptive)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10" dirty="0">
                <a:latin typeface="Times New Roman" panose="02020603050405020304"/>
                <a:cs typeface="Times New Roman" panose="02020603050405020304"/>
              </a:rPr>
              <a:t>Psychology </a:t>
            </a:r>
            <a:r>
              <a:rPr sz="2400" spc="155" dirty="0">
                <a:latin typeface="Times New Roman" panose="02020603050405020304"/>
                <a:cs typeface="Times New Roman" panose="02020603050405020304"/>
              </a:rPr>
              <a:t>(developmental,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0" dirty="0">
                <a:latin typeface="Times New Roman" panose="02020603050405020304"/>
                <a:cs typeface="Times New Roman" panose="02020603050405020304"/>
              </a:rPr>
              <a:t>cognitive)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25" dirty="0">
                <a:latin typeface="Times New Roman" panose="02020603050405020304"/>
                <a:cs typeface="Times New Roman" panose="02020603050405020304"/>
              </a:rPr>
              <a:t>Neurobiology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60" dirty="0">
                <a:latin typeface="Times New Roman" panose="02020603050405020304"/>
                <a:cs typeface="Times New Roman" panose="02020603050405020304"/>
              </a:rPr>
              <a:t>Linguistics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50" dirty="0">
                <a:latin typeface="Times New Roman" panose="02020603050405020304"/>
                <a:cs typeface="Times New Roman" panose="02020603050405020304"/>
              </a:rPr>
              <a:t>Philosophy</a:t>
            </a:r>
            <a:endParaRPr sz="11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250906" y="304800"/>
            <a:ext cx="8588293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4000" kern="0" spc="-355" dirty="0">
                <a:latin typeface="+mj-lt"/>
              </a:rPr>
              <a:t>RELATED DISCIPLINES</a:t>
            </a:r>
            <a:endParaRPr lang="en-US" sz="4000" kern="0" dirty="0">
              <a:latin typeface="+mj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"/>
          <p:cNvSpPr>
            <a:spLocks noChangeAspect="1" noChangeArrowheads="1" noTextEdit="1"/>
          </p:cNvSpPr>
          <p:nvPr>
            <p:custDataLst>
              <p:tags r:id="rId2"/>
            </p:custDataLst>
          </p:nvPr>
        </p:nvSpPr>
        <p:spPr bwMode="auto">
          <a:xfrm>
            <a:off x="641396" y="2078850"/>
            <a:ext cx="7861210" cy="315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/>
          <a:p>
            <a:endParaRPr lang="zh-CN" altLang="en-US" sz="1270">
              <a:solidFill>
                <a:srgbClr val="000000"/>
              </a:solidFill>
            </a:endParaRPr>
          </a:p>
        </p:txBody>
      </p:sp>
      <p:sp>
        <p:nvSpPr>
          <p:cNvPr id="3" name="Rectangle 1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07604" y="2154735"/>
            <a:ext cx="1572242" cy="15780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91434" tIns="45717" rIns="91434" bIns="45717"/>
          <a:lstStyle/>
          <a:p>
            <a:endParaRPr lang="zh-CN" altLang="en-US" sz="1270">
              <a:solidFill>
                <a:srgbClr val="000000"/>
              </a:solidFill>
            </a:endParaRPr>
          </a:p>
        </p:txBody>
      </p:sp>
      <p:sp>
        <p:nvSpPr>
          <p:cNvPr id="8" name="Rectangle 1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07604" y="3732797"/>
            <a:ext cx="1572242" cy="1579787"/>
          </a:xfrm>
          <a:prstGeom prst="rect">
            <a:avLst/>
          </a:prstGeom>
          <a:blipFill dpi="0"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91434" tIns="45717" rIns="91434" bIns="45717"/>
          <a:lstStyle/>
          <a:p>
            <a:endParaRPr lang="zh-CN" altLang="en-US" sz="1270">
              <a:solidFill>
                <a:srgbClr val="000000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1152173" y="2306270"/>
            <a:ext cx="1283103" cy="34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ts val="400"/>
              </a:spcBef>
              <a:defRPr sz="1340" b="1">
                <a:solidFill>
                  <a:schemeClr val="bg1"/>
                </a:solidFill>
              </a:defRPr>
            </a:lvl1pPr>
          </a:lstStyle>
          <a:p>
            <a:pPr marL="0" indent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endParaRPr sz="15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endParaRPr sz="15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1007604" y="2472870"/>
            <a:ext cx="1572242" cy="941789"/>
          </a:xfrm>
          <a:prstGeom prst="rect">
            <a:avLst/>
          </a:prstGeom>
          <a:noFill/>
        </p:spPr>
        <p:txBody>
          <a:bodyPr wrap="square" lIns="67500" tIns="35100" rIns="67500" bIns="35100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dirty="0">
                <a:solidFill>
                  <a:srgbClr val="000000"/>
                </a:solidFill>
              </a:rPr>
              <a:t>Artifacts that ACT  RATIONALLY</a:t>
            </a:r>
          </a:p>
        </p:txBody>
      </p:sp>
      <p:sp>
        <p:nvSpPr>
          <p:cNvPr id="5" name="Rectangle 1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11971" y="2154735"/>
            <a:ext cx="1572242" cy="15780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91434" tIns="45717" rIns="91434" bIns="45717"/>
          <a:lstStyle/>
          <a:p>
            <a:endParaRPr lang="zh-CN" altLang="en-US" sz="1270">
              <a:solidFill>
                <a:srgbClr val="000000"/>
              </a:solidFill>
            </a:endParaRPr>
          </a:p>
        </p:txBody>
      </p:sp>
      <p:sp>
        <p:nvSpPr>
          <p:cNvPr id="10" name="Rectangle 2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711971" y="3732797"/>
            <a:ext cx="1572242" cy="1579787"/>
          </a:xfrm>
          <a:prstGeom prst="rect">
            <a:avLst/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91434" tIns="45717" rIns="91434" bIns="45717"/>
          <a:lstStyle/>
          <a:p>
            <a:endParaRPr lang="zh-CN" altLang="en-US" sz="1270">
              <a:solidFill>
                <a:srgbClr val="000000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9"/>
            </p:custDataLst>
          </p:nvPr>
        </p:nvSpPr>
        <p:spPr>
          <a:xfrm>
            <a:off x="4856540" y="2380652"/>
            <a:ext cx="1283103" cy="941789"/>
          </a:xfrm>
          <a:prstGeom prst="rect">
            <a:avLst/>
          </a:prstGeom>
          <a:noFill/>
        </p:spPr>
        <p:txBody>
          <a:bodyPr wrap="square" lIns="67500" tIns="35100" rIns="67500" bIns="35100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dirty="0">
                <a:solidFill>
                  <a:srgbClr val="000000"/>
                </a:solidFill>
              </a:rPr>
              <a:t>Artifacts that ACT  like HUMANS</a:t>
            </a:r>
          </a:p>
        </p:txBody>
      </p:sp>
      <p:sp>
        <p:nvSpPr>
          <p:cNvPr id="6" name="Rectangle 1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64154" y="2154735"/>
            <a:ext cx="1572242" cy="1578060"/>
          </a:xfrm>
          <a:prstGeom prst="rect">
            <a:avLst/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91434" tIns="45717" rIns="91434" bIns="45717"/>
          <a:lstStyle/>
          <a:p>
            <a:endParaRPr lang="zh-CN" altLang="en-US" sz="1270">
              <a:solidFill>
                <a:srgbClr val="000000"/>
              </a:solidFill>
            </a:endParaRPr>
          </a:p>
        </p:txBody>
      </p:sp>
      <p:sp>
        <p:nvSpPr>
          <p:cNvPr id="11" name="Rectangle 2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564154" y="3732797"/>
            <a:ext cx="1572242" cy="157978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91434" tIns="45717" rIns="91434" bIns="45717"/>
          <a:lstStyle/>
          <a:p>
            <a:endParaRPr lang="zh-CN" altLang="en-US" sz="1270">
              <a:solidFill>
                <a:srgbClr val="000000"/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12"/>
            </p:custDataLst>
          </p:nvPr>
        </p:nvSpPr>
        <p:spPr>
          <a:xfrm>
            <a:off x="6717922" y="4051781"/>
            <a:ext cx="1283103" cy="941789"/>
          </a:xfrm>
          <a:prstGeom prst="rect">
            <a:avLst/>
          </a:prstGeom>
          <a:noFill/>
        </p:spPr>
        <p:txBody>
          <a:bodyPr wrap="square" lIns="67500" tIns="35100" rIns="67500" bIns="35100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dirty="0">
                <a:solidFill>
                  <a:srgbClr val="000000"/>
                </a:solidFill>
              </a:rPr>
              <a:t>From: M.A. Papalaskar</a:t>
            </a:r>
          </a:p>
        </p:txBody>
      </p:sp>
      <p:sp>
        <p:nvSpPr>
          <p:cNvPr id="4" name="Rectangle 1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859788" y="2154735"/>
            <a:ext cx="1572242" cy="1578060"/>
          </a:xfrm>
          <a:prstGeom prst="rect">
            <a:avLst/>
          </a:prstGeom>
          <a:blipFill dpi="0"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91434" tIns="45717" rIns="91434" bIns="45717"/>
          <a:lstStyle/>
          <a:p>
            <a:endParaRPr lang="zh-CN" altLang="en-US" sz="1270">
              <a:solidFill>
                <a:srgbClr val="000000"/>
              </a:solidFill>
            </a:endParaRPr>
          </a:p>
        </p:txBody>
      </p:sp>
      <p:sp>
        <p:nvSpPr>
          <p:cNvPr id="9" name="Rectangle 2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859788" y="3732797"/>
            <a:ext cx="1572242" cy="157978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lIns="91434" tIns="45717" rIns="91434" bIns="45717"/>
          <a:lstStyle/>
          <a:p>
            <a:endParaRPr lang="zh-CN" altLang="en-US" sz="1270">
              <a:solidFill>
                <a:srgbClr val="000000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15"/>
            </p:custDataLst>
          </p:nvPr>
        </p:nvSpPr>
        <p:spPr>
          <a:xfrm>
            <a:off x="3004356" y="4006461"/>
            <a:ext cx="1283103" cy="941789"/>
          </a:xfrm>
          <a:prstGeom prst="rect">
            <a:avLst/>
          </a:prstGeom>
          <a:noFill/>
        </p:spPr>
        <p:txBody>
          <a:bodyPr wrap="square" lIns="67500" tIns="35100" rIns="67500" bIns="35100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dirty="0">
                <a:solidFill>
                  <a:srgbClr val="000000"/>
                </a:solidFill>
              </a:rPr>
              <a:t>Artifacts that THINK  like HUMANS</a:t>
            </a:r>
          </a:p>
        </p:txBody>
      </p:sp>
      <p:sp>
        <p:nvSpPr>
          <p:cNvPr id="26" name="文本框 25"/>
          <p:cNvSpPr txBox="1"/>
          <p:nvPr>
            <p:custDataLst>
              <p:tags r:id="rId16"/>
            </p:custDataLst>
          </p:nvPr>
        </p:nvSpPr>
        <p:spPr>
          <a:xfrm>
            <a:off x="628304" y="1095613"/>
            <a:ext cx="7886700" cy="785700"/>
          </a:xfrm>
          <a:prstGeom prst="rect">
            <a:avLst/>
          </a:prstGeom>
          <a:noFill/>
          <a:ln>
            <a:noFill/>
          </a:ln>
        </p:spPr>
        <p:txBody>
          <a:bodyPr vert="horz" wrap="square" lIns="70200" tIns="35100" rIns="67500" bIns="35100" rtlCol="0" anchor="ctr">
            <a:normAutofit/>
          </a:bodyPr>
          <a:lstStyle>
            <a:defPPr>
              <a:defRPr lang="zh-CN"/>
            </a:defPPr>
            <a:lvl1pPr algn="ctr" defTabSz="644525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n-ea"/>
              </a:defRPr>
            </a:lvl1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27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are the goals of AI research?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2020/2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Beilun Wang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0"/>
            <a:ext cx="8610371" cy="2753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05939" y="1161288"/>
            <a:ext cx="65328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5" dirty="0">
                <a:solidFill>
                  <a:srgbClr val="FFFFFF"/>
                </a:solidFill>
              </a:rPr>
              <a:t>Reason </a:t>
            </a:r>
            <a:r>
              <a:rPr sz="3500" spc="-5" dirty="0">
                <a:solidFill>
                  <a:srgbClr val="FFFFFF"/>
                </a:solidFill>
              </a:rPr>
              <a:t>of the </a:t>
            </a:r>
            <a:r>
              <a:rPr sz="3500" spc="-20" dirty="0">
                <a:solidFill>
                  <a:srgbClr val="FFFFFF"/>
                </a:solidFill>
              </a:rPr>
              <a:t>recent</a:t>
            </a:r>
            <a:r>
              <a:rPr sz="3500" spc="-50" dirty="0">
                <a:solidFill>
                  <a:srgbClr val="FFFFFF"/>
                </a:solidFill>
              </a:rPr>
              <a:t> </a:t>
            </a:r>
            <a:r>
              <a:rPr sz="3500" spc="-15" dirty="0">
                <a:solidFill>
                  <a:srgbClr val="FFFFFF"/>
                </a:solidFill>
              </a:rPr>
              <a:t>breakthroughs:</a:t>
            </a:r>
            <a:endParaRPr sz="3500"/>
          </a:p>
        </p:txBody>
      </p:sp>
      <p:sp>
        <p:nvSpPr>
          <p:cNvPr id="8" name="object 8"/>
          <p:cNvSpPr/>
          <p:nvPr/>
        </p:nvSpPr>
        <p:spPr>
          <a:xfrm>
            <a:off x="777240" y="3675259"/>
            <a:ext cx="2134870" cy="1355725"/>
          </a:xfrm>
          <a:custGeom>
            <a:avLst/>
            <a:gdLst/>
            <a:ahLst/>
            <a:cxnLst/>
            <a:rect l="l" t="t" r="r" b="b"/>
            <a:pathLst>
              <a:path w="2134870" h="1355725">
                <a:moveTo>
                  <a:pt x="1999009" y="0"/>
                </a:moveTo>
                <a:lnTo>
                  <a:pt x="135543" y="0"/>
                </a:lnTo>
                <a:lnTo>
                  <a:pt x="92700" y="6910"/>
                </a:lnTo>
                <a:lnTo>
                  <a:pt x="55493" y="26152"/>
                </a:lnTo>
                <a:lnTo>
                  <a:pt x="26151" y="55493"/>
                </a:lnTo>
                <a:lnTo>
                  <a:pt x="6910" y="92701"/>
                </a:lnTo>
                <a:lnTo>
                  <a:pt x="0" y="135543"/>
                </a:lnTo>
                <a:lnTo>
                  <a:pt x="0" y="1219897"/>
                </a:lnTo>
                <a:lnTo>
                  <a:pt x="6910" y="1262739"/>
                </a:lnTo>
                <a:lnTo>
                  <a:pt x="26151" y="1299947"/>
                </a:lnTo>
                <a:lnTo>
                  <a:pt x="55493" y="1329288"/>
                </a:lnTo>
                <a:lnTo>
                  <a:pt x="92700" y="1348530"/>
                </a:lnTo>
                <a:lnTo>
                  <a:pt x="135543" y="1355440"/>
                </a:lnTo>
                <a:lnTo>
                  <a:pt x="1999009" y="1355440"/>
                </a:lnTo>
                <a:lnTo>
                  <a:pt x="2041851" y="1348530"/>
                </a:lnTo>
                <a:lnTo>
                  <a:pt x="2079058" y="1329288"/>
                </a:lnTo>
                <a:lnTo>
                  <a:pt x="2108400" y="1299947"/>
                </a:lnTo>
                <a:lnTo>
                  <a:pt x="2127642" y="1262739"/>
                </a:lnTo>
                <a:lnTo>
                  <a:pt x="2134552" y="1219897"/>
                </a:lnTo>
                <a:lnTo>
                  <a:pt x="2134552" y="135543"/>
                </a:lnTo>
                <a:lnTo>
                  <a:pt x="2127642" y="92701"/>
                </a:lnTo>
                <a:lnTo>
                  <a:pt x="2108400" y="55493"/>
                </a:lnTo>
                <a:lnTo>
                  <a:pt x="2079058" y="26152"/>
                </a:lnTo>
                <a:lnTo>
                  <a:pt x="2041851" y="6910"/>
                </a:lnTo>
                <a:lnTo>
                  <a:pt x="1999009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7240" y="3675259"/>
            <a:ext cx="2134870" cy="1355725"/>
          </a:xfrm>
          <a:custGeom>
            <a:avLst/>
            <a:gdLst/>
            <a:ahLst/>
            <a:cxnLst/>
            <a:rect l="l" t="t" r="r" b="b"/>
            <a:pathLst>
              <a:path w="2134870" h="1355725">
                <a:moveTo>
                  <a:pt x="0" y="135543"/>
                </a:moveTo>
                <a:lnTo>
                  <a:pt x="6910" y="92701"/>
                </a:lnTo>
                <a:lnTo>
                  <a:pt x="26151" y="55493"/>
                </a:lnTo>
                <a:lnTo>
                  <a:pt x="55493" y="26151"/>
                </a:lnTo>
                <a:lnTo>
                  <a:pt x="92701" y="6910"/>
                </a:lnTo>
                <a:lnTo>
                  <a:pt x="135543" y="0"/>
                </a:lnTo>
                <a:lnTo>
                  <a:pt x="1999009" y="0"/>
                </a:lnTo>
                <a:lnTo>
                  <a:pt x="2041850" y="6910"/>
                </a:lnTo>
                <a:lnTo>
                  <a:pt x="2079058" y="26151"/>
                </a:lnTo>
                <a:lnTo>
                  <a:pt x="2108399" y="55493"/>
                </a:lnTo>
                <a:lnTo>
                  <a:pt x="2127641" y="92701"/>
                </a:lnTo>
                <a:lnTo>
                  <a:pt x="2134552" y="135543"/>
                </a:lnTo>
                <a:lnTo>
                  <a:pt x="2134552" y="1219897"/>
                </a:lnTo>
                <a:lnTo>
                  <a:pt x="2127641" y="1262738"/>
                </a:lnTo>
                <a:lnTo>
                  <a:pt x="2108399" y="1299946"/>
                </a:lnTo>
                <a:lnTo>
                  <a:pt x="2079058" y="1329287"/>
                </a:lnTo>
                <a:lnTo>
                  <a:pt x="2041850" y="1348529"/>
                </a:lnTo>
                <a:lnTo>
                  <a:pt x="1999009" y="1355440"/>
                </a:lnTo>
                <a:lnTo>
                  <a:pt x="135543" y="1355440"/>
                </a:lnTo>
                <a:lnTo>
                  <a:pt x="92701" y="1348529"/>
                </a:lnTo>
                <a:lnTo>
                  <a:pt x="55493" y="1329287"/>
                </a:lnTo>
                <a:lnTo>
                  <a:pt x="26151" y="1299946"/>
                </a:lnTo>
                <a:lnTo>
                  <a:pt x="6910" y="1262738"/>
                </a:lnTo>
                <a:lnTo>
                  <a:pt x="0" y="1219897"/>
                </a:lnTo>
                <a:lnTo>
                  <a:pt x="0" y="13554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4412" y="3900573"/>
            <a:ext cx="2134870" cy="1355725"/>
          </a:xfrm>
          <a:custGeom>
            <a:avLst/>
            <a:gdLst/>
            <a:ahLst/>
            <a:cxnLst/>
            <a:rect l="l" t="t" r="r" b="b"/>
            <a:pathLst>
              <a:path w="2134870" h="1355725">
                <a:moveTo>
                  <a:pt x="1999008" y="0"/>
                </a:moveTo>
                <a:lnTo>
                  <a:pt x="135543" y="0"/>
                </a:lnTo>
                <a:lnTo>
                  <a:pt x="92701" y="6910"/>
                </a:lnTo>
                <a:lnTo>
                  <a:pt x="55493" y="26151"/>
                </a:lnTo>
                <a:lnTo>
                  <a:pt x="26151" y="55493"/>
                </a:lnTo>
                <a:lnTo>
                  <a:pt x="6910" y="92700"/>
                </a:lnTo>
                <a:lnTo>
                  <a:pt x="0" y="135543"/>
                </a:lnTo>
                <a:lnTo>
                  <a:pt x="0" y="1219895"/>
                </a:lnTo>
                <a:lnTo>
                  <a:pt x="6910" y="1262738"/>
                </a:lnTo>
                <a:lnTo>
                  <a:pt x="26151" y="1299946"/>
                </a:lnTo>
                <a:lnTo>
                  <a:pt x="55493" y="1329287"/>
                </a:lnTo>
                <a:lnTo>
                  <a:pt x="92701" y="1348529"/>
                </a:lnTo>
                <a:lnTo>
                  <a:pt x="135543" y="1355439"/>
                </a:lnTo>
                <a:lnTo>
                  <a:pt x="1999008" y="1355439"/>
                </a:lnTo>
                <a:lnTo>
                  <a:pt x="2041850" y="1348529"/>
                </a:lnTo>
                <a:lnTo>
                  <a:pt x="2079058" y="1329287"/>
                </a:lnTo>
                <a:lnTo>
                  <a:pt x="2108399" y="1299946"/>
                </a:lnTo>
                <a:lnTo>
                  <a:pt x="2127641" y="1262738"/>
                </a:lnTo>
                <a:lnTo>
                  <a:pt x="2134551" y="1219895"/>
                </a:lnTo>
                <a:lnTo>
                  <a:pt x="2134551" y="135543"/>
                </a:lnTo>
                <a:lnTo>
                  <a:pt x="2127641" y="92700"/>
                </a:lnTo>
                <a:lnTo>
                  <a:pt x="2108399" y="55493"/>
                </a:lnTo>
                <a:lnTo>
                  <a:pt x="2079058" y="26151"/>
                </a:lnTo>
                <a:lnTo>
                  <a:pt x="2041850" y="6910"/>
                </a:lnTo>
                <a:lnTo>
                  <a:pt x="1999008" y="0"/>
                </a:lnTo>
                <a:close/>
              </a:path>
            </a:pathLst>
          </a:custGeom>
          <a:solidFill>
            <a:srgbClr val="FFFFFF">
              <a:alpha val="9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4412" y="3900573"/>
            <a:ext cx="2134870" cy="1355725"/>
          </a:xfrm>
          <a:custGeom>
            <a:avLst/>
            <a:gdLst/>
            <a:ahLst/>
            <a:cxnLst/>
            <a:rect l="l" t="t" r="r" b="b"/>
            <a:pathLst>
              <a:path w="2134870" h="1355725">
                <a:moveTo>
                  <a:pt x="0" y="135543"/>
                </a:moveTo>
                <a:lnTo>
                  <a:pt x="6910" y="92701"/>
                </a:lnTo>
                <a:lnTo>
                  <a:pt x="26151" y="55493"/>
                </a:lnTo>
                <a:lnTo>
                  <a:pt x="55493" y="26151"/>
                </a:lnTo>
                <a:lnTo>
                  <a:pt x="92701" y="6910"/>
                </a:lnTo>
                <a:lnTo>
                  <a:pt x="135543" y="0"/>
                </a:lnTo>
                <a:lnTo>
                  <a:pt x="1999009" y="0"/>
                </a:lnTo>
                <a:lnTo>
                  <a:pt x="2041850" y="6910"/>
                </a:lnTo>
                <a:lnTo>
                  <a:pt x="2079058" y="26151"/>
                </a:lnTo>
                <a:lnTo>
                  <a:pt x="2108399" y="55493"/>
                </a:lnTo>
                <a:lnTo>
                  <a:pt x="2127641" y="92701"/>
                </a:lnTo>
                <a:lnTo>
                  <a:pt x="2134552" y="135543"/>
                </a:lnTo>
                <a:lnTo>
                  <a:pt x="2134552" y="1219897"/>
                </a:lnTo>
                <a:lnTo>
                  <a:pt x="2127641" y="1262738"/>
                </a:lnTo>
                <a:lnTo>
                  <a:pt x="2108399" y="1299946"/>
                </a:lnTo>
                <a:lnTo>
                  <a:pt x="2079058" y="1329287"/>
                </a:lnTo>
                <a:lnTo>
                  <a:pt x="2041850" y="1348529"/>
                </a:lnTo>
                <a:lnTo>
                  <a:pt x="1999009" y="1355440"/>
                </a:lnTo>
                <a:lnTo>
                  <a:pt x="135543" y="1355440"/>
                </a:lnTo>
                <a:lnTo>
                  <a:pt x="92701" y="1348529"/>
                </a:lnTo>
                <a:lnTo>
                  <a:pt x="55493" y="1329287"/>
                </a:lnTo>
                <a:lnTo>
                  <a:pt x="26151" y="1299946"/>
                </a:lnTo>
                <a:lnTo>
                  <a:pt x="6910" y="1262738"/>
                </a:lnTo>
                <a:lnTo>
                  <a:pt x="0" y="1219897"/>
                </a:lnTo>
                <a:lnTo>
                  <a:pt x="0" y="135543"/>
                </a:lnTo>
                <a:close/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20417" y="4247388"/>
            <a:ext cx="1522730" cy="61087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290195">
              <a:lnSpc>
                <a:spcPts val="2210"/>
              </a:lnSpc>
              <a:spcBef>
                <a:spcPts val="330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Plenty of  (Labeled)</a:t>
            </a:r>
            <a:r>
              <a:rPr sz="20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Data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86137" y="3675259"/>
            <a:ext cx="2134870" cy="1355725"/>
          </a:xfrm>
          <a:custGeom>
            <a:avLst/>
            <a:gdLst/>
            <a:ahLst/>
            <a:cxnLst/>
            <a:rect l="l" t="t" r="r" b="b"/>
            <a:pathLst>
              <a:path w="2134870" h="1355725">
                <a:moveTo>
                  <a:pt x="1999007" y="0"/>
                </a:moveTo>
                <a:lnTo>
                  <a:pt x="135543" y="0"/>
                </a:lnTo>
                <a:lnTo>
                  <a:pt x="92700" y="6910"/>
                </a:lnTo>
                <a:lnTo>
                  <a:pt x="55493" y="26152"/>
                </a:lnTo>
                <a:lnTo>
                  <a:pt x="26151" y="55493"/>
                </a:lnTo>
                <a:lnTo>
                  <a:pt x="6910" y="92701"/>
                </a:lnTo>
                <a:lnTo>
                  <a:pt x="0" y="135543"/>
                </a:lnTo>
                <a:lnTo>
                  <a:pt x="0" y="1219897"/>
                </a:lnTo>
                <a:lnTo>
                  <a:pt x="6910" y="1262739"/>
                </a:lnTo>
                <a:lnTo>
                  <a:pt x="26151" y="1299947"/>
                </a:lnTo>
                <a:lnTo>
                  <a:pt x="55493" y="1329288"/>
                </a:lnTo>
                <a:lnTo>
                  <a:pt x="92700" y="1348530"/>
                </a:lnTo>
                <a:lnTo>
                  <a:pt x="135543" y="1355440"/>
                </a:lnTo>
                <a:lnTo>
                  <a:pt x="1999007" y="1355440"/>
                </a:lnTo>
                <a:lnTo>
                  <a:pt x="2041850" y="1348530"/>
                </a:lnTo>
                <a:lnTo>
                  <a:pt x="2079058" y="1329288"/>
                </a:lnTo>
                <a:lnTo>
                  <a:pt x="2108399" y="1299947"/>
                </a:lnTo>
                <a:lnTo>
                  <a:pt x="2127641" y="1262739"/>
                </a:lnTo>
                <a:lnTo>
                  <a:pt x="2134551" y="1219897"/>
                </a:lnTo>
                <a:lnTo>
                  <a:pt x="2134551" y="135543"/>
                </a:lnTo>
                <a:lnTo>
                  <a:pt x="2127641" y="92701"/>
                </a:lnTo>
                <a:lnTo>
                  <a:pt x="2108399" y="55493"/>
                </a:lnTo>
                <a:lnTo>
                  <a:pt x="2079058" y="26152"/>
                </a:lnTo>
                <a:lnTo>
                  <a:pt x="2041850" y="6910"/>
                </a:lnTo>
                <a:lnTo>
                  <a:pt x="1999007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86137" y="3675259"/>
            <a:ext cx="2134870" cy="1355725"/>
          </a:xfrm>
          <a:custGeom>
            <a:avLst/>
            <a:gdLst/>
            <a:ahLst/>
            <a:cxnLst/>
            <a:rect l="l" t="t" r="r" b="b"/>
            <a:pathLst>
              <a:path w="2134870" h="1355725">
                <a:moveTo>
                  <a:pt x="0" y="135543"/>
                </a:moveTo>
                <a:lnTo>
                  <a:pt x="6910" y="92701"/>
                </a:lnTo>
                <a:lnTo>
                  <a:pt x="26151" y="55493"/>
                </a:lnTo>
                <a:lnTo>
                  <a:pt x="55493" y="26151"/>
                </a:lnTo>
                <a:lnTo>
                  <a:pt x="92701" y="6910"/>
                </a:lnTo>
                <a:lnTo>
                  <a:pt x="135543" y="0"/>
                </a:lnTo>
                <a:lnTo>
                  <a:pt x="1999009" y="0"/>
                </a:lnTo>
                <a:lnTo>
                  <a:pt x="2041850" y="6910"/>
                </a:lnTo>
                <a:lnTo>
                  <a:pt x="2079058" y="26151"/>
                </a:lnTo>
                <a:lnTo>
                  <a:pt x="2108399" y="55493"/>
                </a:lnTo>
                <a:lnTo>
                  <a:pt x="2127641" y="92701"/>
                </a:lnTo>
                <a:lnTo>
                  <a:pt x="2134552" y="135543"/>
                </a:lnTo>
                <a:lnTo>
                  <a:pt x="2134552" y="1219897"/>
                </a:lnTo>
                <a:lnTo>
                  <a:pt x="2127641" y="1262738"/>
                </a:lnTo>
                <a:lnTo>
                  <a:pt x="2108399" y="1299946"/>
                </a:lnTo>
                <a:lnTo>
                  <a:pt x="2079058" y="1329287"/>
                </a:lnTo>
                <a:lnTo>
                  <a:pt x="2041850" y="1348529"/>
                </a:lnTo>
                <a:lnTo>
                  <a:pt x="1999009" y="1355440"/>
                </a:lnTo>
                <a:lnTo>
                  <a:pt x="135543" y="1355440"/>
                </a:lnTo>
                <a:lnTo>
                  <a:pt x="92701" y="1348529"/>
                </a:lnTo>
                <a:lnTo>
                  <a:pt x="55493" y="1329287"/>
                </a:lnTo>
                <a:lnTo>
                  <a:pt x="26151" y="1299946"/>
                </a:lnTo>
                <a:lnTo>
                  <a:pt x="6910" y="1262738"/>
                </a:lnTo>
                <a:lnTo>
                  <a:pt x="0" y="1219897"/>
                </a:lnTo>
                <a:lnTo>
                  <a:pt x="0" y="13554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23309" y="3900573"/>
            <a:ext cx="2134870" cy="1355725"/>
          </a:xfrm>
          <a:custGeom>
            <a:avLst/>
            <a:gdLst/>
            <a:ahLst/>
            <a:cxnLst/>
            <a:rect l="l" t="t" r="r" b="b"/>
            <a:pathLst>
              <a:path w="2134870" h="1355725">
                <a:moveTo>
                  <a:pt x="1999009" y="0"/>
                </a:moveTo>
                <a:lnTo>
                  <a:pt x="135543" y="0"/>
                </a:lnTo>
                <a:lnTo>
                  <a:pt x="92700" y="6910"/>
                </a:lnTo>
                <a:lnTo>
                  <a:pt x="55493" y="26151"/>
                </a:lnTo>
                <a:lnTo>
                  <a:pt x="26151" y="55493"/>
                </a:lnTo>
                <a:lnTo>
                  <a:pt x="6910" y="92700"/>
                </a:lnTo>
                <a:lnTo>
                  <a:pt x="0" y="135543"/>
                </a:lnTo>
                <a:lnTo>
                  <a:pt x="0" y="1219895"/>
                </a:lnTo>
                <a:lnTo>
                  <a:pt x="6910" y="1262738"/>
                </a:lnTo>
                <a:lnTo>
                  <a:pt x="26151" y="1299946"/>
                </a:lnTo>
                <a:lnTo>
                  <a:pt x="55493" y="1329287"/>
                </a:lnTo>
                <a:lnTo>
                  <a:pt x="92700" y="1348529"/>
                </a:lnTo>
                <a:lnTo>
                  <a:pt x="135543" y="1355439"/>
                </a:lnTo>
                <a:lnTo>
                  <a:pt x="1999009" y="1355439"/>
                </a:lnTo>
                <a:lnTo>
                  <a:pt x="2041850" y="1348529"/>
                </a:lnTo>
                <a:lnTo>
                  <a:pt x="2079058" y="1329287"/>
                </a:lnTo>
                <a:lnTo>
                  <a:pt x="2108399" y="1299946"/>
                </a:lnTo>
                <a:lnTo>
                  <a:pt x="2127641" y="1262738"/>
                </a:lnTo>
                <a:lnTo>
                  <a:pt x="2134551" y="1219895"/>
                </a:lnTo>
                <a:lnTo>
                  <a:pt x="2134551" y="135543"/>
                </a:lnTo>
                <a:lnTo>
                  <a:pt x="2127641" y="92700"/>
                </a:lnTo>
                <a:lnTo>
                  <a:pt x="2108399" y="55493"/>
                </a:lnTo>
                <a:lnTo>
                  <a:pt x="2079058" y="26151"/>
                </a:lnTo>
                <a:lnTo>
                  <a:pt x="2041850" y="6910"/>
                </a:lnTo>
                <a:lnTo>
                  <a:pt x="1999009" y="0"/>
                </a:lnTo>
                <a:close/>
              </a:path>
            </a:pathLst>
          </a:custGeom>
          <a:solidFill>
            <a:srgbClr val="FFFFFF">
              <a:alpha val="9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23309" y="3900573"/>
            <a:ext cx="2134870" cy="1355725"/>
          </a:xfrm>
          <a:custGeom>
            <a:avLst/>
            <a:gdLst/>
            <a:ahLst/>
            <a:cxnLst/>
            <a:rect l="l" t="t" r="r" b="b"/>
            <a:pathLst>
              <a:path w="2134870" h="1355725">
                <a:moveTo>
                  <a:pt x="0" y="135543"/>
                </a:moveTo>
                <a:lnTo>
                  <a:pt x="6910" y="92701"/>
                </a:lnTo>
                <a:lnTo>
                  <a:pt x="26151" y="55493"/>
                </a:lnTo>
                <a:lnTo>
                  <a:pt x="55493" y="26151"/>
                </a:lnTo>
                <a:lnTo>
                  <a:pt x="92701" y="6910"/>
                </a:lnTo>
                <a:lnTo>
                  <a:pt x="135543" y="0"/>
                </a:lnTo>
                <a:lnTo>
                  <a:pt x="1999009" y="0"/>
                </a:lnTo>
                <a:lnTo>
                  <a:pt x="2041850" y="6910"/>
                </a:lnTo>
                <a:lnTo>
                  <a:pt x="2079058" y="26151"/>
                </a:lnTo>
                <a:lnTo>
                  <a:pt x="2108399" y="55493"/>
                </a:lnTo>
                <a:lnTo>
                  <a:pt x="2127641" y="92701"/>
                </a:lnTo>
                <a:lnTo>
                  <a:pt x="2134552" y="135543"/>
                </a:lnTo>
                <a:lnTo>
                  <a:pt x="2134552" y="1219897"/>
                </a:lnTo>
                <a:lnTo>
                  <a:pt x="2127641" y="1262738"/>
                </a:lnTo>
                <a:lnTo>
                  <a:pt x="2108399" y="1299946"/>
                </a:lnTo>
                <a:lnTo>
                  <a:pt x="2079058" y="1329287"/>
                </a:lnTo>
                <a:lnTo>
                  <a:pt x="2041850" y="1348529"/>
                </a:lnTo>
                <a:lnTo>
                  <a:pt x="1999009" y="1355440"/>
                </a:lnTo>
                <a:lnTo>
                  <a:pt x="135543" y="1355440"/>
                </a:lnTo>
                <a:lnTo>
                  <a:pt x="92701" y="1348529"/>
                </a:lnTo>
                <a:lnTo>
                  <a:pt x="55493" y="1329287"/>
                </a:lnTo>
                <a:lnTo>
                  <a:pt x="26151" y="1299946"/>
                </a:lnTo>
                <a:lnTo>
                  <a:pt x="6910" y="1262738"/>
                </a:lnTo>
                <a:lnTo>
                  <a:pt x="0" y="1219897"/>
                </a:lnTo>
                <a:lnTo>
                  <a:pt x="0" y="135543"/>
                </a:lnTo>
                <a:close/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99108" y="3970020"/>
            <a:ext cx="1783714" cy="11684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-635" algn="ctr">
              <a:lnSpc>
                <a:spcPct val="92000"/>
              </a:lnSpc>
              <a:spcBef>
                <a:spcPts val="300"/>
              </a:spcBef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Advanced  Computer  Architecture</a:t>
            </a:r>
            <a:r>
              <a:rPr sz="20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that  </a:t>
            </a:r>
            <a:r>
              <a:rPr sz="2000" dirty="0">
                <a:latin typeface="Calibri" panose="020F0502020204030204"/>
                <a:cs typeface="Calibri" panose="020F0502020204030204"/>
              </a:rPr>
              <a:t>fits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DNNs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95034" y="3675259"/>
            <a:ext cx="2134870" cy="1355725"/>
          </a:xfrm>
          <a:custGeom>
            <a:avLst/>
            <a:gdLst/>
            <a:ahLst/>
            <a:cxnLst/>
            <a:rect l="l" t="t" r="r" b="b"/>
            <a:pathLst>
              <a:path w="2134870" h="1355725">
                <a:moveTo>
                  <a:pt x="1999009" y="0"/>
                </a:moveTo>
                <a:lnTo>
                  <a:pt x="135543" y="0"/>
                </a:lnTo>
                <a:lnTo>
                  <a:pt x="92700" y="6910"/>
                </a:lnTo>
                <a:lnTo>
                  <a:pt x="55493" y="26152"/>
                </a:lnTo>
                <a:lnTo>
                  <a:pt x="26151" y="55493"/>
                </a:lnTo>
                <a:lnTo>
                  <a:pt x="6910" y="92701"/>
                </a:lnTo>
                <a:lnTo>
                  <a:pt x="0" y="135543"/>
                </a:lnTo>
                <a:lnTo>
                  <a:pt x="0" y="1219897"/>
                </a:lnTo>
                <a:lnTo>
                  <a:pt x="6910" y="1262739"/>
                </a:lnTo>
                <a:lnTo>
                  <a:pt x="26151" y="1299947"/>
                </a:lnTo>
                <a:lnTo>
                  <a:pt x="55493" y="1329288"/>
                </a:lnTo>
                <a:lnTo>
                  <a:pt x="92700" y="1348530"/>
                </a:lnTo>
                <a:lnTo>
                  <a:pt x="135543" y="1355440"/>
                </a:lnTo>
                <a:lnTo>
                  <a:pt x="1999009" y="1355440"/>
                </a:lnTo>
                <a:lnTo>
                  <a:pt x="2041850" y="1348530"/>
                </a:lnTo>
                <a:lnTo>
                  <a:pt x="2079058" y="1329288"/>
                </a:lnTo>
                <a:lnTo>
                  <a:pt x="2108399" y="1299947"/>
                </a:lnTo>
                <a:lnTo>
                  <a:pt x="2127641" y="1262739"/>
                </a:lnTo>
                <a:lnTo>
                  <a:pt x="2134551" y="1219897"/>
                </a:lnTo>
                <a:lnTo>
                  <a:pt x="2134551" y="135543"/>
                </a:lnTo>
                <a:lnTo>
                  <a:pt x="2127641" y="92701"/>
                </a:lnTo>
                <a:lnTo>
                  <a:pt x="2108399" y="55493"/>
                </a:lnTo>
                <a:lnTo>
                  <a:pt x="2079058" y="26152"/>
                </a:lnTo>
                <a:lnTo>
                  <a:pt x="2041850" y="6910"/>
                </a:lnTo>
                <a:lnTo>
                  <a:pt x="1999009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95034" y="3675259"/>
            <a:ext cx="2134870" cy="1355725"/>
          </a:xfrm>
          <a:custGeom>
            <a:avLst/>
            <a:gdLst/>
            <a:ahLst/>
            <a:cxnLst/>
            <a:rect l="l" t="t" r="r" b="b"/>
            <a:pathLst>
              <a:path w="2134870" h="1355725">
                <a:moveTo>
                  <a:pt x="0" y="135543"/>
                </a:moveTo>
                <a:lnTo>
                  <a:pt x="6910" y="92701"/>
                </a:lnTo>
                <a:lnTo>
                  <a:pt x="26151" y="55493"/>
                </a:lnTo>
                <a:lnTo>
                  <a:pt x="55493" y="26151"/>
                </a:lnTo>
                <a:lnTo>
                  <a:pt x="92701" y="6910"/>
                </a:lnTo>
                <a:lnTo>
                  <a:pt x="135543" y="0"/>
                </a:lnTo>
                <a:lnTo>
                  <a:pt x="1999009" y="0"/>
                </a:lnTo>
                <a:lnTo>
                  <a:pt x="2041850" y="6910"/>
                </a:lnTo>
                <a:lnTo>
                  <a:pt x="2079058" y="26151"/>
                </a:lnTo>
                <a:lnTo>
                  <a:pt x="2108399" y="55493"/>
                </a:lnTo>
                <a:lnTo>
                  <a:pt x="2127641" y="92701"/>
                </a:lnTo>
                <a:lnTo>
                  <a:pt x="2134552" y="135543"/>
                </a:lnTo>
                <a:lnTo>
                  <a:pt x="2134552" y="1219897"/>
                </a:lnTo>
                <a:lnTo>
                  <a:pt x="2127641" y="1262738"/>
                </a:lnTo>
                <a:lnTo>
                  <a:pt x="2108399" y="1299946"/>
                </a:lnTo>
                <a:lnTo>
                  <a:pt x="2079058" y="1329287"/>
                </a:lnTo>
                <a:lnTo>
                  <a:pt x="2041850" y="1348529"/>
                </a:lnTo>
                <a:lnTo>
                  <a:pt x="1999009" y="1355440"/>
                </a:lnTo>
                <a:lnTo>
                  <a:pt x="135543" y="1355440"/>
                </a:lnTo>
                <a:lnTo>
                  <a:pt x="92701" y="1348529"/>
                </a:lnTo>
                <a:lnTo>
                  <a:pt x="55493" y="1329287"/>
                </a:lnTo>
                <a:lnTo>
                  <a:pt x="26151" y="1299946"/>
                </a:lnTo>
                <a:lnTo>
                  <a:pt x="6910" y="1262738"/>
                </a:lnTo>
                <a:lnTo>
                  <a:pt x="0" y="1219897"/>
                </a:lnTo>
                <a:lnTo>
                  <a:pt x="0" y="13554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32207" y="3900573"/>
            <a:ext cx="2134870" cy="1355725"/>
          </a:xfrm>
          <a:custGeom>
            <a:avLst/>
            <a:gdLst/>
            <a:ahLst/>
            <a:cxnLst/>
            <a:rect l="l" t="t" r="r" b="b"/>
            <a:pathLst>
              <a:path w="2134870" h="1355725">
                <a:moveTo>
                  <a:pt x="1999007" y="0"/>
                </a:moveTo>
                <a:lnTo>
                  <a:pt x="135542" y="0"/>
                </a:lnTo>
                <a:lnTo>
                  <a:pt x="92700" y="6910"/>
                </a:lnTo>
                <a:lnTo>
                  <a:pt x="55492" y="26151"/>
                </a:lnTo>
                <a:lnTo>
                  <a:pt x="26151" y="55493"/>
                </a:lnTo>
                <a:lnTo>
                  <a:pt x="6910" y="92700"/>
                </a:lnTo>
                <a:lnTo>
                  <a:pt x="0" y="135543"/>
                </a:lnTo>
                <a:lnTo>
                  <a:pt x="0" y="1219895"/>
                </a:lnTo>
                <a:lnTo>
                  <a:pt x="6910" y="1262738"/>
                </a:lnTo>
                <a:lnTo>
                  <a:pt x="26151" y="1299946"/>
                </a:lnTo>
                <a:lnTo>
                  <a:pt x="55492" y="1329287"/>
                </a:lnTo>
                <a:lnTo>
                  <a:pt x="92700" y="1348529"/>
                </a:lnTo>
                <a:lnTo>
                  <a:pt x="135542" y="1355439"/>
                </a:lnTo>
                <a:lnTo>
                  <a:pt x="1999007" y="1355439"/>
                </a:lnTo>
                <a:lnTo>
                  <a:pt x="2041850" y="1348529"/>
                </a:lnTo>
                <a:lnTo>
                  <a:pt x="2079058" y="1329287"/>
                </a:lnTo>
                <a:lnTo>
                  <a:pt x="2108399" y="1299946"/>
                </a:lnTo>
                <a:lnTo>
                  <a:pt x="2127641" y="1262738"/>
                </a:lnTo>
                <a:lnTo>
                  <a:pt x="2134551" y="1219895"/>
                </a:lnTo>
                <a:lnTo>
                  <a:pt x="2134551" y="135543"/>
                </a:lnTo>
                <a:lnTo>
                  <a:pt x="2127641" y="92700"/>
                </a:lnTo>
                <a:lnTo>
                  <a:pt x="2108399" y="55493"/>
                </a:lnTo>
                <a:lnTo>
                  <a:pt x="2079058" y="26151"/>
                </a:lnTo>
                <a:lnTo>
                  <a:pt x="2041850" y="6910"/>
                </a:lnTo>
                <a:lnTo>
                  <a:pt x="1999007" y="0"/>
                </a:lnTo>
                <a:close/>
              </a:path>
            </a:pathLst>
          </a:custGeom>
          <a:solidFill>
            <a:srgbClr val="FFFFFF">
              <a:alpha val="9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32207" y="3900573"/>
            <a:ext cx="2134870" cy="1355725"/>
          </a:xfrm>
          <a:custGeom>
            <a:avLst/>
            <a:gdLst/>
            <a:ahLst/>
            <a:cxnLst/>
            <a:rect l="l" t="t" r="r" b="b"/>
            <a:pathLst>
              <a:path w="2134870" h="1355725">
                <a:moveTo>
                  <a:pt x="0" y="135543"/>
                </a:moveTo>
                <a:lnTo>
                  <a:pt x="6910" y="92701"/>
                </a:lnTo>
                <a:lnTo>
                  <a:pt x="26151" y="55493"/>
                </a:lnTo>
                <a:lnTo>
                  <a:pt x="55493" y="26151"/>
                </a:lnTo>
                <a:lnTo>
                  <a:pt x="92701" y="6910"/>
                </a:lnTo>
                <a:lnTo>
                  <a:pt x="135543" y="0"/>
                </a:lnTo>
                <a:lnTo>
                  <a:pt x="1999009" y="0"/>
                </a:lnTo>
                <a:lnTo>
                  <a:pt x="2041850" y="6910"/>
                </a:lnTo>
                <a:lnTo>
                  <a:pt x="2079058" y="26151"/>
                </a:lnTo>
                <a:lnTo>
                  <a:pt x="2108399" y="55493"/>
                </a:lnTo>
                <a:lnTo>
                  <a:pt x="2127641" y="92701"/>
                </a:lnTo>
                <a:lnTo>
                  <a:pt x="2134552" y="135543"/>
                </a:lnTo>
                <a:lnTo>
                  <a:pt x="2134552" y="1219897"/>
                </a:lnTo>
                <a:lnTo>
                  <a:pt x="2127641" y="1262738"/>
                </a:lnTo>
                <a:lnTo>
                  <a:pt x="2108399" y="1299946"/>
                </a:lnTo>
                <a:lnTo>
                  <a:pt x="2079058" y="1329287"/>
                </a:lnTo>
                <a:lnTo>
                  <a:pt x="2041850" y="1348529"/>
                </a:lnTo>
                <a:lnTo>
                  <a:pt x="1999009" y="1355440"/>
                </a:lnTo>
                <a:lnTo>
                  <a:pt x="135543" y="1355440"/>
                </a:lnTo>
                <a:lnTo>
                  <a:pt x="92701" y="1348529"/>
                </a:lnTo>
                <a:lnTo>
                  <a:pt x="55493" y="1329287"/>
                </a:lnTo>
                <a:lnTo>
                  <a:pt x="26151" y="1299946"/>
                </a:lnTo>
                <a:lnTo>
                  <a:pt x="6910" y="1262738"/>
                </a:lnTo>
                <a:lnTo>
                  <a:pt x="0" y="1219897"/>
                </a:lnTo>
                <a:lnTo>
                  <a:pt x="0" y="135543"/>
                </a:lnTo>
                <a:close/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54690" y="4110228"/>
            <a:ext cx="1489710" cy="88836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ctr">
              <a:lnSpc>
                <a:spcPct val="92000"/>
              </a:lnSpc>
              <a:spcBef>
                <a:spcPts val="300"/>
              </a:spcBef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Powerful</a:t>
            </a:r>
            <a:r>
              <a:rPr sz="20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DNN 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platforms </a:t>
            </a:r>
            <a:r>
              <a:rPr sz="2000" dirty="0">
                <a:latin typeface="Calibri" panose="020F0502020204030204"/>
                <a:cs typeface="Calibri" panose="020F0502020204030204"/>
              </a:rPr>
              <a:t>/ 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Libraries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日期占位符 2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615856"/>
            <a:ext cx="1654810" cy="6758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-355" dirty="0">
                <a:latin typeface="+mj-lt"/>
              </a:rPr>
              <a:t>T</a:t>
            </a:r>
            <a:r>
              <a:rPr sz="4300" spc="55" dirty="0">
                <a:latin typeface="+mj-lt"/>
              </a:rPr>
              <a:t>o</a:t>
            </a:r>
            <a:r>
              <a:rPr sz="4300" spc="50" dirty="0">
                <a:latin typeface="+mj-lt"/>
              </a:rPr>
              <a:t>d</a:t>
            </a:r>
            <a:r>
              <a:rPr sz="4300" spc="-40" dirty="0">
                <a:latin typeface="+mj-lt"/>
              </a:rPr>
              <a:t>a</a:t>
            </a:r>
            <a:r>
              <a:rPr sz="4300" spc="40" dirty="0">
                <a:latin typeface="+mj-lt"/>
              </a:rPr>
              <a:t>y</a:t>
            </a:r>
            <a:endParaRPr sz="43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3492" y="1740916"/>
            <a:ext cx="5018405" cy="25882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10845" indent="-398780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Course Logistics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625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Machine Learning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Basics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650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  <a:sym typeface="+mn-ea"/>
              </a:rPr>
              <a:t>Machine Learning</a:t>
            </a:r>
            <a:r>
              <a:rPr sz="2800" spc="-15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  <a:sym typeface="+mn-ea"/>
              </a:rPr>
              <a:t>History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650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Rough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Plan of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Course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Content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745"/>
              </a:spcBef>
              <a:buFont typeface="Wingdings" panose="05000000000000000000"/>
              <a:buChar char=""/>
              <a:tabLst>
                <a:tab pos="411480" algn="l"/>
              </a:tabLst>
            </a:pP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772" y="3429001"/>
            <a:ext cx="1158240" cy="365125"/>
          </a:xfrm>
          <a:custGeom>
            <a:avLst/>
            <a:gdLst/>
            <a:ahLst/>
            <a:cxnLst/>
            <a:rect l="l" t="t" r="r" b="b"/>
            <a:pathLst>
              <a:path w="1158240" h="365125">
                <a:moveTo>
                  <a:pt x="975419" y="0"/>
                </a:moveTo>
                <a:lnTo>
                  <a:pt x="975419" y="91281"/>
                </a:lnTo>
                <a:lnTo>
                  <a:pt x="0" y="91281"/>
                </a:lnTo>
                <a:lnTo>
                  <a:pt x="0" y="273845"/>
                </a:lnTo>
                <a:lnTo>
                  <a:pt x="975419" y="273845"/>
                </a:lnTo>
                <a:lnTo>
                  <a:pt x="975419" y="365125"/>
                </a:lnTo>
                <a:lnTo>
                  <a:pt x="1157980" y="182563"/>
                </a:lnTo>
                <a:lnTo>
                  <a:pt x="9754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772" y="3429001"/>
            <a:ext cx="1158240" cy="365125"/>
          </a:xfrm>
          <a:custGeom>
            <a:avLst/>
            <a:gdLst/>
            <a:ahLst/>
            <a:cxnLst/>
            <a:rect l="l" t="t" r="r" b="b"/>
            <a:pathLst>
              <a:path w="1158240" h="365125">
                <a:moveTo>
                  <a:pt x="0" y="91280"/>
                </a:moveTo>
                <a:lnTo>
                  <a:pt x="975419" y="91280"/>
                </a:lnTo>
                <a:lnTo>
                  <a:pt x="975419" y="0"/>
                </a:lnTo>
                <a:lnTo>
                  <a:pt x="1157981" y="182563"/>
                </a:lnTo>
                <a:lnTo>
                  <a:pt x="975419" y="365125"/>
                </a:lnTo>
                <a:lnTo>
                  <a:pt x="975419" y="273844"/>
                </a:lnTo>
                <a:lnTo>
                  <a:pt x="0" y="273844"/>
                </a:lnTo>
                <a:lnTo>
                  <a:pt x="0" y="91280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652029"/>
            <a:ext cx="8303260" cy="4817986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lang="en-US" sz="2800" spc="-25" dirty="0">
                <a:latin typeface="Calibri" panose="020F0502020204030204"/>
                <a:cs typeface="Calibri" panose="020F0502020204030204"/>
              </a:rPr>
              <a:t>Teacher: </a:t>
            </a:r>
            <a:r>
              <a:rPr lang="zh-CN" altLang="en-US" sz="2800" spc="-25" dirty="0">
                <a:latin typeface="Calibri" panose="020F0502020204030204"/>
                <a:cs typeface="Calibri" panose="020F0502020204030204"/>
              </a:rPr>
              <a:t>王贝伦</a:t>
            </a:r>
            <a:r>
              <a:rPr lang="en-US" altLang="zh-CN" sz="2800" spc="-25" dirty="0">
                <a:latin typeface="Calibri" panose="020F0502020204030204"/>
                <a:cs typeface="Calibri" panose="020F0502020204030204"/>
              </a:rPr>
              <a:t>&amp;</a:t>
            </a:r>
            <a:r>
              <a:rPr lang="zh-CN" altLang="en-US" sz="2800" spc="-25" dirty="0">
                <a:latin typeface="Calibri" panose="020F0502020204030204"/>
                <a:cs typeface="Calibri" panose="020F0502020204030204"/>
              </a:rPr>
              <a:t>刘胥影</a:t>
            </a:r>
            <a:r>
              <a:rPr lang="en-US" sz="2800" spc="-25" dirty="0">
                <a:latin typeface="Calibri" panose="020F0502020204030204"/>
                <a:cs typeface="Calibri" panose="020F0502020204030204"/>
              </a:rPr>
              <a:t> </a:t>
            </a:r>
          </a:p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lang="en-US" altLang="zh-CN" sz="2800" spc="-25" dirty="0">
                <a:latin typeface="Calibri" panose="020F0502020204030204"/>
                <a:cs typeface="Calibri" panose="020F0502020204030204"/>
              </a:rPr>
              <a:t>Materials are mostly in English</a:t>
            </a:r>
            <a:endParaRPr lang="en-US" sz="2800" spc="-25" dirty="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lang="en-US" sz="2800" spc="-25" dirty="0">
                <a:latin typeface="Calibri" panose="020F0502020204030204"/>
                <a:cs typeface="Calibri" panose="020F0502020204030204"/>
              </a:rPr>
              <a:t>Textbook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:</a:t>
            </a:r>
            <a:endParaRPr lang="en-US" altLang="zh-CN" sz="2800" spc="-25" dirty="0">
              <a:latin typeface="Calibri" panose="020F0502020204030204"/>
              <a:cs typeface="Calibri" panose="020F0502020204030204"/>
            </a:endParaRPr>
          </a:p>
          <a:p>
            <a:pPr marL="698500" lvl="1" indent="-228600">
              <a:spcBef>
                <a:spcPts val="37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lang="en-US" altLang="zh-CN" sz="2800" spc="-25" dirty="0">
                <a:latin typeface="Calibri" panose="020F0502020204030204"/>
                <a:cs typeface="Calibri" panose="020F0502020204030204"/>
              </a:rPr>
              <a:t> Pattern Recognition and Machine Learning,</a:t>
            </a:r>
            <a:r>
              <a:rPr lang="zh-CN" altLang="en-US" sz="2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zh-CN" sz="2800" spc="-25" dirty="0">
                <a:latin typeface="Calibri" panose="020F0502020204030204"/>
                <a:cs typeface="Calibri" panose="020F0502020204030204"/>
              </a:rPr>
              <a:t>ESL,</a:t>
            </a:r>
            <a:r>
              <a:rPr lang="zh-CN" altLang="en-US" sz="2800" spc="-25" dirty="0">
                <a:latin typeface="Calibri" panose="020F0502020204030204"/>
                <a:cs typeface="Calibri" panose="020F0502020204030204"/>
              </a:rPr>
              <a:t>  </a:t>
            </a:r>
            <a:endParaRPr lang="en-US" altLang="zh-CN" sz="2800" spc="-25" dirty="0">
              <a:latin typeface="Calibri" panose="020F0502020204030204"/>
              <a:cs typeface="Calibri" panose="020F0502020204030204"/>
            </a:endParaRPr>
          </a:p>
          <a:p>
            <a:pPr marL="698500" lvl="1" indent="-228600">
              <a:spcBef>
                <a:spcPts val="37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lang="en-US" altLang="zh-CN" sz="2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lang="zh-CN" altLang="en-US" sz="2800" spc="-25" dirty="0">
                <a:latin typeface="Calibri" panose="020F0502020204030204"/>
                <a:cs typeface="Calibri" panose="020F0502020204030204"/>
              </a:rPr>
              <a:t>二班</a:t>
            </a:r>
            <a:r>
              <a:rPr lang="en-US" altLang="zh-CN" sz="2800" spc="-25" dirty="0">
                <a:latin typeface="Calibri" panose="020F0502020204030204"/>
                <a:cs typeface="Calibri" panose="020F0502020204030204"/>
              </a:rPr>
              <a:t>:《</a:t>
            </a:r>
            <a:r>
              <a:rPr lang="zh-CN" altLang="en-US" sz="2800" spc="-25" dirty="0">
                <a:latin typeface="Calibri" panose="020F0502020204030204"/>
                <a:cs typeface="Calibri" panose="020F0502020204030204"/>
              </a:rPr>
              <a:t>机器学习</a:t>
            </a:r>
            <a:r>
              <a:rPr lang="en-US" altLang="zh-CN" sz="2800" spc="-25" dirty="0">
                <a:latin typeface="Calibri" panose="020F0502020204030204"/>
                <a:cs typeface="Calibri" panose="020F0502020204030204"/>
              </a:rPr>
              <a:t>》</a:t>
            </a:r>
            <a:endParaRPr lang="zh-CN" altLang="en-US" sz="2800" spc="-25" dirty="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lang="en-US" sz="2800" spc="-25" dirty="0">
                <a:latin typeface="Calibri" panose="020F0502020204030204"/>
                <a:cs typeface="Calibri" panose="020F0502020204030204"/>
              </a:rPr>
              <a:t>Contact details</a:t>
            </a:r>
          </a:p>
          <a:p>
            <a:pPr marL="698500" lvl="1" indent="-228600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800" spc="-2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E-mail:</a:t>
            </a:r>
            <a:r>
              <a:rPr lang="zh-CN" sz="2800" spc="-10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beilun@seu.edu.cn</a:t>
            </a:r>
          </a:p>
          <a:p>
            <a:pPr marL="698500" lvl="1" indent="-228600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altLang="zh-CN" sz="2800" spc="-10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QQ Group</a:t>
            </a:r>
          </a:p>
          <a:p>
            <a:pPr marL="241300" lvl="0" indent="-228600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altLang="zh-CN" sz="2800" spc="-10" dirty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Address:大学生活动中心513室</a:t>
            </a:r>
          </a:p>
          <a:p>
            <a:pPr marL="698500" lvl="1" indent="-228600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n-US" altLang="zh-CN" sz="2800" spc="-10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Calibri" panose="020F0502020204030204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250907" y="304800"/>
            <a:ext cx="7978058" cy="6758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4300" kern="0" spc="-355" dirty="0">
                <a:latin typeface="+mj-lt"/>
              </a:rPr>
              <a:t>Requirements</a:t>
            </a:r>
            <a:endParaRPr lang="en-US" sz="4300" kern="0" dirty="0"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0665" y="604011"/>
            <a:ext cx="3682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Traditional</a:t>
            </a:r>
            <a:r>
              <a:rPr sz="2800" b="1" spc="-2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Programming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664203"/>
            <a:ext cx="5067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Machine Learning </a:t>
            </a:r>
            <a:r>
              <a:rPr sz="2800" b="1" spc="-1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(training</a:t>
            </a:r>
            <a:r>
              <a:rPr sz="2800" b="1" spc="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phase)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2800" y="1600200"/>
            <a:ext cx="2667000" cy="1524000"/>
          </a:xfrm>
          <a:prstGeom prst="rect">
            <a:avLst/>
          </a:prstGeom>
          <a:solidFill>
            <a:srgbClr val="4472C4"/>
          </a:solidFill>
          <a:ln w="254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 panose="02020603050405020304"/>
              <a:cs typeface="Times New Roman" panose="02020603050405020304"/>
            </a:endParaRPr>
          </a:p>
          <a:p>
            <a:pPr marL="502920">
              <a:lnSpc>
                <a:spcPct val="100000"/>
              </a:lnSpc>
            </a:pPr>
            <a:r>
              <a:rPr sz="3200" spc="-5" dirty="0">
                <a:latin typeface="Calibri" panose="020F0502020204030204"/>
                <a:cs typeface="Calibri" panose="020F0502020204030204"/>
              </a:rPr>
              <a:t>Computer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38400" y="1993901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76199"/>
                </a:moveTo>
                <a:lnTo>
                  <a:pt x="787400" y="127000"/>
                </a:lnTo>
                <a:lnTo>
                  <a:pt x="889000" y="76200"/>
                </a:lnTo>
                <a:lnTo>
                  <a:pt x="787400" y="76199"/>
                </a:lnTo>
                <a:close/>
              </a:path>
              <a:path w="914400" h="127000">
                <a:moveTo>
                  <a:pt x="787400" y="50799"/>
                </a:moveTo>
                <a:lnTo>
                  <a:pt x="787400" y="76199"/>
                </a:lnTo>
                <a:lnTo>
                  <a:pt x="800100" y="76200"/>
                </a:lnTo>
                <a:lnTo>
                  <a:pt x="800100" y="50800"/>
                </a:lnTo>
                <a:lnTo>
                  <a:pt x="787400" y="50799"/>
                </a:lnTo>
                <a:close/>
              </a:path>
              <a:path w="914400" h="127000">
                <a:moveTo>
                  <a:pt x="787400" y="0"/>
                </a:moveTo>
                <a:lnTo>
                  <a:pt x="787400" y="50799"/>
                </a:lnTo>
                <a:lnTo>
                  <a:pt x="800100" y="50800"/>
                </a:lnTo>
                <a:lnTo>
                  <a:pt x="800100" y="76200"/>
                </a:lnTo>
                <a:lnTo>
                  <a:pt x="889002" y="76198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  <a:path w="914400" h="127000">
                <a:moveTo>
                  <a:pt x="0" y="50798"/>
                </a:moveTo>
                <a:lnTo>
                  <a:pt x="0" y="76198"/>
                </a:lnTo>
                <a:lnTo>
                  <a:pt x="787400" y="76199"/>
                </a:lnTo>
                <a:lnTo>
                  <a:pt x="7874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0" y="2679701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76199"/>
                </a:moveTo>
                <a:lnTo>
                  <a:pt x="787400" y="127000"/>
                </a:lnTo>
                <a:lnTo>
                  <a:pt x="889000" y="76200"/>
                </a:lnTo>
                <a:lnTo>
                  <a:pt x="787400" y="76199"/>
                </a:lnTo>
                <a:close/>
              </a:path>
              <a:path w="914400" h="127000">
                <a:moveTo>
                  <a:pt x="787400" y="50799"/>
                </a:moveTo>
                <a:lnTo>
                  <a:pt x="787400" y="76199"/>
                </a:lnTo>
                <a:lnTo>
                  <a:pt x="800100" y="76200"/>
                </a:lnTo>
                <a:lnTo>
                  <a:pt x="800100" y="50800"/>
                </a:lnTo>
                <a:lnTo>
                  <a:pt x="787400" y="50799"/>
                </a:lnTo>
                <a:close/>
              </a:path>
              <a:path w="914400" h="127000">
                <a:moveTo>
                  <a:pt x="787400" y="0"/>
                </a:moveTo>
                <a:lnTo>
                  <a:pt x="787400" y="50799"/>
                </a:lnTo>
                <a:lnTo>
                  <a:pt x="800100" y="50800"/>
                </a:lnTo>
                <a:lnTo>
                  <a:pt x="800100" y="76200"/>
                </a:lnTo>
                <a:lnTo>
                  <a:pt x="889002" y="76198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  <a:path w="914400" h="127000">
                <a:moveTo>
                  <a:pt x="0" y="50798"/>
                </a:moveTo>
                <a:lnTo>
                  <a:pt x="0" y="76198"/>
                </a:lnTo>
                <a:lnTo>
                  <a:pt x="787400" y="76199"/>
                </a:lnTo>
                <a:lnTo>
                  <a:pt x="7874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19800" y="2222501"/>
            <a:ext cx="762000" cy="127000"/>
          </a:xfrm>
          <a:custGeom>
            <a:avLst/>
            <a:gdLst/>
            <a:ahLst/>
            <a:cxnLst/>
            <a:rect l="l" t="t" r="r" b="b"/>
            <a:pathLst>
              <a:path w="762000" h="127000">
                <a:moveTo>
                  <a:pt x="635000" y="76199"/>
                </a:moveTo>
                <a:lnTo>
                  <a:pt x="635000" y="127000"/>
                </a:lnTo>
                <a:lnTo>
                  <a:pt x="736600" y="76200"/>
                </a:lnTo>
                <a:lnTo>
                  <a:pt x="635000" y="76199"/>
                </a:lnTo>
                <a:close/>
              </a:path>
              <a:path w="762000" h="127000">
                <a:moveTo>
                  <a:pt x="635000" y="50799"/>
                </a:moveTo>
                <a:lnTo>
                  <a:pt x="635000" y="76199"/>
                </a:lnTo>
                <a:lnTo>
                  <a:pt x="647700" y="76200"/>
                </a:lnTo>
                <a:lnTo>
                  <a:pt x="647700" y="50800"/>
                </a:lnTo>
                <a:lnTo>
                  <a:pt x="635000" y="50799"/>
                </a:lnTo>
                <a:close/>
              </a:path>
              <a:path w="762000" h="127000">
                <a:moveTo>
                  <a:pt x="635000" y="0"/>
                </a:moveTo>
                <a:lnTo>
                  <a:pt x="635000" y="50799"/>
                </a:lnTo>
                <a:lnTo>
                  <a:pt x="647700" y="50800"/>
                </a:lnTo>
                <a:lnTo>
                  <a:pt x="647700" y="76200"/>
                </a:lnTo>
                <a:lnTo>
                  <a:pt x="736602" y="76198"/>
                </a:lnTo>
                <a:lnTo>
                  <a:pt x="762000" y="63500"/>
                </a:lnTo>
                <a:lnTo>
                  <a:pt x="635000" y="0"/>
                </a:lnTo>
                <a:close/>
              </a:path>
              <a:path w="762000" h="127000">
                <a:moveTo>
                  <a:pt x="0" y="50798"/>
                </a:moveTo>
                <a:lnTo>
                  <a:pt x="0" y="76198"/>
                </a:lnTo>
                <a:lnTo>
                  <a:pt x="635000" y="76199"/>
                </a:lnTo>
                <a:lnTo>
                  <a:pt x="6350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7390" y="1443227"/>
            <a:ext cx="1520825" cy="151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27075">
              <a:lnSpc>
                <a:spcPct val="153000"/>
              </a:lnSpc>
              <a:spcBef>
                <a:spcPts val="100"/>
              </a:spcBef>
            </a:pPr>
            <a:r>
              <a:rPr sz="3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t</a:t>
            </a:r>
            <a:r>
              <a:rPr sz="3200" dirty="0">
                <a:latin typeface="Calibri" panose="020F0502020204030204"/>
                <a:cs typeface="Calibri" panose="020F0502020204030204"/>
              </a:rPr>
              <a:t>a 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Program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60542" y="1988820"/>
            <a:ext cx="1211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Calibri" panose="020F0502020204030204"/>
                <a:cs typeface="Calibri" panose="020F0502020204030204"/>
              </a:rPr>
              <a:t>Ou</a:t>
            </a:r>
            <a:r>
              <a:rPr sz="3200" dirty="0">
                <a:latin typeface="Calibri" panose="020F0502020204030204"/>
                <a:cs typeface="Calibri" panose="020F0502020204030204"/>
              </a:rPr>
              <a:t>t</a:t>
            </a:r>
            <a:r>
              <a:rPr sz="3200" spc="5" dirty="0">
                <a:latin typeface="Calibri" panose="020F0502020204030204"/>
                <a:cs typeface="Calibri" panose="020F0502020204030204"/>
              </a:rPr>
              <a:t>put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9000" y="4419600"/>
            <a:ext cx="2667000" cy="1524000"/>
          </a:xfrm>
          <a:prstGeom prst="rect">
            <a:avLst/>
          </a:prstGeom>
          <a:solidFill>
            <a:srgbClr val="4472C4"/>
          </a:solidFill>
          <a:ln w="254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 panose="02020603050405020304"/>
              <a:cs typeface="Times New Roman" panose="02020603050405020304"/>
            </a:endParaRPr>
          </a:p>
          <a:p>
            <a:pPr marL="502920">
              <a:lnSpc>
                <a:spcPct val="100000"/>
              </a:lnSpc>
            </a:pPr>
            <a:r>
              <a:rPr sz="3200" spc="-5" dirty="0">
                <a:latin typeface="Calibri" panose="020F0502020204030204"/>
                <a:cs typeface="Calibri" panose="020F0502020204030204"/>
              </a:rPr>
              <a:t>Computer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4600" y="4813301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76199"/>
                </a:moveTo>
                <a:lnTo>
                  <a:pt x="787400" y="127000"/>
                </a:lnTo>
                <a:lnTo>
                  <a:pt x="889000" y="76200"/>
                </a:lnTo>
                <a:lnTo>
                  <a:pt x="787400" y="76199"/>
                </a:lnTo>
                <a:close/>
              </a:path>
              <a:path w="914400" h="127000">
                <a:moveTo>
                  <a:pt x="787400" y="50799"/>
                </a:moveTo>
                <a:lnTo>
                  <a:pt x="787400" y="76199"/>
                </a:lnTo>
                <a:lnTo>
                  <a:pt x="800100" y="76200"/>
                </a:lnTo>
                <a:lnTo>
                  <a:pt x="800100" y="50800"/>
                </a:lnTo>
                <a:lnTo>
                  <a:pt x="787400" y="50799"/>
                </a:lnTo>
                <a:close/>
              </a:path>
              <a:path w="914400" h="127000">
                <a:moveTo>
                  <a:pt x="787400" y="0"/>
                </a:moveTo>
                <a:lnTo>
                  <a:pt x="787400" y="50799"/>
                </a:lnTo>
                <a:lnTo>
                  <a:pt x="800100" y="50800"/>
                </a:lnTo>
                <a:lnTo>
                  <a:pt x="800100" y="76200"/>
                </a:lnTo>
                <a:lnTo>
                  <a:pt x="889002" y="76198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  <a:path w="914400" h="127000">
                <a:moveTo>
                  <a:pt x="0" y="50798"/>
                </a:moveTo>
                <a:lnTo>
                  <a:pt x="0" y="76198"/>
                </a:lnTo>
                <a:lnTo>
                  <a:pt x="787400" y="76199"/>
                </a:lnTo>
                <a:lnTo>
                  <a:pt x="7874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14600" y="5499101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76199"/>
                </a:moveTo>
                <a:lnTo>
                  <a:pt x="787400" y="126999"/>
                </a:lnTo>
                <a:lnTo>
                  <a:pt x="888999" y="76200"/>
                </a:lnTo>
                <a:lnTo>
                  <a:pt x="787400" y="76199"/>
                </a:lnTo>
                <a:close/>
              </a:path>
              <a:path w="914400" h="127000">
                <a:moveTo>
                  <a:pt x="787400" y="50799"/>
                </a:moveTo>
                <a:lnTo>
                  <a:pt x="787400" y="76199"/>
                </a:lnTo>
                <a:lnTo>
                  <a:pt x="800100" y="76200"/>
                </a:lnTo>
                <a:lnTo>
                  <a:pt x="800100" y="50800"/>
                </a:lnTo>
                <a:lnTo>
                  <a:pt x="787400" y="50799"/>
                </a:lnTo>
                <a:close/>
              </a:path>
              <a:path w="914400" h="127000">
                <a:moveTo>
                  <a:pt x="787400" y="0"/>
                </a:moveTo>
                <a:lnTo>
                  <a:pt x="787400" y="50799"/>
                </a:lnTo>
                <a:lnTo>
                  <a:pt x="800100" y="50800"/>
                </a:lnTo>
                <a:lnTo>
                  <a:pt x="800100" y="76200"/>
                </a:lnTo>
                <a:lnTo>
                  <a:pt x="889002" y="76198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  <a:path w="914400" h="127000">
                <a:moveTo>
                  <a:pt x="0" y="50798"/>
                </a:moveTo>
                <a:lnTo>
                  <a:pt x="0" y="76198"/>
                </a:lnTo>
                <a:lnTo>
                  <a:pt x="787400" y="76199"/>
                </a:lnTo>
                <a:lnTo>
                  <a:pt x="7874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6000" y="5041901"/>
            <a:ext cx="762000" cy="127000"/>
          </a:xfrm>
          <a:custGeom>
            <a:avLst/>
            <a:gdLst/>
            <a:ahLst/>
            <a:cxnLst/>
            <a:rect l="l" t="t" r="r" b="b"/>
            <a:pathLst>
              <a:path w="762000" h="127000">
                <a:moveTo>
                  <a:pt x="635000" y="76199"/>
                </a:moveTo>
                <a:lnTo>
                  <a:pt x="635000" y="127000"/>
                </a:lnTo>
                <a:lnTo>
                  <a:pt x="736600" y="76200"/>
                </a:lnTo>
                <a:lnTo>
                  <a:pt x="635000" y="76199"/>
                </a:lnTo>
                <a:close/>
              </a:path>
              <a:path w="762000" h="127000">
                <a:moveTo>
                  <a:pt x="635000" y="50799"/>
                </a:moveTo>
                <a:lnTo>
                  <a:pt x="635000" y="76199"/>
                </a:lnTo>
                <a:lnTo>
                  <a:pt x="647700" y="76200"/>
                </a:lnTo>
                <a:lnTo>
                  <a:pt x="647700" y="50800"/>
                </a:lnTo>
                <a:lnTo>
                  <a:pt x="635000" y="50799"/>
                </a:lnTo>
                <a:close/>
              </a:path>
              <a:path w="762000" h="127000">
                <a:moveTo>
                  <a:pt x="635000" y="0"/>
                </a:moveTo>
                <a:lnTo>
                  <a:pt x="635000" y="50799"/>
                </a:lnTo>
                <a:lnTo>
                  <a:pt x="647700" y="50800"/>
                </a:lnTo>
                <a:lnTo>
                  <a:pt x="647700" y="76200"/>
                </a:lnTo>
                <a:lnTo>
                  <a:pt x="736602" y="76198"/>
                </a:lnTo>
                <a:lnTo>
                  <a:pt x="762000" y="63500"/>
                </a:lnTo>
                <a:lnTo>
                  <a:pt x="635000" y="0"/>
                </a:lnTo>
                <a:close/>
              </a:path>
              <a:path w="762000" h="127000">
                <a:moveTo>
                  <a:pt x="0" y="50798"/>
                </a:moveTo>
                <a:lnTo>
                  <a:pt x="0" y="76198"/>
                </a:lnTo>
                <a:lnTo>
                  <a:pt x="635000" y="76199"/>
                </a:lnTo>
                <a:lnTo>
                  <a:pt x="6350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17882" y="4287011"/>
            <a:ext cx="1501140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7340">
              <a:lnSpc>
                <a:spcPct val="149000"/>
              </a:lnSpc>
              <a:spcBef>
                <a:spcPts val="100"/>
              </a:spcBef>
            </a:pPr>
            <a:r>
              <a:rPr sz="3200" spc="-20" dirty="0">
                <a:latin typeface="Calibri" panose="020F0502020204030204"/>
                <a:cs typeface="Calibri" panose="020F0502020204030204"/>
              </a:rPr>
              <a:t>Data </a:t>
            </a:r>
            <a:r>
              <a:rPr sz="3200" dirty="0">
                <a:latin typeface="Calibri" panose="020F0502020204030204"/>
                <a:cs typeface="Calibri" panose="020F0502020204030204"/>
              </a:rPr>
              <a:t>X  Output</a:t>
            </a:r>
            <a:r>
              <a:rPr sz="3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Y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36742" y="4512564"/>
            <a:ext cx="1902460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15"/>
              </a:lnSpc>
              <a:spcBef>
                <a:spcPts val="100"/>
              </a:spcBef>
            </a:pPr>
            <a:r>
              <a:rPr sz="3200" spc="-20" dirty="0">
                <a:latin typeface="Calibri" panose="020F0502020204030204"/>
                <a:cs typeface="Calibri" panose="020F0502020204030204"/>
              </a:rPr>
              <a:t>Program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3815"/>
              </a:lnSpc>
              <a:tabLst>
                <a:tab pos="1518285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/ Mo</a:t>
            </a:r>
            <a:r>
              <a:rPr sz="3200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3200" dirty="0">
                <a:latin typeface="Calibri" panose="020F0502020204030204"/>
                <a:cs typeface="Calibri" panose="020F0502020204030204"/>
              </a:rPr>
              <a:t>l	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f</a:t>
            </a:r>
            <a:r>
              <a:rPr sz="3200" dirty="0">
                <a:latin typeface="Calibri" panose="020F0502020204030204"/>
                <a:cs typeface="Calibri" panose="020F0502020204030204"/>
              </a:rPr>
              <a:t>()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52400" y="2438400"/>
            <a:ext cx="1219200" cy="762000"/>
          </a:xfrm>
          <a:prstGeom prst="rect">
            <a:avLst/>
          </a:prstGeom>
          <a:solidFill>
            <a:srgbClr val="3366FF"/>
          </a:solidFill>
          <a:ln w="6350">
            <a:solidFill>
              <a:srgbClr val="4472C4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209550" marR="93980" indent="-107315">
              <a:lnSpc>
                <a:spcPts val="2090"/>
              </a:lnSpc>
              <a:spcBef>
                <a:spcPts val="965"/>
              </a:spcBef>
            </a:pP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el  </a:t>
            </a:r>
            <a:r>
              <a:rPr sz="1800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sensing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2600" y="2438400"/>
            <a:ext cx="1295400" cy="762000"/>
          </a:xfrm>
          <a:prstGeom prst="rect">
            <a:avLst/>
          </a:prstGeom>
          <a:solidFill>
            <a:srgbClr val="3366FF"/>
          </a:solidFill>
          <a:ln w="6350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92710" marR="84455" indent="332105">
              <a:lnSpc>
                <a:spcPts val="2090"/>
              </a:lnSpc>
              <a:spcBef>
                <a:spcPts val="965"/>
              </a:spcBef>
            </a:pPr>
            <a:r>
              <a:rPr sz="180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Pre-  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oc</a:t>
            </a:r>
            <a:r>
              <a:rPr sz="180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es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6600" y="2438400"/>
            <a:ext cx="1295400" cy="762000"/>
          </a:xfrm>
          <a:prstGeom prst="rect">
            <a:avLst/>
          </a:prstGeom>
          <a:solidFill>
            <a:srgbClr val="3366FF"/>
          </a:solidFill>
          <a:ln w="6350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249555" marR="220345" indent="-21590">
              <a:lnSpc>
                <a:spcPts val="2090"/>
              </a:lnSpc>
              <a:spcBef>
                <a:spcPts val="965"/>
              </a:spcBef>
            </a:pPr>
            <a:r>
              <a:rPr sz="1800" spc="1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8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tur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18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Extract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0600" y="2438400"/>
            <a:ext cx="1295400" cy="762000"/>
          </a:xfrm>
          <a:prstGeom prst="rect">
            <a:avLst/>
          </a:prstGeom>
          <a:solidFill>
            <a:srgbClr val="3366FF"/>
          </a:solidFill>
          <a:ln w="6350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330200" marR="220345" indent="-101600">
              <a:lnSpc>
                <a:spcPts val="2090"/>
              </a:lnSpc>
              <a:spcBef>
                <a:spcPts val="965"/>
              </a:spcBef>
            </a:pPr>
            <a:r>
              <a:rPr sz="1800" spc="1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8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tur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Select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4200" y="3048000"/>
            <a:ext cx="1524000" cy="990600"/>
          </a:xfrm>
          <a:prstGeom prst="rect">
            <a:avLst/>
          </a:prstGeom>
          <a:solidFill>
            <a:srgbClr val="3366FF"/>
          </a:solidFill>
          <a:ln w="635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40335" marR="132715" indent="92075" algn="just">
              <a:lnSpc>
                <a:spcPct val="100000"/>
              </a:lnSpc>
              <a:spcBef>
                <a:spcPts val="645"/>
              </a:spcBef>
            </a:pPr>
            <a:r>
              <a:rPr sz="18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Inference,  Prediction,  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ec</a:t>
            </a:r>
            <a:r>
              <a:rPr sz="1800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1573" y="2768917"/>
            <a:ext cx="381635" cy="103505"/>
          </a:xfrm>
          <a:custGeom>
            <a:avLst/>
            <a:gdLst/>
            <a:ahLst/>
            <a:cxnLst/>
            <a:rect l="l" t="t" r="r" b="b"/>
            <a:pathLst>
              <a:path w="381635" h="103505">
                <a:moveTo>
                  <a:pt x="344940" y="58270"/>
                </a:moveTo>
                <a:lnTo>
                  <a:pt x="285855" y="92406"/>
                </a:lnTo>
                <a:lnTo>
                  <a:pt x="284816" y="96290"/>
                </a:lnTo>
                <a:lnTo>
                  <a:pt x="288325" y="102363"/>
                </a:lnTo>
                <a:lnTo>
                  <a:pt x="292209" y="103403"/>
                </a:lnTo>
                <a:lnTo>
                  <a:pt x="370155" y="58367"/>
                </a:lnTo>
                <a:lnTo>
                  <a:pt x="344940" y="58270"/>
                </a:lnTo>
                <a:close/>
              </a:path>
              <a:path w="381635" h="103505">
                <a:moveTo>
                  <a:pt x="355852" y="51965"/>
                </a:moveTo>
                <a:lnTo>
                  <a:pt x="344940" y="58270"/>
                </a:lnTo>
                <a:lnTo>
                  <a:pt x="368427" y="58367"/>
                </a:lnTo>
                <a:lnTo>
                  <a:pt x="368430" y="57489"/>
                </a:lnTo>
                <a:lnTo>
                  <a:pt x="365231" y="57489"/>
                </a:lnTo>
                <a:lnTo>
                  <a:pt x="355852" y="51965"/>
                </a:lnTo>
                <a:close/>
              </a:path>
              <a:path w="381635" h="103505">
                <a:moveTo>
                  <a:pt x="292639" y="0"/>
                </a:moveTo>
                <a:lnTo>
                  <a:pt x="288747" y="1007"/>
                </a:lnTo>
                <a:lnTo>
                  <a:pt x="285188" y="7049"/>
                </a:lnTo>
                <a:lnTo>
                  <a:pt x="286195" y="10942"/>
                </a:lnTo>
                <a:lnTo>
                  <a:pt x="344993" y="45570"/>
                </a:lnTo>
                <a:lnTo>
                  <a:pt x="368480" y="45667"/>
                </a:lnTo>
                <a:lnTo>
                  <a:pt x="368427" y="58367"/>
                </a:lnTo>
                <a:lnTo>
                  <a:pt x="370155" y="58367"/>
                </a:lnTo>
                <a:lnTo>
                  <a:pt x="381055" y="52070"/>
                </a:lnTo>
                <a:lnTo>
                  <a:pt x="292639" y="0"/>
                </a:lnTo>
                <a:close/>
              </a:path>
              <a:path w="381635" h="103505">
                <a:moveTo>
                  <a:pt x="53" y="44132"/>
                </a:moveTo>
                <a:lnTo>
                  <a:pt x="0" y="56832"/>
                </a:lnTo>
                <a:lnTo>
                  <a:pt x="344940" y="58270"/>
                </a:lnTo>
                <a:lnTo>
                  <a:pt x="355852" y="51965"/>
                </a:lnTo>
                <a:lnTo>
                  <a:pt x="344993" y="45570"/>
                </a:lnTo>
                <a:lnTo>
                  <a:pt x="53" y="44132"/>
                </a:lnTo>
                <a:close/>
              </a:path>
              <a:path w="381635" h="103505">
                <a:moveTo>
                  <a:pt x="365277" y="46520"/>
                </a:moveTo>
                <a:lnTo>
                  <a:pt x="355852" y="51965"/>
                </a:lnTo>
                <a:lnTo>
                  <a:pt x="365231" y="57489"/>
                </a:lnTo>
                <a:lnTo>
                  <a:pt x="365277" y="46520"/>
                </a:lnTo>
                <a:close/>
              </a:path>
              <a:path w="381635" h="103505">
                <a:moveTo>
                  <a:pt x="368476" y="46520"/>
                </a:moveTo>
                <a:lnTo>
                  <a:pt x="365277" y="46520"/>
                </a:lnTo>
                <a:lnTo>
                  <a:pt x="365231" y="57489"/>
                </a:lnTo>
                <a:lnTo>
                  <a:pt x="368430" y="57489"/>
                </a:lnTo>
                <a:lnTo>
                  <a:pt x="368476" y="46520"/>
                </a:lnTo>
                <a:close/>
              </a:path>
              <a:path w="381635" h="103505">
                <a:moveTo>
                  <a:pt x="344993" y="45570"/>
                </a:moveTo>
                <a:lnTo>
                  <a:pt x="355852" y="51965"/>
                </a:lnTo>
                <a:lnTo>
                  <a:pt x="365277" y="46520"/>
                </a:lnTo>
                <a:lnTo>
                  <a:pt x="368476" y="46520"/>
                </a:lnTo>
                <a:lnTo>
                  <a:pt x="368480" y="45667"/>
                </a:lnTo>
                <a:lnTo>
                  <a:pt x="344993" y="4557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7955" y="2768671"/>
            <a:ext cx="228673" cy="103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1955" y="2768671"/>
            <a:ext cx="228673" cy="103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1600" y="1905000"/>
            <a:ext cx="5334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9223" y="5050678"/>
            <a:ext cx="371592" cy="336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00600" y="4114800"/>
            <a:ext cx="1295400" cy="762000"/>
          </a:xfrm>
          <a:prstGeom prst="rect">
            <a:avLst/>
          </a:prstGeom>
          <a:solidFill>
            <a:srgbClr val="3366FF"/>
          </a:solidFill>
          <a:ln w="6350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121285" marR="113665" indent="229870">
              <a:lnSpc>
                <a:spcPts val="2090"/>
              </a:lnSpc>
              <a:spcBef>
                <a:spcPts val="965"/>
              </a:spcBef>
            </a:pP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Label  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ec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64089" y="2496378"/>
            <a:ext cx="2090884" cy="365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2032" y="2814441"/>
            <a:ext cx="766445" cy="614680"/>
          </a:xfrm>
          <a:custGeom>
            <a:avLst/>
            <a:gdLst/>
            <a:ahLst/>
            <a:cxnLst/>
            <a:rect l="l" t="t" r="r" b="b"/>
            <a:pathLst>
              <a:path w="766445" h="614679">
                <a:moveTo>
                  <a:pt x="666338" y="587016"/>
                </a:moveTo>
                <a:lnTo>
                  <a:pt x="663110" y="589414"/>
                </a:lnTo>
                <a:lnTo>
                  <a:pt x="662085" y="596352"/>
                </a:lnTo>
                <a:lnTo>
                  <a:pt x="664481" y="599580"/>
                </a:lnTo>
                <a:lnTo>
                  <a:pt x="765990" y="614575"/>
                </a:lnTo>
                <a:lnTo>
                  <a:pt x="764866" y="611661"/>
                </a:lnTo>
                <a:lnTo>
                  <a:pt x="752180" y="611661"/>
                </a:lnTo>
                <a:lnTo>
                  <a:pt x="733839" y="596988"/>
                </a:lnTo>
                <a:lnTo>
                  <a:pt x="666338" y="587016"/>
                </a:lnTo>
                <a:close/>
              </a:path>
              <a:path w="766445" h="614679">
                <a:moveTo>
                  <a:pt x="733839" y="596988"/>
                </a:moveTo>
                <a:lnTo>
                  <a:pt x="752180" y="611661"/>
                </a:lnTo>
                <a:lnTo>
                  <a:pt x="754318" y="608987"/>
                </a:lnTo>
                <a:lnTo>
                  <a:pt x="750224" y="608987"/>
                </a:lnTo>
                <a:lnTo>
                  <a:pt x="746308" y="598830"/>
                </a:lnTo>
                <a:lnTo>
                  <a:pt x="733839" y="596988"/>
                </a:lnTo>
                <a:close/>
              </a:path>
              <a:path w="766445" h="614679">
                <a:moveTo>
                  <a:pt x="725402" y="517206"/>
                </a:moveTo>
                <a:lnTo>
                  <a:pt x="718858" y="519728"/>
                </a:lnTo>
                <a:lnTo>
                  <a:pt x="717228" y="523403"/>
                </a:lnTo>
                <a:lnTo>
                  <a:pt x="741775" y="587072"/>
                </a:lnTo>
                <a:lnTo>
                  <a:pt x="760114" y="601743"/>
                </a:lnTo>
                <a:lnTo>
                  <a:pt x="752180" y="611661"/>
                </a:lnTo>
                <a:lnTo>
                  <a:pt x="764866" y="611661"/>
                </a:lnTo>
                <a:lnTo>
                  <a:pt x="729077" y="518835"/>
                </a:lnTo>
                <a:lnTo>
                  <a:pt x="725402" y="517206"/>
                </a:lnTo>
                <a:close/>
              </a:path>
              <a:path w="766445" h="614679">
                <a:moveTo>
                  <a:pt x="746308" y="598830"/>
                </a:moveTo>
                <a:lnTo>
                  <a:pt x="750224" y="608987"/>
                </a:lnTo>
                <a:lnTo>
                  <a:pt x="757077" y="600421"/>
                </a:lnTo>
                <a:lnTo>
                  <a:pt x="746308" y="598830"/>
                </a:lnTo>
                <a:close/>
              </a:path>
              <a:path w="766445" h="614679">
                <a:moveTo>
                  <a:pt x="741775" y="587072"/>
                </a:moveTo>
                <a:lnTo>
                  <a:pt x="746308" y="598830"/>
                </a:lnTo>
                <a:lnTo>
                  <a:pt x="757077" y="600421"/>
                </a:lnTo>
                <a:lnTo>
                  <a:pt x="750224" y="608987"/>
                </a:lnTo>
                <a:lnTo>
                  <a:pt x="754318" y="608987"/>
                </a:lnTo>
                <a:lnTo>
                  <a:pt x="760114" y="601743"/>
                </a:lnTo>
                <a:lnTo>
                  <a:pt x="741775" y="587072"/>
                </a:lnTo>
                <a:close/>
              </a:path>
              <a:path w="766445" h="614679">
                <a:moveTo>
                  <a:pt x="7933" y="0"/>
                </a:moveTo>
                <a:lnTo>
                  <a:pt x="0" y="9916"/>
                </a:lnTo>
                <a:lnTo>
                  <a:pt x="733839" y="596988"/>
                </a:lnTo>
                <a:lnTo>
                  <a:pt x="746308" y="598830"/>
                </a:lnTo>
                <a:lnTo>
                  <a:pt x="741775" y="587072"/>
                </a:lnTo>
                <a:lnTo>
                  <a:pt x="793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0966" y="3505177"/>
            <a:ext cx="767080" cy="995044"/>
          </a:xfrm>
          <a:custGeom>
            <a:avLst/>
            <a:gdLst/>
            <a:ahLst/>
            <a:cxnLst/>
            <a:rect l="l" t="t" r="r" b="b"/>
            <a:pathLst>
              <a:path w="767079" h="995045">
                <a:moveTo>
                  <a:pt x="751682" y="19977"/>
                </a:moveTo>
                <a:lnTo>
                  <a:pt x="740013" y="24733"/>
                </a:lnTo>
                <a:lnTo>
                  <a:pt x="0" y="986750"/>
                </a:lnTo>
                <a:lnTo>
                  <a:pt x="10066" y="994493"/>
                </a:lnTo>
                <a:lnTo>
                  <a:pt x="750078" y="32478"/>
                </a:lnTo>
                <a:lnTo>
                  <a:pt x="751682" y="19977"/>
                </a:lnTo>
                <a:close/>
              </a:path>
              <a:path w="767079" h="995045">
                <a:moveTo>
                  <a:pt x="766264" y="6125"/>
                </a:moveTo>
                <a:lnTo>
                  <a:pt x="754327" y="6125"/>
                </a:lnTo>
                <a:lnTo>
                  <a:pt x="764393" y="13868"/>
                </a:lnTo>
                <a:lnTo>
                  <a:pt x="750078" y="32478"/>
                </a:lnTo>
                <a:lnTo>
                  <a:pt x="741394" y="100158"/>
                </a:lnTo>
                <a:lnTo>
                  <a:pt x="743852" y="103339"/>
                </a:lnTo>
                <a:lnTo>
                  <a:pt x="750810" y="104232"/>
                </a:lnTo>
                <a:lnTo>
                  <a:pt x="753991" y="101775"/>
                </a:lnTo>
                <a:lnTo>
                  <a:pt x="766264" y="6125"/>
                </a:lnTo>
                <a:close/>
              </a:path>
              <a:path w="767079" h="995045">
                <a:moveTo>
                  <a:pt x="767050" y="0"/>
                </a:moveTo>
                <a:lnTo>
                  <a:pt x="672030" y="38728"/>
                </a:lnTo>
                <a:lnTo>
                  <a:pt x="670471" y="42434"/>
                </a:lnTo>
                <a:lnTo>
                  <a:pt x="673117" y="48929"/>
                </a:lnTo>
                <a:lnTo>
                  <a:pt x="676823" y="50488"/>
                </a:lnTo>
                <a:lnTo>
                  <a:pt x="740013" y="24733"/>
                </a:lnTo>
                <a:lnTo>
                  <a:pt x="754327" y="6125"/>
                </a:lnTo>
                <a:lnTo>
                  <a:pt x="766264" y="6125"/>
                </a:lnTo>
                <a:lnTo>
                  <a:pt x="767050" y="0"/>
                </a:lnTo>
                <a:close/>
              </a:path>
              <a:path w="767079" h="995045">
                <a:moveTo>
                  <a:pt x="758300" y="9180"/>
                </a:moveTo>
                <a:lnTo>
                  <a:pt x="753068" y="9180"/>
                </a:lnTo>
                <a:lnTo>
                  <a:pt x="761763" y="15868"/>
                </a:lnTo>
                <a:lnTo>
                  <a:pt x="751682" y="19977"/>
                </a:lnTo>
                <a:lnTo>
                  <a:pt x="750078" y="32478"/>
                </a:lnTo>
                <a:lnTo>
                  <a:pt x="764393" y="13868"/>
                </a:lnTo>
                <a:lnTo>
                  <a:pt x="758300" y="9180"/>
                </a:lnTo>
                <a:close/>
              </a:path>
              <a:path w="767079" h="995045">
                <a:moveTo>
                  <a:pt x="754327" y="6125"/>
                </a:moveTo>
                <a:lnTo>
                  <a:pt x="740013" y="24733"/>
                </a:lnTo>
                <a:lnTo>
                  <a:pt x="751682" y="19977"/>
                </a:lnTo>
                <a:lnTo>
                  <a:pt x="753068" y="9180"/>
                </a:lnTo>
                <a:lnTo>
                  <a:pt x="758300" y="9180"/>
                </a:lnTo>
                <a:lnTo>
                  <a:pt x="754327" y="6125"/>
                </a:lnTo>
                <a:close/>
              </a:path>
              <a:path w="767079" h="995045">
                <a:moveTo>
                  <a:pt x="753068" y="9180"/>
                </a:moveTo>
                <a:lnTo>
                  <a:pt x="751682" y="19977"/>
                </a:lnTo>
                <a:lnTo>
                  <a:pt x="761763" y="15868"/>
                </a:lnTo>
                <a:lnTo>
                  <a:pt x="753068" y="918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53956" y="4617154"/>
            <a:ext cx="1504315" cy="762000"/>
          </a:xfrm>
          <a:prstGeom prst="rect">
            <a:avLst/>
          </a:prstGeom>
          <a:solidFill>
            <a:srgbClr val="3366FF"/>
          </a:solidFill>
          <a:ln w="635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168275">
              <a:lnSpc>
                <a:spcPct val="100000"/>
              </a:lnSpc>
            </a:pPr>
            <a:r>
              <a:rPr sz="180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Evaluation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79586" y="4038601"/>
            <a:ext cx="103505" cy="575945"/>
          </a:xfrm>
          <a:custGeom>
            <a:avLst/>
            <a:gdLst/>
            <a:ahLst/>
            <a:cxnLst/>
            <a:rect l="l" t="t" r="r" b="b"/>
            <a:pathLst>
              <a:path w="103504" h="575945">
                <a:moveTo>
                  <a:pt x="7082" y="479708"/>
                </a:moveTo>
                <a:lnTo>
                  <a:pt x="1023" y="483242"/>
                </a:lnTo>
                <a:lnTo>
                  <a:pt x="0" y="487131"/>
                </a:lnTo>
                <a:lnTo>
                  <a:pt x="51702" y="575763"/>
                </a:lnTo>
                <a:lnTo>
                  <a:pt x="59054" y="563161"/>
                </a:lnTo>
                <a:lnTo>
                  <a:pt x="45352" y="563161"/>
                </a:lnTo>
                <a:lnTo>
                  <a:pt x="45352" y="539671"/>
                </a:lnTo>
                <a:lnTo>
                  <a:pt x="10970" y="480731"/>
                </a:lnTo>
                <a:lnTo>
                  <a:pt x="7082" y="479708"/>
                </a:lnTo>
                <a:close/>
              </a:path>
              <a:path w="103504" h="575945">
                <a:moveTo>
                  <a:pt x="45352" y="539672"/>
                </a:moveTo>
                <a:lnTo>
                  <a:pt x="45352" y="563161"/>
                </a:lnTo>
                <a:lnTo>
                  <a:pt x="58052" y="563161"/>
                </a:lnTo>
                <a:lnTo>
                  <a:pt x="58052" y="559960"/>
                </a:lnTo>
                <a:lnTo>
                  <a:pt x="46217" y="559960"/>
                </a:lnTo>
                <a:lnTo>
                  <a:pt x="51702" y="550557"/>
                </a:lnTo>
                <a:lnTo>
                  <a:pt x="45352" y="539672"/>
                </a:lnTo>
                <a:close/>
              </a:path>
              <a:path w="103504" h="575945">
                <a:moveTo>
                  <a:pt x="96323" y="479708"/>
                </a:moveTo>
                <a:lnTo>
                  <a:pt x="92434" y="480731"/>
                </a:lnTo>
                <a:lnTo>
                  <a:pt x="58052" y="539671"/>
                </a:lnTo>
                <a:lnTo>
                  <a:pt x="58052" y="563161"/>
                </a:lnTo>
                <a:lnTo>
                  <a:pt x="59054" y="563161"/>
                </a:lnTo>
                <a:lnTo>
                  <a:pt x="103404" y="487130"/>
                </a:lnTo>
                <a:lnTo>
                  <a:pt x="102381" y="483242"/>
                </a:lnTo>
                <a:lnTo>
                  <a:pt x="96323" y="479708"/>
                </a:lnTo>
                <a:close/>
              </a:path>
              <a:path w="103504" h="575945">
                <a:moveTo>
                  <a:pt x="51702" y="550557"/>
                </a:moveTo>
                <a:lnTo>
                  <a:pt x="46217" y="559960"/>
                </a:lnTo>
                <a:lnTo>
                  <a:pt x="57188" y="559960"/>
                </a:lnTo>
                <a:lnTo>
                  <a:pt x="51702" y="550557"/>
                </a:lnTo>
                <a:close/>
              </a:path>
              <a:path w="103504" h="575945">
                <a:moveTo>
                  <a:pt x="58052" y="539671"/>
                </a:moveTo>
                <a:lnTo>
                  <a:pt x="51702" y="550557"/>
                </a:lnTo>
                <a:lnTo>
                  <a:pt x="57188" y="559960"/>
                </a:lnTo>
                <a:lnTo>
                  <a:pt x="58052" y="559960"/>
                </a:lnTo>
                <a:lnTo>
                  <a:pt x="58052" y="539671"/>
                </a:lnTo>
                <a:close/>
              </a:path>
              <a:path w="103504" h="575945">
                <a:moveTo>
                  <a:pt x="58051" y="0"/>
                </a:moveTo>
                <a:lnTo>
                  <a:pt x="45351" y="0"/>
                </a:lnTo>
                <a:lnTo>
                  <a:pt x="45352" y="539672"/>
                </a:lnTo>
                <a:lnTo>
                  <a:pt x="51702" y="550557"/>
                </a:lnTo>
                <a:lnTo>
                  <a:pt x="58052" y="539672"/>
                </a:lnTo>
                <a:lnTo>
                  <a:pt x="58051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25" name="object 2"/>
          <p:cNvSpPr txBox="1">
            <a:spLocks/>
          </p:cNvSpPr>
          <p:nvPr/>
        </p:nvSpPr>
        <p:spPr>
          <a:xfrm>
            <a:off x="250906" y="304800"/>
            <a:ext cx="8207293" cy="11349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sz="3600" kern="0" spc="-355" dirty="0">
                <a:latin typeface="+mj-lt"/>
                <a:ea typeface="Yu Mincho" panose="02020400000000000000" pitchFamily="18" charset="-128"/>
              </a:rPr>
              <a:t>TYPICAL MACHINE  LEARNING Pipeline</a:t>
            </a:r>
          </a:p>
          <a:p>
            <a:pPr marL="12700">
              <a:spcBef>
                <a:spcPts val="110"/>
              </a:spcBef>
            </a:pPr>
            <a:r>
              <a:rPr lang="en-US" sz="3600" kern="0" spc="-355" dirty="0">
                <a:latin typeface="+mj-lt"/>
                <a:ea typeface="Yu Mincho" panose="02020400000000000000" pitchFamily="18" charset="-128"/>
              </a:rPr>
              <a:t>(Learning Mode)</a:t>
            </a:r>
            <a:endParaRPr lang="en-US" sz="3600" kern="0" dirty="0">
              <a:latin typeface="+mj-lt"/>
              <a:ea typeface="Yu Mincho" panose="02020400000000000000" pitchFamily="18" charset="-128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" y="2438400"/>
            <a:ext cx="1219200" cy="762000"/>
          </a:xfrm>
          <a:prstGeom prst="rect">
            <a:avLst/>
          </a:prstGeom>
          <a:solidFill>
            <a:srgbClr val="3366FF"/>
          </a:solidFill>
          <a:ln w="6350">
            <a:solidFill>
              <a:srgbClr val="4472C4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209550" marR="93980" indent="-107315">
              <a:lnSpc>
                <a:spcPts val="2090"/>
              </a:lnSpc>
              <a:spcBef>
                <a:spcPts val="965"/>
              </a:spcBef>
            </a:pP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el  </a:t>
            </a:r>
            <a:r>
              <a:rPr sz="1800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sensing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600" y="2438400"/>
            <a:ext cx="1295400" cy="762000"/>
          </a:xfrm>
          <a:prstGeom prst="rect">
            <a:avLst/>
          </a:prstGeom>
          <a:solidFill>
            <a:srgbClr val="3366FF"/>
          </a:solidFill>
          <a:ln w="6350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92710" marR="84455" indent="332105">
              <a:lnSpc>
                <a:spcPts val="2090"/>
              </a:lnSpc>
              <a:spcBef>
                <a:spcPts val="965"/>
              </a:spcBef>
            </a:pPr>
            <a:r>
              <a:rPr sz="180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Pre-  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oc</a:t>
            </a:r>
            <a:r>
              <a:rPr sz="180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es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6600" y="2438400"/>
            <a:ext cx="1295400" cy="762000"/>
          </a:xfrm>
          <a:prstGeom prst="rect">
            <a:avLst/>
          </a:prstGeom>
          <a:solidFill>
            <a:srgbClr val="3366FF"/>
          </a:solidFill>
          <a:ln w="6350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249555" marR="220345" indent="-21590">
              <a:lnSpc>
                <a:spcPts val="2090"/>
              </a:lnSpc>
              <a:spcBef>
                <a:spcPts val="965"/>
              </a:spcBef>
            </a:pPr>
            <a:r>
              <a:rPr sz="1800" spc="1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8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tur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18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Extract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0600" y="2438400"/>
            <a:ext cx="1295400" cy="762000"/>
          </a:xfrm>
          <a:prstGeom prst="rect">
            <a:avLst/>
          </a:prstGeom>
          <a:solidFill>
            <a:srgbClr val="3366FF"/>
          </a:solidFill>
          <a:ln w="6350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330200" marR="220345" indent="-101600">
              <a:lnSpc>
                <a:spcPts val="2090"/>
              </a:lnSpc>
              <a:spcBef>
                <a:spcPts val="965"/>
              </a:spcBef>
            </a:pPr>
            <a:r>
              <a:rPr sz="1800" spc="1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8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tur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Select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4200" y="3048000"/>
            <a:ext cx="1524000" cy="990600"/>
          </a:xfrm>
          <a:prstGeom prst="rect">
            <a:avLst/>
          </a:prstGeom>
          <a:solidFill>
            <a:srgbClr val="3366FF"/>
          </a:solidFill>
          <a:ln w="6350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40335" marR="132715" indent="92075" algn="just">
              <a:lnSpc>
                <a:spcPct val="100000"/>
              </a:lnSpc>
              <a:spcBef>
                <a:spcPts val="645"/>
              </a:spcBef>
            </a:pPr>
            <a:r>
              <a:rPr sz="18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Inference,  Prediction,  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ec</a:t>
            </a:r>
            <a:r>
              <a:rPr sz="1800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1573" y="2768917"/>
            <a:ext cx="381635" cy="103505"/>
          </a:xfrm>
          <a:custGeom>
            <a:avLst/>
            <a:gdLst/>
            <a:ahLst/>
            <a:cxnLst/>
            <a:rect l="l" t="t" r="r" b="b"/>
            <a:pathLst>
              <a:path w="381635" h="103505">
                <a:moveTo>
                  <a:pt x="344940" y="58270"/>
                </a:moveTo>
                <a:lnTo>
                  <a:pt x="285855" y="92406"/>
                </a:lnTo>
                <a:lnTo>
                  <a:pt x="284816" y="96290"/>
                </a:lnTo>
                <a:lnTo>
                  <a:pt x="288325" y="102363"/>
                </a:lnTo>
                <a:lnTo>
                  <a:pt x="292209" y="103403"/>
                </a:lnTo>
                <a:lnTo>
                  <a:pt x="370155" y="58367"/>
                </a:lnTo>
                <a:lnTo>
                  <a:pt x="344940" y="58270"/>
                </a:lnTo>
                <a:close/>
              </a:path>
              <a:path w="381635" h="103505">
                <a:moveTo>
                  <a:pt x="355852" y="51965"/>
                </a:moveTo>
                <a:lnTo>
                  <a:pt x="344940" y="58270"/>
                </a:lnTo>
                <a:lnTo>
                  <a:pt x="368427" y="58367"/>
                </a:lnTo>
                <a:lnTo>
                  <a:pt x="368430" y="57489"/>
                </a:lnTo>
                <a:lnTo>
                  <a:pt x="365231" y="57489"/>
                </a:lnTo>
                <a:lnTo>
                  <a:pt x="355852" y="51965"/>
                </a:lnTo>
                <a:close/>
              </a:path>
              <a:path w="381635" h="103505">
                <a:moveTo>
                  <a:pt x="292639" y="0"/>
                </a:moveTo>
                <a:lnTo>
                  <a:pt x="288747" y="1007"/>
                </a:lnTo>
                <a:lnTo>
                  <a:pt x="285188" y="7049"/>
                </a:lnTo>
                <a:lnTo>
                  <a:pt x="286195" y="10942"/>
                </a:lnTo>
                <a:lnTo>
                  <a:pt x="344993" y="45570"/>
                </a:lnTo>
                <a:lnTo>
                  <a:pt x="368480" y="45667"/>
                </a:lnTo>
                <a:lnTo>
                  <a:pt x="368427" y="58367"/>
                </a:lnTo>
                <a:lnTo>
                  <a:pt x="370155" y="58367"/>
                </a:lnTo>
                <a:lnTo>
                  <a:pt x="381055" y="52070"/>
                </a:lnTo>
                <a:lnTo>
                  <a:pt x="292639" y="0"/>
                </a:lnTo>
                <a:close/>
              </a:path>
              <a:path w="381635" h="103505">
                <a:moveTo>
                  <a:pt x="53" y="44132"/>
                </a:moveTo>
                <a:lnTo>
                  <a:pt x="0" y="56832"/>
                </a:lnTo>
                <a:lnTo>
                  <a:pt x="344940" y="58270"/>
                </a:lnTo>
                <a:lnTo>
                  <a:pt x="355852" y="51965"/>
                </a:lnTo>
                <a:lnTo>
                  <a:pt x="344993" y="45570"/>
                </a:lnTo>
                <a:lnTo>
                  <a:pt x="53" y="44132"/>
                </a:lnTo>
                <a:close/>
              </a:path>
              <a:path w="381635" h="103505">
                <a:moveTo>
                  <a:pt x="365277" y="46520"/>
                </a:moveTo>
                <a:lnTo>
                  <a:pt x="355852" y="51965"/>
                </a:lnTo>
                <a:lnTo>
                  <a:pt x="365231" y="57489"/>
                </a:lnTo>
                <a:lnTo>
                  <a:pt x="365277" y="46520"/>
                </a:lnTo>
                <a:close/>
              </a:path>
              <a:path w="381635" h="103505">
                <a:moveTo>
                  <a:pt x="368476" y="46520"/>
                </a:moveTo>
                <a:lnTo>
                  <a:pt x="365277" y="46520"/>
                </a:lnTo>
                <a:lnTo>
                  <a:pt x="365231" y="57489"/>
                </a:lnTo>
                <a:lnTo>
                  <a:pt x="368430" y="57489"/>
                </a:lnTo>
                <a:lnTo>
                  <a:pt x="368476" y="46520"/>
                </a:lnTo>
                <a:close/>
              </a:path>
              <a:path w="381635" h="103505">
                <a:moveTo>
                  <a:pt x="344993" y="45570"/>
                </a:moveTo>
                <a:lnTo>
                  <a:pt x="355852" y="51965"/>
                </a:lnTo>
                <a:lnTo>
                  <a:pt x="365277" y="46520"/>
                </a:lnTo>
                <a:lnTo>
                  <a:pt x="368476" y="46520"/>
                </a:lnTo>
                <a:lnTo>
                  <a:pt x="368480" y="45667"/>
                </a:lnTo>
                <a:lnTo>
                  <a:pt x="344993" y="4557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7955" y="2768671"/>
            <a:ext cx="228673" cy="103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1955" y="2768671"/>
            <a:ext cx="228673" cy="103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1600" y="1905000"/>
            <a:ext cx="5334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69223" y="5050678"/>
            <a:ext cx="371592" cy="336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00600" y="4114800"/>
            <a:ext cx="1295400" cy="762000"/>
          </a:xfrm>
          <a:prstGeom prst="rect">
            <a:avLst/>
          </a:prstGeom>
          <a:solidFill>
            <a:srgbClr val="3366FF"/>
          </a:solidFill>
          <a:ln w="6350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121285" marR="113665" indent="229870">
              <a:lnSpc>
                <a:spcPts val="2090"/>
              </a:lnSpc>
              <a:spcBef>
                <a:spcPts val="965"/>
              </a:spcBef>
            </a:pP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Label  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ec</a:t>
            </a:r>
            <a:r>
              <a:rPr sz="1800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44333" y="2538711"/>
            <a:ext cx="2090884" cy="365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2032" y="2814441"/>
            <a:ext cx="766445" cy="614680"/>
          </a:xfrm>
          <a:custGeom>
            <a:avLst/>
            <a:gdLst/>
            <a:ahLst/>
            <a:cxnLst/>
            <a:rect l="l" t="t" r="r" b="b"/>
            <a:pathLst>
              <a:path w="766445" h="614679">
                <a:moveTo>
                  <a:pt x="666338" y="587016"/>
                </a:moveTo>
                <a:lnTo>
                  <a:pt x="663110" y="589414"/>
                </a:lnTo>
                <a:lnTo>
                  <a:pt x="662085" y="596352"/>
                </a:lnTo>
                <a:lnTo>
                  <a:pt x="664481" y="599580"/>
                </a:lnTo>
                <a:lnTo>
                  <a:pt x="765990" y="614575"/>
                </a:lnTo>
                <a:lnTo>
                  <a:pt x="764866" y="611661"/>
                </a:lnTo>
                <a:lnTo>
                  <a:pt x="752180" y="611661"/>
                </a:lnTo>
                <a:lnTo>
                  <a:pt x="733839" y="596988"/>
                </a:lnTo>
                <a:lnTo>
                  <a:pt x="666338" y="587016"/>
                </a:lnTo>
                <a:close/>
              </a:path>
              <a:path w="766445" h="614679">
                <a:moveTo>
                  <a:pt x="733839" y="596988"/>
                </a:moveTo>
                <a:lnTo>
                  <a:pt x="752180" y="611661"/>
                </a:lnTo>
                <a:lnTo>
                  <a:pt x="754318" y="608987"/>
                </a:lnTo>
                <a:lnTo>
                  <a:pt x="750224" y="608987"/>
                </a:lnTo>
                <a:lnTo>
                  <a:pt x="746308" y="598830"/>
                </a:lnTo>
                <a:lnTo>
                  <a:pt x="733839" y="596988"/>
                </a:lnTo>
                <a:close/>
              </a:path>
              <a:path w="766445" h="614679">
                <a:moveTo>
                  <a:pt x="725402" y="517206"/>
                </a:moveTo>
                <a:lnTo>
                  <a:pt x="718858" y="519728"/>
                </a:lnTo>
                <a:lnTo>
                  <a:pt x="717228" y="523403"/>
                </a:lnTo>
                <a:lnTo>
                  <a:pt x="741775" y="587072"/>
                </a:lnTo>
                <a:lnTo>
                  <a:pt x="760114" y="601743"/>
                </a:lnTo>
                <a:lnTo>
                  <a:pt x="752180" y="611661"/>
                </a:lnTo>
                <a:lnTo>
                  <a:pt x="764866" y="611661"/>
                </a:lnTo>
                <a:lnTo>
                  <a:pt x="729077" y="518835"/>
                </a:lnTo>
                <a:lnTo>
                  <a:pt x="725402" y="517206"/>
                </a:lnTo>
                <a:close/>
              </a:path>
              <a:path w="766445" h="614679">
                <a:moveTo>
                  <a:pt x="746308" y="598830"/>
                </a:moveTo>
                <a:lnTo>
                  <a:pt x="750224" y="608987"/>
                </a:lnTo>
                <a:lnTo>
                  <a:pt x="757077" y="600421"/>
                </a:lnTo>
                <a:lnTo>
                  <a:pt x="746308" y="598830"/>
                </a:lnTo>
                <a:close/>
              </a:path>
              <a:path w="766445" h="614679">
                <a:moveTo>
                  <a:pt x="741775" y="587072"/>
                </a:moveTo>
                <a:lnTo>
                  <a:pt x="746308" y="598830"/>
                </a:lnTo>
                <a:lnTo>
                  <a:pt x="757077" y="600421"/>
                </a:lnTo>
                <a:lnTo>
                  <a:pt x="750224" y="608987"/>
                </a:lnTo>
                <a:lnTo>
                  <a:pt x="754318" y="608987"/>
                </a:lnTo>
                <a:lnTo>
                  <a:pt x="760114" y="601743"/>
                </a:lnTo>
                <a:lnTo>
                  <a:pt x="741775" y="587072"/>
                </a:lnTo>
                <a:close/>
              </a:path>
              <a:path w="766445" h="614679">
                <a:moveTo>
                  <a:pt x="7933" y="0"/>
                </a:moveTo>
                <a:lnTo>
                  <a:pt x="0" y="9916"/>
                </a:lnTo>
                <a:lnTo>
                  <a:pt x="733839" y="596988"/>
                </a:lnTo>
                <a:lnTo>
                  <a:pt x="746308" y="598830"/>
                </a:lnTo>
                <a:lnTo>
                  <a:pt x="741775" y="587072"/>
                </a:lnTo>
                <a:lnTo>
                  <a:pt x="793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0966" y="3505177"/>
            <a:ext cx="767080" cy="995044"/>
          </a:xfrm>
          <a:custGeom>
            <a:avLst/>
            <a:gdLst/>
            <a:ahLst/>
            <a:cxnLst/>
            <a:rect l="l" t="t" r="r" b="b"/>
            <a:pathLst>
              <a:path w="767079" h="995045">
                <a:moveTo>
                  <a:pt x="751682" y="19977"/>
                </a:moveTo>
                <a:lnTo>
                  <a:pt x="740013" y="24733"/>
                </a:lnTo>
                <a:lnTo>
                  <a:pt x="0" y="986750"/>
                </a:lnTo>
                <a:lnTo>
                  <a:pt x="10066" y="994493"/>
                </a:lnTo>
                <a:lnTo>
                  <a:pt x="750078" y="32478"/>
                </a:lnTo>
                <a:lnTo>
                  <a:pt x="751682" y="19977"/>
                </a:lnTo>
                <a:close/>
              </a:path>
              <a:path w="767079" h="995045">
                <a:moveTo>
                  <a:pt x="766264" y="6125"/>
                </a:moveTo>
                <a:lnTo>
                  <a:pt x="754327" y="6125"/>
                </a:lnTo>
                <a:lnTo>
                  <a:pt x="764393" y="13868"/>
                </a:lnTo>
                <a:lnTo>
                  <a:pt x="750078" y="32478"/>
                </a:lnTo>
                <a:lnTo>
                  <a:pt x="741394" y="100158"/>
                </a:lnTo>
                <a:lnTo>
                  <a:pt x="743852" y="103339"/>
                </a:lnTo>
                <a:lnTo>
                  <a:pt x="750810" y="104232"/>
                </a:lnTo>
                <a:lnTo>
                  <a:pt x="753991" y="101775"/>
                </a:lnTo>
                <a:lnTo>
                  <a:pt x="766264" y="6125"/>
                </a:lnTo>
                <a:close/>
              </a:path>
              <a:path w="767079" h="995045">
                <a:moveTo>
                  <a:pt x="767050" y="0"/>
                </a:moveTo>
                <a:lnTo>
                  <a:pt x="672030" y="38728"/>
                </a:lnTo>
                <a:lnTo>
                  <a:pt x="670471" y="42434"/>
                </a:lnTo>
                <a:lnTo>
                  <a:pt x="673117" y="48929"/>
                </a:lnTo>
                <a:lnTo>
                  <a:pt x="676823" y="50488"/>
                </a:lnTo>
                <a:lnTo>
                  <a:pt x="740013" y="24733"/>
                </a:lnTo>
                <a:lnTo>
                  <a:pt x="754327" y="6125"/>
                </a:lnTo>
                <a:lnTo>
                  <a:pt x="766264" y="6125"/>
                </a:lnTo>
                <a:lnTo>
                  <a:pt x="767050" y="0"/>
                </a:lnTo>
                <a:close/>
              </a:path>
              <a:path w="767079" h="995045">
                <a:moveTo>
                  <a:pt x="758300" y="9180"/>
                </a:moveTo>
                <a:lnTo>
                  <a:pt x="753068" y="9180"/>
                </a:lnTo>
                <a:lnTo>
                  <a:pt x="761763" y="15868"/>
                </a:lnTo>
                <a:lnTo>
                  <a:pt x="751682" y="19977"/>
                </a:lnTo>
                <a:lnTo>
                  <a:pt x="750078" y="32478"/>
                </a:lnTo>
                <a:lnTo>
                  <a:pt x="764393" y="13868"/>
                </a:lnTo>
                <a:lnTo>
                  <a:pt x="758300" y="9180"/>
                </a:lnTo>
                <a:close/>
              </a:path>
              <a:path w="767079" h="995045">
                <a:moveTo>
                  <a:pt x="754327" y="6125"/>
                </a:moveTo>
                <a:lnTo>
                  <a:pt x="740013" y="24733"/>
                </a:lnTo>
                <a:lnTo>
                  <a:pt x="751682" y="19977"/>
                </a:lnTo>
                <a:lnTo>
                  <a:pt x="753068" y="9180"/>
                </a:lnTo>
                <a:lnTo>
                  <a:pt x="758300" y="9180"/>
                </a:lnTo>
                <a:lnTo>
                  <a:pt x="754327" y="6125"/>
                </a:lnTo>
                <a:close/>
              </a:path>
              <a:path w="767079" h="995045">
                <a:moveTo>
                  <a:pt x="753068" y="9180"/>
                </a:moveTo>
                <a:lnTo>
                  <a:pt x="751682" y="19977"/>
                </a:lnTo>
                <a:lnTo>
                  <a:pt x="761763" y="15868"/>
                </a:lnTo>
                <a:lnTo>
                  <a:pt x="753068" y="918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200" y="1905000"/>
            <a:ext cx="6400800" cy="1600200"/>
          </a:xfrm>
          <a:custGeom>
            <a:avLst/>
            <a:gdLst/>
            <a:ahLst/>
            <a:cxnLst/>
            <a:rect l="l" t="t" r="r" b="b"/>
            <a:pathLst>
              <a:path w="6400800" h="1600200">
                <a:moveTo>
                  <a:pt x="0" y="266707"/>
                </a:moveTo>
                <a:lnTo>
                  <a:pt x="4297" y="218766"/>
                </a:lnTo>
                <a:lnTo>
                  <a:pt x="16685" y="173644"/>
                </a:lnTo>
                <a:lnTo>
                  <a:pt x="36413" y="132094"/>
                </a:lnTo>
                <a:lnTo>
                  <a:pt x="62726" y="94871"/>
                </a:lnTo>
                <a:lnTo>
                  <a:pt x="94871" y="62726"/>
                </a:lnTo>
                <a:lnTo>
                  <a:pt x="132094" y="36413"/>
                </a:lnTo>
                <a:lnTo>
                  <a:pt x="173644" y="16685"/>
                </a:lnTo>
                <a:lnTo>
                  <a:pt x="218766" y="4297"/>
                </a:lnTo>
                <a:lnTo>
                  <a:pt x="266707" y="0"/>
                </a:lnTo>
                <a:lnTo>
                  <a:pt x="6134093" y="0"/>
                </a:lnTo>
                <a:lnTo>
                  <a:pt x="6182033" y="4297"/>
                </a:lnTo>
                <a:lnTo>
                  <a:pt x="6227155" y="16685"/>
                </a:lnTo>
                <a:lnTo>
                  <a:pt x="6268705" y="36413"/>
                </a:lnTo>
                <a:lnTo>
                  <a:pt x="6305928" y="62726"/>
                </a:lnTo>
                <a:lnTo>
                  <a:pt x="6338073" y="94871"/>
                </a:lnTo>
                <a:lnTo>
                  <a:pt x="6364386" y="132094"/>
                </a:lnTo>
                <a:lnTo>
                  <a:pt x="6384114" y="173644"/>
                </a:lnTo>
                <a:lnTo>
                  <a:pt x="6396503" y="218766"/>
                </a:lnTo>
                <a:lnTo>
                  <a:pt x="6400800" y="266707"/>
                </a:lnTo>
                <a:lnTo>
                  <a:pt x="6400800" y="1333493"/>
                </a:lnTo>
                <a:lnTo>
                  <a:pt x="6396503" y="1381433"/>
                </a:lnTo>
                <a:lnTo>
                  <a:pt x="6384114" y="1426555"/>
                </a:lnTo>
                <a:lnTo>
                  <a:pt x="6364386" y="1468105"/>
                </a:lnTo>
                <a:lnTo>
                  <a:pt x="6338073" y="1505328"/>
                </a:lnTo>
                <a:lnTo>
                  <a:pt x="6305928" y="1537473"/>
                </a:lnTo>
                <a:lnTo>
                  <a:pt x="6268705" y="1563786"/>
                </a:lnTo>
                <a:lnTo>
                  <a:pt x="6227155" y="1583514"/>
                </a:lnTo>
                <a:lnTo>
                  <a:pt x="6182033" y="1595903"/>
                </a:lnTo>
                <a:lnTo>
                  <a:pt x="6134093" y="1600200"/>
                </a:lnTo>
                <a:lnTo>
                  <a:pt x="266707" y="1600200"/>
                </a:lnTo>
                <a:lnTo>
                  <a:pt x="218766" y="1595903"/>
                </a:lnTo>
                <a:lnTo>
                  <a:pt x="173644" y="1583514"/>
                </a:lnTo>
                <a:lnTo>
                  <a:pt x="132094" y="1563786"/>
                </a:lnTo>
                <a:lnTo>
                  <a:pt x="94871" y="1537473"/>
                </a:lnTo>
                <a:lnTo>
                  <a:pt x="62726" y="1505328"/>
                </a:lnTo>
                <a:lnTo>
                  <a:pt x="36413" y="1468105"/>
                </a:lnTo>
                <a:lnTo>
                  <a:pt x="16685" y="1426555"/>
                </a:lnTo>
                <a:lnTo>
                  <a:pt x="4297" y="1381433"/>
                </a:lnTo>
                <a:lnTo>
                  <a:pt x="0" y="1333493"/>
                </a:lnTo>
                <a:lnTo>
                  <a:pt x="0" y="266707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22557" y="1142998"/>
            <a:ext cx="2992755" cy="749300"/>
          </a:xfrm>
          <a:custGeom>
            <a:avLst/>
            <a:gdLst/>
            <a:ahLst/>
            <a:cxnLst/>
            <a:rect l="l" t="t" r="r" b="b"/>
            <a:pathLst>
              <a:path w="2992754" h="749300">
                <a:moveTo>
                  <a:pt x="1541161" y="124"/>
                </a:moveTo>
                <a:lnTo>
                  <a:pt x="1486423" y="0"/>
                </a:lnTo>
                <a:lnTo>
                  <a:pt x="1431725" y="280"/>
                </a:lnTo>
                <a:lnTo>
                  <a:pt x="1377127" y="965"/>
                </a:lnTo>
                <a:lnTo>
                  <a:pt x="1322687" y="2054"/>
                </a:lnTo>
                <a:lnTo>
                  <a:pt x="1268464" y="3545"/>
                </a:lnTo>
                <a:lnTo>
                  <a:pt x="1214517" y="5438"/>
                </a:lnTo>
                <a:lnTo>
                  <a:pt x="1160903" y="7732"/>
                </a:lnTo>
                <a:lnTo>
                  <a:pt x="1107682" y="10425"/>
                </a:lnTo>
                <a:lnTo>
                  <a:pt x="1054913" y="13518"/>
                </a:lnTo>
                <a:lnTo>
                  <a:pt x="1002653" y="17008"/>
                </a:lnTo>
                <a:lnTo>
                  <a:pt x="950962" y="20895"/>
                </a:lnTo>
                <a:lnTo>
                  <a:pt x="899898" y="25178"/>
                </a:lnTo>
                <a:lnTo>
                  <a:pt x="849520" y="29856"/>
                </a:lnTo>
                <a:lnTo>
                  <a:pt x="799886" y="34928"/>
                </a:lnTo>
                <a:lnTo>
                  <a:pt x="751055" y="40393"/>
                </a:lnTo>
                <a:lnTo>
                  <a:pt x="703085" y="46251"/>
                </a:lnTo>
                <a:lnTo>
                  <a:pt x="656036" y="52499"/>
                </a:lnTo>
                <a:lnTo>
                  <a:pt x="609966" y="59138"/>
                </a:lnTo>
                <a:lnTo>
                  <a:pt x="564933" y="66166"/>
                </a:lnTo>
                <a:lnTo>
                  <a:pt x="520996" y="73583"/>
                </a:lnTo>
                <a:lnTo>
                  <a:pt x="478214" y="81387"/>
                </a:lnTo>
                <a:lnTo>
                  <a:pt x="436645" y="89577"/>
                </a:lnTo>
                <a:lnTo>
                  <a:pt x="396348" y="98152"/>
                </a:lnTo>
                <a:lnTo>
                  <a:pt x="357382" y="107113"/>
                </a:lnTo>
                <a:lnTo>
                  <a:pt x="300345" y="121606"/>
                </a:lnTo>
                <a:lnTo>
                  <a:pt x="248323" y="136583"/>
                </a:lnTo>
                <a:lnTo>
                  <a:pt x="201297" y="152000"/>
                </a:lnTo>
                <a:lnTo>
                  <a:pt x="159250" y="167810"/>
                </a:lnTo>
                <a:lnTo>
                  <a:pt x="122164" y="183969"/>
                </a:lnTo>
                <a:lnTo>
                  <a:pt x="62806" y="217155"/>
                </a:lnTo>
                <a:lnTo>
                  <a:pt x="23082" y="251197"/>
                </a:lnTo>
                <a:lnTo>
                  <a:pt x="2850" y="285736"/>
                </a:lnTo>
                <a:lnTo>
                  <a:pt x="0" y="303080"/>
                </a:lnTo>
                <a:lnTo>
                  <a:pt x="1970" y="320413"/>
                </a:lnTo>
                <a:lnTo>
                  <a:pt x="20300" y="354868"/>
                </a:lnTo>
                <a:lnTo>
                  <a:pt x="57700" y="388741"/>
                </a:lnTo>
                <a:lnTo>
                  <a:pt x="114029" y="421674"/>
                </a:lnTo>
                <a:lnTo>
                  <a:pt x="149248" y="437674"/>
                </a:lnTo>
                <a:lnTo>
                  <a:pt x="189146" y="453305"/>
                </a:lnTo>
                <a:lnTo>
                  <a:pt x="233706" y="468521"/>
                </a:lnTo>
                <a:lnTo>
                  <a:pt x="282910" y="483276"/>
                </a:lnTo>
                <a:lnTo>
                  <a:pt x="336741" y="497527"/>
                </a:lnTo>
                <a:lnTo>
                  <a:pt x="395180" y="511228"/>
                </a:lnTo>
                <a:lnTo>
                  <a:pt x="458211" y="524333"/>
                </a:lnTo>
                <a:lnTo>
                  <a:pt x="525815" y="536799"/>
                </a:lnTo>
                <a:lnTo>
                  <a:pt x="265014" y="749303"/>
                </a:lnTo>
                <a:lnTo>
                  <a:pt x="1023098" y="593961"/>
                </a:lnTo>
                <a:lnTo>
                  <a:pt x="1077508" y="597424"/>
                </a:lnTo>
                <a:lnTo>
                  <a:pt x="1132209" y="600447"/>
                </a:lnTo>
                <a:lnTo>
                  <a:pt x="1187147" y="603035"/>
                </a:lnTo>
                <a:lnTo>
                  <a:pt x="1242265" y="605190"/>
                </a:lnTo>
                <a:lnTo>
                  <a:pt x="1297510" y="606915"/>
                </a:lnTo>
                <a:lnTo>
                  <a:pt x="1352825" y="608213"/>
                </a:lnTo>
                <a:lnTo>
                  <a:pt x="1408156" y="609088"/>
                </a:lnTo>
                <a:lnTo>
                  <a:pt x="1463447" y="609543"/>
                </a:lnTo>
                <a:lnTo>
                  <a:pt x="1518643" y="609580"/>
                </a:lnTo>
                <a:lnTo>
                  <a:pt x="1573689" y="609203"/>
                </a:lnTo>
                <a:lnTo>
                  <a:pt x="1628530" y="608416"/>
                </a:lnTo>
                <a:lnTo>
                  <a:pt x="1683111" y="607220"/>
                </a:lnTo>
                <a:lnTo>
                  <a:pt x="1737376" y="605620"/>
                </a:lnTo>
                <a:lnTo>
                  <a:pt x="1791270" y="603618"/>
                </a:lnTo>
                <a:lnTo>
                  <a:pt x="1844739" y="601218"/>
                </a:lnTo>
                <a:lnTo>
                  <a:pt x="1897726" y="598422"/>
                </a:lnTo>
                <a:lnTo>
                  <a:pt x="1950178" y="595235"/>
                </a:lnTo>
                <a:lnTo>
                  <a:pt x="2002037" y="591658"/>
                </a:lnTo>
                <a:lnTo>
                  <a:pt x="2053250" y="587695"/>
                </a:lnTo>
                <a:lnTo>
                  <a:pt x="2103762" y="583350"/>
                </a:lnTo>
                <a:lnTo>
                  <a:pt x="2153516" y="578625"/>
                </a:lnTo>
                <a:lnTo>
                  <a:pt x="2202458" y="573523"/>
                </a:lnTo>
                <a:lnTo>
                  <a:pt x="2250533" y="568048"/>
                </a:lnTo>
                <a:lnTo>
                  <a:pt x="2297686" y="562203"/>
                </a:lnTo>
                <a:lnTo>
                  <a:pt x="2343860" y="555990"/>
                </a:lnTo>
                <a:lnTo>
                  <a:pt x="2389002" y="549414"/>
                </a:lnTo>
                <a:lnTo>
                  <a:pt x="2433056" y="542476"/>
                </a:lnTo>
                <a:lnTo>
                  <a:pt x="2475967" y="535181"/>
                </a:lnTo>
                <a:lnTo>
                  <a:pt x="2517679" y="527532"/>
                </a:lnTo>
                <a:lnTo>
                  <a:pt x="2558137" y="519531"/>
                </a:lnTo>
                <a:lnTo>
                  <a:pt x="2597287" y="511181"/>
                </a:lnTo>
                <a:lnTo>
                  <a:pt x="2635073" y="502487"/>
                </a:lnTo>
                <a:lnTo>
                  <a:pt x="2692110" y="487993"/>
                </a:lnTo>
                <a:lnTo>
                  <a:pt x="2744132" y="473016"/>
                </a:lnTo>
                <a:lnTo>
                  <a:pt x="2791158" y="457599"/>
                </a:lnTo>
                <a:lnTo>
                  <a:pt x="2833205" y="441789"/>
                </a:lnTo>
                <a:lnTo>
                  <a:pt x="2870290" y="425630"/>
                </a:lnTo>
                <a:lnTo>
                  <a:pt x="2929648" y="392444"/>
                </a:lnTo>
                <a:lnTo>
                  <a:pt x="2969373" y="358402"/>
                </a:lnTo>
                <a:lnTo>
                  <a:pt x="2989605" y="323862"/>
                </a:lnTo>
                <a:lnTo>
                  <a:pt x="2992455" y="306518"/>
                </a:lnTo>
                <a:lnTo>
                  <a:pt x="2990485" y="289185"/>
                </a:lnTo>
                <a:lnTo>
                  <a:pt x="2972155" y="254730"/>
                </a:lnTo>
                <a:lnTo>
                  <a:pt x="2934754" y="220857"/>
                </a:lnTo>
                <a:lnTo>
                  <a:pt x="2878425" y="187925"/>
                </a:lnTo>
                <a:lnTo>
                  <a:pt x="2843206" y="171924"/>
                </a:lnTo>
                <a:lnTo>
                  <a:pt x="2803308" y="156294"/>
                </a:lnTo>
                <a:lnTo>
                  <a:pt x="2758748" y="141078"/>
                </a:lnTo>
                <a:lnTo>
                  <a:pt x="2709544" y="126323"/>
                </a:lnTo>
                <a:lnTo>
                  <a:pt x="2655714" y="112072"/>
                </a:lnTo>
                <a:lnTo>
                  <a:pt x="2597274" y="98372"/>
                </a:lnTo>
                <a:lnTo>
                  <a:pt x="2534244" y="85266"/>
                </a:lnTo>
                <a:lnTo>
                  <a:pt x="2466639" y="72800"/>
                </a:lnTo>
                <a:lnTo>
                  <a:pt x="2421187" y="65213"/>
                </a:lnTo>
                <a:lnTo>
                  <a:pt x="2374720" y="58049"/>
                </a:lnTo>
                <a:lnTo>
                  <a:pt x="2327297" y="51306"/>
                </a:lnTo>
                <a:lnTo>
                  <a:pt x="2278978" y="44984"/>
                </a:lnTo>
                <a:lnTo>
                  <a:pt x="2229821" y="39082"/>
                </a:lnTo>
                <a:lnTo>
                  <a:pt x="2179884" y="33599"/>
                </a:lnTo>
                <a:lnTo>
                  <a:pt x="2129225" y="28534"/>
                </a:lnTo>
                <a:lnTo>
                  <a:pt x="2077905" y="23886"/>
                </a:lnTo>
                <a:lnTo>
                  <a:pt x="2025980" y="19653"/>
                </a:lnTo>
                <a:lnTo>
                  <a:pt x="1973511" y="15836"/>
                </a:lnTo>
                <a:lnTo>
                  <a:pt x="1920555" y="12433"/>
                </a:lnTo>
                <a:lnTo>
                  <a:pt x="1867170" y="9443"/>
                </a:lnTo>
                <a:lnTo>
                  <a:pt x="1813417" y="6865"/>
                </a:lnTo>
                <a:lnTo>
                  <a:pt x="1759353" y="4698"/>
                </a:lnTo>
                <a:lnTo>
                  <a:pt x="1705037" y="2942"/>
                </a:lnTo>
                <a:lnTo>
                  <a:pt x="1650527" y="1595"/>
                </a:lnTo>
                <a:lnTo>
                  <a:pt x="1595882" y="656"/>
                </a:lnTo>
                <a:lnTo>
                  <a:pt x="1541161" y="124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22557" y="1142998"/>
            <a:ext cx="2992755" cy="749300"/>
          </a:xfrm>
          <a:custGeom>
            <a:avLst/>
            <a:gdLst/>
            <a:ahLst/>
            <a:cxnLst/>
            <a:rect l="l" t="t" r="r" b="b"/>
            <a:pathLst>
              <a:path w="2992754" h="749300">
                <a:moveTo>
                  <a:pt x="265014" y="749304"/>
                </a:moveTo>
                <a:lnTo>
                  <a:pt x="525815" y="536799"/>
                </a:lnTo>
                <a:lnTo>
                  <a:pt x="458211" y="524333"/>
                </a:lnTo>
                <a:lnTo>
                  <a:pt x="395180" y="511227"/>
                </a:lnTo>
                <a:lnTo>
                  <a:pt x="336741" y="497527"/>
                </a:lnTo>
                <a:lnTo>
                  <a:pt x="282910" y="483276"/>
                </a:lnTo>
                <a:lnTo>
                  <a:pt x="233706" y="468521"/>
                </a:lnTo>
                <a:lnTo>
                  <a:pt x="189146" y="453305"/>
                </a:lnTo>
                <a:lnTo>
                  <a:pt x="149248" y="437675"/>
                </a:lnTo>
                <a:lnTo>
                  <a:pt x="114029" y="421674"/>
                </a:lnTo>
                <a:lnTo>
                  <a:pt x="57700" y="388742"/>
                </a:lnTo>
                <a:lnTo>
                  <a:pt x="20300" y="354868"/>
                </a:lnTo>
                <a:lnTo>
                  <a:pt x="1970" y="320414"/>
                </a:lnTo>
                <a:lnTo>
                  <a:pt x="0" y="303080"/>
                </a:lnTo>
                <a:lnTo>
                  <a:pt x="2850" y="285737"/>
                </a:lnTo>
                <a:lnTo>
                  <a:pt x="23082" y="251197"/>
                </a:lnTo>
                <a:lnTo>
                  <a:pt x="62806" y="217155"/>
                </a:lnTo>
                <a:lnTo>
                  <a:pt x="122164" y="183969"/>
                </a:lnTo>
                <a:lnTo>
                  <a:pt x="159250" y="167810"/>
                </a:lnTo>
                <a:lnTo>
                  <a:pt x="201297" y="152000"/>
                </a:lnTo>
                <a:lnTo>
                  <a:pt x="248323" y="136583"/>
                </a:lnTo>
                <a:lnTo>
                  <a:pt x="300345" y="121606"/>
                </a:lnTo>
                <a:lnTo>
                  <a:pt x="357382" y="107112"/>
                </a:lnTo>
                <a:lnTo>
                  <a:pt x="396348" y="98152"/>
                </a:lnTo>
                <a:lnTo>
                  <a:pt x="436645" y="89577"/>
                </a:lnTo>
                <a:lnTo>
                  <a:pt x="478214" y="81386"/>
                </a:lnTo>
                <a:lnTo>
                  <a:pt x="520996" y="73583"/>
                </a:lnTo>
                <a:lnTo>
                  <a:pt x="564933" y="66166"/>
                </a:lnTo>
                <a:lnTo>
                  <a:pt x="609966" y="59138"/>
                </a:lnTo>
                <a:lnTo>
                  <a:pt x="656036" y="52499"/>
                </a:lnTo>
                <a:lnTo>
                  <a:pt x="703085" y="46251"/>
                </a:lnTo>
                <a:lnTo>
                  <a:pt x="751055" y="40393"/>
                </a:lnTo>
                <a:lnTo>
                  <a:pt x="799886" y="34928"/>
                </a:lnTo>
                <a:lnTo>
                  <a:pt x="849520" y="29856"/>
                </a:lnTo>
                <a:lnTo>
                  <a:pt x="899898" y="25178"/>
                </a:lnTo>
                <a:lnTo>
                  <a:pt x="950962" y="20895"/>
                </a:lnTo>
                <a:lnTo>
                  <a:pt x="1002653" y="17008"/>
                </a:lnTo>
                <a:lnTo>
                  <a:pt x="1054913" y="13518"/>
                </a:lnTo>
                <a:lnTo>
                  <a:pt x="1107682" y="10425"/>
                </a:lnTo>
                <a:lnTo>
                  <a:pt x="1160903" y="7732"/>
                </a:lnTo>
                <a:lnTo>
                  <a:pt x="1214517" y="5438"/>
                </a:lnTo>
                <a:lnTo>
                  <a:pt x="1268464" y="3545"/>
                </a:lnTo>
                <a:lnTo>
                  <a:pt x="1322687" y="2054"/>
                </a:lnTo>
                <a:lnTo>
                  <a:pt x="1377127" y="965"/>
                </a:lnTo>
                <a:lnTo>
                  <a:pt x="1431725" y="280"/>
                </a:lnTo>
                <a:lnTo>
                  <a:pt x="1486423" y="0"/>
                </a:lnTo>
                <a:lnTo>
                  <a:pt x="1541161" y="124"/>
                </a:lnTo>
                <a:lnTo>
                  <a:pt x="1595882" y="656"/>
                </a:lnTo>
                <a:lnTo>
                  <a:pt x="1650527" y="1595"/>
                </a:lnTo>
                <a:lnTo>
                  <a:pt x="1705037" y="2942"/>
                </a:lnTo>
                <a:lnTo>
                  <a:pt x="1759353" y="4698"/>
                </a:lnTo>
                <a:lnTo>
                  <a:pt x="1813417" y="6865"/>
                </a:lnTo>
                <a:lnTo>
                  <a:pt x="1867171" y="9443"/>
                </a:lnTo>
                <a:lnTo>
                  <a:pt x="1920555" y="12433"/>
                </a:lnTo>
                <a:lnTo>
                  <a:pt x="1973511" y="15836"/>
                </a:lnTo>
                <a:lnTo>
                  <a:pt x="2025981" y="19654"/>
                </a:lnTo>
                <a:lnTo>
                  <a:pt x="2077905" y="23886"/>
                </a:lnTo>
                <a:lnTo>
                  <a:pt x="2129226" y="28534"/>
                </a:lnTo>
                <a:lnTo>
                  <a:pt x="2179884" y="33599"/>
                </a:lnTo>
                <a:lnTo>
                  <a:pt x="2229821" y="39083"/>
                </a:lnTo>
                <a:lnTo>
                  <a:pt x="2278979" y="44985"/>
                </a:lnTo>
                <a:lnTo>
                  <a:pt x="2327298" y="51306"/>
                </a:lnTo>
                <a:lnTo>
                  <a:pt x="2374720" y="58049"/>
                </a:lnTo>
                <a:lnTo>
                  <a:pt x="2421187" y="65213"/>
                </a:lnTo>
                <a:lnTo>
                  <a:pt x="2466640" y="72800"/>
                </a:lnTo>
                <a:lnTo>
                  <a:pt x="2534244" y="85266"/>
                </a:lnTo>
                <a:lnTo>
                  <a:pt x="2597275" y="98372"/>
                </a:lnTo>
                <a:lnTo>
                  <a:pt x="2655714" y="112072"/>
                </a:lnTo>
                <a:lnTo>
                  <a:pt x="2709545" y="126323"/>
                </a:lnTo>
                <a:lnTo>
                  <a:pt x="2758749" y="141078"/>
                </a:lnTo>
                <a:lnTo>
                  <a:pt x="2803309" y="156294"/>
                </a:lnTo>
                <a:lnTo>
                  <a:pt x="2843207" y="171925"/>
                </a:lnTo>
                <a:lnTo>
                  <a:pt x="2878426" y="187925"/>
                </a:lnTo>
                <a:lnTo>
                  <a:pt x="2934755" y="220857"/>
                </a:lnTo>
                <a:lnTo>
                  <a:pt x="2972155" y="254731"/>
                </a:lnTo>
                <a:lnTo>
                  <a:pt x="2990485" y="289186"/>
                </a:lnTo>
                <a:lnTo>
                  <a:pt x="2992455" y="306519"/>
                </a:lnTo>
                <a:lnTo>
                  <a:pt x="2989605" y="323863"/>
                </a:lnTo>
                <a:lnTo>
                  <a:pt x="2969373" y="358402"/>
                </a:lnTo>
                <a:lnTo>
                  <a:pt x="2929648" y="392444"/>
                </a:lnTo>
                <a:lnTo>
                  <a:pt x="2870290" y="425630"/>
                </a:lnTo>
                <a:lnTo>
                  <a:pt x="2833204" y="441789"/>
                </a:lnTo>
                <a:lnTo>
                  <a:pt x="2791157" y="457600"/>
                </a:lnTo>
                <a:lnTo>
                  <a:pt x="2744132" y="473016"/>
                </a:lnTo>
                <a:lnTo>
                  <a:pt x="2692109" y="487993"/>
                </a:lnTo>
                <a:lnTo>
                  <a:pt x="2635073" y="502487"/>
                </a:lnTo>
                <a:lnTo>
                  <a:pt x="2597287" y="511181"/>
                </a:lnTo>
                <a:lnTo>
                  <a:pt x="2558137" y="519531"/>
                </a:lnTo>
                <a:lnTo>
                  <a:pt x="2517679" y="527532"/>
                </a:lnTo>
                <a:lnTo>
                  <a:pt x="2475966" y="535181"/>
                </a:lnTo>
                <a:lnTo>
                  <a:pt x="2433056" y="542476"/>
                </a:lnTo>
                <a:lnTo>
                  <a:pt x="2389002" y="549414"/>
                </a:lnTo>
                <a:lnTo>
                  <a:pt x="2343860" y="555990"/>
                </a:lnTo>
                <a:lnTo>
                  <a:pt x="2297686" y="562202"/>
                </a:lnTo>
                <a:lnTo>
                  <a:pt x="2250533" y="568048"/>
                </a:lnTo>
                <a:lnTo>
                  <a:pt x="2202458" y="573523"/>
                </a:lnTo>
                <a:lnTo>
                  <a:pt x="2153516" y="578624"/>
                </a:lnTo>
                <a:lnTo>
                  <a:pt x="2103762" y="583350"/>
                </a:lnTo>
                <a:lnTo>
                  <a:pt x="2053251" y="587695"/>
                </a:lnTo>
                <a:lnTo>
                  <a:pt x="2002037" y="591658"/>
                </a:lnTo>
                <a:lnTo>
                  <a:pt x="1950178" y="595234"/>
                </a:lnTo>
                <a:lnTo>
                  <a:pt x="1897727" y="598422"/>
                </a:lnTo>
                <a:lnTo>
                  <a:pt x="1844739" y="601218"/>
                </a:lnTo>
                <a:lnTo>
                  <a:pt x="1791271" y="603618"/>
                </a:lnTo>
                <a:lnTo>
                  <a:pt x="1737376" y="605620"/>
                </a:lnTo>
                <a:lnTo>
                  <a:pt x="1683111" y="607220"/>
                </a:lnTo>
                <a:lnTo>
                  <a:pt x="1628530" y="608416"/>
                </a:lnTo>
                <a:lnTo>
                  <a:pt x="1573689" y="609203"/>
                </a:lnTo>
                <a:lnTo>
                  <a:pt x="1518643" y="609580"/>
                </a:lnTo>
                <a:lnTo>
                  <a:pt x="1463447" y="609543"/>
                </a:lnTo>
                <a:lnTo>
                  <a:pt x="1408156" y="609088"/>
                </a:lnTo>
                <a:lnTo>
                  <a:pt x="1352825" y="608213"/>
                </a:lnTo>
                <a:lnTo>
                  <a:pt x="1297510" y="606915"/>
                </a:lnTo>
                <a:lnTo>
                  <a:pt x="1242265" y="605190"/>
                </a:lnTo>
                <a:lnTo>
                  <a:pt x="1187147" y="603035"/>
                </a:lnTo>
                <a:lnTo>
                  <a:pt x="1132209" y="600447"/>
                </a:lnTo>
                <a:lnTo>
                  <a:pt x="1077508" y="597424"/>
                </a:lnTo>
                <a:lnTo>
                  <a:pt x="1023098" y="593961"/>
                </a:lnTo>
                <a:lnTo>
                  <a:pt x="265014" y="749304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11525" y="1160779"/>
            <a:ext cx="1815464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699770" marR="5080" indent="-687705">
              <a:lnSpc>
                <a:spcPts val="2090"/>
              </a:lnSpc>
              <a:spcBef>
                <a:spcPts val="225"/>
              </a:spcBef>
            </a:pPr>
            <a:r>
              <a:rPr sz="1800" spc="17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800" spc="-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Complexity  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4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19600" y="3886200"/>
            <a:ext cx="2133600" cy="1600200"/>
          </a:xfrm>
          <a:custGeom>
            <a:avLst/>
            <a:gdLst/>
            <a:ahLst/>
            <a:cxnLst/>
            <a:rect l="l" t="t" r="r" b="b"/>
            <a:pathLst>
              <a:path w="2133600" h="1600200">
                <a:moveTo>
                  <a:pt x="0" y="266704"/>
                </a:moveTo>
                <a:lnTo>
                  <a:pt x="4296" y="218764"/>
                </a:lnTo>
                <a:lnTo>
                  <a:pt x="16685" y="173642"/>
                </a:lnTo>
                <a:lnTo>
                  <a:pt x="36412" y="132093"/>
                </a:lnTo>
                <a:lnTo>
                  <a:pt x="62725" y="94870"/>
                </a:lnTo>
                <a:lnTo>
                  <a:pt x="94870" y="62725"/>
                </a:lnTo>
                <a:lnTo>
                  <a:pt x="132093" y="36412"/>
                </a:lnTo>
                <a:lnTo>
                  <a:pt x="173642" y="16685"/>
                </a:lnTo>
                <a:lnTo>
                  <a:pt x="218764" y="4296"/>
                </a:lnTo>
                <a:lnTo>
                  <a:pt x="266704" y="0"/>
                </a:lnTo>
                <a:lnTo>
                  <a:pt x="1866895" y="0"/>
                </a:lnTo>
                <a:lnTo>
                  <a:pt x="1914835" y="4296"/>
                </a:lnTo>
                <a:lnTo>
                  <a:pt x="1959957" y="16685"/>
                </a:lnTo>
                <a:lnTo>
                  <a:pt x="2001506" y="36412"/>
                </a:lnTo>
                <a:lnTo>
                  <a:pt x="2038729" y="62725"/>
                </a:lnTo>
                <a:lnTo>
                  <a:pt x="2070874" y="94870"/>
                </a:lnTo>
                <a:lnTo>
                  <a:pt x="2097186" y="132093"/>
                </a:lnTo>
                <a:lnTo>
                  <a:pt x="2116914" y="173642"/>
                </a:lnTo>
                <a:lnTo>
                  <a:pt x="2129303" y="218764"/>
                </a:lnTo>
                <a:lnTo>
                  <a:pt x="2133600" y="266704"/>
                </a:lnTo>
                <a:lnTo>
                  <a:pt x="2133600" y="1333495"/>
                </a:lnTo>
                <a:lnTo>
                  <a:pt x="2129303" y="1381435"/>
                </a:lnTo>
                <a:lnTo>
                  <a:pt x="2116914" y="1426556"/>
                </a:lnTo>
                <a:lnTo>
                  <a:pt x="2097186" y="1468106"/>
                </a:lnTo>
                <a:lnTo>
                  <a:pt x="2070874" y="1505329"/>
                </a:lnTo>
                <a:lnTo>
                  <a:pt x="2038729" y="1537474"/>
                </a:lnTo>
                <a:lnTo>
                  <a:pt x="2001506" y="1563786"/>
                </a:lnTo>
                <a:lnTo>
                  <a:pt x="1959957" y="1583514"/>
                </a:lnTo>
                <a:lnTo>
                  <a:pt x="1914835" y="1595903"/>
                </a:lnTo>
                <a:lnTo>
                  <a:pt x="1866895" y="1600200"/>
                </a:lnTo>
                <a:lnTo>
                  <a:pt x="266704" y="1600200"/>
                </a:lnTo>
                <a:lnTo>
                  <a:pt x="218764" y="1595903"/>
                </a:lnTo>
                <a:lnTo>
                  <a:pt x="173642" y="1583514"/>
                </a:lnTo>
                <a:lnTo>
                  <a:pt x="132093" y="1563786"/>
                </a:lnTo>
                <a:lnTo>
                  <a:pt x="94870" y="1537474"/>
                </a:lnTo>
                <a:lnTo>
                  <a:pt x="62725" y="1505329"/>
                </a:lnTo>
                <a:lnTo>
                  <a:pt x="36412" y="1468106"/>
                </a:lnTo>
                <a:lnTo>
                  <a:pt x="16685" y="1426556"/>
                </a:lnTo>
                <a:lnTo>
                  <a:pt x="4296" y="1381435"/>
                </a:lnTo>
                <a:lnTo>
                  <a:pt x="0" y="1333495"/>
                </a:lnTo>
                <a:lnTo>
                  <a:pt x="0" y="266704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1278" y="4038628"/>
            <a:ext cx="2422525" cy="838200"/>
          </a:xfrm>
          <a:custGeom>
            <a:avLst/>
            <a:gdLst/>
            <a:ahLst/>
            <a:cxnLst/>
            <a:rect l="l" t="t" r="r" b="b"/>
            <a:pathLst>
              <a:path w="2422525" h="838200">
                <a:moveTo>
                  <a:pt x="1140759" y="91"/>
                </a:moveTo>
                <a:lnTo>
                  <a:pt x="1087356" y="0"/>
                </a:lnTo>
                <a:lnTo>
                  <a:pt x="1034098" y="877"/>
                </a:lnTo>
                <a:lnTo>
                  <a:pt x="981082" y="2715"/>
                </a:lnTo>
                <a:lnTo>
                  <a:pt x="928404" y="5507"/>
                </a:lnTo>
                <a:lnTo>
                  <a:pt x="876160" y="9245"/>
                </a:lnTo>
                <a:lnTo>
                  <a:pt x="824447" y="13920"/>
                </a:lnTo>
                <a:lnTo>
                  <a:pt x="773360" y="19525"/>
                </a:lnTo>
                <a:lnTo>
                  <a:pt x="722997" y="26052"/>
                </a:lnTo>
                <a:lnTo>
                  <a:pt x="673452" y="33494"/>
                </a:lnTo>
                <a:lnTo>
                  <a:pt x="624824" y="41843"/>
                </a:lnTo>
                <a:lnTo>
                  <a:pt x="577207" y="51090"/>
                </a:lnTo>
                <a:lnTo>
                  <a:pt x="530698" y="61228"/>
                </a:lnTo>
                <a:lnTo>
                  <a:pt x="485394" y="72249"/>
                </a:lnTo>
                <a:lnTo>
                  <a:pt x="441391" y="84146"/>
                </a:lnTo>
                <a:lnTo>
                  <a:pt x="398785" y="96911"/>
                </a:lnTo>
                <a:lnTo>
                  <a:pt x="357672" y="110535"/>
                </a:lnTo>
                <a:lnTo>
                  <a:pt x="318148" y="125012"/>
                </a:lnTo>
                <a:lnTo>
                  <a:pt x="280311" y="140332"/>
                </a:lnTo>
                <a:lnTo>
                  <a:pt x="244255" y="156490"/>
                </a:lnTo>
                <a:lnTo>
                  <a:pt x="210078" y="173476"/>
                </a:lnTo>
                <a:lnTo>
                  <a:pt x="138788" y="215894"/>
                </a:lnTo>
                <a:lnTo>
                  <a:pt x="104645" y="241098"/>
                </a:lnTo>
                <a:lnTo>
                  <a:pt x="75397" y="266809"/>
                </a:lnTo>
                <a:lnTo>
                  <a:pt x="31396" y="319405"/>
                </a:lnTo>
                <a:lnTo>
                  <a:pt x="6394" y="372991"/>
                </a:lnTo>
                <a:lnTo>
                  <a:pt x="0" y="426876"/>
                </a:lnTo>
                <a:lnTo>
                  <a:pt x="3658" y="453716"/>
                </a:lnTo>
                <a:lnTo>
                  <a:pt x="24443" y="506756"/>
                </a:lnTo>
                <a:lnTo>
                  <a:pt x="62860" y="558369"/>
                </a:lnTo>
                <a:lnTo>
                  <a:pt x="118517" y="607865"/>
                </a:lnTo>
                <a:lnTo>
                  <a:pt x="152689" y="631603"/>
                </a:lnTo>
                <a:lnTo>
                  <a:pt x="191024" y="654553"/>
                </a:lnTo>
                <a:lnTo>
                  <a:pt x="233475" y="676628"/>
                </a:lnTo>
                <a:lnTo>
                  <a:pt x="279991" y="697742"/>
                </a:lnTo>
                <a:lnTo>
                  <a:pt x="330525" y="717809"/>
                </a:lnTo>
                <a:lnTo>
                  <a:pt x="385027" y="736742"/>
                </a:lnTo>
                <a:lnTo>
                  <a:pt x="443448" y="754456"/>
                </a:lnTo>
                <a:lnTo>
                  <a:pt x="505740" y="770863"/>
                </a:lnTo>
                <a:lnTo>
                  <a:pt x="554388" y="782127"/>
                </a:lnTo>
                <a:lnTo>
                  <a:pt x="603949" y="792337"/>
                </a:lnTo>
                <a:lnTo>
                  <a:pt x="654327" y="801500"/>
                </a:lnTo>
                <a:lnTo>
                  <a:pt x="705427" y="809623"/>
                </a:lnTo>
                <a:lnTo>
                  <a:pt x="757152" y="816716"/>
                </a:lnTo>
                <a:lnTo>
                  <a:pt x="809405" y="822784"/>
                </a:lnTo>
                <a:lnTo>
                  <a:pt x="862091" y="827838"/>
                </a:lnTo>
                <a:lnTo>
                  <a:pt x="915112" y="831883"/>
                </a:lnTo>
                <a:lnTo>
                  <a:pt x="968374" y="834928"/>
                </a:lnTo>
                <a:lnTo>
                  <a:pt x="1021778" y="836981"/>
                </a:lnTo>
                <a:lnTo>
                  <a:pt x="1075231" y="838049"/>
                </a:lnTo>
                <a:lnTo>
                  <a:pt x="1128634" y="838141"/>
                </a:lnTo>
                <a:lnTo>
                  <a:pt x="1181891" y="837263"/>
                </a:lnTo>
                <a:lnTo>
                  <a:pt x="1234907" y="835425"/>
                </a:lnTo>
                <a:lnTo>
                  <a:pt x="1287585" y="832633"/>
                </a:lnTo>
                <a:lnTo>
                  <a:pt x="1339829" y="828896"/>
                </a:lnTo>
                <a:lnTo>
                  <a:pt x="1391542" y="824220"/>
                </a:lnTo>
                <a:lnTo>
                  <a:pt x="1442629" y="818615"/>
                </a:lnTo>
                <a:lnTo>
                  <a:pt x="1492993" y="812088"/>
                </a:lnTo>
                <a:lnTo>
                  <a:pt x="1542537" y="804646"/>
                </a:lnTo>
                <a:lnTo>
                  <a:pt x="1591165" y="796298"/>
                </a:lnTo>
                <a:lnTo>
                  <a:pt x="1638782" y="787051"/>
                </a:lnTo>
                <a:lnTo>
                  <a:pt x="1685291" y="776912"/>
                </a:lnTo>
                <a:lnTo>
                  <a:pt x="1730595" y="765891"/>
                </a:lnTo>
                <a:lnTo>
                  <a:pt x="1774598" y="753994"/>
                </a:lnTo>
                <a:lnTo>
                  <a:pt x="1817204" y="741229"/>
                </a:lnTo>
                <a:lnTo>
                  <a:pt x="1858317" y="727605"/>
                </a:lnTo>
                <a:lnTo>
                  <a:pt x="1897840" y="713129"/>
                </a:lnTo>
                <a:lnTo>
                  <a:pt x="1935678" y="697808"/>
                </a:lnTo>
                <a:lnTo>
                  <a:pt x="1971733" y="681651"/>
                </a:lnTo>
                <a:lnTo>
                  <a:pt x="2005910" y="664665"/>
                </a:lnTo>
                <a:lnTo>
                  <a:pt x="2038112" y="646858"/>
                </a:lnTo>
                <a:lnTo>
                  <a:pt x="2422040" y="619097"/>
                </a:lnTo>
                <a:lnTo>
                  <a:pt x="2195994" y="498488"/>
                </a:lnTo>
                <a:lnTo>
                  <a:pt x="2208809" y="467021"/>
                </a:lnTo>
                <a:lnTo>
                  <a:pt x="2215247" y="435606"/>
                </a:lnTo>
                <a:lnTo>
                  <a:pt x="2209524" y="373400"/>
                </a:lnTo>
                <a:lnTo>
                  <a:pt x="2179887" y="312816"/>
                </a:lnTo>
                <a:lnTo>
                  <a:pt x="2127402" y="254797"/>
                </a:lnTo>
                <a:lnTo>
                  <a:pt x="2092923" y="227046"/>
                </a:lnTo>
                <a:lnTo>
                  <a:pt x="2053131" y="200290"/>
                </a:lnTo>
                <a:lnTo>
                  <a:pt x="2008158" y="174647"/>
                </a:lnTo>
                <a:lnTo>
                  <a:pt x="1958139" y="150237"/>
                </a:lnTo>
                <a:lnTo>
                  <a:pt x="1903205" y="127177"/>
                </a:lnTo>
                <a:lnTo>
                  <a:pt x="1843490" y="105585"/>
                </a:lnTo>
                <a:lnTo>
                  <a:pt x="1779127" y="85579"/>
                </a:lnTo>
                <a:lnTo>
                  <a:pt x="1710249" y="67277"/>
                </a:lnTo>
                <a:lnTo>
                  <a:pt x="1661602" y="56013"/>
                </a:lnTo>
                <a:lnTo>
                  <a:pt x="1612041" y="45803"/>
                </a:lnTo>
                <a:lnTo>
                  <a:pt x="1561662" y="36641"/>
                </a:lnTo>
                <a:lnTo>
                  <a:pt x="1510562" y="28517"/>
                </a:lnTo>
                <a:lnTo>
                  <a:pt x="1458838" y="21425"/>
                </a:lnTo>
                <a:lnTo>
                  <a:pt x="1406584" y="15356"/>
                </a:lnTo>
                <a:lnTo>
                  <a:pt x="1353899" y="10303"/>
                </a:lnTo>
                <a:lnTo>
                  <a:pt x="1300877" y="6257"/>
                </a:lnTo>
                <a:lnTo>
                  <a:pt x="1247616" y="3212"/>
                </a:lnTo>
                <a:lnTo>
                  <a:pt x="1194211" y="1159"/>
                </a:lnTo>
                <a:lnTo>
                  <a:pt x="1140759" y="91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81278" y="4038628"/>
            <a:ext cx="2422525" cy="838200"/>
          </a:xfrm>
          <a:custGeom>
            <a:avLst/>
            <a:gdLst/>
            <a:ahLst/>
            <a:cxnLst/>
            <a:rect l="l" t="t" r="r" b="b"/>
            <a:pathLst>
              <a:path w="2422525" h="838200">
                <a:moveTo>
                  <a:pt x="2422039" y="619098"/>
                </a:moveTo>
                <a:lnTo>
                  <a:pt x="2038113" y="646858"/>
                </a:lnTo>
                <a:lnTo>
                  <a:pt x="2005911" y="664665"/>
                </a:lnTo>
                <a:lnTo>
                  <a:pt x="1971734" y="681651"/>
                </a:lnTo>
                <a:lnTo>
                  <a:pt x="1935678" y="697808"/>
                </a:lnTo>
                <a:lnTo>
                  <a:pt x="1897841" y="713129"/>
                </a:lnTo>
                <a:lnTo>
                  <a:pt x="1858317" y="727605"/>
                </a:lnTo>
                <a:lnTo>
                  <a:pt x="1817204" y="741230"/>
                </a:lnTo>
                <a:lnTo>
                  <a:pt x="1774598" y="753994"/>
                </a:lnTo>
                <a:lnTo>
                  <a:pt x="1730594" y="765891"/>
                </a:lnTo>
                <a:lnTo>
                  <a:pt x="1685290" y="776913"/>
                </a:lnTo>
                <a:lnTo>
                  <a:pt x="1638782" y="787051"/>
                </a:lnTo>
                <a:lnTo>
                  <a:pt x="1591165" y="796298"/>
                </a:lnTo>
                <a:lnTo>
                  <a:pt x="1542536" y="804646"/>
                </a:lnTo>
                <a:lnTo>
                  <a:pt x="1492992" y="812088"/>
                </a:lnTo>
                <a:lnTo>
                  <a:pt x="1442629" y="818616"/>
                </a:lnTo>
                <a:lnTo>
                  <a:pt x="1391542" y="824221"/>
                </a:lnTo>
                <a:lnTo>
                  <a:pt x="1339829" y="828896"/>
                </a:lnTo>
                <a:lnTo>
                  <a:pt x="1287585" y="832633"/>
                </a:lnTo>
                <a:lnTo>
                  <a:pt x="1234907" y="835425"/>
                </a:lnTo>
                <a:lnTo>
                  <a:pt x="1181891" y="837264"/>
                </a:lnTo>
                <a:lnTo>
                  <a:pt x="1128633" y="838141"/>
                </a:lnTo>
                <a:lnTo>
                  <a:pt x="1075230" y="838050"/>
                </a:lnTo>
                <a:lnTo>
                  <a:pt x="1021778" y="836981"/>
                </a:lnTo>
                <a:lnTo>
                  <a:pt x="968373" y="834928"/>
                </a:lnTo>
                <a:lnTo>
                  <a:pt x="915112" y="831883"/>
                </a:lnTo>
                <a:lnTo>
                  <a:pt x="862090" y="827838"/>
                </a:lnTo>
                <a:lnTo>
                  <a:pt x="809405" y="822785"/>
                </a:lnTo>
                <a:lnTo>
                  <a:pt x="757151" y="816716"/>
                </a:lnTo>
                <a:lnTo>
                  <a:pt x="705427" y="809624"/>
                </a:lnTo>
                <a:lnTo>
                  <a:pt x="654327" y="801500"/>
                </a:lnTo>
                <a:lnTo>
                  <a:pt x="603948" y="792338"/>
                </a:lnTo>
                <a:lnTo>
                  <a:pt x="554387" y="782128"/>
                </a:lnTo>
                <a:lnTo>
                  <a:pt x="505740" y="770864"/>
                </a:lnTo>
                <a:lnTo>
                  <a:pt x="443448" y="754457"/>
                </a:lnTo>
                <a:lnTo>
                  <a:pt x="385026" y="736743"/>
                </a:lnTo>
                <a:lnTo>
                  <a:pt x="330524" y="717810"/>
                </a:lnTo>
                <a:lnTo>
                  <a:pt x="279991" y="697743"/>
                </a:lnTo>
                <a:lnTo>
                  <a:pt x="233474" y="676628"/>
                </a:lnTo>
                <a:lnTo>
                  <a:pt x="191024" y="654553"/>
                </a:lnTo>
                <a:lnTo>
                  <a:pt x="152688" y="631603"/>
                </a:lnTo>
                <a:lnTo>
                  <a:pt x="118517" y="607865"/>
                </a:lnTo>
                <a:lnTo>
                  <a:pt x="88557" y="583425"/>
                </a:lnTo>
                <a:lnTo>
                  <a:pt x="41472" y="532784"/>
                </a:lnTo>
                <a:lnTo>
                  <a:pt x="11822" y="480371"/>
                </a:lnTo>
                <a:lnTo>
                  <a:pt x="0" y="426876"/>
                </a:lnTo>
                <a:lnTo>
                  <a:pt x="895" y="399939"/>
                </a:lnTo>
                <a:lnTo>
                  <a:pt x="16545" y="346117"/>
                </a:lnTo>
                <a:lnTo>
                  <a:pt x="50998" y="292940"/>
                </a:lnTo>
                <a:lnTo>
                  <a:pt x="104645" y="241099"/>
                </a:lnTo>
                <a:lnTo>
                  <a:pt x="138788" y="215894"/>
                </a:lnTo>
                <a:lnTo>
                  <a:pt x="177876" y="191283"/>
                </a:lnTo>
                <a:lnTo>
                  <a:pt x="244255" y="156490"/>
                </a:lnTo>
                <a:lnTo>
                  <a:pt x="280311" y="140333"/>
                </a:lnTo>
                <a:lnTo>
                  <a:pt x="318148" y="125012"/>
                </a:lnTo>
                <a:lnTo>
                  <a:pt x="357672" y="110536"/>
                </a:lnTo>
                <a:lnTo>
                  <a:pt x="398785" y="96911"/>
                </a:lnTo>
                <a:lnTo>
                  <a:pt x="441391" y="84147"/>
                </a:lnTo>
                <a:lnTo>
                  <a:pt x="485394" y="72250"/>
                </a:lnTo>
                <a:lnTo>
                  <a:pt x="530698" y="61228"/>
                </a:lnTo>
                <a:lnTo>
                  <a:pt x="577207" y="51090"/>
                </a:lnTo>
                <a:lnTo>
                  <a:pt x="624823" y="41843"/>
                </a:lnTo>
                <a:lnTo>
                  <a:pt x="673452" y="33494"/>
                </a:lnTo>
                <a:lnTo>
                  <a:pt x="722996" y="26053"/>
                </a:lnTo>
                <a:lnTo>
                  <a:pt x="773360" y="19525"/>
                </a:lnTo>
                <a:lnTo>
                  <a:pt x="824446" y="13920"/>
                </a:lnTo>
                <a:lnTo>
                  <a:pt x="876160" y="9245"/>
                </a:lnTo>
                <a:lnTo>
                  <a:pt x="928404" y="5507"/>
                </a:lnTo>
                <a:lnTo>
                  <a:pt x="981082" y="2715"/>
                </a:lnTo>
                <a:lnTo>
                  <a:pt x="1034098" y="877"/>
                </a:lnTo>
                <a:lnTo>
                  <a:pt x="1087355" y="0"/>
                </a:lnTo>
                <a:lnTo>
                  <a:pt x="1140758" y="91"/>
                </a:lnTo>
                <a:lnTo>
                  <a:pt x="1194210" y="1159"/>
                </a:lnTo>
                <a:lnTo>
                  <a:pt x="1247615" y="3212"/>
                </a:lnTo>
                <a:lnTo>
                  <a:pt x="1300877" y="6257"/>
                </a:lnTo>
                <a:lnTo>
                  <a:pt x="1353898" y="10303"/>
                </a:lnTo>
                <a:lnTo>
                  <a:pt x="1406584" y="15356"/>
                </a:lnTo>
                <a:lnTo>
                  <a:pt x="1458837" y="21425"/>
                </a:lnTo>
                <a:lnTo>
                  <a:pt x="1510562" y="28517"/>
                </a:lnTo>
                <a:lnTo>
                  <a:pt x="1561662" y="36641"/>
                </a:lnTo>
                <a:lnTo>
                  <a:pt x="1612040" y="45803"/>
                </a:lnTo>
                <a:lnTo>
                  <a:pt x="1661601" y="56013"/>
                </a:lnTo>
                <a:lnTo>
                  <a:pt x="1710249" y="67277"/>
                </a:lnTo>
                <a:lnTo>
                  <a:pt x="1779127" y="85579"/>
                </a:lnTo>
                <a:lnTo>
                  <a:pt x="1843490" y="105585"/>
                </a:lnTo>
                <a:lnTo>
                  <a:pt x="1903205" y="127177"/>
                </a:lnTo>
                <a:lnTo>
                  <a:pt x="1958139" y="150237"/>
                </a:lnTo>
                <a:lnTo>
                  <a:pt x="2008159" y="174648"/>
                </a:lnTo>
                <a:lnTo>
                  <a:pt x="2053131" y="200290"/>
                </a:lnTo>
                <a:lnTo>
                  <a:pt x="2092923" y="227046"/>
                </a:lnTo>
                <a:lnTo>
                  <a:pt x="2127402" y="254798"/>
                </a:lnTo>
                <a:lnTo>
                  <a:pt x="2156434" y="283427"/>
                </a:lnTo>
                <a:lnTo>
                  <a:pt x="2197628" y="342846"/>
                </a:lnTo>
                <a:lnTo>
                  <a:pt x="2215441" y="404359"/>
                </a:lnTo>
                <a:lnTo>
                  <a:pt x="2215247" y="435605"/>
                </a:lnTo>
                <a:lnTo>
                  <a:pt x="2208809" y="467021"/>
                </a:lnTo>
                <a:lnTo>
                  <a:pt x="2195993" y="498487"/>
                </a:lnTo>
                <a:lnTo>
                  <a:pt x="2422039" y="61909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74118" y="4031995"/>
            <a:ext cx="12312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Data  </a:t>
            </a:r>
            <a:r>
              <a:rPr sz="1800" spc="9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spc="7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spc="114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00" spc="13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800" spc="6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spc="7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8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800" spc="6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spc="19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4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y  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3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53956" y="4617154"/>
            <a:ext cx="1504315" cy="762000"/>
          </a:xfrm>
          <a:prstGeom prst="rect">
            <a:avLst/>
          </a:prstGeom>
          <a:solidFill>
            <a:srgbClr val="3366FF"/>
          </a:solidFill>
          <a:ln w="635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168275">
              <a:lnSpc>
                <a:spcPct val="100000"/>
              </a:lnSpc>
            </a:pPr>
            <a:r>
              <a:rPr sz="180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Evaluation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579586" y="4038601"/>
            <a:ext cx="103505" cy="575945"/>
          </a:xfrm>
          <a:custGeom>
            <a:avLst/>
            <a:gdLst/>
            <a:ahLst/>
            <a:cxnLst/>
            <a:rect l="l" t="t" r="r" b="b"/>
            <a:pathLst>
              <a:path w="103504" h="575945">
                <a:moveTo>
                  <a:pt x="7082" y="479708"/>
                </a:moveTo>
                <a:lnTo>
                  <a:pt x="1023" y="483242"/>
                </a:lnTo>
                <a:lnTo>
                  <a:pt x="0" y="487131"/>
                </a:lnTo>
                <a:lnTo>
                  <a:pt x="51702" y="575763"/>
                </a:lnTo>
                <a:lnTo>
                  <a:pt x="59054" y="563161"/>
                </a:lnTo>
                <a:lnTo>
                  <a:pt x="45352" y="563161"/>
                </a:lnTo>
                <a:lnTo>
                  <a:pt x="45352" y="539671"/>
                </a:lnTo>
                <a:lnTo>
                  <a:pt x="10970" y="480731"/>
                </a:lnTo>
                <a:lnTo>
                  <a:pt x="7082" y="479708"/>
                </a:lnTo>
                <a:close/>
              </a:path>
              <a:path w="103504" h="575945">
                <a:moveTo>
                  <a:pt x="45352" y="539672"/>
                </a:moveTo>
                <a:lnTo>
                  <a:pt x="45352" y="563161"/>
                </a:lnTo>
                <a:lnTo>
                  <a:pt x="58052" y="563161"/>
                </a:lnTo>
                <a:lnTo>
                  <a:pt x="58052" y="559960"/>
                </a:lnTo>
                <a:lnTo>
                  <a:pt x="46217" y="559960"/>
                </a:lnTo>
                <a:lnTo>
                  <a:pt x="51702" y="550557"/>
                </a:lnTo>
                <a:lnTo>
                  <a:pt x="45352" y="539672"/>
                </a:lnTo>
                <a:close/>
              </a:path>
              <a:path w="103504" h="575945">
                <a:moveTo>
                  <a:pt x="96323" y="479708"/>
                </a:moveTo>
                <a:lnTo>
                  <a:pt x="92434" y="480731"/>
                </a:lnTo>
                <a:lnTo>
                  <a:pt x="58052" y="539671"/>
                </a:lnTo>
                <a:lnTo>
                  <a:pt x="58052" y="563161"/>
                </a:lnTo>
                <a:lnTo>
                  <a:pt x="59054" y="563161"/>
                </a:lnTo>
                <a:lnTo>
                  <a:pt x="103404" y="487130"/>
                </a:lnTo>
                <a:lnTo>
                  <a:pt x="102381" y="483242"/>
                </a:lnTo>
                <a:lnTo>
                  <a:pt x="96323" y="479708"/>
                </a:lnTo>
                <a:close/>
              </a:path>
              <a:path w="103504" h="575945">
                <a:moveTo>
                  <a:pt x="51702" y="550557"/>
                </a:moveTo>
                <a:lnTo>
                  <a:pt x="46217" y="559960"/>
                </a:lnTo>
                <a:lnTo>
                  <a:pt x="57188" y="559960"/>
                </a:lnTo>
                <a:lnTo>
                  <a:pt x="51702" y="550557"/>
                </a:lnTo>
                <a:close/>
              </a:path>
              <a:path w="103504" h="575945">
                <a:moveTo>
                  <a:pt x="58052" y="539671"/>
                </a:moveTo>
                <a:lnTo>
                  <a:pt x="51702" y="550557"/>
                </a:lnTo>
                <a:lnTo>
                  <a:pt x="57188" y="559960"/>
                </a:lnTo>
                <a:lnTo>
                  <a:pt x="58052" y="559960"/>
                </a:lnTo>
                <a:lnTo>
                  <a:pt x="58052" y="539671"/>
                </a:lnTo>
                <a:close/>
              </a:path>
              <a:path w="103504" h="575945">
                <a:moveTo>
                  <a:pt x="58051" y="0"/>
                </a:moveTo>
                <a:lnTo>
                  <a:pt x="45351" y="0"/>
                </a:lnTo>
                <a:lnTo>
                  <a:pt x="45352" y="539672"/>
                </a:lnTo>
                <a:lnTo>
                  <a:pt x="51702" y="550557"/>
                </a:lnTo>
                <a:lnTo>
                  <a:pt x="58052" y="539672"/>
                </a:lnTo>
                <a:lnTo>
                  <a:pt x="58051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33" name="object 2"/>
          <p:cNvSpPr txBox="1">
            <a:spLocks/>
          </p:cNvSpPr>
          <p:nvPr/>
        </p:nvSpPr>
        <p:spPr>
          <a:xfrm>
            <a:off x="250906" y="304800"/>
            <a:ext cx="8207293" cy="11349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sz="3600" kern="0" spc="-355" dirty="0">
                <a:latin typeface="+mj-lt"/>
                <a:ea typeface="Yu Mincho" panose="02020400000000000000" pitchFamily="18" charset="-128"/>
              </a:rPr>
              <a:t>TYPICAL MACHINE  LEARNING Pipeline</a:t>
            </a:r>
          </a:p>
          <a:p>
            <a:pPr marL="12700">
              <a:spcBef>
                <a:spcPts val="110"/>
              </a:spcBef>
            </a:pPr>
            <a:r>
              <a:rPr lang="en-US" sz="3600" kern="0" spc="-355" dirty="0">
                <a:latin typeface="+mj-lt"/>
                <a:ea typeface="Yu Mincho" panose="02020400000000000000" pitchFamily="18" charset="-128"/>
              </a:rPr>
              <a:t>(Learning Mode)</a:t>
            </a:r>
            <a:endParaRPr lang="en-US" sz="3600" kern="0" dirty="0">
              <a:latin typeface="+mj-lt"/>
              <a:ea typeface="Yu Mincho" panose="02020400000000000000" pitchFamily="18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0739" y="1458467"/>
            <a:ext cx="7672070" cy="114109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70"/>
              </a:spcBef>
              <a:buChar char="•"/>
              <a:tabLst>
                <a:tab pos="469265" algn="l"/>
                <a:tab pos="469900" algn="l"/>
              </a:tabLst>
            </a:pPr>
            <a:r>
              <a:rPr sz="2600" spc="-5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No labels are provided (e.g. No </a:t>
            </a:r>
            <a:r>
              <a:rPr sz="260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600" spc="-3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5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provided)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469900" indent="-457200">
              <a:lnSpc>
                <a:spcPct val="100000"/>
              </a:lnSpc>
              <a:spcBef>
                <a:spcPts val="1275"/>
              </a:spcBef>
              <a:buChar char="•"/>
              <a:tabLst>
                <a:tab pos="469265" algn="l"/>
                <a:tab pos="469900" algn="l"/>
              </a:tabLst>
            </a:pPr>
            <a:r>
              <a:rPr sz="2600" spc="-5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Find patterns from unlabeled </a:t>
            </a:r>
            <a:r>
              <a:rPr sz="260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data, </a:t>
            </a:r>
            <a:r>
              <a:rPr sz="2600" dirty="0">
                <a:latin typeface="Arial" panose="020B0604020202020204"/>
                <a:cs typeface="Arial" panose="020B0604020202020204"/>
              </a:rPr>
              <a:t>e.g.</a:t>
            </a:r>
            <a:r>
              <a:rPr sz="26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clustering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3266" y="5270502"/>
            <a:ext cx="1396733" cy="822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0200" y="3441700"/>
            <a:ext cx="0" cy="2895600"/>
          </a:xfrm>
          <a:custGeom>
            <a:avLst/>
            <a:gdLst/>
            <a:ahLst/>
            <a:cxnLst/>
            <a:rect l="l" t="t" r="r" b="b"/>
            <a:pathLst>
              <a:path h="2895600">
                <a:moveTo>
                  <a:pt x="0" y="0"/>
                </a:moveTo>
                <a:lnTo>
                  <a:pt x="1" y="2895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200" y="6337300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5775" y="4720844"/>
            <a:ext cx="2811145" cy="103441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98450" marR="5080" indent="-285750">
              <a:lnSpc>
                <a:spcPct val="89000"/>
              </a:lnSpc>
              <a:spcBef>
                <a:spcPts val="33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e.g.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clustering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=&gt;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find  </a:t>
            </a:r>
            <a:r>
              <a:rPr sz="1800" b="1" spc="-10" dirty="0">
                <a:latin typeface="Yu Gothic" panose="020B0400000000000000" charset="-128"/>
                <a:cs typeface="Yu Gothic" panose="020B0400000000000000" charset="-128"/>
              </a:rPr>
              <a:t>“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natural</a:t>
            </a:r>
            <a:r>
              <a:rPr sz="1800" b="1" spc="-10" dirty="0">
                <a:latin typeface="Yu Gothic" panose="020B0400000000000000" charset="-128"/>
                <a:cs typeface="Yu Gothic" panose="020B0400000000000000" charset="-128"/>
              </a:rPr>
              <a:t>”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grouping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 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instances given un-labeled 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data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200" y="3441700"/>
            <a:ext cx="0" cy="2895600"/>
          </a:xfrm>
          <a:custGeom>
            <a:avLst/>
            <a:gdLst/>
            <a:ahLst/>
            <a:cxnLst/>
            <a:rect l="l" t="t" r="r" b="b"/>
            <a:pathLst>
              <a:path h="2895600">
                <a:moveTo>
                  <a:pt x="0" y="0"/>
                </a:moveTo>
                <a:lnTo>
                  <a:pt x="1" y="2895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0200" y="6337300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0" y="4584700"/>
            <a:ext cx="3048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3200" y="46609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000" y="45847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6150" y="5276850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69850" y="0"/>
                </a:moveTo>
                <a:lnTo>
                  <a:pt x="42661" y="5489"/>
                </a:lnTo>
                <a:lnTo>
                  <a:pt x="20458" y="20458"/>
                </a:lnTo>
                <a:lnTo>
                  <a:pt x="5489" y="42661"/>
                </a:lnTo>
                <a:lnTo>
                  <a:pt x="0" y="69850"/>
                </a:lnTo>
                <a:lnTo>
                  <a:pt x="5489" y="97038"/>
                </a:lnTo>
                <a:lnTo>
                  <a:pt x="20458" y="119241"/>
                </a:lnTo>
                <a:lnTo>
                  <a:pt x="42661" y="134210"/>
                </a:lnTo>
                <a:lnTo>
                  <a:pt x="69850" y="139700"/>
                </a:lnTo>
                <a:lnTo>
                  <a:pt x="97038" y="134210"/>
                </a:lnTo>
                <a:lnTo>
                  <a:pt x="119241" y="119241"/>
                </a:lnTo>
                <a:lnTo>
                  <a:pt x="134210" y="97038"/>
                </a:lnTo>
                <a:lnTo>
                  <a:pt x="139700" y="69850"/>
                </a:lnTo>
                <a:lnTo>
                  <a:pt x="134210" y="42661"/>
                </a:lnTo>
                <a:lnTo>
                  <a:pt x="119241" y="20458"/>
                </a:lnTo>
                <a:lnTo>
                  <a:pt x="97038" y="5489"/>
                </a:lnTo>
                <a:lnTo>
                  <a:pt x="69850" y="0"/>
                </a:lnTo>
                <a:close/>
              </a:path>
            </a:pathLst>
          </a:custGeom>
          <a:solidFill>
            <a:srgbClr val="FFFF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6150" y="5276850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0" y="69850"/>
                </a:moveTo>
                <a:lnTo>
                  <a:pt x="5489" y="42661"/>
                </a:lnTo>
                <a:lnTo>
                  <a:pt x="20458" y="20458"/>
                </a:lnTo>
                <a:lnTo>
                  <a:pt x="42661" y="5489"/>
                </a:lnTo>
                <a:lnTo>
                  <a:pt x="69850" y="0"/>
                </a:lnTo>
                <a:lnTo>
                  <a:pt x="97038" y="5489"/>
                </a:lnTo>
                <a:lnTo>
                  <a:pt x="119241" y="20458"/>
                </a:lnTo>
                <a:lnTo>
                  <a:pt x="134210" y="42661"/>
                </a:lnTo>
                <a:lnTo>
                  <a:pt x="139700" y="69850"/>
                </a:lnTo>
                <a:lnTo>
                  <a:pt x="134210" y="97038"/>
                </a:lnTo>
                <a:lnTo>
                  <a:pt x="119241" y="119241"/>
                </a:lnTo>
                <a:lnTo>
                  <a:pt x="97038" y="134210"/>
                </a:lnTo>
                <a:lnTo>
                  <a:pt x="69850" y="139700"/>
                </a:lnTo>
                <a:lnTo>
                  <a:pt x="42661" y="134210"/>
                </a:lnTo>
                <a:lnTo>
                  <a:pt x="20458" y="119241"/>
                </a:lnTo>
                <a:lnTo>
                  <a:pt x="5489" y="97038"/>
                </a:lnTo>
                <a:lnTo>
                  <a:pt x="0" y="69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29000" y="42799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90800" y="50419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8000" y="48895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29000" y="48133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8550" y="5429250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69850" y="0"/>
                </a:moveTo>
                <a:lnTo>
                  <a:pt x="42661" y="5489"/>
                </a:lnTo>
                <a:lnTo>
                  <a:pt x="20458" y="20458"/>
                </a:lnTo>
                <a:lnTo>
                  <a:pt x="5489" y="42661"/>
                </a:lnTo>
                <a:lnTo>
                  <a:pt x="0" y="69850"/>
                </a:lnTo>
                <a:lnTo>
                  <a:pt x="5489" y="97038"/>
                </a:lnTo>
                <a:lnTo>
                  <a:pt x="20458" y="119241"/>
                </a:lnTo>
                <a:lnTo>
                  <a:pt x="42661" y="134210"/>
                </a:lnTo>
                <a:lnTo>
                  <a:pt x="69850" y="139700"/>
                </a:lnTo>
                <a:lnTo>
                  <a:pt x="97038" y="134210"/>
                </a:lnTo>
                <a:lnTo>
                  <a:pt x="119241" y="119241"/>
                </a:lnTo>
                <a:lnTo>
                  <a:pt x="134210" y="97038"/>
                </a:lnTo>
                <a:lnTo>
                  <a:pt x="139700" y="69850"/>
                </a:lnTo>
                <a:lnTo>
                  <a:pt x="134210" y="42661"/>
                </a:lnTo>
                <a:lnTo>
                  <a:pt x="119241" y="20458"/>
                </a:lnTo>
                <a:lnTo>
                  <a:pt x="97038" y="5489"/>
                </a:lnTo>
                <a:lnTo>
                  <a:pt x="69850" y="0"/>
                </a:lnTo>
                <a:close/>
              </a:path>
            </a:pathLst>
          </a:custGeom>
          <a:solidFill>
            <a:srgbClr val="FFFF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68550" y="5429250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0" y="69850"/>
                </a:moveTo>
                <a:lnTo>
                  <a:pt x="5489" y="42661"/>
                </a:lnTo>
                <a:lnTo>
                  <a:pt x="20458" y="20458"/>
                </a:lnTo>
                <a:lnTo>
                  <a:pt x="42661" y="5489"/>
                </a:lnTo>
                <a:lnTo>
                  <a:pt x="69850" y="0"/>
                </a:lnTo>
                <a:lnTo>
                  <a:pt x="97038" y="5489"/>
                </a:lnTo>
                <a:lnTo>
                  <a:pt x="119241" y="20458"/>
                </a:lnTo>
                <a:lnTo>
                  <a:pt x="134210" y="42661"/>
                </a:lnTo>
                <a:lnTo>
                  <a:pt x="139700" y="69850"/>
                </a:lnTo>
                <a:lnTo>
                  <a:pt x="134210" y="97038"/>
                </a:lnTo>
                <a:lnTo>
                  <a:pt x="119241" y="119241"/>
                </a:lnTo>
                <a:lnTo>
                  <a:pt x="97038" y="134210"/>
                </a:lnTo>
                <a:lnTo>
                  <a:pt x="69850" y="139700"/>
                </a:lnTo>
                <a:lnTo>
                  <a:pt x="42661" y="134210"/>
                </a:lnTo>
                <a:lnTo>
                  <a:pt x="20458" y="119241"/>
                </a:lnTo>
                <a:lnTo>
                  <a:pt x="5489" y="97038"/>
                </a:lnTo>
                <a:lnTo>
                  <a:pt x="0" y="69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33600" y="56515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19400" y="42799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29000" y="45085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95800" y="45847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91000" y="48133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14800" y="51181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19600" y="5194300"/>
            <a:ext cx="3048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95800" y="49657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84450" y="5797549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13050" y="5645149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17850" y="5721349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17850" y="549275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22650" y="541655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98850" y="5721349"/>
            <a:ext cx="165100" cy="165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17850" y="427355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08450" y="541655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90725" y="4198940"/>
            <a:ext cx="1746250" cy="1684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05265" y="4418012"/>
            <a:ext cx="1006475" cy="1400810"/>
          </a:xfrm>
          <a:custGeom>
            <a:avLst/>
            <a:gdLst/>
            <a:ahLst/>
            <a:cxnLst/>
            <a:rect l="l" t="t" r="r" b="b"/>
            <a:pathLst>
              <a:path w="1006475" h="1400810">
                <a:moveTo>
                  <a:pt x="798512" y="0"/>
                </a:moveTo>
                <a:lnTo>
                  <a:pt x="747910" y="4387"/>
                </a:lnTo>
                <a:lnTo>
                  <a:pt x="646707" y="14427"/>
                </a:lnTo>
                <a:lnTo>
                  <a:pt x="545504" y="26029"/>
                </a:lnTo>
                <a:lnTo>
                  <a:pt x="393700" y="46037"/>
                </a:lnTo>
                <a:lnTo>
                  <a:pt x="357137" y="59680"/>
                </a:lnTo>
                <a:lnTo>
                  <a:pt x="321468" y="71834"/>
                </a:lnTo>
                <a:lnTo>
                  <a:pt x="286990" y="85774"/>
                </a:lnTo>
                <a:lnTo>
                  <a:pt x="270272" y="95403"/>
                </a:lnTo>
                <a:lnTo>
                  <a:pt x="323850" y="127000"/>
                </a:lnTo>
                <a:lnTo>
                  <a:pt x="265310" y="155178"/>
                </a:lnTo>
                <a:lnTo>
                  <a:pt x="207962" y="185737"/>
                </a:lnTo>
                <a:lnTo>
                  <a:pt x="176162" y="213568"/>
                </a:lnTo>
                <a:lnTo>
                  <a:pt x="153590" y="248840"/>
                </a:lnTo>
                <a:lnTo>
                  <a:pt x="135185" y="287089"/>
                </a:lnTo>
                <a:lnTo>
                  <a:pt x="115887" y="323850"/>
                </a:lnTo>
                <a:lnTo>
                  <a:pt x="106883" y="355798"/>
                </a:lnTo>
                <a:lnTo>
                  <a:pt x="97432" y="384175"/>
                </a:lnTo>
                <a:lnTo>
                  <a:pt x="85303" y="411360"/>
                </a:lnTo>
                <a:lnTo>
                  <a:pt x="68262" y="439737"/>
                </a:lnTo>
                <a:lnTo>
                  <a:pt x="62557" y="457348"/>
                </a:lnTo>
                <a:lnTo>
                  <a:pt x="51742" y="491976"/>
                </a:lnTo>
                <a:lnTo>
                  <a:pt x="46037" y="509587"/>
                </a:lnTo>
                <a:lnTo>
                  <a:pt x="42961" y="519732"/>
                </a:lnTo>
                <a:lnTo>
                  <a:pt x="39290" y="531217"/>
                </a:lnTo>
                <a:lnTo>
                  <a:pt x="34925" y="544512"/>
                </a:lnTo>
                <a:lnTo>
                  <a:pt x="28589" y="592813"/>
                </a:lnTo>
                <a:lnTo>
                  <a:pt x="22342" y="640938"/>
                </a:lnTo>
                <a:lnTo>
                  <a:pt x="16271" y="688975"/>
                </a:lnTo>
                <a:lnTo>
                  <a:pt x="10465" y="737011"/>
                </a:lnTo>
                <a:lnTo>
                  <a:pt x="5012" y="785136"/>
                </a:lnTo>
                <a:lnTo>
                  <a:pt x="0" y="833437"/>
                </a:lnTo>
                <a:lnTo>
                  <a:pt x="1765" y="879944"/>
                </a:lnTo>
                <a:lnTo>
                  <a:pt x="3454" y="926223"/>
                </a:lnTo>
                <a:lnTo>
                  <a:pt x="5372" y="972426"/>
                </a:lnTo>
                <a:lnTo>
                  <a:pt x="7856" y="1019175"/>
                </a:lnTo>
                <a:lnTo>
                  <a:pt x="11112" y="1065212"/>
                </a:lnTo>
                <a:lnTo>
                  <a:pt x="29368" y="1118592"/>
                </a:lnTo>
                <a:lnTo>
                  <a:pt x="43705" y="1143570"/>
                </a:lnTo>
                <a:lnTo>
                  <a:pt x="57150" y="1168400"/>
                </a:lnTo>
                <a:lnTo>
                  <a:pt x="83601" y="1216486"/>
                </a:lnTo>
                <a:lnTo>
                  <a:pt x="113189" y="1256642"/>
                </a:lnTo>
                <a:lnTo>
                  <a:pt x="145873" y="1289873"/>
                </a:lnTo>
                <a:lnTo>
                  <a:pt x="181615" y="1317185"/>
                </a:lnTo>
                <a:lnTo>
                  <a:pt x="220375" y="1339584"/>
                </a:lnTo>
                <a:lnTo>
                  <a:pt x="262113" y="1358077"/>
                </a:lnTo>
                <a:lnTo>
                  <a:pt x="306792" y="1373669"/>
                </a:lnTo>
                <a:lnTo>
                  <a:pt x="354371" y="1387366"/>
                </a:lnTo>
                <a:lnTo>
                  <a:pt x="404812" y="1400175"/>
                </a:lnTo>
                <a:lnTo>
                  <a:pt x="427977" y="1400302"/>
                </a:lnTo>
                <a:lnTo>
                  <a:pt x="481545" y="1399667"/>
                </a:lnTo>
                <a:lnTo>
                  <a:pt x="550202" y="1396746"/>
                </a:lnTo>
                <a:lnTo>
                  <a:pt x="618629" y="1390015"/>
                </a:lnTo>
                <a:lnTo>
                  <a:pt x="671512" y="1377950"/>
                </a:lnTo>
                <a:lnTo>
                  <a:pt x="734417" y="1342430"/>
                </a:lnTo>
                <a:lnTo>
                  <a:pt x="764604" y="1323256"/>
                </a:lnTo>
                <a:lnTo>
                  <a:pt x="798512" y="1308100"/>
                </a:lnTo>
                <a:lnTo>
                  <a:pt x="813618" y="1277665"/>
                </a:lnTo>
                <a:lnTo>
                  <a:pt x="833635" y="1253927"/>
                </a:lnTo>
                <a:lnTo>
                  <a:pt x="879475" y="1203325"/>
                </a:lnTo>
                <a:lnTo>
                  <a:pt x="908446" y="1160065"/>
                </a:lnTo>
                <a:lnTo>
                  <a:pt x="935384" y="1103337"/>
                </a:lnTo>
                <a:lnTo>
                  <a:pt x="944959" y="1074539"/>
                </a:lnTo>
                <a:lnTo>
                  <a:pt x="956319" y="1046633"/>
                </a:lnTo>
                <a:lnTo>
                  <a:pt x="971550" y="1019175"/>
                </a:lnTo>
                <a:lnTo>
                  <a:pt x="985266" y="967680"/>
                </a:lnTo>
                <a:lnTo>
                  <a:pt x="994370" y="915590"/>
                </a:lnTo>
                <a:lnTo>
                  <a:pt x="1000794" y="862905"/>
                </a:lnTo>
                <a:lnTo>
                  <a:pt x="1006475" y="809625"/>
                </a:lnTo>
                <a:lnTo>
                  <a:pt x="1004068" y="754856"/>
                </a:lnTo>
                <a:lnTo>
                  <a:pt x="1001514" y="700087"/>
                </a:lnTo>
                <a:lnTo>
                  <a:pt x="998661" y="645318"/>
                </a:lnTo>
                <a:lnTo>
                  <a:pt x="995362" y="590550"/>
                </a:lnTo>
                <a:lnTo>
                  <a:pt x="990511" y="536600"/>
                </a:lnTo>
                <a:lnTo>
                  <a:pt x="983983" y="483184"/>
                </a:lnTo>
                <a:lnTo>
                  <a:pt x="976388" y="430072"/>
                </a:lnTo>
                <a:lnTo>
                  <a:pt x="968336" y="377037"/>
                </a:lnTo>
                <a:lnTo>
                  <a:pt x="960437" y="323850"/>
                </a:lnTo>
                <a:lnTo>
                  <a:pt x="954466" y="278406"/>
                </a:lnTo>
                <a:lnTo>
                  <a:pt x="949240" y="233591"/>
                </a:lnTo>
                <a:lnTo>
                  <a:pt x="943151" y="190147"/>
                </a:lnTo>
                <a:lnTo>
                  <a:pt x="934593" y="148819"/>
                </a:lnTo>
                <a:lnTo>
                  <a:pt x="921958" y="110354"/>
                </a:lnTo>
                <a:lnTo>
                  <a:pt x="903640" y="75494"/>
                </a:lnTo>
                <a:lnTo>
                  <a:pt x="878031" y="44985"/>
                </a:lnTo>
                <a:lnTo>
                  <a:pt x="843524" y="19572"/>
                </a:lnTo>
                <a:lnTo>
                  <a:pt x="798512" y="0"/>
                </a:lnTo>
                <a:close/>
              </a:path>
              <a:path w="1006475" h="1400810">
                <a:moveTo>
                  <a:pt x="258876" y="101966"/>
                </a:moveTo>
                <a:lnTo>
                  <a:pt x="242782" y="141089"/>
                </a:lnTo>
                <a:lnTo>
                  <a:pt x="242687" y="148819"/>
                </a:lnTo>
                <a:lnTo>
                  <a:pt x="242887" y="161925"/>
                </a:lnTo>
                <a:lnTo>
                  <a:pt x="258876" y="101966"/>
                </a:lnTo>
                <a:close/>
              </a:path>
              <a:path w="1006475" h="1400810">
                <a:moveTo>
                  <a:pt x="261937" y="90487"/>
                </a:moveTo>
                <a:lnTo>
                  <a:pt x="258876" y="101966"/>
                </a:lnTo>
                <a:lnTo>
                  <a:pt x="270272" y="95403"/>
                </a:lnTo>
                <a:lnTo>
                  <a:pt x="261937" y="90487"/>
                </a:lnTo>
                <a:close/>
              </a:path>
            </a:pathLst>
          </a:custGeom>
          <a:solidFill>
            <a:srgbClr val="FFFF00">
              <a:alpha val="5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05265" y="4418012"/>
            <a:ext cx="1006475" cy="1400810"/>
          </a:xfrm>
          <a:custGeom>
            <a:avLst/>
            <a:gdLst/>
            <a:ahLst/>
            <a:cxnLst/>
            <a:rect l="l" t="t" r="r" b="b"/>
            <a:pathLst>
              <a:path w="1006475" h="1400810">
                <a:moveTo>
                  <a:pt x="323850" y="127000"/>
                </a:moveTo>
                <a:lnTo>
                  <a:pt x="294803" y="141089"/>
                </a:lnTo>
                <a:lnTo>
                  <a:pt x="265310" y="155178"/>
                </a:lnTo>
                <a:lnTo>
                  <a:pt x="236115" y="169862"/>
                </a:lnTo>
                <a:lnTo>
                  <a:pt x="207962" y="185737"/>
                </a:lnTo>
                <a:lnTo>
                  <a:pt x="176162" y="213568"/>
                </a:lnTo>
                <a:lnTo>
                  <a:pt x="153590" y="248840"/>
                </a:lnTo>
                <a:lnTo>
                  <a:pt x="135185" y="287089"/>
                </a:lnTo>
                <a:lnTo>
                  <a:pt x="115887" y="323850"/>
                </a:lnTo>
                <a:lnTo>
                  <a:pt x="106883" y="355798"/>
                </a:lnTo>
                <a:lnTo>
                  <a:pt x="97432" y="384175"/>
                </a:lnTo>
                <a:lnTo>
                  <a:pt x="85303" y="411360"/>
                </a:lnTo>
                <a:lnTo>
                  <a:pt x="68262" y="439737"/>
                </a:lnTo>
                <a:lnTo>
                  <a:pt x="62557" y="457348"/>
                </a:lnTo>
                <a:lnTo>
                  <a:pt x="57150" y="474662"/>
                </a:lnTo>
                <a:lnTo>
                  <a:pt x="51742" y="491976"/>
                </a:lnTo>
                <a:lnTo>
                  <a:pt x="46037" y="509587"/>
                </a:lnTo>
                <a:lnTo>
                  <a:pt x="42961" y="519732"/>
                </a:lnTo>
                <a:lnTo>
                  <a:pt x="39290" y="531217"/>
                </a:lnTo>
                <a:lnTo>
                  <a:pt x="36214" y="540618"/>
                </a:lnTo>
                <a:lnTo>
                  <a:pt x="34925" y="544512"/>
                </a:lnTo>
                <a:lnTo>
                  <a:pt x="28589" y="592813"/>
                </a:lnTo>
                <a:lnTo>
                  <a:pt x="22342" y="640938"/>
                </a:lnTo>
                <a:lnTo>
                  <a:pt x="16271" y="688975"/>
                </a:lnTo>
                <a:lnTo>
                  <a:pt x="10465" y="737011"/>
                </a:lnTo>
                <a:lnTo>
                  <a:pt x="5012" y="785136"/>
                </a:lnTo>
                <a:lnTo>
                  <a:pt x="0" y="833437"/>
                </a:lnTo>
                <a:lnTo>
                  <a:pt x="1765" y="879944"/>
                </a:lnTo>
                <a:lnTo>
                  <a:pt x="3454" y="926223"/>
                </a:lnTo>
                <a:lnTo>
                  <a:pt x="5372" y="972426"/>
                </a:lnTo>
                <a:lnTo>
                  <a:pt x="7823" y="1018704"/>
                </a:lnTo>
                <a:lnTo>
                  <a:pt x="11112" y="1065212"/>
                </a:lnTo>
                <a:lnTo>
                  <a:pt x="29368" y="1118592"/>
                </a:lnTo>
                <a:lnTo>
                  <a:pt x="43705" y="1143570"/>
                </a:lnTo>
                <a:lnTo>
                  <a:pt x="57150" y="1168400"/>
                </a:lnTo>
                <a:lnTo>
                  <a:pt x="83601" y="1216486"/>
                </a:lnTo>
                <a:lnTo>
                  <a:pt x="113189" y="1256642"/>
                </a:lnTo>
                <a:lnTo>
                  <a:pt x="145873" y="1289873"/>
                </a:lnTo>
                <a:lnTo>
                  <a:pt x="181615" y="1317185"/>
                </a:lnTo>
                <a:lnTo>
                  <a:pt x="220375" y="1339584"/>
                </a:lnTo>
                <a:lnTo>
                  <a:pt x="262113" y="1358076"/>
                </a:lnTo>
                <a:lnTo>
                  <a:pt x="306792" y="1373668"/>
                </a:lnTo>
                <a:lnTo>
                  <a:pt x="354371" y="1387366"/>
                </a:lnTo>
                <a:lnTo>
                  <a:pt x="404812" y="1400175"/>
                </a:lnTo>
                <a:lnTo>
                  <a:pt x="427977" y="1400302"/>
                </a:lnTo>
                <a:lnTo>
                  <a:pt x="481545" y="1399667"/>
                </a:lnTo>
                <a:lnTo>
                  <a:pt x="550202" y="1396746"/>
                </a:lnTo>
                <a:lnTo>
                  <a:pt x="618629" y="1390015"/>
                </a:lnTo>
                <a:lnTo>
                  <a:pt x="671512" y="1377950"/>
                </a:lnTo>
                <a:lnTo>
                  <a:pt x="734417" y="1342429"/>
                </a:lnTo>
                <a:lnTo>
                  <a:pt x="764604" y="1323255"/>
                </a:lnTo>
                <a:lnTo>
                  <a:pt x="798512" y="1308100"/>
                </a:lnTo>
                <a:lnTo>
                  <a:pt x="813618" y="1277664"/>
                </a:lnTo>
                <a:lnTo>
                  <a:pt x="833635" y="1253926"/>
                </a:lnTo>
                <a:lnTo>
                  <a:pt x="879475" y="1203325"/>
                </a:lnTo>
                <a:lnTo>
                  <a:pt x="908446" y="1160065"/>
                </a:lnTo>
                <a:lnTo>
                  <a:pt x="935384" y="1103337"/>
                </a:lnTo>
                <a:lnTo>
                  <a:pt x="944959" y="1074539"/>
                </a:lnTo>
                <a:lnTo>
                  <a:pt x="956319" y="1046634"/>
                </a:lnTo>
                <a:lnTo>
                  <a:pt x="971550" y="1019175"/>
                </a:lnTo>
                <a:lnTo>
                  <a:pt x="985267" y="967680"/>
                </a:lnTo>
                <a:lnTo>
                  <a:pt x="994370" y="915590"/>
                </a:lnTo>
                <a:lnTo>
                  <a:pt x="1000794" y="862905"/>
                </a:lnTo>
                <a:lnTo>
                  <a:pt x="1006475" y="809625"/>
                </a:lnTo>
                <a:lnTo>
                  <a:pt x="1004068" y="754856"/>
                </a:lnTo>
                <a:lnTo>
                  <a:pt x="1001514" y="700087"/>
                </a:lnTo>
                <a:lnTo>
                  <a:pt x="998661" y="645318"/>
                </a:lnTo>
                <a:lnTo>
                  <a:pt x="995362" y="590550"/>
                </a:lnTo>
                <a:lnTo>
                  <a:pt x="990511" y="536600"/>
                </a:lnTo>
                <a:lnTo>
                  <a:pt x="983983" y="483184"/>
                </a:lnTo>
                <a:lnTo>
                  <a:pt x="976388" y="430072"/>
                </a:lnTo>
                <a:lnTo>
                  <a:pt x="968336" y="377037"/>
                </a:lnTo>
                <a:lnTo>
                  <a:pt x="960437" y="323850"/>
                </a:lnTo>
                <a:lnTo>
                  <a:pt x="954466" y="278406"/>
                </a:lnTo>
                <a:lnTo>
                  <a:pt x="949240" y="233591"/>
                </a:lnTo>
                <a:lnTo>
                  <a:pt x="943151" y="190147"/>
                </a:lnTo>
                <a:lnTo>
                  <a:pt x="934593" y="148819"/>
                </a:lnTo>
                <a:lnTo>
                  <a:pt x="921958" y="110354"/>
                </a:lnTo>
                <a:lnTo>
                  <a:pt x="903640" y="75494"/>
                </a:lnTo>
                <a:lnTo>
                  <a:pt x="878031" y="44985"/>
                </a:lnTo>
                <a:lnTo>
                  <a:pt x="843524" y="19572"/>
                </a:lnTo>
                <a:lnTo>
                  <a:pt x="798512" y="0"/>
                </a:lnTo>
                <a:lnTo>
                  <a:pt x="747910" y="4387"/>
                </a:lnTo>
                <a:lnTo>
                  <a:pt x="697309" y="9202"/>
                </a:lnTo>
                <a:lnTo>
                  <a:pt x="646707" y="14427"/>
                </a:lnTo>
                <a:lnTo>
                  <a:pt x="596106" y="20042"/>
                </a:lnTo>
                <a:lnTo>
                  <a:pt x="545504" y="26029"/>
                </a:lnTo>
                <a:lnTo>
                  <a:pt x="494903" y="32370"/>
                </a:lnTo>
                <a:lnTo>
                  <a:pt x="444301" y="39045"/>
                </a:lnTo>
                <a:lnTo>
                  <a:pt x="393700" y="46037"/>
                </a:lnTo>
                <a:lnTo>
                  <a:pt x="357137" y="59680"/>
                </a:lnTo>
                <a:lnTo>
                  <a:pt x="321468" y="71834"/>
                </a:lnTo>
                <a:lnTo>
                  <a:pt x="254000" y="104775"/>
                </a:lnTo>
                <a:lnTo>
                  <a:pt x="242614" y="144065"/>
                </a:lnTo>
                <a:lnTo>
                  <a:pt x="242887" y="161925"/>
                </a:lnTo>
                <a:lnTo>
                  <a:pt x="261937" y="904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日期占位符 4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5" name="页脚占位符 4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46" name="object 2"/>
          <p:cNvSpPr txBox="1">
            <a:spLocks/>
          </p:cNvSpPr>
          <p:nvPr/>
        </p:nvSpPr>
        <p:spPr>
          <a:xfrm>
            <a:off x="250906" y="304800"/>
            <a:ext cx="8207293" cy="11349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sz="3600" kern="0" spc="-355" dirty="0">
                <a:solidFill>
                  <a:srgbClr val="7030A0"/>
                </a:solidFill>
                <a:latin typeface="+mj-lt"/>
                <a:ea typeface="Yu Mincho" panose="02020400000000000000" pitchFamily="18" charset="-128"/>
              </a:rPr>
              <a:t>UNSUPERVISED</a:t>
            </a:r>
            <a:r>
              <a:rPr lang="en-US" sz="3600" kern="0" spc="-355" dirty="0">
                <a:latin typeface="+mj-lt"/>
                <a:ea typeface="Yu Mincho" panose="02020400000000000000" pitchFamily="18" charset="-128"/>
              </a:rPr>
              <a:t> LEARNING : </a:t>
            </a:r>
          </a:p>
          <a:p>
            <a:pPr marL="12700">
              <a:spcBef>
                <a:spcPts val="110"/>
              </a:spcBef>
            </a:pPr>
            <a:r>
              <a:rPr lang="en-US" sz="3600" kern="0" spc="-355" dirty="0">
                <a:latin typeface="+mj-lt"/>
                <a:ea typeface="Yu Mincho" panose="02020400000000000000" pitchFamily="18" charset="-128"/>
              </a:rPr>
              <a:t>[ COMPLEXITY in Y ]</a:t>
            </a:r>
            <a:endParaRPr lang="en-US" sz="3600" kern="0" dirty="0">
              <a:latin typeface="+mj-lt"/>
              <a:ea typeface="Yu Mincho" panose="02020400000000000000" pitchFamily="18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6505" y="1552955"/>
            <a:ext cx="6746875" cy="6076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marR="5080" indent="-228600">
              <a:lnSpc>
                <a:spcPts val="2180"/>
              </a:lnSpc>
              <a:spcBef>
                <a:spcPts val="355"/>
              </a:spcBef>
              <a:buFont typeface="Arial" panose="020B0604020202020204"/>
              <a:buChar char="•"/>
              <a:tabLst>
                <a:tab pos="240665" algn="l"/>
                <a:tab pos="241300" algn="l"/>
                <a:tab pos="1617345" algn="l"/>
              </a:tabLst>
            </a:pPr>
            <a:r>
              <a:rPr sz="2000" spc="155" dirty="0">
                <a:latin typeface="Times New Roman" panose="02020603050405020304"/>
                <a:cs typeface="Times New Roman" panose="02020603050405020304"/>
              </a:rPr>
              <a:t>Many 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prediction </a:t>
            </a:r>
            <a:r>
              <a:rPr sz="2000" spc="180" dirty="0">
                <a:latin typeface="Times New Roman" panose="02020603050405020304"/>
                <a:cs typeface="Times New Roman" panose="02020603050405020304"/>
              </a:rPr>
              <a:t>tasks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involve </a:t>
            </a:r>
            <a:r>
              <a:rPr sz="2000" spc="17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output </a:t>
            </a:r>
            <a:r>
              <a:rPr sz="2000" spc="12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labels </a:t>
            </a:r>
            <a:r>
              <a:rPr sz="2000" spc="14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having  </a:t>
            </a:r>
            <a:r>
              <a:rPr sz="2000" spc="17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structured	</a:t>
            </a:r>
            <a:r>
              <a:rPr sz="2000" spc="12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correlations </a:t>
            </a:r>
            <a:r>
              <a:rPr sz="2000" spc="1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000" spc="1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constraints </a:t>
            </a:r>
            <a:r>
              <a:rPr sz="2000" spc="14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among</a:t>
            </a:r>
            <a:r>
              <a:rPr sz="2000" spc="-204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instances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9739" y="3436620"/>
            <a:ext cx="274320" cy="220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1" y="4068765"/>
            <a:ext cx="7445375" cy="46355"/>
          </a:xfrm>
          <a:custGeom>
            <a:avLst/>
            <a:gdLst/>
            <a:ahLst/>
            <a:cxnLst/>
            <a:rect l="l" t="t" r="r" b="b"/>
            <a:pathLst>
              <a:path w="7445375" h="46354">
                <a:moveTo>
                  <a:pt x="7445375" y="0"/>
                </a:moveTo>
                <a:lnTo>
                  <a:pt x="0" y="460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03017" y="4375030"/>
            <a:ext cx="230481" cy="208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139" y="5964428"/>
            <a:ext cx="7569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Many more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possible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structures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between </a:t>
            </a:r>
            <a:r>
              <a:rPr sz="1800" dirty="0">
                <a:latin typeface="Calibri" panose="020F0502020204030204"/>
                <a:cs typeface="Calibri" panose="020F0502020204030204"/>
              </a:rPr>
              <a:t>y_i , e.g.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spatial 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1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temporal, relational</a:t>
            </a:r>
            <a:r>
              <a:rPr sz="1800" spc="16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…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600" y="3124200"/>
            <a:ext cx="1295400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73002" y="3279140"/>
            <a:ext cx="147637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The dog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chased 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cat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02866" y="3463035"/>
            <a:ext cx="16878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Palatino Linotype" panose="02040502050505030304"/>
                <a:cs typeface="Palatino Linotype" panose="02040502050505030304"/>
              </a:rPr>
              <a:t>APAFSVSPASGACGPECA…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5116" y="2669540"/>
            <a:ext cx="426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DE2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30" dirty="0">
                <a:solidFill>
                  <a:srgbClr val="DE2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solidFill>
                  <a:srgbClr val="DE2FFF"/>
                </a:solidFill>
                <a:latin typeface="Calibri" panose="020F0502020204030204"/>
                <a:cs typeface="Calibri" panose="020F0502020204030204"/>
              </a:rPr>
              <a:t>ee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15602" y="2645155"/>
            <a:ext cx="9315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DE2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solidFill>
                  <a:srgbClr val="DE2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5" dirty="0">
                <a:solidFill>
                  <a:srgbClr val="DE2FFF"/>
                </a:solidFill>
                <a:latin typeface="Calibri" panose="020F0502020204030204"/>
                <a:cs typeface="Calibri" panose="020F0502020204030204"/>
              </a:rPr>
              <a:t>qu</a:t>
            </a:r>
            <a:r>
              <a:rPr sz="1800" dirty="0">
                <a:solidFill>
                  <a:srgbClr val="DE2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5" dirty="0">
                <a:solidFill>
                  <a:srgbClr val="DE2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dirty="0">
                <a:solidFill>
                  <a:srgbClr val="DE2FFF"/>
                </a:solidFill>
                <a:latin typeface="Calibri" panose="020F0502020204030204"/>
                <a:cs typeface="Calibri" panose="020F0502020204030204"/>
              </a:rPr>
              <a:t>ce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13355" y="3037329"/>
            <a:ext cx="7445375" cy="46355"/>
          </a:xfrm>
          <a:custGeom>
            <a:avLst/>
            <a:gdLst/>
            <a:ahLst/>
            <a:cxnLst/>
            <a:rect l="l" t="t" r="r" b="b"/>
            <a:pathLst>
              <a:path w="7445375" h="46355">
                <a:moveTo>
                  <a:pt x="7444844" y="0"/>
                </a:moveTo>
                <a:lnTo>
                  <a:pt x="0" y="459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60601" y="2645155"/>
            <a:ext cx="421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E2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5" dirty="0">
                <a:solidFill>
                  <a:srgbClr val="DE2FFF"/>
                </a:solidFill>
                <a:latin typeface="Calibri" panose="020F0502020204030204"/>
                <a:cs typeface="Calibri" panose="020F0502020204030204"/>
              </a:rPr>
              <a:t>ri</a:t>
            </a:r>
            <a:r>
              <a:rPr sz="1800" dirty="0">
                <a:solidFill>
                  <a:srgbClr val="DE2FFF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38401" y="2510245"/>
            <a:ext cx="0" cy="2788920"/>
          </a:xfrm>
          <a:custGeom>
            <a:avLst/>
            <a:gdLst/>
            <a:ahLst/>
            <a:cxnLst/>
            <a:rect l="l" t="t" r="r" b="b"/>
            <a:pathLst>
              <a:path h="2788920">
                <a:moveTo>
                  <a:pt x="0" y="0"/>
                </a:moveTo>
                <a:lnTo>
                  <a:pt x="1" y="27888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65214" y="2438400"/>
            <a:ext cx="7393305" cy="45720"/>
          </a:xfrm>
          <a:custGeom>
            <a:avLst/>
            <a:gdLst/>
            <a:ahLst/>
            <a:cxnLst/>
            <a:rect l="l" t="t" r="r" b="b"/>
            <a:pathLst>
              <a:path w="7393305" h="45719">
                <a:moveTo>
                  <a:pt x="7392985" y="0"/>
                </a:moveTo>
                <a:lnTo>
                  <a:pt x="0" y="457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5420" y="2512059"/>
            <a:ext cx="2169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DE2FFF"/>
                </a:solidFill>
                <a:latin typeface="Palatino Linotype" panose="02040502050505030304"/>
                <a:cs typeface="Palatino Linotype" panose="02040502050505030304"/>
              </a:rPr>
              <a:t>Structured Dependency  between Examples’</a:t>
            </a:r>
            <a:r>
              <a:rPr sz="1600" spc="-10" dirty="0">
                <a:solidFill>
                  <a:srgbClr val="DE2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600" dirty="0">
                <a:solidFill>
                  <a:srgbClr val="DE2FFF"/>
                </a:solidFill>
                <a:latin typeface="Palatino Linotype" panose="02040502050505030304"/>
                <a:cs typeface="Palatino Linotype" panose="02040502050505030304"/>
              </a:rPr>
              <a:t>Y</a:t>
            </a:r>
            <a:endParaRPr sz="1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3621" y="3341115"/>
            <a:ext cx="5238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Palatino Linotype" panose="02040502050505030304"/>
                <a:cs typeface="Palatino Linotype" panose="02040502050505030304"/>
              </a:rPr>
              <a:t>I</a:t>
            </a:r>
            <a:r>
              <a:rPr sz="1600" spc="5" dirty="0">
                <a:latin typeface="Palatino Linotype" panose="02040502050505030304"/>
                <a:cs typeface="Palatino Linotype" panose="02040502050505030304"/>
              </a:rPr>
              <a:t>n</a:t>
            </a:r>
            <a:r>
              <a:rPr sz="1600" dirty="0">
                <a:latin typeface="Palatino Linotype" panose="02040502050505030304"/>
                <a:cs typeface="Palatino Linotype" panose="02040502050505030304"/>
              </a:rPr>
              <a:t>p</a:t>
            </a:r>
            <a:r>
              <a:rPr sz="1600" spc="-5" dirty="0">
                <a:latin typeface="Palatino Linotype" panose="02040502050505030304"/>
                <a:cs typeface="Palatino Linotype" panose="02040502050505030304"/>
              </a:rPr>
              <a:t>ut</a:t>
            </a:r>
            <a:endParaRPr sz="1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23622" y="4331716"/>
            <a:ext cx="6851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Palatino Linotype" panose="02040502050505030304"/>
                <a:cs typeface="Palatino Linotype" panose="02040502050505030304"/>
              </a:rPr>
              <a:t>O</a:t>
            </a:r>
            <a:r>
              <a:rPr sz="1600" spc="-5" dirty="0">
                <a:latin typeface="Palatino Linotype" panose="02040502050505030304"/>
                <a:cs typeface="Palatino Linotype" panose="02040502050505030304"/>
              </a:rPr>
              <a:t>u</a:t>
            </a:r>
            <a:r>
              <a:rPr sz="1600" dirty="0">
                <a:latin typeface="Palatino Linotype" panose="02040502050505030304"/>
                <a:cs typeface="Palatino Linotype" panose="02040502050505030304"/>
              </a:rPr>
              <a:t>tp</a:t>
            </a:r>
            <a:r>
              <a:rPr sz="1600" spc="-5" dirty="0">
                <a:latin typeface="Palatino Linotype" panose="02040502050505030304"/>
                <a:cs typeface="Palatino Linotype" panose="02040502050505030304"/>
              </a:rPr>
              <a:t>u</a:t>
            </a:r>
            <a:r>
              <a:rPr sz="1600" dirty="0">
                <a:latin typeface="Palatino Linotype" panose="02040502050505030304"/>
                <a:cs typeface="Palatino Linotype" panose="02040502050505030304"/>
              </a:rPr>
              <a:t>t</a:t>
            </a:r>
            <a:endParaRPr sz="1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90134" y="4159661"/>
            <a:ext cx="882297" cy="7478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02866" y="4947411"/>
            <a:ext cx="17653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000FF"/>
                </a:solidFill>
                <a:latin typeface="Palatino Linotype" panose="02040502050505030304"/>
                <a:cs typeface="Palatino Linotype" panose="02040502050505030304"/>
              </a:rPr>
              <a:t>CC</a:t>
            </a:r>
            <a:r>
              <a:rPr sz="1000" dirty="0">
                <a:solidFill>
                  <a:srgbClr val="FF9900"/>
                </a:solidFill>
                <a:latin typeface="Palatino Linotype" panose="02040502050505030304"/>
                <a:cs typeface="Palatino Linotype" panose="02040502050505030304"/>
              </a:rPr>
              <a:t>EEEEE</a:t>
            </a:r>
            <a:r>
              <a:rPr sz="1000" dirty="0">
                <a:solidFill>
                  <a:srgbClr val="0000FF"/>
                </a:solidFill>
                <a:latin typeface="Palatino Linotype" panose="02040502050505030304"/>
                <a:cs typeface="Palatino Linotype" panose="02040502050505030304"/>
              </a:rPr>
              <a:t>CCCCC</a:t>
            </a:r>
            <a:r>
              <a:rPr sz="1000" dirty="0">
                <a:solidFill>
                  <a:srgbClr val="FF0066"/>
                </a:solidFill>
                <a:latin typeface="Palatino Linotype" panose="02040502050505030304"/>
                <a:cs typeface="Palatino Linotype" panose="02040502050505030304"/>
              </a:rPr>
              <a:t>HHH</a:t>
            </a:r>
            <a:r>
              <a:rPr sz="1000" dirty="0">
                <a:solidFill>
                  <a:srgbClr val="0000FF"/>
                </a:solidFill>
                <a:latin typeface="Palatino Linotype" panose="02040502050505030304"/>
                <a:cs typeface="Palatino Linotype" panose="02040502050505030304"/>
              </a:rPr>
              <a:t>CCC</a:t>
            </a:r>
            <a:r>
              <a:rPr sz="1000" dirty="0">
                <a:solidFill>
                  <a:srgbClr val="ED7D31"/>
                </a:solidFill>
                <a:latin typeface="Palatino Linotype" panose="02040502050505030304"/>
                <a:cs typeface="Palatino Linotype" panose="02040502050505030304"/>
              </a:rPr>
              <a:t>…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89462" y="2515006"/>
            <a:ext cx="0" cy="2788920"/>
          </a:xfrm>
          <a:custGeom>
            <a:avLst/>
            <a:gdLst/>
            <a:ahLst/>
            <a:cxnLst/>
            <a:rect l="l" t="t" r="r" b="b"/>
            <a:pathLst>
              <a:path h="2788920">
                <a:moveTo>
                  <a:pt x="0" y="0"/>
                </a:moveTo>
                <a:lnTo>
                  <a:pt x="1" y="2788832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51660" y="2515006"/>
            <a:ext cx="0" cy="2788920"/>
          </a:xfrm>
          <a:custGeom>
            <a:avLst/>
            <a:gdLst/>
            <a:ahLst/>
            <a:cxnLst/>
            <a:rect l="l" t="t" r="r" b="b"/>
            <a:pathLst>
              <a:path h="2788920">
                <a:moveTo>
                  <a:pt x="0" y="0"/>
                </a:moveTo>
                <a:lnTo>
                  <a:pt x="1" y="2788832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89500" y="4248303"/>
            <a:ext cx="1779984" cy="833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0601" y="5287962"/>
            <a:ext cx="7445375" cy="46355"/>
          </a:xfrm>
          <a:custGeom>
            <a:avLst/>
            <a:gdLst/>
            <a:ahLst/>
            <a:cxnLst/>
            <a:rect l="l" t="t" r="r" b="b"/>
            <a:pathLst>
              <a:path w="7445375" h="46354">
                <a:moveTo>
                  <a:pt x="7445373" y="0"/>
                </a:moveTo>
                <a:lnTo>
                  <a:pt x="0" y="460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10400" y="4267200"/>
            <a:ext cx="1371600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33" name="object 2"/>
          <p:cNvSpPr txBox="1">
            <a:spLocks/>
          </p:cNvSpPr>
          <p:nvPr/>
        </p:nvSpPr>
        <p:spPr>
          <a:xfrm>
            <a:off x="250906" y="304800"/>
            <a:ext cx="8207293" cy="11349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sz="3600" kern="0" spc="-355" dirty="0">
                <a:solidFill>
                  <a:srgbClr val="7030A0"/>
                </a:solidFill>
                <a:latin typeface="+mj-lt"/>
                <a:ea typeface="Yu Mincho" panose="02020400000000000000" pitchFamily="18" charset="-128"/>
              </a:rPr>
              <a:t>STRUCTURAL OUTPUT </a:t>
            </a:r>
            <a:r>
              <a:rPr lang="en-US" sz="3600" kern="0" spc="-355" dirty="0">
                <a:solidFill>
                  <a:schemeClr val="tx1"/>
                </a:solidFill>
                <a:latin typeface="+mj-lt"/>
                <a:ea typeface="Yu Mincho" panose="02020400000000000000" pitchFamily="18" charset="-128"/>
              </a:rPr>
              <a:t>LEARNING :</a:t>
            </a:r>
          </a:p>
          <a:p>
            <a:pPr marL="12700">
              <a:spcBef>
                <a:spcPts val="110"/>
              </a:spcBef>
            </a:pPr>
            <a:r>
              <a:rPr lang="en-US" sz="3600" kern="0" spc="-355" dirty="0">
                <a:solidFill>
                  <a:schemeClr val="tx1"/>
                </a:solidFill>
                <a:latin typeface="+mj-lt"/>
                <a:ea typeface="Yu Mincho" panose="02020400000000000000" pitchFamily="18" charset="-128"/>
              </a:rPr>
              <a:t>[ COMPLEXITY OF Y ]</a:t>
            </a:r>
            <a:endParaRPr lang="en-US" sz="3600" kern="0" dirty="0">
              <a:solidFill>
                <a:schemeClr val="tx1"/>
              </a:solidFill>
              <a:latin typeface="+mj-lt"/>
              <a:ea typeface="Yu Mincho" panose="02020400000000000000" pitchFamily="18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2739" y="6269228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Original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Space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6140" y="6269228"/>
            <a:ext cx="1314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Feature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Space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4553" y="2293123"/>
            <a:ext cx="361950" cy="367030"/>
          </a:xfrm>
          <a:custGeom>
            <a:avLst/>
            <a:gdLst/>
            <a:ahLst/>
            <a:cxnLst/>
            <a:rect l="l" t="t" r="r" b="b"/>
            <a:pathLst>
              <a:path w="361950" h="367030">
                <a:moveTo>
                  <a:pt x="262389" y="0"/>
                </a:moveTo>
                <a:lnTo>
                  <a:pt x="136286" y="5927"/>
                </a:lnTo>
                <a:lnTo>
                  <a:pt x="0" y="155656"/>
                </a:lnTo>
                <a:lnTo>
                  <a:pt x="5926" y="281758"/>
                </a:lnTo>
                <a:lnTo>
                  <a:pt x="99303" y="366753"/>
                </a:lnTo>
                <a:lnTo>
                  <a:pt x="225407" y="360826"/>
                </a:lnTo>
                <a:lnTo>
                  <a:pt x="361693" y="211096"/>
                </a:lnTo>
                <a:lnTo>
                  <a:pt x="355766" y="84994"/>
                </a:lnTo>
                <a:lnTo>
                  <a:pt x="262389" y="0"/>
                </a:lnTo>
                <a:close/>
              </a:path>
            </a:pathLst>
          </a:custGeom>
          <a:solidFill>
            <a:srgbClr val="66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4553" y="2293123"/>
            <a:ext cx="361950" cy="367030"/>
          </a:xfrm>
          <a:custGeom>
            <a:avLst/>
            <a:gdLst/>
            <a:ahLst/>
            <a:cxnLst/>
            <a:rect l="l" t="t" r="r" b="b"/>
            <a:pathLst>
              <a:path w="361950" h="367030">
                <a:moveTo>
                  <a:pt x="136286" y="5926"/>
                </a:moveTo>
                <a:lnTo>
                  <a:pt x="262389" y="0"/>
                </a:lnTo>
                <a:lnTo>
                  <a:pt x="355766" y="84993"/>
                </a:lnTo>
                <a:lnTo>
                  <a:pt x="361693" y="211096"/>
                </a:lnTo>
                <a:lnTo>
                  <a:pt x="225406" y="360825"/>
                </a:lnTo>
                <a:lnTo>
                  <a:pt x="99303" y="366752"/>
                </a:lnTo>
                <a:lnTo>
                  <a:pt x="5926" y="281758"/>
                </a:lnTo>
                <a:lnTo>
                  <a:pt x="0" y="155655"/>
                </a:lnTo>
                <a:lnTo>
                  <a:pt x="136286" y="592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0400" y="4267200"/>
            <a:ext cx="304800" cy="609600"/>
          </a:xfrm>
          <a:custGeom>
            <a:avLst/>
            <a:gdLst/>
            <a:ahLst/>
            <a:cxnLst/>
            <a:rect l="l" t="t" r="r" b="b"/>
            <a:pathLst>
              <a:path w="304800" h="609600">
                <a:moveTo>
                  <a:pt x="304800" y="0"/>
                </a:moveTo>
                <a:lnTo>
                  <a:pt x="0" y="0"/>
                </a:lnTo>
                <a:lnTo>
                  <a:pt x="76200" y="609600"/>
                </a:lnTo>
                <a:lnTo>
                  <a:pt x="228600" y="609600"/>
                </a:lnTo>
                <a:lnTo>
                  <a:pt x="30480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0" y="4267200"/>
            <a:ext cx="304800" cy="609600"/>
          </a:xfrm>
          <a:custGeom>
            <a:avLst/>
            <a:gdLst/>
            <a:ahLst/>
            <a:cxnLst/>
            <a:rect l="l" t="t" r="r" b="b"/>
            <a:pathLst>
              <a:path w="304800" h="609600">
                <a:moveTo>
                  <a:pt x="0" y="0"/>
                </a:moveTo>
                <a:lnTo>
                  <a:pt x="76200" y="609600"/>
                </a:lnTo>
                <a:lnTo>
                  <a:pt x="228600" y="6096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69943" y="3426608"/>
            <a:ext cx="737235" cy="1071880"/>
          </a:xfrm>
          <a:custGeom>
            <a:avLst/>
            <a:gdLst/>
            <a:ahLst/>
            <a:cxnLst/>
            <a:rect l="l" t="t" r="r" b="b"/>
            <a:pathLst>
              <a:path w="737235" h="1071879">
                <a:moveTo>
                  <a:pt x="77598" y="0"/>
                </a:moveTo>
                <a:lnTo>
                  <a:pt x="0" y="735688"/>
                </a:lnTo>
                <a:lnTo>
                  <a:pt x="659113" y="1071582"/>
                </a:lnTo>
                <a:lnTo>
                  <a:pt x="736712" y="335895"/>
                </a:lnTo>
                <a:lnTo>
                  <a:pt x="77598" y="0"/>
                </a:lnTo>
                <a:close/>
              </a:path>
            </a:pathLst>
          </a:custGeom>
          <a:solidFill>
            <a:srgbClr val="FF7C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9943" y="3426609"/>
            <a:ext cx="737235" cy="1071880"/>
          </a:xfrm>
          <a:custGeom>
            <a:avLst/>
            <a:gdLst/>
            <a:ahLst/>
            <a:cxnLst/>
            <a:rect l="l" t="t" r="r" b="b"/>
            <a:pathLst>
              <a:path w="737235" h="1071879">
                <a:moveTo>
                  <a:pt x="0" y="735687"/>
                </a:moveTo>
                <a:lnTo>
                  <a:pt x="77598" y="0"/>
                </a:lnTo>
                <a:lnTo>
                  <a:pt x="736712" y="335894"/>
                </a:lnTo>
                <a:lnTo>
                  <a:pt x="659114" y="1071581"/>
                </a:lnTo>
                <a:lnTo>
                  <a:pt x="0" y="7356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1631" y="2829236"/>
            <a:ext cx="780415" cy="590550"/>
          </a:xfrm>
          <a:custGeom>
            <a:avLst/>
            <a:gdLst/>
            <a:ahLst/>
            <a:cxnLst/>
            <a:rect l="l" t="t" r="r" b="b"/>
            <a:pathLst>
              <a:path w="780414" h="590550">
                <a:moveTo>
                  <a:pt x="629766" y="0"/>
                </a:moveTo>
                <a:lnTo>
                  <a:pt x="26840" y="314851"/>
                </a:lnTo>
                <a:lnTo>
                  <a:pt x="2062" y="344814"/>
                </a:lnTo>
                <a:lnTo>
                  <a:pt x="0" y="364180"/>
                </a:lnTo>
                <a:lnTo>
                  <a:pt x="5728" y="383522"/>
                </a:lnTo>
                <a:lnTo>
                  <a:pt x="100842" y="563085"/>
                </a:lnTo>
                <a:lnTo>
                  <a:pt x="113626" y="578690"/>
                </a:lnTo>
                <a:lnTo>
                  <a:pt x="130805" y="587863"/>
                </a:lnTo>
                <a:lnTo>
                  <a:pt x="150170" y="589926"/>
                </a:lnTo>
                <a:lnTo>
                  <a:pt x="169513" y="584197"/>
                </a:lnTo>
                <a:lnTo>
                  <a:pt x="753095" y="275074"/>
                </a:lnTo>
                <a:lnTo>
                  <a:pt x="768700" y="262290"/>
                </a:lnTo>
                <a:lnTo>
                  <a:pt x="777874" y="245111"/>
                </a:lnTo>
                <a:lnTo>
                  <a:pt x="779936" y="225746"/>
                </a:lnTo>
                <a:lnTo>
                  <a:pt x="774208" y="206403"/>
                </a:lnTo>
                <a:lnTo>
                  <a:pt x="679094" y="26840"/>
                </a:lnTo>
                <a:lnTo>
                  <a:pt x="666310" y="11235"/>
                </a:lnTo>
                <a:lnTo>
                  <a:pt x="649131" y="2062"/>
                </a:lnTo>
                <a:lnTo>
                  <a:pt x="629766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1631" y="2829237"/>
            <a:ext cx="780415" cy="590550"/>
          </a:xfrm>
          <a:custGeom>
            <a:avLst/>
            <a:gdLst/>
            <a:ahLst/>
            <a:cxnLst/>
            <a:rect l="l" t="t" r="r" b="b"/>
            <a:pathLst>
              <a:path w="780414" h="590550">
                <a:moveTo>
                  <a:pt x="5728" y="383522"/>
                </a:moveTo>
                <a:lnTo>
                  <a:pt x="0" y="364179"/>
                </a:lnTo>
                <a:lnTo>
                  <a:pt x="2062" y="344814"/>
                </a:lnTo>
                <a:lnTo>
                  <a:pt x="11235" y="327635"/>
                </a:lnTo>
                <a:lnTo>
                  <a:pt x="26840" y="314851"/>
                </a:lnTo>
                <a:lnTo>
                  <a:pt x="610423" y="5728"/>
                </a:lnTo>
                <a:lnTo>
                  <a:pt x="629766" y="0"/>
                </a:lnTo>
                <a:lnTo>
                  <a:pt x="649131" y="2062"/>
                </a:lnTo>
                <a:lnTo>
                  <a:pt x="666310" y="11235"/>
                </a:lnTo>
                <a:lnTo>
                  <a:pt x="679094" y="26840"/>
                </a:lnTo>
                <a:lnTo>
                  <a:pt x="774208" y="206403"/>
                </a:lnTo>
                <a:lnTo>
                  <a:pt x="779936" y="225746"/>
                </a:lnTo>
                <a:lnTo>
                  <a:pt x="777874" y="245111"/>
                </a:lnTo>
                <a:lnTo>
                  <a:pt x="768701" y="262290"/>
                </a:lnTo>
                <a:lnTo>
                  <a:pt x="753096" y="275074"/>
                </a:lnTo>
                <a:lnTo>
                  <a:pt x="169513" y="584197"/>
                </a:lnTo>
                <a:lnTo>
                  <a:pt x="150170" y="589925"/>
                </a:lnTo>
                <a:lnTo>
                  <a:pt x="130805" y="587863"/>
                </a:lnTo>
                <a:lnTo>
                  <a:pt x="113626" y="578690"/>
                </a:lnTo>
                <a:lnTo>
                  <a:pt x="100842" y="563085"/>
                </a:lnTo>
                <a:lnTo>
                  <a:pt x="5728" y="38352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46361" y="2346361"/>
            <a:ext cx="336550" cy="336550"/>
          </a:xfrm>
          <a:custGeom>
            <a:avLst/>
            <a:gdLst/>
            <a:ahLst/>
            <a:cxnLst/>
            <a:rect l="l" t="t" r="r" b="b"/>
            <a:pathLst>
              <a:path w="336550" h="336550">
                <a:moveTo>
                  <a:pt x="195219" y="0"/>
                </a:moveTo>
                <a:lnTo>
                  <a:pt x="150779" y="61898"/>
                </a:lnTo>
                <a:lnTo>
                  <a:pt x="88879" y="17458"/>
                </a:lnTo>
                <a:lnTo>
                  <a:pt x="0" y="141257"/>
                </a:lnTo>
                <a:lnTo>
                  <a:pt x="61898" y="185696"/>
                </a:lnTo>
                <a:lnTo>
                  <a:pt x="17458" y="247595"/>
                </a:lnTo>
                <a:lnTo>
                  <a:pt x="141257" y="336476"/>
                </a:lnTo>
                <a:lnTo>
                  <a:pt x="185696" y="274577"/>
                </a:lnTo>
                <a:lnTo>
                  <a:pt x="247595" y="319017"/>
                </a:lnTo>
                <a:lnTo>
                  <a:pt x="336476" y="195219"/>
                </a:lnTo>
                <a:lnTo>
                  <a:pt x="274577" y="150779"/>
                </a:lnTo>
                <a:lnTo>
                  <a:pt x="319017" y="88879"/>
                </a:lnTo>
                <a:lnTo>
                  <a:pt x="19521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46361" y="2346361"/>
            <a:ext cx="336550" cy="336550"/>
          </a:xfrm>
          <a:custGeom>
            <a:avLst/>
            <a:gdLst/>
            <a:ahLst/>
            <a:cxnLst/>
            <a:rect l="l" t="t" r="r" b="b"/>
            <a:pathLst>
              <a:path w="336550" h="336550">
                <a:moveTo>
                  <a:pt x="17458" y="247596"/>
                </a:moveTo>
                <a:lnTo>
                  <a:pt x="61899" y="185697"/>
                </a:lnTo>
                <a:lnTo>
                  <a:pt x="0" y="141256"/>
                </a:lnTo>
                <a:lnTo>
                  <a:pt x="88880" y="17458"/>
                </a:lnTo>
                <a:lnTo>
                  <a:pt x="150779" y="61899"/>
                </a:lnTo>
                <a:lnTo>
                  <a:pt x="195220" y="0"/>
                </a:lnTo>
                <a:lnTo>
                  <a:pt x="319018" y="88880"/>
                </a:lnTo>
                <a:lnTo>
                  <a:pt x="274577" y="150779"/>
                </a:lnTo>
                <a:lnTo>
                  <a:pt x="336477" y="195220"/>
                </a:lnTo>
                <a:lnTo>
                  <a:pt x="247596" y="319018"/>
                </a:lnTo>
                <a:lnTo>
                  <a:pt x="185697" y="274577"/>
                </a:lnTo>
                <a:lnTo>
                  <a:pt x="141256" y="336477"/>
                </a:lnTo>
                <a:lnTo>
                  <a:pt x="17458" y="2475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33501" y="4797214"/>
            <a:ext cx="481965" cy="302260"/>
          </a:xfrm>
          <a:custGeom>
            <a:avLst/>
            <a:gdLst/>
            <a:ahLst/>
            <a:cxnLst/>
            <a:rect l="l" t="t" r="r" b="b"/>
            <a:pathLst>
              <a:path w="481964" h="302260">
                <a:moveTo>
                  <a:pt x="0" y="0"/>
                </a:moveTo>
                <a:lnTo>
                  <a:pt x="375540" y="302037"/>
                </a:lnTo>
                <a:lnTo>
                  <a:pt x="481655" y="16306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33501" y="4797214"/>
            <a:ext cx="481965" cy="302260"/>
          </a:xfrm>
          <a:custGeom>
            <a:avLst/>
            <a:gdLst/>
            <a:ahLst/>
            <a:cxnLst/>
            <a:rect l="l" t="t" r="r" b="b"/>
            <a:pathLst>
              <a:path w="481964" h="302260">
                <a:moveTo>
                  <a:pt x="375540" y="302038"/>
                </a:moveTo>
                <a:lnTo>
                  <a:pt x="0" y="0"/>
                </a:lnTo>
                <a:lnTo>
                  <a:pt x="481655" y="16306"/>
                </a:lnTo>
                <a:lnTo>
                  <a:pt x="375540" y="30203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6000" y="3581400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215532" y="0"/>
                </a:moveTo>
                <a:lnTo>
                  <a:pt x="89267" y="0"/>
                </a:lnTo>
                <a:lnTo>
                  <a:pt x="0" y="89267"/>
                </a:lnTo>
                <a:lnTo>
                  <a:pt x="0" y="291732"/>
                </a:lnTo>
                <a:lnTo>
                  <a:pt x="89267" y="381000"/>
                </a:lnTo>
                <a:lnTo>
                  <a:pt x="215532" y="381000"/>
                </a:lnTo>
                <a:lnTo>
                  <a:pt x="304800" y="291732"/>
                </a:lnTo>
                <a:lnTo>
                  <a:pt x="304800" y="89267"/>
                </a:lnTo>
                <a:lnTo>
                  <a:pt x="215532" y="0"/>
                </a:lnTo>
                <a:close/>
              </a:path>
            </a:pathLst>
          </a:custGeom>
          <a:solidFill>
            <a:srgbClr val="66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6000" y="3581400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89266"/>
                </a:moveTo>
                <a:lnTo>
                  <a:pt x="89266" y="0"/>
                </a:lnTo>
                <a:lnTo>
                  <a:pt x="215533" y="0"/>
                </a:lnTo>
                <a:lnTo>
                  <a:pt x="304800" y="89266"/>
                </a:lnTo>
                <a:lnTo>
                  <a:pt x="304800" y="291733"/>
                </a:lnTo>
                <a:lnTo>
                  <a:pt x="215533" y="381000"/>
                </a:lnTo>
                <a:lnTo>
                  <a:pt x="89266" y="381000"/>
                </a:lnTo>
                <a:lnTo>
                  <a:pt x="0" y="291733"/>
                </a:lnTo>
                <a:lnTo>
                  <a:pt x="0" y="8926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52588" y="2810127"/>
            <a:ext cx="612140" cy="570865"/>
          </a:xfrm>
          <a:custGeom>
            <a:avLst/>
            <a:gdLst/>
            <a:ahLst/>
            <a:cxnLst/>
            <a:rect l="l" t="t" r="r" b="b"/>
            <a:pathLst>
              <a:path w="612139" h="570864">
                <a:moveTo>
                  <a:pt x="413252" y="0"/>
                </a:moveTo>
                <a:lnTo>
                  <a:pt x="0" y="454578"/>
                </a:lnTo>
                <a:lnTo>
                  <a:pt x="99180" y="570288"/>
                </a:lnTo>
                <a:lnTo>
                  <a:pt x="611614" y="231421"/>
                </a:lnTo>
                <a:lnTo>
                  <a:pt x="413252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52588" y="2810127"/>
            <a:ext cx="612140" cy="570865"/>
          </a:xfrm>
          <a:custGeom>
            <a:avLst/>
            <a:gdLst/>
            <a:ahLst/>
            <a:cxnLst/>
            <a:rect l="l" t="t" r="r" b="b"/>
            <a:pathLst>
              <a:path w="612139" h="570864">
                <a:moveTo>
                  <a:pt x="413252" y="0"/>
                </a:moveTo>
                <a:lnTo>
                  <a:pt x="0" y="454577"/>
                </a:lnTo>
                <a:lnTo>
                  <a:pt x="99180" y="570288"/>
                </a:lnTo>
                <a:lnTo>
                  <a:pt x="611613" y="231421"/>
                </a:lnTo>
                <a:lnTo>
                  <a:pt x="413252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6000" y="45339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762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09800" y="43434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152400"/>
                </a:move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6000" y="43053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762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09800" y="4267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76200"/>
                </a:lnTo>
                <a:lnTo>
                  <a:pt x="304800" y="76200"/>
                </a:lnTo>
                <a:lnTo>
                  <a:pt x="30480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76200" y="304800"/>
                </a:lnTo>
                <a:lnTo>
                  <a:pt x="76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49555" y="3296543"/>
            <a:ext cx="702310" cy="722630"/>
          </a:xfrm>
          <a:custGeom>
            <a:avLst/>
            <a:gdLst/>
            <a:ahLst/>
            <a:cxnLst/>
            <a:rect l="l" t="t" r="r" b="b"/>
            <a:pathLst>
              <a:path w="702310" h="722629">
                <a:moveTo>
                  <a:pt x="200529" y="0"/>
                </a:moveTo>
                <a:lnTo>
                  <a:pt x="164154" y="13737"/>
                </a:lnTo>
                <a:lnTo>
                  <a:pt x="16005" y="152810"/>
                </a:lnTo>
                <a:lnTo>
                  <a:pt x="0" y="188243"/>
                </a:lnTo>
                <a:lnTo>
                  <a:pt x="3114" y="207468"/>
                </a:lnTo>
                <a:lnTo>
                  <a:pt x="13737" y="224617"/>
                </a:lnTo>
                <a:lnTo>
                  <a:pt x="465726" y="706106"/>
                </a:lnTo>
                <a:lnTo>
                  <a:pt x="482170" y="717790"/>
                </a:lnTo>
                <a:lnTo>
                  <a:pt x="501160" y="722112"/>
                </a:lnTo>
                <a:lnTo>
                  <a:pt x="520385" y="718998"/>
                </a:lnTo>
                <a:lnTo>
                  <a:pt x="537534" y="708374"/>
                </a:lnTo>
                <a:lnTo>
                  <a:pt x="685684" y="569301"/>
                </a:lnTo>
                <a:lnTo>
                  <a:pt x="697368" y="552857"/>
                </a:lnTo>
                <a:lnTo>
                  <a:pt x="701689" y="533868"/>
                </a:lnTo>
                <a:lnTo>
                  <a:pt x="698575" y="514644"/>
                </a:lnTo>
                <a:lnTo>
                  <a:pt x="687952" y="497494"/>
                </a:lnTo>
                <a:lnTo>
                  <a:pt x="235963" y="16005"/>
                </a:lnTo>
                <a:lnTo>
                  <a:pt x="219518" y="4321"/>
                </a:lnTo>
                <a:lnTo>
                  <a:pt x="200529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49554" y="3296543"/>
            <a:ext cx="702310" cy="722630"/>
          </a:xfrm>
          <a:custGeom>
            <a:avLst/>
            <a:gdLst/>
            <a:ahLst/>
            <a:cxnLst/>
            <a:rect l="l" t="t" r="r" b="b"/>
            <a:pathLst>
              <a:path w="702310" h="722629">
                <a:moveTo>
                  <a:pt x="164155" y="13737"/>
                </a:moveTo>
                <a:lnTo>
                  <a:pt x="181305" y="3114"/>
                </a:lnTo>
                <a:lnTo>
                  <a:pt x="200529" y="0"/>
                </a:lnTo>
                <a:lnTo>
                  <a:pt x="219518" y="4321"/>
                </a:lnTo>
                <a:lnTo>
                  <a:pt x="235963" y="16006"/>
                </a:lnTo>
                <a:lnTo>
                  <a:pt x="687953" y="497494"/>
                </a:lnTo>
                <a:lnTo>
                  <a:pt x="698576" y="514643"/>
                </a:lnTo>
                <a:lnTo>
                  <a:pt x="701690" y="533868"/>
                </a:lnTo>
                <a:lnTo>
                  <a:pt x="697368" y="552857"/>
                </a:lnTo>
                <a:lnTo>
                  <a:pt x="685684" y="569302"/>
                </a:lnTo>
                <a:lnTo>
                  <a:pt x="537534" y="708375"/>
                </a:lnTo>
                <a:lnTo>
                  <a:pt x="520385" y="718998"/>
                </a:lnTo>
                <a:lnTo>
                  <a:pt x="501160" y="722112"/>
                </a:lnTo>
                <a:lnTo>
                  <a:pt x="482171" y="717790"/>
                </a:lnTo>
                <a:lnTo>
                  <a:pt x="465727" y="706105"/>
                </a:lnTo>
                <a:lnTo>
                  <a:pt x="13737" y="224617"/>
                </a:lnTo>
                <a:lnTo>
                  <a:pt x="3114" y="207468"/>
                </a:lnTo>
                <a:lnTo>
                  <a:pt x="0" y="188244"/>
                </a:lnTo>
                <a:lnTo>
                  <a:pt x="4321" y="169254"/>
                </a:lnTo>
                <a:lnTo>
                  <a:pt x="16006" y="152810"/>
                </a:lnTo>
                <a:lnTo>
                  <a:pt x="164155" y="1373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6378" y="4572551"/>
            <a:ext cx="837565" cy="1218565"/>
          </a:xfrm>
          <a:custGeom>
            <a:avLst/>
            <a:gdLst/>
            <a:ahLst/>
            <a:cxnLst/>
            <a:rect l="l" t="t" r="r" b="b"/>
            <a:pathLst>
              <a:path w="837564" h="1218564">
                <a:moveTo>
                  <a:pt x="444639" y="0"/>
                </a:moveTo>
                <a:lnTo>
                  <a:pt x="0" y="591230"/>
                </a:lnTo>
                <a:lnTo>
                  <a:pt x="392803" y="1218097"/>
                </a:lnTo>
                <a:lnTo>
                  <a:pt x="837443" y="626866"/>
                </a:lnTo>
                <a:lnTo>
                  <a:pt x="444639" y="0"/>
                </a:lnTo>
                <a:close/>
              </a:path>
            </a:pathLst>
          </a:custGeom>
          <a:solidFill>
            <a:srgbClr val="FF7C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6378" y="4572551"/>
            <a:ext cx="837565" cy="1218565"/>
          </a:xfrm>
          <a:custGeom>
            <a:avLst/>
            <a:gdLst/>
            <a:ahLst/>
            <a:cxnLst/>
            <a:rect l="l" t="t" r="r" b="b"/>
            <a:pathLst>
              <a:path w="837564" h="1218564">
                <a:moveTo>
                  <a:pt x="0" y="591230"/>
                </a:moveTo>
                <a:lnTo>
                  <a:pt x="444639" y="0"/>
                </a:lnTo>
                <a:lnTo>
                  <a:pt x="837442" y="626867"/>
                </a:lnTo>
                <a:lnTo>
                  <a:pt x="392803" y="1218097"/>
                </a:lnTo>
                <a:lnTo>
                  <a:pt x="0" y="59123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01513" y="2736730"/>
            <a:ext cx="434975" cy="427355"/>
          </a:xfrm>
          <a:custGeom>
            <a:avLst/>
            <a:gdLst/>
            <a:ahLst/>
            <a:cxnLst/>
            <a:rect l="l" t="t" r="r" b="b"/>
            <a:pathLst>
              <a:path w="434975" h="427355">
                <a:moveTo>
                  <a:pt x="434658" y="0"/>
                </a:moveTo>
                <a:lnTo>
                  <a:pt x="0" y="208156"/>
                </a:lnTo>
                <a:lnTo>
                  <a:pt x="211825" y="427320"/>
                </a:lnTo>
                <a:lnTo>
                  <a:pt x="434658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01513" y="2736730"/>
            <a:ext cx="434975" cy="427355"/>
          </a:xfrm>
          <a:custGeom>
            <a:avLst/>
            <a:gdLst/>
            <a:ahLst/>
            <a:cxnLst/>
            <a:rect l="l" t="t" r="r" b="b"/>
            <a:pathLst>
              <a:path w="434975" h="427355">
                <a:moveTo>
                  <a:pt x="0" y="208156"/>
                </a:moveTo>
                <a:lnTo>
                  <a:pt x="434658" y="0"/>
                </a:lnTo>
                <a:lnTo>
                  <a:pt x="211825" y="427320"/>
                </a:lnTo>
                <a:lnTo>
                  <a:pt x="0" y="20815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52500" y="5405464"/>
            <a:ext cx="2896235" cy="339725"/>
          </a:xfrm>
          <a:custGeom>
            <a:avLst/>
            <a:gdLst/>
            <a:ahLst/>
            <a:cxnLst/>
            <a:rect l="l" t="t" r="r" b="b"/>
            <a:pathLst>
              <a:path w="2896234" h="339725">
                <a:moveTo>
                  <a:pt x="2819819" y="306295"/>
                </a:moveTo>
                <a:lnTo>
                  <a:pt x="2816329" y="339449"/>
                </a:lnTo>
                <a:lnTo>
                  <a:pt x="2896099" y="309535"/>
                </a:lnTo>
                <a:lnTo>
                  <a:pt x="2893105" y="307623"/>
                </a:lnTo>
                <a:lnTo>
                  <a:pt x="2832435" y="307623"/>
                </a:lnTo>
                <a:lnTo>
                  <a:pt x="2819819" y="306295"/>
                </a:lnTo>
                <a:close/>
              </a:path>
              <a:path w="2896234" h="339725">
                <a:moveTo>
                  <a:pt x="2820816" y="296822"/>
                </a:moveTo>
                <a:lnTo>
                  <a:pt x="2819819" y="306295"/>
                </a:lnTo>
                <a:lnTo>
                  <a:pt x="2832435" y="307623"/>
                </a:lnTo>
                <a:lnTo>
                  <a:pt x="2833432" y="298150"/>
                </a:lnTo>
                <a:lnTo>
                  <a:pt x="2820816" y="296822"/>
                </a:lnTo>
                <a:close/>
              </a:path>
              <a:path w="2896234" h="339725">
                <a:moveTo>
                  <a:pt x="2824306" y="263668"/>
                </a:moveTo>
                <a:lnTo>
                  <a:pt x="2820816" y="296822"/>
                </a:lnTo>
                <a:lnTo>
                  <a:pt x="2833432" y="298150"/>
                </a:lnTo>
                <a:lnTo>
                  <a:pt x="2832435" y="307623"/>
                </a:lnTo>
                <a:lnTo>
                  <a:pt x="2893105" y="307623"/>
                </a:lnTo>
                <a:lnTo>
                  <a:pt x="2824306" y="263668"/>
                </a:lnTo>
                <a:close/>
              </a:path>
              <a:path w="2896234" h="339725">
                <a:moveTo>
                  <a:pt x="996" y="0"/>
                </a:moveTo>
                <a:lnTo>
                  <a:pt x="0" y="9471"/>
                </a:lnTo>
                <a:lnTo>
                  <a:pt x="2819819" y="306295"/>
                </a:lnTo>
                <a:lnTo>
                  <a:pt x="2820816" y="296822"/>
                </a:lnTo>
                <a:lnTo>
                  <a:pt x="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51493" y="4864751"/>
            <a:ext cx="1602105" cy="550545"/>
          </a:xfrm>
          <a:custGeom>
            <a:avLst/>
            <a:gdLst/>
            <a:ahLst/>
            <a:cxnLst/>
            <a:rect l="l" t="t" r="r" b="b"/>
            <a:pathLst>
              <a:path w="1602104" h="550545">
                <a:moveTo>
                  <a:pt x="1527910" y="31626"/>
                </a:moveTo>
                <a:lnTo>
                  <a:pt x="0" y="540929"/>
                </a:lnTo>
                <a:lnTo>
                  <a:pt x="3012" y="549965"/>
                </a:lnTo>
                <a:lnTo>
                  <a:pt x="1530922" y="40663"/>
                </a:lnTo>
                <a:lnTo>
                  <a:pt x="1527910" y="31626"/>
                </a:lnTo>
                <a:close/>
              </a:path>
              <a:path w="1602104" h="550545">
                <a:moveTo>
                  <a:pt x="1586144" y="27609"/>
                </a:moveTo>
                <a:lnTo>
                  <a:pt x="1539960" y="27609"/>
                </a:lnTo>
                <a:lnTo>
                  <a:pt x="1542971" y="36647"/>
                </a:lnTo>
                <a:lnTo>
                  <a:pt x="1530922" y="40663"/>
                </a:lnTo>
                <a:lnTo>
                  <a:pt x="1541465" y="72289"/>
                </a:lnTo>
                <a:lnTo>
                  <a:pt x="1586144" y="27609"/>
                </a:lnTo>
                <a:close/>
              </a:path>
              <a:path w="1602104" h="550545">
                <a:moveTo>
                  <a:pt x="1539960" y="27609"/>
                </a:moveTo>
                <a:lnTo>
                  <a:pt x="1527910" y="31626"/>
                </a:lnTo>
                <a:lnTo>
                  <a:pt x="1530922" y="40663"/>
                </a:lnTo>
                <a:lnTo>
                  <a:pt x="1542971" y="36647"/>
                </a:lnTo>
                <a:lnTo>
                  <a:pt x="1539960" y="27609"/>
                </a:lnTo>
                <a:close/>
              </a:path>
              <a:path w="1602104" h="550545">
                <a:moveTo>
                  <a:pt x="1517368" y="0"/>
                </a:moveTo>
                <a:lnTo>
                  <a:pt x="1527910" y="31626"/>
                </a:lnTo>
                <a:lnTo>
                  <a:pt x="1539960" y="27609"/>
                </a:lnTo>
                <a:lnTo>
                  <a:pt x="1586144" y="27609"/>
                </a:lnTo>
                <a:lnTo>
                  <a:pt x="1601706" y="12048"/>
                </a:lnTo>
                <a:lnTo>
                  <a:pt x="1517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48290" y="2895600"/>
            <a:ext cx="412115" cy="2515870"/>
          </a:xfrm>
          <a:custGeom>
            <a:avLst/>
            <a:gdLst/>
            <a:ahLst/>
            <a:cxnLst/>
            <a:rect l="l" t="t" r="r" b="b"/>
            <a:pathLst>
              <a:path w="412114" h="2515870">
                <a:moveTo>
                  <a:pt x="369584" y="74626"/>
                </a:moveTo>
                <a:lnTo>
                  <a:pt x="0" y="2513886"/>
                </a:lnTo>
                <a:lnTo>
                  <a:pt x="9418" y="2515313"/>
                </a:lnTo>
                <a:lnTo>
                  <a:pt x="379003" y="76053"/>
                </a:lnTo>
                <a:lnTo>
                  <a:pt x="369584" y="74626"/>
                </a:lnTo>
                <a:close/>
              </a:path>
              <a:path w="412114" h="2515870">
                <a:moveTo>
                  <a:pt x="405815" y="62067"/>
                </a:moveTo>
                <a:lnTo>
                  <a:pt x="371487" y="62067"/>
                </a:lnTo>
                <a:lnTo>
                  <a:pt x="380906" y="63494"/>
                </a:lnTo>
                <a:lnTo>
                  <a:pt x="379003" y="76053"/>
                </a:lnTo>
                <a:lnTo>
                  <a:pt x="411963" y="81047"/>
                </a:lnTo>
                <a:lnTo>
                  <a:pt x="405815" y="62067"/>
                </a:lnTo>
                <a:close/>
              </a:path>
              <a:path w="412114" h="2515870">
                <a:moveTo>
                  <a:pt x="371487" y="62067"/>
                </a:moveTo>
                <a:lnTo>
                  <a:pt x="369584" y="74626"/>
                </a:lnTo>
                <a:lnTo>
                  <a:pt x="379003" y="76053"/>
                </a:lnTo>
                <a:lnTo>
                  <a:pt x="380906" y="63494"/>
                </a:lnTo>
                <a:lnTo>
                  <a:pt x="371487" y="62067"/>
                </a:lnTo>
                <a:close/>
              </a:path>
              <a:path w="412114" h="2515870">
                <a:moveTo>
                  <a:pt x="385709" y="0"/>
                </a:moveTo>
                <a:lnTo>
                  <a:pt x="336623" y="69632"/>
                </a:lnTo>
                <a:lnTo>
                  <a:pt x="369584" y="74626"/>
                </a:lnTo>
                <a:lnTo>
                  <a:pt x="371487" y="62067"/>
                </a:lnTo>
                <a:lnTo>
                  <a:pt x="405815" y="62067"/>
                </a:lnTo>
                <a:lnTo>
                  <a:pt x="3857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96037" y="3881437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48437" y="3957637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77037" y="2662237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53237" y="2814637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57837" y="4491037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0237" y="4643437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20037" y="4338637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20037" y="4110037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20037" y="2662237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43837" y="2509837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48400" y="3581400"/>
            <a:ext cx="685800" cy="7620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0" y="381000"/>
                </a:moveTo>
                <a:lnTo>
                  <a:pt x="3130" y="329300"/>
                </a:lnTo>
                <a:lnTo>
                  <a:pt x="12248" y="279715"/>
                </a:lnTo>
                <a:lnTo>
                  <a:pt x="26946" y="232697"/>
                </a:lnTo>
                <a:lnTo>
                  <a:pt x="46815" y="188702"/>
                </a:lnTo>
                <a:lnTo>
                  <a:pt x="71447" y="148182"/>
                </a:lnTo>
                <a:lnTo>
                  <a:pt x="100433" y="111592"/>
                </a:lnTo>
                <a:lnTo>
                  <a:pt x="133364" y="79386"/>
                </a:lnTo>
                <a:lnTo>
                  <a:pt x="169831" y="52017"/>
                </a:lnTo>
                <a:lnTo>
                  <a:pt x="209427" y="29940"/>
                </a:lnTo>
                <a:lnTo>
                  <a:pt x="251743" y="13609"/>
                </a:lnTo>
                <a:lnTo>
                  <a:pt x="296370" y="3478"/>
                </a:lnTo>
                <a:lnTo>
                  <a:pt x="342900" y="0"/>
                </a:lnTo>
                <a:lnTo>
                  <a:pt x="389429" y="3478"/>
                </a:lnTo>
                <a:lnTo>
                  <a:pt x="434056" y="13609"/>
                </a:lnTo>
                <a:lnTo>
                  <a:pt x="476372" y="29940"/>
                </a:lnTo>
                <a:lnTo>
                  <a:pt x="515968" y="52017"/>
                </a:lnTo>
                <a:lnTo>
                  <a:pt x="552435" y="79386"/>
                </a:lnTo>
                <a:lnTo>
                  <a:pt x="585366" y="111592"/>
                </a:lnTo>
                <a:lnTo>
                  <a:pt x="614352" y="148182"/>
                </a:lnTo>
                <a:lnTo>
                  <a:pt x="638984" y="188702"/>
                </a:lnTo>
                <a:lnTo>
                  <a:pt x="658853" y="232697"/>
                </a:lnTo>
                <a:lnTo>
                  <a:pt x="673551" y="279715"/>
                </a:lnTo>
                <a:lnTo>
                  <a:pt x="682669" y="329300"/>
                </a:lnTo>
                <a:lnTo>
                  <a:pt x="685800" y="381000"/>
                </a:lnTo>
                <a:lnTo>
                  <a:pt x="682669" y="432699"/>
                </a:lnTo>
                <a:lnTo>
                  <a:pt x="673551" y="482284"/>
                </a:lnTo>
                <a:lnTo>
                  <a:pt x="658853" y="529302"/>
                </a:lnTo>
                <a:lnTo>
                  <a:pt x="638984" y="573298"/>
                </a:lnTo>
                <a:lnTo>
                  <a:pt x="614352" y="613817"/>
                </a:lnTo>
                <a:lnTo>
                  <a:pt x="585366" y="650407"/>
                </a:lnTo>
                <a:lnTo>
                  <a:pt x="552435" y="682613"/>
                </a:lnTo>
                <a:lnTo>
                  <a:pt x="515968" y="709982"/>
                </a:lnTo>
                <a:lnTo>
                  <a:pt x="476372" y="732059"/>
                </a:lnTo>
                <a:lnTo>
                  <a:pt x="434056" y="748390"/>
                </a:lnTo>
                <a:lnTo>
                  <a:pt x="389429" y="758521"/>
                </a:lnTo>
                <a:lnTo>
                  <a:pt x="342900" y="762000"/>
                </a:lnTo>
                <a:lnTo>
                  <a:pt x="296370" y="758521"/>
                </a:lnTo>
                <a:lnTo>
                  <a:pt x="251743" y="748390"/>
                </a:lnTo>
                <a:lnTo>
                  <a:pt x="209427" y="732059"/>
                </a:lnTo>
                <a:lnTo>
                  <a:pt x="169831" y="709982"/>
                </a:lnTo>
                <a:lnTo>
                  <a:pt x="133364" y="682613"/>
                </a:lnTo>
                <a:lnTo>
                  <a:pt x="100433" y="650407"/>
                </a:lnTo>
                <a:lnTo>
                  <a:pt x="71447" y="613817"/>
                </a:lnTo>
                <a:lnTo>
                  <a:pt x="46815" y="573298"/>
                </a:lnTo>
                <a:lnTo>
                  <a:pt x="26946" y="529302"/>
                </a:lnTo>
                <a:lnTo>
                  <a:pt x="12248" y="482284"/>
                </a:lnTo>
                <a:lnTo>
                  <a:pt x="3130" y="432699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4191000"/>
            <a:ext cx="685800" cy="7620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0" y="381000"/>
                </a:moveTo>
                <a:lnTo>
                  <a:pt x="3130" y="329300"/>
                </a:lnTo>
                <a:lnTo>
                  <a:pt x="12248" y="279715"/>
                </a:lnTo>
                <a:lnTo>
                  <a:pt x="26946" y="232697"/>
                </a:lnTo>
                <a:lnTo>
                  <a:pt x="46815" y="188702"/>
                </a:lnTo>
                <a:lnTo>
                  <a:pt x="71447" y="148182"/>
                </a:lnTo>
                <a:lnTo>
                  <a:pt x="100433" y="111592"/>
                </a:lnTo>
                <a:lnTo>
                  <a:pt x="133364" y="79386"/>
                </a:lnTo>
                <a:lnTo>
                  <a:pt x="169831" y="52017"/>
                </a:lnTo>
                <a:lnTo>
                  <a:pt x="209427" y="29940"/>
                </a:lnTo>
                <a:lnTo>
                  <a:pt x="251743" y="13609"/>
                </a:lnTo>
                <a:lnTo>
                  <a:pt x="296370" y="3478"/>
                </a:lnTo>
                <a:lnTo>
                  <a:pt x="342900" y="0"/>
                </a:lnTo>
                <a:lnTo>
                  <a:pt x="389429" y="3478"/>
                </a:lnTo>
                <a:lnTo>
                  <a:pt x="434056" y="13609"/>
                </a:lnTo>
                <a:lnTo>
                  <a:pt x="476372" y="29940"/>
                </a:lnTo>
                <a:lnTo>
                  <a:pt x="515968" y="52017"/>
                </a:lnTo>
                <a:lnTo>
                  <a:pt x="552435" y="79386"/>
                </a:lnTo>
                <a:lnTo>
                  <a:pt x="585366" y="111592"/>
                </a:lnTo>
                <a:lnTo>
                  <a:pt x="614352" y="148182"/>
                </a:lnTo>
                <a:lnTo>
                  <a:pt x="638984" y="188702"/>
                </a:lnTo>
                <a:lnTo>
                  <a:pt x="658853" y="232697"/>
                </a:lnTo>
                <a:lnTo>
                  <a:pt x="673551" y="279715"/>
                </a:lnTo>
                <a:lnTo>
                  <a:pt x="682669" y="329300"/>
                </a:lnTo>
                <a:lnTo>
                  <a:pt x="685800" y="381000"/>
                </a:lnTo>
                <a:lnTo>
                  <a:pt x="682669" y="432699"/>
                </a:lnTo>
                <a:lnTo>
                  <a:pt x="673551" y="482284"/>
                </a:lnTo>
                <a:lnTo>
                  <a:pt x="658853" y="529302"/>
                </a:lnTo>
                <a:lnTo>
                  <a:pt x="638984" y="573298"/>
                </a:lnTo>
                <a:lnTo>
                  <a:pt x="614352" y="613817"/>
                </a:lnTo>
                <a:lnTo>
                  <a:pt x="585366" y="650407"/>
                </a:lnTo>
                <a:lnTo>
                  <a:pt x="552435" y="682613"/>
                </a:lnTo>
                <a:lnTo>
                  <a:pt x="515968" y="709982"/>
                </a:lnTo>
                <a:lnTo>
                  <a:pt x="476372" y="732059"/>
                </a:lnTo>
                <a:lnTo>
                  <a:pt x="434056" y="748390"/>
                </a:lnTo>
                <a:lnTo>
                  <a:pt x="389429" y="758521"/>
                </a:lnTo>
                <a:lnTo>
                  <a:pt x="342900" y="762000"/>
                </a:lnTo>
                <a:lnTo>
                  <a:pt x="296370" y="758521"/>
                </a:lnTo>
                <a:lnTo>
                  <a:pt x="251743" y="748390"/>
                </a:lnTo>
                <a:lnTo>
                  <a:pt x="209427" y="732059"/>
                </a:lnTo>
                <a:lnTo>
                  <a:pt x="169831" y="709982"/>
                </a:lnTo>
                <a:lnTo>
                  <a:pt x="133364" y="682613"/>
                </a:lnTo>
                <a:lnTo>
                  <a:pt x="100433" y="650407"/>
                </a:lnTo>
                <a:lnTo>
                  <a:pt x="71447" y="613817"/>
                </a:lnTo>
                <a:lnTo>
                  <a:pt x="46815" y="573298"/>
                </a:lnTo>
                <a:lnTo>
                  <a:pt x="26946" y="529302"/>
                </a:lnTo>
                <a:lnTo>
                  <a:pt x="12248" y="482284"/>
                </a:lnTo>
                <a:lnTo>
                  <a:pt x="3130" y="432699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77000" y="2438400"/>
            <a:ext cx="685800" cy="7620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0" y="381000"/>
                </a:moveTo>
                <a:lnTo>
                  <a:pt x="3130" y="329300"/>
                </a:lnTo>
                <a:lnTo>
                  <a:pt x="12248" y="279715"/>
                </a:lnTo>
                <a:lnTo>
                  <a:pt x="26946" y="232697"/>
                </a:lnTo>
                <a:lnTo>
                  <a:pt x="46815" y="188702"/>
                </a:lnTo>
                <a:lnTo>
                  <a:pt x="71447" y="148182"/>
                </a:lnTo>
                <a:lnTo>
                  <a:pt x="100433" y="111592"/>
                </a:lnTo>
                <a:lnTo>
                  <a:pt x="133364" y="79386"/>
                </a:lnTo>
                <a:lnTo>
                  <a:pt x="169831" y="52017"/>
                </a:lnTo>
                <a:lnTo>
                  <a:pt x="209427" y="29940"/>
                </a:lnTo>
                <a:lnTo>
                  <a:pt x="251743" y="13609"/>
                </a:lnTo>
                <a:lnTo>
                  <a:pt x="296370" y="3478"/>
                </a:lnTo>
                <a:lnTo>
                  <a:pt x="342900" y="0"/>
                </a:lnTo>
                <a:lnTo>
                  <a:pt x="389429" y="3478"/>
                </a:lnTo>
                <a:lnTo>
                  <a:pt x="434056" y="13609"/>
                </a:lnTo>
                <a:lnTo>
                  <a:pt x="476372" y="29940"/>
                </a:lnTo>
                <a:lnTo>
                  <a:pt x="515968" y="52017"/>
                </a:lnTo>
                <a:lnTo>
                  <a:pt x="552435" y="79386"/>
                </a:lnTo>
                <a:lnTo>
                  <a:pt x="585366" y="111592"/>
                </a:lnTo>
                <a:lnTo>
                  <a:pt x="614352" y="148182"/>
                </a:lnTo>
                <a:lnTo>
                  <a:pt x="638984" y="188702"/>
                </a:lnTo>
                <a:lnTo>
                  <a:pt x="658853" y="232697"/>
                </a:lnTo>
                <a:lnTo>
                  <a:pt x="673551" y="279715"/>
                </a:lnTo>
                <a:lnTo>
                  <a:pt x="682669" y="329300"/>
                </a:lnTo>
                <a:lnTo>
                  <a:pt x="685800" y="381000"/>
                </a:lnTo>
                <a:lnTo>
                  <a:pt x="682669" y="432699"/>
                </a:lnTo>
                <a:lnTo>
                  <a:pt x="673551" y="482284"/>
                </a:lnTo>
                <a:lnTo>
                  <a:pt x="658853" y="529302"/>
                </a:lnTo>
                <a:lnTo>
                  <a:pt x="638984" y="573298"/>
                </a:lnTo>
                <a:lnTo>
                  <a:pt x="614352" y="613817"/>
                </a:lnTo>
                <a:lnTo>
                  <a:pt x="585366" y="650407"/>
                </a:lnTo>
                <a:lnTo>
                  <a:pt x="552435" y="682613"/>
                </a:lnTo>
                <a:lnTo>
                  <a:pt x="515968" y="709982"/>
                </a:lnTo>
                <a:lnTo>
                  <a:pt x="476372" y="732059"/>
                </a:lnTo>
                <a:lnTo>
                  <a:pt x="434056" y="748390"/>
                </a:lnTo>
                <a:lnTo>
                  <a:pt x="389429" y="758521"/>
                </a:lnTo>
                <a:lnTo>
                  <a:pt x="342900" y="762000"/>
                </a:lnTo>
                <a:lnTo>
                  <a:pt x="296370" y="758521"/>
                </a:lnTo>
                <a:lnTo>
                  <a:pt x="251743" y="748390"/>
                </a:lnTo>
                <a:lnTo>
                  <a:pt x="209427" y="732059"/>
                </a:lnTo>
                <a:lnTo>
                  <a:pt x="169831" y="709982"/>
                </a:lnTo>
                <a:lnTo>
                  <a:pt x="133364" y="682613"/>
                </a:lnTo>
                <a:lnTo>
                  <a:pt x="100433" y="650407"/>
                </a:lnTo>
                <a:lnTo>
                  <a:pt x="71447" y="613817"/>
                </a:lnTo>
                <a:lnTo>
                  <a:pt x="46815" y="573298"/>
                </a:lnTo>
                <a:lnTo>
                  <a:pt x="26946" y="529302"/>
                </a:lnTo>
                <a:lnTo>
                  <a:pt x="12248" y="482284"/>
                </a:lnTo>
                <a:lnTo>
                  <a:pt x="3130" y="432699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43800" y="3886200"/>
            <a:ext cx="685800" cy="7620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0" y="381000"/>
                </a:moveTo>
                <a:lnTo>
                  <a:pt x="3130" y="329300"/>
                </a:lnTo>
                <a:lnTo>
                  <a:pt x="12248" y="279715"/>
                </a:lnTo>
                <a:lnTo>
                  <a:pt x="26946" y="232697"/>
                </a:lnTo>
                <a:lnTo>
                  <a:pt x="46815" y="188702"/>
                </a:lnTo>
                <a:lnTo>
                  <a:pt x="71447" y="148182"/>
                </a:lnTo>
                <a:lnTo>
                  <a:pt x="100433" y="111592"/>
                </a:lnTo>
                <a:lnTo>
                  <a:pt x="133364" y="79386"/>
                </a:lnTo>
                <a:lnTo>
                  <a:pt x="169831" y="52017"/>
                </a:lnTo>
                <a:lnTo>
                  <a:pt x="209427" y="29940"/>
                </a:lnTo>
                <a:lnTo>
                  <a:pt x="251743" y="13609"/>
                </a:lnTo>
                <a:lnTo>
                  <a:pt x="296370" y="3478"/>
                </a:lnTo>
                <a:lnTo>
                  <a:pt x="342900" y="0"/>
                </a:lnTo>
                <a:lnTo>
                  <a:pt x="389429" y="3478"/>
                </a:lnTo>
                <a:lnTo>
                  <a:pt x="434056" y="13609"/>
                </a:lnTo>
                <a:lnTo>
                  <a:pt x="476372" y="29940"/>
                </a:lnTo>
                <a:lnTo>
                  <a:pt x="515968" y="52017"/>
                </a:lnTo>
                <a:lnTo>
                  <a:pt x="552435" y="79386"/>
                </a:lnTo>
                <a:lnTo>
                  <a:pt x="585366" y="111592"/>
                </a:lnTo>
                <a:lnTo>
                  <a:pt x="614352" y="148182"/>
                </a:lnTo>
                <a:lnTo>
                  <a:pt x="638984" y="188702"/>
                </a:lnTo>
                <a:lnTo>
                  <a:pt x="658853" y="232697"/>
                </a:lnTo>
                <a:lnTo>
                  <a:pt x="673551" y="279715"/>
                </a:lnTo>
                <a:lnTo>
                  <a:pt x="682669" y="329300"/>
                </a:lnTo>
                <a:lnTo>
                  <a:pt x="685800" y="381000"/>
                </a:lnTo>
                <a:lnTo>
                  <a:pt x="682669" y="432699"/>
                </a:lnTo>
                <a:lnTo>
                  <a:pt x="673551" y="482284"/>
                </a:lnTo>
                <a:lnTo>
                  <a:pt x="658853" y="529302"/>
                </a:lnTo>
                <a:lnTo>
                  <a:pt x="638984" y="573298"/>
                </a:lnTo>
                <a:lnTo>
                  <a:pt x="614352" y="613817"/>
                </a:lnTo>
                <a:lnTo>
                  <a:pt x="585366" y="650407"/>
                </a:lnTo>
                <a:lnTo>
                  <a:pt x="552435" y="682613"/>
                </a:lnTo>
                <a:lnTo>
                  <a:pt x="515968" y="709982"/>
                </a:lnTo>
                <a:lnTo>
                  <a:pt x="476372" y="732059"/>
                </a:lnTo>
                <a:lnTo>
                  <a:pt x="434056" y="748390"/>
                </a:lnTo>
                <a:lnTo>
                  <a:pt x="389429" y="758521"/>
                </a:lnTo>
                <a:lnTo>
                  <a:pt x="342900" y="762000"/>
                </a:lnTo>
                <a:lnTo>
                  <a:pt x="296370" y="758521"/>
                </a:lnTo>
                <a:lnTo>
                  <a:pt x="251743" y="748390"/>
                </a:lnTo>
                <a:lnTo>
                  <a:pt x="209427" y="732059"/>
                </a:lnTo>
                <a:lnTo>
                  <a:pt x="169831" y="709982"/>
                </a:lnTo>
                <a:lnTo>
                  <a:pt x="133364" y="682613"/>
                </a:lnTo>
                <a:lnTo>
                  <a:pt x="100433" y="650407"/>
                </a:lnTo>
                <a:lnTo>
                  <a:pt x="71447" y="613817"/>
                </a:lnTo>
                <a:lnTo>
                  <a:pt x="46815" y="573298"/>
                </a:lnTo>
                <a:lnTo>
                  <a:pt x="26946" y="529302"/>
                </a:lnTo>
                <a:lnTo>
                  <a:pt x="12248" y="482284"/>
                </a:lnTo>
                <a:lnTo>
                  <a:pt x="3130" y="432699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20000" y="2286000"/>
            <a:ext cx="685800" cy="7620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0" y="381000"/>
                </a:moveTo>
                <a:lnTo>
                  <a:pt x="3130" y="329300"/>
                </a:lnTo>
                <a:lnTo>
                  <a:pt x="12248" y="279715"/>
                </a:lnTo>
                <a:lnTo>
                  <a:pt x="26946" y="232697"/>
                </a:lnTo>
                <a:lnTo>
                  <a:pt x="46815" y="188702"/>
                </a:lnTo>
                <a:lnTo>
                  <a:pt x="71447" y="148182"/>
                </a:lnTo>
                <a:lnTo>
                  <a:pt x="100433" y="111592"/>
                </a:lnTo>
                <a:lnTo>
                  <a:pt x="133364" y="79386"/>
                </a:lnTo>
                <a:lnTo>
                  <a:pt x="169831" y="52017"/>
                </a:lnTo>
                <a:lnTo>
                  <a:pt x="209427" y="29940"/>
                </a:lnTo>
                <a:lnTo>
                  <a:pt x="251743" y="13609"/>
                </a:lnTo>
                <a:lnTo>
                  <a:pt x="296370" y="3478"/>
                </a:lnTo>
                <a:lnTo>
                  <a:pt x="342900" y="0"/>
                </a:lnTo>
                <a:lnTo>
                  <a:pt x="389429" y="3478"/>
                </a:lnTo>
                <a:lnTo>
                  <a:pt x="434056" y="13609"/>
                </a:lnTo>
                <a:lnTo>
                  <a:pt x="476372" y="29940"/>
                </a:lnTo>
                <a:lnTo>
                  <a:pt x="515968" y="52017"/>
                </a:lnTo>
                <a:lnTo>
                  <a:pt x="552435" y="79386"/>
                </a:lnTo>
                <a:lnTo>
                  <a:pt x="585366" y="111592"/>
                </a:lnTo>
                <a:lnTo>
                  <a:pt x="614352" y="148182"/>
                </a:lnTo>
                <a:lnTo>
                  <a:pt x="638984" y="188702"/>
                </a:lnTo>
                <a:lnTo>
                  <a:pt x="658853" y="232697"/>
                </a:lnTo>
                <a:lnTo>
                  <a:pt x="673551" y="279715"/>
                </a:lnTo>
                <a:lnTo>
                  <a:pt x="682669" y="329300"/>
                </a:lnTo>
                <a:lnTo>
                  <a:pt x="685800" y="381000"/>
                </a:lnTo>
                <a:lnTo>
                  <a:pt x="682669" y="432699"/>
                </a:lnTo>
                <a:lnTo>
                  <a:pt x="673551" y="482284"/>
                </a:lnTo>
                <a:lnTo>
                  <a:pt x="658853" y="529302"/>
                </a:lnTo>
                <a:lnTo>
                  <a:pt x="638984" y="573298"/>
                </a:lnTo>
                <a:lnTo>
                  <a:pt x="614352" y="613817"/>
                </a:lnTo>
                <a:lnTo>
                  <a:pt x="585366" y="650407"/>
                </a:lnTo>
                <a:lnTo>
                  <a:pt x="552435" y="682613"/>
                </a:lnTo>
                <a:lnTo>
                  <a:pt x="515968" y="709982"/>
                </a:lnTo>
                <a:lnTo>
                  <a:pt x="476372" y="732059"/>
                </a:lnTo>
                <a:lnTo>
                  <a:pt x="434056" y="748390"/>
                </a:lnTo>
                <a:lnTo>
                  <a:pt x="389429" y="758521"/>
                </a:lnTo>
                <a:lnTo>
                  <a:pt x="342900" y="762000"/>
                </a:lnTo>
                <a:lnTo>
                  <a:pt x="296370" y="758521"/>
                </a:lnTo>
                <a:lnTo>
                  <a:pt x="251743" y="748390"/>
                </a:lnTo>
                <a:lnTo>
                  <a:pt x="209427" y="732059"/>
                </a:lnTo>
                <a:lnTo>
                  <a:pt x="169831" y="709982"/>
                </a:lnTo>
                <a:lnTo>
                  <a:pt x="133364" y="682613"/>
                </a:lnTo>
                <a:lnTo>
                  <a:pt x="100433" y="650407"/>
                </a:lnTo>
                <a:lnTo>
                  <a:pt x="71447" y="613817"/>
                </a:lnTo>
                <a:lnTo>
                  <a:pt x="46815" y="573298"/>
                </a:lnTo>
                <a:lnTo>
                  <a:pt x="26946" y="529302"/>
                </a:lnTo>
                <a:lnTo>
                  <a:pt x="12248" y="482284"/>
                </a:lnTo>
                <a:lnTo>
                  <a:pt x="3130" y="432699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92988" y="2676569"/>
            <a:ext cx="2369820" cy="1666875"/>
          </a:xfrm>
          <a:custGeom>
            <a:avLst/>
            <a:gdLst/>
            <a:ahLst/>
            <a:cxnLst/>
            <a:rect l="l" t="t" r="r" b="b"/>
            <a:pathLst>
              <a:path w="2369820" h="1666875">
                <a:moveTo>
                  <a:pt x="2291706" y="1581051"/>
                </a:moveTo>
                <a:lnTo>
                  <a:pt x="2259675" y="1601680"/>
                </a:lnTo>
                <a:lnTo>
                  <a:pt x="2369611" y="1666830"/>
                </a:lnTo>
                <a:lnTo>
                  <a:pt x="2362009" y="1597066"/>
                </a:lnTo>
                <a:lnTo>
                  <a:pt x="2302021" y="1597066"/>
                </a:lnTo>
                <a:lnTo>
                  <a:pt x="2291706" y="1581051"/>
                </a:lnTo>
                <a:close/>
              </a:path>
              <a:path w="2369820" h="1666875">
                <a:moveTo>
                  <a:pt x="2323737" y="1560420"/>
                </a:moveTo>
                <a:lnTo>
                  <a:pt x="2291706" y="1581051"/>
                </a:lnTo>
                <a:lnTo>
                  <a:pt x="2302021" y="1597066"/>
                </a:lnTo>
                <a:lnTo>
                  <a:pt x="2334052" y="1576437"/>
                </a:lnTo>
                <a:lnTo>
                  <a:pt x="2323737" y="1560420"/>
                </a:lnTo>
                <a:close/>
              </a:path>
              <a:path w="2369820" h="1666875">
                <a:moveTo>
                  <a:pt x="2355768" y="1539791"/>
                </a:moveTo>
                <a:lnTo>
                  <a:pt x="2323737" y="1560420"/>
                </a:lnTo>
                <a:lnTo>
                  <a:pt x="2334052" y="1576437"/>
                </a:lnTo>
                <a:lnTo>
                  <a:pt x="2302021" y="1597066"/>
                </a:lnTo>
                <a:lnTo>
                  <a:pt x="2362009" y="1597066"/>
                </a:lnTo>
                <a:lnTo>
                  <a:pt x="2355768" y="1539791"/>
                </a:lnTo>
                <a:close/>
              </a:path>
              <a:path w="2369820" h="1666875">
                <a:moveTo>
                  <a:pt x="968753" y="38086"/>
                </a:moveTo>
                <a:lnTo>
                  <a:pt x="715037" y="38086"/>
                </a:lnTo>
                <a:lnTo>
                  <a:pt x="750115" y="38602"/>
                </a:lnTo>
                <a:lnTo>
                  <a:pt x="785232" y="40624"/>
                </a:lnTo>
                <a:lnTo>
                  <a:pt x="855619" y="49458"/>
                </a:lnTo>
                <a:lnTo>
                  <a:pt x="926280" y="65151"/>
                </a:lnTo>
                <a:lnTo>
                  <a:pt x="997309" y="88284"/>
                </a:lnTo>
                <a:lnTo>
                  <a:pt x="1032990" y="102828"/>
                </a:lnTo>
                <a:lnTo>
                  <a:pt x="1068796" y="119458"/>
                </a:lnTo>
                <a:lnTo>
                  <a:pt x="1104738" y="138254"/>
                </a:lnTo>
                <a:lnTo>
                  <a:pt x="1140824" y="159292"/>
                </a:lnTo>
                <a:lnTo>
                  <a:pt x="1177069" y="182632"/>
                </a:lnTo>
                <a:lnTo>
                  <a:pt x="1213496" y="208250"/>
                </a:lnTo>
                <a:lnTo>
                  <a:pt x="1250100" y="236082"/>
                </a:lnTo>
                <a:lnTo>
                  <a:pt x="1286871" y="266057"/>
                </a:lnTo>
                <a:lnTo>
                  <a:pt x="1323797" y="298103"/>
                </a:lnTo>
                <a:lnTo>
                  <a:pt x="1360867" y="332149"/>
                </a:lnTo>
                <a:lnTo>
                  <a:pt x="1398073" y="368122"/>
                </a:lnTo>
                <a:lnTo>
                  <a:pt x="1435403" y="405946"/>
                </a:lnTo>
                <a:lnTo>
                  <a:pt x="1472852" y="445550"/>
                </a:lnTo>
                <a:lnTo>
                  <a:pt x="1510411" y="486859"/>
                </a:lnTo>
                <a:lnTo>
                  <a:pt x="1548072" y="529798"/>
                </a:lnTo>
                <a:lnTo>
                  <a:pt x="1585831" y="574294"/>
                </a:lnTo>
                <a:lnTo>
                  <a:pt x="1623681" y="620271"/>
                </a:lnTo>
                <a:lnTo>
                  <a:pt x="1661614" y="667658"/>
                </a:lnTo>
                <a:lnTo>
                  <a:pt x="1699628" y="716377"/>
                </a:lnTo>
                <a:lnTo>
                  <a:pt x="1737715" y="766358"/>
                </a:lnTo>
                <a:lnTo>
                  <a:pt x="1775872" y="817524"/>
                </a:lnTo>
                <a:lnTo>
                  <a:pt x="1814094" y="869802"/>
                </a:lnTo>
                <a:lnTo>
                  <a:pt x="1890754" y="977458"/>
                </a:lnTo>
                <a:lnTo>
                  <a:pt x="1967569" y="1088604"/>
                </a:lnTo>
                <a:lnTo>
                  <a:pt x="2044553" y="1202723"/>
                </a:lnTo>
                <a:lnTo>
                  <a:pt x="2121681" y="1319223"/>
                </a:lnTo>
                <a:lnTo>
                  <a:pt x="2198916" y="1437520"/>
                </a:lnTo>
                <a:lnTo>
                  <a:pt x="2291706" y="1581051"/>
                </a:lnTo>
                <a:lnTo>
                  <a:pt x="2323737" y="1560420"/>
                </a:lnTo>
                <a:lnTo>
                  <a:pt x="2230818" y="1416691"/>
                </a:lnTo>
                <a:lnTo>
                  <a:pt x="2153450" y="1298191"/>
                </a:lnTo>
                <a:lnTo>
                  <a:pt x="2076138" y="1181414"/>
                </a:lnTo>
                <a:lnTo>
                  <a:pt x="1998911" y="1066942"/>
                </a:lnTo>
                <a:lnTo>
                  <a:pt x="1921790" y="955357"/>
                </a:lnTo>
                <a:lnTo>
                  <a:pt x="1844850" y="847314"/>
                </a:lnTo>
                <a:lnTo>
                  <a:pt x="1806414" y="794746"/>
                </a:lnTo>
                <a:lnTo>
                  <a:pt x="1768019" y="743264"/>
                </a:lnTo>
                <a:lnTo>
                  <a:pt x="1729666" y="692939"/>
                </a:lnTo>
                <a:lnTo>
                  <a:pt x="1691358" y="643846"/>
                </a:lnTo>
                <a:lnTo>
                  <a:pt x="1653095" y="596056"/>
                </a:lnTo>
                <a:lnTo>
                  <a:pt x="1614881" y="549640"/>
                </a:lnTo>
                <a:lnTo>
                  <a:pt x="1576715" y="504673"/>
                </a:lnTo>
                <a:lnTo>
                  <a:pt x="1538598" y="461225"/>
                </a:lnTo>
                <a:lnTo>
                  <a:pt x="1500532" y="419371"/>
                </a:lnTo>
                <a:lnTo>
                  <a:pt x="1462518" y="379181"/>
                </a:lnTo>
                <a:lnTo>
                  <a:pt x="1424552" y="340728"/>
                </a:lnTo>
                <a:lnTo>
                  <a:pt x="1386635" y="304084"/>
                </a:lnTo>
                <a:lnTo>
                  <a:pt x="1348764" y="269325"/>
                </a:lnTo>
                <a:lnTo>
                  <a:pt x="1310938" y="236520"/>
                </a:lnTo>
                <a:lnTo>
                  <a:pt x="1273152" y="205746"/>
                </a:lnTo>
                <a:lnTo>
                  <a:pt x="1235402" y="177078"/>
                </a:lnTo>
                <a:lnTo>
                  <a:pt x="1197683" y="150591"/>
                </a:lnTo>
                <a:lnTo>
                  <a:pt x="1159997" y="126368"/>
                </a:lnTo>
                <a:lnTo>
                  <a:pt x="1122376" y="104482"/>
                </a:lnTo>
                <a:lnTo>
                  <a:pt x="1084826" y="84895"/>
                </a:lnTo>
                <a:lnTo>
                  <a:pt x="1047349" y="67538"/>
                </a:lnTo>
                <a:lnTo>
                  <a:pt x="1009950" y="52343"/>
                </a:lnTo>
                <a:lnTo>
                  <a:pt x="972632" y="39240"/>
                </a:lnTo>
                <a:lnTo>
                  <a:pt x="968753" y="38086"/>
                </a:lnTo>
                <a:close/>
              </a:path>
              <a:path w="2369820" h="1666875">
                <a:moveTo>
                  <a:pt x="714024" y="0"/>
                </a:moveTo>
                <a:lnTo>
                  <a:pt x="641076" y="3389"/>
                </a:lnTo>
                <a:lnTo>
                  <a:pt x="568556" y="12134"/>
                </a:lnTo>
                <a:lnTo>
                  <a:pt x="496200" y="25669"/>
                </a:lnTo>
                <a:lnTo>
                  <a:pt x="424500" y="43263"/>
                </a:lnTo>
                <a:lnTo>
                  <a:pt x="353134" y="64361"/>
                </a:lnTo>
                <a:lnTo>
                  <a:pt x="282064" y="88360"/>
                </a:lnTo>
                <a:lnTo>
                  <a:pt x="211251" y="114663"/>
                </a:lnTo>
                <a:lnTo>
                  <a:pt x="140658" y="142678"/>
                </a:lnTo>
                <a:lnTo>
                  <a:pt x="0" y="201481"/>
                </a:lnTo>
                <a:lnTo>
                  <a:pt x="14823" y="236579"/>
                </a:lnTo>
                <a:lnTo>
                  <a:pt x="155227" y="177882"/>
                </a:lnTo>
                <a:lnTo>
                  <a:pt x="225304" y="150077"/>
                </a:lnTo>
                <a:lnTo>
                  <a:pt x="295328" y="124076"/>
                </a:lnTo>
                <a:lnTo>
                  <a:pt x="365320" y="100460"/>
                </a:lnTo>
                <a:lnTo>
                  <a:pt x="435295" y="79802"/>
                </a:lnTo>
                <a:lnTo>
                  <a:pt x="505269" y="62673"/>
                </a:lnTo>
                <a:lnTo>
                  <a:pt x="574979" y="49688"/>
                </a:lnTo>
                <a:lnTo>
                  <a:pt x="644970" y="41290"/>
                </a:lnTo>
                <a:lnTo>
                  <a:pt x="715037" y="38086"/>
                </a:lnTo>
                <a:lnTo>
                  <a:pt x="968753" y="38086"/>
                </a:lnTo>
                <a:lnTo>
                  <a:pt x="935398" y="28158"/>
                </a:lnTo>
                <a:lnTo>
                  <a:pt x="898253" y="19025"/>
                </a:lnTo>
                <a:lnTo>
                  <a:pt x="824251" y="6314"/>
                </a:lnTo>
                <a:lnTo>
                  <a:pt x="750660" y="506"/>
                </a:lnTo>
                <a:lnTo>
                  <a:pt x="714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05896" y="4876800"/>
            <a:ext cx="4209415" cy="1245870"/>
          </a:xfrm>
          <a:custGeom>
            <a:avLst/>
            <a:gdLst/>
            <a:ahLst/>
            <a:cxnLst/>
            <a:rect l="l" t="t" r="r" b="b"/>
            <a:pathLst>
              <a:path w="4209415" h="1245870">
                <a:moveTo>
                  <a:pt x="36207" y="298870"/>
                </a:moveTo>
                <a:lnTo>
                  <a:pt x="0" y="310729"/>
                </a:lnTo>
                <a:lnTo>
                  <a:pt x="43533" y="443632"/>
                </a:lnTo>
                <a:lnTo>
                  <a:pt x="66682" y="509625"/>
                </a:lnTo>
                <a:lnTo>
                  <a:pt x="91376" y="574688"/>
                </a:lnTo>
                <a:lnTo>
                  <a:pt x="118156" y="638567"/>
                </a:lnTo>
                <a:lnTo>
                  <a:pt x="147543" y="700920"/>
                </a:lnTo>
                <a:lnTo>
                  <a:pt x="180061" y="761408"/>
                </a:lnTo>
                <a:lnTo>
                  <a:pt x="216236" y="819681"/>
                </a:lnTo>
                <a:lnTo>
                  <a:pt x="256595" y="875377"/>
                </a:lnTo>
                <a:lnTo>
                  <a:pt x="301920" y="928426"/>
                </a:lnTo>
                <a:lnTo>
                  <a:pt x="352242" y="977836"/>
                </a:lnTo>
                <a:lnTo>
                  <a:pt x="408258" y="1023507"/>
                </a:lnTo>
                <a:lnTo>
                  <a:pt x="470437" y="1065050"/>
                </a:lnTo>
                <a:lnTo>
                  <a:pt x="503979" y="1084155"/>
                </a:lnTo>
                <a:lnTo>
                  <a:pt x="539228" y="1102089"/>
                </a:lnTo>
                <a:lnTo>
                  <a:pt x="576242" y="1118807"/>
                </a:lnTo>
                <a:lnTo>
                  <a:pt x="615155" y="1134294"/>
                </a:lnTo>
                <a:lnTo>
                  <a:pt x="655784" y="1148426"/>
                </a:lnTo>
                <a:lnTo>
                  <a:pt x="698426" y="1161245"/>
                </a:lnTo>
                <a:lnTo>
                  <a:pt x="743605" y="1172939"/>
                </a:lnTo>
                <a:lnTo>
                  <a:pt x="791764" y="1183754"/>
                </a:lnTo>
                <a:lnTo>
                  <a:pt x="842764" y="1193701"/>
                </a:lnTo>
                <a:lnTo>
                  <a:pt x="896435" y="1202785"/>
                </a:lnTo>
                <a:lnTo>
                  <a:pt x="952609" y="1211003"/>
                </a:lnTo>
                <a:lnTo>
                  <a:pt x="1011111" y="1218353"/>
                </a:lnTo>
                <a:lnTo>
                  <a:pt x="1071768" y="1224832"/>
                </a:lnTo>
                <a:lnTo>
                  <a:pt x="1134404" y="1230435"/>
                </a:lnTo>
                <a:lnTo>
                  <a:pt x="1198843" y="1235156"/>
                </a:lnTo>
                <a:lnTo>
                  <a:pt x="1264906" y="1238989"/>
                </a:lnTo>
                <a:lnTo>
                  <a:pt x="1332415" y="1241930"/>
                </a:lnTo>
                <a:lnTo>
                  <a:pt x="1401194" y="1243971"/>
                </a:lnTo>
                <a:lnTo>
                  <a:pt x="1541715" y="1245327"/>
                </a:lnTo>
                <a:lnTo>
                  <a:pt x="1685287" y="1243009"/>
                </a:lnTo>
                <a:lnTo>
                  <a:pt x="1830341" y="1236958"/>
                </a:lnTo>
                <a:lnTo>
                  <a:pt x="1975441" y="1227118"/>
                </a:lnTo>
                <a:lnTo>
                  <a:pt x="2119149" y="1213430"/>
                </a:lnTo>
                <a:lnTo>
                  <a:pt x="2168802" y="1207229"/>
                </a:lnTo>
                <a:lnTo>
                  <a:pt x="1542082" y="1207229"/>
                </a:lnTo>
                <a:lnTo>
                  <a:pt x="1402323" y="1205888"/>
                </a:lnTo>
                <a:lnTo>
                  <a:pt x="1334072" y="1203866"/>
                </a:lnTo>
                <a:lnTo>
                  <a:pt x="1267112" y="1200953"/>
                </a:lnTo>
                <a:lnTo>
                  <a:pt x="1201625" y="1197157"/>
                </a:lnTo>
                <a:lnTo>
                  <a:pt x="1137796" y="1192486"/>
                </a:lnTo>
                <a:lnTo>
                  <a:pt x="1075813" y="1186947"/>
                </a:lnTo>
                <a:lnTo>
                  <a:pt x="1015859" y="1180550"/>
                </a:lnTo>
                <a:lnTo>
                  <a:pt x="958121" y="1173304"/>
                </a:lnTo>
                <a:lnTo>
                  <a:pt x="902789" y="1165218"/>
                </a:lnTo>
                <a:lnTo>
                  <a:pt x="850052" y="1156305"/>
                </a:lnTo>
                <a:lnTo>
                  <a:pt x="800105" y="1146577"/>
                </a:lnTo>
                <a:lnTo>
                  <a:pt x="753140" y="1136051"/>
                </a:lnTo>
                <a:lnTo>
                  <a:pt x="709381" y="1124754"/>
                </a:lnTo>
                <a:lnTo>
                  <a:pt x="668285" y="1112435"/>
                </a:lnTo>
                <a:lnTo>
                  <a:pt x="629151" y="1098861"/>
                </a:lnTo>
                <a:lnTo>
                  <a:pt x="591907" y="1084076"/>
                </a:lnTo>
                <a:lnTo>
                  <a:pt x="556486" y="1068122"/>
                </a:lnTo>
                <a:lnTo>
                  <a:pt x="490829" y="1032867"/>
                </a:lnTo>
                <a:lnTo>
                  <a:pt x="431620" y="993410"/>
                </a:lnTo>
                <a:lnTo>
                  <a:pt x="378305" y="950045"/>
                </a:lnTo>
                <a:lnTo>
                  <a:pt x="330343" y="903052"/>
                </a:lnTo>
                <a:lnTo>
                  <a:pt x="287431" y="853000"/>
                </a:lnTo>
                <a:lnTo>
                  <a:pt x="248596" y="799568"/>
                </a:lnTo>
                <a:lnTo>
                  <a:pt x="213612" y="743355"/>
                </a:lnTo>
                <a:lnTo>
                  <a:pt x="182003" y="684668"/>
                </a:lnTo>
                <a:lnTo>
                  <a:pt x="153291" y="623830"/>
                </a:lnTo>
                <a:lnTo>
                  <a:pt x="126996" y="561167"/>
                </a:lnTo>
                <a:lnTo>
                  <a:pt x="102633" y="497010"/>
                </a:lnTo>
                <a:lnTo>
                  <a:pt x="79739" y="431773"/>
                </a:lnTo>
                <a:lnTo>
                  <a:pt x="36207" y="298870"/>
                </a:lnTo>
                <a:close/>
              </a:path>
              <a:path w="4209415" h="1245870">
                <a:moveTo>
                  <a:pt x="4115142" y="67813"/>
                </a:moveTo>
                <a:lnTo>
                  <a:pt x="4033465" y="150296"/>
                </a:lnTo>
                <a:lnTo>
                  <a:pt x="3951944" y="231156"/>
                </a:lnTo>
                <a:lnTo>
                  <a:pt x="3869805" y="310880"/>
                </a:lnTo>
                <a:lnTo>
                  <a:pt x="3786828" y="389108"/>
                </a:lnTo>
                <a:lnTo>
                  <a:pt x="3702795" y="465480"/>
                </a:lnTo>
                <a:lnTo>
                  <a:pt x="3617485" y="539634"/>
                </a:lnTo>
                <a:lnTo>
                  <a:pt x="3530681" y="611214"/>
                </a:lnTo>
                <a:lnTo>
                  <a:pt x="3442162" y="679858"/>
                </a:lnTo>
                <a:lnTo>
                  <a:pt x="3351710" y="745215"/>
                </a:lnTo>
                <a:lnTo>
                  <a:pt x="3259104" y="806928"/>
                </a:lnTo>
                <a:lnTo>
                  <a:pt x="3163925" y="864754"/>
                </a:lnTo>
                <a:lnTo>
                  <a:pt x="3115463" y="892002"/>
                </a:lnTo>
                <a:lnTo>
                  <a:pt x="3066324" y="918119"/>
                </a:lnTo>
                <a:lnTo>
                  <a:pt x="3016479" y="943061"/>
                </a:lnTo>
                <a:lnTo>
                  <a:pt x="2965900" y="966783"/>
                </a:lnTo>
                <a:lnTo>
                  <a:pt x="2914557" y="989242"/>
                </a:lnTo>
                <a:lnTo>
                  <a:pt x="2862422" y="1010395"/>
                </a:lnTo>
                <a:lnTo>
                  <a:pt x="2809467" y="1030197"/>
                </a:lnTo>
                <a:lnTo>
                  <a:pt x="2755668" y="1048602"/>
                </a:lnTo>
                <a:lnTo>
                  <a:pt x="2700173" y="1065792"/>
                </a:lnTo>
                <a:lnTo>
                  <a:pt x="2642285" y="1081973"/>
                </a:lnTo>
                <a:lnTo>
                  <a:pt x="2582191" y="1097148"/>
                </a:lnTo>
                <a:lnTo>
                  <a:pt x="2520081" y="1111318"/>
                </a:lnTo>
                <a:lnTo>
                  <a:pt x="2456136" y="1124489"/>
                </a:lnTo>
                <a:lnTo>
                  <a:pt x="2390546" y="1136664"/>
                </a:lnTo>
                <a:lnTo>
                  <a:pt x="2323492" y="1147848"/>
                </a:lnTo>
                <a:lnTo>
                  <a:pt x="2255306" y="1158029"/>
                </a:lnTo>
                <a:lnTo>
                  <a:pt x="2115535" y="1175502"/>
                </a:lnTo>
                <a:lnTo>
                  <a:pt x="1972862" y="1189105"/>
                </a:lnTo>
                <a:lnTo>
                  <a:pt x="1828751" y="1198892"/>
                </a:lnTo>
                <a:lnTo>
                  <a:pt x="1684670" y="1204914"/>
                </a:lnTo>
                <a:lnTo>
                  <a:pt x="1542082" y="1207229"/>
                </a:lnTo>
                <a:lnTo>
                  <a:pt x="2168802" y="1207229"/>
                </a:lnTo>
                <a:lnTo>
                  <a:pt x="2260031" y="1195835"/>
                </a:lnTo>
                <a:lnTo>
                  <a:pt x="2329116" y="1185531"/>
                </a:lnTo>
                <a:lnTo>
                  <a:pt x="2396813" y="1174245"/>
                </a:lnTo>
                <a:lnTo>
                  <a:pt x="2463088" y="1161949"/>
                </a:lnTo>
                <a:lnTo>
                  <a:pt x="2527764" y="1148635"/>
                </a:lnTo>
                <a:lnTo>
                  <a:pt x="2590773" y="1134266"/>
                </a:lnTo>
                <a:lnTo>
                  <a:pt x="2651610" y="1118914"/>
                </a:lnTo>
                <a:lnTo>
                  <a:pt x="2710426" y="1102486"/>
                </a:lnTo>
                <a:lnTo>
                  <a:pt x="2766937" y="1084997"/>
                </a:lnTo>
                <a:lnTo>
                  <a:pt x="2821793" y="1066247"/>
                </a:lnTo>
                <a:lnTo>
                  <a:pt x="2875762" y="1046083"/>
                </a:lnTo>
                <a:lnTo>
                  <a:pt x="2928876" y="1024549"/>
                </a:lnTo>
                <a:lnTo>
                  <a:pt x="2981164" y="1001691"/>
                </a:lnTo>
                <a:lnTo>
                  <a:pt x="3032654" y="977557"/>
                </a:lnTo>
                <a:lnTo>
                  <a:pt x="3083370" y="952193"/>
                </a:lnTo>
                <a:lnTo>
                  <a:pt x="3133341" y="925647"/>
                </a:lnTo>
                <a:lnTo>
                  <a:pt x="3182594" y="897965"/>
                </a:lnTo>
                <a:lnTo>
                  <a:pt x="3278883" y="839491"/>
                </a:lnTo>
                <a:lnTo>
                  <a:pt x="3372832" y="776923"/>
                </a:lnTo>
                <a:lnTo>
                  <a:pt x="3464472" y="710744"/>
                </a:lnTo>
                <a:lnTo>
                  <a:pt x="3554026" y="641323"/>
                </a:lnTo>
                <a:lnTo>
                  <a:pt x="3641722" y="569032"/>
                </a:lnTo>
                <a:lnTo>
                  <a:pt x="3727789" y="494237"/>
                </a:lnTo>
                <a:lnTo>
                  <a:pt x="3812452" y="417305"/>
                </a:lnTo>
                <a:lnTo>
                  <a:pt x="3895939" y="338604"/>
                </a:lnTo>
                <a:lnTo>
                  <a:pt x="3978479" y="258497"/>
                </a:lnTo>
                <a:lnTo>
                  <a:pt x="4060296" y="177347"/>
                </a:lnTo>
                <a:lnTo>
                  <a:pt x="4142215" y="94621"/>
                </a:lnTo>
                <a:lnTo>
                  <a:pt x="4115142" y="67813"/>
                </a:lnTo>
                <a:close/>
              </a:path>
              <a:path w="4209415" h="1245870">
                <a:moveTo>
                  <a:pt x="4191306" y="54277"/>
                </a:moveTo>
                <a:lnTo>
                  <a:pt x="4128546" y="54277"/>
                </a:lnTo>
                <a:lnTo>
                  <a:pt x="4155619" y="81085"/>
                </a:lnTo>
                <a:lnTo>
                  <a:pt x="4142215" y="94621"/>
                </a:lnTo>
                <a:lnTo>
                  <a:pt x="4169288" y="121429"/>
                </a:lnTo>
                <a:lnTo>
                  <a:pt x="4191306" y="54277"/>
                </a:lnTo>
                <a:close/>
              </a:path>
              <a:path w="4209415" h="1245870">
                <a:moveTo>
                  <a:pt x="4128546" y="54277"/>
                </a:moveTo>
                <a:lnTo>
                  <a:pt x="4115142" y="67813"/>
                </a:lnTo>
                <a:lnTo>
                  <a:pt x="4142215" y="94621"/>
                </a:lnTo>
                <a:lnTo>
                  <a:pt x="4155619" y="81085"/>
                </a:lnTo>
                <a:lnTo>
                  <a:pt x="4128546" y="54277"/>
                </a:lnTo>
                <a:close/>
              </a:path>
              <a:path w="4209415" h="1245870">
                <a:moveTo>
                  <a:pt x="4209103" y="0"/>
                </a:moveTo>
                <a:lnTo>
                  <a:pt x="4088070" y="41005"/>
                </a:lnTo>
                <a:lnTo>
                  <a:pt x="4115142" y="67813"/>
                </a:lnTo>
                <a:lnTo>
                  <a:pt x="4128546" y="54277"/>
                </a:lnTo>
                <a:lnTo>
                  <a:pt x="4191306" y="54277"/>
                </a:lnTo>
                <a:lnTo>
                  <a:pt x="4209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40266" y="2107966"/>
            <a:ext cx="3965575" cy="488950"/>
          </a:xfrm>
          <a:custGeom>
            <a:avLst/>
            <a:gdLst/>
            <a:ahLst/>
            <a:cxnLst/>
            <a:rect l="l" t="t" r="r" b="b"/>
            <a:pathLst>
              <a:path w="3965575" h="488950">
                <a:moveTo>
                  <a:pt x="3853116" y="453945"/>
                </a:moveTo>
                <a:lnTo>
                  <a:pt x="3837680" y="488778"/>
                </a:lnTo>
                <a:lnTo>
                  <a:pt x="3965333" y="482833"/>
                </a:lnTo>
                <a:lnTo>
                  <a:pt x="3947859" y="461662"/>
                </a:lnTo>
                <a:lnTo>
                  <a:pt x="3870532" y="461662"/>
                </a:lnTo>
                <a:lnTo>
                  <a:pt x="3853116" y="453945"/>
                </a:lnTo>
                <a:close/>
              </a:path>
              <a:path w="3965575" h="488950">
                <a:moveTo>
                  <a:pt x="3868550" y="419112"/>
                </a:moveTo>
                <a:lnTo>
                  <a:pt x="3853116" y="453945"/>
                </a:lnTo>
                <a:lnTo>
                  <a:pt x="3870532" y="461662"/>
                </a:lnTo>
                <a:lnTo>
                  <a:pt x="3885967" y="426829"/>
                </a:lnTo>
                <a:lnTo>
                  <a:pt x="3868550" y="419112"/>
                </a:lnTo>
                <a:close/>
              </a:path>
              <a:path w="3965575" h="488950">
                <a:moveTo>
                  <a:pt x="3883986" y="384277"/>
                </a:moveTo>
                <a:lnTo>
                  <a:pt x="3868550" y="419112"/>
                </a:lnTo>
                <a:lnTo>
                  <a:pt x="3885967" y="426829"/>
                </a:lnTo>
                <a:lnTo>
                  <a:pt x="3870532" y="461662"/>
                </a:lnTo>
                <a:lnTo>
                  <a:pt x="3947859" y="461662"/>
                </a:lnTo>
                <a:lnTo>
                  <a:pt x="3883986" y="384277"/>
                </a:lnTo>
                <a:close/>
              </a:path>
              <a:path w="3965575" h="488950">
                <a:moveTo>
                  <a:pt x="2671519" y="38096"/>
                </a:moveTo>
                <a:lnTo>
                  <a:pt x="2109224" y="38096"/>
                </a:lnTo>
                <a:lnTo>
                  <a:pt x="2238916" y="39505"/>
                </a:lnTo>
                <a:lnTo>
                  <a:pt x="2364351" y="44667"/>
                </a:lnTo>
                <a:lnTo>
                  <a:pt x="2485349" y="53741"/>
                </a:lnTo>
                <a:lnTo>
                  <a:pt x="2602149" y="66559"/>
                </a:lnTo>
                <a:lnTo>
                  <a:pt x="2715050" y="82871"/>
                </a:lnTo>
                <a:lnTo>
                  <a:pt x="2824337" y="102429"/>
                </a:lnTo>
                <a:lnTo>
                  <a:pt x="2930297" y="124981"/>
                </a:lnTo>
                <a:lnTo>
                  <a:pt x="3033215" y="150285"/>
                </a:lnTo>
                <a:lnTo>
                  <a:pt x="3133378" y="178088"/>
                </a:lnTo>
                <a:lnTo>
                  <a:pt x="3231070" y="208147"/>
                </a:lnTo>
                <a:lnTo>
                  <a:pt x="3326574" y="240215"/>
                </a:lnTo>
                <a:lnTo>
                  <a:pt x="3420176" y="274046"/>
                </a:lnTo>
                <a:lnTo>
                  <a:pt x="3512155" y="309394"/>
                </a:lnTo>
                <a:lnTo>
                  <a:pt x="3602796" y="346012"/>
                </a:lnTo>
                <a:lnTo>
                  <a:pt x="3781277" y="422111"/>
                </a:lnTo>
                <a:lnTo>
                  <a:pt x="3853116" y="453945"/>
                </a:lnTo>
                <a:lnTo>
                  <a:pt x="3868550" y="419112"/>
                </a:lnTo>
                <a:lnTo>
                  <a:pt x="3796220" y="387062"/>
                </a:lnTo>
                <a:lnTo>
                  <a:pt x="3617066" y="310686"/>
                </a:lnTo>
                <a:lnTo>
                  <a:pt x="3525822" y="273829"/>
                </a:lnTo>
                <a:lnTo>
                  <a:pt x="3433124" y="238215"/>
                </a:lnTo>
                <a:lnTo>
                  <a:pt x="3338700" y="204096"/>
                </a:lnTo>
                <a:lnTo>
                  <a:pt x="3242271" y="171731"/>
                </a:lnTo>
                <a:lnTo>
                  <a:pt x="3143566" y="141376"/>
                </a:lnTo>
                <a:lnTo>
                  <a:pt x="3042309" y="113285"/>
                </a:lnTo>
                <a:lnTo>
                  <a:pt x="2938226" y="87716"/>
                </a:lnTo>
                <a:lnTo>
                  <a:pt x="2831045" y="64923"/>
                </a:lnTo>
                <a:lnTo>
                  <a:pt x="2720494" y="45162"/>
                </a:lnTo>
                <a:lnTo>
                  <a:pt x="2671519" y="38096"/>
                </a:lnTo>
                <a:close/>
              </a:path>
              <a:path w="3965575" h="488950">
                <a:moveTo>
                  <a:pt x="2108626" y="0"/>
                </a:moveTo>
                <a:lnTo>
                  <a:pt x="1974080" y="2119"/>
                </a:lnTo>
                <a:lnTo>
                  <a:pt x="1835961" y="7510"/>
                </a:lnTo>
                <a:lnTo>
                  <a:pt x="1694543" y="15919"/>
                </a:lnTo>
                <a:lnTo>
                  <a:pt x="1550098" y="27091"/>
                </a:lnTo>
                <a:lnTo>
                  <a:pt x="1402904" y="40777"/>
                </a:lnTo>
                <a:lnTo>
                  <a:pt x="1253234" y="56722"/>
                </a:lnTo>
                <a:lnTo>
                  <a:pt x="1101365" y="74673"/>
                </a:lnTo>
                <a:lnTo>
                  <a:pt x="792137" y="115592"/>
                </a:lnTo>
                <a:lnTo>
                  <a:pt x="0" y="235411"/>
                </a:lnTo>
                <a:lnTo>
                  <a:pt x="5867" y="273056"/>
                </a:lnTo>
                <a:lnTo>
                  <a:pt x="797539" y="153308"/>
                </a:lnTo>
                <a:lnTo>
                  <a:pt x="1106208" y="112464"/>
                </a:lnTo>
                <a:lnTo>
                  <a:pt x="1257707" y="94557"/>
                </a:lnTo>
                <a:lnTo>
                  <a:pt x="1406940" y="78662"/>
                </a:lnTo>
                <a:lnTo>
                  <a:pt x="1553625" y="65029"/>
                </a:lnTo>
                <a:lnTo>
                  <a:pt x="1697480" y="53905"/>
                </a:lnTo>
                <a:lnTo>
                  <a:pt x="1838222" y="45543"/>
                </a:lnTo>
                <a:lnTo>
                  <a:pt x="1975565" y="40190"/>
                </a:lnTo>
                <a:lnTo>
                  <a:pt x="2109224" y="38096"/>
                </a:lnTo>
                <a:lnTo>
                  <a:pt x="2671519" y="38096"/>
                </a:lnTo>
                <a:lnTo>
                  <a:pt x="2606302" y="28686"/>
                </a:lnTo>
                <a:lnTo>
                  <a:pt x="2488195" y="15748"/>
                </a:lnTo>
                <a:lnTo>
                  <a:pt x="2365916" y="6600"/>
                </a:lnTo>
                <a:lnTo>
                  <a:pt x="2239328" y="1408"/>
                </a:lnTo>
                <a:lnTo>
                  <a:pt x="21086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54939" y="5088635"/>
            <a:ext cx="1475105" cy="88836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e.g.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Graphs, 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Sequences,  3D</a:t>
            </a:r>
            <a:r>
              <a:rPr sz="20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structures,</a:t>
            </a:r>
            <a:endParaRPr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323363" y="2028632"/>
            <a:ext cx="807085" cy="1509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135"/>
              </a:spcBef>
            </a:pPr>
            <a:r>
              <a:rPr sz="3550" spc="25" dirty="0">
                <a:latin typeface="Times New Roman" panose="02020603050405020304"/>
                <a:cs typeface="Times New Roman" panose="02020603050405020304"/>
              </a:rPr>
              <a:t>Ø</a:t>
            </a:r>
            <a:endParaRPr sz="35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120"/>
              </a:spcBef>
            </a:pPr>
            <a:r>
              <a:rPr sz="3550" spc="25" dirty="0">
                <a:latin typeface="Times New Roman" panose="02020603050405020304"/>
                <a:cs typeface="Times New Roman" panose="02020603050405020304"/>
              </a:rPr>
              <a:t>Ø</a:t>
            </a:r>
            <a:endParaRPr sz="3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976528" y="5706921"/>
            <a:ext cx="1191260" cy="91694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499110">
              <a:lnSpc>
                <a:spcPct val="100000"/>
              </a:lnSpc>
              <a:spcBef>
                <a:spcPts val="1125"/>
              </a:spcBef>
            </a:pPr>
            <a:r>
              <a:rPr sz="3550" spc="25" dirty="0">
                <a:latin typeface="Times New Roman" panose="02020603050405020304"/>
                <a:cs typeface="Times New Roman" panose="02020603050405020304"/>
              </a:rPr>
              <a:t>Ø</a:t>
            </a:r>
            <a:endParaRPr sz="35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8" name="日期占位符 5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60" name="页脚占位符 5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61" name="object 2"/>
          <p:cNvSpPr txBox="1">
            <a:spLocks/>
          </p:cNvSpPr>
          <p:nvPr/>
        </p:nvSpPr>
        <p:spPr>
          <a:xfrm>
            <a:off x="228600" y="312874"/>
            <a:ext cx="8207293" cy="11349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sz="3600" kern="0" spc="-355" dirty="0">
                <a:solidFill>
                  <a:srgbClr val="7030A0"/>
                </a:solidFill>
                <a:latin typeface="+mj-lt"/>
                <a:ea typeface="Yu Mincho" panose="02020400000000000000" pitchFamily="18" charset="-128"/>
              </a:rPr>
              <a:t>STRUCTURAL INPUT : </a:t>
            </a:r>
            <a:r>
              <a:rPr lang="en-US" sz="3600" kern="0" spc="-355" dirty="0">
                <a:solidFill>
                  <a:schemeClr val="tx1"/>
                </a:solidFill>
                <a:latin typeface="+mj-lt"/>
                <a:ea typeface="Yu Mincho" panose="02020400000000000000" pitchFamily="18" charset="-128"/>
              </a:rPr>
              <a:t>Kernel Methods</a:t>
            </a:r>
          </a:p>
          <a:p>
            <a:pPr marL="12700">
              <a:spcBef>
                <a:spcPts val="110"/>
              </a:spcBef>
            </a:pPr>
            <a:r>
              <a:rPr lang="en-US" sz="3600" kern="0" spc="-355" dirty="0">
                <a:solidFill>
                  <a:schemeClr val="tx1"/>
                </a:solidFill>
                <a:latin typeface="+mj-lt"/>
                <a:ea typeface="Yu Mincho" panose="02020400000000000000" pitchFamily="18" charset="-128"/>
              </a:rPr>
              <a:t>[ COMPLEXITY OF X 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33311"/>
            <a:ext cx="7550784" cy="1286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sz="4000" b="0" spc="270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DEEP </a:t>
            </a:r>
            <a:r>
              <a:rPr sz="4000" b="0" spc="185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LEARNING </a:t>
            </a:r>
            <a:r>
              <a:rPr sz="4000" b="0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/ </a:t>
            </a:r>
            <a:r>
              <a:rPr sz="4000" b="0" spc="210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FEATURE </a:t>
            </a:r>
            <a:r>
              <a:rPr sz="4000" b="0" spc="185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LEARNING</a:t>
            </a:r>
            <a:r>
              <a:rPr sz="4000" b="0" spc="-360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 </a:t>
            </a:r>
            <a:r>
              <a:rPr sz="4000" b="0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:</a:t>
            </a:r>
            <a:endParaRPr sz="4000" dirty="0">
              <a:latin typeface="+mj-lt"/>
              <a:cs typeface="Times New Roman" panose="02020603050405020304"/>
            </a:endParaRPr>
          </a:p>
          <a:p>
            <a:pPr marL="12700">
              <a:lnSpc>
                <a:spcPts val="3310"/>
              </a:lnSpc>
            </a:pPr>
            <a:endParaRPr sz="4000" dirty="0">
              <a:latin typeface="+mj-lt"/>
              <a:cs typeface="Georgia" panose="02040502050405020303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0429" y="1590103"/>
            <a:ext cx="7506641" cy="1567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62200" y="3124201"/>
            <a:ext cx="5943600" cy="1662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solidFill>
                  <a:srgbClr val="CC28B9"/>
                </a:solidFill>
                <a:latin typeface="Arial" panose="020B0604020202020204"/>
                <a:cs typeface="Arial" panose="020B0604020202020204"/>
              </a:rPr>
              <a:t>Feature</a:t>
            </a:r>
            <a:r>
              <a:rPr sz="2200" spc="-5" dirty="0">
                <a:solidFill>
                  <a:srgbClr val="CC28B9"/>
                </a:solidFill>
                <a:latin typeface="Arial" panose="020B0604020202020204"/>
                <a:cs typeface="Arial" panose="020B0604020202020204"/>
              </a:rPr>
              <a:t> Engineering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61315" indent="-270510">
              <a:lnSpc>
                <a:spcPct val="100000"/>
              </a:lnSpc>
              <a:spcBef>
                <a:spcPts val="55"/>
              </a:spcBef>
              <a:buFont typeface="Wingdings" panose="05000000000000000000"/>
              <a:buChar char=""/>
              <a:tabLst>
                <a:tab pos="361315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Most critical for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accuracy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97510" indent="-307340">
              <a:lnSpc>
                <a:spcPct val="100000"/>
              </a:lnSpc>
              <a:buFont typeface="Wingdings" panose="05000000000000000000"/>
              <a:buChar char=""/>
              <a:tabLst>
                <a:tab pos="39814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Account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for </a:t>
            </a:r>
            <a:r>
              <a:rPr sz="2000" spc="-5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most </a:t>
            </a:r>
            <a:r>
              <a:rPr sz="200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000" spc="-5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the computation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testing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12115" indent="-321310">
              <a:lnSpc>
                <a:spcPct val="100000"/>
              </a:lnSpc>
              <a:buFont typeface="Wingdings" panose="05000000000000000000"/>
              <a:buChar char=""/>
              <a:tabLst>
                <a:tab pos="412115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Most time-consuming </a:t>
            </a:r>
            <a:r>
              <a:rPr sz="2000" dirty="0">
                <a:latin typeface="Arial" panose="020B0604020202020204"/>
                <a:cs typeface="Arial" panose="020B0604020202020204"/>
              </a:rPr>
              <a:t>in development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cycle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12115" indent="-321310">
              <a:lnSpc>
                <a:spcPct val="100000"/>
              </a:lnSpc>
              <a:buFont typeface="Wingdings" panose="05000000000000000000"/>
              <a:buChar char=""/>
              <a:tabLst>
                <a:tab pos="412115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Often </a:t>
            </a:r>
            <a:r>
              <a:rPr sz="2000" spc="-5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hand-craft </a:t>
            </a:r>
            <a:r>
              <a:rPr sz="2000" dirty="0">
                <a:latin typeface="Arial" panose="020B0604020202020204"/>
                <a:cs typeface="Arial" panose="020B0604020202020204"/>
              </a:rPr>
              <a:t>and </a:t>
            </a:r>
            <a:r>
              <a:rPr sz="2000" spc="-5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task </a:t>
            </a:r>
            <a:r>
              <a:rPr sz="200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dependent </a:t>
            </a:r>
            <a:r>
              <a:rPr sz="2000" dirty="0">
                <a:latin typeface="Arial" panose="020B0604020202020204"/>
                <a:cs typeface="Arial" panose="020B0604020202020204"/>
              </a:rPr>
              <a:t>in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practice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4400" y="4800600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00100" y="0"/>
                </a:moveTo>
                <a:lnTo>
                  <a:pt x="266700" y="0"/>
                </a:lnTo>
                <a:lnTo>
                  <a:pt x="266700" y="127001"/>
                </a:lnTo>
                <a:lnTo>
                  <a:pt x="0" y="127001"/>
                </a:lnTo>
                <a:lnTo>
                  <a:pt x="533400" y="304800"/>
                </a:lnTo>
                <a:lnTo>
                  <a:pt x="1066800" y="127001"/>
                </a:lnTo>
                <a:lnTo>
                  <a:pt x="800100" y="127001"/>
                </a:lnTo>
                <a:lnTo>
                  <a:pt x="8001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4400" y="4800600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0" y="127001"/>
                </a:moveTo>
                <a:lnTo>
                  <a:pt x="266700" y="127001"/>
                </a:lnTo>
                <a:lnTo>
                  <a:pt x="266700" y="0"/>
                </a:lnTo>
                <a:lnTo>
                  <a:pt x="800100" y="0"/>
                </a:lnTo>
                <a:lnTo>
                  <a:pt x="800100" y="127001"/>
                </a:lnTo>
                <a:lnTo>
                  <a:pt x="1066800" y="127001"/>
                </a:lnTo>
                <a:lnTo>
                  <a:pt x="533400" y="304800"/>
                </a:lnTo>
                <a:lnTo>
                  <a:pt x="0" y="1270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62200" y="5105401"/>
            <a:ext cx="5715000" cy="16109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2200" dirty="0">
                <a:solidFill>
                  <a:srgbClr val="CC28B9"/>
                </a:solidFill>
                <a:latin typeface="Arial" panose="020B0604020202020204"/>
                <a:cs typeface="Arial" panose="020B0604020202020204"/>
              </a:rPr>
              <a:t>Feature</a:t>
            </a:r>
            <a:r>
              <a:rPr sz="2200" spc="-5" dirty="0">
                <a:solidFill>
                  <a:srgbClr val="CC28B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solidFill>
                  <a:srgbClr val="CC28B9"/>
                </a:solidFill>
                <a:latin typeface="Arial" panose="020B0604020202020204"/>
                <a:cs typeface="Arial" panose="020B0604020202020204"/>
              </a:rPr>
              <a:t>Learning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61315" indent="-270510">
              <a:lnSpc>
                <a:spcPct val="100000"/>
              </a:lnSpc>
              <a:spcBef>
                <a:spcPts val="55"/>
              </a:spcBef>
              <a:buFont typeface="Wingdings" panose="05000000000000000000"/>
              <a:buChar char=""/>
              <a:tabLst>
                <a:tab pos="36131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Easily </a:t>
            </a:r>
            <a:r>
              <a:rPr sz="2000" spc="-5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adaptable to </a:t>
            </a:r>
            <a:r>
              <a:rPr sz="200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new </a:t>
            </a:r>
            <a:r>
              <a:rPr sz="2000" dirty="0">
                <a:latin typeface="Arial" panose="020B0604020202020204"/>
                <a:cs typeface="Arial" panose="020B0604020202020204"/>
              </a:rPr>
              <a:t>similar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tasks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61315" indent="-270510">
              <a:lnSpc>
                <a:spcPct val="100000"/>
              </a:lnSpc>
              <a:buFont typeface="Wingdings" panose="05000000000000000000"/>
              <a:buChar char=""/>
              <a:tabLst>
                <a:tab pos="36131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Layerwise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representation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61315" indent="-270510">
              <a:lnSpc>
                <a:spcPct val="100000"/>
              </a:lnSpc>
              <a:buFont typeface="Wingdings" panose="05000000000000000000"/>
              <a:buChar char=""/>
              <a:tabLst>
                <a:tab pos="361315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Layer-by-layer </a:t>
            </a:r>
            <a:r>
              <a:rPr sz="2000" dirty="0">
                <a:latin typeface="Arial" panose="020B0604020202020204"/>
                <a:cs typeface="Arial" panose="020B0604020202020204"/>
              </a:rPr>
              <a:t>unsupervised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training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61315" indent="-270510">
              <a:lnSpc>
                <a:spcPct val="100000"/>
              </a:lnSpc>
              <a:buFont typeface="Wingdings" panose="05000000000000000000"/>
              <a:buChar char=""/>
              <a:tabLst>
                <a:tab pos="361315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  <a:sym typeface="+mn-ea"/>
              </a:rPr>
              <a:t>Layer-by-layer </a:t>
            </a:r>
            <a:r>
              <a:rPr sz="2000" dirty="0">
                <a:latin typeface="Arial" panose="020B0604020202020204"/>
                <a:cs typeface="Arial" panose="020B0604020202020204"/>
                <a:sym typeface="+mn-ea"/>
              </a:rPr>
              <a:t>supervised</a:t>
            </a:r>
            <a:r>
              <a:rPr sz="2000" spc="-20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  <a:sym typeface="+mn-ea"/>
              </a:rPr>
              <a:t>training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539" y="2697987"/>
            <a:ext cx="160210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</a:pPr>
            <a:r>
              <a:rPr sz="2800" b="0" spc="-2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Why </a:t>
            </a:r>
            <a:r>
              <a:rPr sz="2800" b="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learn  </a:t>
            </a:r>
            <a:r>
              <a:rPr sz="2800" b="0" spc="-7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800" b="0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0" spc="-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800" b="0" spc="-4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0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0" spc="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800" b="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?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45067" y="64795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34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9335" y="0"/>
            <a:ext cx="6074664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96" y="277368"/>
            <a:ext cx="4264152" cy="1776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4382" y="6312745"/>
            <a:ext cx="247015" cy="436880"/>
          </a:xfrm>
          <a:custGeom>
            <a:avLst/>
            <a:gdLst/>
            <a:ahLst/>
            <a:cxnLst/>
            <a:rect l="l" t="t" r="r" b="b"/>
            <a:pathLst>
              <a:path w="247014" h="436879">
                <a:moveTo>
                  <a:pt x="123449" y="0"/>
                </a:moveTo>
                <a:lnTo>
                  <a:pt x="123449" y="109099"/>
                </a:lnTo>
                <a:lnTo>
                  <a:pt x="0" y="109099"/>
                </a:lnTo>
                <a:lnTo>
                  <a:pt x="0" y="327299"/>
                </a:lnTo>
                <a:lnTo>
                  <a:pt x="123449" y="327299"/>
                </a:lnTo>
                <a:lnTo>
                  <a:pt x="123449" y="436398"/>
                </a:lnTo>
                <a:lnTo>
                  <a:pt x="246898" y="218199"/>
                </a:lnTo>
                <a:lnTo>
                  <a:pt x="12344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4382" y="6312745"/>
            <a:ext cx="247015" cy="436880"/>
          </a:xfrm>
          <a:custGeom>
            <a:avLst/>
            <a:gdLst/>
            <a:ahLst/>
            <a:cxnLst/>
            <a:rect l="l" t="t" r="r" b="b"/>
            <a:pathLst>
              <a:path w="247014" h="436879">
                <a:moveTo>
                  <a:pt x="0" y="109099"/>
                </a:moveTo>
                <a:lnTo>
                  <a:pt x="123449" y="109099"/>
                </a:lnTo>
                <a:lnTo>
                  <a:pt x="123449" y="0"/>
                </a:lnTo>
                <a:lnTo>
                  <a:pt x="246899" y="218199"/>
                </a:lnTo>
                <a:lnTo>
                  <a:pt x="123449" y="436399"/>
                </a:lnTo>
                <a:lnTo>
                  <a:pt x="123449" y="327299"/>
                </a:lnTo>
                <a:lnTo>
                  <a:pt x="0" y="327299"/>
                </a:lnTo>
                <a:lnTo>
                  <a:pt x="0" y="109099"/>
                </a:lnTo>
                <a:close/>
              </a:path>
            </a:pathLst>
          </a:custGeom>
          <a:ln w="19050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9806" y="6312745"/>
            <a:ext cx="247015" cy="436880"/>
          </a:xfrm>
          <a:custGeom>
            <a:avLst/>
            <a:gdLst/>
            <a:ahLst/>
            <a:cxnLst/>
            <a:rect l="l" t="t" r="r" b="b"/>
            <a:pathLst>
              <a:path w="247014" h="436879">
                <a:moveTo>
                  <a:pt x="123449" y="0"/>
                </a:moveTo>
                <a:lnTo>
                  <a:pt x="123449" y="109099"/>
                </a:lnTo>
                <a:lnTo>
                  <a:pt x="0" y="109099"/>
                </a:lnTo>
                <a:lnTo>
                  <a:pt x="0" y="327299"/>
                </a:lnTo>
                <a:lnTo>
                  <a:pt x="123449" y="327299"/>
                </a:lnTo>
                <a:lnTo>
                  <a:pt x="123449" y="436398"/>
                </a:lnTo>
                <a:lnTo>
                  <a:pt x="246898" y="218199"/>
                </a:lnTo>
                <a:lnTo>
                  <a:pt x="12344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9806" y="6312745"/>
            <a:ext cx="247015" cy="436880"/>
          </a:xfrm>
          <a:custGeom>
            <a:avLst/>
            <a:gdLst/>
            <a:ahLst/>
            <a:cxnLst/>
            <a:rect l="l" t="t" r="r" b="b"/>
            <a:pathLst>
              <a:path w="247014" h="436879">
                <a:moveTo>
                  <a:pt x="0" y="109099"/>
                </a:moveTo>
                <a:lnTo>
                  <a:pt x="123449" y="109099"/>
                </a:lnTo>
                <a:lnTo>
                  <a:pt x="123449" y="0"/>
                </a:lnTo>
                <a:lnTo>
                  <a:pt x="246899" y="218199"/>
                </a:lnTo>
                <a:lnTo>
                  <a:pt x="123449" y="436399"/>
                </a:lnTo>
                <a:lnTo>
                  <a:pt x="123449" y="327299"/>
                </a:lnTo>
                <a:lnTo>
                  <a:pt x="0" y="327299"/>
                </a:lnTo>
                <a:lnTo>
                  <a:pt x="0" y="109099"/>
                </a:lnTo>
                <a:close/>
              </a:path>
            </a:pathLst>
          </a:custGeom>
          <a:ln w="19050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52696" y="6312745"/>
            <a:ext cx="247015" cy="436880"/>
          </a:xfrm>
          <a:custGeom>
            <a:avLst/>
            <a:gdLst/>
            <a:ahLst/>
            <a:cxnLst/>
            <a:rect l="l" t="t" r="r" b="b"/>
            <a:pathLst>
              <a:path w="247015" h="436879">
                <a:moveTo>
                  <a:pt x="123449" y="0"/>
                </a:moveTo>
                <a:lnTo>
                  <a:pt x="123449" y="109099"/>
                </a:lnTo>
                <a:lnTo>
                  <a:pt x="0" y="109099"/>
                </a:lnTo>
                <a:lnTo>
                  <a:pt x="0" y="327299"/>
                </a:lnTo>
                <a:lnTo>
                  <a:pt x="123449" y="327299"/>
                </a:lnTo>
                <a:lnTo>
                  <a:pt x="123449" y="436398"/>
                </a:lnTo>
                <a:lnTo>
                  <a:pt x="246898" y="218199"/>
                </a:lnTo>
                <a:lnTo>
                  <a:pt x="12344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52696" y="6312745"/>
            <a:ext cx="247015" cy="436880"/>
          </a:xfrm>
          <a:custGeom>
            <a:avLst/>
            <a:gdLst/>
            <a:ahLst/>
            <a:cxnLst/>
            <a:rect l="l" t="t" r="r" b="b"/>
            <a:pathLst>
              <a:path w="247015" h="436879">
                <a:moveTo>
                  <a:pt x="0" y="109099"/>
                </a:moveTo>
                <a:lnTo>
                  <a:pt x="123449" y="109099"/>
                </a:lnTo>
                <a:lnTo>
                  <a:pt x="123449" y="0"/>
                </a:lnTo>
                <a:lnTo>
                  <a:pt x="246899" y="218199"/>
                </a:lnTo>
                <a:lnTo>
                  <a:pt x="123449" y="436399"/>
                </a:lnTo>
                <a:lnTo>
                  <a:pt x="123449" y="327299"/>
                </a:lnTo>
                <a:lnTo>
                  <a:pt x="0" y="327299"/>
                </a:lnTo>
                <a:lnTo>
                  <a:pt x="0" y="109099"/>
                </a:lnTo>
                <a:close/>
              </a:path>
            </a:pathLst>
          </a:custGeom>
          <a:ln w="19050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2192" y="6312745"/>
            <a:ext cx="247015" cy="436880"/>
          </a:xfrm>
          <a:custGeom>
            <a:avLst/>
            <a:gdLst/>
            <a:ahLst/>
            <a:cxnLst/>
            <a:rect l="l" t="t" r="r" b="b"/>
            <a:pathLst>
              <a:path w="247014" h="436879">
                <a:moveTo>
                  <a:pt x="123449" y="0"/>
                </a:moveTo>
                <a:lnTo>
                  <a:pt x="123449" y="109099"/>
                </a:lnTo>
                <a:lnTo>
                  <a:pt x="0" y="109099"/>
                </a:lnTo>
                <a:lnTo>
                  <a:pt x="0" y="327299"/>
                </a:lnTo>
                <a:lnTo>
                  <a:pt x="123449" y="327299"/>
                </a:lnTo>
                <a:lnTo>
                  <a:pt x="123449" y="436398"/>
                </a:lnTo>
                <a:lnTo>
                  <a:pt x="246898" y="218199"/>
                </a:lnTo>
                <a:lnTo>
                  <a:pt x="12344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72192" y="6312745"/>
            <a:ext cx="247015" cy="436880"/>
          </a:xfrm>
          <a:custGeom>
            <a:avLst/>
            <a:gdLst/>
            <a:ahLst/>
            <a:cxnLst/>
            <a:rect l="l" t="t" r="r" b="b"/>
            <a:pathLst>
              <a:path w="247014" h="436879">
                <a:moveTo>
                  <a:pt x="0" y="109099"/>
                </a:moveTo>
                <a:lnTo>
                  <a:pt x="123449" y="109099"/>
                </a:lnTo>
                <a:lnTo>
                  <a:pt x="123449" y="0"/>
                </a:lnTo>
                <a:lnTo>
                  <a:pt x="246899" y="218199"/>
                </a:lnTo>
                <a:lnTo>
                  <a:pt x="123449" y="436399"/>
                </a:lnTo>
                <a:lnTo>
                  <a:pt x="123449" y="327299"/>
                </a:lnTo>
                <a:lnTo>
                  <a:pt x="0" y="327299"/>
                </a:lnTo>
                <a:lnTo>
                  <a:pt x="0" y="109099"/>
                </a:lnTo>
                <a:close/>
              </a:path>
            </a:pathLst>
          </a:custGeom>
          <a:ln w="19050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39" y="86860"/>
            <a:ext cx="75215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40"/>
              </a:lnSpc>
              <a:spcBef>
                <a:spcPts val="100"/>
              </a:spcBef>
            </a:pPr>
            <a:r>
              <a:rPr sz="4000" spc="-30" dirty="0">
                <a:solidFill>
                  <a:srgbClr val="000000"/>
                </a:solidFill>
                <a:latin typeface="+mj-lt"/>
              </a:rPr>
              <a:t>Reinforcement </a:t>
            </a:r>
            <a:r>
              <a:rPr sz="4000" spc="-5" dirty="0">
                <a:solidFill>
                  <a:srgbClr val="000000"/>
                </a:solidFill>
                <a:latin typeface="+mj-lt"/>
              </a:rPr>
              <a:t>Learning</a:t>
            </a:r>
            <a:r>
              <a:rPr sz="4000" spc="35" dirty="0">
                <a:solidFill>
                  <a:srgbClr val="000000"/>
                </a:solidFill>
                <a:latin typeface="+mj-lt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+mj-lt"/>
              </a:rPr>
              <a:t>(RL)</a:t>
            </a:r>
            <a:endParaRPr sz="4000" dirty="0">
              <a:latin typeface="+mj-lt"/>
            </a:endParaRPr>
          </a:p>
          <a:p>
            <a:pPr marL="12700">
              <a:lnSpc>
                <a:spcPts val="5040"/>
              </a:lnSpc>
            </a:pPr>
            <a:r>
              <a:rPr sz="4000" b="0" spc="-254" dirty="0">
                <a:solidFill>
                  <a:srgbClr val="000000"/>
                </a:solidFill>
                <a:latin typeface="+mj-lt"/>
                <a:cs typeface="Georgia" panose="02040502050405020303"/>
              </a:rPr>
              <a:t>[ </a:t>
            </a:r>
            <a:r>
              <a:rPr sz="4000" b="0" spc="40" dirty="0">
                <a:solidFill>
                  <a:srgbClr val="000000"/>
                </a:solidFill>
                <a:latin typeface="+mj-lt"/>
                <a:cs typeface="Georgia" panose="02040502050405020303"/>
              </a:rPr>
              <a:t>COMPLEXITY </a:t>
            </a:r>
            <a:r>
              <a:rPr sz="4000" b="0" spc="135" dirty="0">
                <a:solidFill>
                  <a:srgbClr val="000000"/>
                </a:solidFill>
                <a:latin typeface="+mj-lt"/>
                <a:cs typeface="Georgia" panose="02040502050405020303"/>
              </a:rPr>
              <a:t>OF </a:t>
            </a:r>
            <a:r>
              <a:rPr sz="4000" b="0" spc="-235" dirty="0">
                <a:solidFill>
                  <a:srgbClr val="000000"/>
                </a:solidFill>
                <a:latin typeface="+mj-lt"/>
                <a:cs typeface="Georgia" panose="02040502050405020303"/>
              </a:rPr>
              <a:t>(X,Y)</a:t>
            </a:r>
            <a:r>
              <a:rPr sz="4000" b="0" spc="-270" dirty="0">
                <a:solidFill>
                  <a:srgbClr val="000000"/>
                </a:solidFill>
                <a:latin typeface="+mj-lt"/>
                <a:cs typeface="Georgia" panose="02040502050405020303"/>
              </a:rPr>
              <a:t> </a:t>
            </a:r>
            <a:r>
              <a:rPr sz="4000" b="0" spc="-254" dirty="0">
                <a:solidFill>
                  <a:srgbClr val="000000"/>
                </a:solidFill>
                <a:latin typeface="+mj-lt"/>
                <a:cs typeface="Georgia" panose="02040502050405020303"/>
              </a:rPr>
              <a:t>]</a:t>
            </a:r>
            <a:endParaRPr sz="4000" dirty="0">
              <a:latin typeface="+mj-lt"/>
              <a:cs typeface="Georgia" panose="02040502050405020303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70228"/>
            <a:ext cx="4956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-20" dirty="0">
                <a:latin typeface="Calibri" panose="020F0502020204030204"/>
                <a:cs typeface="Calibri" panose="020F0502020204030204"/>
              </a:rPr>
              <a:t>What’s Reinforcement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Learning?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9872" y="2492895"/>
            <a:ext cx="1872614" cy="432434"/>
          </a:xfrm>
          <a:prstGeom prst="rect">
            <a:avLst/>
          </a:prstGeom>
          <a:solidFill>
            <a:srgbClr val="4472C4"/>
          </a:solidFill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3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Environment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9872" y="3647156"/>
            <a:ext cx="1872614" cy="432434"/>
          </a:xfrm>
          <a:prstGeom prst="rect">
            <a:avLst/>
          </a:prstGeom>
          <a:solidFill>
            <a:srgbClr val="4472C4"/>
          </a:solidFill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Agent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43808" y="3239978"/>
            <a:ext cx="432434" cy="537210"/>
          </a:xfrm>
          <a:custGeom>
            <a:avLst/>
            <a:gdLst/>
            <a:ahLst/>
            <a:cxnLst/>
            <a:rect l="l" t="t" r="r" b="b"/>
            <a:pathLst>
              <a:path w="432435" h="537210">
                <a:moveTo>
                  <a:pt x="0" y="0"/>
                </a:moveTo>
                <a:lnTo>
                  <a:pt x="0" y="108013"/>
                </a:lnTo>
                <a:lnTo>
                  <a:pt x="3247" y="155527"/>
                </a:lnTo>
                <a:lnTo>
                  <a:pt x="12762" y="201537"/>
                </a:lnTo>
                <a:lnTo>
                  <a:pt x="28202" y="245648"/>
                </a:lnTo>
                <a:lnTo>
                  <a:pt x="49226" y="287466"/>
                </a:lnTo>
                <a:lnTo>
                  <a:pt x="75492" y="326595"/>
                </a:lnTo>
                <a:lnTo>
                  <a:pt x="106658" y="362639"/>
                </a:lnTo>
                <a:lnTo>
                  <a:pt x="142383" y="395204"/>
                </a:lnTo>
                <a:lnTo>
                  <a:pt x="182325" y="423894"/>
                </a:lnTo>
                <a:lnTo>
                  <a:pt x="226142" y="448314"/>
                </a:lnTo>
                <a:lnTo>
                  <a:pt x="273493" y="468069"/>
                </a:lnTo>
                <a:lnTo>
                  <a:pt x="324036" y="482765"/>
                </a:lnTo>
                <a:lnTo>
                  <a:pt x="324036" y="536771"/>
                </a:lnTo>
                <a:lnTo>
                  <a:pt x="432047" y="441050"/>
                </a:lnTo>
                <a:lnTo>
                  <a:pt x="324036" y="320748"/>
                </a:lnTo>
                <a:lnTo>
                  <a:pt x="324035" y="374752"/>
                </a:lnTo>
                <a:lnTo>
                  <a:pt x="273492" y="360057"/>
                </a:lnTo>
                <a:lnTo>
                  <a:pt x="226142" y="340302"/>
                </a:lnTo>
                <a:lnTo>
                  <a:pt x="182325" y="315881"/>
                </a:lnTo>
                <a:lnTo>
                  <a:pt x="142383" y="287191"/>
                </a:lnTo>
                <a:lnTo>
                  <a:pt x="106658" y="254626"/>
                </a:lnTo>
                <a:lnTo>
                  <a:pt x="75492" y="218582"/>
                </a:lnTo>
                <a:lnTo>
                  <a:pt x="49226" y="179453"/>
                </a:lnTo>
                <a:lnTo>
                  <a:pt x="28202" y="137635"/>
                </a:lnTo>
                <a:lnTo>
                  <a:pt x="12762" y="93524"/>
                </a:lnTo>
                <a:lnTo>
                  <a:pt x="3247" y="47513"/>
                </a:lnTo>
                <a:lnTo>
                  <a:pt x="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43882" y="2852936"/>
            <a:ext cx="432434" cy="441325"/>
          </a:xfrm>
          <a:custGeom>
            <a:avLst/>
            <a:gdLst/>
            <a:ahLst/>
            <a:cxnLst/>
            <a:rect l="l" t="t" r="r" b="b"/>
            <a:pathLst>
              <a:path w="432435" h="441325">
                <a:moveTo>
                  <a:pt x="431973" y="0"/>
                </a:moveTo>
                <a:lnTo>
                  <a:pt x="386696" y="2130"/>
                </a:lnTo>
                <a:lnTo>
                  <a:pt x="322200" y="12662"/>
                </a:lnTo>
                <a:lnTo>
                  <a:pt x="275184" y="26291"/>
                </a:lnTo>
                <a:lnTo>
                  <a:pt x="230915" y="44343"/>
                </a:lnTo>
                <a:lnTo>
                  <a:pt x="189670" y="66491"/>
                </a:lnTo>
                <a:lnTo>
                  <a:pt x="151723" y="92406"/>
                </a:lnTo>
                <a:lnTo>
                  <a:pt x="117351" y="121761"/>
                </a:lnTo>
                <a:lnTo>
                  <a:pt x="86829" y="154227"/>
                </a:lnTo>
                <a:lnTo>
                  <a:pt x="60434" y="189476"/>
                </a:lnTo>
                <a:lnTo>
                  <a:pt x="38440" y="227180"/>
                </a:lnTo>
                <a:lnTo>
                  <a:pt x="21124" y="267012"/>
                </a:lnTo>
                <a:lnTo>
                  <a:pt x="8761" y="308642"/>
                </a:lnTo>
                <a:lnTo>
                  <a:pt x="1628" y="351744"/>
                </a:lnTo>
                <a:lnTo>
                  <a:pt x="0" y="395988"/>
                </a:lnTo>
                <a:lnTo>
                  <a:pt x="4152" y="441048"/>
                </a:lnTo>
                <a:lnTo>
                  <a:pt x="13736" y="397881"/>
                </a:lnTo>
                <a:lnTo>
                  <a:pt x="28405" y="356708"/>
                </a:lnTo>
                <a:lnTo>
                  <a:pt x="47832" y="317781"/>
                </a:lnTo>
                <a:lnTo>
                  <a:pt x="71691" y="281355"/>
                </a:lnTo>
                <a:lnTo>
                  <a:pt x="99655" y="247685"/>
                </a:lnTo>
                <a:lnTo>
                  <a:pt x="131397" y="217024"/>
                </a:lnTo>
                <a:lnTo>
                  <a:pt x="166592" y="189627"/>
                </a:lnTo>
                <a:lnTo>
                  <a:pt x="204912" y="165748"/>
                </a:lnTo>
                <a:lnTo>
                  <a:pt x="246032" y="145640"/>
                </a:lnTo>
                <a:lnTo>
                  <a:pt x="289624" y="129558"/>
                </a:lnTo>
                <a:lnTo>
                  <a:pt x="335363" y="117757"/>
                </a:lnTo>
                <a:lnTo>
                  <a:pt x="382921" y="110489"/>
                </a:lnTo>
                <a:lnTo>
                  <a:pt x="431973" y="108010"/>
                </a:lnTo>
                <a:lnTo>
                  <a:pt x="431973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43808" y="2852935"/>
            <a:ext cx="432434" cy="923925"/>
          </a:xfrm>
          <a:custGeom>
            <a:avLst/>
            <a:gdLst/>
            <a:ahLst/>
            <a:cxnLst/>
            <a:rect l="l" t="t" r="r" b="b"/>
            <a:pathLst>
              <a:path w="432435" h="923925">
                <a:moveTo>
                  <a:pt x="0" y="387042"/>
                </a:moveTo>
                <a:lnTo>
                  <a:pt x="3247" y="434556"/>
                </a:lnTo>
                <a:lnTo>
                  <a:pt x="12762" y="480566"/>
                </a:lnTo>
                <a:lnTo>
                  <a:pt x="28202" y="524678"/>
                </a:lnTo>
                <a:lnTo>
                  <a:pt x="49226" y="566496"/>
                </a:lnTo>
                <a:lnTo>
                  <a:pt x="75492" y="605624"/>
                </a:lnTo>
                <a:lnTo>
                  <a:pt x="106658" y="641669"/>
                </a:lnTo>
                <a:lnTo>
                  <a:pt x="142383" y="674233"/>
                </a:lnTo>
                <a:lnTo>
                  <a:pt x="182325" y="702924"/>
                </a:lnTo>
                <a:lnTo>
                  <a:pt x="226142" y="727344"/>
                </a:lnTo>
                <a:lnTo>
                  <a:pt x="273493" y="747100"/>
                </a:lnTo>
                <a:lnTo>
                  <a:pt x="324036" y="761795"/>
                </a:lnTo>
                <a:lnTo>
                  <a:pt x="324036" y="707790"/>
                </a:lnTo>
                <a:lnTo>
                  <a:pt x="432048" y="828092"/>
                </a:lnTo>
                <a:lnTo>
                  <a:pt x="324036" y="923814"/>
                </a:lnTo>
                <a:lnTo>
                  <a:pt x="324036" y="869807"/>
                </a:lnTo>
                <a:lnTo>
                  <a:pt x="273493" y="855112"/>
                </a:lnTo>
                <a:lnTo>
                  <a:pt x="226143" y="835357"/>
                </a:lnTo>
                <a:lnTo>
                  <a:pt x="182325" y="810936"/>
                </a:lnTo>
                <a:lnTo>
                  <a:pt x="142383" y="782246"/>
                </a:lnTo>
                <a:lnTo>
                  <a:pt x="106658" y="749681"/>
                </a:lnTo>
                <a:lnTo>
                  <a:pt x="75492" y="713637"/>
                </a:lnTo>
                <a:lnTo>
                  <a:pt x="49226" y="674508"/>
                </a:lnTo>
                <a:lnTo>
                  <a:pt x="28202" y="632691"/>
                </a:lnTo>
                <a:lnTo>
                  <a:pt x="12762" y="588579"/>
                </a:lnTo>
                <a:lnTo>
                  <a:pt x="3247" y="542569"/>
                </a:lnTo>
                <a:lnTo>
                  <a:pt x="0" y="495055"/>
                </a:lnTo>
                <a:lnTo>
                  <a:pt x="0" y="387042"/>
                </a:lnTo>
                <a:lnTo>
                  <a:pt x="2906" y="341905"/>
                </a:lnTo>
                <a:lnTo>
                  <a:pt x="11410" y="298297"/>
                </a:lnTo>
                <a:lnTo>
                  <a:pt x="25187" y="256509"/>
                </a:lnTo>
                <a:lnTo>
                  <a:pt x="43913" y="216831"/>
                </a:lnTo>
                <a:lnTo>
                  <a:pt x="67264" y="179553"/>
                </a:lnTo>
                <a:lnTo>
                  <a:pt x="94916" y="144967"/>
                </a:lnTo>
                <a:lnTo>
                  <a:pt x="126543" y="113362"/>
                </a:lnTo>
                <a:lnTo>
                  <a:pt x="161824" y="85028"/>
                </a:lnTo>
                <a:lnTo>
                  <a:pt x="200432" y="60257"/>
                </a:lnTo>
                <a:lnTo>
                  <a:pt x="242044" y="39339"/>
                </a:lnTo>
                <a:lnTo>
                  <a:pt x="286336" y="22564"/>
                </a:lnTo>
                <a:lnTo>
                  <a:pt x="332983" y="10222"/>
                </a:lnTo>
                <a:lnTo>
                  <a:pt x="381662" y="2603"/>
                </a:lnTo>
                <a:lnTo>
                  <a:pt x="432048" y="0"/>
                </a:lnTo>
                <a:lnTo>
                  <a:pt x="432048" y="108012"/>
                </a:lnTo>
                <a:lnTo>
                  <a:pt x="382996" y="110491"/>
                </a:lnTo>
                <a:lnTo>
                  <a:pt x="335437" y="117758"/>
                </a:lnTo>
                <a:lnTo>
                  <a:pt x="289699" y="129560"/>
                </a:lnTo>
                <a:lnTo>
                  <a:pt x="246106" y="145641"/>
                </a:lnTo>
                <a:lnTo>
                  <a:pt x="204987" y="165749"/>
                </a:lnTo>
                <a:lnTo>
                  <a:pt x="166666" y="189629"/>
                </a:lnTo>
                <a:lnTo>
                  <a:pt x="131472" y="217026"/>
                </a:lnTo>
                <a:lnTo>
                  <a:pt x="99729" y="247687"/>
                </a:lnTo>
                <a:lnTo>
                  <a:pt x="71766" y="281357"/>
                </a:lnTo>
                <a:lnTo>
                  <a:pt x="47907" y="317782"/>
                </a:lnTo>
                <a:lnTo>
                  <a:pt x="28480" y="356709"/>
                </a:lnTo>
                <a:lnTo>
                  <a:pt x="13811" y="397882"/>
                </a:lnTo>
                <a:lnTo>
                  <a:pt x="4226" y="4410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9370" y="3157220"/>
            <a:ext cx="2111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{Observation,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Reward}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66965" y="3157220"/>
            <a:ext cx="855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{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ion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73093" y="2865226"/>
            <a:ext cx="432434" cy="537210"/>
          </a:xfrm>
          <a:custGeom>
            <a:avLst/>
            <a:gdLst/>
            <a:ahLst/>
            <a:cxnLst/>
            <a:rect l="l" t="t" r="r" b="b"/>
            <a:pathLst>
              <a:path w="432435" h="537210">
                <a:moveTo>
                  <a:pt x="108010" y="0"/>
                </a:moveTo>
                <a:lnTo>
                  <a:pt x="0" y="95721"/>
                </a:lnTo>
                <a:lnTo>
                  <a:pt x="108010" y="216023"/>
                </a:lnTo>
                <a:lnTo>
                  <a:pt x="108012" y="162017"/>
                </a:lnTo>
                <a:lnTo>
                  <a:pt x="158554" y="176713"/>
                </a:lnTo>
                <a:lnTo>
                  <a:pt x="205905" y="196468"/>
                </a:lnTo>
                <a:lnTo>
                  <a:pt x="249722" y="220889"/>
                </a:lnTo>
                <a:lnTo>
                  <a:pt x="289664" y="249579"/>
                </a:lnTo>
                <a:lnTo>
                  <a:pt x="325389" y="282144"/>
                </a:lnTo>
                <a:lnTo>
                  <a:pt x="356555" y="318188"/>
                </a:lnTo>
                <a:lnTo>
                  <a:pt x="382821" y="357317"/>
                </a:lnTo>
                <a:lnTo>
                  <a:pt x="403845" y="399135"/>
                </a:lnTo>
                <a:lnTo>
                  <a:pt x="419285" y="443246"/>
                </a:lnTo>
                <a:lnTo>
                  <a:pt x="428800" y="489256"/>
                </a:lnTo>
                <a:lnTo>
                  <a:pt x="432047" y="536770"/>
                </a:lnTo>
                <a:lnTo>
                  <a:pt x="432047" y="428758"/>
                </a:lnTo>
                <a:lnTo>
                  <a:pt x="428800" y="381244"/>
                </a:lnTo>
                <a:lnTo>
                  <a:pt x="419285" y="335234"/>
                </a:lnTo>
                <a:lnTo>
                  <a:pt x="403845" y="291122"/>
                </a:lnTo>
                <a:lnTo>
                  <a:pt x="382821" y="249304"/>
                </a:lnTo>
                <a:lnTo>
                  <a:pt x="356555" y="210176"/>
                </a:lnTo>
                <a:lnTo>
                  <a:pt x="325389" y="174131"/>
                </a:lnTo>
                <a:lnTo>
                  <a:pt x="289664" y="141566"/>
                </a:lnTo>
                <a:lnTo>
                  <a:pt x="249722" y="112876"/>
                </a:lnTo>
                <a:lnTo>
                  <a:pt x="205904" y="88456"/>
                </a:lnTo>
                <a:lnTo>
                  <a:pt x="158553" y="68700"/>
                </a:lnTo>
                <a:lnTo>
                  <a:pt x="108010" y="54005"/>
                </a:lnTo>
                <a:lnTo>
                  <a:pt x="10801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73093" y="3347990"/>
            <a:ext cx="432434" cy="441325"/>
          </a:xfrm>
          <a:custGeom>
            <a:avLst/>
            <a:gdLst/>
            <a:ahLst/>
            <a:cxnLst/>
            <a:rect l="l" t="t" r="r" b="b"/>
            <a:pathLst>
              <a:path w="432435" h="441325">
                <a:moveTo>
                  <a:pt x="427821" y="0"/>
                </a:moveTo>
                <a:lnTo>
                  <a:pt x="418236" y="43166"/>
                </a:lnTo>
                <a:lnTo>
                  <a:pt x="403567" y="84340"/>
                </a:lnTo>
                <a:lnTo>
                  <a:pt x="384140" y="123266"/>
                </a:lnTo>
                <a:lnTo>
                  <a:pt x="360281" y="159692"/>
                </a:lnTo>
                <a:lnTo>
                  <a:pt x="332317" y="193362"/>
                </a:lnTo>
                <a:lnTo>
                  <a:pt x="300575" y="224023"/>
                </a:lnTo>
                <a:lnTo>
                  <a:pt x="265380" y="251420"/>
                </a:lnTo>
                <a:lnTo>
                  <a:pt x="227060" y="275299"/>
                </a:lnTo>
                <a:lnTo>
                  <a:pt x="185940" y="295407"/>
                </a:lnTo>
                <a:lnTo>
                  <a:pt x="142348" y="311489"/>
                </a:lnTo>
                <a:lnTo>
                  <a:pt x="96609" y="323290"/>
                </a:lnTo>
                <a:lnTo>
                  <a:pt x="49051" y="330558"/>
                </a:lnTo>
                <a:lnTo>
                  <a:pt x="0" y="333037"/>
                </a:lnTo>
                <a:lnTo>
                  <a:pt x="0" y="441049"/>
                </a:lnTo>
                <a:lnTo>
                  <a:pt x="45276" y="438917"/>
                </a:lnTo>
                <a:lnTo>
                  <a:pt x="109773" y="428385"/>
                </a:lnTo>
                <a:lnTo>
                  <a:pt x="156789" y="414757"/>
                </a:lnTo>
                <a:lnTo>
                  <a:pt x="201057" y="396705"/>
                </a:lnTo>
                <a:lnTo>
                  <a:pt x="242303" y="374557"/>
                </a:lnTo>
                <a:lnTo>
                  <a:pt x="280250" y="348642"/>
                </a:lnTo>
                <a:lnTo>
                  <a:pt x="314622" y="319287"/>
                </a:lnTo>
                <a:lnTo>
                  <a:pt x="345144" y="286821"/>
                </a:lnTo>
                <a:lnTo>
                  <a:pt x="371539" y="251572"/>
                </a:lnTo>
                <a:lnTo>
                  <a:pt x="393533" y="213867"/>
                </a:lnTo>
                <a:lnTo>
                  <a:pt x="410849" y="174035"/>
                </a:lnTo>
                <a:lnTo>
                  <a:pt x="423211" y="132405"/>
                </a:lnTo>
                <a:lnTo>
                  <a:pt x="430345" y="89303"/>
                </a:lnTo>
                <a:lnTo>
                  <a:pt x="431973" y="45059"/>
                </a:lnTo>
                <a:lnTo>
                  <a:pt x="427821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73092" y="2865225"/>
            <a:ext cx="432434" cy="923925"/>
          </a:xfrm>
          <a:custGeom>
            <a:avLst/>
            <a:gdLst/>
            <a:ahLst/>
            <a:cxnLst/>
            <a:rect l="l" t="t" r="r" b="b"/>
            <a:pathLst>
              <a:path w="432435" h="923925">
                <a:moveTo>
                  <a:pt x="432048" y="536771"/>
                </a:moveTo>
                <a:lnTo>
                  <a:pt x="428800" y="489257"/>
                </a:lnTo>
                <a:lnTo>
                  <a:pt x="419285" y="443247"/>
                </a:lnTo>
                <a:lnTo>
                  <a:pt x="403845" y="399135"/>
                </a:lnTo>
                <a:lnTo>
                  <a:pt x="382821" y="357317"/>
                </a:lnTo>
                <a:lnTo>
                  <a:pt x="356555" y="318189"/>
                </a:lnTo>
                <a:lnTo>
                  <a:pt x="325389" y="282144"/>
                </a:lnTo>
                <a:lnTo>
                  <a:pt x="289664" y="249580"/>
                </a:lnTo>
                <a:lnTo>
                  <a:pt x="249722" y="220889"/>
                </a:lnTo>
                <a:lnTo>
                  <a:pt x="205905" y="196469"/>
                </a:lnTo>
                <a:lnTo>
                  <a:pt x="158554" y="176713"/>
                </a:lnTo>
                <a:lnTo>
                  <a:pt x="108011" y="162018"/>
                </a:lnTo>
                <a:lnTo>
                  <a:pt x="108011" y="216023"/>
                </a:lnTo>
                <a:lnTo>
                  <a:pt x="0" y="95721"/>
                </a:lnTo>
                <a:lnTo>
                  <a:pt x="108011" y="0"/>
                </a:lnTo>
                <a:lnTo>
                  <a:pt x="108011" y="54006"/>
                </a:lnTo>
                <a:lnTo>
                  <a:pt x="158554" y="68701"/>
                </a:lnTo>
                <a:lnTo>
                  <a:pt x="205904" y="88456"/>
                </a:lnTo>
                <a:lnTo>
                  <a:pt x="249722" y="112877"/>
                </a:lnTo>
                <a:lnTo>
                  <a:pt x="289664" y="141567"/>
                </a:lnTo>
                <a:lnTo>
                  <a:pt x="325389" y="174132"/>
                </a:lnTo>
                <a:lnTo>
                  <a:pt x="356555" y="210176"/>
                </a:lnTo>
                <a:lnTo>
                  <a:pt x="382821" y="249305"/>
                </a:lnTo>
                <a:lnTo>
                  <a:pt x="403845" y="291122"/>
                </a:lnTo>
                <a:lnTo>
                  <a:pt x="419285" y="335234"/>
                </a:lnTo>
                <a:lnTo>
                  <a:pt x="428800" y="381244"/>
                </a:lnTo>
                <a:lnTo>
                  <a:pt x="432047" y="428758"/>
                </a:lnTo>
                <a:lnTo>
                  <a:pt x="432048" y="536771"/>
                </a:lnTo>
                <a:lnTo>
                  <a:pt x="429141" y="581908"/>
                </a:lnTo>
                <a:lnTo>
                  <a:pt x="420637" y="625516"/>
                </a:lnTo>
                <a:lnTo>
                  <a:pt x="406860" y="667304"/>
                </a:lnTo>
                <a:lnTo>
                  <a:pt x="388134" y="706982"/>
                </a:lnTo>
                <a:lnTo>
                  <a:pt x="364783" y="744260"/>
                </a:lnTo>
                <a:lnTo>
                  <a:pt x="337131" y="778846"/>
                </a:lnTo>
                <a:lnTo>
                  <a:pt x="305504" y="810451"/>
                </a:lnTo>
                <a:lnTo>
                  <a:pt x="270223" y="838785"/>
                </a:lnTo>
                <a:lnTo>
                  <a:pt x="231615" y="863556"/>
                </a:lnTo>
                <a:lnTo>
                  <a:pt x="190003" y="884474"/>
                </a:lnTo>
                <a:lnTo>
                  <a:pt x="145711" y="901249"/>
                </a:lnTo>
                <a:lnTo>
                  <a:pt x="99064" y="913591"/>
                </a:lnTo>
                <a:lnTo>
                  <a:pt x="50385" y="921210"/>
                </a:lnTo>
                <a:lnTo>
                  <a:pt x="0" y="923814"/>
                </a:lnTo>
                <a:lnTo>
                  <a:pt x="0" y="815801"/>
                </a:lnTo>
                <a:lnTo>
                  <a:pt x="49051" y="813322"/>
                </a:lnTo>
                <a:lnTo>
                  <a:pt x="96610" y="806055"/>
                </a:lnTo>
                <a:lnTo>
                  <a:pt x="142348" y="794253"/>
                </a:lnTo>
                <a:lnTo>
                  <a:pt x="185941" y="778172"/>
                </a:lnTo>
                <a:lnTo>
                  <a:pt x="227060" y="758064"/>
                </a:lnTo>
                <a:lnTo>
                  <a:pt x="265381" y="734184"/>
                </a:lnTo>
                <a:lnTo>
                  <a:pt x="300575" y="706787"/>
                </a:lnTo>
                <a:lnTo>
                  <a:pt x="332318" y="676126"/>
                </a:lnTo>
                <a:lnTo>
                  <a:pt x="360281" y="642456"/>
                </a:lnTo>
                <a:lnTo>
                  <a:pt x="384140" y="606031"/>
                </a:lnTo>
                <a:lnTo>
                  <a:pt x="403567" y="567104"/>
                </a:lnTo>
                <a:lnTo>
                  <a:pt x="418236" y="525931"/>
                </a:lnTo>
                <a:lnTo>
                  <a:pt x="427821" y="48276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4393" y="4093971"/>
            <a:ext cx="9088755" cy="21285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1437005" indent="-342900">
              <a:lnSpc>
                <a:spcPct val="101000"/>
              </a:lnSpc>
              <a:spcBef>
                <a:spcPts val="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Agent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interacts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with an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environment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 learns by 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maximizing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scalar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reward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signal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755650" lvl="1" indent="-286385">
              <a:lnSpc>
                <a:spcPct val="100000"/>
              </a:lnSpc>
              <a:spcBef>
                <a:spcPts val="53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Basic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version: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No labels or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any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other </a:t>
            </a:r>
            <a:r>
              <a:rPr sz="2000" dirty="0">
                <a:latin typeface="Calibri" panose="020F0502020204030204"/>
                <a:cs typeface="Calibri" panose="020F0502020204030204"/>
              </a:rPr>
              <a:t>supervision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signal.</a:t>
            </a:r>
            <a:endParaRPr sz="2000" dirty="0">
              <a:latin typeface="Calibri" panose="020F0502020204030204"/>
              <a:cs typeface="Calibri" panose="020F0502020204030204"/>
            </a:endParaRPr>
          </a:p>
          <a:p>
            <a:pPr marL="755650" lvl="1" indent="-286385">
              <a:lnSpc>
                <a:spcPct val="100000"/>
              </a:lnSpc>
              <a:spcBef>
                <a:spcPts val="50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Variation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like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imitation learning: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supervised</a:t>
            </a: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Previously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suffering from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hand-craft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states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2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representation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74796" y="6509004"/>
            <a:ext cx="3211195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Adapt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from Professor </a:t>
            </a:r>
            <a:r>
              <a:rPr sz="1400" dirty="0">
                <a:latin typeface="Calibri" panose="020F0502020204030204"/>
                <a:cs typeface="Calibri" panose="020F0502020204030204"/>
              </a:rPr>
              <a:t>Qiang 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Yang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400" dirty="0">
                <a:latin typeface="Calibri" panose="020F0502020204030204"/>
                <a:cs typeface="Calibri" panose="020F0502020204030204"/>
              </a:rPr>
              <a:t>H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K UST</a:t>
            </a: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9143" y="77724"/>
            <a:ext cx="7521575" cy="12536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4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  <a:latin typeface="+mj-lt"/>
              </a:rPr>
              <a:t>Deep </a:t>
            </a:r>
            <a:r>
              <a:rPr sz="3600" spc="-30" dirty="0">
                <a:solidFill>
                  <a:srgbClr val="000000"/>
                </a:solidFill>
                <a:latin typeface="+mj-lt"/>
              </a:rPr>
              <a:t>Reinforcement</a:t>
            </a:r>
            <a:r>
              <a:rPr sz="3600" spc="10" dirty="0">
                <a:solidFill>
                  <a:srgbClr val="000000"/>
                </a:solidFill>
                <a:latin typeface="+mj-lt"/>
              </a:rPr>
              <a:t> </a:t>
            </a:r>
            <a:r>
              <a:rPr sz="3600" spc="-5" dirty="0">
                <a:solidFill>
                  <a:srgbClr val="000000"/>
                </a:solidFill>
                <a:latin typeface="+mj-lt"/>
              </a:rPr>
              <a:t>Learning</a:t>
            </a:r>
            <a:endParaRPr sz="3600" dirty="0">
              <a:latin typeface="+mj-lt"/>
            </a:endParaRPr>
          </a:p>
          <a:p>
            <a:pPr marL="12700">
              <a:lnSpc>
                <a:spcPts val="5040"/>
              </a:lnSpc>
            </a:pPr>
            <a:r>
              <a:rPr sz="3600" b="0" spc="-254" dirty="0">
                <a:solidFill>
                  <a:srgbClr val="000000"/>
                </a:solidFill>
                <a:latin typeface="+mj-lt"/>
                <a:cs typeface="Georgia" panose="02040502050405020303"/>
              </a:rPr>
              <a:t>[ </a:t>
            </a:r>
            <a:r>
              <a:rPr sz="3600" b="0" spc="40" dirty="0">
                <a:solidFill>
                  <a:srgbClr val="000000"/>
                </a:solidFill>
                <a:latin typeface="+mj-lt"/>
                <a:cs typeface="Georgia" panose="02040502050405020303"/>
              </a:rPr>
              <a:t>COMPLEXITY </a:t>
            </a:r>
            <a:r>
              <a:rPr sz="3600" b="0" spc="135" dirty="0">
                <a:solidFill>
                  <a:srgbClr val="000000"/>
                </a:solidFill>
                <a:latin typeface="+mj-lt"/>
                <a:cs typeface="Georgia" panose="02040502050405020303"/>
              </a:rPr>
              <a:t>OF </a:t>
            </a:r>
            <a:r>
              <a:rPr sz="3600" b="0" spc="-235" dirty="0">
                <a:solidFill>
                  <a:srgbClr val="000000"/>
                </a:solidFill>
                <a:latin typeface="+mj-lt"/>
                <a:cs typeface="Georgia" panose="02040502050405020303"/>
              </a:rPr>
              <a:t>(X,Y)</a:t>
            </a:r>
            <a:r>
              <a:rPr sz="3600" b="0" spc="-270" dirty="0">
                <a:solidFill>
                  <a:srgbClr val="000000"/>
                </a:solidFill>
                <a:latin typeface="+mj-lt"/>
                <a:cs typeface="Georgia" panose="02040502050405020303"/>
              </a:rPr>
              <a:t> </a:t>
            </a:r>
            <a:r>
              <a:rPr sz="3600" b="0" spc="-254" dirty="0">
                <a:solidFill>
                  <a:srgbClr val="000000"/>
                </a:solidFill>
                <a:latin typeface="+mj-lt"/>
                <a:cs typeface="Georgia" panose="02040502050405020303"/>
              </a:rPr>
              <a:t>]</a:t>
            </a:r>
            <a:endParaRPr sz="3600" dirty="0">
              <a:latin typeface="+mj-lt"/>
              <a:cs typeface="Georgia" panose="020405020504050203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1952796"/>
            <a:ext cx="1304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5" dirty="0">
                <a:latin typeface="Calibri" panose="020F0502020204030204"/>
                <a:cs typeface="Calibri" panose="020F0502020204030204"/>
              </a:rPr>
              <a:t>Hu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ma</a:t>
            </a:r>
            <a:r>
              <a:rPr sz="2800" dirty="0">
                <a:latin typeface="Calibri" panose="020F0502020204030204"/>
                <a:cs typeface="Calibri" panose="020F0502020204030204"/>
              </a:rPr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6243" y="3919220"/>
            <a:ext cx="2770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99FF"/>
                </a:solidFill>
                <a:latin typeface="Calibri" panose="020F0502020204030204"/>
                <a:cs typeface="Calibri" panose="020F0502020204030204"/>
              </a:rPr>
              <a:t>So </a:t>
            </a:r>
            <a:r>
              <a:rPr sz="2400" spc="-20" dirty="0">
                <a:solidFill>
                  <a:srgbClr val="0099FF"/>
                </a:solidFill>
                <a:latin typeface="Calibri" panose="020F0502020204030204"/>
                <a:cs typeface="Calibri" panose="020F0502020204030204"/>
              </a:rPr>
              <a:t>what’s </a:t>
            </a:r>
            <a:r>
              <a:rPr sz="2400" b="1" spc="-5" dirty="0">
                <a:solidFill>
                  <a:srgbClr val="0099FF"/>
                </a:solidFill>
                <a:latin typeface="Calibri" panose="020F0502020204030204"/>
                <a:cs typeface="Calibri" panose="020F0502020204030204"/>
              </a:rPr>
              <a:t>DEEP</a:t>
            </a:r>
            <a:r>
              <a:rPr sz="2400" b="1" spc="-45" dirty="0">
                <a:solidFill>
                  <a:srgbClr val="0099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99FF"/>
                </a:solidFill>
                <a:latin typeface="Calibri" panose="020F0502020204030204"/>
                <a:cs typeface="Calibri" panose="020F0502020204030204"/>
              </a:rPr>
              <a:t>RL?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2304" y="4017136"/>
            <a:ext cx="1813560" cy="350520"/>
          </a:xfrm>
          <a:prstGeom prst="rect">
            <a:avLst/>
          </a:prstGeom>
          <a:solidFill>
            <a:srgbClr val="4472C4"/>
          </a:solidFill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3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Environment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26084" y="4775217"/>
            <a:ext cx="432434" cy="537210"/>
          </a:xfrm>
          <a:custGeom>
            <a:avLst/>
            <a:gdLst/>
            <a:ahLst/>
            <a:cxnLst/>
            <a:rect l="l" t="t" r="r" b="b"/>
            <a:pathLst>
              <a:path w="432435" h="537210">
                <a:moveTo>
                  <a:pt x="0" y="0"/>
                </a:moveTo>
                <a:lnTo>
                  <a:pt x="0" y="108012"/>
                </a:lnTo>
                <a:lnTo>
                  <a:pt x="3247" y="155526"/>
                </a:lnTo>
                <a:lnTo>
                  <a:pt x="12762" y="201536"/>
                </a:lnTo>
                <a:lnTo>
                  <a:pt x="28202" y="245647"/>
                </a:lnTo>
                <a:lnTo>
                  <a:pt x="49226" y="287465"/>
                </a:lnTo>
                <a:lnTo>
                  <a:pt x="75492" y="326594"/>
                </a:lnTo>
                <a:lnTo>
                  <a:pt x="106658" y="362638"/>
                </a:lnTo>
                <a:lnTo>
                  <a:pt x="142383" y="395203"/>
                </a:lnTo>
                <a:lnTo>
                  <a:pt x="182325" y="423893"/>
                </a:lnTo>
                <a:lnTo>
                  <a:pt x="226142" y="448314"/>
                </a:lnTo>
                <a:lnTo>
                  <a:pt x="273493" y="468069"/>
                </a:lnTo>
                <a:lnTo>
                  <a:pt x="324036" y="482765"/>
                </a:lnTo>
                <a:lnTo>
                  <a:pt x="324036" y="536771"/>
                </a:lnTo>
                <a:lnTo>
                  <a:pt x="432047" y="441049"/>
                </a:lnTo>
                <a:lnTo>
                  <a:pt x="324036" y="320747"/>
                </a:lnTo>
                <a:lnTo>
                  <a:pt x="324036" y="374752"/>
                </a:lnTo>
                <a:lnTo>
                  <a:pt x="273493" y="360057"/>
                </a:lnTo>
                <a:lnTo>
                  <a:pt x="226142" y="340301"/>
                </a:lnTo>
                <a:lnTo>
                  <a:pt x="182325" y="315881"/>
                </a:lnTo>
                <a:lnTo>
                  <a:pt x="142383" y="287190"/>
                </a:lnTo>
                <a:lnTo>
                  <a:pt x="106658" y="254625"/>
                </a:lnTo>
                <a:lnTo>
                  <a:pt x="75492" y="218581"/>
                </a:lnTo>
                <a:lnTo>
                  <a:pt x="49226" y="179453"/>
                </a:lnTo>
                <a:lnTo>
                  <a:pt x="28202" y="137635"/>
                </a:lnTo>
                <a:lnTo>
                  <a:pt x="12762" y="93523"/>
                </a:lnTo>
                <a:lnTo>
                  <a:pt x="3247" y="47513"/>
                </a:lnTo>
                <a:lnTo>
                  <a:pt x="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26159" y="4393254"/>
            <a:ext cx="432434" cy="441325"/>
          </a:xfrm>
          <a:custGeom>
            <a:avLst/>
            <a:gdLst/>
            <a:ahLst/>
            <a:cxnLst/>
            <a:rect l="l" t="t" r="r" b="b"/>
            <a:pathLst>
              <a:path w="432435" h="441325">
                <a:moveTo>
                  <a:pt x="431973" y="0"/>
                </a:moveTo>
                <a:lnTo>
                  <a:pt x="386696" y="2131"/>
                </a:lnTo>
                <a:lnTo>
                  <a:pt x="322200" y="12663"/>
                </a:lnTo>
                <a:lnTo>
                  <a:pt x="275184" y="26292"/>
                </a:lnTo>
                <a:lnTo>
                  <a:pt x="230916" y="44344"/>
                </a:lnTo>
                <a:lnTo>
                  <a:pt x="189670" y="66491"/>
                </a:lnTo>
                <a:lnTo>
                  <a:pt x="151723" y="92407"/>
                </a:lnTo>
                <a:lnTo>
                  <a:pt x="117351" y="121761"/>
                </a:lnTo>
                <a:lnTo>
                  <a:pt x="86830" y="154227"/>
                </a:lnTo>
                <a:lnTo>
                  <a:pt x="60434" y="189477"/>
                </a:lnTo>
                <a:lnTo>
                  <a:pt x="38440" y="227181"/>
                </a:lnTo>
                <a:lnTo>
                  <a:pt x="21124" y="267013"/>
                </a:lnTo>
                <a:lnTo>
                  <a:pt x="8762" y="308644"/>
                </a:lnTo>
                <a:lnTo>
                  <a:pt x="1628" y="351745"/>
                </a:lnTo>
                <a:lnTo>
                  <a:pt x="0" y="395990"/>
                </a:lnTo>
                <a:lnTo>
                  <a:pt x="4152" y="441049"/>
                </a:lnTo>
                <a:lnTo>
                  <a:pt x="13736" y="397882"/>
                </a:lnTo>
                <a:lnTo>
                  <a:pt x="28406" y="356709"/>
                </a:lnTo>
                <a:lnTo>
                  <a:pt x="47833" y="317782"/>
                </a:lnTo>
                <a:lnTo>
                  <a:pt x="71692" y="281357"/>
                </a:lnTo>
                <a:lnTo>
                  <a:pt x="99655" y="247687"/>
                </a:lnTo>
                <a:lnTo>
                  <a:pt x="131398" y="217026"/>
                </a:lnTo>
                <a:lnTo>
                  <a:pt x="166592" y="189628"/>
                </a:lnTo>
                <a:lnTo>
                  <a:pt x="204913" y="165749"/>
                </a:lnTo>
                <a:lnTo>
                  <a:pt x="246032" y="145641"/>
                </a:lnTo>
                <a:lnTo>
                  <a:pt x="289624" y="129560"/>
                </a:lnTo>
                <a:lnTo>
                  <a:pt x="335363" y="117758"/>
                </a:lnTo>
                <a:lnTo>
                  <a:pt x="382921" y="110491"/>
                </a:lnTo>
                <a:lnTo>
                  <a:pt x="431973" y="108012"/>
                </a:lnTo>
                <a:lnTo>
                  <a:pt x="431973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26084" y="4390714"/>
            <a:ext cx="432434" cy="923925"/>
          </a:xfrm>
          <a:custGeom>
            <a:avLst/>
            <a:gdLst/>
            <a:ahLst/>
            <a:cxnLst/>
            <a:rect l="l" t="t" r="r" b="b"/>
            <a:pathLst>
              <a:path w="432435" h="923925">
                <a:moveTo>
                  <a:pt x="0" y="387042"/>
                </a:moveTo>
                <a:lnTo>
                  <a:pt x="3247" y="434556"/>
                </a:lnTo>
                <a:lnTo>
                  <a:pt x="12762" y="480566"/>
                </a:lnTo>
                <a:lnTo>
                  <a:pt x="28202" y="524678"/>
                </a:lnTo>
                <a:lnTo>
                  <a:pt x="49226" y="566496"/>
                </a:lnTo>
                <a:lnTo>
                  <a:pt x="75492" y="605624"/>
                </a:lnTo>
                <a:lnTo>
                  <a:pt x="106658" y="641669"/>
                </a:lnTo>
                <a:lnTo>
                  <a:pt x="142383" y="674233"/>
                </a:lnTo>
                <a:lnTo>
                  <a:pt x="182325" y="702924"/>
                </a:lnTo>
                <a:lnTo>
                  <a:pt x="226142" y="727344"/>
                </a:lnTo>
                <a:lnTo>
                  <a:pt x="273493" y="747100"/>
                </a:lnTo>
                <a:lnTo>
                  <a:pt x="324036" y="761795"/>
                </a:lnTo>
                <a:lnTo>
                  <a:pt x="324036" y="707790"/>
                </a:lnTo>
                <a:lnTo>
                  <a:pt x="432048" y="828092"/>
                </a:lnTo>
                <a:lnTo>
                  <a:pt x="324036" y="923814"/>
                </a:lnTo>
                <a:lnTo>
                  <a:pt x="324036" y="869807"/>
                </a:lnTo>
                <a:lnTo>
                  <a:pt x="273493" y="855112"/>
                </a:lnTo>
                <a:lnTo>
                  <a:pt x="226143" y="835357"/>
                </a:lnTo>
                <a:lnTo>
                  <a:pt x="182325" y="810936"/>
                </a:lnTo>
                <a:lnTo>
                  <a:pt x="142383" y="782246"/>
                </a:lnTo>
                <a:lnTo>
                  <a:pt x="106658" y="749681"/>
                </a:lnTo>
                <a:lnTo>
                  <a:pt x="75492" y="713637"/>
                </a:lnTo>
                <a:lnTo>
                  <a:pt x="49226" y="674508"/>
                </a:lnTo>
                <a:lnTo>
                  <a:pt x="28202" y="632691"/>
                </a:lnTo>
                <a:lnTo>
                  <a:pt x="12762" y="588579"/>
                </a:lnTo>
                <a:lnTo>
                  <a:pt x="3247" y="542569"/>
                </a:lnTo>
                <a:lnTo>
                  <a:pt x="0" y="495055"/>
                </a:lnTo>
                <a:lnTo>
                  <a:pt x="0" y="387042"/>
                </a:lnTo>
                <a:lnTo>
                  <a:pt x="2906" y="341905"/>
                </a:lnTo>
                <a:lnTo>
                  <a:pt x="11410" y="298297"/>
                </a:lnTo>
                <a:lnTo>
                  <a:pt x="25187" y="256509"/>
                </a:lnTo>
                <a:lnTo>
                  <a:pt x="43913" y="216831"/>
                </a:lnTo>
                <a:lnTo>
                  <a:pt x="67264" y="179553"/>
                </a:lnTo>
                <a:lnTo>
                  <a:pt x="94916" y="144967"/>
                </a:lnTo>
                <a:lnTo>
                  <a:pt x="126543" y="113362"/>
                </a:lnTo>
                <a:lnTo>
                  <a:pt x="161824" y="85028"/>
                </a:lnTo>
                <a:lnTo>
                  <a:pt x="200432" y="60257"/>
                </a:lnTo>
                <a:lnTo>
                  <a:pt x="242044" y="39339"/>
                </a:lnTo>
                <a:lnTo>
                  <a:pt x="286336" y="22564"/>
                </a:lnTo>
                <a:lnTo>
                  <a:pt x="332983" y="10222"/>
                </a:lnTo>
                <a:lnTo>
                  <a:pt x="381662" y="2603"/>
                </a:lnTo>
                <a:lnTo>
                  <a:pt x="432048" y="0"/>
                </a:lnTo>
                <a:lnTo>
                  <a:pt x="432048" y="108012"/>
                </a:lnTo>
                <a:lnTo>
                  <a:pt x="382996" y="110491"/>
                </a:lnTo>
                <a:lnTo>
                  <a:pt x="335437" y="117758"/>
                </a:lnTo>
                <a:lnTo>
                  <a:pt x="289699" y="129560"/>
                </a:lnTo>
                <a:lnTo>
                  <a:pt x="246106" y="145641"/>
                </a:lnTo>
                <a:lnTo>
                  <a:pt x="204987" y="165749"/>
                </a:lnTo>
                <a:lnTo>
                  <a:pt x="166666" y="189629"/>
                </a:lnTo>
                <a:lnTo>
                  <a:pt x="131472" y="217026"/>
                </a:lnTo>
                <a:lnTo>
                  <a:pt x="99729" y="247687"/>
                </a:lnTo>
                <a:lnTo>
                  <a:pt x="71766" y="281357"/>
                </a:lnTo>
                <a:lnTo>
                  <a:pt x="47907" y="317782"/>
                </a:lnTo>
                <a:lnTo>
                  <a:pt x="28480" y="356709"/>
                </a:lnTo>
                <a:lnTo>
                  <a:pt x="13811" y="397882"/>
                </a:lnTo>
                <a:lnTo>
                  <a:pt x="4226" y="4410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36296" y="4403004"/>
            <a:ext cx="432434" cy="537210"/>
          </a:xfrm>
          <a:custGeom>
            <a:avLst/>
            <a:gdLst/>
            <a:ahLst/>
            <a:cxnLst/>
            <a:rect l="l" t="t" r="r" b="b"/>
            <a:pathLst>
              <a:path w="432434" h="537210">
                <a:moveTo>
                  <a:pt x="108010" y="0"/>
                </a:moveTo>
                <a:lnTo>
                  <a:pt x="0" y="95721"/>
                </a:lnTo>
                <a:lnTo>
                  <a:pt x="108010" y="216023"/>
                </a:lnTo>
                <a:lnTo>
                  <a:pt x="108010" y="162018"/>
                </a:lnTo>
                <a:lnTo>
                  <a:pt x="158553" y="176714"/>
                </a:lnTo>
                <a:lnTo>
                  <a:pt x="205904" y="196469"/>
                </a:lnTo>
                <a:lnTo>
                  <a:pt x="249722" y="220889"/>
                </a:lnTo>
                <a:lnTo>
                  <a:pt x="289664" y="249580"/>
                </a:lnTo>
                <a:lnTo>
                  <a:pt x="325389" y="282144"/>
                </a:lnTo>
                <a:lnTo>
                  <a:pt x="356555" y="318189"/>
                </a:lnTo>
                <a:lnTo>
                  <a:pt x="382821" y="357317"/>
                </a:lnTo>
                <a:lnTo>
                  <a:pt x="403845" y="399135"/>
                </a:lnTo>
                <a:lnTo>
                  <a:pt x="419285" y="443247"/>
                </a:lnTo>
                <a:lnTo>
                  <a:pt x="428800" y="489257"/>
                </a:lnTo>
                <a:lnTo>
                  <a:pt x="432047" y="536771"/>
                </a:lnTo>
                <a:lnTo>
                  <a:pt x="432047" y="428758"/>
                </a:lnTo>
                <a:lnTo>
                  <a:pt x="428800" y="381244"/>
                </a:lnTo>
                <a:lnTo>
                  <a:pt x="419285" y="335234"/>
                </a:lnTo>
                <a:lnTo>
                  <a:pt x="403845" y="291122"/>
                </a:lnTo>
                <a:lnTo>
                  <a:pt x="382821" y="249305"/>
                </a:lnTo>
                <a:lnTo>
                  <a:pt x="356555" y="210176"/>
                </a:lnTo>
                <a:lnTo>
                  <a:pt x="325389" y="174132"/>
                </a:lnTo>
                <a:lnTo>
                  <a:pt x="289664" y="141567"/>
                </a:lnTo>
                <a:lnTo>
                  <a:pt x="249722" y="112877"/>
                </a:lnTo>
                <a:lnTo>
                  <a:pt x="205904" y="88457"/>
                </a:lnTo>
                <a:lnTo>
                  <a:pt x="158553" y="68701"/>
                </a:lnTo>
                <a:lnTo>
                  <a:pt x="108010" y="54006"/>
                </a:lnTo>
                <a:lnTo>
                  <a:pt x="10801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36296" y="4885769"/>
            <a:ext cx="432434" cy="441325"/>
          </a:xfrm>
          <a:custGeom>
            <a:avLst/>
            <a:gdLst/>
            <a:ahLst/>
            <a:cxnLst/>
            <a:rect l="l" t="t" r="r" b="b"/>
            <a:pathLst>
              <a:path w="432434" h="441325">
                <a:moveTo>
                  <a:pt x="427821" y="0"/>
                </a:moveTo>
                <a:lnTo>
                  <a:pt x="418236" y="43166"/>
                </a:lnTo>
                <a:lnTo>
                  <a:pt x="403567" y="84339"/>
                </a:lnTo>
                <a:lnTo>
                  <a:pt x="384140" y="123266"/>
                </a:lnTo>
                <a:lnTo>
                  <a:pt x="360281" y="159691"/>
                </a:lnTo>
                <a:lnTo>
                  <a:pt x="332317" y="193361"/>
                </a:lnTo>
                <a:lnTo>
                  <a:pt x="300574" y="224022"/>
                </a:lnTo>
                <a:lnTo>
                  <a:pt x="265380" y="251419"/>
                </a:lnTo>
                <a:lnTo>
                  <a:pt x="227060" y="275299"/>
                </a:lnTo>
                <a:lnTo>
                  <a:pt x="185940" y="295407"/>
                </a:lnTo>
                <a:lnTo>
                  <a:pt x="142348" y="311489"/>
                </a:lnTo>
                <a:lnTo>
                  <a:pt x="96609" y="323290"/>
                </a:lnTo>
                <a:lnTo>
                  <a:pt x="49051" y="330558"/>
                </a:lnTo>
                <a:lnTo>
                  <a:pt x="0" y="333037"/>
                </a:lnTo>
                <a:lnTo>
                  <a:pt x="0" y="441048"/>
                </a:lnTo>
                <a:lnTo>
                  <a:pt x="45276" y="438917"/>
                </a:lnTo>
                <a:lnTo>
                  <a:pt x="109772" y="428385"/>
                </a:lnTo>
                <a:lnTo>
                  <a:pt x="156788" y="414756"/>
                </a:lnTo>
                <a:lnTo>
                  <a:pt x="201057" y="396704"/>
                </a:lnTo>
                <a:lnTo>
                  <a:pt x="242302" y="374556"/>
                </a:lnTo>
                <a:lnTo>
                  <a:pt x="280249" y="348641"/>
                </a:lnTo>
                <a:lnTo>
                  <a:pt x="314621" y="319286"/>
                </a:lnTo>
                <a:lnTo>
                  <a:pt x="345143" y="286820"/>
                </a:lnTo>
                <a:lnTo>
                  <a:pt x="371538" y="251571"/>
                </a:lnTo>
                <a:lnTo>
                  <a:pt x="393532" y="213866"/>
                </a:lnTo>
                <a:lnTo>
                  <a:pt x="410848" y="174035"/>
                </a:lnTo>
                <a:lnTo>
                  <a:pt x="423211" y="132404"/>
                </a:lnTo>
                <a:lnTo>
                  <a:pt x="430344" y="89303"/>
                </a:lnTo>
                <a:lnTo>
                  <a:pt x="431973" y="45058"/>
                </a:lnTo>
                <a:lnTo>
                  <a:pt x="427821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36295" y="4403004"/>
            <a:ext cx="432434" cy="923925"/>
          </a:xfrm>
          <a:custGeom>
            <a:avLst/>
            <a:gdLst/>
            <a:ahLst/>
            <a:cxnLst/>
            <a:rect l="l" t="t" r="r" b="b"/>
            <a:pathLst>
              <a:path w="432434" h="923925">
                <a:moveTo>
                  <a:pt x="432048" y="536771"/>
                </a:moveTo>
                <a:lnTo>
                  <a:pt x="428800" y="489257"/>
                </a:lnTo>
                <a:lnTo>
                  <a:pt x="419285" y="443247"/>
                </a:lnTo>
                <a:lnTo>
                  <a:pt x="403845" y="399135"/>
                </a:lnTo>
                <a:lnTo>
                  <a:pt x="382821" y="357317"/>
                </a:lnTo>
                <a:lnTo>
                  <a:pt x="356555" y="318189"/>
                </a:lnTo>
                <a:lnTo>
                  <a:pt x="325389" y="282144"/>
                </a:lnTo>
                <a:lnTo>
                  <a:pt x="289664" y="249580"/>
                </a:lnTo>
                <a:lnTo>
                  <a:pt x="249722" y="220889"/>
                </a:lnTo>
                <a:lnTo>
                  <a:pt x="205905" y="196469"/>
                </a:lnTo>
                <a:lnTo>
                  <a:pt x="158554" y="176713"/>
                </a:lnTo>
                <a:lnTo>
                  <a:pt x="108011" y="162018"/>
                </a:lnTo>
                <a:lnTo>
                  <a:pt x="108011" y="216023"/>
                </a:lnTo>
                <a:lnTo>
                  <a:pt x="0" y="95721"/>
                </a:lnTo>
                <a:lnTo>
                  <a:pt x="108011" y="0"/>
                </a:lnTo>
                <a:lnTo>
                  <a:pt x="108011" y="54006"/>
                </a:lnTo>
                <a:lnTo>
                  <a:pt x="158554" y="68701"/>
                </a:lnTo>
                <a:lnTo>
                  <a:pt x="205904" y="88456"/>
                </a:lnTo>
                <a:lnTo>
                  <a:pt x="249722" y="112877"/>
                </a:lnTo>
                <a:lnTo>
                  <a:pt x="289664" y="141567"/>
                </a:lnTo>
                <a:lnTo>
                  <a:pt x="325389" y="174132"/>
                </a:lnTo>
                <a:lnTo>
                  <a:pt x="356555" y="210176"/>
                </a:lnTo>
                <a:lnTo>
                  <a:pt x="382821" y="249305"/>
                </a:lnTo>
                <a:lnTo>
                  <a:pt x="403845" y="291122"/>
                </a:lnTo>
                <a:lnTo>
                  <a:pt x="419285" y="335234"/>
                </a:lnTo>
                <a:lnTo>
                  <a:pt x="428800" y="381244"/>
                </a:lnTo>
                <a:lnTo>
                  <a:pt x="432047" y="428758"/>
                </a:lnTo>
                <a:lnTo>
                  <a:pt x="432048" y="536771"/>
                </a:lnTo>
                <a:lnTo>
                  <a:pt x="429141" y="581908"/>
                </a:lnTo>
                <a:lnTo>
                  <a:pt x="420637" y="625516"/>
                </a:lnTo>
                <a:lnTo>
                  <a:pt x="406860" y="667304"/>
                </a:lnTo>
                <a:lnTo>
                  <a:pt x="388134" y="706982"/>
                </a:lnTo>
                <a:lnTo>
                  <a:pt x="364783" y="744260"/>
                </a:lnTo>
                <a:lnTo>
                  <a:pt x="337131" y="778846"/>
                </a:lnTo>
                <a:lnTo>
                  <a:pt x="305504" y="810451"/>
                </a:lnTo>
                <a:lnTo>
                  <a:pt x="270223" y="838785"/>
                </a:lnTo>
                <a:lnTo>
                  <a:pt x="231615" y="863556"/>
                </a:lnTo>
                <a:lnTo>
                  <a:pt x="190003" y="884474"/>
                </a:lnTo>
                <a:lnTo>
                  <a:pt x="145711" y="901249"/>
                </a:lnTo>
                <a:lnTo>
                  <a:pt x="99064" y="913591"/>
                </a:lnTo>
                <a:lnTo>
                  <a:pt x="50385" y="921210"/>
                </a:lnTo>
                <a:lnTo>
                  <a:pt x="0" y="923814"/>
                </a:lnTo>
                <a:lnTo>
                  <a:pt x="0" y="815801"/>
                </a:lnTo>
                <a:lnTo>
                  <a:pt x="49051" y="813322"/>
                </a:lnTo>
                <a:lnTo>
                  <a:pt x="96610" y="806055"/>
                </a:lnTo>
                <a:lnTo>
                  <a:pt x="142348" y="794253"/>
                </a:lnTo>
                <a:lnTo>
                  <a:pt x="185941" y="778172"/>
                </a:lnTo>
                <a:lnTo>
                  <a:pt x="227060" y="758064"/>
                </a:lnTo>
                <a:lnTo>
                  <a:pt x="265381" y="734184"/>
                </a:lnTo>
                <a:lnTo>
                  <a:pt x="300575" y="706787"/>
                </a:lnTo>
                <a:lnTo>
                  <a:pt x="332318" y="676126"/>
                </a:lnTo>
                <a:lnTo>
                  <a:pt x="360281" y="642456"/>
                </a:lnTo>
                <a:lnTo>
                  <a:pt x="384140" y="606031"/>
                </a:lnTo>
                <a:lnTo>
                  <a:pt x="403567" y="567104"/>
                </a:lnTo>
                <a:lnTo>
                  <a:pt x="418236" y="525931"/>
                </a:lnTo>
                <a:lnTo>
                  <a:pt x="427821" y="48276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62258" y="1382742"/>
            <a:ext cx="3121171" cy="2337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10720" y="4729988"/>
            <a:ext cx="855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{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ion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00319" y="4934348"/>
            <a:ext cx="3941874" cy="1401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5108" y="4455667"/>
            <a:ext cx="1734185" cy="848758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{Raw Observation, 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Reward}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48121" y="6567043"/>
            <a:ext cx="3215005" cy="21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055" algn="r">
              <a:lnSpc>
                <a:spcPts val="1545"/>
              </a:lnSpc>
            </a:pPr>
            <a:r>
              <a:rPr sz="1400" dirty="0">
                <a:latin typeface="Calibri" panose="020F0502020204030204"/>
                <a:cs typeface="Calibri" panose="020F0502020204030204"/>
              </a:rPr>
              <a:t>Adapt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from Professor </a:t>
            </a:r>
            <a:r>
              <a:rPr sz="1400" dirty="0">
                <a:latin typeface="Calibri" panose="020F0502020204030204"/>
                <a:cs typeface="Calibri" panose="020F0502020204030204"/>
              </a:rPr>
              <a:t>Qiang 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Yang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400" dirty="0">
                <a:latin typeface="Calibri" panose="020F0502020204030204"/>
                <a:cs typeface="Calibri" panose="020F0502020204030204"/>
              </a:rPr>
              <a:t>HK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UST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9143" y="1524000"/>
            <a:ext cx="7846060" cy="47666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-25" dirty="0">
                <a:latin typeface="Calibri" panose="020F0502020204030204"/>
                <a:cs typeface="Calibri" panose="020F0502020204030204"/>
              </a:rPr>
              <a:t>Course credits </a:t>
            </a:r>
            <a:r>
              <a:rPr lang="en-US" sz="2800" spc="-25" dirty="0">
                <a:latin typeface="Calibri" panose="020F0502020204030204"/>
                <a:cs typeface="Calibri" panose="020F0502020204030204"/>
              </a:rPr>
              <a:t>&amp; Assessment methods</a:t>
            </a:r>
          </a:p>
          <a:p>
            <a:pPr marL="698500" lvl="1" indent="-228600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altLang="zh-CN" sz="2800" spc="-10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Common  10% (check,</a:t>
            </a:r>
            <a:r>
              <a:rPr lang="zh-CN" altLang="en-US" sz="2800" spc="-10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 </a:t>
            </a:r>
            <a:r>
              <a:rPr lang="en-US" altLang="zh-CN" sz="2800" spc="-10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course</a:t>
            </a:r>
            <a:r>
              <a:rPr lang="zh-CN" altLang="en-US" sz="2800" spc="-10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 </a:t>
            </a:r>
            <a:r>
              <a:rPr lang="en-US" altLang="zh-CN" sz="2800" spc="-10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discussion)</a:t>
            </a:r>
          </a:p>
          <a:p>
            <a:pPr marL="698500" lvl="1" indent="-228600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altLang="zh-CN" sz="2800" spc="-10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Homework 10%(Math homework)</a:t>
            </a:r>
          </a:p>
          <a:p>
            <a:pPr marL="698500" lvl="1" indent="-228600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altLang="zh-CN" sz="2800" spc="-10" dirty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Final exam  60% ( closed-book examination)</a:t>
            </a:r>
          </a:p>
          <a:p>
            <a:pPr marL="698500" lvl="1" indent="-228600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altLang="zh-CN" sz="2800" spc="-10" dirty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Experiment 20 % ( </a:t>
            </a:r>
            <a:r>
              <a:rPr lang="en-US" altLang="zh-CN" sz="2800" spc="-10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programming homework, 6-8 times</a:t>
            </a:r>
            <a:r>
              <a:rPr lang="en-US" altLang="zh-CN" sz="2800" spc="-10" dirty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)</a:t>
            </a:r>
          </a:p>
          <a:p>
            <a:pPr marL="698500" lvl="1" indent="-228600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altLang="zh-CN" sz="2800" spc="-10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Extra point &lt;= 5</a:t>
            </a:r>
            <a:endParaRPr lang="en-US" altLang="zh-CN" sz="2800" spc="-10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Calibri" panose="020F0502020204030204"/>
              <a:sym typeface="+mn-ea"/>
            </a:endParaRPr>
          </a:p>
          <a:p>
            <a:pPr marL="241300" indent="-228600"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altLang="zh-CN" sz="2800" spc="-10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Two extra rules:</a:t>
            </a:r>
          </a:p>
          <a:p>
            <a:pPr marL="698500" lvl="1" indent="-228600"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altLang="zh-CN" sz="2800" spc="-10" dirty="0">
                <a:cs typeface="Calibri" panose="020F0502020204030204"/>
                <a:sym typeface="+mn-ea"/>
              </a:rPr>
              <a:t>Two absence =&gt; F</a:t>
            </a:r>
          </a:p>
          <a:p>
            <a:pPr marL="698500" lvl="1" indent="-228600"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altLang="zh-CN" sz="2800" spc="-10" dirty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Final exam score == 100 =&gt; Final Score == 100</a:t>
            </a:r>
            <a:endParaRPr lang="zh-CN" altLang="en-US" sz="2800" spc="-10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Calibri" panose="020F0502020204030204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250907" y="304800"/>
            <a:ext cx="7978058" cy="6758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4300" kern="0" spc="-355" dirty="0">
                <a:latin typeface="+mj-lt"/>
              </a:rPr>
              <a:t>Requirements</a:t>
            </a:r>
            <a:endParaRPr lang="en-US" sz="4300" kern="0" dirty="0">
              <a:latin typeface="+mj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7138034" cy="9582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00"/>
              </a:lnSpc>
              <a:spcBef>
                <a:spcPts val="500"/>
              </a:spcBef>
            </a:pPr>
            <a:r>
              <a:rPr sz="3200" b="0" spc="245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When </a:t>
            </a:r>
            <a:r>
              <a:rPr sz="3200" b="0" spc="175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to </a:t>
            </a:r>
            <a:r>
              <a:rPr sz="3200" b="0" spc="254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use </a:t>
            </a:r>
            <a:r>
              <a:rPr sz="3200" b="0" spc="215" dirty="0">
                <a:solidFill>
                  <a:srgbClr val="FF0000"/>
                </a:solidFill>
                <a:latin typeface="+mj-lt"/>
                <a:cs typeface="Times New Roman" panose="02020603050405020304"/>
              </a:rPr>
              <a:t>Machine </a:t>
            </a:r>
            <a:r>
              <a:rPr sz="3200" b="0" spc="250" dirty="0">
                <a:solidFill>
                  <a:srgbClr val="FF0000"/>
                </a:solidFill>
                <a:latin typeface="+mj-lt"/>
                <a:cs typeface="Times New Roman" panose="02020603050405020304"/>
              </a:rPr>
              <a:t>Learning</a:t>
            </a:r>
            <a:r>
              <a:rPr sz="3200" b="0" spc="-484" dirty="0">
                <a:solidFill>
                  <a:srgbClr val="FF0000"/>
                </a:solidFill>
                <a:latin typeface="+mj-lt"/>
                <a:cs typeface="Times New Roman" panose="02020603050405020304"/>
              </a:rPr>
              <a:t> </a:t>
            </a:r>
            <a:r>
              <a:rPr sz="3200" b="0" spc="-10" dirty="0">
                <a:solidFill>
                  <a:srgbClr val="FF0000"/>
                </a:solidFill>
                <a:latin typeface="+mj-lt"/>
                <a:cs typeface="Times New Roman" panose="02020603050405020304"/>
              </a:rPr>
              <a:t>(</a:t>
            </a:r>
            <a:r>
              <a:rPr sz="3200" spc="-10" dirty="0">
                <a:solidFill>
                  <a:srgbClr val="DE2FFF"/>
                </a:solidFill>
                <a:latin typeface="+mj-lt"/>
              </a:rPr>
              <a:t>Adapt  </a:t>
            </a:r>
            <a:r>
              <a:rPr sz="3200" spc="-20" dirty="0">
                <a:solidFill>
                  <a:srgbClr val="000000"/>
                </a:solidFill>
                <a:latin typeface="+mj-lt"/>
              </a:rPr>
              <a:t>to </a:t>
            </a:r>
            <a:r>
              <a:rPr sz="3200" dirty="0">
                <a:solidFill>
                  <a:srgbClr val="000000"/>
                </a:solidFill>
                <a:latin typeface="+mj-lt"/>
              </a:rPr>
              <a:t>/ </a:t>
            </a:r>
            <a:r>
              <a:rPr sz="3200" dirty="0">
                <a:solidFill>
                  <a:srgbClr val="DE2FFF"/>
                </a:solidFill>
                <a:latin typeface="+mj-lt"/>
              </a:rPr>
              <a:t>learn </a:t>
            </a:r>
            <a:r>
              <a:rPr sz="3200" spc="-15" dirty="0">
                <a:solidFill>
                  <a:srgbClr val="000000"/>
                </a:solidFill>
                <a:latin typeface="+mj-lt"/>
              </a:rPr>
              <a:t>from </a:t>
            </a:r>
            <a:r>
              <a:rPr sz="3200" spc="-20" dirty="0">
                <a:solidFill>
                  <a:srgbClr val="000000"/>
                </a:solidFill>
                <a:latin typeface="+mj-lt"/>
              </a:rPr>
              <a:t>data</a:t>
            </a:r>
            <a:r>
              <a:rPr sz="3200" b="0" spc="-20" dirty="0">
                <a:solidFill>
                  <a:srgbClr val="FF0000"/>
                </a:solidFill>
                <a:latin typeface="+mj-lt"/>
                <a:cs typeface="Times New Roman" panose="02020603050405020304"/>
              </a:rPr>
              <a:t>)</a:t>
            </a:r>
            <a:r>
              <a:rPr sz="3200" b="0" spc="114" dirty="0">
                <a:solidFill>
                  <a:srgbClr val="FF0000"/>
                </a:solidFill>
                <a:latin typeface="+mj-lt"/>
                <a:cs typeface="Times New Roman" panose="02020603050405020304"/>
              </a:rPr>
              <a:t> </a:t>
            </a:r>
            <a:r>
              <a:rPr sz="3200" b="0" dirty="0">
                <a:solidFill>
                  <a:srgbClr val="FF0000"/>
                </a:solidFill>
                <a:latin typeface="+mj-lt"/>
                <a:cs typeface="Times New Roman" panose="02020603050405020304"/>
              </a:rPr>
              <a:t>?</a:t>
            </a:r>
            <a:endParaRPr sz="3200" dirty="0">
              <a:latin typeface="+mj-lt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1639315"/>
            <a:ext cx="7454900" cy="46037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1. </a:t>
            </a:r>
            <a:r>
              <a:rPr sz="2400" spc="200" dirty="0">
                <a:solidFill>
                  <a:srgbClr val="0000EB"/>
                </a:solidFill>
                <a:latin typeface="Times New Roman" panose="02020603050405020304"/>
                <a:cs typeface="Times New Roman" panose="02020603050405020304"/>
              </a:rPr>
              <a:t>Extract </a:t>
            </a:r>
            <a:r>
              <a:rPr sz="2400" spc="135" dirty="0">
                <a:solidFill>
                  <a:srgbClr val="0000EB"/>
                </a:solidFill>
                <a:latin typeface="Times New Roman" panose="02020603050405020304"/>
                <a:cs typeface="Times New Roman" panose="02020603050405020304"/>
              </a:rPr>
              <a:t>knowledge </a:t>
            </a:r>
            <a:r>
              <a:rPr sz="2400" spc="13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40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155065" marR="120015" lvl="1" indent="-228600">
              <a:lnSpc>
                <a:spcPts val="1990"/>
              </a:lnSpc>
              <a:spcBef>
                <a:spcPts val="425"/>
              </a:spcBef>
              <a:buFont typeface="Arial" panose="020B0604020202020204"/>
              <a:buChar char="•"/>
              <a:tabLst>
                <a:tab pos="1218565" algn="l"/>
                <a:tab pos="1219200" algn="l"/>
              </a:tabLst>
            </a:pPr>
            <a:r>
              <a:rPr dirty="0"/>
              <a:t>	</a:t>
            </a:r>
            <a:r>
              <a:rPr sz="1800" spc="120" dirty="0">
                <a:latin typeface="Times New Roman" panose="02020603050405020304"/>
                <a:cs typeface="Times New Roman" panose="02020603050405020304"/>
              </a:rPr>
              <a:t>Relationships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7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latin typeface="Times New Roman" panose="02020603050405020304"/>
                <a:cs typeface="Times New Roman" panose="02020603050405020304"/>
              </a:rPr>
              <a:t>correlations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latin typeface="Times New Roman" panose="02020603050405020304"/>
                <a:cs typeface="Times New Roman" panose="02020603050405020304"/>
              </a:rPr>
              <a:t>hidden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latin typeface="Times New Roman" panose="02020603050405020304"/>
                <a:cs typeface="Times New Roman" panose="02020603050405020304"/>
              </a:rPr>
              <a:t>within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20" dirty="0">
                <a:latin typeface="Times New Roman" panose="02020603050405020304"/>
                <a:cs typeface="Times New Roman" panose="02020603050405020304"/>
              </a:rPr>
              <a:t>large  </a:t>
            </a:r>
            <a:r>
              <a:rPr sz="1800" spc="160" dirty="0">
                <a:latin typeface="Times New Roman" panose="02020603050405020304"/>
                <a:cs typeface="Times New Roman" panose="02020603050405020304"/>
              </a:rPr>
              <a:t>amounts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80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155065" marR="5080" lvl="1" indent="-228600">
              <a:lnSpc>
                <a:spcPts val="1990"/>
              </a:lnSpc>
              <a:spcBef>
                <a:spcPts val="415"/>
              </a:spcBef>
              <a:buFont typeface="Arial" panose="020B0604020202020204"/>
              <a:buChar char="•"/>
              <a:tabLst>
                <a:tab pos="1218565" algn="l"/>
                <a:tab pos="1219200" algn="l"/>
              </a:tabLst>
            </a:pPr>
            <a:r>
              <a:rPr dirty="0"/>
              <a:t>	</a:t>
            </a:r>
            <a:r>
              <a:rPr sz="1800" spc="13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165" dirty="0">
                <a:latin typeface="Times New Roman" panose="02020603050405020304"/>
                <a:cs typeface="Times New Roman" panose="02020603050405020304"/>
              </a:rPr>
              <a:t>amount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knowledge </a:t>
            </a:r>
            <a:r>
              <a:rPr sz="1800" spc="114" dirty="0">
                <a:latin typeface="Times New Roman" panose="02020603050405020304"/>
                <a:cs typeface="Times New Roman" panose="02020603050405020304"/>
              </a:rPr>
              <a:t>available </a:t>
            </a:r>
            <a:r>
              <a:rPr sz="1800" spc="135" dirty="0">
                <a:latin typeface="Times New Roman" panose="02020603050405020304"/>
                <a:cs typeface="Times New Roman" panose="02020603050405020304"/>
              </a:rPr>
              <a:t>about certain </a:t>
            </a:r>
            <a:r>
              <a:rPr sz="1800" spc="160" dirty="0">
                <a:latin typeface="Times New Roman" panose="02020603050405020304"/>
                <a:cs typeface="Times New Roman" panose="02020603050405020304"/>
              </a:rPr>
              <a:t>tasks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is 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simply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too </a:t>
            </a:r>
            <a:r>
              <a:rPr sz="1800" spc="120" dirty="0">
                <a:latin typeface="Times New Roman" panose="02020603050405020304"/>
                <a:cs typeface="Times New Roman" panose="02020603050405020304"/>
              </a:rPr>
              <a:t>large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explicit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encoding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(e.g. </a:t>
            </a:r>
            <a:r>
              <a:rPr sz="1800" spc="114" dirty="0">
                <a:latin typeface="Times New Roman" panose="02020603050405020304"/>
                <a:cs typeface="Times New Roman" panose="02020603050405020304"/>
              </a:rPr>
              <a:t>rules)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800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85" dirty="0">
                <a:latin typeface="Times New Roman" panose="02020603050405020304"/>
                <a:cs typeface="Times New Roman" panose="02020603050405020304"/>
              </a:rPr>
              <a:t>humans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•"/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2.</a:t>
            </a:r>
            <a:r>
              <a:rPr sz="24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10" dirty="0">
                <a:latin typeface="Times New Roman" panose="02020603050405020304"/>
                <a:cs typeface="Times New Roman" panose="02020603050405020304"/>
              </a:rPr>
              <a:t>Learn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20" dirty="0">
                <a:latin typeface="Times New Roman" panose="02020603050405020304"/>
                <a:cs typeface="Times New Roman" panose="02020603050405020304"/>
              </a:rPr>
              <a:t>tasks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6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2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0" dirty="0">
                <a:solidFill>
                  <a:srgbClr val="0000EB"/>
                </a:solidFill>
                <a:latin typeface="Times New Roman" panose="02020603050405020304"/>
                <a:cs typeface="Times New Roman" panose="02020603050405020304"/>
              </a:rPr>
              <a:t>difficult</a:t>
            </a:r>
            <a:r>
              <a:rPr sz="2400" spc="65" dirty="0">
                <a:solidFill>
                  <a:srgbClr val="0000E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30" dirty="0">
                <a:solidFill>
                  <a:srgbClr val="0000EB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5" dirty="0">
                <a:solidFill>
                  <a:srgbClr val="0000E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40" dirty="0">
                <a:solidFill>
                  <a:srgbClr val="0000EB"/>
                </a:solidFill>
                <a:latin typeface="Times New Roman" panose="02020603050405020304"/>
                <a:cs typeface="Times New Roman" panose="02020603050405020304"/>
              </a:rPr>
              <a:t>formalise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155065" marR="542290" lvl="1" indent="-228600">
              <a:lnSpc>
                <a:spcPts val="2110"/>
              </a:lnSpc>
              <a:spcBef>
                <a:spcPts val="830"/>
              </a:spcBef>
              <a:buSzPct val="128000"/>
              <a:buFont typeface="Arial" panose="020B0604020202020204"/>
              <a:buChar char="•"/>
              <a:tabLst>
                <a:tab pos="1236345" algn="l"/>
                <a:tab pos="1236980" algn="l"/>
              </a:tabLst>
            </a:pPr>
            <a:r>
              <a:rPr dirty="0"/>
              <a:t>	</a:t>
            </a:r>
            <a:r>
              <a:rPr sz="1800" spc="180" dirty="0">
                <a:latin typeface="Times New Roman" panose="02020603050405020304"/>
                <a:cs typeface="Times New Roman" panose="02020603050405020304"/>
              </a:rPr>
              <a:t>Hard</a:t>
            </a:r>
            <a:r>
              <a:rPr sz="1800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to be </a:t>
            </a: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defined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well,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except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800" spc="114" dirty="0">
                <a:latin typeface="Times New Roman" panose="02020603050405020304"/>
                <a:cs typeface="Times New Roman" panose="02020603050405020304"/>
              </a:rPr>
              <a:t>examples,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e.g.,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face 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recognition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har char="•"/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3. </a:t>
            </a:r>
            <a:r>
              <a:rPr sz="2400" spc="195" dirty="0">
                <a:latin typeface="Times New Roman" panose="02020603050405020304"/>
                <a:cs typeface="Times New Roman" panose="02020603050405020304"/>
              </a:rPr>
              <a:t>Create </a:t>
            </a:r>
            <a:r>
              <a:rPr sz="2400" spc="150" dirty="0">
                <a:latin typeface="Times New Roman" panose="02020603050405020304"/>
                <a:cs typeface="Times New Roman" panose="02020603050405020304"/>
              </a:rPr>
              <a:t>software </a:t>
            </a:r>
            <a:r>
              <a:rPr sz="2400" spc="26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45" dirty="0">
                <a:solidFill>
                  <a:srgbClr val="0000EB"/>
                </a:solidFill>
                <a:latin typeface="Times New Roman" panose="02020603050405020304"/>
                <a:cs typeface="Times New Roman" panose="02020603050405020304"/>
              </a:rPr>
              <a:t>improves </a:t>
            </a:r>
            <a:r>
              <a:rPr sz="2400" spc="120" dirty="0">
                <a:solidFill>
                  <a:srgbClr val="0000EB"/>
                </a:solidFill>
                <a:latin typeface="Times New Roman" panose="02020603050405020304"/>
                <a:cs typeface="Times New Roman" panose="02020603050405020304"/>
              </a:rPr>
              <a:t>over </a:t>
            </a:r>
            <a:r>
              <a:rPr sz="2400" spc="185" dirty="0">
                <a:solidFill>
                  <a:srgbClr val="0000EB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12850" lvl="1" indent="-286385">
              <a:lnSpc>
                <a:spcPct val="100000"/>
              </a:lnSpc>
              <a:spcBef>
                <a:spcPts val="310"/>
              </a:spcBef>
              <a:buSzPct val="89000"/>
              <a:buFont typeface="Arial" panose="020B0604020202020204"/>
              <a:buChar char="•"/>
              <a:tabLst>
                <a:tab pos="1212215" algn="l"/>
                <a:tab pos="1212850" algn="l"/>
              </a:tabLst>
            </a:pPr>
            <a:r>
              <a:rPr sz="1800" spc="120" dirty="0">
                <a:latin typeface="Times New Roman" panose="02020603050405020304"/>
                <a:cs typeface="Times New Roman" panose="02020603050405020304"/>
              </a:rPr>
              <a:t>New </a:t>
            </a: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knowledge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spc="120" dirty="0">
                <a:latin typeface="Times New Roman" panose="02020603050405020304"/>
                <a:cs typeface="Times New Roman" panose="02020603050405020304"/>
              </a:rPr>
              <a:t>constantly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being</a:t>
            </a:r>
            <a:r>
              <a:rPr sz="18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discovered.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155065" marR="758190" lvl="1" indent="-228600">
              <a:lnSpc>
                <a:spcPts val="192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1218565" algn="l"/>
                <a:tab pos="1219200" algn="l"/>
              </a:tabLst>
            </a:pPr>
            <a:r>
              <a:rPr dirty="0"/>
              <a:t>	</a:t>
            </a:r>
            <a:r>
              <a:rPr sz="1800" spc="114" dirty="0">
                <a:latin typeface="Times New Roman" panose="02020603050405020304"/>
                <a:cs typeface="Times New Roman" panose="02020603050405020304"/>
              </a:rPr>
              <a:t>Rule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800" spc="195" dirty="0">
                <a:latin typeface="Times New Roman" panose="02020603050405020304"/>
                <a:cs typeface="Times New Roman" panose="02020603050405020304"/>
              </a:rPr>
              <a:t>human</a:t>
            </a:r>
            <a:r>
              <a:rPr sz="1800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encoding-based </a:t>
            </a:r>
            <a:r>
              <a:rPr sz="1800" spc="135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difficult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continuously </a:t>
            </a:r>
            <a:r>
              <a:rPr sz="1800" spc="110" dirty="0">
                <a:latin typeface="Times New Roman" panose="02020603050405020304"/>
                <a:cs typeface="Times New Roman" panose="02020603050405020304"/>
              </a:rPr>
              <a:t>re-design </a:t>
            </a:r>
            <a:r>
              <a:rPr sz="1800" spc="50" dirty="0">
                <a:latin typeface="MS PGothic" panose="020B0600070205080204" charset="-128"/>
                <a:cs typeface="MS PGothic" panose="020B0600070205080204" charset="-128"/>
              </a:rPr>
              <a:t>“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0" dirty="0">
                <a:latin typeface="Times New Roman" panose="02020603050405020304"/>
                <a:cs typeface="Times New Roman" panose="02020603050405020304"/>
              </a:rPr>
              <a:t>hand</a:t>
            </a:r>
            <a:r>
              <a:rPr sz="1800" spc="130" dirty="0">
                <a:latin typeface="MS PGothic" panose="020B0600070205080204" charset="-128"/>
                <a:cs typeface="MS PGothic" panose="020B0600070205080204" charset="-128"/>
              </a:rPr>
              <a:t>”</a:t>
            </a:r>
            <a:r>
              <a:rPr sz="1800" spc="130" dirty="0">
                <a:latin typeface="Times New Roman" panose="02020603050405020304"/>
                <a:cs typeface="Times New Roman" panose="02020603050405020304"/>
              </a:rPr>
              <a:t>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07" y="179197"/>
            <a:ext cx="5640705" cy="12934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z="4400" spc="-5" dirty="0">
                <a:solidFill>
                  <a:srgbClr val="000000"/>
                </a:solidFill>
                <a:latin typeface="+mj-lt"/>
              </a:rPr>
              <a:t>“Big </a:t>
            </a:r>
            <a:r>
              <a:rPr sz="4400" spc="-20" dirty="0">
                <a:solidFill>
                  <a:srgbClr val="000000"/>
                </a:solidFill>
                <a:latin typeface="+mj-lt"/>
              </a:rPr>
              <a:t>Data” </a:t>
            </a:r>
            <a:r>
              <a:rPr sz="4400" spc="-5" dirty="0">
                <a:solidFill>
                  <a:srgbClr val="000000"/>
                </a:solidFill>
                <a:latin typeface="+mj-lt"/>
              </a:rPr>
              <a:t>Challenges </a:t>
            </a:r>
            <a:r>
              <a:rPr sz="4400" spc="-35" dirty="0">
                <a:solidFill>
                  <a:srgbClr val="000000"/>
                </a:solidFill>
                <a:latin typeface="+mj-lt"/>
              </a:rPr>
              <a:t>for  </a:t>
            </a:r>
            <a:r>
              <a:rPr sz="4400" spc="-5" dirty="0">
                <a:solidFill>
                  <a:srgbClr val="000000"/>
                </a:solidFill>
                <a:latin typeface="+mj-lt"/>
              </a:rPr>
              <a:t>Machine</a:t>
            </a:r>
            <a:r>
              <a:rPr sz="4400" spc="5" dirty="0">
                <a:solidFill>
                  <a:srgbClr val="000000"/>
                </a:solidFill>
                <a:latin typeface="+mj-lt"/>
              </a:rPr>
              <a:t> </a:t>
            </a:r>
            <a:r>
              <a:rPr sz="4400" spc="-5" dirty="0">
                <a:solidFill>
                  <a:srgbClr val="000000"/>
                </a:solidFill>
                <a:latin typeface="+mj-lt"/>
              </a:rPr>
              <a:t>Learning</a:t>
            </a:r>
            <a:endParaRPr sz="4400" dirty="0">
              <a:latin typeface="+mj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72076" y="2400776"/>
            <a:ext cx="3362325" cy="2310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11166" y="1974758"/>
            <a:ext cx="2902253" cy="349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0" y="1955800"/>
            <a:ext cx="2540000" cy="46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2" y="2400300"/>
            <a:ext cx="3717924" cy="2324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1550" y="5086350"/>
            <a:ext cx="3924300" cy="1028700"/>
          </a:xfrm>
          <a:custGeom>
            <a:avLst/>
            <a:gdLst/>
            <a:ahLst/>
            <a:cxnLst/>
            <a:rect l="l" t="t" r="r" b="b"/>
            <a:pathLst>
              <a:path w="3924300" h="1028700">
                <a:moveTo>
                  <a:pt x="12700" y="692145"/>
                </a:moveTo>
                <a:lnTo>
                  <a:pt x="0" y="692145"/>
                </a:lnTo>
                <a:lnTo>
                  <a:pt x="0" y="844545"/>
                </a:lnTo>
                <a:lnTo>
                  <a:pt x="12700" y="844545"/>
                </a:lnTo>
                <a:lnTo>
                  <a:pt x="12700" y="692145"/>
                </a:lnTo>
                <a:close/>
              </a:path>
              <a:path w="3924300" h="1028700">
                <a:moveTo>
                  <a:pt x="12708" y="844865"/>
                </a:moveTo>
                <a:lnTo>
                  <a:pt x="24" y="845506"/>
                </a:lnTo>
                <a:lnTo>
                  <a:pt x="925" y="863348"/>
                </a:lnTo>
                <a:lnTo>
                  <a:pt x="3716" y="881638"/>
                </a:lnTo>
                <a:lnTo>
                  <a:pt x="22215" y="932344"/>
                </a:lnTo>
                <a:lnTo>
                  <a:pt x="53922" y="974777"/>
                </a:lnTo>
                <a:lnTo>
                  <a:pt x="58840" y="979247"/>
                </a:lnTo>
                <a:lnTo>
                  <a:pt x="67382" y="969849"/>
                </a:lnTo>
                <a:lnTo>
                  <a:pt x="62912" y="965787"/>
                </a:lnTo>
                <a:lnTo>
                  <a:pt x="51848" y="953613"/>
                </a:lnTo>
                <a:lnTo>
                  <a:pt x="26168" y="911286"/>
                </a:lnTo>
                <a:lnTo>
                  <a:pt x="13576" y="862067"/>
                </a:lnTo>
                <a:lnTo>
                  <a:pt x="12708" y="844865"/>
                </a:lnTo>
                <a:close/>
              </a:path>
              <a:path w="3924300" h="1028700">
                <a:moveTo>
                  <a:pt x="38075" y="843584"/>
                </a:moveTo>
                <a:lnTo>
                  <a:pt x="25400" y="844224"/>
                </a:lnTo>
                <a:lnTo>
                  <a:pt x="26228" y="860785"/>
                </a:lnTo>
                <a:lnTo>
                  <a:pt x="28633" y="876547"/>
                </a:lnTo>
                <a:lnTo>
                  <a:pt x="44564" y="920210"/>
                </a:lnTo>
                <a:lnTo>
                  <a:pt x="71903" y="956796"/>
                </a:lnTo>
                <a:lnTo>
                  <a:pt x="75923" y="960451"/>
                </a:lnTo>
                <a:lnTo>
                  <a:pt x="84465" y="951052"/>
                </a:lnTo>
                <a:lnTo>
                  <a:pt x="80893" y="947806"/>
                </a:lnTo>
                <a:lnTo>
                  <a:pt x="71462" y="937429"/>
                </a:lnTo>
                <a:lnTo>
                  <a:pt x="49592" y="901386"/>
                </a:lnTo>
                <a:lnTo>
                  <a:pt x="38879" y="859504"/>
                </a:lnTo>
                <a:lnTo>
                  <a:pt x="38172" y="845506"/>
                </a:lnTo>
                <a:lnTo>
                  <a:pt x="38100" y="844545"/>
                </a:lnTo>
                <a:lnTo>
                  <a:pt x="38075" y="843584"/>
                </a:lnTo>
                <a:close/>
              </a:path>
              <a:path w="3924300" h="1028700">
                <a:moveTo>
                  <a:pt x="38100" y="844065"/>
                </a:moveTo>
                <a:lnTo>
                  <a:pt x="38100" y="844545"/>
                </a:lnTo>
                <a:lnTo>
                  <a:pt x="38100" y="844065"/>
                </a:lnTo>
                <a:close/>
              </a:path>
              <a:path w="3924300" h="1028700">
                <a:moveTo>
                  <a:pt x="38100" y="692145"/>
                </a:moveTo>
                <a:lnTo>
                  <a:pt x="25400" y="692145"/>
                </a:lnTo>
                <a:lnTo>
                  <a:pt x="25400" y="844224"/>
                </a:lnTo>
                <a:lnTo>
                  <a:pt x="38075" y="843584"/>
                </a:lnTo>
                <a:lnTo>
                  <a:pt x="38100" y="692145"/>
                </a:lnTo>
                <a:close/>
              </a:path>
              <a:path w="3924300" h="1028700">
                <a:moveTo>
                  <a:pt x="38100" y="843584"/>
                </a:moveTo>
                <a:lnTo>
                  <a:pt x="38100" y="844065"/>
                </a:lnTo>
                <a:lnTo>
                  <a:pt x="38100" y="843584"/>
                </a:lnTo>
                <a:close/>
              </a:path>
              <a:path w="3924300" h="1028700">
                <a:moveTo>
                  <a:pt x="12700" y="425446"/>
                </a:moveTo>
                <a:lnTo>
                  <a:pt x="0" y="425446"/>
                </a:lnTo>
                <a:lnTo>
                  <a:pt x="0" y="577845"/>
                </a:lnTo>
                <a:lnTo>
                  <a:pt x="12700" y="577845"/>
                </a:lnTo>
                <a:lnTo>
                  <a:pt x="12700" y="425446"/>
                </a:lnTo>
                <a:close/>
              </a:path>
              <a:path w="3924300" h="1028700">
                <a:moveTo>
                  <a:pt x="38100" y="425446"/>
                </a:moveTo>
                <a:lnTo>
                  <a:pt x="25400" y="425446"/>
                </a:lnTo>
                <a:lnTo>
                  <a:pt x="25400" y="577845"/>
                </a:lnTo>
                <a:lnTo>
                  <a:pt x="38100" y="577845"/>
                </a:lnTo>
                <a:lnTo>
                  <a:pt x="38100" y="425446"/>
                </a:lnTo>
                <a:close/>
              </a:path>
              <a:path w="3924300" h="1028700">
                <a:moveTo>
                  <a:pt x="2353" y="155990"/>
                </a:moveTo>
                <a:lnTo>
                  <a:pt x="925" y="165351"/>
                </a:lnTo>
                <a:lnTo>
                  <a:pt x="0" y="183673"/>
                </a:lnTo>
                <a:lnTo>
                  <a:pt x="0" y="311146"/>
                </a:lnTo>
                <a:lnTo>
                  <a:pt x="12700" y="311146"/>
                </a:lnTo>
                <a:lnTo>
                  <a:pt x="12716" y="183673"/>
                </a:lnTo>
                <a:lnTo>
                  <a:pt x="13576" y="166632"/>
                </a:lnTo>
                <a:lnTo>
                  <a:pt x="14908" y="157906"/>
                </a:lnTo>
                <a:lnTo>
                  <a:pt x="2353" y="155990"/>
                </a:lnTo>
                <a:close/>
              </a:path>
              <a:path w="3924300" h="1028700">
                <a:moveTo>
                  <a:pt x="27462" y="159823"/>
                </a:moveTo>
                <a:lnTo>
                  <a:pt x="26228" y="167914"/>
                </a:lnTo>
                <a:lnTo>
                  <a:pt x="25400" y="184313"/>
                </a:lnTo>
                <a:lnTo>
                  <a:pt x="25400" y="311146"/>
                </a:lnTo>
                <a:lnTo>
                  <a:pt x="38100" y="311146"/>
                </a:lnTo>
                <a:lnTo>
                  <a:pt x="38116" y="184313"/>
                </a:lnTo>
                <a:lnTo>
                  <a:pt x="38879" y="169195"/>
                </a:lnTo>
                <a:lnTo>
                  <a:pt x="40017" y="161738"/>
                </a:lnTo>
                <a:lnTo>
                  <a:pt x="27462" y="159823"/>
                </a:lnTo>
                <a:close/>
              </a:path>
              <a:path w="3924300" h="1028700">
                <a:moveTo>
                  <a:pt x="216985" y="25400"/>
                </a:moveTo>
                <a:lnTo>
                  <a:pt x="184314" y="25400"/>
                </a:lnTo>
                <a:lnTo>
                  <a:pt x="167913" y="26228"/>
                </a:lnTo>
                <a:lnTo>
                  <a:pt x="122363" y="37880"/>
                </a:lnTo>
                <a:lnTo>
                  <a:pt x="83178" y="61654"/>
                </a:lnTo>
                <a:lnTo>
                  <a:pt x="79130" y="65333"/>
                </a:lnTo>
                <a:lnTo>
                  <a:pt x="87672" y="74731"/>
                </a:lnTo>
                <a:lnTo>
                  <a:pt x="91270" y="71461"/>
                </a:lnTo>
                <a:lnTo>
                  <a:pt x="102517" y="63051"/>
                </a:lnTo>
                <a:lnTo>
                  <a:pt x="140716" y="44687"/>
                </a:lnTo>
                <a:lnTo>
                  <a:pt x="184634" y="38100"/>
                </a:lnTo>
                <a:lnTo>
                  <a:pt x="216985" y="38100"/>
                </a:lnTo>
                <a:lnTo>
                  <a:pt x="216985" y="25400"/>
                </a:lnTo>
                <a:close/>
              </a:path>
              <a:path w="3924300" h="1028700">
                <a:moveTo>
                  <a:pt x="216985" y="0"/>
                </a:moveTo>
                <a:lnTo>
                  <a:pt x="183673" y="0"/>
                </a:lnTo>
                <a:lnTo>
                  <a:pt x="165350" y="924"/>
                </a:lnTo>
                <a:lnTo>
                  <a:pt x="112462" y="14456"/>
                </a:lnTo>
                <a:lnTo>
                  <a:pt x="66994" y="42040"/>
                </a:lnTo>
                <a:lnTo>
                  <a:pt x="62047" y="46537"/>
                </a:lnTo>
                <a:lnTo>
                  <a:pt x="70588" y="55935"/>
                </a:lnTo>
                <a:lnTo>
                  <a:pt x="75086" y="51847"/>
                </a:lnTo>
                <a:lnTo>
                  <a:pt x="88284" y="41978"/>
                </a:lnTo>
                <a:lnTo>
                  <a:pt x="133170" y="20401"/>
                </a:lnTo>
                <a:lnTo>
                  <a:pt x="183993" y="12700"/>
                </a:lnTo>
                <a:lnTo>
                  <a:pt x="216985" y="12700"/>
                </a:lnTo>
                <a:lnTo>
                  <a:pt x="216985" y="0"/>
                </a:lnTo>
                <a:close/>
              </a:path>
              <a:path w="3924300" h="1028700">
                <a:moveTo>
                  <a:pt x="483685" y="0"/>
                </a:moveTo>
                <a:lnTo>
                  <a:pt x="331285" y="0"/>
                </a:lnTo>
                <a:lnTo>
                  <a:pt x="331285" y="12700"/>
                </a:lnTo>
                <a:lnTo>
                  <a:pt x="483685" y="12700"/>
                </a:lnTo>
                <a:lnTo>
                  <a:pt x="483685" y="0"/>
                </a:lnTo>
                <a:close/>
              </a:path>
              <a:path w="3924300" h="1028700">
                <a:moveTo>
                  <a:pt x="483685" y="25400"/>
                </a:moveTo>
                <a:lnTo>
                  <a:pt x="331285" y="25400"/>
                </a:lnTo>
                <a:lnTo>
                  <a:pt x="331285" y="38100"/>
                </a:lnTo>
                <a:lnTo>
                  <a:pt x="483685" y="38100"/>
                </a:lnTo>
                <a:lnTo>
                  <a:pt x="483685" y="25400"/>
                </a:lnTo>
                <a:close/>
              </a:path>
              <a:path w="3924300" h="1028700">
                <a:moveTo>
                  <a:pt x="750385" y="0"/>
                </a:moveTo>
                <a:lnTo>
                  <a:pt x="597985" y="0"/>
                </a:lnTo>
                <a:lnTo>
                  <a:pt x="597985" y="12700"/>
                </a:lnTo>
                <a:lnTo>
                  <a:pt x="750385" y="12700"/>
                </a:lnTo>
                <a:lnTo>
                  <a:pt x="750385" y="0"/>
                </a:lnTo>
                <a:close/>
              </a:path>
              <a:path w="3924300" h="1028700">
                <a:moveTo>
                  <a:pt x="750385" y="25400"/>
                </a:moveTo>
                <a:lnTo>
                  <a:pt x="597985" y="25400"/>
                </a:lnTo>
                <a:lnTo>
                  <a:pt x="597985" y="38100"/>
                </a:lnTo>
                <a:lnTo>
                  <a:pt x="750385" y="38100"/>
                </a:lnTo>
                <a:lnTo>
                  <a:pt x="750385" y="25400"/>
                </a:lnTo>
                <a:close/>
              </a:path>
              <a:path w="3924300" h="1028700">
                <a:moveTo>
                  <a:pt x="1017085" y="0"/>
                </a:moveTo>
                <a:lnTo>
                  <a:pt x="864685" y="0"/>
                </a:lnTo>
                <a:lnTo>
                  <a:pt x="864685" y="12700"/>
                </a:lnTo>
                <a:lnTo>
                  <a:pt x="1017085" y="12700"/>
                </a:lnTo>
                <a:lnTo>
                  <a:pt x="1017085" y="0"/>
                </a:lnTo>
                <a:close/>
              </a:path>
              <a:path w="3924300" h="1028700">
                <a:moveTo>
                  <a:pt x="1017085" y="25400"/>
                </a:moveTo>
                <a:lnTo>
                  <a:pt x="864685" y="25400"/>
                </a:lnTo>
                <a:lnTo>
                  <a:pt x="864685" y="38100"/>
                </a:lnTo>
                <a:lnTo>
                  <a:pt x="1017085" y="38100"/>
                </a:lnTo>
                <a:lnTo>
                  <a:pt x="1017085" y="25400"/>
                </a:lnTo>
                <a:close/>
              </a:path>
              <a:path w="3924300" h="1028700">
                <a:moveTo>
                  <a:pt x="1283785" y="0"/>
                </a:moveTo>
                <a:lnTo>
                  <a:pt x="1131385" y="0"/>
                </a:lnTo>
                <a:lnTo>
                  <a:pt x="1131385" y="12700"/>
                </a:lnTo>
                <a:lnTo>
                  <a:pt x="1283785" y="12700"/>
                </a:lnTo>
                <a:lnTo>
                  <a:pt x="1283785" y="0"/>
                </a:lnTo>
                <a:close/>
              </a:path>
              <a:path w="3924300" h="1028700">
                <a:moveTo>
                  <a:pt x="1283785" y="25400"/>
                </a:moveTo>
                <a:lnTo>
                  <a:pt x="1131385" y="25400"/>
                </a:lnTo>
                <a:lnTo>
                  <a:pt x="1131385" y="38100"/>
                </a:lnTo>
                <a:lnTo>
                  <a:pt x="1283785" y="38100"/>
                </a:lnTo>
                <a:lnTo>
                  <a:pt x="1283785" y="25400"/>
                </a:lnTo>
                <a:close/>
              </a:path>
              <a:path w="3924300" h="1028700">
                <a:moveTo>
                  <a:pt x="1550485" y="0"/>
                </a:moveTo>
                <a:lnTo>
                  <a:pt x="1398085" y="0"/>
                </a:lnTo>
                <a:lnTo>
                  <a:pt x="1398085" y="12700"/>
                </a:lnTo>
                <a:lnTo>
                  <a:pt x="1550485" y="12700"/>
                </a:lnTo>
                <a:lnTo>
                  <a:pt x="1550485" y="0"/>
                </a:lnTo>
                <a:close/>
              </a:path>
              <a:path w="3924300" h="1028700">
                <a:moveTo>
                  <a:pt x="1550485" y="25400"/>
                </a:moveTo>
                <a:lnTo>
                  <a:pt x="1398085" y="25400"/>
                </a:lnTo>
                <a:lnTo>
                  <a:pt x="1398085" y="38100"/>
                </a:lnTo>
                <a:lnTo>
                  <a:pt x="1550485" y="38100"/>
                </a:lnTo>
                <a:lnTo>
                  <a:pt x="1550485" y="25400"/>
                </a:lnTo>
                <a:close/>
              </a:path>
              <a:path w="3924300" h="1028700">
                <a:moveTo>
                  <a:pt x="1817185" y="0"/>
                </a:moveTo>
                <a:lnTo>
                  <a:pt x="1664785" y="0"/>
                </a:lnTo>
                <a:lnTo>
                  <a:pt x="1664785" y="12700"/>
                </a:lnTo>
                <a:lnTo>
                  <a:pt x="1817185" y="12700"/>
                </a:lnTo>
                <a:lnTo>
                  <a:pt x="1817185" y="0"/>
                </a:lnTo>
                <a:close/>
              </a:path>
              <a:path w="3924300" h="1028700">
                <a:moveTo>
                  <a:pt x="1817185" y="25400"/>
                </a:moveTo>
                <a:lnTo>
                  <a:pt x="1664785" y="25400"/>
                </a:lnTo>
                <a:lnTo>
                  <a:pt x="1664785" y="38100"/>
                </a:lnTo>
                <a:lnTo>
                  <a:pt x="1817185" y="38100"/>
                </a:lnTo>
                <a:lnTo>
                  <a:pt x="1817185" y="25400"/>
                </a:lnTo>
                <a:close/>
              </a:path>
              <a:path w="3924300" h="1028700">
                <a:moveTo>
                  <a:pt x="2083885" y="0"/>
                </a:moveTo>
                <a:lnTo>
                  <a:pt x="1931485" y="0"/>
                </a:lnTo>
                <a:lnTo>
                  <a:pt x="1931485" y="12700"/>
                </a:lnTo>
                <a:lnTo>
                  <a:pt x="2083885" y="12700"/>
                </a:lnTo>
                <a:lnTo>
                  <a:pt x="2083885" y="0"/>
                </a:lnTo>
                <a:close/>
              </a:path>
              <a:path w="3924300" h="1028700">
                <a:moveTo>
                  <a:pt x="2083885" y="25400"/>
                </a:moveTo>
                <a:lnTo>
                  <a:pt x="1931485" y="25400"/>
                </a:lnTo>
                <a:lnTo>
                  <a:pt x="1931485" y="38100"/>
                </a:lnTo>
                <a:lnTo>
                  <a:pt x="2083885" y="38100"/>
                </a:lnTo>
                <a:lnTo>
                  <a:pt x="2083885" y="25400"/>
                </a:lnTo>
                <a:close/>
              </a:path>
              <a:path w="3924300" h="1028700">
                <a:moveTo>
                  <a:pt x="2350585" y="0"/>
                </a:moveTo>
                <a:lnTo>
                  <a:pt x="2198185" y="0"/>
                </a:lnTo>
                <a:lnTo>
                  <a:pt x="2198185" y="12700"/>
                </a:lnTo>
                <a:lnTo>
                  <a:pt x="2350585" y="12700"/>
                </a:lnTo>
                <a:lnTo>
                  <a:pt x="2350585" y="0"/>
                </a:lnTo>
                <a:close/>
              </a:path>
              <a:path w="3924300" h="1028700">
                <a:moveTo>
                  <a:pt x="2350585" y="25400"/>
                </a:moveTo>
                <a:lnTo>
                  <a:pt x="2198185" y="25400"/>
                </a:lnTo>
                <a:lnTo>
                  <a:pt x="2198185" y="38100"/>
                </a:lnTo>
                <a:lnTo>
                  <a:pt x="2350585" y="38100"/>
                </a:lnTo>
                <a:lnTo>
                  <a:pt x="2350585" y="25400"/>
                </a:lnTo>
                <a:close/>
              </a:path>
              <a:path w="3924300" h="1028700">
                <a:moveTo>
                  <a:pt x="2617285" y="0"/>
                </a:moveTo>
                <a:lnTo>
                  <a:pt x="2464885" y="0"/>
                </a:lnTo>
                <a:lnTo>
                  <a:pt x="2464885" y="12700"/>
                </a:lnTo>
                <a:lnTo>
                  <a:pt x="2617285" y="12700"/>
                </a:lnTo>
                <a:lnTo>
                  <a:pt x="2617285" y="0"/>
                </a:lnTo>
                <a:close/>
              </a:path>
              <a:path w="3924300" h="1028700">
                <a:moveTo>
                  <a:pt x="2617285" y="25400"/>
                </a:moveTo>
                <a:lnTo>
                  <a:pt x="2464885" y="25400"/>
                </a:lnTo>
                <a:lnTo>
                  <a:pt x="2464885" y="38100"/>
                </a:lnTo>
                <a:lnTo>
                  <a:pt x="2617285" y="38100"/>
                </a:lnTo>
                <a:lnTo>
                  <a:pt x="2617285" y="25400"/>
                </a:lnTo>
                <a:close/>
              </a:path>
              <a:path w="3924300" h="1028700">
                <a:moveTo>
                  <a:pt x="2883985" y="0"/>
                </a:moveTo>
                <a:lnTo>
                  <a:pt x="2731585" y="0"/>
                </a:lnTo>
                <a:lnTo>
                  <a:pt x="2731585" y="12700"/>
                </a:lnTo>
                <a:lnTo>
                  <a:pt x="2883985" y="12700"/>
                </a:lnTo>
                <a:lnTo>
                  <a:pt x="2883985" y="0"/>
                </a:lnTo>
                <a:close/>
              </a:path>
              <a:path w="3924300" h="1028700">
                <a:moveTo>
                  <a:pt x="2883985" y="25400"/>
                </a:moveTo>
                <a:lnTo>
                  <a:pt x="2731585" y="25400"/>
                </a:lnTo>
                <a:lnTo>
                  <a:pt x="2731585" y="38100"/>
                </a:lnTo>
                <a:lnTo>
                  <a:pt x="2883985" y="38100"/>
                </a:lnTo>
                <a:lnTo>
                  <a:pt x="2883985" y="25400"/>
                </a:lnTo>
                <a:close/>
              </a:path>
              <a:path w="3924300" h="1028700">
                <a:moveTo>
                  <a:pt x="3150685" y="0"/>
                </a:moveTo>
                <a:lnTo>
                  <a:pt x="2998285" y="0"/>
                </a:lnTo>
                <a:lnTo>
                  <a:pt x="2998285" y="12700"/>
                </a:lnTo>
                <a:lnTo>
                  <a:pt x="3150685" y="12700"/>
                </a:lnTo>
                <a:lnTo>
                  <a:pt x="3150685" y="0"/>
                </a:lnTo>
                <a:close/>
              </a:path>
              <a:path w="3924300" h="1028700">
                <a:moveTo>
                  <a:pt x="3150685" y="25400"/>
                </a:moveTo>
                <a:lnTo>
                  <a:pt x="2998285" y="25400"/>
                </a:lnTo>
                <a:lnTo>
                  <a:pt x="2998285" y="38100"/>
                </a:lnTo>
                <a:lnTo>
                  <a:pt x="3150685" y="38100"/>
                </a:lnTo>
                <a:lnTo>
                  <a:pt x="3150685" y="25400"/>
                </a:lnTo>
                <a:close/>
              </a:path>
              <a:path w="3924300" h="1028700">
                <a:moveTo>
                  <a:pt x="3417385" y="0"/>
                </a:moveTo>
                <a:lnTo>
                  <a:pt x="3264985" y="0"/>
                </a:lnTo>
                <a:lnTo>
                  <a:pt x="3264985" y="12700"/>
                </a:lnTo>
                <a:lnTo>
                  <a:pt x="3417385" y="12700"/>
                </a:lnTo>
                <a:lnTo>
                  <a:pt x="3417385" y="0"/>
                </a:lnTo>
                <a:close/>
              </a:path>
              <a:path w="3924300" h="1028700">
                <a:moveTo>
                  <a:pt x="3417385" y="25400"/>
                </a:moveTo>
                <a:lnTo>
                  <a:pt x="3264985" y="25400"/>
                </a:lnTo>
                <a:lnTo>
                  <a:pt x="3264985" y="38100"/>
                </a:lnTo>
                <a:lnTo>
                  <a:pt x="3417385" y="38100"/>
                </a:lnTo>
                <a:lnTo>
                  <a:pt x="3417385" y="25400"/>
                </a:lnTo>
                <a:close/>
              </a:path>
              <a:path w="3924300" h="1028700">
                <a:moveTo>
                  <a:pt x="3684085" y="0"/>
                </a:moveTo>
                <a:lnTo>
                  <a:pt x="3531685" y="0"/>
                </a:lnTo>
                <a:lnTo>
                  <a:pt x="3531685" y="12700"/>
                </a:lnTo>
                <a:lnTo>
                  <a:pt x="3684085" y="12700"/>
                </a:lnTo>
                <a:lnTo>
                  <a:pt x="3684085" y="0"/>
                </a:lnTo>
                <a:close/>
              </a:path>
              <a:path w="3924300" h="1028700">
                <a:moveTo>
                  <a:pt x="3684085" y="25400"/>
                </a:moveTo>
                <a:lnTo>
                  <a:pt x="3531685" y="25400"/>
                </a:lnTo>
                <a:lnTo>
                  <a:pt x="3531685" y="38100"/>
                </a:lnTo>
                <a:lnTo>
                  <a:pt x="3684085" y="38100"/>
                </a:lnTo>
                <a:lnTo>
                  <a:pt x="3684085" y="25400"/>
                </a:lnTo>
                <a:close/>
              </a:path>
              <a:path w="3924300" h="1028700">
                <a:moveTo>
                  <a:pt x="3794964" y="35328"/>
                </a:moveTo>
                <a:lnTo>
                  <a:pt x="3790599" y="47255"/>
                </a:lnTo>
                <a:lnTo>
                  <a:pt x="3796986" y="49592"/>
                </a:lnTo>
                <a:lnTo>
                  <a:pt x="3809743" y="55737"/>
                </a:lnTo>
                <a:lnTo>
                  <a:pt x="3843406" y="80893"/>
                </a:lnTo>
                <a:lnTo>
                  <a:pt x="3868560" y="114556"/>
                </a:lnTo>
                <a:lnTo>
                  <a:pt x="3879672" y="140949"/>
                </a:lnTo>
                <a:lnTo>
                  <a:pt x="3891972" y="137787"/>
                </a:lnTo>
                <a:lnTo>
                  <a:pt x="3871784" y="95401"/>
                </a:lnTo>
                <a:lnTo>
                  <a:pt x="3841121" y="61654"/>
                </a:lnTo>
                <a:lnTo>
                  <a:pt x="3801936" y="37880"/>
                </a:lnTo>
                <a:lnTo>
                  <a:pt x="3794964" y="35328"/>
                </a:lnTo>
                <a:close/>
              </a:path>
              <a:path w="3924300" h="1028700">
                <a:moveTo>
                  <a:pt x="3803694" y="11475"/>
                </a:moveTo>
                <a:lnTo>
                  <a:pt x="3799329" y="23402"/>
                </a:lnTo>
                <a:lnTo>
                  <a:pt x="3806887" y="26168"/>
                </a:lnTo>
                <a:lnTo>
                  <a:pt x="3821878" y="33389"/>
                </a:lnTo>
                <a:lnTo>
                  <a:pt x="3861388" y="62911"/>
                </a:lnTo>
                <a:lnTo>
                  <a:pt x="3890955" y="102516"/>
                </a:lnTo>
                <a:lnTo>
                  <a:pt x="3904272" y="134623"/>
                </a:lnTo>
                <a:lnTo>
                  <a:pt x="3916572" y="131460"/>
                </a:lnTo>
                <a:lnTo>
                  <a:pt x="3892857" y="81168"/>
                </a:lnTo>
                <a:lnTo>
                  <a:pt x="3857223" y="41978"/>
                </a:lnTo>
                <a:lnTo>
                  <a:pt x="3811837" y="14456"/>
                </a:lnTo>
                <a:lnTo>
                  <a:pt x="3803694" y="11475"/>
                </a:lnTo>
                <a:close/>
              </a:path>
              <a:path w="3924300" h="1028700">
                <a:moveTo>
                  <a:pt x="3924300" y="249816"/>
                </a:moveTo>
                <a:lnTo>
                  <a:pt x="3911600" y="249816"/>
                </a:lnTo>
                <a:lnTo>
                  <a:pt x="3911600" y="402216"/>
                </a:lnTo>
                <a:lnTo>
                  <a:pt x="3924300" y="402216"/>
                </a:lnTo>
                <a:lnTo>
                  <a:pt x="3924300" y="249816"/>
                </a:lnTo>
                <a:close/>
              </a:path>
              <a:path w="3924300" h="1028700">
                <a:moveTo>
                  <a:pt x="3898900" y="249816"/>
                </a:moveTo>
                <a:lnTo>
                  <a:pt x="3886200" y="249816"/>
                </a:lnTo>
                <a:lnTo>
                  <a:pt x="3886200" y="402216"/>
                </a:lnTo>
                <a:lnTo>
                  <a:pt x="3898900" y="402216"/>
                </a:lnTo>
                <a:lnTo>
                  <a:pt x="3898900" y="249816"/>
                </a:lnTo>
                <a:close/>
              </a:path>
              <a:path w="3924300" h="1028700">
                <a:moveTo>
                  <a:pt x="3924300" y="516516"/>
                </a:moveTo>
                <a:lnTo>
                  <a:pt x="3911600" y="516516"/>
                </a:lnTo>
                <a:lnTo>
                  <a:pt x="3911600" y="668916"/>
                </a:lnTo>
                <a:lnTo>
                  <a:pt x="3924300" y="668916"/>
                </a:lnTo>
                <a:lnTo>
                  <a:pt x="3924300" y="516516"/>
                </a:lnTo>
                <a:close/>
              </a:path>
              <a:path w="3924300" h="1028700">
                <a:moveTo>
                  <a:pt x="3898900" y="516516"/>
                </a:moveTo>
                <a:lnTo>
                  <a:pt x="3886200" y="516516"/>
                </a:lnTo>
                <a:lnTo>
                  <a:pt x="3886200" y="668916"/>
                </a:lnTo>
                <a:lnTo>
                  <a:pt x="3898900" y="668916"/>
                </a:lnTo>
                <a:lnTo>
                  <a:pt x="3898900" y="516516"/>
                </a:lnTo>
                <a:close/>
              </a:path>
              <a:path w="3924300" h="1028700">
                <a:moveTo>
                  <a:pt x="3924300" y="783216"/>
                </a:moveTo>
                <a:lnTo>
                  <a:pt x="3911600" y="783216"/>
                </a:lnTo>
                <a:lnTo>
                  <a:pt x="3911583" y="845026"/>
                </a:lnTo>
                <a:lnTo>
                  <a:pt x="3910723" y="862067"/>
                </a:lnTo>
                <a:lnTo>
                  <a:pt x="3898131" y="911286"/>
                </a:lnTo>
                <a:lnTo>
                  <a:pt x="3886037" y="934296"/>
                </a:lnTo>
                <a:lnTo>
                  <a:pt x="3896892" y="940890"/>
                </a:lnTo>
                <a:lnTo>
                  <a:pt x="3916041" y="899302"/>
                </a:lnTo>
                <a:lnTo>
                  <a:pt x="3924300" y="845026"/>
                </a:lnTo>
                <a:lnTo>
                  <a:pt x="3924300" y="783216"/>
                </a:lnTo>
                <a:close/>
              </a:path>
              <a:path w="3924300" h="1028700">
                <a:moveTo>
                  <a:pt x="3898900" y="783216"/>
                </a:moveTo>
                <a:lnTo>
                  <a:pt x="3886200" y="783216"/>
                </a:lnTo>
                <a:lnTo>
                  <a:pt x="3886151" y="845026"/>
                </a:lnTo>
                <a:lnTo>
                  <a:pt x="3885420" y="859504"/>
                </a:lnTo>
                <a:lnTo>
                  <a:pt x="3874706" y="901386"/>
                </a:lnTo>
                <a:lnTo>
                  <a:pt x="3864329" y="921109"/>
                </a:lnTo>
                <a:lnTo>
                  <a:pt x="3875184" y="927703"/>
                </a:lnTo>
                <a:lnTo>
                  <a:pt x="3891756" y="891756"/>
                </a:lnTo>
                <a:lnTo>
                  <a:pt x="3898867" y="845026"/>
                </a:lnTo>
                <a:lnTo>
                  <a:pt x="3898900" y="783216"/>
                </a:lnTo>
                <a:close/>
              </a:path>
              <a:path w="3924300" h="1028700">
                <a:moveTo>
                  <a:pt x="3795259" y="1006786"/>
                </a:moveTo>
                <a:lnTo>
                  <a:pt x="3791129" y="1008298"/>
                </a:lnTo>
                <a:lnTo>
                  <a:pt x="3774692" y="1012524"/>
                </a:lnTo>
                <a:lnTo>
                  <a:pt x="3757667" y="1015123"/>
                </a:lnTo>
                <a:lnTo>
                  <a:pt x="3740306" y="1015999"/>
                </a:lnTo>
                <a:lnTo>
                  <a:pt x="3641651" y="1015999"/>
                </a:lnTo>
                <a:lnTo>
                  <a:pt x="3641651" y="1028699"/>
                </a:lnTo>
                <a:lnTo>
                  <a:pt x="3740626" y="1028699"/>
                </a:lnTo>
                <a:lnTo>
                  <a:pt x="3758948" y="1027774"/>
                </a:lnTo>
                <a:lnTo>
                  <a:pt x="3777239" y="1024983"/>
                </a:lnTo>
                <a:lnTo>
                  <a:pt x="3794902" y="1020441"/>
                </a:lnTo>
                <a:lnTo>
                  <a:pt x="3799625" y="1018713"/>
                </a:lnTo>
                <a:lnTo>
                  <a:pt x="3795259" y="1006786"/>
                </a:lnTo>
                <a:close/>
              </a:path>
              <a:path w="3924300" h="1028700">
                <a:moveTo>
                  <a:pt x="3786529" y="982934"/>
                </a:moveTo>
                <a:lnTo>
                  <a:pt x="3783582" y="984012"/>
                </a:lnTo>
                <a:lnTo>
                  <a:pt x="3769601" y="987607"/>
                </a:lnTo>
                <a:lnTo>
                  <a:pt x="3755104" y="989820"/>
                </a:lnTo>
                <a:lnTo>
                  <a:pt x="3739664" y="990599"/>
                </a:lnTo>
                <a:lnTo>
                  <a:pt x="3641651" y="990599"/>
                </a:lnTo>
                <a:lnTo>
                  <a:pt x="3641651" y="1003299"/>
                </a:lnTo>
                <a:lnTo>
                  <a:pt x="3739986" y="1003299"/>
                </a:lnTo>
                <a:lnTo>
                  <a:pt x="3756385" y="1002471"/>
                </a:lnTo>
                <a:lnTo>
                  <a:pt x="3772147" y="1000066"/>
                </a:lnTo>
                <a:lnTo>
                  <a:pt x="3787355" y="996155"/>
                </a:lnTo>
                <a:lnTo>
                  <a:pt x="3790894" y="994860"/>
                </a:lnTo>
                <a:lnTo>
                  <a:pt x="3786529" y="982934"/>
                </a:lnTo>
                <a:close/>
              </a:path>
              <a:path w="3924300" h="1028700">
                <a:moveTo>
                  <a:pt x="3527351" y="1015999"/>
                </a:moveTo>
                <a:lnTo>
                  <a:pt x="3374951" y="1015999"/>
                </a:lnTo>
                <a:lnTo>
                  <a:pt x="3374951" y="1028699"/>
                </a:lnTo>
                <a:lnTo>
                  <a:pt x="3527351" y="1028699"/>
                </a:lnTo>
                <a:lnTo>
                  <a:pt x="3527351" y="1015999"/>
                </a:lnTo>
                <a:close/>
              </a:path>
              <a:path w="3924300" h="1028700">
                <a:moveTo>
                  <a:pt x="3527351" y="990599"/>
                </a:moveTo>
                <a:lnTo>
                  <a:pt x="3374951" y="990599"/>
                </a:lnTo>
                <a:lnTo>
                  <a:pt x="3374951" y="1003299"/>
                </a:lnTo>
                <a:lnTo>
                  <a:pt x="3527351" y="1003299"/>
                </a:lnTo>
                <a:lnTo>
                  <a:pt x="3527351" y="990599"/>
                </a:lnTo>
                <a:close/>
              </a:path>
              <a:path w="3924300" h="1028700">
                <a:moveTo>
                  <a:pt x="3260651" y="1015999"/>
                </a:moveTo>
                <a:lnTo>
                  <a:pt x="3108251" y="1015999"/>
                </a:lnTo>
                <a:lnTo>
                  <a:pt x="3108251" y="1028699"/>
                </a:lnTo>
                <a:lnTo>
                  <a:pt x="3260651" y="1028699"/>
                </a:lnTo>
                <a:lnTo>
                  <a:pt x="3260651" y="1015999"/>
                </a:lnTo>
                <a:close/>
              </a:path>
              <a:path w="3924300" h="1028700">
                <a:moveTo>
                  <a:pt x="3260651" y="990599"/>
                </a:moveTo>
                <a:lnTo>
                  <a:pt x="3108251" y="990599"/>
                </a:lnTo>
                <a:lnTo>
                  <a:pt x="3108251" y="1003299"/>
                </a:lnTo>
                <a:lnTo>
                  <a:pt x="3260651" y="1003299"/>
                </a:lnTo>
                <a:lnTo>
                  <a:pt x="3260651" y="990599"/>
                </a:lnTo>
                <a:close/>
              </a:path>
              <a:path w="3924300" h="1028700">
                <a:moveTo>
                  <a:pt x="2993951" y="1015999"/>
                </a:moveTo>
                <a:lnTo>
                  <a:pt x="2841551" y="1015999"/>
                </a:lnTo>
                <a:lnTo>
                  <a:pt x="2841551" y="1028699"/>
                </a:lnTo>
                <a:lnTo>
                  <a:pt x="2993951" y="1028699"/>
                </a:lnTo>
                <a:lnTo>
                  <a:pt x="2993951" y="1015999"/>
                </a:lnTo>
                <a:close/>
              </a:path>
              <a:path w="3924300" h="1028700">
                <a:moveTo>
                  <a:pt x="2993951" y="990599"/>
                </a:moveTo>
                <a:lnTo>
                  <a:pt x="2841551" y="990599"/>
                </a:lnTo>
                <a:lnTo>
                  <a:pt x="2841551" y="1003299"/>
                </a:lnTo>
                <a:lnTo>
                  <a:pt x="2993951" y="1003299"/>
                </a:lnTo>
                <a:lnTo>
                  <a:pt x="2993951" y="990599"/>
                </a:lnTo>
                <a:close/>
              </a:path>
              <a:path w="3924300" h="1028700">
                <a:moveTo>
                  <a:pt x="2727251" y="1015999"/>
                </a:moveTo>
                <a:lnTo>
                  <a:pt x="2574851" y="1015999"/>
                </a:lnTo>
                <a:lnTo>
                  <a:pt x="2574851" y="1028699"/>
                </a:lnTo>
                <a:lnTo>
                  <a:pt x="2727251" y="1028699"/>
                </a:lnTo>
                <a:lnTo>
                  <a:pt x="2727251" y="1015999"/>
                </a:lnTo>
                <a:close/>
              </a:path>
              <a:path w="3924300" h="1028700">
                <a:moveTo>
                  <a:pt x="2727251" y="990599"/>
                </a:moveTo>
                <a:lnTo>
                  <a:pt x="2574851" y="990599"/>
                </a:lnTo>
                <a:lnTo>
                  <a:pt x="2574851" y="1003299"/>
                </a:lnTo>
                <a:lnTo>
                  <a:pt x="2727251" y="1003299"/>
                </a:lnTo>
                <a:lnTo>
                  <a:pt x="2727251" y="990599"/>
                </a:lnTo>
                <a:close/>
              </a:path>
              <a:path w="3924300" h="1028700">
                <a:moveTo>
                  <a:pt x="2460551" y="1015999"/>
                </a:moveTo>
                <a:lnTo>
                  <a:pt x="2308151" y="1015999"/>
                </a:lnTo>
                <a:lnTo>
                  <a:pt x="2308151" y="1028699"/>
                </a:lnTo>
                <a:lnTo>
                  <a:pt x="2460551" y="1028699"/>
                </a:lnTo>
                <a:lnTo>
                  <a:pt x="2460551" y="1015999"/>
                </a:lnTo>
                <a:close/>
              </a:path>
              <a:path w="3924300" h="1028700">
                <a:moveTo>
                  <a:pt x="2460551" y="990599"/>
                </a:moveTo>
                <a:lnTo>
                  <a:pt x="2308151" y="990599"/>
                </a:lnTo>
                <a:lnTo>
                  <a:pt x="2308151" y="1003299"/>
                </a:lnTo>
                <a:lnTo>
                  <a:pt x="2460551" y="1003299"/>
                </a:lnTo>
                <a:lnTo>
                  <a:pt x="2460551" y="990599"/>
                </a:lnTo>
                <a:close/>
              </a:path>
              <a:path w="3924300" h="1028700">
                <a:moveTo>
                  <a:pt x="2193851" y="1015999"/>
                </a:moveTo>
                <a:lnTo>
                  <a:pt x="2041451" y="1015999"/>
                </a:lnTo>
                <a:lnTo>
                  <a:pt x="2041451" y="1028699"/>
                </a:lnTo>
                <a:lnTo>
                  <a:pt x="2193851" y="1028699"/>
                </a:lnTo>
                <a:lnTo>
                  <a:pt x="2193851" y="1015999"/>
                </a:lnTo>
                <a:close/>
              </a:path>
              <a:path w="3924300" h="1028700">
                <a:moveTo>
                  <a:pt x="2193851" y="990599"/>
                </a:moveTo>
                <a:lnTo>
                  <a:pt x="2041451" y="990599"/>
                </a:lnTo>
                <a:lnTo>
                  <a:pt x="2041451" y="1003299"/>
                </a:lnTo>
                <a:lnTo>
                  <a:pt x="2193851" y="1003299"/>
                </a:lnTo>
                <a:lnTo>
                  <a:pt x="2193851" y="990599"/>
                </a:lnTo>
                <a:close/>
              </a:path>
              <a:path w="3924300" h="1028700">
                <a:moveTo>
                  <a:pt x="1927151" y="1015999"/>
                </a:moveTo>
                <a:lnTo>
                  <a:pt x="1774751" y="1015999"/>
                </a:lnTo>
                <a:lnTo>
                  <a:pt x="1774751" y="1028699"/>
                </a:lnTo>
                <a:lnTo>
                  <a:pt x="1927151" y="1028699"/>
                </a:lnTo>
                <a:lnTo>
                  <a:pt x="1927151" y="1015999"/>
                </a:lnTo>
                <a:close/>
              </a:path>
              <a:path w="3924300" h="1028700">
                <a:moveTo>
                  <a:pt x="1927151" y="990599"/>
                </a:moveTo>
                <a:lnTo>
                  <a:pt x="1774751" y="990599"/>
                </a:lnTo>
                <a:lnTo>
                  <a:pt x="1774751" y="1003299"/>
                </a:lnTo>
                <a:lnTo>
                  <a:pt x="1927151" y="1003299"/>
                </a:lnTo>
                <a:lnTo>
                  <a:pt x="1927151" y="990599"/>
                </a:lnTo>
                <a:close/>
              </a:path>
              <a:path w="3924300" h="1028700">
                <a:moveTo>
                  <a:pt x="1660451" y="1015999"/>
                </a:moveTo>
                <a:lnTo>
                  <a:pt x="1508051" y="1015999"/>
                </a:lnTo>
                <a:lnTo>
                  <a:pt x="1508051" y="1028699"/>
                </a:lnTo>
                <a:lnTo>
                  <a:pt x="1660451" y="1028699"/>
                </a:lnTo>
                <a:lnTo>
                  <a:pt x="1660451" y="1015999"/>
                </a:lnTo>
                <a:close/>
              </a:path>
              <a:path w="3924300" h="1028700">
                <a:moveTo>
                  <a:pt x="1660451" y="990599"/>
                </a:moveTo>
                <a:lnTo>
                  <a:pt x="1508051" y="990599"/>
                </a:lnTo>
                <a:lnTo>
                  <a:pt x="1508051" y="1003299"/>
                </a:lnTo>
                <a:lnTo>
                  <a:pt x="1660451" y="1003299"/>
                </a:lnTo>
                <a:lnTo>
                  <a:pt x="1660451" y="990599"/>
                </a:lnTo>
                <a:close/>
              </a:path>
              <a:path w="3924300" h="1028700">
                <a:moveTo>
                  <a:pt x="1393751" y="1015999"/>
                </a:moveTo>
                <a:lnTo>
                  <a:pt x="1241351" y="1015999"/>
                </a:lnTo>
                <a:lnTo>
                  <a:pt x="1241351" y="1028699"/>
                </a:lnTo>
                <a:lnTo>
                  <a:pt x="1393751" y="1028699"/>
                </a:lnTo>
                <a:lnTo>
                  <a:pt x="1393751" y="1015999"/>
                </a:lnTo>
                <a:close/>
              </a:path>
              <a:path w="3924300" h="1028700">
                <a:moveTo>
                  <a:pt x="1393751" y="990599"/>
                </a:moveTo>
                <a:lnTo>
                  <a:pt x="1241351" y="990599"/>
                </a:lnTo>
                <a:lnTo>
                  <a:pt x="1241351" y="1003299"/>
                </a:lnTo>
                <a:lnTo>
                  <a:pt x="1393751" y="1003299"/>
                </a:lnTo>
                <a:lnTo>
                  <a:pt x="1393751" y="990599"/>
                </a:lnTo>
                <a:close/>
              </a:path>
              <a:path w="3924300" h="1028700">
                <a:moveTo>
                  <a:pt x="1127051" y="1015999"/>
                </a:moveTo>
                <a:lnTo>
                  <a:pt x="974651" y="1015999"/>
                </a:lnTo>
                <a:lnTo>
                  <a:pt x="974651" y="1028699"/>
                </a:lnTo>
                <a:lnTo>
                  <a:pt x="1127051" y="1028699"/>
                </a:lnTo>
                <a:lnTo>
                  <a:pt x="1127051" y="1015999"/>
                </a:lnTo>
                <a:close/>
              </a:path>
              <a:path w="3924300" h="1028700">
                <a:moveTo>
                  <a:pt x="1127051" y="990599"/>
                </a:moveTo>
                <a:lnTo>
                  <a:pt x="974651" y="990599"/>
                </a:lnTo>
                <a:lnTo>
                  <a:pt x="974651" y="1003299"/>
                </a:lnTo>
                <a:lnTo>
                  <a:pt x="1127051" y="1003299"/>
                </a:lnTo>
                <a:lnTo>
                  <a:pt x="1127051" y="990599"/>
                </a:lnTo>
                <a:close/>
              </a:path>
              <a:path w="3924300" h="1028700">
                <a:moveTo>
                  <a:pt x="860351" y="1015999"/>
                </a:moveTo>
                <a:lnTo>
                  <a:pt x="707951" y="1015999"/>
                </a:lnTo>
                <a:lnTo>
                  <a:pt x="707951" y="1028699"/>
                </a:lnTo>
                <a:lnTo>
                  <a:pt x="860351" y="1028699"/>
                </a:lnTo>
                <a:lnTo>
                  <a:pt x="860351" y="1015999"/>
                </a:lnTo>
                <a:close/>
              </a:path>
              <a:path w="3924300" h="1028700">
                <a:moveTo>
                  <a:pt x="860351" y="990599"/>
                </a:moveTo>
                <a:lnTo>
                  <a:pt x="707951" y="990599"/>
                </a:lnTo>
                <a:lnTo>
                  <a:pt x="707951" y="1003299"/>
                </a:lnTo>
                <a:lnTo>
                  <a:pt x="860351" y="1003299"/>
                </a:lnTo>
                <a:lnTo>
                  <a:pt x="860351" y="990599"/>
                </a:lnTo>
                <a:close/>
              </a:path>
              <a:path w="3924300" h="1028700">
                <a:moveTo>
                  <a:pt x="593651" y="1015999"/>
                </a:moveTo>
                <a:lnTo>
                  <a:pt x="441251" y="1015999"/>
                </a:lnTo>
                <a:lnTo>
                  <a:pt x="441251" y="1028699"/>
                </a:lnTo>
                <a:lnTo>
                  <a:pt x="593651" y="1028699"/>
                </a:lnTo>
                <a:lnTo>
                  <a:pt x="593651" y="1015999"/>
                </a:lnTo>
                <a:close/>
              </a:path>
              <a:path w="3924300" h="1028700">
                <a:moveTo>
                  <a:pt x="593651" y="990599"/>
                </a:moveTo>
                <a:lnTo>
                  <a:pt x="441251" y="990599"/>
                </a:lnTo>
                <a:lnTo>
                  <a:pt x="441251" y="1003299"/>
                </a:lnTo>
                <a:lnTo>
                  <a:pt x="593651" y="1003299"/>
                </a:lnTo>
                <a:lnTo>
                  <a:pt x="593651" y="990599"/>
                </a:lnTo>
                <a:close/>
              </a:path>
              <a:path w="3924300" h="1028700">
                <a:moveTo>
                  <a:pt x="174244" y="1015507"/>
                </a:moveTo>
                <a:lnTo>
                  <a:pt x="173603" y="1028191"/>
                </a:lnTo>
                <a:lnTo>
                  <a:pt x="183673" y="1028699"/>
                </a:lnTo>
                <a:lnTo>
                  <a:pt x="326951" y="1028699"/>
                </a:lnTo>
                <a:lnTo>
                  <a:pt x="326951" y="1015999"/>
                </a:lnTo>
                <a:lnTo>
                  <a:pt x="183993" y="1015999"/>
                </a:lnTo>
                <a:lnTo>
                  <a:pt x="174244" y="1015507"/>
                </a:lnTo>
                <a:close/>
              </a:path>
              <a:path w="3924300" h="1028700">
                <a:moveTo>
                  <a:pt x="175524" y="990139"/>
                </a:moveTo>
                <a:lnTo>
                  <a:pt x="174884" y="1002823"/>
                </a:lnTo>
                <a:lnTo>
                  <a:pt x="184314" y="1003299"/>
                </a:lnTo>
                <a:lnTo>
                  <a:pt x="326951" y="1003299"/>
                </a:lnTo>
                <a:lnTo>
                  <a:pt x="326951" y="990599"/>
                </a:lnTo>
                <a:lnTo>
                  <a:pt x="184634" y="990599"/>
                </a:lnTo>
                <a:lnTo>
                  <a:pt x="175524" y="9901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97916" y="5189727"/>
            <a:ext cx="36398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indent="-250190">
              <a:lnSpc>
                <a:spcPct val="100000"/>
              </a:lnSpc>
              <a:spcBef>
                <a:spcPts val="100"/>
              </a:spcBef>
              <a:buSzPct val="96000"/>
              <a:buFont typeface="Wingdings" panose="05000000000000000000"/>
              <a:buChar char=""/>
              <a:tabLst>
                <a:tab pos="262890" algn="l"/>
              </a:tabLst>
            </a:pPr>
            <a:r>
              <a:rPr sz="2500" spc="-15" dirty="0">
                <a:latin typeface="Calibri" panose="020F0502020204030204"/>
                <a:cs typeface="Calibri" panose="020F0502020204030204"/>
              </a:rPr>
              <a:t>Large </a:t>
            </a:r>
            <a:r>
              <a:rPr sz="2500" spc="-20" dirty="0">
                <a:latin typeface="Calibri" panose="020F0502020204030204"/>
                <a:cs typeface="Calibri" panose="020F0502020204030204"/>
              </a:rPr>
              <a:t>size </a:t>
            </a:r>
            <a:r>
              <a:rPr sz="25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5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5" dirty="0">
                <a:latin typeface="Calibri" panose="020F0502020204030204"/>
                <a:cs typeface="Calibri" panose="020F0502020204030204"/>
              </a:rPr>
              <a:t>samples</a:t>
            </a:r>
            <a:endParaRPr sz="2500">
              <a:latin typeface="Calibri" panose="020F0502020204030204"/>
              <a:cs typeface="Calibri" panose="020F0502020204030204"/>
            </a:endParaRPr>
          </a:p>
          <a:p>
            <a:pPr marL="262255" indent="-250190">
              <a:lnSpc>
                <a:spcPct val="100000"/>
              </a:lnSpc>
              <a:buSzPct val="96000"/>
              <a:buFont typeface="Wingdings" panose="05000000000000000000"/>
              <a:buChar char=""/>
              <a:tabLst>
                <a:tab pos="262890" algn="l"/>
              </a:tabLst>
            </a:pPr>
            <a:r>
              <a:rPr sz="2500" spc="-5" dirty="0">
                <a:latin typeface="Calibri" panose="020F0502020204030204"/>
                <a:cs typeface="Calibri" panose="020F0502020204030204"/>
              </a:rPr>
              <a:t>High dimensional</a:t>
            </a:r>
            <a:r>
              <a:rPr sz="25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15" dirty="0">
                <a:latin typeface="Calibri" panose="020F0502020204030204"/>
                <a:cs typeface="Calibri" panose="020F0502020204030204"/>
              </a:rPr>
              <a:t>features</a:t>
            </a:r>
            <a:endParaRPr sz="25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83368" y="5181557"/>
            <a:ext cx="3628109" cy="12602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83368" y="5181558"/>
            <a:ext cx="3628390" cy="1260475"/>
          </a:xfrm>
          <a:custGeom>
            <a:avLst/>
            <a:gdLst/>
            <a:ahLst/>
            <a:cxnLst/>
            <a:rect l="l" t="t" r="r" b="b"/>
            <a:pathLst>
              <a:path w="3628390" h="1260475">
                <a:moveTo>
                  <a:pt x="0" y="384657"/>
                </a:moveTo>
                <a:lnTo>
                  <a:pt x="976531" y="368013"/>
                </a:lnTo>
                <a:lnTo>
                  <a:pt x="1002058" y="344023"/>
                </a:lnTo>
                <a:lnTo>
                  <a:pt x="1029512" y="320742"/>
                </a:lnTo>
                <a:lnTo>
                  <a:pt x="1089951" y="276356"/>
                </a:lnTo>
                <a:lnTo>
                  <a:pt x="1122807" y="255270"/>
                </a:lnTo>
                <a:lnTo>
                  <a:pt x="1157335" y="234938"/>
                </a:lnTo>
                <a:lnTo>
                  <a:pt x="1193473" y="215370"/>
                </a:lnTo>
                <a:lnTo>
                  <a:pt x="1231155" y="196577"/>
                </a:lnTo>
                <a:lnTo>
                  <a:pt x="1270318" y="178569"/>
                </a:lnTo>
                <a:lnTo>
                  <a:pt x="1310899" y="161358"/>
                </a:lnTo>
                <a:lnTo>
                  <a:pt x="1352832" y="144954"/>
                </a:lnTo>
                <a:lnTo>
                  <a:pt x="1396055" y="129367"/>
                </a:lnTo>
                <a:lnTo>
                  <a:pt x="1440503" y="114610"/>
                </a:lnTo>
                <a:lnTo>
                  <a:pt x="1486113" y="100692"/>
                </a:lnTo>
                <a:lnTo>
                  <a:pt x="1532821" y="87624"/>
                </a:lnTo>
                <a:lnTo>
                  <a:pt x="1580563" y="75417"/>
                </a:lnTo>
                <a:lnTo>
                  <a:pt x="1629274" y="64082"/>
                </a:lnTo>
                <a:lnTo>
                  <a:pt x="1678892" y="53630"/>
                </a:lnTo>
                <a:lnTo>
                  <a:pt x="1729351" y="44072"/>
                </a:lnTo>
                <a:lnTo>
                  <a:pt x="1780590" y="35417"/>
                </a:lnTo>
                <a:lnTo>
                  <a:pt x="1832542" y="27678"/>
                </a:lnTo>
                <a:lnTo>
                  <a:pt x="1885145" y="20864"/>
                </a:lnTo>
                <a:lnTo>
                  <a:pt x="1938335" y="14988"/>
                </a:lnTo>
                <a:lnTo>
                  <a:pt x="1992047" y="10058"/>
                </a:lnTo>
                <a:lnTo>
                  <a:pt x="2046219" y="6087"/>
                </a:lnTo>
                <a:lnTo>
                  <a:pt x="2100785" y="3085"/>
                </a:lnTo>
                <a:lnTo>
                  <a:pt x="2155682" y="1062"/>
                </a:lnTo>
                <a:lnTo>
                  <a:pt x="2210847" y="30"/>
                </a:lnTo>
                <a:lnTo>
                  <a:pt x="2266215" y="0"/>
                </a:lnTo>
                <a:lnTo>
                  <a:pt x="2321723" y="981"/>
                </a:lnTo>
                <a:lnTo>
                  <a:pt x="2377306" y="2986"/>
                </a:lnTo>
                <a:lnTo>
                  <a:pt x="2432901" y="6024"/>
                </a:lnTo>
                <a:lnTo>
                  <a:pt x="2488444" y="10107"/>
                </a:lnTo>
                <a:lnTo>
                  <a:pt x="2543871" y="15245"/>
                </a:lnTo>
                <a:lnTo>
                  <a:pt x="2599118" y="21449"/>
                </a:lnTo>
                <a:lnTo>
                  <a:pt x="2654121" y="28730"/>
                </a:lnTo>
                <a:lnTo>
                  <a:pt x="2708816" y="37099"/>
                </a:lnTo>
                <a:lnTo>
                  <a:pt x="2763140" y="46566"/>
                </a:lnTo>
                <a:lnTo>
                  <a:pt x="2817029" y="57142"/>
                </a:lnTo>
                <a:lnTo>
                  <a:pt x="2881262" y="71375"/>
                </a:lnTo>
                <a:lnTo>
                  <a:pt x="2943164" y="86898"/>
                </a:lnTo>
                <a:lnTo>
                  <a:pt x="3002690" y="103659"/>
                </a:lnTo>
                <a:lnTo>
                  <a:pt x="3059797" y="121604"/>
                </a:lnTo>
                <a:lnTo>
                  <a:pt x="3114444" y="140682"/>
                </a:lnTo>
                <a:lnTo>
                  <a:pt x="3166586" y="160841"/>
                </a:lnTo>
                <a:lnTo>
                  <a:pt x="3216180" y="182027"/>
                </a:lnTo>
                <a:lnTo>
                  <a:pt x="3263184" y="204188"/>
                </a:lnTo>
                <a:lnTo>
                  <a:pt x="3307555" y="227272"/>
                </a:lnTo>
                <a:lnTo>
                  <a:pt x="3349249" y="251226"/>
                </a:lnTo>
                <a:lnTo>
                  <a:pt x="3388223" y="275998"/>
                </a:lnTo>
                <a:lnTo>
                  <a:pt x="3424434" y="301536"/>
                </a:lnTo>
                <a:lnTo>
                  <a:pt x="3457840" y="327786"/>
                </a:lnTo>
                <a:lnTo>
                  <a:pt x="3488397" y="354697"/>
                </a:lnTo>
                <a:lnTo>
                  <a:pt x="3516062" y="382215"/>
                </a:lnTo>
                <a:lnTo>
                  <a:pt x="3562544" y="438866"/>
                </a:lnTo>
                <a:lnTo>
                  <a:pt x="3596942" y="497319"/>
                </a:lnTo>
                <a:lnTo>
                  <a:pt x="3618912" y="557155"/>
                </a:lnTo>
                <a:lnTo>
                  <a:pt x="3628109" y="617953"/>
                </a:lnTo>
                <a:lnTo>
                  <a:pt x="3627810" y="648582"/>
                </a:lnTo>
                <a:lnTo>
                  <a:pt x="3617201" y="710037"/>
                </a:lnTo>
                <a:lnTo>
                  <a:pt x="3592959" y="771405"/>
                </a:lnTo>
                <a:lnTo>
                  <a:pt x="3554739" y="832267"/>
                </a:lnTo>
                <a:lnTo>
                  <a:pt x="3530279" y="862377"/>
                </a:lnTo>
                <a:lnTo>
                  <a:pt x="3502196" y="892203"/>
                </a:lnTo>
                <a:lnTo>
                  <a:pt x="3449215" y="939473"/>
                </a:lnTo>
                <a:lnTo>
                  <a:pt x="3388776" y="983860"/>
                </a:lnTo>
                <a:lnTo>
                  <a:pt x="3355920" y="1004945"/>
                </a:lnTo>
                <a:lnTo>
                  <a:pt x="3321392" y="1025277"/>
                </a:lnTo>
                <a:lnTo>
                  <a:pt x="3285254" y="1044845"/>
                </a:lnTo>
                <a:lnTo>
                  <a:pt x="3247572" y="1063638"/>
                </a:lnTo>
                <a:lnTo>
                  <a:pt x="3208409" y="1081646"/>
                </a:lnTo>
                <a:lnTo>
                  <a:pt x="3167829" y="1098857"/>
                </a:lnTo>
                <a:lnTo>
                  <a:pt x="3125895" y="1115262"/>
                </a:lnTo>
                <a:lnTo>
                  <a:pt x="3082672" y="1130848"/>
                </a:lnTo>
                <a:lnTo>
                  <a:pt x="3038224" y="1145606"/>
                </a:lnTo>
                <a:lnTo>
                  <a:pt x="2992614" y="1159524"/>
                </a:lnTo>
                <a:lnTo>
                  <a:pt x="2945906" y="1172591"/>
                </a:lnTo>
                <a:lnTo>
                  <a:pt x="2898165" y="1184798"/>
                </a:lnTo>
                <a:lnTo>
                  <a:pt x="2849453" y="1196133"/>
                </a:lnTo>
                <a:lnTo>
                  <a:pt x="2799836" y="1206585"/>
                </a:lnTo>
                <a:lnTo>
                  <a:pt x="2749376" y="1216144"/>
                </a:lnTo>
                <a:lnTo>
                  <a:pt x="2698138" y="1224798"/>
                </a:lnTo>
                <a:lnTo>
                  <a:pt x="2646185" y="1232537"/>
                </a:lnTo>
                <a:lnTo>
                  <a:pt x="2593582" y="1239351"/>
                </a:lnTo>
                <a:lnTo>
                  <a:pt x="2540393" y="1245228"/>
                </a:lnTo>
                <a:lnTo>
                  <a:pt x="2486680" y="1250157"/>
                </a:lnTo>
                <a:lnTo>
                  <a:pt x="2432509" y="1254129"/>
                </a:lnTo>
                <a:lnTo>
                  <a:pt x="2377943" y="1257131"/>
                </a:lnTo>
                <a:lnTo>
                  <a:pt x="2323045" y="1259154"/>
                </a:lnTo>
                <a:lnTo>
                  <a:pt x="2267880" y="1260185"/>
                </a:lnTo>
                <a:lnTo>
                  <a:pt x="2212512" y="1260216"/>
                </a:lnTo>
                <a:lnTo>
                  <a:pt x="2157004" y="1259235"/>
                </a:lnTo>
                <a:lnTo>
                  <a:pt x="2101421" y="1257230"/>
                </a:lnTo>
                <a:lnTo>
                  <a:pt x="2045826" y="1254192"/>
                </a:lnTo>
                <a:lnTo>
                  <a:pt x="1990283" y="1250109"/>
                </a:lnTo>
                <a:lnTo>
                  <a:pt x="1934856" y="1244971"/>
                </a:lnTo>
                <a:lnTo>
                  <a:pt x="1879609" y="1238767"/>
                </a:lnTo>
                <a:lnTo>
                  <a:pt x="1824606" y="1231486"/>
                </a:lnTo>
                <a:lnTo>
                  <a:pt x="1769911" y="1223117"/>
                </a:lnTo>
                <a:lnTo>
                  <a:pt x="1715587" y="1213650"/>
                </a:lnTo>
                <a:lnTo>
                  <a:pt x="1661698" y="1203073"/>
                </a:lnTo>
                <a:lnTo>
                  <a:pt x="1595668" y="1188403"/>
                </a:lnTo>
                <a:lnTo>
                  <a:pt x="1531918" y="1172302"/>
                </a:lnTo>
                <a:lnTo>
                  <a:pt x="1470523" y="1154825"/>
                </a:lnTo>
                <a:lnTo>
                  <a:pt x="1411557" y="1136028"/>
                </a:lnTo>
                <a:lnTo>
                  <a:pt x="1355096" y="1115966"/>
                </a:lnTo>
                <a:lnTo>
                  <a:pt x="1301213" y="1094694"/>
                </a:lnTo>
                <a:lnTo>
                  <a:pt x="1249984" y="1072268"/>
                </a:lnTo>
                <a:lnTo>
                  <a:pt x="1201483" y="1048743"/>
                </a:lnTo>
                <a:lnTo>
                  <a:pt x="1155785" y="1024175"/>
                </a:lnTo>
                <a:lnTo>
                  <a:pt x="1112964" y="998620"/>
                </a:lnTo>
                <a:lnTo>
                  <a:pt x="1073094" y="972132"/>
                </a:lnTo>
                <a:lnTo>
                  <a:pt x="1036252" y="944767"/>
                </a:lnTo>
                <a:lnTo>
                  <a:pt x="1002511" y="916581"/>
                </a:lnTo>
                <a:lnTo>
                  <a:pt x="971946" y="887629"/>
                </a:lnTo>
                <a:lnTo>
                  <a:pt x="944631" y="857966"/>
                </a:lnTo>
                <a:lnTo>
                  <a:pt x="920641" y="827648"/>
                </a:lnTo>
                <a:lnTo>
                  <a:pt x="882936" y="765268"/>
                </a:lnTo>
                <a:lnTo>
                  <a:pt x="859427" y="700933"/>
                </a:lnTo>
                <a:lnTo>
                  <a:pt x="850712" y="635086"/>
                </a:lnTo>
                <a:lnTo>
                  <a:pt x="852088" y="601734"/>
                </a:lnTo>
                <a:lnTo>
                  <a:pt x="0" y="384657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53576" y="5251196"/>
            <a:ext cx="173863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0"/>
              </a:spcBef>
            </a:pPr>
            <a:r>
              <a:rPr sz="180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1800" spc="1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focus,  </a:t>
            </a:r>
            <a:r>
              <a:rPr sz="18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being </a:t>
            </a:r>
            <a:r>
              <a:rPr sz="180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covered</a:t>
            </a:r>
            <a:r>
              <a:rPr sz="1800" spc="-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  my </a:t>
            </a: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advanced-  </a:t>
            </a:r>
            <a:r>
              <a:rPr sz="18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800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course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98043"/>
            <a:ext cx="7409180" cy="11811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b="0" spc="235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Large-Scale </a:t>
            </a:r>
            <a:r>
              <a:rPr sz="4000" b="0" spc="270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Machine</a:t>
            </a:r>
            <a:r>
              <a:rPr sz="4000" b="0" spc="-85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 </a:t>
            </a:r>
            <a:r>
              <a:rPr sz="4000" b="0" spc="275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Learning:  </a:t>
            </a:r>
            <a:r>
              <a:rPr sz="4000" b="0" spc="254" dirty="0">
                <a:solidFill>
                  <a:srgbClr val="FF6600"/>
                </a:solidFill>
                <a:latin typeface="+mj-lt"/>
                <a:cs typeface="Times New Roman" panose="02020603050405020304"/>
              </a:rPr>
              <a:t>SIZE</a:t>
            </a:r>
            <a:r>
              <a:rPr sz="4000" b="0" spc="105" dirty="0">
                <a:solidFill>
                  <a:srgbClr val="FF6600"/>
                </a:solidFill>
                <a:latin typeface="+mj-lt"/>
                <a:cs typeface="Times New Roman" panose="02020603050405020304"/>
              </a:rPr>
              <a:t> </a:t>
            </a:r>
            <a:r>
              <a:rPr sz="4000" b="0" spc="225" dirty="0">
                <a:solidFill>
                  <a:srgbClr val="FF6600"/>
                </a:solidFill>
                <a:latin typeface="+mj-lt"/>
                <a:cs typeface="Times New Roman" panose="02020603050405020304"/>
              </a:rPr>
              <a:t>MATTERS</a:t>
            </a:r>
            <a:endParaRPr sz="4000" dirty="0">
              <a:latin typeface="+mj-lt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9740" y="1469643"/>
            <a:ext cx="4038600" cy="40989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645160" indent="-228600">
              <a:lnSpc>
                <a:spcPts val="2690"/>
              </a:lnSpc>
              <a:spcBef>
                <a:spcPts val="74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204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800" spc="245" dirty="0">
                <a:latin typeface="Times New Roman" panose="02020603050405020304"/>
                <a:cs typeface="Times New Roman" panose="02020603050405020304"/>
              </a:rPr>
              <a:t>thousand</a:t>
            </a:r>
            <a:r>
              <a:rPr sz="28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285" dirty="0">
                <a:latin typeface="Times New Roman" panose="02020603050405020304"/>
                <a:cs typeface="Times New Roman" panose="02020603050405020304"/>
              </a:rPr>
              <a:t>data  </a:t>
            </a:r>
            <a:r>
              <a:rPr sz="2800" spc="210" dirty="0">
                <a:latin typeface="Times New Roman" panose="02020603050405020304"/>
                <a:cs typeface="Times New Roman" panose="02020603050405020304"/>
              </a:rPr>
              <a:t>instances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41300" marR="231140" indent="-228600">
              <a:lnSpc>
                <a:spcPct val="79000"/>
              </a:lnSpc>
              <a:spcBef>
                <a:spcPts val="107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3600" spc="265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3600" spc="185" dirty="0">
                <a:latin typeface="Times New Roman" panose="02020603050405020304"/>
                <a:cs typeface="Times New Roman" panose="02020603050405020304"/>
              </a:rPr>
              <a:t>million</a:t>
            </a:r>
            <a:r>
              <a:rPr sz="36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365" dirty="0">
                <a:latin typeface="Times New Roman" panose="02020603050405020304"/>
                <a:cs typeface="Times New Roman" panose="02020603050405020304"/>
              </a:rPr>
              <a:t>data  </a:t>
            </a:r>
            <a:r>
              <a:rPr sz="3600" spc="270" dirty="0">
                <a:latin typeface="Times New Roman" panose="02020603050405020304"/>
                <a:cs typeface="Times New Roman" panose="02020603050405020304"/>
              </a:rPr>
              <a:t>instances</a:t>
            </a: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241300" marR="5080" indent="-228600">
              <a:lnSpc>
                <a:spcPct val="79000"/>
              </a:lnSpc>
              <a:spcBef>
                <a:spcPts val="108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4000" spc="29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4000" spc="180" dirty="0">
                <a:latin typeface="Times New Roman" panose="02020603050405020304"/>
                <a:cs typeface="Times New Roman" panose="02020603050405020304"/>
              </a:rPr>
              <a:t>billion</a:t>
            </a:r>
            <a:r>
              <a:rPr sz="40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409" dirty="0">
                <a:latin typeface="Times New Roman" panose="02020603050405020304"/>
                <a:cs typeface="Times New Roman" panose="02020603050405020304"/>
              </a:rPr>
              <a:t>data  </a:t>
            </a:r>
            <a:r>
              <a:rPr sz="4000" spc="300" dirty="0">
                <a:latin typeface="Times New Roman" panose="02020603050405020304"/>
                <a:cs typeface="Times New Roman" panose="02020603050405020304"/>
              </a:rPr>
              <a:t>instances</a:t>
            </a: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marL="241300" marR="41275" indent="-228600">
              <a:lnSpc>
                <a:spcPts val="4300"/>
              </a:lnSpc>
              <a:spcBef>
                <a:spcPts val="87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4400" spc="32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4400" spc="260" dirty="0">
                <a:latin typeface="Times New Roman" panose="02020603050405020304"/>
                <a:cs typeface="Times New Roman" panose="02020603050405020304"/>
              </a:rPr>
              <a:t>trillion  </a:t>
            </a:r>
            <a:r>
              <a:rPr sz="4400" spc="44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44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spc="330" dirty="0">
                <a:latin typeface="Times New Roman" panose="02020603050405020304"/>
                <a:cs typeface="Times New Roman" panose="02020603050405020304"/>
              </a:rPr>
              <a:t>instances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0600" y="1955800"/>
            <a:ext cx="2540000" cy="46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2" y="2400300"/>
            <a:ext cx="3717924" cy="232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5391403"/>
            <a:ext cx="3093720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Those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 </a:t>
            </a:r>
            <a:r>
              <a:rPr sz="1800" dirty="0">
                <a:latin typeface="Calibri" panose="020F0502020204030204"/>
                <a:cs typeface="Calibri" panose="020F0502020204030204"/>
              </a:rPr>
              <a:t>not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different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numbers, 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those </a:t>
            </a:r>
            <a:r>
              <a:rPr sz="1800" spc="-10" dirty="0">
                <a:solidFill>
                  <a:srgbClr val="FF6600"/>
                </a:solidFill>
                <a:latin typeface="Calibri" panose="020F0502020204030204"/>
                <a:cs typeface="Calibri" panose="020F0502020204030204"/>
              </a:rPr>
              <a:t>are </a:t>
            </a:r>
            <a:r>
              <a:rPr sz="1800" spc="-15" dirty="0">
                <a:solidFill>
                  <a:srgbClr val="FF6600"/>
                </a:solidFill>
                <a:latin typeface="Calibri" panose="020F0502020204030204"/>
                <a:cs typeface="Calibri" panose="020F0502020204030204"/>
              </a:rPr>
              <a:t>different </a:t>
            </a:r>
            <a:r>
              <a:rPr sz="1800" spc="-5" dirty="0">
                <a:solidFill>
                  <a:srgbClr val="FF6600"/>
                </a:solidFill>
                <a:latin typeface="Calibri" panose="020F0502020204030204"/>
                <a:cs typeface="Calibri" panose="020F0502020204030204"/>
              </a:rPr>
              <a:t>mindsets</a:t>
            </a:r>
            <a:r>
              <a:rPr sz="1800" spc="20" dirty="0">
                <a:solidFill>
                  <a:srgbClr val="FF66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FF6600"/>
                </a:solidFill>
                <a:latin typeface="Calibri" panose="020F0502020204030204"/>
                <a:cs typeface="Calibri" panose="020F0502020204030204"/>
              </a:rPr>
              <a:t>!!!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09371"/>
            <a:ext cx="7188200" cy="129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90"/>
              </a:lnSpc>
              <a:spcBef>
                <a:spcPts val="100"/>
              </a:spcBef>
            </a:pPr>
            <a:r>
              <a:rPr sz="4400" spc="-20" dirty="0">
                <a:solidFill>
                  <a:srgbClr val="000000"/>
                </a:solidFill>
              </a:rPr>
              <a:t>Course Content </a:t>
            </a:r>
            <a:r>
              <a:rPr sz="4400" dirty="0">
                <a:solidFill>
                  <a:srgbClr val="000000"/>
                </a:solidFill>
              </a:rPr>
              <a:t>Plan</a:t>
            </a:r>
            <a:r>
              <a:rPr sz="4400" spc="35" dirty="0">
                <a:solidFill>
                  <a:srgbClr val="000000"/>
                </a:solidFill>
              </a:rPr>
              <a:t> </a:t>
            </a:r>
            <a:r>
              <a:rPr sz="4400" b="0" dirty="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</a:t>
            </a:r>
            <a:endParaRPr sz="44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ts val="4990"/>
              </a:lnSpc>
            </a:pPr>
            <a:r>
              <a:rPr sz="4400" spc="-5" dirty="0">
                <a:solidFill>
                  <a:srgbClr val="000000"/>
                </a:solidFill>
              </a:rPr>
              <a:t>Six major </a:t>
            </a:r>
            <a:r>
              <a:rPr sz="4400" dirty="0">
                <a:solidFill>
                  <a:srgbClr val="000000"/>
                </a:solidFill>
              </a:rPr>
              <a:t>sections of this</a:t>
            </a:r>
            <a:r>
              <a:rPr sz="4400" spc="-30" dirty="0">
                <a:solidFill>
                  <a:srgbClr val="000000"/>
                </a:solidFill>
              </a:rPr>
              <a:t> </a:t>
            </a:r>
            <a:r>
              <a:rPr sz="4400" spc="-25" dirty="0">
                <a:solidFill>
                  <a:srgbClr val="000000"/>
                </a:solidFill>
              </a:rPr>
              <a:t>course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67903" y="1571244"/>
            <a:ext cx="4757420" cy="23025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6725" indent="-454025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466725" algn="l"/>
              </a:tabLst>
            </a:pPr>
            <a:r>
              <a:rPr sz="3200" spc="-15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Regression</a:t>
            </a:r>
            <a:r>
              <a:rPr sz="3200" spc="-55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(supervised)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466725" indent="-454025">
              <a:lnSpc>
                <a:spcPct val="100000"/>
              </a:lnSpc>
              <a:spcBef>
                <a:spcPts val="670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466725" algn="l"/>
              </a:tabLst>
            </a:pPr>
            <a:r>
              <a:rPr sz="3200" spc="-10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Classification</a:t>
            </a:r>
            <a:r>
              <a:rPr sz="3200" spc="-15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(supervised)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466725" indent="-454025">
              <a:lnSpc>
                <a:spcPct val="100000"/>
              </a:lnSpc>
              <a:spcBef>
                <a:spcPts val="555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466725" algn="l"/>
              </a:tabLst>
            </a:pPr>
            <a:r>
              <a:rPr sz="3200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Unsupervised</a:t>
            </a:r>
            <a:r>
              <a:rPr sz="3200" spc="-10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models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466725" indent="-454025">
              <a:lnSpc>
                <a:spcPct val="100000"/>
              </a:lnSpc>
              <a:spcBef>
                <a:spcPts val="670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466725" algn="l"/>
              </a:tabLst>
            </a:pPr>
            <a:r>
              <a:rPr sz="3200" spc="-5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Learning</a:t>
            </a:r>
            <a:r>
              <a:rPr sz="3200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theory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903" y="4415027"/>
            <a:ext cx="4427855" cy="11474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6725" indent="-454025">
              <a:lnSpc>
                <a:spcPct val="100000"/>
              </a:lnSpc>
              <a:spcBef>
                <a:spcPts val="675"/>
              </a:spcBef>
              <a:buFont typeface="Wingdings" panose="05000000000000000000"/>
              <a:buChar char=""/>
              <a:tabLst>
                <a:tab pos="466725" algn="l"/>
              </a:tabLst>
            </a:pPr>
            <a:r>
              <a:rPr sz="3200" spc="-10" dirty="0">
                <a:latin typeface="Calibri" panose="020F0502020204030204"/>
                <a:cs typeface="Calibri" panose="020F0502020204030204"/>
              </a:rPr>
              <a:t>Graphical</a:t>
            </a:r>
            <a:r>
              <a:rPr sz="32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models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466725" indent="-454025">
              <a:lnSpc>
                <a:spcPct val="100000"/>
              </a:lnSpc>
              <a:spcBef>
                <a:spcPts val="575"/>
              </a:spcBef>
              <a:buFont typeface="Wingdings" panose="05000000000000000000"/>
              <a:buChar char=""/>
              <a:tabLst>
                <a:tab pos="466725" algn="l"/>
              </a:tabLst>
            </a:pPr>
            <a:r>
              <a:rPr sz="3200" spc="-20" dirty="0">
                <a:latin typeface="Calibri" panose="020F0502020204030204"/>
                <a:cs typeface="Calibri" panose="020F0502020204030204"/>
              </a:rPr>
              <a:t>Reinforcement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Learning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43108" y="1538861"/>
            <a:ext cx="2077085" cy="569595"/>
          </a:xfrm>
          <a:custGeom>
            <a:avLst/>
            <a:gdLst/>
            <a:ahLst/>
            <a:cxnLst/>
            <a:rect l="l" t="t" r="r" b="b"/>
            <a:pathLst>
              <a:path w="2077084" h="569594">
                <a:moveTo>
                  <a:pt x="284529" y="0"/>
                </a:moveTo>
                <a:lnTo>
                  <a:pt x="0" y="284532"/>
                </a:lnTo>
                <a:lnTo>
                  <a:pt x="284529" y="569062"/>
                </a:lnTo>
                <a:lnTo>
                  <a:pt x="284529" y="426796"/>
                </a:lnTo>
                <a:lnTo>
                  <a:pt x="2076891" y="426796"/>
                </a:lnTo>
                <a:lnTo>
                  <a:pt x="2076891" y="142265"/>
                </a:lnTo>
                <a:lnTo>
                  <a:pt x="284529" y="142265"/>
                </a:lnTo>
                <a:lnTo>
                  <a:pt x="28452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3107" y="1538861"/>
            <a:ext cx="2077085" cy="569595"/>
          </a:xfrm>
          <a:custGeom>
            <a:avLst/>
            <a:gdLst/>
            <a:ahLst/>
            <a:cxnLst/>
            <a:rect l="l" t="t" r="r" b="b"/>
            <a:pathLst>
              <a:path w="2077084" h="569594">
                <a:moveTo>
                  <a:pt x="2076892" y="142266"/>
                </a:moveTo>
                <a:lnTo>
                  <a:pt x="284530" y="142266"/>
                </a:lnTo>
                <a:lnTo>
                  <a:pt x="284530" y="0"/>
                </a:lnTo>
                <a:lnTo>
                  <a:pt x="0" y="284532"/>
                </a:lnTo>
                <a:lnTo>
                  <a:pt x="284530" y="569063"/>
                </a:lnTo>
                <a:lnTo>
                  <a:pt x="284530" y="426796"/>
                </a:lnTo>
                <a:lnTo>
                  <a:pt x="2076892" y="426796"/>
                </a:lnTo>
                <a:lnTo>
                  <a:pt x="2076892" y="142266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63318" y="1660652"/>
            <a:ext cx="1579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Y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continuous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43108" y="2205563"/>
            <a:ext cx="2077085" cy="584835"/>
          </a:xfrm>
          <a:custGeom>
            <a:avLst/>
            <a:gdLst/>
            <a:ahLst/>
            <a:cxnLst/>
            <a:rect l="l" t="t" r="r" b="b"/>
            <a:pathLst>
              <a:path w="2077084" h="584835">
                <a:moveTo>
                  <a:pt x="273909" y="0"/>
                </a:moveTo>
                <a:lnTo>
                  <a:pt x="0" y="292376"/>
                </a:lnTo>
                <a:lnTo>
                  <a:pt x="273909" y="584752"/>
                </a:lnTo>
                <a:lnTo>
                  <a:pt x="273909" y="438564"/>
                </a:lnTo>
                <a:lnTo>
                  <a:pt x="2076891" y="438564"/>
                </a:lnTo>
                <a:lnTo>
                  <a:pt x="2076891" y="146188"/>
                </a:lnTo>
                <a:lnTo>
                  <a:pt x="273909" y="146188"/>
                </a:lnTo>
                <a:lnTo>
                  <a:pt x="27390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43107" y="2205563"/>
            <a:ext cx="2077085" cy="584835"/>
          </a:xfrm>
          <a:custGeom>
            <a:avLst/>
            <a:gdLst/>
            <a:ahLst/>
            <a:cxnLst/>
            <a:rect l="l" t="t" r="r" b="b"/>
            <a:pathLst>
              <a:path w="2077084" h="584835">
                <a:moveTo>
                  <a:pt x="2076892" y="146188"/>
                </a:moveTo>
                <a:lnTo>
                  <a:pt x="273909" y="146188"/>
                </a:lnTo>
                <a:lnTo>
                  <a:pt x="273909" y="0"/>
                </a:lnTo>
                <a:lnTo>
                  <a:pt x="0" y="292377"/>
                </a:lnTo>
                <a:lnTo>
                  <a:pt x="273909" y="584753"/>
                </a:lnTo>
                <a:lnTo>
                  <a:pt x="273909" y="438564"/>
                </a:lnTo>
                <a:lnTo>
                  <a:pt x="2076892" y="438564"/>
                </a:lnTo>
                <a:lnTo>
                  <a:pt x="2076892" y="14618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09633" y="2334259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Y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discrete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43108" y="2820987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336694" y="0"/>
                </a:moveTo>
                <a:lnTo>
                  <a:pt x="0" y="336698"/>
                </a:lnTo>
                <a:lnTo>
                  <a:pt x="336694" y="673394"/>
                </a:lnTo>
                <a:lnTo>
                  <a:pt x="336694" y="505045"/>
                </a:lnTo>
                <a:lnTo>
                  <a:pt x="2076891" y="505045"/>
                </a:lnTo>
                <a:lnTo>
                  <a:pt x="2076891" y="168347"/>
                </a:lnTo>
                <a:lnTo>
                  <a:pt x="336694" y="168347"/>
                </a:lnTo>
                <a:lnTo>
                  <a:pt x="33669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43107" y="2820987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2076892" y="168348"/>
                </a:moveTo>
                <a:lnTo>
                  <a:pt x="336695" y="168348"/>
                </a:lnTo>
                <a:lnTo>
                  <a:pt x="336695" y="0"/>
                </a:lnTo>
                <a:lnTo>
                  <a:pt x="0" y="336698"/>
                </a:lnTo>
                <a:lnTo>
                  <a:pt x="336695" y="673395"/>
                </a:lnTo>
                <a:lnTo>
                  <a:pt x="336695" y="505046"/>
                </a:lnTo>
                <a:lnTo>
                  <a:pt x="2076892" y="505046"/>
                </a:lnTo>
                <a:lnTo>
                  <a:pt x="2076892" y="16834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22047" y="2995676"/>
            <a:ext cx="48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NO</a:t>
            </a:r>
            <a:r>
              <a:rPr sz="1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Y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43108" y="3432811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336694" y="0"/>
                </a:moveTo>
                <a:lnTo>
                  <a:pt x="0" y="336698"/>
                </a:lnTo>
                <a:lnTo>
                  <a:pt x="336694" y="673395"/>
                </a:lnTo>
                <a:lnTo>
                  <a:pt x="336694" y="505047"/>
                </a:lnTo>
                <a:lnTo>
                  <a:pt x="2076891" y="505047"/>
                </a:lnTo>
                <a:lnTo>
                  <a:pt x="2076891" y="168348"/>
                </a:lnTo>
                <a:lnTo>
                  <a:pt x="336694" y="168348"/>
                </a:lnTo>
                <a:lnTo>
                  <a:pt x="33669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3107" y="3432811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2076892" y="168348"/>
                </a:moveTo>
                <a:lnTo>
                  <a:pt x="336695" y="168348"/>
                </a:lnTo>
                <a:lnTo>
                  <a:pt x="336695" y="0"/>
                </a:lnTo>
                <a:lnTo>
                  <a:pt x="0" y="336698"/>
                </a:lnTo>
                <a:lnTo>
                  <a:pt x="336695" y="673395"/>
                </a:lnTo>
                <a:lnTo>
                  <a:pt x="336695" y="505046"/>
                </a:lnTo>
                <a:lnTo>
                  <a:pt x="2076892" y="505046"/>
                </a:lnTo>
                <a:lnTo>
                  <a:pt x="2076892" y="16834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37102" y="3608323"/>
            <a:ext cx="85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About</a:t>
            </a:r>
            <a:r>
              <a:rPr sz="1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f()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14754" y="4381333"/>
            <a:ext cx="3629660" cy="673735"/>
          </a:xfrm>
          <a:custGeom>
            <a:avLst/>
            <a:gdLst/>
            <a:ahLst/>
            <a:cxnLst/>
            <a:rect l="l" t="t" r="r" b="b"/>
            <a:pathLst>
              <a:path w="3629659" h="673735">
                <a:moveTo>
                  <a:pt x="336697" y="0"/>
                </a:moveTo>
                <a:lnTo>
                  <a:pt x="0" y="336697"/>
                </a:lnTo>
                <a:lnTo>
                  <a:pt x="336697" y="673395"/>
                </a:lnTo>
                <a:lnTo>
                  <a:pt x="336697" y="505045"/>
                </a:lnTo>
                <a:lnTo>
                  <a:pt x="3629245" y="505045"/>
                </a:lnTo>
                <a:lnTo>
                  <a:pt x="3629245" y="168348"/>
                </a:lnTo>
                <a:lnTo>
                  <a:pt x="336697" y="168348"/>
                </a:lnTo>
                <a:lnTo>
                  <a:pt x="33669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14754" y="4381333"/>
            <a:ext cx="3629660" cy="673735"/>
          </a:xfrm>
          <a:custGeom>
            <a:avLst/>
            <a:gdLst/>
            <a:ahLst/>
            <a:cxnLst/>
            <a:rect l="l" t="t" r="r" b="b"/>
            <a:pathLst>
              <a:path w="3629659" h="673735">
                <a:moveTo>
                  <a:pt x="3629246" y="168348"/>
                </a:moveTo>
                <a:lnTo>
                  <a:pt x="336697" y="168348"/>
                </a:lnTo>
                <a:lnTo>
                  <a:pt x="336697" y="0"/>
                </a:lnTo>
                <a:lnTo>
                  <a:pt x="0" y="336697"/>
                </a:lnTo>
                <a:lnTo>
                  <a:pt x="336697" y="673395"/>
                </a:lnTo>
                <a:lnTo>
                  <a:pt x="336697" y="505046"/>
                </a:lnTo>
                <a:lnTo>
                  <a:pt x="3629246" y="505046"/>
                </a:lnTo>
                <a:lnTo>
                  <a:pt x="3629246" y="16834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96555" y="4556252"/>
            <a:ext cx="3234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About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interactions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among </a:t>
            </a:r>
            <a:r>
              <a:rPr sz="1800" dirty="0">
                <a:latin typeface="Calibri" panose="020F0502020204030204"/>
                <a:cs typeface="Calibri" panose="020F0502020204030204"/>
              </a:rPr>
              <a:t>X1,…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Xp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14754" y="4952174"/>
            <a:ext cx="3629660" cy="1100455"/>
          </a:xfrm>
          <a:custGeom>
            <a:avLst/>
            <a:gdLst/>
            <a:ahLst/>
            <a:cxnLst/>
            <a:rect l="l" t="t" r="r" b="b"/>
            <a:pathLst>
              <a:path w="3629659" h="1100454">
                <a:moveTo>
                  <a:pt x="317498" y="0"/>
                </a:moveTo>
                <a:lnTo>
                  <a:pt x="0" y="549970"/>
                </a:lnTo>
                <a:lnTo>
                  <a:pt x="317498" y="1099942"/>
                </a:lnTo>
                <a:lnTo>
                  <a:pt x="317498" y="824958"/>
                </a:lnTo>
                <a:lnTo>
                  <a:pt x="3629245" y="824958"/>
                </a:lnTo>
                <a:lnTo>
                  <a:pt x="3629245" y="274986"/>
                </a:lnTo>
                <a:lnTo>
                  <a:pt x="317498" y="274986"/>
                </a:lnTo>
                <a:lnTo>
                  <a:pt x="3174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14754" y="4952174"/>
            <a:ext cx="3629660" cy="1100455"/>
          </a:xfrm>
          <a:custGeom>
            <a:avLst/>
            <a:gdLst/>
            <a:ahLst/>
            <a:cxnLst/>
            <a:rect l="l" t="t" r="r" b="b"/>
            <a:pathLst>
              <a:path w="3629659" h="1100454">
                <a:moveTo>
                  <a:pt x="3629246" y="274987"/>
                </a:moveTo>
                <a:lnTo>
                  <a:pt x="317499" y="274987"/>
                </a:lnTo>
                <a:lnTo>
                  <a:pt x="317499" y="0"/>
                </a:lnTo>
                <a:lnTo>
                  <a:pt x="0" y="549971"/>
                </a:lnTo>
                <a:lnTo>
                  <a:pt x="317499" y="1099943"/>
                </a:lnTo>
                <a:lnTo>
                  <a:pt x="317499" y="824959"/>
                </a:lnTo>
                <a:lnTo>
                  <a:pt x="3629246" y="824959"/>
                </a:lnTo>
                <a:lnTo>
                  <a:pt x="3629246" y="274987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52242" y="5202428"/>
            <a:ext cx="323596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Learn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program to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Interacts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with its 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environment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400" y="1054552"/>
            <a:ext cx="2743200" cy="4500880"/>
          </a:xfrm>
          <a:custGeom>
            <a:avLst/>
            <a:gdLst/>
            <a:ahLst/>
            <a:cxnLst/>
            <a:rect l="l" t="t" r="r" b="b"/>
            <a:pathLst>
              <a:path w="2743200" h="4500880">
                <a:moveTo>
                  <a:pt x="2743200" y="0"/>
                </a:moveTo>
                <a:lnTo>
                  <a:pt x="0" y="0"/>
                </a:lnTo>
                <a:lnTo>
                  <a:pt x="0" y="4500368"/>
                </a:lnTo>
                <a:lnTo>
                  <a:pt x="2743200" y="4500368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4739" y="554227"/>
            <a:ext cx="4509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Machine Learning in </a:t>
            </a:r>
            <a:r>
              <a:rPr sz="2400" b="1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40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ED7D31"/>
                </a:solidFill>
                <a:latin typeface="Arial" panose="020B0604020202020204"/>
                <a:cs typeface="Arial" panose="020B0604020202020204"/>
              </a:rPr>
              <a:t>Nutshell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0400" y="1054735"/>
            <a:ext cx="2743200" cy="45008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54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R="219710" algn="ctr">
              <a:lnSpc>
                <a:spcPct val="100000"/>
              </a:lnSpc>
            </a:pPr>
            <a:r>
              <a:rPr sz="1800" b="1" spc="-3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Task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20040" marR="205105" indent="-89535" algn="ctr">
              <a:lnSpc>
                <a:spcPct val="278000"/>
              </a:lnSpc>
            </a:pP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Representation  </a:t>
            </a:r>
          </a:p>
          <a:p>
            <a:pPr marL="320040" marR="205105" indent="-89535" algn="ctr">
              <a:lnSpc>
                <a:spcPct val="278000"/>
              </a:lnSpc>
            </a:pP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Score Function  Searc</a:t>
            </a:r>
            <a:r>
              <a:rPr sz="1800" b="1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/O</a:t>
            </a:r>
            <a:r>
              <a:rPr sz="1800" b="1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pt</a:t>
            </a: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imi</a:t>
            </a:r>
            <a:r>
              <a:rPr sz="1800" b="1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z</a:t>
            </a: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on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 panose="020B0604020202020204"/>
              <a:cs typeface="Arial" panose="020B0604020202020204"/>
            </a:endParaRPr>
          </a:p>
          <a:p>
            <a:pPr marL="711200" marR="779145" indent="196850">
              <a:lnSpc>
                <a:spcPct val="79000"/>
              </a:lnSpc>
            </a:pP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Models,  Parame</a:t>
            </a:r>
            <a:r>
              <a:rPr sz="1800" b="1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5" dirty="0">
                <a:solidFill>
                  <a:srgbClr val="44546A"/>
                </a:solidFill>
                <a:latin typeface="Arial" panose="020B0604020202020204"/>
                <a:cs typeface="Arial" panose="020B0604020202020204"/>
              </a:rPr>
              <a:t>ers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651" y="17526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8651" y="25146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8651" y="32766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38651" y="4073752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31942" y="2337308"/>
            <a:ext cx="190881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ML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grew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out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work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AI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1942" y="3440683"/>
            <a:ext cx="2131695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800" b="1" i="1" spc="-10" dirty="0">
                <a:latin typeface="Calibri" panose="020F0502020204030204"/>
                <a:cs typeface="Calibri" panose="020F0502020204030204"/>
              </a:rPr>
              <a:t>Optimize 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a  </a:t>
            </a:r>
            <a:r>
              <a:rPr sz="1800" b="1" i="1" spc="-5" dirty="0">
                <a:latin typeface="Calibri" panose="020F0502020204030204"/>
                <a:cs typeface="Calibri" panose="020F0502020204030204"/>
              </a:rPr>
              <a:t>performance criterion  using </a:t>
            </a:r>
            <a:r>
              <a:rPr sz="1800" b="1" i="1" spc="-15" dirty="0">
                <a:latin typeface="Calibri" panose="020F0502020204030204"/>
                <a:cs typeface="Calibri" panose="020F0502020204030204"/>
              </a:rPr>
              <a:t>example 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data 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or  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past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experience,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31942" y="4812283"/>
            <a:ext cx="223329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0"/>
              </a:spcBef>
            </a:pPr>
            <a:r>
              <a:rPr sz="1800" b="1" i="1" spc="-5" dirty="0">
                <a:latin typeface="Calibri" panose="020F0502020204030204"/>
                <a:cs typeface="Calibri" panose="020F0502020204030204"/>
              </a:rPr>
              <a:t>Aiming 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b="1" i="1" spc="-5" dirty="0">
                <a:latin typeface="Calibri" panose="020F0502020204030204"/>
                <a:cs typeface="Calibri" panose="020F0502020204030204"/>
              </a:rPr>
              <a:t>generalize 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to  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unseen 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data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028" y="134377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4028" y="134377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26831" y="1358201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012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49842" y="1358201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5">
                <a:moveTo>
                  <a:pt x="0" y="0"/>
                </a:moveTo>
                <a:lnTo>
                  <a:pt x="0" y="100669"/>
                </a:lnTo>
              </a:path>
            </a:pathLst>
          </a:custGeom>
          <a:ln w="12701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3806" y="291083"/>
            <a:ext cx="51447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000000"/>
                </a:solidFill>
              </a:rPr>
              <a:t>What </a:t>
            </a:r>
            <a:r>
              <a:rPr sz="4400" spc="-25" dirty="0">
                <a:solidFill>
                  <a:srgbClr val="000000"/>
                </a:solidFill>
              </a:rPr>
              <a:t>we </a:t>
            </a:r>
            <a:r>
              <a:rPr sz="4400" spc="-30" dirty="0">
                <a:solidFill>
                  <a:srgbClr val="000000"/>
                </a:solidFill>
              </a:rPr>
              <a:t>have</a:t>
            </a:r>
            <a:r>
              <a:rPr sz="4400" spc="5" dirty="0">
                <a:solidFill>
                  <a:srgbClr val="000000"/>
                </a:solidFill>
              </a:rPr>
              <a:t> </a:t>
            </a:r>
            <a:r>
              <a:rPr sz="4400" spc="-30" dirty="0">
                <a:solidFill>
                  <a:srgbClr val="000000"/>
                </a:solidFill>
              </a:rPr>
              <a:t>covered</a:t>
            </a:r>
            <a:endParaRPr sz="4400"/>
          </a:p>
        </p:txBody>
      </p:sp>
      <p:sp>
        <p:nvSpPr>
          <p:cNvPr id="9" name="object 9"/>
          <p:cNvSpPr/>
          <p:nvPr/>
        </p:nvSpPr>
        <p:spPr>
          <a:xfrm>
            <a:off x="457200" y="5375871"/>
            <a:ext cx="2286000" cy="1009015"/>
          </a:xfrm>
          <a:custGeom>
            <a:avLst/>
            <a:gdLst/>
            <a:ahLst/>
            <a:cxnLst/>
            <a:rect l="l" t="t" r="r" b="b"/>
            <a:pathLst>
              <a:path w="2286000" h="1009015">
                <a:moveTo>
                  <a:pt x="2286000" y="0"/>
                </a:moveTo>
                <a:lnTo>
                  <a:pt x="0" y="0"/>
                </a:lnTo>
                <a:lnTo>
                  <a:pt x="0" y="1008399"/>
                </a:lnTo>
                <a:lnTo>
                  <a:pt x="2286000" y="1008399"/>
                </a:lnTo>
                <a:lnTo>
                  <a:pt x="228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3200" y="5375871"/>
            <a:ext cx="6146800" cy="1009015"/>
          </a:xfrm>
          <a:custGeom>
            <a:avLst/>
            <a:gdLst/>
            <a:ahLst/>
            <a:cxnLst/>
            <a:rect l="l" t="t" r="r" b="b"/>
            <a:pathLst>
              <a:path w="6146800" h="1009015">
                <a:moveTo>
                  <a:pt x="6146800" y="0"/>
                </a:moveTo>
                <a:lnTo>
                  <a:pt x="0" y="0"/>
                </a:lnTo>
                <a:lnTo>
                  <a:pt x="0" y="1008399"/>
                </a:lnTo>
                <a:lnTo>
                  <a:pt x="6146800" y="1008399"/>
                </a:lnTo>
                <a:lnTo>
                  <a:pt x="614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3200" y="1452520"/>
            <a:ext cx="0" cy="4938395"/>
          </a:xfrm>
          <a:custGeom>
            <a:avLst/>
            <a:gdLst/>
            <a:ahLst/>
            <a:cxnLst/>
            <a:rect l="l" t="t" r="r" b="b"/>
            <a:pathLst>
              <a:path h="4938395">
                <a:moveTo>
                  <a:pt x="0" y="0"/>
                </a:moveTo>
                <a:lnTo>
                  <a:pt x="0" y="4938102"/>
                </a:lnTo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0850" y="1867832"/>
            <a:ext cx="8445500" cy="0"/>
          </a:xfrm>
          <a:custGeom>
            <a:avLst/>
            <a:gdLst/>
            <a:ahLst/>
            <a:cxnLst/>
            <a:rect l="l" t="t" r="r" b="b"/>
            <a:pathLst>
              <a:path w="8445500">
                <a:moveTo>
                  <a:pt x="0" y="0"/>
                </a:moveTo>
                <a:lnTo>
                  <a:pt x="8445500" y="0"/>
                </a:lnTo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0850" y="3178752"/>
            <a:ext cx="8445500" cy="0"/>
          </a:xfrm>
          <a:custGeom>
            <a:avLst/>
            <a:gdLst/>
            <a:ahLst/>
            <a:cxnLst/>
            <a:rect l="l" t="t" r="r" b="b"/>
            <a:pathLst>
              <a:path w="8445500">
                <a:moveTo>
                  <a:pt x="0" y="0"/>
                </a:moveTo>
                <a:lnTo>
                  <a:pt x="8445500" y="0"/>
                </a:lnTo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0850" y="4187152"/>
            <a:ext cx="8445500" cy="0"/>
          </a:xfrm>
          <a:custGeom>
            <a:avLst/>
            <a:gdLst/>
            <a:ahLst/>
            <a:cxnLst/>
            <a:rect l="l" t="t" r="r" b="b"/>
            <a:pathLst>
              <a:path w="8445500">
                <a:moveTo>
                  <a:pt x="0" y="0"/>
                </a:moveTo>
                <a:lnTo>
                  <a:pt x="8445500" y="0"/>
                </a:lnTo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0850" y="5375872"/>
            <a:ext cx="8445500" cy="0"/>
          </a:xfrm>
          <a:custGeom>
            <a:avLst/>
            <a:gdLst/>
            <a:ahLst/>
            <a:cxnLst/>
            <a:rect l="l" t="t" r="r" b="b"/>
            <a:pathLst>
              <a:path w="8445500">
                <a:moveTo>
                  <a:pt x="0" y="0"/>
                </a:moveTo>
                <a:lnTo>
                  <a:pt x="8445500" y="0"/>
                </a:lnTo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1452520"/>
            <a:ext cx="0" cy="4938395"/>
          </a:xfrm>
          <a:custGeom>
            <a:avLst/>
            <a:gdLst/>
            <a:ahLst/>
            <a:cxnLst/>
            <a:rect l="l" t="t" r="r" b="b"/>
            <a:pathLst>
              <a:path h="4938395">
                <a:moveTo>
                  <a:pt x="0" y="0"/>
                </a:moveTo>
                <a:lnTo>
                  <a:pt x="0" y="4938102"/>
                </a:lnTo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90000" y="1452520"/>
            <a:ext cx="0" cy="4938395"/>
          </a:xfrm>
          <a:custGeom>
            <a:avLst/>
            <a:gdLst/>
            <a:ahLst/>
            <a:cxnLst/>
            <a:rect l="l" t="t" r="r" b="b"/>
            <a:pathLst>
              <a:path h="4938395">
                <a:moveTo>
                  <a:pt x="0" y="0"/>
                </a:moveTo>
                <a:lnTo>
                  <a:pt x="0" y="4938102"/>
                </a:lnTo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850" y="1458870"/>
            <a:ext cx="8445500" cy="0"/>
          </a:xfrm>
          <a:custGeom>
            <a:avLst/>
            <a:gdLst/>
            <a:ahLst/>
            <a:cxnLst/>
            <a:rect l="l" t="t" r="r" b="b"/>
            <a:pathLst>
              <a:path w="8445500">
                <a:moveTo>
                  <a:pt x="0" y="0"/>
                </a:moveTo>
                <a:lnTo>
                  <a:pt x="8445500" y="0"/>
                </a:lnTo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0850" y="6384272"/>
            <a:ext cx="8445500" cy="0"/>
          </a:xfrm>
          <a:custGeom>
            <a:avLst/>
            <a:gdLst/>
            <a:ahLst/>
            <a:cxnLst/>
            <a:rect l="l" t="t" r="r" b="b"/>
            <a:pathLst>
              <a:path w="8445500">
                <a:moveTo>
                  <a:pt x="0" y="0"/>
                </a:moveTo>
                <a:lnTo>
                  <a:pt x="8445500" y="0"/>
                </a:lnTo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5940" y="1340611"/>
            <a:ext cx="14725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Task  </a:t>
            </a:r>
            <a:r>
              <a:rPr sz="1800" b="1" spc="-3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b="1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ese</a:t>
            </a:r>
            <a:r>
              <a:rPr sz="1800" b="1" spc="-2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nta</a:t>
            </a:r>
            <a:r>
              <a:rPr sz="180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b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io</a:t>
            </a:r>
            <a:r>
              <a:rPr sz="180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40" y="3199891"/>
            <a:ext cx="141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Score</a:t>
            </a:r>
            <a:r>
              <a:rPr sz="1800" b="1" spc="-6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Function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940" y="4208779"/>
            <a:ext cx="1984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Search/Optimization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5940" y="5397500"/>
            <a:ext cx="1919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Models,</a:t>
            </a:r>
            <a:r>
              <a:rPr sz="1800" b="1" spc="-3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2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Parameters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184150"/>
          </a:xfrm>
        </p:spPr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184150"/>
          </a:xfrm>
        </p:spPr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8788" y="1251930"/>
          <a:ext cx="8607425" cy="5060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5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70AD47"/>
                      </a:solidFill>
                      <a:prstDash val="solid"/>
                    </a:lnR>
                    <a:lnB w="19050">
                      <a:solidFill>
                        <a:srgbClr val="4472C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40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Task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70AD47"/>
                      </a:solidFill>
                      <a:prstDash val="solid"/>
                    </a:lnL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70AD47"/>
                      </a:solidFill>
                      <a:prstDash val="solid"/>
                    </a:lnT>
                    <a:lnB w="19050">
                      <a:solidFill>
                        <a:srgbClr val="70AD47"/>
                      </a:solidFill>
                      <a:prstDash val="solid"/>
                    </a:lnB>
                    <a:solidFill>
                      <a:srgbClr val="D5E3C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Regression,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classification, clustering,</a:t>
                      </a:r>
                      <a:r>
                        <a:rPr sz="1800" spc="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dimen-reduction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70AD47"/>
                      </a:solidFill>
                      <a:prstDash val="solid"/>
                    </a:lnL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70AD47"/>
                      </a:solidFill>
                      <a:prstDash val="solid"/>
                    </a:lnT>
                    <a:lnB w="19050">
                      <a:solidFill>
                        <a:srgbClr val="70AD47"/>
                      </a:solidFill>
                      <a:prstDash val="solid"/>
                    </a:lnB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03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4472C4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34290" marB="0">
                    <a:lnL w="19050">
                      <a:solidFill>
                        <a:srgbClr val="70AD47"/>
                      </a:solidFill>
                      <a:prstDash val="solid"/>
                    </a:lnL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70AD47"/>
                      </a:solidFill>
                      <a:prstDash val="solid"/>
                    </a:lnT>
                    <a:lnB w="19050">
                      <a:solidFill>
                        <a:srgbClr val="70AD47"/>
                      </a:solidFill>
                      <a:prstDash val="solid"/>
                    </a:lnB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34290" marB="0">
                    <a:lnL w="19050">
                      <a:solidFill>
                        <a:srgbClr val="70AD47"/>
                      </a:solidFill>
                      <a:prstDash val="solid"/>
                    </a:lnL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70AD47"/>
                      </a:solidFill>
                      <a:prstDash val="solid"/>
                    </a:lnT>
                    <a:lnB w="19050">
                      <a:solidFill>
                        <a:srgbClr val="70AD47"/>
                      </a:solidFill>
                      <a:prstDash val="solid"/>
                    </a:lnB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4472C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spc="-1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Representation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70AD47"/>
                      </a:solidFill>
                      <a:prstDash val="solid"/>
                    </a:lnL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70AD47"/>
                      </a:solidFill>
                      <a:prstDash val="solid"/>
                    </a:lnT>
                    <a:lnB w="19050">
                      <a:solidFill>
                        <a:srgbClr val="70AD47"/>
                      </a:solidFill>
                      <a:prstDash val="soli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79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Linear func,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nonlinear function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(e.g.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polynomial expansion), local  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linear,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logistic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function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(e.g.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p(c|x)),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tree, 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multi-layer,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prob-density 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family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(e.g.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Bernoulli, multinomial, Gaussian,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mixture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 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Gaussians), local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func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smoothness,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kernel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matrix,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local  smoothness, partition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feature</a:t>
                      </a:r>
                      <a:r>
                        <a:rPr sz="1800" spc="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space,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70AD47"/>
                      </a:solidFill>
                      <a:prstDash val="solid"/>
                    </a:lnL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70AD47"/>
                      </a:solidFill>
                      <a:prstDash val="solid"/>
                    </a:lnT>
                    <a:lnB w="19050">
                      <a:solidFill>
                        <a:srgbClr val="70AD47"/>
                      </a:solidFill>
                      <a:prstDash val="soli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4472C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spc="-1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Score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Function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70AD47"/>
                      </a:solidFill>
                      <a:prstDash val="solid"/>
                    </a:lnL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70AD47"/>
                      </a:solidFill>
                      <a:prstDash val="solid"/>
                    </a:lnT>
                    <a:lnB w="19050">
                      <a:solidFill>
                        <a:srgbClr val="70AD47"/>
                      </a:solidFill>
                      <a:prstDash val="soli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55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MSE,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Margin, log-likelihood,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EPE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(e.g. L2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loss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for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KNN,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0-1 loss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for  Bayes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classifier), </a:t>
                      </a:r>
                      <a:r>
                        <a:rPr sz="1800" spc="-20" dirty="0">
                          <a:latin typeface="Calibri" panose="020F0502020204030204"/>
                          <a:cs typeface="Calibri" panose="020F0502020204030204"/>
                        </a:rPr>
                        <a:t>cross-entropy,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cluster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points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distance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to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centers, 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variance, conditional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log-likelihood, complete data-likelihood,  regularized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loss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func (e.g. L1, L2) 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goodness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inter-cluster</a:t>
                      </a:r>
                      <a:r>
                        <a:rPr sz="1800" spc="9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similar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70AD47"/>
                      </a:solidFill>
                      <a:prstDash val="solid"/>
                    </a:lnL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70AD47"/>
                      </a:solidFill>
                      <a:prstDash val="solid"/>
                    </a:lnT>
                    <a:lnB w="19050">
                      <a:solidFill>
                        <a:srgbClr val="70AD47"/>
                      </a:solidFill>
                      <a:prstDash val="solid"/>
                    </a:lnB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4472C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 marR="699770">
                        <a:lnSpc>
                          <a:spcPts val="2110"/>
                        </a:lnSpc>
                        <a:spcBef>
                          <a:spcPts val="365"/>
                        </a:spcBef>
                      </a:pPr>
                      <a:r>
                        <a:rPr sz="1800" b="1" spc="-10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Search/  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800" b="1" spc="-1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800" b="1" spc="-30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z</a:t>
                      </a:r>
                      <a:r>
                        <a:rPr sz="1800" b="1" spc="-20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io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70AD47"/>
                      </a:solidFill>
                      <a:prstDash val="solid"/>
                    </a:lnL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70AD47"/>
                      </a:solidFill>
                      <a:prstDash val="solid"/>
                    </a:lnT>
                    <a:lnB w="19050">
                      <a:solidFill>
                        <a:srgbClr val="70AD47"/>
                      </a:solidFill>
                      <a:prstDash val="soli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39065">
                        <a:lnSpc>
                          <a:spcPct val="99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Normal equation,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gradient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descent,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stochastic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GD,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Newton,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Linear 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programming, Quadratic programming (quadratic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objective with  linear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constraints), 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greedy,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EM,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asyn-SGD,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eigenDecomp,</a:t>
                      </a:r>
                      <a:r>
                        <a:rPr sz="1800" spc="1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backprop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70AD47"/>
                      </a:solidFill>
                      <a:prstDash val="solid"/>
                    </a:lnL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70AD47"/>
                      </a:solidFill>
                      <a:prstDash val="solid"/>
                    </a:lnT>
                    <a:lnB w="19050">
                      <a:solidFill>
                        <a:srgbClr val="70AD47"/>
                      </a:solidFill>
                      <a:prstDash val="soli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1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4472C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 marR="850900">
                        <a:lnSpc>
                          <a:spcPts val="2110"/>
                        </a:lnSpc>
                        <a:spcBef>
                          <a:spcPts val="365"/>
                        </a:spcBef>
                      </a:pPr>
                      <a:r>
                        <a:rPr sz="1800" b="1" spc="-10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Models,  </a:t>
                      </a:r>
                      <a:r>
                        <a:rPr sz="1800" b="1" spc="-3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800" b="1" spc="-4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am</a:t>
                      </a:r>
                      <a:r>
                        <a:rPr sz="1800" b="1" spc="-20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800" b="1" spc="-2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800" b="1" spc="-2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70AD47"/>
                      </a:solidFill>
                      <a:prstDash val="solid"/>
                    </a:lnL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70AD47"/>
                      </a:solidFill>
                      <a:prstDash val="solid"/>
                    </a:lnT>
                    <a:lnB w="19050">
                      <a:solidFill>
                        <a:srgbClr val="70AD47"/>
                      </a:solidFill>
                      <a:prstDash val="soli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32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Linear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weight 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vector,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basis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weight 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vector,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local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weight 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vector,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dual 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weights, training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samples,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tree-dendrogram, multi-layer weights, 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principle components, member (soft/hard) assignment,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cluster  centroid, cluster covariance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(shape),</a:t>
                      </a:r>
                      <a:r>
                        <a:rPr sz="1800" spc="5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…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70AD47"/>
                      </a:solidFill>
                      <a:prstDash val="solid"/>
                    </a:lnL>
                    <a:lnR w="19050">
                      <a:solidFill>
                        <a:srgbClr val="70AD47"/>
                      </a:solidFill>
                      <a:prstDash val="solid"/>
                    </a:lnR>
                    <a:lnT w="19050">
                      <a:solidFill>
                        <a:srgbClr val="70AD47"/>
                      </a:solidFill>
                      <a:prstDash val="solid"/>
                    </a:lnT>
                    <a:lnB w="19050">
                      <a:solidFill>
                        <a:srgbClr val="70AD47"/>
                      </a:solidFill>
                      <a:prstDash val="solid"/>
                    </a:lnB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96595"/>
            <a:ext cx="42868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000000"/>
                </a:solidFill>
              </a:rPr>
              <a:t>What </a:t>
            </a:r>
            <a:r>
              <a:rPr sz="4400" spc="-25" dirty="0">
                <a:solidFill>
                  <a:srgbClr val="000000"/>
                </a:solidFill>
              </a:rPr>
              <a:t>we </a:t>
            </a:r>
            <a:r>
              <a:rPr sz="4400" spc="-5" dirty="0">
                <a:solidFill>
                  <a:srgbClr val="000000"/>
                </a:solidFill>
              </a:rPr>
              <a:t>will</a:t>
            </a:r>
            <a:r>
              <a:rPr sz="4400" spc="10" dirty="0">
                <a:solidFill>
                  <a:srgbClr val="000000"/>
                </a:solidFill>
              </a:rPr>
              <a:t> </a:t>
            </a:r>
            <a:r>
              <a:rPr sz="4400" spc="-25" dirty="0">
                <a:solidFill>
                  <a:srgbClr val="000000"/>
                </a:solidFill>
              </a:rPr>
              <a:t>cover</a:t>
            </a:r>
            <a:endParaRPr sz="440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5940" y="4423664"/>
            <a:ext cx="57848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Data</a:t>
            </a:r>
            <a:r>
              <a:rPr sz="1800" i="1" spc="-10" dirty="0">
                <a:latin typeface="Calibri" panose="020F0502020204030204"/>
                <a:cs typeface="Calibri" panose="020F0502020204030204"/>
              </a:rPr>
              <a:t>/points/instances/examples/samples/records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: </a:t>
            </a:r>
            <a:r>
              <a:rPr sz="21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[ </a:t>
            </a:r>
            <a:r>
              <a:rPr sz="21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rows</a:t>
            </a:r>
            <a:r>
              <a:rPr sz="2100" spc="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]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790947"/>
            <a:ext cx="444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Features</a:t>
            </a:r>
            <a:r>
              <a:rPr sz="1800" i="1" spc="-10" dirty="0">
                <a:latin typeface="Calibri" panose="020F0502020204030204"/>
                <a:cs typeface="Calibri" panose="020F0502020204030204"/>
              </a:rPr>
              <a:t>/attributes/dimensions/independent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4969255"/>
            <a:ext cx="6904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alibri" panose="020F0502020204030204"/>
                <a:cs typeface="Calibri" panose="020F0502020204030204"/>
              </a:rPr>
              <a:t>variables/covariates/predictors/regressors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: </a:t>
            </a:r>
            <a:r>
              <a:rPr sz="21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[ </a:t>
            </a:r>
            <a:r>
              <a:rPr sz="21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columns, </a:t>
            </a:r>
            <a:r>
              <a:rPr sz="21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except </a:t>
            </a:r>
            <a:r>
              <a:rPr sz="21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1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last]</a:t>
            </a:r>
            <a:endParaRPr sz="21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336540"/>
            <a:ext cx="7091680" cy="4921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74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Target</a:t>
            </a:r>
            <a:r>
              <a:rPr sz="1800" i="1" spc="-10" dirty="0">
                <a:latin typeface="Calibri" panose="020F0502020204030204"/>
                <a:cs typeface="Calibri" panose="020F0502020204030204"/>
              </a:rPr>
              <a:t>/outcome/response/label/dependent </a:t>
            </a:r>
            <a:r>
              <a:rPr sz="1800" i="1" spc="-5" dirty="0">
                <a:latin typeface="Calibri" panose="020F0502020204030204"/>
                <a:cs typeface="Calibri" panose="020F0502020204030204"/>
              </a:rPr>
              <a:t>variable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: special column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dirty="0">
                <a:latin typeface="Calibri" panose="020F0502020204030204"/>
                <a:cs typeface="Calibri" panose="020F0502020204030204"/>
              </a:rPr>
              <a:t>be 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predicted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[ 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last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column</a:t>
            </a:r>
            <a:r>
              <a:rPr sz="1800" spc="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]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3969" y="546290"/>
            <a:ext cx="3213099" cy="375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42957" y="2283103"/>
            <a:ext cx="2417585" cy="421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48376" y="2216152"/>
            <a:ext cx="553720" cy="609600"/>
          </a:xfrm>
          <a:custGeom>
            <a:avLst/>
            <a:gdLst/>
            <a:ahLst/>
            <a:cxnLst/>
            <a:rect l="l" t="t" r="r" b="b"/>
            <a:pathLst>
              <a:path w="553720" h="609600">
                <a:moveTo>
                  <a:pt x="0" y="92220"/>
                </a:moveTo>
                <a:lnTo>
                  <a:pt x="7247" y="56324"/>
                </a:lnTo>
                <a:lnTo>
                  <a:pt x="27010" y="27010"/>
                </a:lnTo>
                <a:lnTo>
                  <a:pt x="56324" y="7247"/>
                </a:lnTo>
                <a:lnTo>
                  <a:pt x="92220" y="0"/>
                </a:lnTo>
                <a:lnTo>
                  <a:pt x="461091" y="0"/>
                </a:lnTo>
                <a:lnTo>
                  <a:pt x="496987" y="7247"/>
                </a:lnTo>
                <a:lnTo>
                  <a:pt x="526301" y="27010"/>
                </a:lnTo>
                <a:lnTo>
                  <a:pt x="546064" y="56324"/>
                </a:lnTo>
                <a:lnTo>
                  <a:pt x="553312" y="92220"/>
                </a:lnTo>
                <a:lnTo>
                  <a:pt x="553312" y="517379"/>
                </a:lnTo>
                <a:lnTo>
                  <a:pt x="546064" y="553275"/>
                </a:lnTo>
                <a:lnTo>
                  <a:pt x="526301" y="582589"/>
                </a:lnTo>
                <a:lnTo>
                  <a:pt x="496987" y="602352"/>
                </a:lnTo>
                <a:lnTo>
                  <a:pt x="461091" y="609600"/>
                </a:lnTo>
                <a:lnTo>
                  <a:pt x="92220" y="609600"/>
                </a:lnTo>
                <a:lnTo>
                  <a:pt x="56324" y="602352"/>
                </a:lnTo>
                <a:lnTo>
                  <a:pt x="27010" y="582589"/>
                </a:lnTo>
                <a:lnTo>
                  <a:pt x="7247" y="553275"/>
                </a:lnTo>
                <a:lnTo>
                  <a:pt x="0" y="517379"/>
                </a:lnTo>
                <a:lnTo>
                  <a:pt x="0" y="9222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38819" y="2199905"/>
            <a:ext cx="602615" cy="609600"/>
          </a:xfrm>
          <a:custGeom>
            <a:avLst/>
            <a:gdLst/>
            <a:ahLst/>
            <a:cxnLst/>
            <a:rect l="l" t="t" r="r" b="b"/>
            <a:pathLst>
              <a:path w="602615" h="609600">
                <a:moveTo>
                  <a:pt x="0" y="100425"/>
                </a:moveTo>
                <a:lnTo>
                  <a:pt x="7891" y="61335"/>
                </a:lnTo>
                <a:lnTo>
                  <a:pt x="29413" y="29413"/>
                </a:lnTo>
                <a:lnTo>
                  <a:pt x="61335" y="7891"/>
                </a:lnTo>
                <a:lnTo>
                  <a:pt x="100425" y="0"/>
                </a:lnTo>
                <a:lnTo>
                  <a:pt x="502114" y="0"/>
                </a:lnTo>
                <a:lnTo>
                  <a:pt x="541204" y="7891"/>
                </a:lnTo>
                <a:lnTo>
                  <a:pt x="573126" y="29413"/>
                </a:lnTo>
                <a:lnTo>
                  <a:pt x="594648" y="61335"/>
                </a:lnTo>
                <a:lnTo>
                  <a:pt x="602540" y="100425"/>
                </a:lnTo>
                <a:lnTo>
                  <a:pt x="602540" y="509174"/>
                </a:lnTo>
                <a:lnTo>
                  <a:pt x="594648" y="548264"/>
                </a:lnTo>
                <a:lnTo>
                  <a:pt x="573126" y="580186"/>
                </a:lnTo>
                <a:lnTo>
                  <a:pt x="541204" y="601708"/>
                </a:lnTo>
                <a:lnTo>
                  <a:pt x="502114" y="609600"/>
                </a:lnTo>
                <a:lnTo>
                  <a:pt x="100425" y="609600"/>
                </a:lnTo>
                <a:lnTo>
                  <a:pt x="61335" y="601708"/>
                </a:lnTo>
                <a:lnTo>
                  <a:pt x="29413" y="580186"/>
                </a:lnTo>
                <a:lnTo>
                  <a:pt x="7891" y="548264"/>
                </a:lnTo>
                <a:lnTo>
                  <a:pt x="0" y="509174"/>
                </a:lnTo>
                <a:lnTo>
                  <a:pt x="0" y="100425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671630"/>
            <a:ext cx="5240655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0" dirty="0">
                <a:solidFill>
                  <a:srgbClr val="000000"/>
                </a:solidFill>
                <a:latin typeface="+mj-lt"/>
              </a:rPr>
              <a:t>Main </a:t>
            </a:r>
            <a:r>
              <a:rPr sz="4000" spc="-5" dirty="0">
                <a:solidFill>
                  <a:srgbClr val="000000"/>
                </a:solidFill>
                <a:latin typeface="+mj-lt"/>
              </a:rPr>
              <a:t>Types </a:t>
            </a:r>
            <a:r>
              <a:rPr sz="4000" spc="40" dirty="0">
                <a:solidFill>
                  <a:srgbClr val="000000"/>
                </a:solidFill>
                <a:latin typeface="+mj-lt"/>
              </a:rPr>
              <a:t>of</a:t>
            </a:r>
            <a:r>
              <a:rPr sz="4000" spc="-35" dirty="0">
                <a:solidFill>
                  <a:srgbClr val="000000"/>
                </a:solidFill>
                <a:latin typeface="+mj-lt"/>
              </a:rPr>
              <a:t> </a:t>
            </a:r>
            <a:r>
              <a:rPr sz="4000" spc="50" dirty="0">
                <a:solidFill>
                  <a:srgbClr val="000000"/>
                </a:solidFill>
                <a:latin typeface="+mj-lt"/>
              </a:rPr>
              <a:t>Columns</a:t>
            </a:r>
            <a:endParaRPr sz="40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6507" y="1570228"/>
            <a:ext cx="4128770" cy="2241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i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Continuous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: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real 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number, 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for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example,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weight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00FF"/>
              </a:buClr>
              <a:buFont typeface="Arial" panose="020B0604020202020204"/>
              <a:buChar char="•"/>
            </a:pPr>
            <a:endParaRPr sz="4150">
              <a:latin typeface="Calibri" panose="020F0502020204030204"/>
              <a:cs typeface="Calibri" panose="020F0502020204030204"/>
            </a:endParaRPr>
          </a:p>
          <a:p>
            <a:pPr marL="241300" marR="598170" indent="-228600">
              <a:lnSpc>
                <a:spcPts val="3000"/>
              </a:lnSpc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i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Discrete</a:t>
            </a:r>
            <a:r>
              <a:rPr sz="2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: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symbol,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like 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“Good”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“Bad”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456" y="1699865"/>
            <a:ext cx="3555999" cy="4140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028" y="149617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4028" y="149617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26831" y="1510601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012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26831" y="1510601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012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49842" y="151060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49842" y="151060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0635" y="541290"/>
            <a:ext cx="77812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145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e.g. </a:t>
            </a:r>
            <a:r>
              <a:rPr sz="4000" b="0" spc="300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SUPERVISED</a:t>
            </a:r>
            <a:r>
              <a:rPr sz="4000" b="0" spc="35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 </a:t>
            </a:r>
            <a:r>
              <a:rPr sz="4000" b="0" spc="225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Classification</a:t>
            </a:r>
            <a:endParaRPr sz="4000" dirty="0">
              <a:latin typeface="+mj-lt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" y="1417640"/>
            <a:ext cx="5721462" cy="4753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29405" y="2943511"/>
            <a:ext cx="318991" cy="57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09541" y="4002532"/>
            <a:ext cx="3687445" cy="161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3250"/>
              </a:lnSpc>
              <a:spcBef>
                <a:spcPts val="100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f(</a:t>
            </a:r>
            <a:r>
              <a:rPr sz="28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50" spc="-7" baseline="-18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r>
              <a:rPr sz="28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352550" marR="17780" indent="-228600">
              <a:lnSpc>
                <a:spcPts val="3000"/>
              </a:lnSpc>
              <a:spcBef>
                <a:spcPts val="290"/>
              </a:spcBef>
              <a:buFont typeface="Arial" panose="020B0604020202020204"/>
              <a:buChar char="•"/>
              <a:tabLst>
                <a:tab pos="1353185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e.g.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target </a:t>
            </a:r>
            <a:r>
              <a:rPr sz="2800" dirty="0">
                <a:latin typeface="Calibri" panose="020F0502020204030204"/>
                <a:cs typeface="Calibri" panose="020F0502020204030204"/>
              </a:rPr>
              <a:t>Y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can  </a:t>
            </a:r>
            <a:r>
              <a:rPr sz="2800" dirty="0">
                <a:latin typeface="Calibri" panose="020F0502020204030204"/>
                <a:cs typeface="Calibri" panose="020F0502020204030204"/>
              </a:rPr>
              <a:t>be a </a:t>
            </a:r>
            <a:r>
              <a:rPr sz="28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discrete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target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variable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42379" y="2090817"/>
            <a:ext cx="2891790" cy="1811020"/>
          </a:xfrm>
          <a:custGeom>
            <a:avLst/>
            <a:gdLst/>
            <a:ahLst/>
            <a:cxnLst/>
            <a:rect l="l" t="t" r="r" b="b"/>
            <a:pathLst>
              <a:path w="2891790" h="1811020">
                <a:moveTo>
                  <a:pt x="0" y="0"/>
                </a:moveTo>
                <a:lnTo>
                  <a:pt x="2891654" y="0"/>
                </a:lnTo>
                <a:lnTo>
                  <a:pt x="2891654" y="1810752"/>
                </a:lnTo>
                <a:lnTo>
                  <a:pt x="0" y="18107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47142" y="2095580"/>
            <a:ext cx="2880995" cy="1801495"/>
          </a:xfrm>
          <a:prstGeom prst="rect">
            <a:avLst/>
          </a:prstGeom>
          <a:solidFill>
            <a:srgbClr val="C5E0B4"/>
          </a:solidFill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ts val="3375"/>
              </a:lnSpc>
            </a:pPr>
            <a:r>
              <a:rPr sz="2900" spc="-25" dirty="0">
                <a:latin typeface="Calibri" panose="020F0502020204030204"/>
                <a:cs typeface="Calibri" panose="020F0502020204030204"/>
              </a:rPr>
              <a:t>Training</a:t>
            </a:r>
            <a:r>
              <a:rPr sz="2900" dirty="0">
                <a:latin typeface="Calibri" panose="020F0502020204030204"/>
                <a:cs typeface="Calibri" panose="020F0502020204030204"/>
              </a:rPr>
              <a:t> dataset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86360">
              <a:lnSpc>
                <a:spcPct val="100000"/>
              </a:lnSpc>
              <a:spcBef>
                <a:spcPts val="120"/>
              </a:spcBef>
            </a:pPr>
            <a:r>
              <a:rPr sz="2900" dirty="0">
                <a:latin typeface="Calibri" panose="020F0502020204030204"/>
                <a:cs typeface="Calibri" panose="020F0502020204030204"/>
              </a:rPr>
              <a:t>consists </a:t>
            </a:r>
            <a:r>
              <a:rPr sz="2900" spc="10" dirty="0">
                <a:latin typeface="Calibri" panose="020F0502020204030204"/>
                <a:cs typeface="Calibri" panose="020F0502020204030204"/>
              </a:rPr>
              <a:t>of</a:t>
            </a:r>
            <a:r>
              <a:rPr sz="29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input</a:t>
            </a:r>
            <a:r>
              <a:rPr sz="2900" spc="10" dirty="0">
                <a:latin typeface="Calibri" panose="020F0502020204030204"/>
                <a:cs typeface="Calibri" panose="020F0502020204030204"/>
              </a:rPr>
              <a:t>-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86360">
              <a:lnSpc>
                <a:spcPct val="100000"/>
              </a:lnSpc>
              <a:spcBef>
                <a:spcPts val="1415"/>
              </a:spcBef>
            </a:pPr>
            <a:r>
              <a:rPr sz="2900" b="1" spc="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output</a:t>
            </a:r>
            <a:r>
              <a:rPr sz="290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5" dirty="0">
                <a:latin typeface="Calibri" panose="020F0502020204030204"/>
                <a:cs typeface="Calibri" panose="020F0502020204030204"/>
              </a:rPr>
              <a:t>pairs</a:t>
            </a:r>
            <a:endParaRPr sz="2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23492" y="1740916"/>
            <a:ext cx="5018405" cy="2067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10845" indent="-398780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Course Logistics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625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Machine Learning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Basics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650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Rough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Plan of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Course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Content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745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Machine Learning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History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772" y="2404267"/>
            <a:ext cx="1158240" cy="365125"/>
          </a:xfrm>
          <a:custGeom>
            <a:avLst/>
            <a:gdLst/>
            <a:ahLst/>
            <a:cxnLst/>
            <a:rect l="l" t="t" r="r" b="b"/>
            <a:pathLst>
              <a:path w="1158240" h="365125">
                <a:moveTo>
                  <a:pt x="975419" y="0"/>
                </a:moveTo>
                <a:lnTo>
                  <a:pt x="975419" y="91281"/>
                </a:lnTo>
                <a:lnTo>
                  <a:pt x="0" y="91281"/>
                </a:lnTo>
                <a:lnTo>
                  <a:pt x="0" y="273845"/>
                </a:lnTo>
                <a:lnTo>
                  <a:pt x="975419" y="273845"/>
                </a:lnTo>
                <a:lnTo>
                  <a:pt x="975419" y="365125"/>
                </a:lnTo>
                <a:lnTo>
                  <a:pt x="1157980" y="182563"/>
                </a:lnTo>
                <a:lnTo>
                  <a:pt x="9754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772" y="2404267"/>
            <a:ext cx="1158240" cy="365125"/>
          </a:xfrm>
          <a:custGeom>
            <a:avLst/>
            <a:gdLst/>
            <a:ahLst/>
            <a:cxnLst/>
            <a:rect l="l" t="t" r="r" b="b"/>
            <a:pathLst>
              <a:path w="1158240" h="365125">
                <a:moveTo>
                  <a:pt x="0" y="91280"/>
                </a:moveTo>
                <a:lnTo>
                  <a:pt x="975419" y="91280"/>
                </a:lnTo>
                <a:lnTo>
                  <a:pt x="975419" y="0"/>
                </a:lnTo>
                <a:lnTo>
                  <a:pt x="1157981" y="182563"/>
                </a:lnTo>
                <a:lnTo>
                  <a:pt x="975419" y="365125"/>
                </a:lnTo>
                <a:lnTo>
                  <a:pt x="975419" y="273844"/>
                </a:lnTo>
                <a:lnTo>
                  <a:pt x="0" y="273844"/>
                </a:lnTo>
                <a:lnTo>
                  <a:pt x="0" y="91280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3" name="object 2"/>
          <p:cNvSpPr txBox="1">
            <a:spLocks noGrp="1"/>
          </p:cNvSpPr>
          <p:nvPr>
            <p:ph type="title"/>
          </p:nvPr>
        </p:nvSpPr>
        <p:spPr>
          <a:xfrm>
            <a:off x="250907" y="304800"/>
            <a:ext cx="2188210" cy="6758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-355" dirty="0">
                <a:latin typeface="+mj-lt"/>
              </a:rPr>
              <a:t>T</a:t>
            </a:r>
            <a:r>
              <a:rPr sz="4300" spc="55" dirty="0">
                <a:latin typeface="+mj-lt"/>
              </a:rPr>
              <a:t>o</a:t>
            </a:r>
            <a:r>
              <a:rPr sz="4300" spc="50" dirty="0">
                <a:latin typeface="+mj-lt"/>
              </a:rPr>
              <a:t>d</a:t>
            </a:r>
            <a:r>
              <a:rPr sz="4300" spc="-40" dirty="0">
                <a:latin typeface="+mj-lt"/>
              </a:rPr>
              <a:t>a</a:t>
            </a:r>
            <a:r>
              <a:rPr sz="4300" spc="40" dirty="0">
                <a:latin typeface="+mj-lt"/>
              </a:rPr>
              <a:t>y</a:t>
            </a:r>
            <a:endParaRPr sz="4300" dirty="0">
              <a:latin typeface="+mj-l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028" y="149617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4028" y="149617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26831" y="1510601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012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26831" y="1510601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012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49842" y="151060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49842" y="151060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200" y="540868"/>
            <a:ext cx="71481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145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e.g. </a:t>
            </a:r>
            <a:r>
              <a:rPr sz="4000" b="0" spc="300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SUPERVISED</a:t>
            </a:r>
            <a:r>
              <a:rPr sz="4000" b="0" spc="25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 </a:t>
            </a:r>
            <a:r>
              <a:rPr sz="4000" b="0" spc="240" dirty="0">
                <a:solidFill>
                  <a:srgbClr val="000000"/>
                </a:solidFill>
                <a:latin typeface="+mj-lt"/>
                <a:cs typeface="Times New Roman" panose="02020603050405020304"/>
              </a:rPr>
              <a:t>Regression</a:t>
            </a:r>
            <a:endParaRPr sz="4000" dirty="0">
              <a:latin typeface="+mj-lt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1448635"/>
            <a:ext cx="5721459" cy="4617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29405" y="2943511"/>
            <a:ext cx="318991" cy="57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32132" y="3962907"/>
            <a:ext cx="3764915" cy="1653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f(</a:t>
            </a:r>
            <a:r>
              <a:rPr sz="28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50" spc="-7" baseline="-18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r>
              <a:rPr sz="28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429385" marR="17780" indent="-228600" algn="just">
              <a:lnSpc>
                <a:spcPts val="3000"/>
              </a:lnSpc>
              <a:spcBef>
                <a:spcPts val="495"/>
              </a:spcBef>
              <a:buFont typeface="Arial" panose="020B0604020202020204"/>
              <a:buChar char="•"/>
              <a:tabLst>
                <a:tab pos="143002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e.g.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target </a:t>
            </a:r>
            <a:r>
              <a:rPr sz="2800" dirty="0">
                <a:latin typeface="Calibri" panose="020F0502020204030204"/>
                <a:cs typeface="Calibri" panose="020F0502020204030204"/>
              </a:rPr>
              <a:t>Y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can  </a:t>
            </a:r>
            <a:r>
              <a:rPr sz="2800" dirty="0">
                <a:latin typeface="Calibri" panose="020F0502020204030204"/>
                <a:cs typeface="Calibri" panose="020F0502020204030204"/>
              </a:rPr>
              <a:t>be a </a:t>
            </a:r>
            <a:r>
              <a:rPr sz="2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continuous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target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variable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42382" y="2090817"/>
            <a:ext cx="2895600" cy="1811020"/>
          </a:xfrm>
          <a:custGeom>
            <a:avLst/>
            <a:gdLst/>
            <a:ahLst/>
            <a:cxnLst/>
            <a:rect l="l" t="t" r="r" b="b"/>
            <a:pathLst>
              <a:path w="2895600" h="1811020">
                <a:moveTo>
                  <a:pt x="0" y="0"/>
                </a:moveTo>
                <a:lnTo>
                  <a:pt x="2895599" y="0"/>
                </a:lnTo>
                <a:lnTo>
                  <a:pt x="2895599" y="1810752"/>
                </a:lnTo>
                <a:lnTo>
                  <a:pt x="0" y="18107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47144" y="2095580"/>
            <a:ext cx="2884805" cy="1801495"/>
          </a:xfrm>
          <a:prstGeom prst="rect">
            <a:avLst/>
          </a:prstGeom>
          <a:solidFill>
            <a:srgbClr val="C5E0B4"/>
          </a:solidFill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ts val="3375"/>
              </a:lnSpc>
            </a:pPr>
            <a:r>
              <a:rPr sz="2900" spc="-25" dirty="0">
                <a:latin typeface="Calibri" panose="020F0502020204030204"/>
                <a:cs typeface="Calibri" panose="020F0502020204030204"/>
              </a:rPr>
              <a:t>Training</a:t>
            </a:r>
            <a:r>
              <a:rPr sz="2900" dirty="0">
                <a:latin typeface="Calibri" panose="020F0502020204030204"/>
                <a:cs typeface="Calibri" panose="020F0502020204030204"/>
              </a:rPr>
              <a:t> dataset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86360">
              <a:lnSpc>
                <a:spcPct val="100000"/>
              </a:lnSpc>
              <a:spcBef>
                <a:spcPts val="120"/>
              </a:spcBef>
            </a:pPr>
            <a:r>
              <a:rPr sz="2900" dirty="0">
                <a:latin typeface="Calibri" panose="020F0502020204030204"/>
                <a:cs typeface="Calibri" panose="020F0502020204030204"/>
              </a:rPr>
              <a:t>consists </a:t>
            </a:r>
            <a:r>
              <a:rPr sz="2900" spc="10" dirty="0">
                <a:latin typeface="Calibri" panose="020F0502020204030204"/>
                <a:cs typeface="Calibri" panose="020F0502020204030204"/>
              </a:rPr>
              <a:t>of</a:t>
            </a:r>
            <a:r>
              <a:rPr sz="29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input</a:t>
            </a:r>
            <a:r>
              <a:rPr sz="2900" spc="10" dirty="0">
                <a:latin typeface="Calibri" panose="020F0502020204030204"/>
                <a:cs typeface="Calibri" panose="020F0502020204030204"/>
              </a:rPr>
              <a:t>-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86360">
              <a:lnSpc>
                <a:spcPct val="100000"/>
              </a:lnSpc>
              <a:spcBef>
                <a:spcPts val="1415"/>
              </a:spcBef>
            </a:pPr>
            <a:r>
              <a:rPr sz="2900" b="1" spc="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output</a:t>
            </a:r>
            <a:r>
              <a:rPr sz="290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5" dirty="0">
                <a:latin typeface="Calibri" panose="020F0502020204030204"/>
                <a:cs typeface="Calibri" panose="020F0502020204030204"/>
              </a:rPr>
              <a:t>pairs</a:t>
            </a:r>
            <a:endParaRPr sz="29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231295" y="4427903"/>
          <a:ext cx="321945" cy="1461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26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25" dirty="0">
                          <a:latin typeface="Calibri" panose="020F0502020204030204"/>
                          <a:cs typeface="Calibri" panose="020F0502020204030204"/>
                        </a:rPr>
                        <a:t>10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6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25" dirty="0">
                          <a:latin typeface="Calibri" panose="020F0502020204030204"/>
                          <a:cs typeface="Calibri" panose="020F0502020204030204"/>
                        </a:rPr>
                        <a:t>12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6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6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6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289454" y="2147914"/>
          <a:ext cx="436880" cy="1708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8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9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12.5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5" dirty="0">
                          <a:latin typeface="Calibri" panose="020F0502020204030204"/>
                          <a:cs typeface="Calibri" panose="020F0502020204030204"/>
                        </a:rPr>
                        <a:t>20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8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日期占位符 1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028" y="149617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4028" y="149617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26831" y="1510601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012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26831" y="1510601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012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49842" y="151060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49842" y="151060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41" y="-78740"/>
            <a:ext cx="8986517" cy="1416157"/>
          </a:xfrm>
          <a:prstGeom prst="rect">
            <a:avLst/>
          </a:prstGeom>
        </p:spPr>
        <p:txBody>
          <a:bodyPr vert="horz" wrap="square" lIns="0" tIns="357124" rIns="0" bIns="0" rtlCol="0">
            <a:spAutoFit/>
          </a:bodyPr>
          <a:lstStyle/>
          <a:p>
            <a:pPr marL="465455" marR="5080">
              <a:lnSpc>
                <a:spcPts val="4100"/>
              </a:lnSpc>
              <a:spcBef>
                <a:spcPts val="820"/>
              </a:spcBef>
            </a:pPr>
            <a:r>
              <a:rPr sz="4000" b="0" spc="220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How </a:t>
            </a:r>
            <a:r>
              <a:rPr sz="4000" b="0" spc="225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to </a:t>
            </a:r>
            <a:r>
              <a:rPr sz="4000" b="0" spc="254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know </a:t>
            </a:r>
            <a:r>
              <a:rPr sz="4000" b="0" spc="365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the </a:t>
            </a:r>
            <a:r>
              <a:rPr sz="4000" b="0" spc="315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program</a:t>
            </a:r>
            <a:r>
              <a:rPr sz="4000" b="0" spc="-565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 </a:t>
            </a:r>
            <a:r>
              <a:rPr sz="4000" b="0" spc="265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works  </a:t>
            </a:r>
            <a:r>
              <a:rPr sz="4000" b="0" spc="145" dirty="0">
                <a:solidFill>
                  <a:srgbClr val="D800D8"/>
                </a:solidFill>
                <a:latin typeface="+mj-lt"/>
                <a:cs typeface="Times New Roman" panose="02020603050405020304"/>
              </a:rPr>
              <a:t>well?</a:t>
            </a:r>
            <a:endParaRPr sz="4000" dirty="0">
              <a:latin typeface="+mj-lt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" y="1417640"/>
            <a:ext cx="5721462" cy="4753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29405" y="2943511"/>
            <a:ext cx="318991" cy="57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42244" y="3947667"/>
            <a:ext cx="694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f(</a:t>
            </a:r>
            <a:r>
              <a:rPr sz="28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50" spc="-7" baseline="-18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r>
              <a:rPr sz="28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42382" y="2090817"/>
            <a:ext cx="2895600" cy="1811020"/>
          </a:xfrm>
          <a:custGeom>
            <a:avLst/>
            <a:gdLst/>
            <a:ahLst/>
            <a:cxnLst/>
            <a:rect l="l" t="t" r="r" b="b"/>
            <a:pathLst>
              <a:path w="2895600" h="1811020">
                <a:moveTo>
                  <a:pt x="0" y="0"/>
                </a:moveTo>
                <a:lnTo>
                  <a:pt x="2895599" y="0"/>
                </a:lnTo>
                <a:lnTo>
                  <a:pt x="2895599" y="1810752"/>
                </a:lnTo>
                <a:lnTo>
                  <a:pt x="0" y="181075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47144" y="2095580"/>
            <a:ext cx="2884805" cy="1801495"/>
          </a:xfrm>
          <a:prstGeom prst="rect">
            <a:avLst/>
          </a:prstGeom>
          <a:solidFill>
            <a:srgbClr val="C5E0B4"/>
          </a:solidFill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ts val="3375"/>
              </a:lnSpc>
            </a:pPr>
            <a:r>
              <a:rPr sz="2900" spc="-25" dirty="0">
                <a:latin typeface="Calibri" panose="020F0502020204030204"/>
                <a:cs typeface="Calibri" panose="020F0502020204030204"/>
              </a:rPr>
              <a:t>Training</a:t>
            </a:r>
            <a:r>
              <a:rPr sz="2900" dirty="0">
                <a:latin typeface="Calibri" panose="020F0502020204030204"/>
                <a:cs typeface="Calibri" panose="020F0502020204030204"/>
              </a:rPr>
              <a:t> dataset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86360">
              <a:lnSpc>
                <a:spcPct val="100000"/>
              </a:lnSpc>
              <a:spcBef>
                <a:spcPts val="120"/>
              </a:spcBef>
            </a:pPr>
            <a:r>
              <a:rPr sz="2900" dirty="0">
                <a:latin typeface="Calibri" panose="020F0502020204030204"/>
                <a:cs typeface="Calibri" panose="020F0502020204030204"/>
              </a:rPr>
              <a:t>consists </a:t>
            </a:r>
            <a:r>
              <a:rPr sz="2900" spc="10" dirty="0">
                <a:latin typeface="Calibri" panose="020F0502020204030204"/>
                <a:cs typeface="Calibri" panose="020F0502020204030204"/>
              </a:rPr>
              <a:t>of</a:t>
            </a:r>
            <a:r>
              <a:rPr sz="29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input</a:t>
            </a:r>
            <a:r>
              <a:rPr sz="2900" spc="10" dirty="0">
                <a:latin typeface="Calibri" panose="020F0502020204030204"/>
                <a:cs typeface="Calibri" panose="020F0502020204030204"/>
              </a:rPr>
              <a:t>-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86360">
              <a:lnSpc>
                <a:spcPct val="100000"/>
              </a:lnSpc>
              <a:spcBef>
                <a:spcPts val="1415"/>
              </a:spcBef>
            </a:pPr>
            <a:r>
              <a:rPr sz="2900" b="1" spc="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output</a:t>
            </a:r>
            <a:r>
              <a:rPr sz="290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900" spc="-5" dirty="0">
                <a:latin typeface="Calibri" panose="020F0502020204030204"/>
                <a:cs typeface="Calibri" panose="020F0502020204030204"/>
              </a:rPr>
              <a:t>pairs</a:t>
            </a:r>
            <a:endParaRPr sz="2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53956" y="4662309"/>
            <a:ext cx="1504315" cy="762000"/>
          </a:xfrm>
          <a:prstGeom prst="rect">
            <a:avLst/>
          </a:prstGeom>
          <a:solidFill>
            <a:srgbClr val="3366FF"/>
          </a:solidFill>
          <a:ln w="635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168275">
              <a:lnSpc>
                <a:spcPct val="100000"/>
              </a:lnSpc>
            </a:pPr>
            <a:r>
              <a:rPr sz="180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Evaluation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95056" y="4473957"/>
            <a:ext cx="2092325" cy="1200150"/>
          </a:xfrm>
          <a:custGeom>
            <a:avLst/>
            <a:gdLst/>
            <a:ahLst/>
            <a:cxnLst/>
            <a:rect l="l" t="t" r="r" b="b"/>
            <a:pathLst>
              <a:path w="2092325" h="1200150">
                <a:moveTo>
                  <a:pt x="0" y="199988"/>
                </a:moveTo>
                <a:lnTo>
                  <a:pt x="5281" y="154132"/>
                </a:lnTo>
                <a:lnTo>
                  <a:pt x="20326" y="112038"/>
                </a:lnTo>
                <a:lnTo>
                  <a:pt x="43935" y="74905"/>
                </a:lnTo>
                <a:lnTo>
                  <a:pt x="74905" y="43935"/>
                </a:lnTo>
                <a:lnTo>
                  <a:pt x="112038" y="20327"/>
                </a:lnTo>
                <a:lnTo>
                  <a:pt x="154132" y="5281"/>
                </a:lnTo>
                <a:lnTo>
                  <a:pt x="199987" y="0"/>
                </a:lnTo>
                <a:lnTo>
                  <a:pt x="1891757" y="0"/>
                </a:lnTo>
                <a:lnTo>
                  <a:pt x="1937612" y="5281"/>
                </a:lnTo>
                <a:lnTo>
                  <a:pt x="1979706" y="20327"/>
                </a:lnTo>
                <a:lnTo>
                  <a:pt x="2016839" y="43935"/>
                </a:lnTo>
                <a:lnTo>
                  <a:pt x="2047810" y="74905"/>
                </a:lnTo>
                <a:lnTo>
                  <a:pt x="2071418" y="112038"/>
                </a:lnTo>
                <a:lnTo>
                  <a:pt x="2086463" y="154132"/>
                </a:lnTo>
                <a:lnTo>
                  <a:pt x="2091745" y="199988"/>
                </a:lnTo>
                <a:lnTo>
                  <a:pt x="2091745" y="999917"/>
                </a:lnTo>
                <a:lnTo>
                  <a:pt x="2086463" y="1045772"/>
                </a:lnTo>
                <a:lnTo>
                  <a:pt x="2071418" y="1087866"/>
                </a:lnTo>
                <a:lnTo>
                  <a:pt x="2047810" y="1124999"/>
                </a:lnTo>
                <a:lnTo>
                  <a:pt x="2016839" y="1155969"/>
                </a:lnTo>
                <a:lnTo>
                  <a:pt x="1979706" y="1179577"/>
                </a:lnTo>
                <a:lnTo>
                  <a:pt x="1937612" y="1194623"/>
                </a:lnTo>
                <a:lnTo>
                  <a:pt x="1891757" y="1199905"/>
                </a:lnTo>
                <a:lnTo>
                  <a:pt x="199987" y="1199905"/>
                </a:lnTo>
                <a:lnTo>
                  <a:pt x="154132" y="1194623"/>
                </a:lnTo>
                <a:lnTo>
                  <a:pt x="112038" y="1179577"/>
                </a:lnTo>
                <a:lnTo>
                  <a:pt x="74905" y="1155969"/>
                </a:lnTo>
                <a:lnTo>
                  <a:pt x="43935" y="1124999"/>
                </a:lnTo>
                <a:lnTo>
                  <a:pt x="20326" y="1087866"/>
                </a:lnTo>
                <a:lnTo>
                  <a:pt x="5281" y="1045772"/>
                </a:lnTo>
                <a:lnTo>
                  <a:pt x="0" y="999917"/>
                </a:lnTo>
                <a:lnTo>
                  <a:pt x="0" y="19998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99546" y="4860635"/>
            <a:ext cx="953654" cy="473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99546" y="4860635"/>
            <a:ext cx="953769" cy="473709"/>
          </a:xfrm>
          <a:custGeom>
            <a:avLst/>
            <a:gdLst/>
            <a:ahLst/>
            <a:cxnLst/>
            <a:rect l="l" t="t" r="r" b="b"/>
            <a:pathLst>
              <a:path w="953770" h="473710">
                <a:moveTo>
                  <a:pt x="0" y="118341"/>
                </a:moveTo>
                <a:lnTo>
                  <a:pt x="716973" y="118341"/>
                </a:lnTo>
                <a:lnTo>
                  <a:pt x="716973" y="0"/>
                </a:lnTo>
                <a:lnTo>
                  <a:pt x="953655" y="236682"/>
                </a:lnTo>
                <a:lnTo>
                  <a:pt x="716973" y="473364"/>
                </a:lnTo>
                <a:lnTo>
                  <a:pt x="716973" y="355022"/>
                </a:lnTo>
                <a:lnTo>
                  <a:pt x="0" y="355022"/>
                </a:lnTo>
                <a:lnTo>
                  <a:pt x="0" y="118341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06540" y="5751067"/>
            <a:ext cx="2068195" cy="58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35"/>
              </a:lnSpc>
              <a:spcBef>
                <a:spcPts val="100"/>
              </a:spcBef>
            </a:pPr>
            <a:r>
              <a:rPr sz="1800" i="1" spc="-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Measure </a:t>
            </a:r>
            <a:r>
              <a:rPr sz="18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Loss </a:t>
            </a:r>
            <a:r>
              <a:rPr sz="1800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800" i="1" spc="-2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pair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ts val="2255"/>
              </a:lnSpc>
            </a:pPr>
            <a:r>
              <a:rPr sz="1900" i="1" spc="-110" dirty="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</a:t>
            </a:r>
            <a:r>
              <a:rPr sz="1900" i="1" spc="-1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-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Error </a:t>
            </a:r>
            <a:r>
              <a:rPr sz="1800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( </a:t>
            </a:r>
            <a:r>
              <a:rPr sz="18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f(</a:t>
            </a:r>
            <a:r>
              <a:rPr sz="18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800" spc="-7" baseline="-14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r>
              <a:rPr sz="18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), </a:t>
            </a:r>
            <a:r>
              <a:rPr sz="1800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i="1" baseline="-14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r>
              <a:rPr sz="1800" i="1" spc="82" baseline="-14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7244" y="1102596"/>
            <a:ext cx="14859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-5" dirty="0">
                <a:latin typeface="Trebuchet MS" panose="020B0603020202020204"/>
                <a:cs typeface="Trebuchet MS" panose="020B0603020202020204"/>
              </a:rPr>
              <a:t>!</a:t>
            </a:r>
            <a:endParaRPr sz="26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53575" y="788084"/>
            <a:ext cx="11239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70" dirty="0">
                <a:latin typeface="Times New Roman" panose="02020603050405020304"/>
                <a:cs typeface="Times New Roman" panose="02020603050405020304"/>
              </a:rPr>
              <a:t>1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82439" y="1611262"/>
            <a:ext cx="12573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-75" dirty="0">
                <a:latin typeface="Trebuchet MS" panose="020B0603020202020204"/>
                <a:cs typeface="Trebuchet MS" panose="020B0603020202020204"/>
              </a:rPr>
              <a:t>"</a:t>
            </a:r>
            <a:endParaRPr sz="26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8555" y="1385481"/>
            <a:ext cx="950594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975" i="1" spc="-112" baseline="1400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500" i="1" spc="-75" dirty="0">
                <a:latin typeface="Times New Roman" panose="02020603050405020304"/>
                <a:cs typeface="Times New Roman" panose="02020603050405020304"/>
              </a:rPr>
              <a:t>train </a:t>
            </a:r>
            <a:r>
              <a:rPr sz="3975" spc="-240" baseline="14000" dirty="0">
                <a:latin typeface="Symbol" panose="05050102010706020507"/>
                <a:cs typeface="Symbol" panose="05050102010706020507"/>
              </a:rPr>
              <a:t></a:t>
            </a:r>
            <a:r>
              <a:rPr sz="3975" spc="-480" baseline="1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75" spc="-630" baseline="-5000" dirty="0">
                <a:latin typeface="Symbol" panose="05050102010706020507"/>
                <a:cs typeface="Symbol" panose="05050102010706020507"/>
              </a:rPr>
              <a:t></a:t>
            </a:r>
            <a:endParaRPr sz="3975" baseline="-5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07608" y="2054039"/>
            <a:ext cx="58547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27660" algn="l"/>
              </a:tabLst>
            </a:pPr>
            <a:r>
              <a:rPr sz="3975" spc="-1139" baseline="-3000" dirty="0">
                <a:latin typeface="Symbol" panose="05050102010706020507"/>
                <a:cs typeface="Symbol" panose="05050102010706020507"/>
              </a:rPr>
              <a:t></a:t>
            </a:r>
            <a:r>
              <a:rPr sz="3975" spc="-1139" baseline="-23000" dirty="0">
                <a:latin typeface="Symbol" panose="05050102010706020507"/>
                <a:cs typeface="Symbol" panose="05050102010706020507"/>
              </a:rPr>
              <a:t></a:t>
            </a:r>
            <a:r>
              <a:rPr sz="3975" spc="-1139" baseline="-23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i="1" spc="-10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250" i="1" spc="-157" baseline="-24000" dirty="0">
                <a:latin typeface="Times New Roman" panose="02020603050405020304"/>
                <a:cs typeface="Times New Roman" panose="02020603050405020304"/>
              </a:rPr>
              <a:t>n</a:t>
            </a:r>
            <a:endParaRPr sz="2250" baseline="-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6808" y="431402"/>
            <a:ext cx="989965" cy="207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81280" algn="r">
              <a:lnSpc>
                <a:spcPts val="2890"/>
              </a:lnSpc>
              <a:spcBef>
                <a:spcPts val="105"/>
              </a:spcBef>
              <a:tabLst>
                <a:tab pos="305435" algn="l"/>
                <a:tab pos="695960" algn="l"/>
              </a:tabLst>
            </a:pPr>
            <a:r>
              <a:rPr sz="2650" spc="20" dirty="0">
                <a:latin typeface="Symbol" panose="05050102010706020507"/>
                <a:cs typeface="Symbol" panose="05050102010706020507"/>
              </a:rPr>
              <a:t></a:t>
            </a:r>
            <a:r>
              <a:rPr sz="2650" spc="2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975" i="1" spc="-195" baseline="-21000" dirty="0">
                <a:latin typeface="Times New Roman" panose="02020603050405020304"/>
                <a:cs typeface="Times New Roman" panose="02020603050405020304"/>
              </a:rPr>
              <a:t>y	</a:t>
            </a:r>
            <a:r>
              <a:rPr sz="2650" spc="-550" dirty="0">
                <a:latin typeface="Symbol" panose="05050102010706020507"/>
                <a:cs typeface="Symbol" panose="05050102010706020507"/>
              </a:rPr>
              <a:t></a:t>
            </a:r>
            <a:endParaRPr sz="2650">
              <a:latin typeface="Symbol" panose="05050102010706020507"/>
              <a:cs typeface="Symbol" panose="05050102010706020507"/>
            </a:endParaRPr>
          </a:p>
          <a:p>
            <a:pPr marR="81280" algn="r">
              <a:lnSpc>
                <a:spcPts val="2590"/>
              </a:lnSpc>
              <a:tabLst>
                <a:tab pos="695960" algn="l"/>
              </a:tabLst>
            </a:pPr>
            <a:r>
              <a:rPr sz="2650" spc="-420" dirty="0">
                <a:latin typeface="Symbol" panose="05050102010706020507"/>
                <a:cs typeface="Symbol" panose="05050102010706020507"/>
              </a:rPr>
              <a:t></a:t>
            </a:r>
            <a:r>
              <a:rPr sz="2650" spc="-42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155" dirty="0">
                <a:latin typeface="Symbol" panose="05050102010706020507"/>
                <a:cs typeface="Symbol" panose="05050102010706020507"/>
              </a:rPr>
              <a:t></a:t>
            </a:r>
            <a:endParaRPr sz="2650">
              <a:latin typeface="Symbol" panose="05050102010706020507"/>
              <a:cs typeface="Symbol" panose="05050102010706020507"/>
            </a:endParaRPr>
          </a:p>
          <a:p>
            <a:pPr marR="81280" algn="r">
              <a:lnSpc>
                <a:spcPts val="2580"/>
              </a:lnSpc>
              <a:tabLst>
                <a:tab pos="289560" algn="l"/>
                <a:tab pos="695960" algn="l"/>
              </a:tabLst>
            </a:pPr>
            <a:r>
              <a:rPr sz="2650" spc="-420" dirty="0">
                <a:latin typeface="Symbol" panose="05050102010706020507"/>
                <a:cs typeface="Symbol" panose="05050102010706020507"/>
              </a:rPr>
              <a:t></a:t>
            </a:r>
            <a:r>
              <a:rPr sz="2650" spc="-42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975" i="1" spc="-209" baseline="100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250" spc="-104" baseline="-22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250" baseline="-2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155" dirty="0">
                <a:latin typeface="Symbol" panose="05050102010706020507"/>
                <a:cs typeface="Symbol" panose="05050102010706020507"/>
              </a:rPr>
              <a:t></a:t>
            </a:r>
            <a:endParaRPr sz="2650">
              <a:latin typeface="Symbol" panose="05050102010706020507"/>
              <a:cs typeface="Symbol" panose="05050102010706020507"/>
            </a:endParaRPr>
          </a:p>
          <a:p>
            <a:pPr marR="81280" algn="r">
              <a:lnSpc>
                <a:spcPts val="2580"/>
              </a:lnSpc>
            </a:pPr>
            <a:r>
              <a:rPr sz="2650" spc="-1155" dirty="0">
                <a:latin typeface="Symbol" panose="05050102010706020507"/>
                <a:cs typeface="Symbol" panose="05050102010706020507"/>
              </a:rPr>
              <a:t></a:t>
            </a:r>
            <a:endParaRPr sz="2650">
              <a:latin typeface="Symbol" panose="05050102010706020507"/>
              <a:cs typeface="Symbol" panose="05050102010706020507"/>
            </a:endParaRPr>
          </a:p>
          <a:p>
            <a:pPr marR="81280" algn="r">
              <a:lnSpc>
                <a:spcPts val="2580"/>
              </a:lnSpc>
              <a:tabLst>
                <a:tab pos="695960" algn="l"/>
              </a:tabLst>
            </a:pPr>
            <a:r>
              <a:rPr sz="2650" spc="-420" dirty="0">
                <a:latin typeface="Symbol" panose="05050102010706020507"/>
                <a:cs typeface="Symbol" panose="05050102010706020507"/>
              </a:rPr>
              <a:t></a:t>
            </a:r>
            <a:r>
              <a:rPr sz="2650" spc="-42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155" dirty="0">
                <a:latin typeface="Symbol" panose="05050102010706020507"/>
                <a:cs typeface="Symbol" panose="05050102010706020507"/>
              </a:rPr>
              <a:t></a:t>
            </a:r>
            <a:endParaRPr sz="2650">
              <a:latin typeface="Symbol" panose="05050102010706020507"/>
              <a:cs typeface="Symbol" panose="05050102010706020507"/>
            </a:endParaRPr>
          </a:p>
          <a:p>
            <a:pPr marR="81280" algn="r">
              <a:lnSpc>
                <a:spcPts val="2880"/>
              </a:lnSpc>
            </a:pPr>
            <a:r>
              <a:rPr sz="2650" spc="-2065" dirty="0">
                <a:latin typeface="Symbol" panose="05050102010706020507"/>
                <a:cs typeface="Symbol" panose="05050102010706020507"/>
              </a:rPr>
              <a:t></a:t>
            </a:r>
            <a:r>
              <a:rPr sz="3975" spc="-1957" baseline="-20000" dirty="0">
                <a:latin typeface="Symbol" panose="05050102010706020507"/>
                <a:cs typeface="Symbol" panose="05050102010706020507"/>
              </a:rPr>
              <a:t></a:t>
            </a:r>
            <a:endParaRPr sz="3975" baseline="-20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8027" y="4573573"/>
            <a:ext cx="14859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-5" dirty="0">
                <a:latin typeface="Trebuchet MS" panose="020B0603020202020204"/>
                <a:cs typeface="Trebuchet MS" panose="020B0603020202020204"/>
              </a:rPr>
              <a:t>!</a:t>
            </a:r>
            <a:endParaRPr sz="26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8701" y="4031523"/>
            <a:ext cx="15875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i="1" spc="-130" dirty="0">
                <a:latin typeface="Times New Roman" panose="02020603050405020304"/>
                <a:cs typeface="Times New Roman" panose="02020603050405020304"/>
              </a:rPr>
              <a:t>y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40865" y="4258183"/>
            <a:ext cx="28130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i="1" spc="-6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00" spc="-195" dirty="0">
                <a:latin typeface="Symbol" panose="05050102010706020507"/>
                <a:cs typeface="Symbol" panose="05050102010706020507"/>
              </a:rPr>
              <a:t></a:t>
            </a:r>
            <a:r>
              <a:rPr sz="1500" spc="-70" dirty="0">
                <a:latin typeface="Times New Roman" panose="02020603050405020304"/>
                <a:cs typeface="Times New Roman" panose="02020603050405020304"/>
              </a:rPr>
              <a:t>1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44775" y="5083118"/>
            <a:ext cx="12573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-75" dirty="0">
                <a:latin typeface="Trebuchet MS" panose="020B0603020202020204"/>
                <a:cs typeface="Trebuchet MS" panose="020B0603020202020204"/>
              </a:rPr>
              <a:t>"</a:t>
            </a:r>
            <a:endParaRPr sz="26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82592" y="3901501"/>
            <a:ext cx="14097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25" dirty="0">
                <a:latin typeface="Symbol" panose="05050102010706020507"/>
                <a:cs typeface="Symbol" panose="05050102010706020507"/>
              </a:rPr>
              <a:t></a:t>
            </a:r>
            <a:endParaRPr sz="26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82592" y="5663823"/>
            <a:ext cx="14097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-185" dirty="0">
                <a:latin typeface="Symbol" panose="05050102010706020507"/>
                <a:cs typeface="Symbol" panose="05050102010706020507"/>
              </a:rPr>
              <a:t></a:t>
            </a:r>
            <a:endParaRPr sz="26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82592" y="4231826"/>
            <a:ext cx="14097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-420" dirty="0">
                <a:latin typeface="Symbol" panose="05050102010706020507"/>
                <a:cs typeface="Symbol" panose="05050102010706020507"/>
              </a:rPr>
              <a:t></a:t>
            </a:r>
            <a:endParaRPr sz="26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57192" y="4639462"/>
            <a:ext cx="79121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47345" algn="l"/>
              </a:tabLst>
            </a:pPr>
            <a:r>
              <a:rPr sz="3975" spc="-630" baseline="14000" dirty="0">
                <a:latin typeface="Symbol" panose="05050102010706020507"/>
                <a:cs typeface="Symbol" panose="05050102010706020507"/>
              </a:rPr>
              <a:t></a:t>
            </a:r>
            <a:r>
              <a:rPr sz="3975" spc="-630" baseline="14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975" i="1" spc="-120" baseline="1400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500" i="1" spc="-8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00" spc="-80" dirty="0">
                <a:latin typeface="Symbol" panose="05050102010706020507"/>
                <a:cs typeface="Symbol" panose="05050102010706020507"/>
              </a:rPr>
              <a:t></a:t>
            </a:r>
            <a:r>
              <a:rPr sz="1500" spc="-80" dirty="0">
                <a:latin typeface="Times New Roman" panose="02020603050405020304"/>
                <a:cs typeface="Times New Roman" panose="02020603050405020304"/>
              </a:rPr>
              <a:t>2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89333" y="4856458"/>
            <a:ext cx="85979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975" i="1" spc="-112" baseline="1400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500" i="1" spc="-75" dirty="0">
                <a:latin typeface="Times New Roman" panose="02020603050405020304"/>
                <a:cs typeface="Times New Roman" panose="02020603050405020304"/>
              </a:rPr>
              <a:t>test </a:t>
            </a:r>
            <a:r>
              <a:rPr sz="3975" spc="-240" baseline="14000" dirty="0">
                <a:latin typeface="Symbol" panose="05050102010706020507"/>
                <a:cs typeface="Symbol" panose="05050102010706020507"/>
              </a:rPr>
              <a:t></a:t>
            </a:r>
            <a:r>
              <a:rPr sz="3975" spc="-419" baseline="1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75" spc="-630" baseline="-5000" dirty="0">
                <a:latin typeface="Symbol" panose="05050102010706020507"/>
                <a:cs typeface="Symbol" panose="05050102010706020507"/>
              </a:rPr>
              <a:t></a:t>
            </a:r>
            <a:endParaRPr sz="3975" baseline="-5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82592" y="5214897"/>
            <a:ext cx="14097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-420" dirty="0">
                <a:latin typeface="Symbol" panose="05050102010706020507"/>
                <a:cs typeface="Symbol" panose="05050102010706020507"/>
              </a:rPr>
              <a:t></a:t>
            </a:r>
            <a:endParaRPr sz="26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57192" y="5610233"/>
            <a:ext cx="810895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27660" algn="l"/>
              </a:tabLst>
            </a:pPr>
            <a:r>
              <a:rPr sz="3975" spc="-630" baseline="12000" dirty="0">
                <a:latin typeface="Symbol" panose="05050102010706020507"/>
                <a:cs typeface="Symbol" panose="05050102010706020507"/>
              </a:rPr>
              <a:t></a:t>
            </a:r>
            <a:r>
              <a:rPr sz="3975" spc="-630" baseline="1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975" i="1" spc="-127" baseline="1400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500" i="1" spc="-8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00" spc="-85" dirty="0">
                <a:latin typeface="Symbol" panose="05050102010706020507"/>
                <a:cs typeface="Symbol" panose="05050102010706020507"/>
              </a:rPr>
              <a:t></a:t>
            </a:r>
            <a:r>
              <a:rPr sz="1500" i="1" spc="-85" dirty="0">
                <a:latin typeface="Times New Roman" panose="02020603050405020304"/>
                <a:cs typeface="Times New Roman" panose="02020603050405020304"/>
              </a:rPr>
              <a:t>m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04612" y="5663823"/>
            <a:ext cx="14097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-1300" dirty="0">
                <a:latin typeface="Symbol" panose="05050102010706020507"/>
                <a:cs typeface="Symbol" panose="05050102010706020507"/>
              </a:rPr>
              <a:t></a:t>
            </a:r>
            <a:endParaRPr sz="26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04612" y="3901501"/>
            <a:ext cx="140970" cy="174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90"/>
              </a:lnSpc>
              <a:spcBef>
                <a:spcPts val="105"/>
              </a:spcBef>
            </a:pPr>
            <a:r>
              <a:rPr sz="2650" spc="-550" dirty="0">
                <a:latin typeface="Symbol" panose="05050102010706020507"/>
                <a:cs typeface="Symbol" panose="05050102010706020507"/>
              </a:rPr>
              <a:t></a:t>
            </a:r>
            <a:endParaRPr sz="265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ts val="2590"/>
              </a:lnSpc>
            </a:pPr>
            <a:r>
              <a:rPr sz="2650" spc="-1155" dirty="0">
                <a:latin typeface="Symbol" panose="05050102010706020507"/>
                <a:cs typeface="Symbol" panose="05050102010706020507"/>
              </a:rPr>
              <a:t></a:t>
            </a:r>
            <a:endParaRPr sz="265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ts val="2580"/>
              </a:lnSpc>
            </a:pPr>
            <a:r>
              <a:rPr sz="2650" spc="-1155" dirty="0">
                <a:latin typeface="Symbol" panose="05050102010706020507"/>
                <a:cs typeface="Symbol" panose="05050102010706020507"/>
              </a:rPr>
              <a:t></a:t>
            </a:r>
            <a:endParaRPr sz="265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ts val="2580"/>
              </a:lnSpc>
            </a:pPr>
            <a:r>
              <a:rPr sz="2650" spc="-1155" dirty="0">
                <a:latin typeface="Symbol" panose="05050102010706020507"/>
                <a:cs typeface="Symbol" panose="05050102010706020507"/>
              </a:rPr>
              <a:t></a:t>
            </a:r>
            <a:endParaRPr sz="265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ts val="2880"/>
              </a:lnSpc>
            </a:pPr>
            <a:r>
              <a:rPr sz="2650" spc="-1155" dirty="0">
                <a:latin typeface="Symbol" panose="05050102010706020507"/>
                <a:cs typeface="Symbol" panose="05050102010706020507"/>
              </a:rPr>
              <a:t></a:t>
            </a:r>
            <a:endParaRPr sz="26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04612" y="5542586"/>
            <a:ext cx="14097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-1155" dirty="0">
                <a:latin typeface="Symbol" panose="05050102010706020507"/>
                <a:cs typeface="Symbol" panose="05050102010706020507"/>
              </a:rPr>
              <a:t></a:t>
            </a:r>
            <a:endParaRPr sz="26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4991" y="2337568"/>
            <a:ext cx="6604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543925" y="1467612"/>
            <a:ext cx="15519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209040" algn="l"/>
              </a:tabLst>
            </a:pPr>
            <a:r>
              <a:rPr sz="4800" spc="-292" baseline="13000" dirty="0">
                <a:latin typeface="Cambria Math" panose="02040503050406030204"/>
                <a:cs typeface="Cambria Math" panose="02040503050406030204"/>
              </a:rPr>
              <a:t>�</a:t>
            </a:r>
            <a:r>
              <a:rPr sz="2300" spc="-195" dirty="0">
                <a:latin typeface="Cambria Math" panose="02040503050406030204"/>
                <a:cs typeface="Cambria Math" panose="02040503050406030204"/>
              </a:rPr>
              <a:t>"#$%&amp;	</a:t>
            </a:r>
            <a:r>
              <a:rPr sz="4800" baseline="13000" dirty="0">
                <a:latin typeface="Cambria Math" panose="02040503050406030204"/>
                <a:cs typeface="Cambria Math" panose="02040503050406030204"/>
              </a:rPr>
              <a:t>=</a:t>
            </a:r>
            <a:endParaRPr sz="4800" baseline="13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85129" y="2553335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46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05965" y="800100"/>
            <a:ext cx="0" cy="1743710"/>
          </a:xfrm>
          <a:custGeom>
            <a:avLst/>
            <a:gdLst/>
            <a:ahLst/>
            <a:cxnLst/>
            <a:rect l="l" t="t" r="r" b="b"/>
            <a:pathLst>
              <a:path h="1743710">
                <a:moveTo>
                  <a:pt x="0" y="0"/>
                </a:moveTo>
                <a:lnTo>
                  <a:pt x="0" y="1743709"/>
                </a:lnTo>
              </a:path>
            </a:pathLst>
          </a:custGeom>
          <a:ln w="41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85129" y="79120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460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66802" y="2553335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45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5425" y="800100"/>
            <a:ext cx="0" cy="1743710"/>
          </a:xfrm>
          <a:custGeom>
            <a:avLst/>
            <a:gdLst/>
            <a:ahLst/>
            <a:cxnLst/>
            <a:rect l="l" t="t" r="r" b="b"/>
            <a:pathLst>
              <a:path h="1743710">
                <a:moveTo>
                  <a:pt x="0" y="0"/>
                </a:moveTo>
                <a:lnTo>
                  <a:pt x="0" y="1743709"/>
                </a:lnTo>
              </a:path>
            </a:pathLst>
          </a:custGeom>
          <a:ln w="41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66802" y="79120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458" y="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633898" y="582167"/>
            <a:ext cx="205104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310" dirty="0">
                <a:latin typeface="Cambria Math" panose="02040503050406030204"/>
                <a:cs typeface="Cambria Math" panose="02040503050406030204"/>
              </a:rPr>
              <a:t>+</a:t>
            </a:r>
            <a:endParaRPr sz="23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78311" y="1028700"/>
            <a:ext cx="4864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780" baseline="-22000" dirty="0">
                <a:latin typeface="Cambria Math" panose="02040503050406030204"/>
                <a:cs typeface="Cambria Math" panose="02040503050406030204"/>
              </a:rPr>
              <a:t>�</a:t>
            </a:r>
            <a:r>
              <a:rPr sz="2300" spc="-310" dirty="0">
                <a:latin typeface="Cambria Math" panose="02040503050406030204"/>
                <a:cs typeface="Cambria Math" panose="02040503050406030204"/>
              </a:rPr>
              <a:t>+</a:t>
            </a:r>
            <a:endParaRPr sz="23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286555" y="547115"/>
            <a:ext cx="2698750" cy="1153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129665" algn="l"/>
                <a:tab pos="1976120" algn="l"/>
              </a:tabLst>
            </a:pPr>
            <a:r>
              <a:rPr sz="3200" b="0" dirty="0">
                <a:solidFill>
                  <a:srgbClr val="000000"/>
                </a:solidFill>
                <a:latin typeface="Cambria Math" panose="02040503050406030204"/>
                <a:cs typeface="Cambria Math" panose="02040503050406030204"/>
              </a:rPr>
              <a:t>− −	</a:t>
            </a:r>
            <a:r>
              <a:rPr sz="3200" b="0" spc="-135" dirty="0">
                <a:solidFill>
                  <a:srgbClr val="000000"/>
                </a:solidFill>
                <a:latin typeface="Cambria Math" panose="02040503050406030204"/>
                <a:cs typeface="Cambria Math" panose="02040503050406030204"/>
              </a:rPr>
              <a:t>�</a:t>
            </a:r>
            <a:r>
              <a:rPr sz="3450" b="0" spc="-202" baseline="-17000" dirty="0">
                <a:solidFill>
                  <a:srgbClr val="000000"/>
                </a:solidFill>
                <a:latin typeface="Cambria Math" panose="02040503050406030204"/>
                <a:cs typeface="Cambria Math" panose="02040503050406030204"/>
              </a:rPr>
              <a:t>*	</a:t>
            </a:r>
            <a:r>
              <a:rPr sz="3200" b="0" dirty="0">
                <a:solidFill>
                  <a:srgbClr val="000000"/>
                </a:solidFill>
                <a:latin typeface="Cambria Math" panose="02040503050406030204"/>
                <a:cs typeface="Cambria Math" panose="02040503050406030204"/>
              </a:rPr>
              <a:t>−</a:t>
            </a:r>
            <a:r>
              <a:rPr sz="3200" b="0" spc="-100" dirty="0">
                <a:solidFill>
                  <a:srgbClr val="00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3200" b="0" dirty="0">
                <a:solidFill>
                  <a:srgbClr val="000000"/>
                </a:solidFill>
                <a:latin typeface="Cambria Math" panose="02040503050406030204"/>
                <a:cs typeface="Cambria Math" panose="02040503050406030204"/>
              </a:rPr>
              <a:t>−</a:t>
            </a:r>
            <a:endParaRPr sz="3200">
              <a:latin typeface="Cambria Math" panose="02040503050406030204"/>
              <a:cs typeface="Cambria Math" panose="02040503050406030204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  <a:tabLst>
                <a:tab pos="1356995" algn="l"/>
                <a:tab pos="1976120" algn="l"/>
              </a:tabLst>
            </a:pPr>
            <a:r>
              <a:rPr sz="3200" b="0" dirty="0">
                <a:solidFill>
                  <a:srgbClr val="000000"/>
                </a:solidFill>
                <a:latin typeface="Cambria Math" panose="02040503050406030204"/>
                <a:cs typeface="Cambria Math" panose="02040503050406030204"/>
              </a:rPr>
              <a:t>− −	</a:t>
            </a:r>
            <a:r>
              <a:rPr sz="3450" b="0" spc="1282" baseline="-17000" dirty="0">
                <a:solidFill>
                  <a:srgbClr val="000000"/>
                </a:solidFill>
                <a:latin typeface="Cambria Math" panose="02040503050406030204"/>
                <a:cs typeface="Cambria Math" panose="02040503050406030204"/>
              </a:rPr>
              <a:t>,	</a:t>
            </a:r>
            <a:r>
              <a:rPr sz="3200" b="0" dirty="0">
                <a:solidFill>
                  <a:srgbClr val="000000"/>
                </a:solidFill>
                <a:latin typeface="Cambria Math" panose="02040503050406030204"/>
                <a:cs typeface="Cambria Math" panose="02040503050406030204"/>
              </a:rPr>
              <a:t>−</a:t>
            </a:r>
            <a:r>
              <a:rPr sz="3200" b="0" spc="-100" dirty="0">
                <a:solidFill>
                  <a:srgbClr val="00000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3200" b="0" dirty="0">
                <a:solidFill>
                  <a:srgbClr val="000000"/>
                </a:solidFill>
                <a:latin typeface="Cambria Math" panose="02040503050406030204"/>
                <a:cs typeface="Cambria Math" panose="02040503050406030204"/>
              </a:rPr>
              <a:t>−</a:t>
            </a:r>
            <a:endParaRPr sz="32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29580" y="2340864"/>
            <a:ext cx="2152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90" dirty="0">
                <a:latin typeface="Cambria Math" panose="02040503050406030204"/>
                <a:cs typeface="Cambria Math" panose="02040503050406030204"/>
              </a:rPr>
              <a:t>&amp;</a:t>
            </a:r>
            <a:endParaRPr sz="23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76977" y="1994916"/>
            <a:ext cx="4864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780" baseline="-20000" dirty="0">
                <a:latin typeface="Cambria Math" panose="02040503050406030204"/>
                <a:cs typeface="Cambria Math" panose="02040503050406030204"/>
              </a:rPr>
              <a:t>�</a:t>
            </a:r>
            <a:r>
              <a:rPr sz="2300" spc="-310" dirty="0">
                <a:latin typeface="Cambria Math" panose="02040503050406030204"/>
                <a:cs typeface="Cambria Math" panose="02040503050406030204"/>
              </a:rPr>
              <a:t>+</a:t>
            </a:r>
            <a:endParaRPr sz="23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99255" y="1665732"/>
            <a:ext cx="267335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790"/>
              </a:lnSpc>
              <a:spcBef>
                <a:spcPts val="100"/>
              </a:spcBef>
              <a:tabLst>
                <a:tab pos="974725" algn="l"/>
                <a:tab pos="1950720" algn="l"/>
              </a:tabLst>
            </a:pPr>
            <a:r>
              <a:rPr sz="3200" dirty="0">
                <a:latin typeface="Cambria Math" panose="02040503050406030204"/>
                <a:cs typeface="Cambria Math" panose="02040503050406030204"/>
              </a:rPr>
              <a:t>⋮	⋮	⋮</a:t>
            </a:r>
            <a:endParaRPr sz="3200">
              <a:latin typeface="Cambria Math" panose="02040503050406030204"/>
              <a:cs typeface="Cambria Math" panose="02040503050406030204"/>
            </a:endParaRPr>
          </a:p>
          <a:p>
            <a:pPr algn="ctr">
              <a:lnSpc>
                <a:spcPts val="3790"/>
              </a:lnSpc>
              <a:tabLst>
                <a:tab pos="1950720" algn="l"/>
              </a:tabLst>
            </a:pPr>
            <a:r>
              <a:rPr sz="3200" dirty="0">
                <a:latin typeface="Cambria Math" panose="02040503050406030204"/>
                <a:cs typeface="Cambria Math" panose="02040503050406030204"/>
              </a:rPr>
              <a:t>− −	−</a:t>
            </a:r>
            <a:r>
              <a:rPr sz="3200" spc="-9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3200" dirty="0">
                <a:latin typeface="Cambria Math" panose="02040503050406030204"/>
                <a:cs typeface="Cambria Math" panose="02040503050406030204"/>
              </a:rPr>
              <a:t>−</a:t>
            </a:r>
            <a:endParaRPr sz="32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19645" y="4811267"/>
            <a:ext cx="13481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05840" algn="l"/>
              </a:tabLst>
            </a:pPr>
            <a:r>
              <a:rPr sz="4800" spc="277" baseline="12000" dirty="0">
                <a:latin typeface="Cambria Math" panose="02040503050406030204"/>
                <a:cs typeface="Cambria Math" panose="02040503050406030204"/>
              </a:rPr>
              <a:t>�</a:t>
            </a:r>
            <a:r>
              <a:rPr sz="2300" spc="185" dirty="0">
                <a:latin typeface="Cambria Math" panose="02040503050406030204"/>
                <a:cs typeface="Cambria Math" panose="02040503050406030204"/>
              </a:rPr>
              <a:t>"./"	</a:t>
            </a:r>
            <a:r>
              <a:rPr sz="4800" baseline="12000" dirty="0">
                <a:latin typeface="Cambria Math" panose="02040503050406030204"/>
                <a:cs typeface="Cambria Math" panose="02040503050406030204"/>
              </a:rPr>
              <a:t>=</a:t>
            </a:r>
            <a:endParaRPr sz="4800" baseline="12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57333" y="591057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458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78169" y="4151629"/>
            <a:ext cx="0" cy="1750060"/>
          </a:xfrm>
          <a:custGeom>
            <a:avLst/>
            <a:gdLst/>
            <a:ahLst/>
            <a:cxnLst/>
            <a:rect l="l" t="t" r="r" b="b"/>
            <a:pathLst>
              <a:path h="1750060">
                <a:moveTo>
                  <a:pt x="0" y="0"/>
                </a:moveTo>
                <a:lnTo>
                  <a:pt x="0" y="1750060"/>
                </a:lnTo>
              </a:path>
            </a:pathLst>
          </a:custGeom>
          <a:ln w="41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57333" y="4142740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458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37798" y="5910579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458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36421" y="4151629"/>
            <a:ext cx="0" cy="1750060"/>
          </a:xfrm>
          <a:custGeom>
            <a:avLst/>
            <a:gdLst/>
            <a:ahLst/>
            <a:cxnLst/>
            <a:rect l="l" t="t" r="r" b="b"/>
            <a:pathLst>
              <a:path h="1750060">
                <a:moveTo>
                  <a:pt x="0" y="0"/>
                </a:moveTo>
                <a:lnTo>
                  <a:pt x="0" y="1750060"/>
                </a:lnTo>
              </a:path>
            </a:pathLst>
          </a:custGeom>
          <a:ln w="41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37798" y="4142740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>
                <a:moveTo>
                  <a:pt x="0" y="0"/>
                </a:moveTo>
                <a:lnTo>
                  <a:pt x="119458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357472" y="4178808"/>
            <a:ext cx="6076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35" dirty="0">
                <a:latin typeface="Cambria Math" panose="02040503050406030204"/>
                <a:cs typeface="Cambria Math" panose="02040503050406030204"/>
              </a:rPr>
              <a:t>&amp;</a:t>
            </a:r>
            <a:r>
              <a:rPr sz="2300" spc="420" dirty="0">
                <a:latin typeface="Cambria Math" panose="02040503050406030204"/>
                <a:cs typeface="Cambria Math" panose="02040503050406030204"/>
              </a:rPr>
              <a:t>0</a:t>
            </a:r>
            <a:r>
              <a:rPr sz="2300" spc="345" dirty="0">
                <a:latin typeface="Cambria Math" panose="02040503050406030204"/>
                <a:cs typeface="Cambria Math" panose="02040503050406030204"/>
              </a:rPr>
              <a:t>*</a:t>
            </a:r>
            <a:endParaRPr sz="23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104869" y="3817620"/>
            <a:ext cx="4864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780" baseline="-21000" dirty="0">
                <a:latin typeface="Cambria Math" panose="02040503050406030204"/>
                <a:cs typeface="Cambria Math" panose="02040503050406030204"/>
              </a:rPr>
              <a:t>�</a:t>
            </a:r>
            <a:r>
              <a:rPr sz="2300" spc="-310" dirty="0">
                <a:latin typeface="Cambria Math" panose="02040503050406030204"/>
                <a:cs typeface="Cambria Math" panose="02040503050406030204"/>
              </a:rPr>
              <a:t>+</a:t>
            </a:r>
            <a:endParaRPr sz="23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57472" y="4745735"/>
            <a:ext cx="6076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35" dirty="0">
                <a:latin typeface="Cambria Math" panose="02040503050406030204"/>
                <a:cs typeface="Cambria Math" panose="02040503050406030204"/>
              </a:rPr>
              <a:t>&amp;</a:t>
            </a:r>
            <a:r>
              <a:rPr sz="2300" spc="420" dirty="0">
                <a:latin typeface="Cambria Math" panose="02040503050406030204"/>
                <a:cs typeface="Cambria Math" panose="02040503050406030204"/>
              </a:rPr>
              <a:t>0</a:t>
            </a:r>
            <a:r>
              <a:rPr sz="2300" spc="855" dirty="0">
                <a:latin typeface="Cambria Math" panose="02040503050406030204"/>
                <a:cs typeface="Cambria Math" panose="02040503050406030204"/>
              </a:rPr>
              <a:t>,</a:t>
            </a:r>
            <a:endParaRPr sz="23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04869" y="4384548"/>
            <a:ext cx="4864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780" baseline="-21000" dirty="0">
                <a:latin typeface="Cambria Math" panose="02040503050406030204"/>
                <a:cs typeface="Cambria Math" panose="02040503050406030204"/>
              </a:rPr>
              <a:t>�</a:t>
            </a:r>
            <a:r>
              <a:rPr sz="2300" spc="-310" dirty="0">
                <a:latin typeface="Cambria Math" panose="02040503050406030204"/>
                <a:cs typeface="Cambria Math" panose="02040503050406030204"/>
              </a:rPr>
              <a:t>+</a:t>
            </a:r>
            <a:endParaRPr sz="23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481107" y="5021580"/>
            <a:ext cx="1517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mbria Math" panose="02040503050406030204"/>
                <a:cs typeface="Cambria Math" panose="02040503050406030204"/>
              </a:rPr>
              <a:t>⋮</a:t>
            </a:r>
            <a:endParaRPr sz="32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71458" y="3893820"/>
            <a:ext cx="722630" cy="21196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3200" dirty="0">
                <a:latin typeface="Cambria Math" panose="02040503050406030204"/>
                <a:cs typeface="Cambria Math" panose="02040503050406030204"/>
              </a:rPr>
              <a:t>−</a:t>
            </a:r>
            <a:r>
              <a:rPr sz="3200" spc="-1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3200" dirty="0">
                <a:latin typeface="Cambria Math" panose="02040503050406030204"/>
                <a:cs typeface="Cambria Math" panose="02040503050406030204"/>
              </a:rPr>
              <a:t>−</a:t>
            </a:r>
            <a:endParaRPr sz="3200">
              <a:latin typeface="Cambria Math" panose="02040503050406030204"/>
              <a:cs typeface="Cambria Math" panose="02040503050406030204"/>
            </a:endParaRPr>
          </a:p>
          <a:p>
            <a:pPr algn="ctr">
              <a:lnSpc>
                <a:spcPts val="3815"/>
              </a:lnSpc>
              <a:spcBef>
                <a:spcPts val="620"/>
              </a:spcBef>
            </a:pPr>
            <a:r>
              <a:rPr sz="3200" dirty="0">
                <a:latin typeface="Cambria Math" panose="02040503050406030204"/>
                <a:cs typeface="Cambria Math" panose="02040503050406030204"/>
              </a:rPr>
              <a:t>−</a:t>
            </a:r>
            <a:r>
              <a:rPr sz="3200" spc="-1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3200" dirty="0">
                <a:latin typeface="Cambria Math" panose="02040503050406030204"/>
                <a:cs typeface="Cambria Math" panose="02040503050406030204"/>
              </a:rPr>
              <a:t>−</a:t>
            </a:r>
            <a:endParaRPr sz="3200">
              <a:latin typeface="Cambria Math" panose="02040503050406030204"/>
              <a:cs typeface="Cambria Math" panose="02040503050406030204"/>
            </a:endParaRPr>
          </a:p>
          <a:p>
            <a:pPr algn="ctr">
              <a:lnSpc>
                <a:spcPts val="3780"/>
              </a:lnSpc>
            </a:pPr>
            <a:r>
              <a:rPr sz="3200" dirty="0">
                <a:latin typeface="Cambria Math" panose="02040503050406030204"/>
                <a:cs typeface="Cambria Math" panose="02040503050406030204"/>
              </a:rPr>
              <a:t>⋮</a:t>
            </a:r>
            <a:endParaRPr sz="3200">
              <a:latin typeface="Cambria Math" panose="02040503050406030204"/>
              <a:cs typeface="Cambria Math" panose="02040503050406030204"/>
            </a:endParaRPr>
          </a:p>
          <a:p>
            <a:pPr algn="ctr">
              <a:lnSpc>
                <a:spcPts val="3805"/>
              </a:lnSpc>
            </a:pPr>
            <a:r>
              <a:rPr sz="3200" dirty="0">
                <a:latin typeface="Cambria Math" panose="02040503050406030204"/>
                <a:cs typeface="Cambria Math" panose="02040503050406030204"/>
              </a:rPr>
              <a:t>−</a:t>
            </a:r>
            <a:r>
              <a:rPr sz="3200" spc="-1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3200" dirty="0">
                <a:latin typeface="Cambria Math" panose="02040503050406030204"/>
                <a:cs typeface="Cambria Math" panose="02040503050406030204"/>
              </a:rPr>
              <a:t>−</a:t>
            </a:r>
            <a:endParaRPr sz="32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01783" y="5696711"/>
            <a:ext cx="7118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35" dirty="0">
                <a:latin typeface="Cambria Math" panose="02040503050406030204"/>
                <a:cs typeface="Cambria Math" panose="02040503050406030204"/>
              </a:rPr>
              <a:t>&amp;</a:t>
            </a:r>
            <a:r>
              <a:rPr sz="2300" spc="420" dirty="0">
                <a:latin typeface="Cambria Math" panose="02040503050406030204"/>
                <a:cs typeface="Cambria Math" panose="02040503050406030204"/>
              </a:rPr>
              <a:t>0</a:t>
            </a:r>
            <a:r>
              <a:rPr sz="2300" spc="875" dirty="0">
                <a:latin typeface="Cambria Math" panose="02040503050406030204"/>
                <a:cs typeface="Cambria Math" panose="02040503050406030204"/>
              </a:rPr>
              <a:t>1</a:t>
            </a:r>
            <a:endParaRPr sz="23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49180" y="5350764"/>
            <a:ext cx="4864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780" baseline="-21000" dirty="0">
                <a:latin typeface="Cambria Math" panose="02040503050406030204"/>
                <a:cs typeface="Cambria Math" panose="02040503050406030204"/>
              </a:rPr>
              <a:t>�</a:t>
            </a:r>
            <a:r>
              <a:rPr sz="2300" spc="-310" dirty="0">
                <a:latin typeface="Cambria Math" panose="02040503050406030204"/>
                <a:cs typeface="Cambria Math" panose="02040503050406030204"/>
              </a:rPr>
              <a:t>+</a:t>
            </a:r>
            <a:endParaRPr sz="23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421034" y="3893820"/>
            <a:ext cx="722630" cy="21196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3200" dirty="0">
                <a:latin typeface="Cambria Math" panose="02040503050406030204"/>
                <a:cs typeface="Cambria Math" panose="02040503050406030204"/>
              </a:rPr>
              <a:t>−</a:t>
            </a:r>
            <a:r>
              <a:rPr sz="3200" spc="-1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3200" dirty="0">
                <a:latin typeface="Cambria Math" panose="02040503050406030204"/>
                <a:cs typeface="Cambria Math" panose="02040503050406030204"/>
              </a:rPr>
              <a:t>−</a:t>
            </a:r>
            <a:endParaRPr sz="3200">
              <a:latin typeface="Cambria Math" panose="02040503050406030204"/>
              <a:cs typeface="Cambria Math" panose="02040503050406030204"/>
            </a:endParaRPr>
          </a:p>
          <a:p>
            <a:pPr algn="ctr">
              <a:lnSpc>
                <a:spcPts val="3815"/>
              </a:lnSpc>
              <a:spcBef>
                <a:spcPts val="620"/>
              </a:spcBef>
            </a:pPr>
            <a:r>
              <a:rPr sz="3200" dirty="0">
                <a:latin typeface="Cambria Math" panose="02040503050406030204"/>
                <a:cs typeface="Cambria Math" panose="02040503050406030204"/>
              </a:rPr>
              <a:t>−</a:t>
            </a:r>
            <a:r>
              <a:rPr sz="3200" spc="-1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3200" dirty="0">
                <a:latin typeface="Cambria Math" panose="02040503050406030204"/>
                <a:cs typeface="Cambria Math" panose="02040503050406030204"/>
              </a:rPr>
              <a:t>−</a:t>
            </a:r>
            <a:endParaRPr sz="3200">
              <a:latin typeface="Cambria Math" panose="02040503050406030204"/>
              <a:cs typeface="Cambria Math" panose="02040503050406030204"/>
            </a:endParaRPr>
          </a:p>
          <a:p>
            <a:pPr algn="ctr">
              <a:lnSpc>
                <a:spcPts val="3780"/>
              </a:lnSpc>
            </a:pPr>
            <a:r>
              <a:rPr sz="3200" dirty="0">
                <a:latin typeface="Cambria Math" panose="02040503050406030204"/>
                <a:cs typeface="Cambria Math" panose="02040503050406030204"/>
              </a:rPr>
              <a:t>⋮</a:t>
            </a:r>
            <a:endParaRPr sz="3200">
              <a:latin typeface="Cambria Math" panose="02040503050406030204"/>
              <a:cs typeface="Cambria Math" panose="02040503050406030204"/>
            </a:endParaRPr>
          </a:p>
          <a:p>
            <a:pPr algn="ctr">
              <a:lnSpc>
                <a:spcPts val="3805"/>
              </a:lnSpc>
            </a:pPr>
            <a:r>
              <a:rPr sz="3200" dirty="0">
                <a:latin typeface="Cambria Math" panose="02040503050406030204"/>
                <a:cs typeface="Cambria Math" panose="02040503050406030204"/>
              </a:rPr>
              <a:t>−</a:t>
            </a:r>
            <a:r>
              <a:rPr sz="3200" spc="-1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3200" dirty="0">
                <a:latin typeface="Cambria Math" panose="02040503050406030204"/>
                <a:cs typeface="Cambria Math" panose="02040503050406030204"/>
              </a:rPr>
              <a:t>−</a:t>
            </a:r>
            <a:endParaRPr sz="3200">
              <a:latin typeface="Cambria Math" panose="02040503050406030204"/>
              <a:cs typeface="Cambria Math" panose="02040503050406030204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45" y="324716"/>
            <a:ext cx="7729855" cy="5859145"/>
          </a:xfrm>
          <a:prstGeom prst="rect">
            <a:avLst/>
          </a:prstGeom>
        </p:spPr>
      </p:pic>
      <p:sp>
        <p:nvSpPr>
          <p:cNvPr id="23" name="日期占位符 2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304800"/>
            <a:ext cx="2000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solidFill>
                  <a:srgbClr val="4472C4"/>
                </a:solidFill>
                <a:latin typeface="Calibri Light" panose="020F0302020204030204"/>
                <a:cs typeface="Calibri Light" panose="020F0302020204030204"/>
              </a:rPr>
              <a:t>Notation</a:t>
            </a:r>
            <a:endParaRPr sz="4400" dirty="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838200"/>
            <a:ext cx="6708775" cy="6136936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26670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Inputs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723900" marR="81280" lvl="1" indent="-228600">
              <a:lnSpc>
                <a:spcPts val="2500"/>
              </a:lnSpc>
              <a:spcBef>
                <a:spcPts val="615"/>
              </a:spcBef>
              <a:buFont typeface="Arial" panose="020B0604020202020204"/>
              <a:buChar char="•"/>
              <a:tabLst>
                <a:tab pos="723900" algn="l"/>
              </a:tabLst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i="1" baseline="-17000" dirty="0">
                <a:latin typeface="Calibri" panose="020F0502020204030204"/>
                <a:cs typeface="Calibri" panose="020F0502020204030204"/>
              </a:rPr>
              <a:t>j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(j-th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element of </a:t>
            </a:r>
            <a:r>
              <a:rPr sz="2400" dirty="0">
                <a:latin typeface="Calibri" panose="020F0502020204030204"/>
                <a:cs typeface="Calibri" panose="020F0502020204030204"/>
              </a:rPr>
              <a:t>a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vector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variable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X </a:t>
            </a:r>
            <a:r>
              <a:rPr sz="2400" dirty="0">
                <a:latin typeface="Calibri" panose="020F0502020204030204"/>
                <a:cs typeface="Calibri" panose="020F0502020204030204"/>
              </a:rPr>
              <a:t>) :</a:t>
            </a:r>
            <a:r>
              <a:rPr sz="24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random 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variables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written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in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capital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letter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723900" lvl="1" indent="-228600">
              <a:lnSpc>
                <a:spcPct val="100000"/>
              </a:lnSpc>
              <a:spcBef>
                <a:spcPts val="190"/>
              </a:spcBef>
              <a:buFont typeface="Arial" panose="020B0604020202020204"/>
              <a:buChar char="•"/>
              <a:tabLst>
                <a:tab pos="723900" algn="l"/>
              </a:tabLst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p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#input variables,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#observations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723900" lvl="1" indent="-228600">
              <a:lnSpc>
                <a:spcPct val="100000"/>
              </a:lnSpc>
              <a:spcBef>
                <a:spcPts val="220"/>
              </a:spcBef>
              <a:buFont typeface="Arial" panose="020B0604020202020204"/>
              <a:buChar char="•"/>
              <a:tabLst>
                <a:tab pos="723900" algn="l"/>
              </a:tabLst>
            </a:pPr>
            <a:r>
              <a:rPr sz="2400" b="1" i="1" dirty="0">
                <a:latin typeface="Calibri" panose="020F0502020204030204"/>
                <a:cs typeface="Calibri" panose="020F0502020204030204"/>
              </a:rPr>
              <a:t>X :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matrix written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in bold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capital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723900" lvl="1" indent="-228600">
              <a:lnSpc>
                <a:spcPct val="100000"/>
              </a:lnSpc>
              <a:spcBef>
                <a:spcPts val="215"/>
              </a:spcBef>
              <a:buFont typeface="Arial" panose="020B0604020202020204"/>
              <a:buChar char="•"/>
              <a:tabLst>
                <a:tab pos="723900" algn="l"/>
              </a:tabLst>
            </a:pPr>
            <a:r>
              <a:rPr sz="2400" spc="-30" dirty="0">
                <a:latin typeface="Calibri" panose="020F0502020204030204"/>
                <a:cs typeface="Calibri" panose="020F0502020204030204"/>
              </a:rPr>
              <a:t>Vectors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are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assumed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400" dirty="0">
                <a:latin typeface="Calibri" panose="020F0502020204030204"/>
                <a:cs typeface="Calibri" panose="020F0502020204030204"/>
              </a:rPr>
              <a:t>be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column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vectors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723900" marR="30480" lvl="1" indent="-228600">
              <a:lnSpc>
                <a:spcPts val="2590"/>
              </a:lnSpc>
              <a:spcBef>
                <a:spcPts val="565"/>
              </a:spcBef>
              <a:buFont typeface="Arial" panose="020B0604020202020204"/>
              <a:buChar char="•"/>
              <a:tabLst>
                <a:tab pos="723900" algn="l"/>
              </a:tabLst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Discrete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inputs often </a:t>
            </a:r>
            <a:r>
              <a:rPr sz="2400" dirty="0">
                <a:latin typeface="Calibri" panose="020F0502020204030204"/>
                <a:cs typeface="Calibri" panose="020F0502020204030204"/>
              </a:rPr>
              <a:t>described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by characteristic  vector (dummy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variables)</a:t>
            </a:r>
            <a:endParaRPr lang="en-US" sz="2400" spc="-5" dirty="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lang="en-US" altLang="zh-CN" sz="2400" spc="-5" dirty="0">
                <a:cs typeface="Calibri" panose="020F0502020204030204"/>
              </a:rPr>
              <a:t>Outputs</a:t>
            </a:r>
            <a:endParaRPr lang="en-US" altLang="zh-CN" sz="2400" dirty="0">
              <a:cs typeface="Calibri" panose="020F0502020204030204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 panose="020B0604020202020204"/>
              <a:buChar char="•"/>
              <a:tabLst>
                <a:tab pos="698500" algn="l"/>
              </a:tabLst>
            </a:pPr>
            <a:r>
              <a:rPr lang="en-US" altLang="zh-CN" sz="2400" spc="-15" dirty="0">
                <a:cs typeface="Calibri" panose="020F0502020204030204"/>
              </a:rPr>
              <a:t>quantitative</a:t>
            </a:r>
            <a:r>
              <a:rPr lang="en-US" altLang="zh-CN" sz="2400" spc="-5" dirty="0">
                <a:cs typeface="Calibri" panose="020F0502020204030204"/>
              </a:rPr>
              <a:t> </a:t>
            </a:r>
            <a:r>
              <a:rPr lang="en-US" altLang="zh-CN" sz="2400" i="1" dirty="0">
                <a:cs typeface="Calibri" panose="020F0502020204030204"/>
              </a:rPr>
              <a:t>Y</a:t>
            </a:r>
            <a:endParaRPr lang="en-US" altLang="zh-CN" sz="2400" dirty="0">
              <a:cs typeface="Calibri" panose="020F0502020204030204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 panose="020B0604020202020204"/>
              <a:buChar char="•"/>
              <a:tabLst>
                <a:tab pos="698500" algn="l"/>
              </a:tabLst>
            </a:pPr>
            <a:r>
              <a:rPr lang="en-US" altLang="zh-CN" sz="2400" spc="-10" dirty="0">
                <a:cs typeface="Calibri" panose="020F0502020204030204"/>
              </a:rPr>
              <a:t>qualitative </a:t>
            </a:r>
            <a:r>
              <a:rPr lang="en-US" altLang="zh-CN" sz="2400" i="1" dirty="0">
                <a:cs typeface="Calibri" panose="020F0502020204030204"/>
              </a:rPr>
              <a:t>C </a:t>
            </a:r>
            <a:r>
              <a:rPr lang="en-US" altLang="zh-CN" sz="2400" spc="-15" dirty="0">
                <a:cs typeface="Calibri" panose="020F0502020204030204"/>
              </a:rPr>
              <a:t>(for</a:t>
            </a:r>
            <a:r>
              <a:rPr lang="en-US" altLang="zh-CN" sz="2400" spc="-55" dirty="0">
                <a:cs typeface="Calibri" panose="020F0502020204030204"/>
              </a:rPr>
              <a:t> </a:t>
            </a:r>
            <a:r>
              <a:rPr lang="en-US" altLang="zh-CN" sz="2400" spc="-15" dirty="0">
                <a:cs typeface="Calibri" panose="020F0502020204030204"/>
              </a:rPr>
              <a:t>categorical)</a:t>
            </a:r>
          </a:p>
          <a:p>
            <a:pPr marL="2667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66700" algn="l"/>
              </a:tabLst>
            </a:pPr>
            <a:r>
              <a:rPr lang="en-US" altLang="zh-CN" sz="2400" spc="-5" dirty="0">
                <a:cs typeface="Calibri" panose="020F0502020204030204"/>
              </a:rPr>
              <a:t>Observed </a:t>
            </a:r>
            <a:r>
              <a:rPr lang="en-US" altLang="zh-CN" sz="2400" spc="-10" dirty="0">
                <a:cs typeface="Calibri" panose="020F0502020204030204"/>
              </a:rPr>
              <a:t>written </a:t>
            </a:r>
            <a:r>
              <a:rPr lang="en-US" altLang="zh-CN" sz="2400" spc="-5" dirty="0">
                <a:cs typeface="Calibri" panose="020F0502020204030204"/>
              </a:rPr>
              <a:t>in </a:t>
            </a:r>
            <a:r>
              <a:rPr lang="en-US" altLang="zh-CN" sz="2400" spc="-10" dirty="0">
                <a:cs typeface="Calibri" panose="020F0502020204030204"/>
              </a:rPr>
              <a:t>lower case</a:t>
            </a:r>
            <a:endParaRPr lang="en-US" altLang="zh-CN" sz="2400" dirty="0">
              <a:cs typeface="Calibri" panose="020F0502020204030204"/>
            </a:endParaRPr>
          </a:p>
          <a:p>
            <a:pPr marL="723900" lvl="1" indent="-228600">
              <a:lnSpc>
                <a:spcPts val="2750"/>
              </a:lnSpc>
              <a:spcBef>
                <a:spcPts val="120"/>
              </a:spcBef>
              <a:buFont typeface="Arial" panose="020B0604020202020204"/>
              <a:buChar char="•"/>
              <a:tabLst>
                <a:tab pos="723900" algn="l"/>
              </a:tabLst>
            </a:pPr>
            <a:r>
              <a:rPr lang="en-US" altLang="zh-CN" sz="2400" dirty="0">
                <a:cs typeface="Calibri" panose="020F0502020204030204"/>
              </a:rPr>
              <a:t>The </a:t>
            </a:r>
            <a:r>
              <a:rPr lang="en-US" altLang="zh-CN" sz="2400" spc="-5" dirty="0" err="1">
                <a:cs typeface="Calibri" panose="020F0502020204030204"/>
              </a:rPr>
              <a:t>i-th</a:t>
            </a:r>
            <a:r>
              <a:rPr lang="en-US" altLang="zh-CN" sz="2400" spc="-5" dirty="0">
                <a:cs typeface="Calibri" panose="020F0502020204030204"/>
              </a:rPr>
              <a:t> observed sample of the </a:t>
            </a:r>
            <a:r>
              <a:rPr lang="en-US" altLang="zh-CN" sz="2400" spc="-10" dirty="0">
                <a:cs typeface="Calibri" panose="020F0502020204030204"/>
              </a:rPr>
              <a:t>random</a:t>
            </a:r>
            <a:r>
              <a:rPr lang="en-US" altLang="zh-CN" sz="2400" spc="-25" dirty="0">
                <a:cs typeface="Calibri" panose="020F0502020204030204"/>
              </a:rPr>
              <a:t> </a:t>
            </a:r>
            <a:r>
              <a:rPr lang="en-US" altLang="zh-CN" sz="2400" spc="-5" dirty="0">
                <a:cs typeface="Calibri" panose="020F0502020204030204"/>
              </a:rPr>
              <a:t>variable</a:t>
            </a:r>
            <a:endParaRPr lang="en-US" altLang="zh-CN" sz="2400" dirty="0">
              <a:cs typeface="Calibri" panose="020F0502020204030204"/>
            </a:endParaRPr>
          </a:p>
          <a:p>
            <a:pPr marL="723900">
              <a:lnSpc>
                <a:spcPts val="2750"/>
              </a:lnSpc>
              <a:tabLst>
                <a:tab pos="1068070" algn="l"/>
              </a:tabLst>
            </a:pPr>
            <a:r>
              <a:rPr lang="en-US" altLang="zh-CN" sz="2400" i="1" dirty="0" err="1">
                <a:cs typeface="Calibri" panose="020F0502020204030204"/>
              </a:rPr>
              <a:t>X</a:t>
            </a:r>
            <a:r>
              <a:rPr lang="en-US" altLang="zh-CN" sz="2400" i="1" baseline="-17000" dirty="0" err="1">
                <a:cs typeface="Calibri" panose="020F0502020204030204"/>
              </a:rPr>
              <a:t>j</a:t>
            </a:r>
            <a:r>
              <a:rPr lang="en-US" altLang="zh-CN" sz="2400" i="1" baseline="-17000" dirty="0">
                <a:cs typeface="Calibri" panose="020F0502020204030204"/>
              </a:rPr>
              <a:t>	</a:t>
            </a:r>
            <a:r>
              <a:rPr lang="en-US" altLang="zh-CN" sz="2400" spc="-5" dirty="0">
                <a:cs typeface="Calibri" panose="020F0502020204030204"/>
              </a:rPr>
              <a:t>is </a:t>
            </a:r>
            <a:r>
              <a:rPr lang="en-US" altLang="zh-CN" sz="2400" i="1" spc="-5" dirty="0" err="1">
                <a:cs typeface="Calibri" panose="020F0502020204030204"/>
              </a:rPr>
              <a:t>x</a:t>
            </a:r>
            <a:r>
              <a:rPr lang="en-US" altLang="zh-CN" sz="2400" i="1" spc="-7" baseline="-17000" dirty="0" err="1">
                <a:cs typeface="Calibri" panose="020F0502020204030204"/>
              </a:rPr>
              <a:t>j,i</a:t>
            </a:r>
            <a:r>
              <a:rPr lang="en-US" altLang="zh-CN" sz="2400" i="1" spc="-7" baseline="-17000" dirty="0">
                <a:cs typeface="Calibri" panose="020F0502020204030204"/>
              </a:rPr>
              <a:t> </a:t>
            </a:r>
            <a:r>
              <a:rPr lang="en-US" altLang="zh-CN" sz="2400" spc="-5" dirty="0">
                <a:cs typeface="Calibri" panose="020F0502020204030204"/>
              </a:rPr>
              <a:t>(a</a:t>
            </a:r>
            <a:r>
              <a:rPr lang="en-US" altLang="zh-CN" sz="2400" spc="-195" dirty="0">
                <a:cs typeface="Calibri" panose="020F0502020204030204"/>
              </a:rPr>
              <a:t> </a:t>
            </a:r>
            <a:r>
              <a:rPr lang="en-US" altLang="zh-CN" sz="2400" spc="-5" dirty="0">
                <a:cs typeface="Calibri" panose="020F0502020204030204"/>
              </a:rPr>
              <a:t>scalar)</a:t>
            </a:r>
            <a:endParaRPr lang="en-US" altLang="zh-CN" sz="2400" dirty="0">
              <a:cs typeface="Calibri" panose="020F0502020204030204"/>
            </a:endParaRPr>
          </a:p>
          <a:p>
            <a:pPr marL="266700" marR="30480" indent="-228600">
              <a:lnSpc>
                <a:spcPts val="2590"/>
              </a:lnSpc>
              <a:spcBef>
                <a:spcPts val="565"/>
              </a:spcBef>
              <a:buFont typeface="Arial" panose="020B0604020202020204"/>
              <a:buChar char="•"/>
              <a:tabLst>
                <a:tab pos="723900" algn="l"/>
              </a:tabLst>
            </a:pP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255" y="499129"/>
            <a:ext cx="249301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10" dirty="0"/>
              <a:t>References</a:t>
            </a:r>
            <a:endParaRPr sz="4300" dirty="0"/>
          </a:p>
        </p:txBody>
      </p:sp>
      <p:sp>
        <p:nvSpPr>
          <p:cNvPr id="3" name="object 3"/>
          <p:cNvSpPr txBox="1"/>
          <p:nvPr/>
        </p:nvSpPr>
        <p:spPr>
          <a:xfrm>
            <a:off x="488314" y="1538097"/>
            <a:ext cx="7972425" cy="445763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10845" indent="-398780">
              <a:lnSpc>
                <a:spcPct val="100000"/>
              </a:lnSpc>
              <a:spcBef>
                <a:spcPts val="720"/>
              </a:spcBef>
              <a:buClr>
                <a:srgbClr val="0000FF"/>
              </a:buClr>
              <a:buFont typeface="Wingdings" panose="05000000000000000000"/>
              <a:buChar char=""/>
              <a:tabLst>
                <a:tab pos="411480" algn="l"/>
              </a:tabLst>
            </a:pPr>
            <a:r>
              <a:rPr sz="2400" spc="-50" dirty="0">
                <a:latin typeface="Calibri" panose="020F0502020204030204"/>
                <a:cs typeface="Calibri" panose="020F0502020204030204"/>
              </a:rPr>
              <a:t>Prof.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Andrew 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Moore’s</a:t>
            </a:r>
            <a:r>
              <a:rPr sz="240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tutorials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625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400" spc="-50" dirty="0">
                <a:latin typeface="Calibri" panose="020F0502020204030204"/>
                <a:cs typeface="Calibri" panose="020F0502020204030204"/>
              </a:rPr>
              <a:t>Prof.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Raymond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J. Mooney’s</a:t>
            </a:r>
            <a:r>
              <a:rPr sz="240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slides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650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400" spc="-50" dirty="0">
                <a:latin typeface="Calibri" panose="020F0502020204030204"/>
                <a:cs typeface="Calibri" panose="020F0502020204030204"/>
              </a:rPr>
              <a:t>Prof.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Alexander 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Gray’s</a:t>
            </a:r>
            <a:r>
              <a:rPr sz="240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slides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745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400" spc="-50" dirty="0">
                <a:latin typeface="Calibri" panose="020F0502020204030204"/>
                <a:cs typeface="Calibri" panose="020F0502020204030204"/>
              </a:rPr>
              <a:t>Prof.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Eric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Xing’s</a:t>
            </a:r>
            <a:r>
              <a:rPr sz="240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slides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410845" indent="-398780">
              <a:lnSpc>
                <a:spcPct val="100000"/>
              </a:lnSpc>
              <a:spcBef>
                <a:spcPts val="645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  <a:hlinkClick r:id="rId2"/>
              </a:rPr>
              <a:t>http://scikit-learn.org/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241300" marR="5080" indent="-228600">
              <a:lnSpc>
                <a:spcPts val="3000"/>
              </a:lnSpc>
              <a:spcBef>
                <a:spcPts val="1025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Hastie, 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Trevor,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et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al. The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elements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statistical 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learning. 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Vol. </a:t>
            </a:r>
            <a:r>
              <a:rPr sz="2400" dirty="0">
                <a:latin typeface="Calibri" panose="020F0502020204030204"/>
                <a:cs typeface="Calibri" panose="020F0502020204030204"/>
              </a:rPr>
              <a:t>2. No. 1.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New 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York: 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Springer,</a:t>
            </a:r>
            <a:r>
              <a:rPr sz="240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2009.</a:t>
            </a:r>
          </a:p>
          <a:p>
            <a:pPr marL="410845" indent="-398780">
              <a:lnSpc>
                <a:spcPct val="100000"/>
              </a:lnSpc>
              <a:spcBef>
                <a:spcPts val="705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400" spc="-50" dirty="0">
                <a:latin typeface="Calibri" panose="020F0502020204030204"/>
                <a:cs typeface="Calibri" panose="020F0502020204030204"/>
              </a:rPr>
              <a:t>Prof.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M.A.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Papalaskar’s</a:t>
            </a:r>
            <a:r>
              <a:rPr sz="24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slides</a:t>
            </a:r>
          </a:p>
          <a:p>
            <a:pPr marL="410845" indent="-398780">
              <a:lnSpc>
                <a:spcPct val="100000"/>
              </a:lnSpc>
              <a:spcBef>
                <a:spcPts val="705"/>
              </a:spcBef>
              <a:buFont typeface="Wingdings" panose="05000000000000000000"/>
              <a:buChar char=""/>
              <a:tabLst>
                <a:tab pos="41148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  <a:sym typeface="+mn-ea"/>
              </a:rPr>
              <a:t>https://qiyanjun.github.io/2019f-UVA-CS6316-MachineLearning/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8741" y="1469643"/>
            <a:ext cx="6306185" cy="4460837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Biomedicine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Patient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records, brain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imaging, MRI </a:t>
            </a:r>
            <a:r>
              <a:rPr sz="2000" dirty="0">
                <a:latin typeface="Calibri" panose="020F0502020204030204"/>
                <a:cs typeface="Calibri" panose="020F0502020204030204"/>
              </a:rPr>
              <a:t>&amp; CT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scans,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…</a:t>
            </a:r>
          </a:p>
          <a:p>
            <a:pPr marL="698500" lvl="1" indent="-228600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Genomic sequences, bio-structure, drug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effect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info,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…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116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Science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698500" marR="211455" lvl="1" indent="-228600">
              <a:lnSpc>
                <a:spcPts val="1800"/>
              </a:lnSpc>
              <a:spcBef>
                <a:spcPts val="45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Historical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documents,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scanned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books,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databases from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astronomy, 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environmental data, climate records,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…</a:t>
            </a:r>
            <a:endParaRPr sz="3200" dirty="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Social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media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698500" lvl="1" indent="-228600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Social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interactions data, 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twitter,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facebook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records,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online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reviews,</a:t>
            </a:r>
            <a:r>
              <a:rPr sz="200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…</a:t>
            </a:r>
            <a:endParaRPr sz="3200" dirty="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Entertainment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Internet images, </a:t>
            </a:r>
            <a:r>
              <a:rPr sz="2000" dirty="0">
                <a:latin typeface="Calibri" panose="020F0502020204030204"/>
                <a:cs typeface="Calibri" panose="020F0502020204030204"/>
              </a:rPr>
              <a:t>Hollywood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movies, music audio files,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…</a:t>
            </a:r>
          </a:p>
        </p:txBody>
      </p:sp>
      <p:sp>
        <p:nvSpPr>
          <p:cNvPr id="6" name="object 6"/>
          <p:cNvSpPr/>
          <p:nvPr/>
        </p:nvSpPr>
        <p:spPr>
          <a:xfrm>
            <a:off x="6361735" y="3124200"/>
            <a:ext cx="2526245" cy="1886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250907" y="304800"/>
            <a:ext cx="7978058" cy="5988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3800" kern="0" spc="20" dirty="0">
                <a:solidFill>
                  <a:srgbClr val="000000"/>
                </a:solidFill>
                <a:latin typeface="Calibri"/>
              </a:rPr>
              <a:t>OUR </a:t>
            </a:r>
            <a:r>
              <a:rPr lang="en-US" altLang="zh-CN" sz="3800" kern="0" spc="-55" dirty="0">
                <a:solidFill>
                  <a:srgbClr val="000000"/>
                </a:solidFill>
                <a:latin typeface="Calibri"/>
              </a:rPr>
              <a:t>DATA-RICH</a:t>
            </a:r>
            <a:r>
              <a:rPr lang="en-US" altLang="zh-CN" sz="3800" kern="0" spc="15" dirty="0">
                <a:solidFill>
                  <a:srgbClr val="000000"/>
                </a:solidFill>
                <a:latin typeface="Calibri"/>
              </a:rPr>
              <a:t> WORLD</a:t>
            </a:r>
            <a:endParaRPr lang="en-US" sz="4300" kern="0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87897" y="1803878"/>
            <a:ext cx="4490085" cy="432244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60"/>
              </a:spcBef>
              <a:buClr>
                <a:srgbClr val="ED7D31"/>
              </a:buClr>
              <a:buSzPct val="91000"/>
              <a:buFont typeface="Wingdings" panose="05000000000000000000"/>
              <a:buChar char=""/>
              <a:tabLst>
                <a:tab pos="287020" algn="l"/>
              </a:tabLst>
            </a:pPr>
            <a:r>
              <a:rPr sz="3200" spc="-5" dirty="0">
                <a:latin typeface="Calibri" panose="020F0502020204030204"/>
                <a:cs typeface="Calibri" panose="020F0502020204030204"/>
              </a:rPr>
              <a:t>Business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efficiencies</a:t>
            </a:r>
            <a:endParaRPr sz="3200" dirty="0">
              <a:latin typeface="Calibri" panose="020F0502020204030204"/>
              <a:cs typeface="Calibri" panose="020F0502020204030204"/>
            </a:endParaRPr>
          </a:p>
          <a:p>
            <a:pPr marL="287020" indent="-274320">
              <a:lnSpc>
                <a:spcPct val="100000"/>
              </a:lnSpc>
              <a:spcBef>
                <a:spcPts val="360"/>
              </a:spcBef>
              <a:buClr>
                <a:srgbClr val="ED7D31"/>
              </a:buClr>
              <a:buSzPct val="91000"/>
              <a:buFont typeface="Wingdings" panose="05000000000000000000"/>
              <a:buChar char=""/>
              <a:tabLst>
                <a:tab pos="287020" algn="l"/>
              </a:tabLst>
            </a:pPr>
            <a:r>
              <a:rPr sz="3200" spc="-5" dirty="0">
                <a:latin typeface="Calibri" panose="020F0502020204030204"/>
                <a:cs typeface="Calibri" panose="020F0502020204030204"/>
              </a:rPr>
              <a:t>Scientific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breakthroughs</a:t>
            </a:r>
            <a:endParaRPr sz="3200" dirty="0">
              <a:latin typeface="Calibri" panose="020F0502020204030204"/>
              <a:cs typeface="Calibri" panose="020F0502020204030204"/>
            </a:endParaRPr>
          </a:p>
          <a:p>
            <a:pPr marL="287020" indent="-274320">
              <a:lnSpc>
                <a:spcPct val="100000"/>
              </a:lnSpc>
              <a:spcBef>
                <a:spcPts val="480"/>
              </a:spcBef>
              <a:buClr>
                <a:srgbClr val="ED7D31"/>
              </a:buClr>
              <a:buSzPct val="91000"/>
              <a:buFont typeface="Wingdings" panose="05000000000000000000"/>
              <a:buChar char=""/>
              <a:tabLst>
                <a:tab pos="287020" algn="l"/>
              </a:tabLst>
            </a:pPr>
            <a:r>
              <a:rPr sz="3200" spc="-15" dirty="0">
                <a:latin typeface="Calibri" panose="020F0502020204030204"/>
                <a:cs typeface="Calibri" panose="020F0502020204030204"/>
              </a:rPr>
              <a:t>Improve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quality-of-life:</a:t>
            </a:r>
            <a:endParaRPr sz="3200" dirty="0">
              <a:latin typeface="Calibri" panose="020F0502020204030204"/>
              <a:cs typeface="Calibri" panose="020F0502020204030204"/>
            </a:endParaRPr>
          </a:p>
          <a:p>
            <a:pPr marL="561340" lvl="1" indent="-274955">
              <a:lnSpc>
                <a:spcPct val="100000"/>
              </a:lnSpc>
              <a:spcBef>
                <a:spcPts val="160"/>
              </a:spcBef>
              <a:buSzPct val="89000"/>
              <a:buFont typeface="Wingdings" panose="05000000000000000000"/>
              <a:buChar char=""/>
              <a:tabLst>
                <a:tab pos="560705" algn="l"/>
                <a:tab pos="56134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healthcare,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561340" lvl="1" indent="-274955">
              <a:lnSpc>
                <a:spcPct val="100000"/>
              </a:lnSpc>
              <a:spcBef>
                <a:spcPts val="120"/>
              </a:spcBef>
              <a:buSzPct val="89000"/>
              <a:buFont typeface="Wingdings" panose="05000000000000000000"/>
              <a:buChar char=""/>
              <a:tabLst>
                <a:tab pos="560705" algn="l"/>
                <a:tab pos="561340" algn="l"/>
              </a:tabLst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energy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saving </a:t>
            </a:r>
            <a:r>
              <a:rPr sz="2800" dirty="0">
                <a:latin typeface="Calibri" panose="020F0502020204030204"/>
                <a:cs typeface="Calibri" panose="020F0502020204030204"/>
              </a:rPr>
              <a:t>/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generation,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561340" lvl="1" indent="-274955">
              <a:lnSpc>
                <a:spcPct val="100000"/>
              </a:lnSpc>
              <a:spcBef>
                <a:spcPts val="145"/>
              </a:spcBef>
              <a:buSzPct val="89000"/>
              <a:buFont typeface="Wingdings" panose="05000000000000000000"/>
              <a:buChar char=""/>
              <a:tabLst>
                <a:tab pos="560705" algn="l"/>
                <a:tab pos="561340" algn="l"/>
              </a:tabLst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environmental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disasters,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561340" lvl="1" indent="-274955">
              <a:lnSpc>
                <a:spcPct val="100000"/>
              </a:lnSpc>
              <a:spcBef>
                <a:spcPts val="240"/>
              </a:spcBef>
              <a:buSzPct val="89000"/>
              <a:buFont typeface="Wingdings" panose="05000000000000000000"/>
              <a:buChar char=""/>
              <a:tabLst>
                <a:tab pos="560705" algn="l"/>
                <a:tab pos="56134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nursing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home,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561340" lvl="1" indent="-274955">
              <a:lnSpc>
                <a:spcPct val="100000"/>
              </a:lnSpc>
              <a:spcBef>
                <a:spcPts val="140"/>
              </a:spcBef>
              <a:buSzPct val="89000"/>
              <a:buFont typeface="Wingdings" panose="05000000000000000000"/>
              <a:buChar char=""/>
              <a:tabLst>
                <a:tab pos="560705" algn="l"/>
                <a:tab pos="561340" algn="l"/>
              </a:tabLst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transportation,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561340" lvl="1" indent="-274955">
              <a:lnSpc>
                <a:spcPct val="100000"/>
              </a:lnSpc>
              <a:spcBef>
                <a:spcPts val="145"/>
              </a:spcBef>
              <a:buSzPct val="89000"/>
              <a:buFont typeface="Wingdings" panose="05000000000000000000"/>
              <a:buChar char=""/>
              <a:tabLst>
                <a:tab pos="560705" algn="l"/>
                <a:tab pos="56134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…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64633" y="2888299"/>
            <a:ext cx="2338132" cy="749965"/>
            <a:chOff x="353118" y="3646199"/>
            <a:chExt cx="2338132" cy="749965"/>
          </a:xfrm>
        </p:grpSpPr>
        <p:sp>
          <p:nvSpPr>
            <p:cNvPr id="8" name="object 8"/>
            <p:cNvSpPr/>
            <p:nvPr/>
          </p:nvSpPr>
          <p:spPr>
            <a:xfrm>
              <a:off x="1950802" y="3646199"/>
              <a:ext cx="740448" cy="7499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53118" y="3732486"/>
              <a:ext cx="1309370" cy="628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10" dirty="0">
                  <a:latin typeface="Calibri" panose="020F0502020204030204"/>
                  <a:cs typeface="Calibri" panose="020F0502020204030204"/>
                </a:rPr>
                <a:t>Medical</a:t>
              </a:r>
              <a:r>
                <a:rPr sz="2000" spc="-40" dirty="0">
                  <a:latin typeface="Calibri" panose="020F0502020204030204"/>
                  <a:cs typeface="Calibri" panose="020F0502020204030204"/>
                </a:rPr>
                <a:t> </a:t>
              </a:r>
              <a:r>
                <a:rPr sz="2000" spc="-10" dirty="0">
                  <a:latin typeface="Calibri" panose="020F0502020204030204"/>
                  <a:cs typeface="Calibri" panose="020F0502020204030204"/>
                </a:rPr>
                <a:t>Images</a:t>
              </a:r>
              <a:endParaRPr sz="2000" dirty="0">
                <a:latin typeface="Calibri" panose="020F0502020204030204"/>
                <a:cs typeface="Calibri" panose="020F0502020204030204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40534" y="1802556"/>
            <a:ext cx="2557433" cy="938212"/>
            <a:chOff x="204873" y="2749552"/>
            <a:chExt cx="2557433" cy="938212"/>
          </a:xfrm>
        </p:grpSpPr>
        <p:sp>
          <p:nvSpPr>
            <p:cNvPr id="10" name="object 10"/>
            <p:cNvSpPr/>
            <p:nvPr/>
          </p:nvSpPr>
          <p:spPr>
            <a:xfrm>
              <a:off x="1824095" y="2749552"/>
              <a:ext cx="938211" cy="9382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204873" y="2916710"/>
              <a:ext cx="1193165" cy="628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latin typeface="Calibri" panose="020F0502020204030204"/>
                  <a:cs typeface="Calibri" panose="020F0502020204030204"/>
                </a:rPr>
                <a:t>Genomic</a:t>
              </a:r>
              <a:r>
                <a:rPr sz="2000" spc="-65" dirty="0">
                  <a:latin typeface="Calibri" panose="020F0502020204030204"/>
                  <a:cs typeface="Calibri" panose="020F0502020204030204"/>
                </a:rPr>
                <a:t> </a:t>
              </a:r>
              <a:r>
                <a:rPr sz="2000" spc="-10" dirty="0">
                  <a:latin typeface="Calibri" panose="020F0502020204030204"/>
                  <a:cs typeface="Calibri" panose="020F0502020204030204"/>
                </a:rPr>
                <a:t>Data</a:t>
              </a:r>
              <a:endParaRPr sz="2000" dirty="0">
                <a:latin typeface="Calibri" panose="020F0502020204030204"/>
                <a:cs typeface="Calibri" panose="020F0502020204030204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40534" y="3808777"/>
            <a:ext cx="2953425" cy="762000"/>
            <a:chOff x="140668" y="1987550"/>
            <a:chExt cx="2953425" cy="762000"/>
          </a:xfrm>
        </p:grpSpPr>
        <p:sp>
          <p:nvSpPr>
            <p:cNvPr id="7" name="object 7"/>
            <p:cNvSpPr/>
            <p:nvPr/>
          </p:nvSpPr>
          <p:spPr>
            <a:xfrm>
              <a:off x="1824093" y="1987550"/>
              <a:ext cx="12700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40668" y="2217371"/>
              <a:ext cx="1541698" cy="517193"/>
            </a:xfrm>
            <a:prstGeom prst="rect">
              <a:avLst/>
            </a:prstGeom>
          </p:spPr>
          <p:txBody>
            <a:bodyPr vert="horz" wrap="square" lIns="0" tIns="22860" rIns="0" bIns="0" rtlCol="0">
              <a:spAutoFit/>
            </a:bodyPr>
            <a:lstStyle/>
            <a:p>
              <a:pPr marL="12700" marR="5080">
                <a:lnSpc>
                  <a:spcPts val="1900"/>
                </a:lnSpc>
                <a:spcBef>
                  <a:spcPts val="180"/>
                </a:spcBef>
              </a:pPr>
              <a:r>
                <a:rPr sz="2000" spc="-105" dirty="0">
                  <a:latin typeface="Calibri" panose="020F0502020204030204"/>
                  <a:cs typeface="Calibri" panose="020F0502020204030204"/>
                </a:rPr>
                <a:t>T</a:t>
              </a:r>
              <a:r>
                <a:rPr sz="2000" spc="-35" dirty="0">
                  <a:latin typeface="Calibri" panose="020F0502020204030204"/>
                  <a:cs typeface="Calibri" panose="020F0502020204030204"/>
                </a:rPr>
                <a:t>r</a:t>
              </a:r>
              <a:r>
                <a:rPr sz="2000" spc="-5" dirty="0">
                  <a:latin typeface="Calibri" panose="020F0502020204030204"/>
                  <a:cs typeface="Calibri" panose="020F0502020204030204"/>
                </a:rPr>
                <a:t>ansp</a:t>
              </a:r>
              <a:r>
                <a:rPr sz="2000" spc="5" dirty="0">
                  <a:latin typeface="Calibri" panose="020F0502020204030204"/>
                  <a:cs typeface="Calibri" panose="020F0502020204030204"/>
                </a:rPr>
                <a:t>o</a:t>
              </a:r>
              <a:r>
                <a:rPr sz="2000" dirty="0">
                  <a:latin typeface="Calibri" panose="020F0502020204030204"/>
                  <a:cs typeface="Calibri" panose="020F0502020204030204"/>
                </a:rPr>
                <a:t>r</a:t>
              </a:r>
              <a:r>
                <a:rPr sz="2000" spc="-20" dirty="0">
                  <a:latin typeface="Calibri" panose="020F0502020204030204"/>
                  <a:cs typeface="Calibri" panose="020F0502020204030204"/>
                </a:rPr>
                <a:t>ta</a:t>
              </a:r>
              <a:r>
                <a:rPr sz="2000" dirty="0">
                  <a:latin typeface="Calibri" panose="020F0502020204030204"/>
                  <a:cs typeface="Calibri" panose="020F0502020204030204"/>
                </a:rPr>
                <a:t>t</a:t>
              </a:r>
              <a:r>
                <a:rPr sz="2000" spc="-5" dirty="0">
                  <a:latin typeface="Calibri" panose="020F0502020204030204"/>
                  <a:cs typeface="Calibri" panose="020F0502020204030204"/>
                </a:rPr>
                <a:t>i</a:t>
              </a:r>
              <a:r>
                <a:rPr sz="2000" spc="5" dirty="0">
                  <a:latin typeface="Calibri" panose="020F0502020204030204"/>
                  <a:cs typeface="Calibri" panose="020F0502020204030204"/>
                </a:rPr>
                <a:t>o</a:t>
              </a:r>
              <a:r>
                <a:rPr sz="2000" dirty="0">
                  <a:latin typeface="Calibri" panose="020F0502020204030204"/>
                  <a:cs typeface="Calibri" panose="020F0502020204030204"/>
                </a:rPr>
                <a:t>n  </a:t>
              </a:r>
              <a:r>
                <a:rPr sz="2000" spc="-10" dirty="0">
                  <a:latin typeface="Calibri" panose="020F0502020204030204"/>
                  <a:cs typeface="Calibri" panose="020F0502020204030204"/>
                </a:rPr>
                <a:t>Data</a:t>
              </a:r>
              <a:endParaRPr sz="2000" dirty="0">
                <a:latin typeface="Calibri" panose="020F0502020204030204"/>
                <a:cs typeface="Calibri" panose="020F0502020204030204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6671" y="4877751"/>
            <a:ext cx="2626827" cy="1123949"/>
            <a:chOff x="346671" y="4877751"/>
            <a:chExt cx="2626827" cy="1123949"/>
          </a:xfrm>
        </p:grpSpPr>
        <p:sp>
          <p:nvSpPr>
            <p:cNvPr id="13" name="object 13"/>
            <p:cNvSpPr/>
            <p:nvPr/>
          </p:nvSpPr>
          <p:spPr>
            <a:xfrm>
              <a:off x="1843199" y="4877751"/>
              <a:ext cx="1130299" cy="1123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46671" y="4978912"/>
              <a:ext cx="1360805" cy="1018036"/>
            </a:xfrm>
            <a:prstGeom prst="rect">
              <a:avLst/>
            </a:prstGeom>
          </p:spPr>
          <p:txBody>
            <a:bodyPr vert="horz" wrap="square" lIns="0" tIns="22860" rIns="0" bIns="0" rtlCol="0">
              <a:spAutoFit/>
            </a:bodyPr>
            <a:lstStyle/>
            <a:p>
              <a:pPr marL="12700" marR="5080">
                <a:lnSpc>
                  <a:spcPts val="1900"/>
                </a:lnSpc>
                <a:spcBef>
                  <a:spcPts val="180"/>
                </a:spcBef>
              </a:pPr>
              <a:r>
                <a:rPr sz="2000" spc="-10" dirty="0">
                  <a:latin typeface="Calibri" panose="020F0502020204030204"/>
                  <a:cs typeface="Calibri" panose="020F0502020204030204"/>
                </a:rPr>
                <a:t>Brain computer  interaction</a:t>
              </a:r>
              <a:r>
                <a:rPr sz="2000" spc="-60" dirty="0">
                  <a:latin typeface="Calibri" panose="020F0502020204030204"/>
                  <a:cs typeface="Calibri" panose="020F0502020204030204"/>
                </a:rPr>
                <a:t> </a:t>
              </a:r>
              <a:r>
                <a:rPr sz="2000" spc="-5" dirty="0">
                  <a:latin typeface="Calibri" panose="020F0502020204030204"/>
                  <a:cs typeface="Calibri" panose="020F0502020204030204"/>
                </a:rPr>
                <a:t>(BCI)</a:t>
              </a:r>
              <a:endParaRPr sz="2000" dirty="0">
                <a:latin typeface="Calibri" panose="020F0502020204030204"/>
                <a:cs typeface="Calibri" panose="020F0502020204030204"/>
              </a:endParaRPr>
            </a:p>
          </p:txBody>
        </p:sp>
      </p:grpSp>
      <p:sp>
        <p:nvSpPr>
          <p:cNvPr id="17" name="日期占位符 1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 dirty="0"/>
              <a:t>2020/2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20" name="object 2"/>
          <p:cNvSpPr txBox="1">
            <a:spLocks/>
          </p:cNvSpPr>
          <p:nvPr/>
        </p:nvSpPr>
        <p:spPr>
          <a:xfrm>
            <a:off x="250907" y="304800"/>
            <a:ext cx="7978058" cy="11964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3800" kern="0" spc="20" dirty="0">
                <a:solidFill>
                  <a:srgbClr val="000000"/>
                </a:solidFill>
                <a:latin typeface="+mj-lt"/>
              </a:rPr>
              <a:t>What can we do with the data wealth? </a:t>
            </a:r>
            <a:r>
              <a:rPr lang="zh-CN" altLang="en-US" sz="3800" kern="0" spc="20" dirty="0">
                <a:solidFill>
                  <a:srgbClr val="000000"/>
                </a:solidFill>
                <a:latin typeface="+mj-lt"/>
              </a:rPr>
              <a:t>→ </a:t>
            </a:r>
            <a:r>
              <a:rPr lang="en-US" altLang="zh-CN" sz="3800" kern="0" spc="20" dirty="0">
                <a:solidFill>
                  <a:srgbClr val="000000"/>
                </a:solidFill>
                <a:latin typeface="+mj-lt"/>
              </a:rPr>
              <a:t>REAL-WORLD IMPACT</a:t>
            </a:r>
            <a:endParaRPr lang="en-US" sz="4300" kern="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3139" y="1002284"/>
            <a:ext cx="6857365" cy="11779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</a:t>
            </a:r>
            <a:r>
              <a:rPr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(sensor, </a:t>
            </a:r>
            <a:r>
              <a:rPr sz="24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sz="24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devices, </a:t>
            </a:r>
            <a:r>
              <a:rPr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</a:t>
            </a:r>
            <a:r>
              <a:rPr sz="24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instruments, </a:t>
            </a:r>
            <a:r>
              <a:rPr sz="24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al.)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8" y="2166619"/>
            <a:ext cx="6931661" cy="1367682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sz="2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sz="24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605276"/>
            <a:ext cx="2848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390" y="5021376"/>
            <a:ext cx="5974080" cy="1068241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527050" indent="-228600">
              <a:lnSpc>
                <a:spcPct val="100000"/>
              </a:lnSpc>
              <a:spcBef>
                <a:spcPts val="350"/>
              </a:spcBef>
              <a:buFont typeface="Arial" panose="020B0604020202020204"/>
              <a:buChar char="•"/>
              <a:tabLst>
                <a:tab pos="527050" algn="l"/>
              </a:tabLst>
            </a:pPr>
            <a:r>
              <a:rPr sz="2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4250" lvl="1" indent="-228600">
              <a:lnSpc>
                <a:spcPct val="100000"/>
              </a:lnSpc>
              <a:spcBef>
                <a:spcPts val="205"/>
              </a:spcBef>
              <a:buSzPct val="95000"/>
              <a:buFont typeface="Wingdings" panose="05000000000000000000"/>
              <a:buChar char=""/>
              <a:tabLst>
                <a:tab pos="984250" algn="l"/>
              </a:tabLst>
            </a:pP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984250" lvl="1" indent="-228600">
              <a:lnSpc>
                <a:spcPts val="2190"/>
              </a:lnSpc>
              <a:spcBef>
                <a:spcPts val="315"/>
              </a:spcBef>
              <a:buSzPct val="95000"/>
              <a:buFont typeface="Wingdings" panose="05000000000000000000"/>
              <a:buChar char=""/>
              <a:tabLst>
                <a:tab pos="984250" algn="l"/>
              </a:tabLst>
            </a:pPr>
            <a:r>
              <a:rPr sz="2000" spc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sz="2000" spc="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000" spc="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200" spc="-5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4987290"/>
            <a:ext cx="7239000" cy="1266190"/>
          </a:xfrm>
          <a:custGeom>
            <a:avLst/>
            <a:gdLst/>
            <a:ahLst/>
            <a:cxnLst/>
            <a:rect l="l" t="t" r="r" b="b"/>
            <a:pathLst>
              <a:path w="7239000" h="1447800">
                <a:moveTo>
                  <a:pt x="0" y="241307"/>
                </a:moveTo>
                <a:lnTo>
                  <a:pt x="4902" y="192675"/>
                </a:lnTo>
                <a:lnTo>
                  <a:pt x="18963" y="147379"/>
                </a:lnTo>
                <a:lnTo>
                  <a:pt x="41211" y="106390"/>
                </a:lnTo>
                <a:lnTo>
                  <a:pt x="70677" y="70677"/>
                </a:lnTo>
                <a:lnTo>
                  <a:pt x="106390" y="41211"/>
                </a:lnTo>
                <a:lnTo>
                  <a:pt x="147379" y="18963"/>
                </a:lnTo>
                <a:lnTo>
                  <a:pt x="192675" y="4902"/>
                </a:lnTo>
                <a:lnTo>
                  <a:pt x="241307" y="0"/>
                </a:lnTo>
                <a:lnTo>
                  <a:pt x="6997692" y="0"/>
                </a:lnTo>
                <a:lnTo>
                  <a:pt x="7046324" y="4902"/>
                </a:lnTo>
                <a:lnTo>
                  <a:pt x="7091620" y="18963"/>
                </a:lnTo>
                <a:lnTo>
                  <a:pt x="7132609" y="41211"/>
                </a:lnTo>
                <a:lnTo>
                  <a:pt x="7168322" y="70677"/>
                </a:lnTo>
                <a:lnTo>
                  <a:pt x="7197788" y="106390"/>
                </a:lnTo>
                <a:lnTo>
                  <a:pt x="7220036" y="147379"/>
                </a:lnTo>
                <a:lnTo>
                  <a:pt x="7234097" y="192675"/>
                </a:lnTo>
                <a:lnTo>
                  <a:pt x="7239000" y="241307"/>
                </a:lnTo>
                <a:lnTo>
                  <a:pt x="7239000" y="1206492"/>
                </a:lnTo>
                <a:lnTo>
                  <a:pt x="7234097" y="1255124"/>
                </a:lnTo>
                <a:lnTo>
                  <a:pt x="7220036" y="1300420"/>
                </a:lnTo>
                <a:lnTo>
                  <a:pt x="7197788" y="1341409"/>
                </a:lnTo>
                <a:lnTo>
                  <a:pt x="7168322" y="1377122"/>
                </a:lnTo>
                <a:lnTo>
                  <a:pt x="7132609" y="1406588"/>
                </a:lnTo>
                <a:lnTo>
                  <a:pt x="7091620" y="1428836"/>
                </a:lnTo>
                <a:lnTo>
                  <a:pt x="7046324" y="1442897"/>
                </a:lnTo>
                <a:lnTo>
                  <a:pt x="6997692" y="1447800"/>
                </a:lnTo>
                <a:lnTo>
                  <a:pt x="241307" y="1447800"/>
                </a:lnTo>
                <a:lnTo>
                  <a:pt x="192675" y="1442897"/>
                </a:lnTo>
                <a:lnTo>
                  <a:pt x="147379" y="1428836"/>
                </a:lnTo>
                <a:lnTo>
                  <a:pt x="106390" y="1406588"/>
                </a:lnTo>
                <a:lnTo>
                  <a:pt x="70677" y="1377122"/>
                </a:lnTo>
                <a:lnTo>
                  <a:pt x="41211" y="1341409"/>
                </a:lnTo>
                <a:lnTo>
                  <a:pt x="18963" y="1300420"/>
                </a:lnTo>
                <a:lnTo>
                  <a:pt x="4902" y="1255124"/>
                </a:lnTo>
                <a:lnTo>
                  <a:pt x="0" y="1206492"/>
                </a:lnTo>
                <a:lnTo>
                  <a:pt x="0" y="241307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08951" y="4738962"/>
            <a:ext cx="2106554" cy="1398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08951" y="4738963"/>
            <a:ext cx="2106930" cy="1398905"/>
          </a:xfrm>
          <a:custGeom>
            <a:avLst/>
            <a:gdLst/>
            <a:ahLst/>
            <a:cxnLst/>
            <a:rect l="l" t="t" r="r" b="b"/>
            <a:pathLst>
              <a:path w="2106929" h="1398904">
                <a:moveTo>
                  <a:pt x="192622" y="1398411"/>
                </a:moveTo>
                <a:lnTo>
                  <a:pt x="462649" y="876965"/>
                </a:lnTo>
                <a:lnTo>
                  <a:pt x="404311" y="857627"/>
                </a:lnTo>
                <a:lnTo>
                  <a:pt x="349719" y="836829"/>
                </a:lnTo>
                <a:lnTo>
                  <a:pt x="298916" y="814670"/>
                </a:lnTo>
                <a:lnTo>
                  <a:pt x="251942" y="791249"/>
                </a:lnTo>
                <a:lnTo>
                  <a:pt x="208841" y="766666"/>
                </a:lnTo>
                <a:lnTo>
                  <a:pt x="169653" y="741020"/>
                </a:lnTo>
                <a:lnTo>
                  <a:pt x="134421" y="714409"/>
                </a:lnTo>
                <a:lnTo>
                  <a:pt x="103187" y="686934"/>
                </a:lnTo>
                <a:lnTo>
                  <a:pt x="75992" y="658693"/>
                </a:lnTo>
                <a:lnTo>
                  <a:pt x="33888" y="600311"/>
                </a:lnTo>
                <a:lnTo>
                  <a:pt x="8446" y="540057"/>
                </a:lnTo>
                <a:lnTo>
                  <a:pt x="0" y="478726"/>
                </a:lnTo>
                <a:lnTo>
                  <a:pt x="2255" y="447905"/>
                </a:lnTo>
                <a:lnTo>
                  <a:pt x="19931" y="386446"/>
                </a:lnTo>
                <a:lnTo>
                  <a:pt x="55442" y="325893"/>
                </a:lnTo>
                <a:lnTo>
                  <a:pt x="79990" y="296205"/>
                </a:lnTo>
                <a:lnTo>
                  <a:pt x="109122" y="267042"/>
                </a:lnTo>
                <a:lnTo>
                  <a:pt x="142880" y="238502"/>
                </a:lnTo>
                <a:lnTo>
                  <a:pt x="181306" y="210685"/>
                </a:lnTo>
                <a:lnTo>
                  <a:pt x="213883" y="189962"/>
                </a:lnTo>
                <a:lnTo>
                  <a:pt x="248410" y="170259"/>
                </a:lnTo>
                <a:lnTo>
                  <a:pt x="284786" y="151585"/>
                </a:lnTo>
                <a:lnTo>
                  <a:pt x="322912" y="133950"/>
                </a:lnTo>
                <a:lnTo>
                  <a:pt x="362684" y="117361"/>
                </a:lnTo>
                <a:lnTo>
                  <a:pt x="404004" y="101828"/>
                </a:lnTo>
                <a:lnTo>
                  <a:pt x="446768" y="87359"/>
                </a:lnTo>
                <a:lnTo>
                  <a:pt x="490877" y="73964"/>
                </a:lnTo>
                <a:lnTo>
                  <a:pt x="536229" y="61652"/>
                </a:lnTo>
                <a:lnTo>
                  <a:pt x="582723" y="50430"/>
                </a:lnTo>
                <a:lnTo>
                  <a:pt x="630258" y="40309"/>
                </a:lnTo>
                <a:lnTo>
                  <a:pt x="678733" y="31296"/>
                </a:lnTo>
                <a:lnTo>
                  <a:pt x="728046" y="23401"/>
                </a:lnTo>
                <a:lnTo>
                  <a:pt x="778098" y="16633"/>
                </a:lnTo>
                <a:lnTo>
                  <a:pt x="828786" y="11000"/>
                </a:lnTo>
                <a:lnTo>
                  <a:pt x="880010" y="6511"/>
                </a:lnTo>
                <a:lnTo>
                  <a:pt x="931668" y="3176"/>
                </a:lnTo>
                <a:lnTo>
                  <a:pt x="983660" y="1002"/>
                </a:lnTo>
                <a:lnTo>
                  <a:pt x="1035884" y="0"/>
                </a:lnTo>
                <a:lnTo>
                  <a:pt x="1088240" y="177"/>
                </a:lnTo>
                <a:lnTo>
                  <a:pt x="1140625" y="1542"/>
                </a:lnTo>
                <a:lnTo>
                  <a:pt x="1192940" y="4106"/>
                </a:lnTo>
                <a:lnTo>
                  <a:pt x="1245083" y="7875"/>
                </a:lnTo>
                <a:lnTo>
                  <a:pt x="1296953" y="12860"/>
                </a:lnTo>
                <a:lnTo>
                  <a:pt x="1348448" y="19068"/>
                </a:lnTo>
                <a:lnTo>
                  <a:pt x="1399469" y="26510"/>
                </a:lnTo>
                <a:lnTo>
                  <a:pt x="1449913" y="35193"/>
                </a:lnTo>
                <a:lnTo>
                  <a:pt x="1499679" y="45127"/>
                </a:lnTo>
                <a:lnTo>
                  <a:pt x="1548668" y="56320"/>
                </a:lnTo>
                <a:lnTo>
                  <a:pt x="1596776" y="68782"/>
                </a:lnTo>
                <a:lnTo>
                  <a:pt x="1643904" y="82521"/>
                </a:lnTo>
                <a:lnTo>
                  <a:pt x="1702242" y="101859"/>
                </a:lnTo>
                <a:lnTo>
                  <a:pt x="1756834" y="122656"/>
                </a:lnTo>
                <a:lnTo>
                  <a:pt x="1807637" y="144815"/>
                </a:lnTo>
                <a:lnTo>
                  <a:pt x="1854611" y="168236"/>
                </a:lnTo>
                <a:lnTo>
                  <a:pt x="1897713" y="192819"/>
                </a:lnTo>
                <a:lnTo>
                  <a:pt x="1936900" y="218466"/>
                </a:lnTo>
                <a:lnTo>
                  <a:pt x="1972132" y="245076"/>
                </a:lnTo>
                <a:lnTo>
                  <a:pt x="2003367" y="272552"/>
                </a:lnTo>
                <a:lnTo>
                  <a:pt x="2030561" y="300793"/>
                </a:lnTo>
                <a:lnTo>
                  <a:pt x="2072665" y="359175"/>
                </a:lnTo>
                <a:lnTo>
                  <a:pt x="2098107" y="419428"/>
                </a:lnTo>
                <a:lnTo>
                  <a:pt x="2106554" y="480759"/>
                </a:lnTo>
                <a:lnTo>
                  <a:pt x="2104298" y="511581"/>
                </a:lnTo>
                <a:lnTo>
                  <a:pt x="2086622" y="573040"/>
                </a:lnTo>
                <a:lnTo>
                  <a:pt x="2051111" y="633592"/>
                </a:lnTo>
                <a:lnTo>
                  <a:pt x="2026563" y="663280"/>
                </a:lnTo>
                <a:lnTo>
                  <a:pt x="1997431" y="692444"/>
                </a:lnTo>
                <a:lnTo>
                  <a:pt x="1963673" y="720984"/>
                </a:lnTo>
                <a:lnTo>
                  <a:pt x="1925246" y="748801"/>
                </a:lnTo>
                <a:lnTo>
                  <a:pt x="1892772" y="769449"/>
                </a:lnTo>
                <a:lnTo>
                  <a:pt x="1858225" y="789139"/>
                </a:lnTo>
                <a:lnTo>
                  <a:pt x="1821706" y="807854"/>
                </a:lnTo>
                <a:lnTo>
                  <a:pt x="1783315" y="825575"/>
                </a:lnTo>
                <a:lnTo>
                  <a:pt x="1743153" y="842282"/>
                </a:lnTo>
                <a:lnTo>
                  <a:pt x="1701321" y="857959"/>
                </a:lnTo>
                <a:lnTo>
                  <a:pt x="1657920" y="872586"/>
                </a:lnTo>
                <a:lnTo>
                  <a:pt x="1613051" y="886145"/>
                </a:lnTo>
                <a:lnTo>
                  <a:pt x="1566814" y="898618"/>
                </a:lnTo>
                <a:lnTo>
                  <a:pt x="1519310" y="909986"/>
                </a:lnTo>
                <a:lnTo>
                  <a:pt x="1470639" y="920230"/>
                </a:lnTo>
                <a:lnTo>
                  <a:pt x="1420903" y="929333"/>
                </a:lnTo>
                <a:lnTo>
                  <a:pt x="1370202" y="937276"/>
                </a:lnTo>
                <a:lnTo>
                  <a:pt x="1318638" y="944039"/>
                </a:lnTo>
                <a:lnTo>
                  <a:pt x="1266310" y="949606"/>
                </a:lnTo>
                <a:lnTo>
                  <a:pt x="1213320" y="953957"/>
                </a:lnTo>
                <a:lnTo>
                  <a:pt x="1159768" y="957074"/>
                </a:lnTo>
                <a:lnTo>
                  <a:pt x="1105755" y="958939"/>
                </a:lnTo>
                <a:lnTo>
                  <a:pt x="1051382" y="959533"/>
                </a:lnTo>
                <a:lnTo>
                  <a:pt x="996749" y="958838"/>
                </a:lnTo>
                <a:lnTo>
                  <a:pt x="941958" y="956835"/>
                </a:lnTo>
                <a:lnTo>
                  <a:pt x="887109" y="953505"/>
                </a:lnTo>
                <a:lnTo>
                  <a:pt x="832302" y="948832"/>
                </a:lnTo>
                <a:lnTo>
                  <a:pt x="192622" y="1398411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3139" y="3971035"/>
            <a:ext cx="7318375" cy="12598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24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</a:t>
            </a:r>
            <a:r>
              <a:rPr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4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ts val="2700"/>
              </a:lnSpc>
              <a:spcBef>
                <a:spcPts val="72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marR="138430" algn="r">
              <a:lnSpc>
                <a:spcPts val="2700"/>
              </a:lnSpc>
            </a:pPr>
            <a:r>
              <a:rPr sz="2400" b="1" spc="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b="1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b="1" spc="-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20303" y="5175566"/>
            <a:ext cx="1076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5" dirty="0">
                <a:solidFill>
                  <a:schemeClr val="bg1"/>
                </a:solidFill>
                <a:cs typeface="Georgia" panose="02040502050405020303"/>
              </a:rPr>
              <a:t>c</a:t>
            </a:r>
            <a:r>
              <a:rPr sz="2400" b="1" spc="-65" dirty="0">
                <a:solidFill>
                  <a:schemeClr val="bg1"/>
                </a:solidFill>
                <a:cs typeface="Georgia" panose="02040502050405020303"/>
              </a:rPr>
              <a:t>o</a:t>
            </a:r>
            <a:r>
              <a:rPr sz="2400" b="1" spc="20" dirty="0">
                <a:solidFill>
                  <a:schemeClr val="bg1"/>
                </a:solidFill>
                <a:cs typeface="Georgia" panose="02040502050405020303"/>
              </a:rPr>
              <a:t>u</a:t>
            </a:r>
            <a:r>
              <a:rPr sz="2400" b="1" spc="-5" dirty="0">
                <a:solidFill>
                  <a:schemeClr val="bg1"/>
                </a:solidFill>
                <a:cs typeface="Georgia" panose="02040502050405020303"/>
              </a:rPr>
              <a:t>r</a:t>
            </a:r>
            <a:r>
              <a:rPr sz="2400" b="1" spc="-15" dirty="0">
                <a:solidFill>
                  <a:schemeClr val="bg1"/>
                </a:solidFill>
                <a:cs typeface="Georgia" panose="02040502050405020303"/>
              </a:rPr>
              <a:t>se</a:t>
            </a:r>
            <a:endParaRPr sz="2400" dirty="0">
              <a:solidFill>
                <a:schemeClr val="bg1"/>
              </a:solidFill>
              <a:cs typeface="Georgia" panose="02040502050405020303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71367" y="3511595"/>
            <a:ext cx="2417488" cy="673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71367" y="3511595"/>
            <a:ext cx="2418080" cy="673735"/>
          </a:xfrm>
          <a:custGeom>
            <a:avLst/>
            <a:gdLst/>
            <a:ahLst/>
            <a:cxnLst/>
            <a:rect l="l" t="t" r="r" b="b"/>
            <a:pathLst>
              <a:path w="2418079" h="673735">
                <a:moveTo>
                  <a:pt x="0" y="336590"/>
                </a:moveTo>
                <a:lnTo>
                  <a:pt x="336589" y="0"/>
                </a:lnTo>
                <a:lnTo>
                  <a:pt x="336589" y="168294"/>
                </a:lnTo>
                <a:lnTo>
                  <a:pt x="2417489" y="168294"/>
                </a:lnTo>
                <a:lnTo>
                  <a:pt x="2417489" y="504884"/>
                </a:lnTo>
                <a:lnTo>
                  <a:pt x="336589" y="504884"/>
                </a:lnTo>
                <a:lnTo>
                  <a:pt x="336589" y="673179"/>
                </a:lnTo>
                <a:lnTo>
                  <a:pt x="0" y="336590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94720" y="3684523"/>
            <a:ext cx="740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e.g.</a:t>
            </a:r>
            <a:r>
              <a:rPr sz="1800" spc="-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HCI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66068" y="1911841"/>
            <a:ext cx="2417489" cy="994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66069" y="1911841"/>
            <a:ext cx="2418080" cy="995044"/>
          </a:xfrm>
          <a:custGeom>
            <a:avLst/>
            <a:gdLst/>
            <a:ahLst/>
            <a:cxnLst/>
            <a:rect l="l" t="t" r="r" b="b"/>
            <a:pathLst>
              <a:path w="2418079" h="995044">
                <a:moveTo>
                  <a:pt x="0" y="497235"/>
                </a:moveTo>
                <a:lnTo>
                  <a:pt x="497235" y="0"/>
                </a:lnTo>
                <a:lnTo>
                  <a:pt x="497235" y="248617"/>
                </a:lnTo>
                <a:lnTo>
                  <a:pt x="2417489" y="248617"/>
                </a:lnTo>
                <a:lnTo>
                  <a:pt x="2417489" y="745850"/>
                </a:lnTo>
                <a:lnTo>
                  <a:pt x="497235" y="745850"/>
                </a:lnTo>
                <a:lnTo>
                  <a:pt x="497235" y="994468"/>
                </a:lnTo>
                <a:lnTo>
                  <a:pt x="0" y="497235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10617" y="2245867"/>
            <a:ext cx="19773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e.g. 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cloud</a:t>
            </a:r>
            <a:r>
              <a:rPr sz="18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computing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22" name="object 2"/>
          <p:cNvSpPr txBox="1">
            <a:spLocks/>
          </p:cNvSpPr>
          <p:nvPr/>
        </p:nvSpPr>
        <p:spPr>
          <a:xfrm>
            <a:off x="250907" y="304800"/>
            <a:ext cx="7978058" cy="5988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3800" kern="0" spc="20" dirty="0">
                <a:solidFill>
                  <a:srgbClr val="000000"/>
                </a:solidFill>
                <a:latin typeface="Calibri"/>
              </a:rPr>
              <a:t>BIG DATA CHALLENGES</a:t>
            </a:r>
            <a:endParaRPr lang="en-US" sz="4300" kern="0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1365250"/>
            <a:ext cx="5029200" cy="5492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54700" y="1854200"/>
            <a:ext cx="2844800" cy="3784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46140" y="6103620"/>
            <a:ext cx="21532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Many more</a:t>
            </a:r>
            <a:r>
              <a:rPr sz="3200" spc="-6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!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2020/2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t>Beilun Wang</a:t>
            </a: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250907" y="304800"/>
            <a:ext cx="7978058" cy="11964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3900" b="0" i="0">
                <a:solidFill>
                  <a:schemeClr val="hlink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n-US" altLang="zh-CN" sz="3800" kern="0" spc="20" dirty="0">
                <a:solidFill>
                  <a:srgbClr val="000000"/>
                </a:solidFill>
                <a:latin typeface="Calibri"/>
              </a:rPr>
              <a:t>MACHINE LEARNING IS  CHANGING THE WORLD</a:t>
            </a:r>
            <a:endParaRPr lang="en-US" sz="4300" kern="0" dirty="0">
              <a:latin typeface="+mj-lt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7595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7595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75844_1"/>
  <p:tag name="KSO_WM_TEMPLATE_CATEGORY" val="custom"/>
  <p:tag name="KSO_WM_TEMPLATE_INDEX" val="20175954"/>
  <p:tag name="KSO_WM_TEMPLATE_SUBCATEGORY" val="0"/>
  <p:tag name="KSO_WM_TEMPLATE_THUMBS_INDEX" val="1、6、12、13、18、24、25、30、34、37、3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105.785*136.219"/>
  <p:tag name="KSO_WM_SLIDE_SIZE" val="748.43*331.533"/>
  <p:tag name="KSO_WM_COMBINE_RELATE_SLIDE_ID" val="diagram20169934_3"/>
  <p:tag name="KSO_WM_TEMPLATE_CATEGORY" val="custom"/>
  <p:tag name="KSO_WM_TEMPLATE_INDEX" val="20175954"/>
  <p:tag name="KSO_WM_SLIDE_ID" val="custom20175954_15"/>
  <p:tag name="KSO_WM_SLIDE_INDEX" val="15"/>
  <p:tag name="KSO_WM_DIAGRAM_GROUP_CODE" val="l1-2"/>
  <p:tag name="KSO_WM_TEMPLATE_SUBCATEGORY" val="0"/>
  <p:tag name="KSO_WM_SLIDE_SUBTYPE" val="diag"/>
  <p:tag name="KSO_WM_SLIDE_DIAGTYPE" val="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DIAGRAM_GROUP_CODE" val="l1-2"/>
  <p:tag name="KSO_WM_TAG_VERSION" val="1.0"/>
  <p:tag name="KSO_WM_BEAUTIFY_FLAG" val="#wm#"/>
  <p:tag name="KSO_WM_UNIT_TYPE" val="i"/>
  <p:tag name="KSO_WM_UNIT_ID" val="custom20175954_15*i*0"/>
  <p:tag name="KSO_WM_TEMPLATE_CATEGORY" val="custom"/>
  <p:tag name="KSO_WM_TEMPLATE_INDEX" val="20175954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USESOURCEFORMAT_APPLY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2"/>
  <p:tag name="KSO_WM_UNIT_ID" val="custom20175954_15*l_h_i*1_1_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l_h_d"/>
  <p:tag name="KSO_WM_UNIT_INDEX" val="1_1_1"/>
  <p:tag name="KSO_WM_UNIT_LAYERLEVEL" val="1_1_1"/>
  <p:tag name="KSO_WM_UNIT_VALUE" val="585*582"/>
  <p:tag name="KSO_WM_UNIT_HIGHLIGHT" val="0"/>
  <p:tag name="KSO_WM_UNIT_COMPATIBLE" val="0"/>
  <p:tag name="KSO_WM_DIAGRAM_GROUP_CODE" val="l1-2"/>
  <p:tag name="KSO_WM_UNIT_ID" val="custom20175954_15*l_h_d*1_1_1"/>
  <p:tag name="KSO_WM_UNIT_DIAGRAM_ISNUMVISUAL" val="0"/>
  <p:tag name="KSO_WM_UNIT_DIAGRAM_ISREFERUNIT" val="0"/>
  <p:tag name="REFSHAPE" val="856495172"/>
  <p:tag name="KSO_WM_UNIT_USESOURCEFORMAT_APPLY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l_h_a"/>
  <p:tag name="KSO_WM_UNIT_INDEX" val="1_1_1"/>
  <p:tag name="KSO_WM_UNIT_ID" val="custom20175954_15*l_h_a*1_1_1"/>
  <p:tag name="KSO_WM_UNIT_LAYERLEVEL" val="1_1_1"/>
  <p:tag name="KSO_WM_UNIT_VALUE" val="6"/>
  <p:tag name="KSO_WM_UNIT_HIGHLIGHT" val="0"/>
  <p:tag name="KSO_WM_UNIT_COMPATIBLE" val="0"/>
  <p:tag name="KSO_WM_DIAGRAM_GROUP_CODE" val="l1-2"/>
  <p:tag name="KSO_WM_UNIT_PRESET_TEXT" val="输入标题"/>
  <p:tag name="KSO_WM_UNIT_ISCONTENTSTITLE" val="0"/>
  <p:tag name="KSO_WM_UNIT_NOCLEAR" val="0"/>
  <p:tag name="KSO_WM_UNIT_DIAGRAM_ISNUMVISUAL" val="0"/>
  <p:tag name="KSO_WM_UNIT_DIAGRAM_ISREFERUNIT" val="0"/>
  <p:tag name="KSO_WM_UNIT_TEXT_FILL_FORE_SCHEMECOLOR_INDEX" val="15"/>
  <p:tag name="KSO_WM_UNIT_TEXT_FILL_TYPE" val="1"/>
  <p:tag name="KSO_WM_UNIT_USESOURCEFORMAT_APPLY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24"/>
  <p:tag name="KSO_WM_UNIT_HIGHLIGHT" val="0"/>
  <p:tag name="KSO_WM_UNIT_COMPATIBLE" val="0"/>
  <p:tag name="KSO_WM_DIAGRAM_GROUP_CODE" val="l1-2"/>
  <p:tag name="KSO_WM_UNIT_ID" val="custom20175954_15*l_h_f*1_1_1"/>
  <p:tag name="KSO_WM_UNIT_NOCLEAR" val="0"/>
  <p:tag name="KSO_WM_UNIT_DIAGRAM_ISNUMVISUAL" val="0"/>
  <p:tag name="KSO_WM_UNIT_DIAGRAM_ISREFERUNIT" val="0"/>
  <p:tag name="KSO_WM_UNIT_PRESET_TEXT" val="请在此输入您的文本。请在此输入您的文本。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2"/>
  <p:tag name="KSO_WM_UNIT_ID" val="custom20175954_15*l_h_i*1_3_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l_h_d"/>
  <p:tag name="KSO_WM_UNIT_INDEX" val="1_3_1"/>
  <p:tag name="KSO_WM_UNIT_LAYERLEVEL" val="1_1_1"/>
  <p:tag name="KSO_WM_UNIT_VALUE" val="585*582"/>
  <p:tag name="KSO_WM_UNIT_HIGHLIGHT" val="0"/>
  <p:tag name="KSO_WM_UNIT_COMPATIBLE" val="0"/>
  <p:tag name="KSO_WM_DIAGRAM_GROUP_CODE" val="l1-2"/>
  <p:tag name="KSO_WM_UNIT_ID" val="custom20175954_15*l_h_d*1_3_1"/>
  <p:tag name="KSO_WM_UNIT_DIAGRAM_ISNUMVISUAL" val="0"/>
  <p:tag name="KSO_WM_UNIT_DIAGRAM_ISREFERUNIT" val="0"/>
  <p:tag name="REFSHAPE" val="856495852"/>
  <p:tag name="KSO_WM_UNIT_USESOURCEFORMAT_APPLY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24"/>
  <p:tag name="KSO_WM_UNIT_HIGHLIGHT" val="0"/>
  <p:tag name="KSO_WM_UNIT_COMPATIBLE" val="0"/>
  <p:tag name="KSO_WM_DIAGRAM_GROUP_CODE" val="l1-2"/>
  <p:tag name="KSO_WM_UNIT_ID" val="custom20175954_15*l_h_f*1_3_1"/>
  <p:tag name="KSO_WM_UNIT_NOCLEAR" val="0"/>
  <p:tag name="KSO_WM_UNIT_DIAGRAM_ISNUMVISUAL" val="0"/>
  <p:tag name="KSO_WM_UNIT_DIAGRAM_ISREFERUNIT" val="0"/>
  <p:tag name="KSO_WM_UNIT_PRESET_TEXT" val="请在此输入您的文本。请在此输入您的文本。"/>
  <p:tag name="KSO_WM_UNIT_USESOURCEFORMAT_APPLY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l_h_d"/>
  <p:tag name="KSO_WM_UNIT_INDEX" val="1_4_1"/>
  <p:tag name="KSO_WM_UNIT_LAYERLEVEL" val="1_1_1"/>
  <p:tag name="KSO_WM_UNIT_VALUE" val="584*582"/>
  <p:tag name="KSO_WM_UNIT_HIGHLIGHT" val="0"/>
  <p:tag name="KSO_WM_UNIT_COMPATIBLE" val="0"/>
  <p:tag name="KSO_WM_DIAGRAM_GROUP_CODE" val="l1-2"/>
  <p:tag name="KSO_WM_UNIT_ID" val="custom20175954_15*l_h_d*1_4_1"/>
  <p:tag name="KSO_WM_UNIT_DIAGRAM_ISNUMVISUAL" val="0"/>
  <p:tag name="KSO_WM_UNIT_DIAGRAM_ISREFERUNIT" val="0"/>
  <p:tag name="REFSHAPE" val="856494764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l_h_i"/>
  <p:tag name="KSO_WM_UNIT_INDEX" val="1_4_1"/>
  <p:tag name="KSO_WM_UNIT_LAYERLEVEL" val="1_1_1"/>
  <p:tag name="KSO_WM_DIAGRAM_GROUP_CODE" val="l1-2"/>
  <p:tag name="KSO_WM_UNIT_ID" val="custom20175954_15*l_h_i*1_4_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24"/>
  <p:tag name="KSO_WM_UNIT_HIGHLIGHT" val="0"/>
  <p:tag name="KSO_WM_UNIT_COMPATIBLE" val="0"/>
  <p:tag name="KSO_WM_DIAGRAM_GROUP_CODE" val="l1-2"/>
  <p:tag name="KSO_WM_UNIT_ID" val="custom20175954_15*l_h_f*1_4_1"/>
  <p:tag name="KSO_WM_UNIT_NOCLEAR" val="0"/>
  <p:tag name="KSO_WM_UNIT_DIAGRAM_ISNUMVISUAL" val="0"/>
  <p:tag name="KSO_WM_UNIT_DIAGRAM_ISREFERUNIT" val="0"/>
  <p:tag name="KSO_WM_UNIT_PRESET_TEXT" val="请在此输入您的文本。请在此输入您的文本。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l_h_d"/>
  <p:tag name="KSO_WM_UNIT_INDEX" val="1_2_1"/>
  <p:tag name="KSO_WM_UNIT_LAYERLEVEL" val="1_1_1"/>
  <p:tag name="KSO_WM_UNIT_VALUE" val="584*582"/>
  <p:tag name="KSO_WM_UNIT_HIGHLIGHT" val="0"/>
  <p:tag name="KSO_WM_UNIT_COMPATIBLE" val="0"/>
  <p:tag name="KSO_WM_DIAGRAM_GROUP_CODE" val="l1-2"/>
  <p:tag name="KSO_WM_UNIT_ID" val="custom20175954_15*l_h_d*1_2_1"/>
  <p:tag name="KSO_WM_UNIT_DIAGRAM_ISNUMVISUAL" val="0"/>
  <p:tag name="KSO_WM_UNIT_DIAGRAM_ISREFERUNIT" val="0"/>
  <p:tag name="REFSHAPE" val="856496940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2"/>
  <p:tag name="KSO_WM_UNIT_ID" val="custom20175954_15*l_h_i*1_2_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24"/>
  <p:tag name="KSO_WM_UNIT_HIGHLIGHT" val="0"/>
  <p:tag name="KSO_WM_UNIT_COMPATIBLE" val="0"/>
  <p:tag name="KSO_WM_DIAGRAM_GROUP_CODE" val="l1-2"/>
  <p:tag name="KSO_WM_UNIT_ID" val="custom20175954_15*l_h_f*1_2_1"/>
  <p:tag name="KSO_WM_UNIT_NOCLEAR" val="0"/>
  <p:tag name="KSO_WM_UNIT_DIAGRAM_ISNUMVISUAL" val="0"/>
  <p:tag name="KSO_WM_UNIT_DIAGRAM_ISREFERUNIT" val="0"/>
  <p:tag name="KSO_WM_UNIT_PRESET_TEXT" val="请在此输入您的文本。请在此输入您的文本。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5954"/>
  <p:tag name="KSO_WM_TAG_VERSION" val="1.0"/>
  <p:tag name="KSO_WM_BEAUTIFY_FLAG" val="#wm#"/>
  <p:tag name="KSO_WM_UNIT_TYPE" val="a"/>
  <p:tag name="KSO_WM_UNIT_INDEX" val="1"/>
  <p:tag name="KSO_WM_UNIT_LAYERLEVEL" val="1"/>
  <p:tag name="KSO_WM_UNIT_VALUE" val="50"/>
  <p:tag name="KSO_WM_UNIT_ISCONTENTSTITLE" val="0"/>
  <p:tag name="KSO_WM_UNIT_HIGHLIGHT" val="0"/>
  <p:tag name="KSO_WM_UNIT_COMPATIBLE" val="0"/>
  <p:tag name="KSO_WM_DIAGRAM_GROUP_CODE" val="l1-2"/>
  <p:tag name="KSO_WM_UNIT_ID" val="custom20175954_15*a*1"/>
  <p:tag name="KSO_WM_UNIT_NOCLEAR" val="0"/>
  <p:tag name="KSO_WM_UNIT_DIAGRAM_ISNUMVISUAL" val="0"/>
  <p:tag name="KSO_WM_UNIT_DIAGRAM_ISREFERUNIT" val="0"/>
  <p:tag name="KSO_WM_UNIT_PRESET_TEXT" val="请在此输入您的标题"/>
  <p:tag name="KSO_WM_UNIT_TEXT_FILL_FORE_SCHEMECOLOR_INDEX" val="15"/>
  <p:tag name="KSO_WM_UNIT_TEXT_FILL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e0fce5e-e6b3-40ac-bea0-4bd836f70c81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Office 主题​​">
      <a:dk1>
        <a:srgbClr val="000000"/>
      </a:dk1>
      <a:lt1>
        <a:srgbClr val="FFFFFF"/>
      </a:lt1>
      <a:dk2>
        <a:srgbClr val="CC0000"/>
      </a:dk2>
      <a:lt2>
        <a:srgbClr val="E7E6E6"/>
      </a:lt2>
      <a:accent1>
        <a:srgbClr val="CC0000"/>
      </a:accent1>
      <a:accent2>
        <a:srgbClr val="262626"/>
      </a:accent2>
      <a:accent3>
        <a:srgbClr val="FFFFFF"/>
      </a:accent3>
      <a:accent4>
        <a:srgbClr val="BFBFB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3096</Words>
  <Application>Microsoft Office PowerPoint</Application>
  <PresentationFormat>全屏显示(4:3)</PresentationFormat>
  <Paragraphs>740</Paragraphs>
  <Slides>54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70" baseType="lpstr">
      <vt:lpstr>MS PGothic</vt:lpstr>
      <vt:lpstr>Yu Gothic</vt:lpstr>
      <vt:lpstr>微软雅黑</vt:lpstr>
      <vt:lpstr>Arial</vt:lpstr>
      <vt:lpstr>Calibri</vt:lpstr>
      <vt:lpstr>Calibri Light</vt:lpstr>
      <vt:lpstr>Cambria</vt:lpstr>
      <vt:lpstr>Cambria Math</vt:lpstr>
      <vt:lpstr>Palatino Linotype</vt:lpstr>
      <vt:lpstr>Symbol</vt:lpstr>
      <vt:lpstr>Tahoma</vt:lpstr>
      <vt:lpstr>Times New Roman</vt:lpstr>
      <vt:lpstr>Trebuchet MS</vt:lpstr>
      <vt:lpstr>Wingdings</vt:lpstr>
      <vt:lpstr>Office Theme</vt:lpstr>
      <vt:lpstr>默认设计模板</vt:lpstr>
      <vt:lpstr>Machine Learning</vt:lpstr>
      <vt:lpstr>Today</vt:lpstr>
      <vt:lpstr>PowerPoint 演示文稿</vt:lpstr>
      <vt:lpstr>PowerPoint 演示文稿</vt:lpstr>
      <vt:lpstr>Today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Traditional Programming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Machine Learning in a Nutshell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Reason of the recent breakthroughs:</vt:lpstr>
      <vt:lpstr>Today</vt:lpstr>
      <vt:lpstr>Traditional Programming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DEEP LEARNING / FEATURE LEARNING : </vt:lpstr>
      <vt:lpstr>Why learn  features?</vt:lpstr>
      <vt:lpstr>Reinforcement Learning (RL) [ COMPLEXITY OF (X,Y) ]</vt:lpstr>
      <vt:lpstr>Deep Reinforcement Learning [ COMPLEXITY OF (X,Y) ]</vt:lpstr>
      <vt:lpstr>When to use Machine Learning (Adapt  to / learn from data) ?</vt:lpstr>
      <vt:lpstr>“Big Data” Challenges for  Machine Learning</vt:lpstr>
      <vt:lpstr>Large-Scale Machine Learning:  SIZE MATTERS</vt:lpstr>
      <vt:lpstr>Course Content Plan  Six major sections of this course</vt:lpstr>
      <vt:lpstr>Machine Learning in a Nutshell</vt:lpstr>
      <vt:lpstr>What we have covered</vt:lpstr>
      <vt:lpstr>What we will cover</vt:lpstr>
      <vt:lpstr>PowerPoint 演示文稿</vt:lpstr>
      <vt:lpstr>Main Types of Columns</vt:lpstr>
      <vt:lpstr>e.g. SUPERVISED Classification</vt:lpstr>
      <vt:lpstr>e.g. SUPERVISED Regression</vt:lpstr>
      <vt:lpstr>How to know the program works  well?</vt:lpstr>
      <vt:lpstr>− − �* − − − − , − −</vt:lpstr>
      <vt:lpstr>PowerPoint 演示文稿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Wang</dc:creator>
  <cp:lastModifiedBy>Wang Wang</cp:lastModifiedBy>
  <cp:revision>15</cp:revision>
  <dcterms:created xsi:type="dcterms:W3CDTF">2020-02-14T09:06:00Z</dcterms:created>
  <dcterms:modified xsi:type="dcterms:W3CDTF">2020-02-15T05:57:27Z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2020-02-14T00:00:00Z</vt:filetime>
  </property>
  <property fmtid="{D5CDD505-2E9C-101B-9397-08002B2CF9AE}" pid="3" name="KSOProductBuildVer">
    <vt:lpwstr>2052-11.1.0.9339</vt:lpwstr>
  </property>
</Properties>
</file>