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6"/>
  </p:notesMasterIdLst>
  <p:sldIdLst>
    <p:sldId id="265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3" r:id="rId34"/>
    <p:sldId id="311" r:id="rId35"/>
    <p:sldId id="312" r:id="rId36"/>
    <p:sldId id="272" r:id="rId37"/>
    <p:sldId id="274" r:id="rId38"/>
    <p:sldId id="275" r:id="rId39"/>
    <p:sldId id="276" r:id="rId40"/>
    <p:sldId id="277" r:id="rId41"/>
    <p:sldId id="278" r:id="rId42"/>
    <p:sldId id="279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269" r:id="rId74"/>
    <p:sldId id="268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</p14:sldIdLst>
        </p14:section>
        <p14:section name="content" id="{AE999BAE-2150-4B27-8D23-110EB47F026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3"/>
            <p14:sldId id="311"/>
            <p14:sldId id="312"/>
            <p14:sldId id="272"/>
            <p14:sldId id="274"/>
            <p14:sldId id="275"/>
            <p14:sldId id="276"/>
            <p14:sldId id="277"/>
            <p14:sldId id="278"/>
            <p14:sldId id="27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Final" id="{E1E3221E-6D36-4C82-B070-E76D7D2AEF93}">
          <p14:sldIdLst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9" autoAdjust="0"/>
    <p:restoredTop sz="91601" autoAdjust="0"/>
  </p:normalViewPr>
  <p:slideViewPr>
    <p:cSldViewPr snapToGrid="0">
      <p:cViewPr varScale="1">
        <p:scale>
          <a:sx n="63" d="100"/>
          <a:sy n="63" d="100"/>
        </p:scale>
        <p:origin x="1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8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en-US" altLang="zh-CN" dirty="0"/>
              <a:t>First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endParaRPr lang="zh-CN" altLang="en-US" dirty="0"/>
          </a:p>
          <a:p>
            <a:pPr lvl="3"/>
            <a:r>
              <a:rPr lang="en-US" altLang="zh-CN" dirty="0"/>
              <a:t>forth</a:t>
            </a:r>
            <a:endParaRPr lang="zh-CN" altLang="en-US" dirty="0"/>
          </a:p>
          <a:p>
            <a:pPr lvl="4"/>
            <a:r>
              <a:rPr lang="en-US" altLang="zh-CN" dirty="0"/>
              <a:t>fifth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arti/Class/10701/recitation/LinearAlgebra_M" TargetMode="External"/><Relationship Id="rId2" Type="http://schemas.openxmlformats.org/officeDocument/2006/relationships/hyperlink" Target="http://www.cs.cmu.edu/~zkolter/course/linalg/index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496217" y="2227460"/>
            <a:ext cx="6355715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3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2</a:t>
            </a:r>
            <a:r>
              <a:rPr lang="en-US" altLang="zh-CN" sz="5300" spc="35" dirty="0" smtClean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 </a:t>
            </a:r>
            <a:r>
              <a:rPr lang="en-US" altLang="zh-CN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Algebra and   Calculus Review</a:t>
            </a:r>
            <a:endParaRPr sz="5300" dirty="0"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20"/>
              </a:lnSpc>
              <a:spcBef>
                <a:spcPts val="100"/>
              </a:spcBef>
            </a:pPr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Special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matrices: Symmetric</a:t>
            </a:r>
            <a:r>
              <a:rPr lang="en-US" altLang="zh-CN" sz="360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F29054-2836-48D9-8B52-FD815F94A97B}"/>
              </a:ext>
            </a:extLst>
          </p:cNvPr>
          <p:cNvSpPr/>
          <p:nvPr/>
        </p:nvSpPr>
        <p:spPr>
          <a:xfrm>
            <a:off x="3285414" y="2289402"/>
            <a:ext cx="2157443" cy="448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6A376B7-B01F-4151-A8A8-6142C780A2DB}"/>
              </a:ext>
            </a:extLst>
          </p:cNvPr>
          <p:cNvSpPr/>
          <p:nvPr/>
        </p:nvSpPr>
        <p:spPr>
          <a:xfrm>
            <a:off x="3360347" y="3846347"/>
            <a:ext cx="2007576" cy="1401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12F2ADF-C9E9-4977-919D-88F2B7B296DA}"/>
              </a:ext>
            </a:extLst>
          </p:cNvPr>
          <p:cNvSpPr txBox="1"/>
          <p:nvPr/>
        </p:nvSpPr>
        <p:spPr>
          <a:xfrm>
            <a:off x="2059939" y="4364228"/>
            <a:ext cx="549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.g.: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CN" spc="-30" dirty="0">
                <a:latin typeface="Calibri" panose="020F0502020204030204" pitchFamily="34" charset="0"/>
                <a:cs typeface="Calibri" panose="020F0502020204030204" pitchFamily="34" charset="0"/>
              </a:rPr>
              <a:t>Row </a:t>
            </a: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Views to 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Denote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87782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We denote the </a:t>
            </a:r>
            <a:r>
              <a:rPr lang="en-US" altLang="zh-CN" sz="2400" i="1" dirty="0" err="1"/>
              <a:t>j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column of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by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 or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:,j</a:t>
            </a:r>
            <a:r>
              <a:rPr lang="en-US" altLang="zh-CN" sz="2400" i="1" dirty="0"/>
              <a:t>:</a:t>
            </a:r>
          </a:p>
          <a:p>
            <a:pPr marL="0" indent="0">
              <a:buNone/>
            </a:pPr>
            <a:endParaRPr lang="en-US" altLang="zh-CN" sz="2400" i="1" dirty="0"/>
          </a:p>
          <a:p>
            <a:endParaRPr lang="en-US" altLang="zh-CN" sz="2400" i="1" dirty="0"/>
          </a:p>
          <a:p>
            <a:r>
              <a:rPr lang="en-US" altLang="zh-CN" sz="2400" dirty="0"/>
              <a:t>We denote the </a:t>
            </a:r>
            <a:r>
              <a:rPr lang="en-US" altLang="zh-CN" sz="2400" i="1" dirty="0" err="1"/>
              <a:t>i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row of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by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baseline="30000" dirty="0" err="1"/>
              <a:t>T</a:t>
            </a:r>
            <a:r>
              <a:rPr lang="en-US" altLang="zh-CN" sz="2400" dirty="0"/>
              <a:t> or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i,:</a:t>
            </a:r>
            <a:r>
              <a:rPr lang="en-US" altLang="zh-CN" sz="2400" i="1" dirty="0"/>
              <a:t>:</a:t>
            </a:r>
          </a:p>
          <a:p>
            <a:endParaRPr lang="en-US" altLang="zh-CN" sz="2400" i="1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Note that these definitions are ambiguous(e.g. the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1 </a:t>
            </a:r>
            <a:r>
              <a:rPr lang="en-US" altLang="zh-CN" sz="2400" dirty="0"/>
              <a:t>and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1</a:t>
            </a:r>
            <a:r>
              <a:rPr lang="en-US" altLang="zh-CN" sz="2400" i="1" baseline="30000" dirty="0"/>
              <a:t>T</a:t>
            </a:r>
            <a:r>
              <a:rPr lang="en-US" altLang="zh-CN" sz="2400" i="1" dirty="0"/>
              <a:t> </a:t>
            </a:r>
            <a:r>
              <a:rPr lang="en-US" altLang="zh-CN" sz="2400" dirty="0"/>
              <a:t>in the previous two definitions are </a:t>
            </a:r>
            <a:r>
              <a:rPr lang="en-US" altLang="zh-CN" sz="2400" i="1" dirty="0"/>
              <a:t>not </a:t>
            </a:r>
            <a:r>
              <a:rPr lang="en-US" altLang="zh-CN" sz="2400" dirty="0"/>
              <a:t>the same vector). Usually the meaning of the notation should be obvious from its use.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C20DC7-6945-462A-BBA5-721D8902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9" y="2006729"/>
            <a:ext cx="3354369" cy="1034053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6E68A424-50EB-4AA3-82CA-689D060961D4}"/>
              </a:ext>
            </a:extLst>
          </p:cNvPr>
          <p:cNvSpPr/>
          <p:nvPr/>
        </p:nvSpPr>
        <p:spPr>
          <a:xfrm>
            <a:off x="5544028" y="1292867"/>
            <a:ext cx="3288717" cy="1427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698A34-9A34-4F80-A737-3D5C251B0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07" y="3562536"/>
            <a:ext cx="2556235" cy="14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" dirty="0"/>
              <a:t>Review </a:t>
            </a:r>
            <a:r>
              <a:rPr lang="en-US" altLang="zh-CN" spc="-80" dirty="0"/>
              <a:t>of </a:t>
            </a:r>
            <a:r>
              <a:rPr lang="en-US" altLang="zh-CN" spc="85" dirty="0"/>
              <a:t>MATRIX</a:t>
            </a:r>
            <a:r>
              <a:rPr lang="en-US" altLang="zh-CN" spc="254" dirty="0"/>
              <a:t> </a:t>
            </a:r>
            <a:r>
              <a:rPr lang="en-US" altLang="zh-CN" spc="120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Addition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 Subtraction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Norm </a:t>
            </a:r>
            <a:r>
              <a:rPr lang="en-US" altLang="zh-CN" spc="-35" dirty="0">
                <a:latin typeface="Calibri" panose="020F0502020204030204" pitchFamily="34" charset="0"/>
                <a:cs typeface="Calibri" panose="020F0502020204030204" pitchFamily="34" charset="0"/>
              </a:rPr>
              <a:t>(of</a:t>
            </a:r>
            <a:r>
              <a:rPr lang="en-US" altLang="zh-CN" spc="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Inversion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90" dirty="0"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calculus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00FF"/>
                </a:solidFill>
              </a:rPr>
              <a:t>(1)</a:t>
            </a:r>
            <a:r>
              <a:rPr lang="en-US" altLang="zh-CN" spc="-55" dirty="0">
                <a:solidFill>
                  <a:srgbClr val="0000FF"/>
                </a:solidFill>
              </a:rPr>
              <a:t> </a:t>
            </a:r>
            <a:r>
              <a:rPr lang="en-US" altLang="zh-CN" spc="-5" dirty="0">
                <a:solidFill>
                  <a:srgbClr val="0000FF"/>
                </a:solidFill>
              </a:rPr>
              <a:t>Transpose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ts val="3270"/>
              </a:lnSpc>
              <a:spcBef>
                <a:spcPts val="100"/>
              </a:spcBef>
            </a:pPr>
            <a:r>
              <a:rPr lang="en-US" altLang="zh-CN" spc="-3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  <a:r>
              <a:rPr lang="en-US" altLang="zh-CN" spc="-3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pc="-60" dirty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think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it</a:t>
            </a:r>
            <a:r>
              <a:rPr lang="en-US" altLang="zh-CN" spc="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598170" indent="-243840">
              <a:lnSpc>
                <a:spcPts val="2070"/>
              </a:lnSpc>
              <a:buFont typeface="Arial" panose="020B0604020202020204"/>
              <a:buChar char="•"/>
              <a:tabLst>
                <a:tab pos="598170" algn="l"/>
                <a:tab pos="598805" algn="l"/>
              </a:tabLst>
            </a:pPr>
            <a:r>
              <a:rPr lang="en-US" altLang="zh-CN" sz="2400" dirty="0">
                <a:cs typeface="MS PGothic" panose="020B0600070205080204" charset="-128"/>
              </a:rPr>
              <a:t>“</a:t>
            </a:r>
            <a:r>
              <a:rPr lang="en-US" altLang="zh-CN" sz="2400" dirty="0">
                <a:cs typeface="Calibri" panose="020F0502020204030204" pitchFamily="34" charset="0"/>
              </a:rPr>
              <a:t>flipping</a:t>
            </a:r>
            <a:r>
              <a:rPr lang="en-US" altLang="zh-CN" sz="2400" dirty="0">
                <a:cs typeface="MS PGothic" panose="020B0600070205080204" charset="-128"/>
              </a:rPr>
              <a:t>” </a:t>
            </a:r>
            <a:r>
              <a:rPr lang="en-US" altLang="zh-CN" sz="2400" spc="-5" dirty="0">
                <a:cs typeface="Calibri" panose="020F0502020204030204" pitchFamily="34" charset="0"/>
              </a:rPr>
              <a:t>the rows </a:t>
            </a:r>
            <a:r>
              <a:rPr lang="en-US" altLang="zh-CN" sz="2400" dirty="0">
                <a:cs typeface="Calibri" panose="020F0502020204030204" pitchFamily="34" charset="0"/>
              </a:rPr>
              <a:t>and</a:t>
            </a:r>
            <a:r>
              <a:rPr lang="en-US" altLang="zh-CN" sz="2400" spc="-5" dirty="0">
                <a:cs typeface="Calibri" panose="020F0502020204030204" pitchFamily="34" charset="0"/>
              </a:rPr>
              <a:t> columns</a:t>
            </a:r>
            <a:endParaRPr lang="en-US" altLang="zh-CN" sz="2400" dirty="0">
              <a:cs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87332C-2AAF-4C5C-B7C8-82AD95747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"/>
          <a:stretch/>
        </p:blipFill>
        <p:spPr>
          <a:xfrm>
            <a:off x="1404258" y="3407228"/>
            <a:ext cx="5912635" cy="20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en-US" altLang="zh-CN" spc="-5" dirty="0"/>
              <a:t>Matrix</a:t>
            </a:r>
            <a:r>
              <a:rPr lang="en-US" altLang="zh-CN" spc="-215" dirty="0"/>
              <a:t> </a:t>
            </a:r>
            <a:r>
              <a:rPr lang="en-US" altLang="zh-CN" spc="-5" dirty="0"/>
              <a:t>Addition/Subtraction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addition/subtraction</a:t>
            </a:r>
          </a:p>
          <a:p>
            <a:pPr lvl="1"/>
            <a:r>
              <a:rPr lang="en-US" altLang="zh-CN" dirty="0"/>
              <a:t>Matrices must be of same size.</a:t>
            </a:r>
          </a:p>
          <a:p>
            <a:pPr lvl="1"/>
            <a:r>
              <a:rPr lang="en-US" altLang="zh-CN" dirty="0"/>
              <a:t>Entry-wise operation across all entries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1" y="365369"/>
            <a:ext cx="8264769" cy="631335"/>
          </a:xfrm>
        </p:spPr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sz="3600" dirty="0"/>
              <a:t>(2) </a:t>
            </a:r>
            <a:r>
              <a:rPr lang="en-US" altLang="zh-CN" sz="3600" spc="-5" dirty="0"/>
              <a:t>Matrix</a:t>
            </a:r>
            <a:r>
              <a:rPr lang="en-US" altLang="zh-CN" sz="3600" spc="-215" dirty="0"/>
              <a:t> </a:t>
            </a:r>
            <a:r>
              <a:rPr lang="en-US" altLang="zh-CN" sz="3600" spc="-5" dirty="0"/>
              <a:t>Addition/Subtraction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1344"/>
            <a:ext cx="7886700" cy="4685620"/>
          </a:xfrm>
        </p:spPr>
        <p:txBody>
          <a:bodyPr/>
          <a:lstStyle/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0" dirty="0">
                <a:cs typeface="Calibri" panose="020F0502020204030204"/>
              </a:rPr>
              <a:t>we</a:t>
            </a:r>
            <a:r>
              <a:rPr lang="en-US" altLang="zh-CN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have</a:t>
            </a: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z="2400" spc="-20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z="2400" spc="-20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pc="-5" dirty="0">
              <a:cs typeface="Calibri" panose="020F0502020204030204"/>
            </a:endParaRPr>
          </a:p>
          <a:p>
            <a:pPr marL="38100" indent="0">
              <a:lnSpc>
                <a:spcPct val="100000"/>
              </a:lnSpc>
              <a:spcBef>
                <a:spcPts val="100"/>
              </a:spcBef>
              <a:buNone/>
              <a:tabLst>
                <a:tab pos="209550" algn="l"/>
              </a:tabLst>
            </a:pPr>
            <a:endParaRPr lang="en-US" altLang="zh-CN" spc="-5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lang="en-US" altLang="zh-CN" spc="-5" dirty="0">
                <a:cs typeface="Calibri" panose="020F0502020204030204"/>
              </a:rPr>
              <a:t>then </a:t>
            </a:r>
            <a:r>
              <a:rPr lang="en-US" altLang="zh-CN" spc="-15" dirty="0">
                <a:cs typeface="Calibri" panose="020F0502020204030204"/>
              </a:rPr>
              <a:t>we </a:t>
            </a:r>
            <a:r>
              <a:rPr lang="en-US" altLang="zh-CN" spc="-10" dirty="0">
                <a:cs typeface="Calibri" panose="020F0502020204030204"/>
              </a:rPr>
              <a:t>can </a:t>
            </a:r>
            <a:r>
              <a:rPr lang="en-US" altLang="zh-CN" spc="-15" dirty="0">
                <a:cs typeface="Calibri" panose="020F0502020204030204"/>
              </a:rPr>
              <a:t>calculate </a:t>
            </a:r>
            <a:r>
              <a:rPr lang="en-US" altLang="zh-CN" b="1" dirty="0">
                <a:cs typeface="Calibri" panose="020F0502020204030204"/>
              </a:rPr>
              <a:t>C </a:t>
            </a:r>
            <a:r>
              <a:rPr lang="en-US" altLang="zh-CN" dirty="0">
                <a:cs typeface="Calibri" panose="020F0502020204030204"/>
              </a:rPr>
              <a:t>=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dirty="0">
                <a:cs typeface="Calibri" panose="020F0502020204030204"/>
              </a:rPr>
              <a:t>+ </a:t>
            </a:r>
            <a:r>
              <a:rPr lang="en-US" altLang="zh-CN" b="1" dirty="0">
                <a:cs typeface="Calibri" panose="020F0502020204030204"/>
              </a:rPr>
              <a:t>B</a:t>
            </a:r>
            <a:r>
              <a:rPr lang="en-US" altLang="zh-CN" b="1" spc="-60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by</a:t>
            </a:r>
            <a:endParaRPr lang="en-US" altLang="zh-CN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z="6000" dirty="0">
              <a:latin typeface="Symbol" panose="05050102010706020507"/>
              <a:cs typeface="Symbol" panose="05050102010706020507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A784C-7053-466C-928F-2ACCECA03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56"/>
          <a:stretch/>
        </p:blipFill>
        <p:spPr>
          <a:xfrm>
            <a:off x="1663818" y="2168592"/>
            <a:ext cx="5634235" cy="1390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A0BA93-C529-43B3-9117-FC80655806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31641" y="4177459"/>
            <a:ext cx="6498590" cy="15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F4B8B0-A9E5-4B18-AF83-CD931BD9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25" y="4380361"/>
            <a:ext cx="6587797" cy="15506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7BA74BC7-0FD5-4BDA-BB85-D9498F67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1" y="365369"/>
            <a:ext cx="8353923" cy="642239"/>
          </a:xfrm>
        </p:spPr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sz="3600" dirty="0"/>
              <a:t>(2) </a:t>
            </a:r>
            <a:r>
              <a:rPr lang="en-US" altLang="zh-CN" sz="3600" spc="-5" dirty="0"/>
              <a:t>Matrix</a:t>
            </a:r>
            <a:r>
              <a:rPr lang="en-US" altLang="zh-CN" sz="3600" spc="-215" dirty="0"/>
              <a:t> </a:t>
            </a:r>
            <a:r>
              <a:rPr lang="en-US" altLang="zh-CN" sz="3600" spc="-5" dirty="0"/>
              <a:t>Addition/Subtraction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36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26B3283-1C76-4929-99A9-606AD7B39961}"/>
              </a:ext>
            </a:extLst>
          </p:cNvPr>
          <p:cNvSpPr txBox="1">
            <a:spLocks/>
          </p:cNvSpPr>
          <p:nvPr/>
        </p:nvSpPr>
        <p:spPr>
          <a:xfrm>
            <a:off x="628650" y="1545774"/>
            <a:ext cx="7886700" cy="468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pc="-15" dirty="0">
                <a:cs typeface="Calibri" panose="020F0502020204030204"/>
              </a:rPr>
              <a:t>Similarly, </a:t>
            </a:r>
            <a:r>
              <a:rPr lang="en-US" altLang="zh-CN" dirty="0">
                <a:cs typeface="Calibri" panose="020F0502020204030204"/>
              </a:rPr>
              <a:t>if </a:t>
            </a:r>
            <a:r>
              <a:rPr lang="en-US" altLang="zh-CN" spc="-10" dirty="0">
                <a:cs typeface="Calibri" panose="020F0502020204030204"/>
              </a:rPr>
              <a:t>we</a:t>
            </a:r>
            <a:r>
              <a:rPr lang="en-US" altLang="zh-CN" spc="10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have</a:t>
            </a:r>
            <a:endParaRPr lang="en-US" altLang="zh-CN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pPr marL="0" indent="0">
              <a:buNone/>
            </a:pPr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r>
              <a:rPr lang="en-US" altLang="zh-CN" spc="-5" dirty="0">
                <a:cs typeface="Calibri" panose="020F0502020204030204"/>
              </a:rPr>
              <a:t>then </a:t>
            </a:r>
            <a:r>
              <a:rPr lang="en-US" altLang="zh-CN" spc="-15" dirty="0">
                <a:cs typeface="Calibri" panose="020F0502020204030204"/>
              </a:rPr>
              <a:t>we </a:t>
            </a:r>
            <a:r>
              <a:rPr lang="en-US" altLang="zh-CN" spc="-10" dirty="0">
                <a:cs typeface="Calibri" panose="020F0502020204030204"/>
              </a:rPr>
              <a:t>can </a:t>
            </a:r>
            <a:r>
              <a:rPr lang="en-US" altLang="zh-CN" spc="-15" dirty="0">
                <a:cs typeface="Calibri" panose="020F0502020204030204"/>
              </a:rPr>
              <a:t>calculate </a:t>
            </a:r>
            <a:r>
              <a:rPr lang="en-US" altLang="zh-CN" b="1" dirty="0">
                <a:cs typeface="Calibri" panose="020F0502020204030204"/>
              </a:rPr>
              <a:t>C </a:t>
            </a:r>
            <a:r>
              <a:rPr lang="en-US" altLang="zh-CN" dirty="0">
                <a:cs typeface="Calibri" panose="020F0502020204030204"/>
              </a:rPr>
              <a:t>=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dirty="0">
                <a:cs typeface="Calibri" panose="020F0502020204030204"/>
              </a:rPr>
              <a:t>- </a:t>
            </a:r>
            <a:r>
              <a:rPr lang="en-US" altLang="zh-CN" b="1" dirty="0">
                <a:cs typeface="Calibri" panose="020F0502020204030204"/>
              </a:rPr>
              <a:t>B</a:t>
            </a:r>
            <a:r>
              <a:rPr lang="en-US" altLang="zh-CN" b="1" spc="10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by</a:t>
            </a:r>
            <a:endParaRPr lang="en-US" altLang="zh-CN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z="6000" dirty="0">
              <a:latin typeface="Symbol" panose="05050102010706020507"/>
              <a:cs typeface="Symbol" panose="05050102010706020507"/>
            </a:endParaRPr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1A09256-E321-4823-80CE-3CFAD1570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56"/>
          <a:stretch/>
        </p:blipFill>
        <p:spPr>
          <a:xfrm>
            <a:off x="1663818" y="2168592"/>
            <a:ext cx="5634235" cy="13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95" dirty="0"/>
              <a:t>OPERATION </a:t>
            </a:r>
            <a:r>
              <a:rPr lang="en-US" altLang="zh-CN" spc="-30" dirty="0"/>
              <a:t>on</a:t>
            </a:r>
            <a:r>
              <a:rPr lang="en-US" altLang="zh-CN" spc="-10" dirty="0"/>
              <a:t> </a:t>
            </a:r>
            <a:r>
              <a:rPr lang="en-US" altLang="zh-CN" spc="85" dirty="0"/>
              <a:t>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Addition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 Subtraction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3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 </a:t>
            </a:r>
            <a:r>
              <a:rPr lang="en-US" altLang="zh-CN" spc="-3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(of</a:t>
            </a:r>
            <a:r>
              <a:rPr lang="en-US" altLang="zh-CN" spc="11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9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calculus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Products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45" dirty="0">
                <a:cs typeface="Calibri" panose="020F0502020204030204"/>
              </a:rPr>
              <a:t>We </a:t>
            </a:r>
            <a:r>
              <a:rPr lang="en-US" altLang="zh-CN" spc="-5" dirty="0">
                <a:cs typeface="Calibri" panose="020F0502020204030204"/>
              </a:rPr>
              <a:t>write the multiplication </a:t>
            </a:r>
            <a:r>
              <a:rPr lang="en-US" altLang="zh-CN" dirty="0">
                <a:cs typeface="Calibri" panose="020F0502020204030204"/>
              </a:rPr>
              <a:t>of </a:t>
            </a:r>
            <a:r>
              <a:rPr lang="en-US" altLang="zh-CN" spc="-10" dirty="0">
                <a:cs typeface="Calibri" panose="020F0502020204030204"/>
              </a:rPr>
              <a:t>two </a:t>
            </a:r>
            <a:r>
              <a:rPr lang="en-US" altLang="zh-CN" spc="-5" dirty="0">
                <a:cs typeface="Calibri" panose="020F0502020204030204"/>
              </a:rPr>
              <a:t>matrices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spc="-5" dirty="0">
                <a:cs typeface="Calibri" panose="020F0502020204030204"/>
              </a:rPr>
              <a:t>and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spc="-5" dirty="0">
                <a:cs typeface="Calibri" panose="020F0502020204030204"/>
              </a:rPr>
              <a:t>as</a:t>
            </a:r>
            <a:r>
              <a:rPr lang="en-US" altLang="zh-CN" spc="55" dirty="0">
                <a:cs typeface="Calibri" panose="020F0502020204030204"/>
              </a:rPr>
              <a:t> </a:t>
            </a:r>
            <a:r>
              <a:rPr lang="en-US" altLang="zh-CN" b="1" dirty="0">
                <a:cs typeface="Calibri" panose="020F0502020204030204"/>
              </a:rPr>
              <a:t>AB</a:t>
            </a:r>
            <a:endParaRPr lang="en-US" altLang="zh-CN" dirty="0">
              <a:cs typeface="Calibri" panose="020F0502020204030204"/>
            </a:endParaRPr>
          </a:p>
          <a:p>
            <a:pPr marL="184150" indent="-171450">
              <a:lnSpc>
                <a:spcPts val="2505"/>
              </a:lnSpc>
              <a:buFont typeface="Arial" panose="020B0604020202020204"/>
              <a:buChar char="•"/>
              <a:tabLst>
                <a:tab pos="184150" algn="l"/>
              </a:tabLst>
            </a:pPr>
            <a:endParaRPr lang="en-US" altLang="zh-CN" dirty="0">
              <a:cs typeface="Calibri" panose="020F0502020204030204"/>
            </a:endParaRPr>
          </a:p>
          <a:p>
            <a:pPr marL="184150" indent="-171450">
              <a:lnSpc>
                <a:spcPts val="2505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dirty="0">
                <a:cs typeface="Calibri" panose="020F0502020204030204"/>
              </a:rPr>
              <a:t>This is </a:t>
            </a:r>
            <a:r>
              <a:rPr lang="en-US" altLang="zh-CN" spc="-15" dirty="0">
                <a:cs typeface="Calibri" panose="020F0502020204030204"/>
              </a:rPr>
              <a:t>referred to </a:t>
            </a:r>
            <a:r>
              <a:rPr lang="en-US" altLang="zh-CN" dirty="0">
                <a:cs typeface="Calibri" panose="020F0502020204030204"/>
              </a:rPr>
              <a:t>either</a:t>
            </a:r>
            <a:r>
              <a:rPr lang="en-US" altLang="zh-CN" spc="3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as</a:t>
            </a:r>
            <a:endParaRPr lang="en-US" altLang="zh-CN" sz="2400" dirty="0">
              <a:cs typeface="Calibri" panose="020F0502020204030204"/>
            </a:endParaRPr>
          </a:p>
          <a:p>
            <a:pPr marL="869950" lvl="1" indent="-171450">
              <a:lnSpc>
                <a:spcPts val="3345"/>
              </a:lnSpc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5" dirty="0">
                <a:cs typeface="Calibri" panose="020F0502020204030204"/>
              </a:rPr>
              <a:t>pre-multiplying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spc="-5" dirty="0">
                <a:cs typeface="Calibri" panose="020F0502020204030204"/>
              </a:rPr>
              <a:t>by</a:t>
            </a:r>
            <a:r>
              <a:rPr lang="en-US" altLang="zh-CN" spc="-15" dirty="0">
                <a:cs typeface="Calibri" panose="020F0502020204030204"/>
              </a:rPr>
              <a:t> </a:t>
            </a:r>
            <a:r>
              <a:rPr lang="en-US" altLang="zh-CN" b="1" dirty="0">
                <a:cs typeface="Calibri" panose="020F0502020204030204"/>
              </a:rPr>
              <a:t>A</a:t>
            </a:r>
            <a:endParaRPr lang="en-US" altLang="zh-CN" dirty="0">
              <a:cs typeface="Calibri" panose="020F0502020204030204"/>
            </a:endParaRPr>
          </a:p>
          <a:p>
            <a:pPr marL="1641475" indent="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altLang="zh-CN" sz="2400" spc="-5" dirty="0">
                <a:cs typeface="Calibri" panose="020F0502020204030204"/>
              </a:rPr>
              <a:t>or</a:t>
            </a:r>
            <a:endParaRPr lang="en-US" altLang="zh-CN" sz="2400" dirty="0">
              <a:cs typeface="Calibri" panose="020F0502020204030204"/>
            </a:endParaRPr>
          </a:p>
          <a:p>
            <a:pPr marL="869950" lvl="1" indent="-17145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10" dirty="0">
                <a:cs typeface="Calibri" panose="020F0502020204030204"/>
              </a:rPr>
              <a:t>post-multiplying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spc="-5" dirty="0">
                <a:cs typeface="Calibri" panose="020F0502020204030204"/>
              </a:rPr>
              <a:t>by</a:t>
            </a:r>
            <a:r>
              <a:rPr lang="en-US" altLang="zh-CN" spc="-15" dirty="0">
                <a:cs typeface="Calibri" panose="020F0502020204030204"/>
              </a:rPr>
              <a:t> </a:t>
            </a:r>
            <a:r>
              <a:rPr lang="en-US" altLang="zh-CN" b="1" dirty="0">
                <a:cs typeface="Calibri" panose="020F0502020204030204"/>
              </a:rPr>
              <a:t>B</a:t>
            </a:r>
            <a:endParaRPr lang="en-US" altLang="zh-CN" dirty="0">
              <a:cs typeface="Calibri" panose="020F0502020204030204"/>
            </a:endParaRPr>
          </a:p>
          <a:p>
            <a:pPr marL="184150" indent="-171450">
              <a:lnSpc>
                <a:spcPts val="2350"/>
              </a:lnSpc>
              <a:buFont typeface="Arial" panose="020B0604020202020204"/>
              <a:buChar char="•"/>
              <a:tabLst>
                <a:tab pos="184150" algn="l"/>
              </a:tabLst>
            </a:pPr>
            <a:endParaRPr lang="en-US" altLang="zh-CN" spc="-5" dirty="0">
              <a:cs typeface="Calibri" panose="020F0502020204030204"/>
            </a:endParaRPr>
          </a:p>
          <a:p>
            <a:pPr marL="184150" indent="-171450">
              <a:lnSpc>
                <a:spcPts val="235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 panose="020F0502020204030204"/>
              </a:rPr>
              <a:t>So </a:t>
            </a:r>
            <a:r>
              <a:rPr lang="en-US" altLang="zh-CN" spc="-15" dirty="0">
                <a:cs typeface="Calibri" panose="020F0502020204030204"/>
              </a:rPr>
              <a:t>for </a:t>
            </a:r>
            <a:r>
              <a:rPr lang="en-US" altLang="zh-CN" spc="-5" dirty="0">
                <a:cs typeface="Calibri" panose="020F0502020204030204"/>
              </a:rPr>
              <a:t>matrix multiplication </a:t>
            </a:r>
            <a:r>
              <a:rPr lang="en-US" altLang="zh-CN" b="1" spc="-5" dirty="0">
                <a:cs typeface="Calibri" panose="020F0502020204030204"/>
              </a:rPr>
              <a:t>AB</a:t>
            </a:r>
            <a:r>
              <a:rPr lang="en-US" altLang="zh-CN" spc="-5" dirty="0">
                <a:cs typeface="Calibri" panose="020F0502020204030204"/>
              </a:rPr>
              <a:t>,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dirty="0">
                <a:cs typeface="Calibri" panose="020F0502020204030204"/>
              </a:rPr>
              <a:t>is </a:t>
            </a:r>
            <a:r>
              <a:rPr lang="en-US" altLang="zh-CN" spc="-15" dirty="0">
                <a:cs typeface="Calibri" panose="020F0502020204030204"/>
              </a:rPr>
              <a:t>referred to </a:t>
            </a:r>
            <a:r>
              <a:rPr lang="en-US" altLang="zh-CN" spc="-5" dirty="0">
                <a:cs typeface="Calibri" panose="020F0502020204030204"/>
              </a:rPr>
              <a:t>as the</a:t>
            </a:r>
            <a:r>
              <a:rPr lang="en-US" altLang="zh-CN" spc="95" dirty="0">
                <a:cs typeface="Calibri" panose="020F0502020204030204"/>
              </a:rPr>
              <a:t> </a:t>
            </a:r>
            <a:r>
              <a:rPr lang="en-US" altLang="zh-CN" i="1" spc="-5" dirty="0" err="1">
                <a:cs typeface="Calibri" panose="020F0502020204030204"/>
              </a:rPr>
              <a:t>premultiplier</a:t>
            </a:r>
            <a:r>
              <a:rPr lang="en-US" altLang="zh-CN" i="1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and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dirty="0">
                <a:cs typeface="Calibri" panose="020F0502020204030204"/>
              </a:rPr>
              <a:t>is </a:t>
            </a:r>
            <a:r>
              <a:rPr lang="en-US" altLang="zh-CN" spc="-15" dirty="0">
                <a:cs typeface="Calibri" panose="020F0502020204030204"/>
              </a:rPr>
              <a:t>referred to </a:t>
            </a:r>
            <a:r>
              <a:rPr lang="en-US" altLang="zh-CN" spc="-5" dirty="0">
                <a:cs typeface="Calibri" panose="020F0502020204030204"/>
              </a:rPr>
              <a:t>as the</a:t>
            </a:r>
            <a:r>
              <a:rPr lang="en-US" altLang="zh-CN" spc="25" dirty="0">
                <a:cs typeface="Calibri" panose="020F0502020204030204"/>
              </a:rPr>
              <a:t> </a:t>
            </a:r>
            <a:r>
              <a:rPr lang="en-US" altLang="zh-CN" i="1" spc="-5" dirty="0" err="1">
                <a:cs typeface="Calibri" panose="020F0502020204030204"/>
              </a:rPr>
              <a:t>postmultiplier</a:t>
            </a:r>
            <a:endParaRPr lang="en-US" altLang="zh-CN" dirty="0">
              <a:cs typeface="Calibri" panose="020F0502020204030204"/>
            </a:endParaRPr>
          </a:p>
          <a:p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Products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5" dirty="0">
                <a:cs typeface="Calibri" panose="020F0502020204030204"/>
              </a:rPr>
              <a:t>we </a:t>
            </a:r>
            <a:r>
              <a:rPr lang="en-US" altLang="zh-CN" spc="-20" dirty="0">
                <a:cs typeface="Calibri" panose="020F0502020204030204"/>
              </a:rPr>
              <a:t>have </a:t>
            </a:r>
            <a:r>
              <a:rPr lang="en-US" altLang="zh-CN" dirty="0">
                <a:cs typeface="Calibri" panose="020F0502020204030204"/>
              </a:rPr>
              <a:t>A</a:t>
            </a:r>
            <a:r>
              <a:rPr lang="en-US" altLang="zh-CN" baseline="-16000" dirty="0">
                <a:cs typeface="Calibri" panose="020F0502020204030204"/>
              </a:rPr>
              <a:t>(3x3) </a:t>
            </a:r>
            <a:r>
              <a:rPr lang="en-US" altLang="zh-CN" spc="-5" dirty="0">
                <a:cs typeface="Calibri" panose="020F0502020204030204"/>
              </a:rPr>
              <a:t>and B</a:t>
            </a:r>
            <a:r>
              <a:rPr lang="en-US" altLang="zh-CN" spc="-7" baseline="-16000" dirty="0">
                <a:cs typeface="Calibri" panose="020F0502020204030204"/>
              </a:rPr>
              <a:t>(3x2)</a:t>
            </a:r>
            <a:r>
              <a:rPr lang="en-US" altLang="zh-CN" baseline="-1600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then</a:t>
            </a:r>
            <a:endParaRPr lang="en-US" altLang="zh-CN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zh-CN" spc="-5" dirty="0">
                <a:cs typeface="Calibri" panose="020F0502020204030204"/>
              </a:rPr>
              <a:t>      w</a:t>
            </a:r>
            <a:r>
              <a:rPr lang="en-US" altLang="zh-CN" spc="5" dirty="0">
                <a:cs typeface="Calibri" panose="020F0502020204030204"/>
              </a:rPr>
              <a:t>h</a:t>
            </a:r>
            <a:r>
              <a:rPr lang="en-US" altLang="zh-CN" spc="-10" dirty="0">
                <a:cs typeface="Calibri" panose="020F0502020204030204"/>
              </a:rPr>
              <a:t>e</a:t>
            </a:r>
            <a:r>
              <a:rPr lang="en-US" altLang="zh-CN" spc="-45" dirty="0">
                <a:cs typeface="Calibri" panose="020F0502020204030204"/>
              </a:rPr>
              <a:t>r</a:t>
            </a:r>
            <a:r>
              <a:rPr lang="en-US" altLang="zh-CN" dirty="0">
                <a:cs typeface="Calibri" panose="020F0502020204030204"/>
              </a:rPr>
              <a:t>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A32D42-2126-473A-8395-2C69CF93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72665"/>
            <a:ext cx="5965190" cy="11563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94407D6-489F-4710-9C93-7F57C5ECE51B}"/>
              </a:ext>
            </a:extLst>
          </p:cNvPr>
          <p:cNvSpPr/>
          <p:nvPr/>
        </p:nvSpPr>
        <p:spPr>
          <a:xfrm>
            <a:off x="1657350" y="4598196"/>
            <a:ext cx="5766707" cy="1289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0480" lvl="0" algn="just">
              <a:lnSpc>
                <a:spcPct val="130000"/>
              </a:lnSpc>
              <a:spcBef>
                <a:spcPts val="100"/>
              </a:spcBef>
            </a:pPr>
            <a:r>
              <a:rPr lang="pt-BR" altLang="zh-CN" sz="3075" spc="-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-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5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3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pt-BR" altLang="zh-CN" sz="3075" spc="-5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3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  </a:t>
            </a:r>
            <a:r>
              <a:rPr lang="pt-BR" altLang="zh-CN" sz="3075" spc="-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-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5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3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pt-BR" altLang="zh-CN" sz="3075" spc="-5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3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 </a:t>
            </a:r>
            <a:r>
              <a:rPr lang="pt-BR" altLang="zh-CN" sz="3075" spc="3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2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altLang="zh-CN" sz="3075" spc="-52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  </a:t>
            </a:r>
            <a:r>
              <a:rPr lang="pt-BR" altLang="zh-CN" sz="3075" spc="3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2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altLang="zh-CN" sz="3075" spc="-359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 </a:t>
            </a:r>
            <a:r>
              <a:rPr lang="pt-BR" altLang="zh-CN" sz="3075" spc="3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2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altLang="zh-CN" sz="3075" spc="-52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  </a:t>
            </a:r>
            <a:r>
              <a:rPr lang="pt-BR" altLang="zh-CN" sz="3075" spc="3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2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altLang="zh-CN" sz="3075" spc="-359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pt-BR" altLang="zh-CN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60" dirty="0"/>
              <a:t>N</a:t>
            </a:r>
            <a:r>
              <a:rPr lang="en-US" altLang="zh-CN" spc="25" dirty="0"/>
              <a:t>ot</a:t>
            </a:r>
            <a:r>
              <a:rPr lang="en-US" altLang="zh-CN" spc="185" dirty="0"/>
              <a:t>a</a:t>
            </a:r>
            <a:r>
              <a:rPr lang="en-US" altLang="zh-CN" spc="204" dirty="0"/>
              <a:t>t</a:t>
            </a:r>
            <a:r>
              <a:rPr lang="en-US" altLang="zh-CN" spc="70" dirty="0"/>
              <a:t>i</a:t>
            </a:r>
            <a:r>
              <a:rPr lang="en-US" altLang="zh-CN" spc="-30" dirty="0"/>
              <a:t>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4950" indent="-171450">
              <a:lnSpc>
                <a:spcPts val="24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marR="81280" lvl="1" indent="-171450">
              <a:lnSpc>
                <a:spcPts val="2110"/>
              </a:lnSpc>
              <a:spcBef>
                <a:spcPts val="290"/>
              </a:spcBef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i="1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X, </a:t>
            </a:r>
            <a:r>
              <a:rPr lang="en-US" altLang="zh-CN" i="1" spc="-5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i="1" spc="-7" baseline="-16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i="1" spc="-7" baseline="-1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7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pc="75" dirty="0" err="1">
                <a:latin typeface="Calibri" panose="020F0502020204030204" pitchFamily="34" charset="0"/>
                <a:cs typeface="Calibri" panose="020F0502020204030204" pitchFamily="34" charset="0"/>
              </a:rPr>
              <a:t>jth</a:t>
            </a:r>
            <a:r>
              <a:rPr lang="en-US" altLang="zh-CN" spc="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element 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altLang="zh-CN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variables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written  in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80" dirty="0">
                <a:latin typeface="Calibri" panose="020F0502020204030204" pitchFamily="34" charset="0"/>
                <a:cs typeface="Calibri" panose="020F0502020204030204" pitchFamily="34" charset="0"/>
              </a:rPr>
              <a:t>letter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315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#input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variables, </a:t>
            </a:r>
            <a:r>
              <a:rPr lang="en-US" altLang="zh-CN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i="1" spc="12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#observations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30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b="1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zh-CN" b="1" i="1" spc="-15" baseline="1000" dirty="0">
                <a:solidFill>
                  <a:srgbClr val="0000FF"/>
                </a:solidFill>
                <a:cs typeface="Calibri" panose="020F0502020204030204"/>
              </a:rPr>
              <a:t>: 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written in </a:t>
            </a:r>
            <a:r>
              <a:rPr lang="en-US" altLang="zh-CN" spc="-35" dirty="0">
                <a:latin typeface="Calibri" panose="020F0502020204030204" pitchFamily="34" charset="0"/>
                <a:cs typeface="Calibri" panose="020F0502020204030204" pitchFamily="34" charset="0"/>
              </a:rPr>
              <a:t>bold</a:t>
            </a:r>
            <a:r>
              <a:rPr lang="en-US" altLang="zh-CN" spc="2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45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Vectors </a:t>
            </a:r>
            <a:r>
              <a:rPr lang="en-US" altLang="zh-CN" spc="85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assumed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altLang="zh-CN" spc="5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altLang="zh-CN" spc="1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vectors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marR="339725" lvl="1" indent="-171450">
              <a:lnSpc>
                <a:spcPct val="79000"/>
              </a:lnSpc>
              <a:spcBef>
                <a:spcPts val="520"/>
              </a:spcBef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Discrete </a:t>
            </a:r>
            <a:r>
              <a:rPr lang="en-US" altLang="zh-CN" spc="45" dirty="0">
                <a:latin typeface="Calibri" panose="020F0502020204030204" pitchFamily="34" charset="0"/>
                <a:cs typeface="Calibri" panose="020F0502020204030204" pitchFamily="34" charset="0"/>
              </a:rPr>
              <a:t>inputs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often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described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characteristic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altLang="zh-CN" spc="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2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(dummy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/>
          <a:p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0" dirty="0">
                <a:cs typeface="Calibri" panose="020F0502020204030204"/>
              </a:rPr>
              <a:t>we</a:t>
            </a:r>
            <a:r>
              <a:rPr lang="en-US" altLang="zh-CN" spc="-65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have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cs typeface="Calibri" panose="020F0502020204030204"/>
              </a:rPr>
              <a:t>t</a:t>
            </a:r>
            <a:r>
              <a:rPr lang="en-US" altLang="zh-CN" spc="-10" dirty="0">
                <a:cs typeface="Calibri" panose="020F0502020204030204"/>
              </a:rPr>
              <a:t>he</a:t>
            </a:r>
            <a:r>
              <a:rPr lang="en-US" altLang="zh-CN" dirty="0">
                <a:cs typeface="Calibri" panose="020F0502020204030204"/>
              </a:rPr>
              <a:t>n</a:t>
            </a:r>
          </a:p>
          <a:p>
            <a:endParaRPr lang="en-US" altLang="zh-CN" spc="-5" dirty="0">
              <a:cs typeface="Calibri" panose="020F0502020204030204"/>
            </a:endParaRPr>
          </a:p>
          <a:p>
            <a:r>
              <a:rPr lang="en-US" altLang="zh-CN" spc="-5" dirty="0">
                <a:cs typeface="Calibri" panose="020F0502020204030204"/>
              </a:rPr>
              <a:t>w</a:t>
            </a:r>
            <a:r>
              <a:rPr lang="en-US" altLang="zh-CN" spc="5" dirty="0">
                <a:cs typeface="Calibri" panose="020F0502020204030204"/>
              </a:rPr>
              <a:t>h</a:t>
            </a:r>
            <a:r>
              <a:rPr lang="en-US" altLang="zh-CN" spc="-10" dirty="0">
                <a:cs typeface="Calibri" panose="020F0502020204030204"/>
              </a:rPr>
              <a:t>e</a:t>
            </a:r>
            <a:r>
              <a:rPr lang="en-US" altLang="zh-CN" spc="-45" dirty="0">
                <a:cs typeface="Calibri" panose="020F0502020204030204"/>
              </a:rPr>
              <a:t>r</a:t>
            </a:r>
            <a:r>
              <a:rPr lang="en-US" altLang="zh-CN" dirty="0">
                <a:cs typeface="Calibri" panose="020F0502020204030204"/>
              </a:rPr>
              <a:t>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F93916-68A4-4805-A29D-57051432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99" y="1270209"/>
            <a:ext cx="4379595" cy="1156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8AEBED-7777-4585-AF4A-BD19397A7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06" y="2427179"/>
            <a:ext cx="5811299" cy="10718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C6B272-96AB-488D-8A4D-9A958C0AF7E2}"/>
              </a:ext>
            </a:extLst>
          </p:cNvPr>
          <p:cNvGrpSpPr/>
          <p:nvPr/>
        </p:nvGrpSpPr>
        <p:grpSpPr>
          <a:xfrm>
            <a:off x="2392056" y="3557477"/>
            <a:ext cx="5902199" cy="2929273"/>
            <a:chOff x="2392056" y="3557477"/>
            <a:chExt cx="5902199" cy="2929273"/>
          </a:xfrm>
        </p:grpSpPr>
        <p:sp>
          <p:nvSpPr>
            <p:cNvPr id="9" name="object 15">
              <a:extLst>
                <a:ext uri="{FF2B5EF4-FFF2-40B4-BE49-F238E27FC236}">
                  <a16:creationId xmlns:a16="http://schemas.microsoft.com/office/drawing/2014/main" id="{7D68BBEC-363F-463D-B2D3-F7CFF438E702}"/>
                </a:ext>
              </a:extLst>
            </p:cNvPr>
            <p:cNvSpPr txBox="1"/>
            <p:nvPr/>
          </p:nvSpPr>
          <p:spPr>
            <a:xfrm>
              <a:off x="2392056" y="3557477"/>
              <a:ext cx="5304144" cy="2427716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marR="30480" algn="just">
                <a:lnSpc>
                  <a:spcPts val="3750"/>
                </a:lnSpc>
                <a:spcBef>
                  <a:spcPts val="120"/>
                </a:spcBef>
              </a:pPr>
              <a:r>
                <a:rPr sz="2050" spc="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1725" spc="38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3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2050" spc="-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3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1725" spc="23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20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1725" spc="2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r>
                <a:rPr sz="2050" spc="-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1725" spc="35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37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2050" spc="-4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2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0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sz="2050" spc="-29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sz="2050" spc="-3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sz="4500" spc="-24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62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30  </a:t>
              </a:r>
              <a:r>
                <a:rPr sz="2050" spc="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1725" spc="42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3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2050" spc="-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3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1725" spc="284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20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1725" spc="27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r>
                <a:rPr sz="2050" spc="-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r>
                <a:rPr sz="1725" spc="39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36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2050" spc="-42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15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sz="2050" spc="-4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494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sz="2050" spc="-28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705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sz="2050" spc="-3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09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sz="2050" spc="-459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494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69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04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66  </a:t>
              </a:r>
              <a:r>
                <a:rPr sz="2050" spc="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6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1725" spc="36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1725" spc="21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1725" spc="209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1725" spc="34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2050" spc="-35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2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0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sz="2050" spc="-3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705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r>
                <a:rPr sz="2050" spc="-3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sz="4500" spc="-24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7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36  </a:t>
              </a:r>
              <a:r>
                <a:rPr sz="2050" spc="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6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1725" spc="419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1725" spc="27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1725" spc="27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r>
                <a:rPr sz="1725" spc="40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2050" spc="-36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142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9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sz="2050" spc="-4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494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0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sz="2050" spc="-35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705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r>
                <a:rPr sz="2050" spc="-3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09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sz="2050" spc="-45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494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7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81  </a:t>
              </a:r>
              <a:r>
                <a:rPr sz="2050" spc="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6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1725" spc="359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1725" spc="21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1725" spc="209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33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1725" spc="34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sz="2050" spc="-39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2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0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sz="2050" spc="-3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r>
                <a:rPr sz="2050" spc="-3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7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4500" spc="-57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42</a:t>
              </a:r>
              <a:endParaRPr sz="2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75596AB-2FEA-4379-8701-1A838C48E57D}"/>
                </a:ext>
              </a:extLst>
            </p:cNvPr>
            <p:cNvGrpSpPr/>
            <p:nvPr/>
          </p:nvGrpSpPr>
          <p:grpSpPr>
            <a:xfrm>
              <a:off x="2392056" y="6007935"/>
              <a:ext cx="5902199" cy="478815"/>
              <a:chOff x="2805808" y="6315527"/>
              <a:chExt cx="5902199" cy="478815"/>
            </a:xfrm>
          </p:grpSpPr>
          <p:sp>
            <p:nvSpPr>
              <p:cNvPr id="13" name="object 14">
                <a:extLst>
                  <a:ext uri="{FF2B5EF4-FFF2-40B4-BE49-F238E27FC236}">
                    <a16:creationId xmlns:a16="http://schemas.microsoft.com/office/drawing/2014/main" id="{9BC1026C-524C-495C-985D-EEEAC0F71DB9}"/>
                  </a:ext>
                </a:extLst>
              </p:cNvPr>
              <p:cNvSpPr txBox="1"/>
              <p:nvPr/>
            </p:nvSpPr>
            <p:spPr>
              <a:xfrm>
                <a:off x="4198662" y="6600058"/>
                <a:ext cx="503555" cy="194284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  <a:tabLst>
                    <a:tab pos="325755" algn="l"/>
                  </a:tabLst>
                </a:pPr>
                <a:r>
                  <a:rPr sz="1150" spc="2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32	22</a:t>
                </a:r>
                <a:endParaRPr sz="11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object 16">
                <a:extLst>
                  <a:ext uri="{FF2B5EF4-FFF2-40B4-BE49-F238E27FC236}">
                    <a16:creationId xmlns:a16="http://schemas.microsoft.com/office/drawing/2014/main" id="{6928627D-C6EE-450E-8E5F-BC3A16E4F7A1}"/>
                  </a:ext>
                </a:extLst>
              </p:cNvPr>
              <p:cNvSpPr txBox="1"/>
              <p:nvPr/>
            </p:nvSpPr>
            <p:spPr>
              <a:xfrm>
                <a:off x="2805808" y="6431783"/>
                <a:ext cx="1737360" cy="33655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2050" spc="4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sz="1725" spc="60" baseline="-2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32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sz="2050" spc="-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sz="1725" spc="-7" baseline="-2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31</a:t>
                </a:r>
                <a:r>
                  <a:rPr sz="2050" spc="-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sz="1725" spc="-7" baseline="-2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sz="2050" spc="-49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endParaRPr sz="2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object 17">
                <a:extLst>
                  <a:ext uri="{FF2B5EF4-FFF2-40B4-BE49-F238E27FC236}">
                    <a16:creationId xmlns:a16="http://schemas.microsoft.com/office/drawing/2014/main" id="{9D7CD99E-FD59-4EE5-AD1C-FA7D89388E68}"/>
                  </a:ext>
                </a:extLst>
              </p:cNvPr>
              <p:cNvSpPr txBox="1"/>
              <p:nvPr/>
            </p:nvSpPr>
            <p:spPr>
              <a:xfrm>
                <a:off x="5116737" y="6600058"/>
                <a:ext cx="502284" cy="194284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  <a:tabLst>
                    <a:tab pos="323850" algn="l"/>
                  </a:tabLst>
                </a:pPr>
                <a:r>
                  <a:rPr sz="1150" spc="2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1150" spc="2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115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sz="1150" spc="2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32</a:t>
                </a:r>
                <a:endParaRPr sz="11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object 18">
                <a:extLst>
                  <a:ext uri="{FF2B5EF4-FFF2-40B4-BE49-F238E27FC236}">
                    <a16:creationId xmlns:a16="http://schemas.microsoft.com/office/drawing/2014/main" id="{7D814BDB-562E-4EA8-B846-96BF9738BA22}"/>
                  </a:ext>
                </a:extLst>
              </p:cNvPr>
              <p:cNvSpPr txBox="1"/>
              <p:nvPr/>
            </p:nvSpPr>
            <p:spPr>
              <a:xfrm>
                <a:off x="4379212" y="6315527"/>
                <a:ext cx="4328795" cy="47705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0"/>
                  </a:spcBef>
                  <a:tabLst>
                    <a:tab pos="419100" algn="l"/>
                    <a:tab pos="955675" algn="l"/>
                    <a:tab pos="1349375" algn="l"/>
                  </a:tabLst>
                </a:pP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	+</a:t>
                </a:r>
                <a:r>
                  <a:rPr sz="2050" spc="-28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sz="205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sz="205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sz="2050" spc="-2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2050" spc="-41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4500" spc="-240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</a:t>
                </a:r>
                <a:r>
                  <a:rPr sz="2050" spc="17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sz="4500" spc="-494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</a:t>
                </a:r>
                <a:r>
                  <a:rPr sz="4500" spc="-667" baseline="-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sz="2050" spc="-3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r>
                  <a:rPr sz="2050" spc="-34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4500" spc="-397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</a:t>
                </a:r>
                <a:r>
                  <a:rPr sz="2050" spc="1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sz="4500" spc="-494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</a:t>
                </a:r>
                <a:r>
                  <a:rPr sz="4500" spc="-675" baseline="-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sz="2050" spc="-28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r>
                  <a:rPr sz="2050" spc="-36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4500" spc="-367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</a:t>
                </a:r>
                <a:r>
                  <a:rPr sz="2050" spc="15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r>
                  <a:rPr sz="4500" spc="-494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</a:t>
                </a:r>
                <a:r>
                  <a:rPr sz="4500" spc="-540" baseline="-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0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Products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47A6E13-8270-4497-B2CA-7269FC3F950E}"/>
              </a:ext>
            </a:extLst>
          </p:cNvPr>
          <p:cNvSpPr/>
          <p:nvPr/>
        </p:nvSpPr>
        <p:spPr>
          <a:xfrm>
            <a:off x="1303873" y="2879074"/>
            <a:ext cx="6379906" cy="1114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503233F-8B0D-46D8-B7A0-C1440B881D43}"/>
              </a:ext>
            </a:extLst>
          </p:cNvPr>
          <p:cNvSpPr txBox="1"/>
          <p:nvPr/>
        </p:nvSpPr>
        <p:spPr>
          <a:xfrm>
            <a:off x="1017816" y="4504507"/>
            <a:ext cx="2971800" cy="5848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200" b="1" spc="-5" dirty="0">
                <a:latin typeface="Calibri" panose="020F0502020204030204"/>
                <a:cs typeface="Calibri" panose="020F0502020204030204"/>
              </a:rPr>
              <a:t>Condition: 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n =</a:t>
            </a:r>
            <a:r>
              <a:rPr sz="32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q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BA041C2-454C-4D8B-AEC6-27B36C75D0A4}"/>
              </a:ext>
            </a:extLst>
          </p:cNvPr>
          <p:cNvSpPr txBox="1"/>
          <p:nvPr/>
        </p:nvSpPr>
        <p:spPr>
          <a:xfrm>
            <a:off x="2087155" y="2239336"/>
            <a:ext cx="71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m x</a:t>
            </a:r>
            <a:r>
              <a:rPr sz="24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E8F1C07-5133-41E1-B114-944DB2FA126D}"/>
              </a:ext>
            </a:extLst>
          </p:cNvPr>
          <p:cNvSpPr txBox="1"/>
          <p:nvPr/>
        </p:nvSpPr>
        <p:spPr>
          <a:xfrm>
            <a:off x="4220756" y="2239336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q x</a:t>
            </a:r>
            <a:r>
              <a:rPr sz="24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55852C2-0631-4B5D-8084-2A0DA3C0CA58}"/>
              </a:ext>
            </a:extLst>
          </p:cNvPr>
          <p:cNvSpPr txBox="1"/>
          <p:nvPr/>
        </p:nvSpPr>
        <p:spPr>
          <a:xfrm>
            <a:off x="6278156" y="2239336"/>
            <a:ext cx="71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m x</a:t>
            </a:r>
            <a:r>
              <a:rPr sz="24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DA56BA-8F20-4626-A894-4CF187D60259}"/>
              </a:ext>
            </a:extLst>
          </p:cNvPr>
          <p:cNvGrpSpPr/>
          <p:nvPr/>
        </p:nvGrpSpPr>
        <p:grpSpPr>
          <a:xfrm>
            <a:off x="4254937" y="4232007"/>
            <a:ext cx="3806583" cy="818645"/>
            <a:chOff x="4254937" y="4232007"/>
            <a:chExt cx="3806583" cy="818645"/>
          </a:xfrm>
        </p:grpSpPr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4E35CF88-3C85-4114-B97F-506FDEF04DC0}"/>
                </a:ext>
              </a:extLst>
            </p:cNvPr>
            <p:cNvSpPr/>
            <p:nvPr/>
          </p:nvSpPr>
          <p:spPr>
            <a:xfrm>
              <a:off x="6960834" y="4658722"/>
              <a:ext cx="1100686" cy="2184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36E4F8F-AB23-4D55-BF84-88795143B54B}"/>
                </a:ext>
              </a:extLst>
            </p:cNvPr>
            <p:cNvGrpSpPr/>
            <p:nvPr/>
          </p:nvGrpSpPr>
          <p:grpSpPr>
            <a:xfrm>
              <a:off x="4254937" y="4232007"/>
              <a:ext cx="1492434" cy="818645"/>
              <a:chOff x="4254937" y="4232007"/>
              <a:chExt cx="1492434" cy="818645"/>
            </a:xfrm>
          </p:grpSpPr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3ED7A2EB-0B0E-4D94-A059-7F803C1F4371}"/>
                  </a:ext>
                </a:extLst>
              </p:cNvPr>
              <p:cNvSpPr/>
              <p:nvPr/>
            </p:nvSpPr>
            <p:spPr>
              <a:xfrm>
                <a:off x="4254937" y="4476049"/>
                <a:ext cx="1492434" cy="57460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E03051E2-08F0-4691-8BA4-4F69F532DBF7}"/>
                  </a:ext>
                </a:extLst>
              </p:cNvPr>
              <p:cNvSpPr/>
              <p:nvPr/>
            </p:nvSpPr>
            <p:spPr>
              <a:xfrm>
                <a:off x="4802783" y="4232007"/>
                <a:ext cx="308610" cy="369570"/>
              </a:xfrm>
              <a:custGeom>
                <a:avLst/>
                <a:gdLst/>
                <a:ahLst/>
                <a:cxnLst/>
                <a:rect l="l" t="t" r="r" b="b"/>
                <a:pathLst>
                  <a:path w="308610" h="369570">
                    <a:moveTo>
                      <a:pt x="308535" y="0"/>
                    </a:moveTo>
                    <a:lnTo>
                      <a:pt x="0" y="0"/>
                    </a:lnTo>
                    <a:lnTo>
                      <a:pt x="0" y="369332"/>
                    </a:lnTo>
                    <a:lnTo>
                      <a:pt x="308535" y="369332"/>
                    </a:lnTo>
                    <a:lnTo>
                      <a:pt x="3085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44E63B1E-1E99-409B-BE97-2F3DCEBBDD0B}"/>
                  </a:ext>
                </a:extLst>
              </p:cNvPr>
              <p:cNvSpPr txBox="1"/>
              <p:nvPr/>
            </p:nvSpPr>
            <p:spPr>
              <a:xfrm>
                <a:off x="4881523" y="4251016"/>
                <a:ext cx="14859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dirty="0">
                    <a:latin typeface="Calibri" panose="020F0502020204030204"/>
                    <a:cs typeface="Calibri" panose="020F0502020204030204"/>
                  </a:rPr>
                  <a:t>n</a:t>
                </a:r>
                <a:endParaRPr sz="1800">
                  <a:latin typeface="Calibri" panose="020F0502020204030204"/>
                  <a:cs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1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Products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Matrices:</a:t>
            </a:r>
            <a:r>
              <a:rPr lang="en-US" altLang="zh-CN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Conformable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3515" marR="5080" indent="-171450">
              <a:lnSpc>
                <a:spcPct val="91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 panose="020F0502020204030204"/>
              </a:rPr>
              <a:t>In order </a:t>
            </a:r>
            <a:r>
              <a:rPr lang="en-US" altLang="zh-CN" spc="-15" dirty="0">
                <a:cs typeface="Calibri" panose="020F0502020204030204"/>
              </a:rPr>
              <a:t>to </a:t>
            </a:r>
            <a:r>
              <a:rPr lang="en-US" altLang="zh-CN" spc="-5" dirty="0">
                <a:cs typeface="Calibri" panose="020F0502020204030204"/>
              </a:rPr>
              <a:t>multiply matrices, they </a:t>
            </a:r>
            <a:r>
              <a:rPr lang="en-US" altLang="zh-CN" spc="-10" dirty="0">
                <a:cs typeface="Calibri" panose="020F0502020204030204"/>
              </a:rPr>
              <a:t>must </a:t>
            </a:r>
            <a:r>
              <a:rPr lang="en-US" altLang="zh-CN" spc="-5" dirty="0">
                <a:cs typeface="Calibri" panose="020F0502020204030204"/>
              </a:rPr>
              <a:t>be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conformable </a:t>
            </a:r>
            <a:r>
              <a:rPr lang="en-US" altLang="zh-CN" spc="-5" dirty="0">
                <a:cs typeface="Calibri" panose="020F0502020204030204"/>
              </a:rPr>
              <a:t>(the </a:t>
            </a:r>
            <a:r>
              <a:rPr lang="en-US" altLang="zh-CN" spc="-5" dirty="0" smtClean="0">
                <a:cs typeface="Calibri" panose="020F0502020204030204"/>
              </a:rPr>
              <a:t>number </a:t>
            </a:r>
            <a:r>
              <a:rPr lang="en-US" altLang="zh-CN" dirty="0">
                <a:cs typeface="Calibri" panose="020F0502020204030204"/>
              </a:rPr>
              <a:t>of </a:t>
            </a:r>
            <a:r>
              <a:rPr lang="en-US" altLang="zh-CN" spc="-5" dirty="0">
                <a:cs typeface="Calibri" panose="020F0502020204030204"/>
              </a:rPr>
              <a:t>columns </a:t>
            </a:r>
            <a:r>
              <a:rPr lang="en-US" altLang="zh-CN" dirty="0">
                <a:cs typeface="Calibri" panose="020F0502020204030204"/>
              </a:rPr>
              <a:t>in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spc="-5" dirty="0" err="1">
                <a:cs typeface="Calibri" panose="020F0502020204030204"/>
              </a:rPr>
              <a:t>premultiplier</a:t>
            </a:r>
            <a:r>
              <a:rPr lang="en-US" altLang="zh-CN" spc="-5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must </a:t>
            </a:r>
            <a:r>
              <a:rPr lang="en-US" altLang="zh-CN" spc="-5" dirty="0">
                <a:cs typeface="Calibri" panose="020F0502020204030204"/>
              </a:rPr>
              <a:t>equal the number </a:t>
            </a:r>
            <a:r>
              <a:rPr lang="en-US" altLang="zh-CN" dirty="0">
                <a:cs typeface="Calibri" panose="020F0502020204030204"/>
              </a:rPr>
              <a:t>of </a:t>
            </a:r>
            <a:r>
              <a:rPr lang="en-US" altLang="zh-CN" spc="-15" dirty="0">
                <a:cs typeface="Calibri" panose="020F0502020204030204"/>
              </a:rPr>
              <a:t>rows </a:t>
            </a:r>
            <a:r>
              <a:rPr lang="en-US" altLang="zh-CN" dirty="0">
                <a:cs typeface="Calibri" panose="020F0502020204030204"/>
              </a:rPr>
              <a:t>in  </a:t>
            </a:r>
            <a:r>
              <a:rPr lang="en-US" altLang="zh-CN" spc="-5" dirty="0" err="1">
                <a:cs typeface="Calibri" panose="020F0502020204030204"/>
              </a:rPr>
              <a:t>postmultiplier</a:t>
            </a:r>
            <a:r>
              <a:rPr lang="en-US" altLang="zh-CN" spc="-5" dirty="0">
                <a:cs typeface="Calibri" panose="020F0502020204030204"/>
              </a:rPr>
              <a:t>)</a:t>
            </a:r>
            <a:endParaRPr lang="en-US" altLang="zh-CN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lang="en-US" altLang="zh-CN" sz="2650" dirty="0">
              <a:cs typeface="Calibri" panose="020F0502020204030204"/>
            </a:endParaRPr>
          </a:p>
          <a:p>
            <a:pPr marL="184150" indent="-171450">
              <a:lnSpc>
                <a:spcPts val="2505"/>
              </a:lnSpc>
              <a:spcBef>
                <a:spcPts val="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10" dirty="0">
                <a:cs typeface="Calibri" panose="020F0502020204030204"/>
              </a:rPr>
              <a:t>Note</a:t>
            </a:r>
            <a:r>
              <a:rPr lang="en-US" altLang="zh-CN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that</a:t>
            </a:r>
            <a:endParaRPr lang="en-US" altLang="zh-CN" dirty="0">
              <a:cs typeface="Calibri" panose="020F0502020204030204"/>
            </a:endParaRPr>
          </a:p>
          <a:p>
            <a:pPr marL="869950" lvl="1" indent="-172085">
              <a:lnSpc>
                <a:spcPts val="3345"/>
              </a:lnSpc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5" dirty="0">
                <a:cs typeface="Calibri" panose="020F0502020204030204"/>
              </a:rPr>
              <a:t>an </a:t>
            </a:r>
            <a:r>
              <a:rPr lang="en-US" altLang="zh-CN" dirty="0">
                <a:cs typeface="Calibri" panose="020F0502020204030204"/>
              </a:rPr>
              <a:t>(m x n) x (n x p) = (m x</a:t>
            </a:r>
            <a:r>
              <a:rPr lang="en-US" altLang="zh-CN" spc="20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p)</a:t>
            </a:r>
          </a:p>
          <a:p>
            <a:pPr marL="869950" lvl="1" indent="-172085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5" dirty="0">
                <a:cs typeface="Calibri" panose="020F0502020204030204"/>
              </a:rPr>
              <a:t>an </a:t>
            </a:r>
            <a:r>
              <a:rPr lang="en-US" altLang="zh-CN" dirty="0">
                <a:cs typeface="Calibri" panose="020F0502020204030204"/>
              </a:rPr>
              <a:t>(m x n) x (p x n) = </a:t>
            </a:r>
            <a:r>
              <a:rPr lang="en-US" altLang="zh-CN" spc="-5" dirty="0">
                <a:cs typeface="Calibri" panose="020F0502020204030204"/>
              </a:rPr>
              <a:t>cannot </a:t>
            </a:r>
            <a:r>
              <a:rPr lang="en-US" altLang="zh-CN" dirty="0">
                <a:cs typeface="Calibri" panose="020F0502020204030204"/>
              </a:rPr>
              <a:t>be</a:t>
            </a:r>
            <a:r>
              <a:rPr lang="en-US" altLang="zh-CN" spc="1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done</a:t>
            </a:r>
            <a:endParaRPr lang="en-US" altLang="zh-CN" dirty="0">
              <a:cs typeface="Calibri" panose="020F0502020204030204"/>
            </a:endParaRPr>
          </a:p>
          <a:p>
            <a:pPr marL="869950" lvl="1" indent="-172085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dirty="0">
                <a:cs typeface="Calibri" panose="020F0502020204030204"/>
              </a:rPr>
              <a:t>a (1 x n) x (n x 1) = a </a:t>
            </a:r>
            <a:r>
              <a:rPr lang="en-US" altLang="zh-CN" spc="-5" dirty="0">
                <a:cs typeface="Calibri" panose="020F0502020204030204"/>
              </a:rPr>
              <a:t>scalar </a:t>
            </a:r>
            <a:r>
              <a:rPr lang="en-US" altLang="zh-CN" dirty="0">
                <a:cs typeface="Calibri" panose="020F0502020204030204"/>
              </a:rPr>
              <a:t>(1 x</a:t>
            </a:r>
            <a:r>
              <a:rPr lang="en-US" altLang="zh-CN" spc="15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1)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781"/>
          </a:xfrm>
        </p:spPr>
        <p:txBody>
          <a:bodyPr/>
          <a:lstStyle/>
          <a:p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Properties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z="3600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z="3600" spc="-7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10" dirty="0">
                <a:cs typeface="Calibri" panose="020F0502020204030204"/>
              </a:rPr>
              <a:t>Note</a:t>
            </a:r>
            <a:r>
              <a:rPr lang="en-US" altLang="zh-CN" spc="-5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that</a:t>
            </a:r>
            <a:endParaRPr lang="en-US" altLang="zh-CN" dirty="0">
              <a:cs typeface="Calibri" panose="020F0502020204030204"/>
            </a:endParaRPr>
          </a:p>
          <a:p>
            <a:pPr marL="869315" marR="186690" lvl="1" indent="-171450">
              <a:lnSpc>
                <a:spcPts val="3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30" dirty="0">
                <a:cs typeface="Calibri" panose="020F0502020204030204"/>
              </a:rPr>
              <a:t>Even </a:t>
            </a:r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5" dirty="0">
                <a:cs typeface="Calibri" panose="020F0502020204030204"/>
              </a:rPr>
              <a:t>conformable, </a:t>
            </a:r>
            <a:r>
              <a:rPr lang="en-US" altLang="zh-CN" b="1" dirty="0">
                <a:cs typeface="Calibri" panose="020F0502020204030204"/>
              </a:rPr>
              <a:t>AB </a:t>
            </a:r>
            <a:r>
              <a:rPr lang="en-US" altLang="zh-CN" spc="-5" dirty="0">
                <a:cs typeface="Calibri" panose="020F0502020204030204"/>
              </a:rPr>
              <a:t>does not necessarily  equal </a:t>
            </a:r>
            <a:r>
              <a:rPr lang="en-US" altLang="zh-CN" b="1" spc="-15" dirty="0">
                <a:cs typeface="Calibri" panose="020F0502020204030204"/>
              </a:rPr>
              <a:t>BA </a:t>
            </a:r>
            <a:r>
              <a:rPr lang="en-US" altLang="zh-CN" spc="-5" dirty="0">
                <a:cs typeface="Calibri" panose="020F0502020204030204"/>
              </a:rPr>
              <a:t>(i.e., </a:t>
            </a:r>
            <a:r>
              <a:rPr lang="en-US" altLang="zh-CN" spc="-10" dirty="0">
                <a:cs typeface="Calibri" panose="020F0502020204030204"/>
              </a:rPr>
              <a:t>matrix multiplication </a:t>
            </a:r>
            <a:r>
              <a:rPr lang="en-US" altLang="zh-CN" spc="-5" dirty="0">
                <a:cs typeface="Calibri" panose="020F0502020204030204"/>
              </a:rPr>
              <a:t>is </a:t>
            </a:r>
            <a:r>
              <a:rPr lang="en-US" altLang="zh-CN" i="1" spc="-5" dirty="0">
                <a:cs typeface="Calibri" panose="020F0502020204030204"/>
              </a:rPr>
              <a:t>not  </a:t>
            </a:r>
            <a:r>
              <a:rPr lang="en-US" altLang="zh-CN" i="1" spc="-10" dirty="0">
                <a:cs typeface="Calibri" panose="020F0502020204030204"/>
              </a:rPr>
              <a:t>commutative</a:t>
            </a:r>
            <a:r>
              <a:rPr lang="en-US" altLang="zh-CN" spc="-10" dirty="0">
                <a:cs typeface="Calibri" panose="020F0502020204030204"/>
              </a:rPr>
              <a:t>)</a:t>
            </a:r>
            <a:endParaRPr lang="en-US" altLang="zh-CN" dirty="0">
              <a:cs typeface="Calibri" panose="020F0502020204030204"/>
            </a:endParaRPr>
          </a:p>
          <a:p>
            <a:pPr marL="869315" marR="5080" lvl="1" indent="-171450">
              <a:lnSpc>
                <a:spcPts val="3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10" dirty="0">
                <a:cs typeface="Calibri" panose="020F0502020204030204"/>
              </a:rPr>
              <a:t>Matrix multiplication can </a:t>
            </a:r>
            <a:r>
              <a:rPr lang="en-US" altLang="zh-CN" dirty="0">
                <a:cs typeface="Calibri" panose="020F0502020204030204"/>
              </a:rPr>
              <a:t>be </a:t>
            </a:r>
            <a:r>
              <a:rPr lang="en-US" altLang="zh-CN" spc="-15" dirty="0">
                <a:cs typeface="Calibri" panose="020F0502020204030204"/>
              </a:rPr>
              <a:t>extended beyond  two</a:t>
            </a:r>
            <a:r>
              <a:rPr lang="en-US" altLang="zh-CN" spc="-5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matrices</a:t>
            </a:r>
            <a:endParaRPr lang="en-US" altLang="zh-CN" dirty="0">
              <a:cs typeface="Calibri" panose="020F0502020204030204"/>
            </a:endParaRPr>
          </a:p>
          <a:p>
            <a:pPr marL="869950" lvl="1" indent="-172085">
              <a:lnSpc>
                <a:spcPts val="318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10" dirty="0">
                <a:cs typeface="Calibri" panose="020F0502020204030204"/>
              </a:rPr>
              <a:t>matrix multiplication </a:t>
            </a:r>
            <a:r>
              <a:rPr lang="en-US" altLang="zh-CN" spc="-5" dirty="0">
                <a:cs typeface="Calibri" panose="020F0502020204030204"/>
              </a:rPr>
              <a:t>is </a:t>
            </a:r>
            <a:r>
              <a:rPr lang="en-US" altLang="zh-CN" i="1" spc="-5" dirty="0">
                <a:cs typeface="Calibri" panose="020F0502020204030204"/>
              </a:rPr>
              <a:t>associative</a:t>
            </a:r>
            <a:r>
              <a:rPr lang="en-US" altLang="zh-CN" spc="-5" dirty="0">
                <a:cs typeface="Calibri" panose="020F0502020204030204"/>
              </a:rPr>
              <a:t>,</a:t>
            </a:r>
            <a:r>
              <a:rPr lang="en-US" altLang="zh-CN" spc="4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i.e.,</a:t>
            </a:r>
            <a:endParaRPr lang="en-US" altLang="zh-CN" sz="2800" spc="-5" dirty="0">
              <a:cs typeface="Calibri" panose="020F0502020204030204"/>
            </a:endParaRPr>
          </a:p>
          <a:p>
            <a:pPr marL="697865" lvl="1" indent="0">
              <a:lnSpc>
                <a:spcPts val="3180"/>
              </a:lnSpc>
              <a:spcBef>
                <a:spcPts val="105"/>
              </a:spcBef>
              <a:buNone/>
              <a:tabLst>
                <a:tab pos="869950" algn="l"/>
              </a:tabLst>
            </a:pPr>
            <a:r>
              <a:rPr lang="en-US" altLang="zh-CN" sz="2800" b="1" spc="-5" dirty="0">
                <a:cs typeface="Calibri" panose="020F0502020204030204"/>
              </a:rPr>
              <a:t>   </a:t>
            </a:r>
            <a:r>
              <a:rPr lang="en-US" altLang="zh-CN" sz="2400" b="1" dirty="0">
                <a:cs typeface="Calibri" panose="020F0502020204030204"/>
              </a:rPr>
              <a:t>A</a:t>
            </a:r>
            <a:r>
              <a:rPr lang="en-US" altLang="zh-CN" sz="2400" dirty="0">
                <a:cs typeface="Calibri" panose="020F0502020204030204"/>
              </a:rPr>
              <a:t>(</a:t>
            </a:r>
            <a:r>
              <a:rPr lang="en-US" altLang="zh-CN" sz="2400" b="1" dirty="0">
                <a:cs typeface="Calibri" panose="020F0502020204030204"/>
              </a:rPr>
              <a:t>BC</a:t>
            </a:r>
            <a:r>
              <a:rPr lang="en-US" altLang="zh-CN" sz="2400" dirty="0">
                <a:cs typeface="Calibri" panose="020F0502020204030204"/>
              </a:rPr>
              <a:t>) = (</a:t>
            </a:r>
            <a:r>
              <a:rPr lang="en-US" altLang="zh-CN" sz="2400" b="1" dirty="0">
                <a:cs typeface="Calibri" panose="020F0502020204030204"/>
              </a:rPr>
              <a:t>AB</a:t>
            </a:r>
            <a:r>
              <a:rPr lang="en-US" altLang="zh-CN" sz="2400" dirty="0">
                <a:cs typeface="Calibri" panose="020F0502020204030204"/>
              </a:rPr>
              <a:t>)</a:t>
            </a:r>
            <a:r>
              <a:rPr lang="en-US" altLang="zh-CN" sz="2400" b="1" dirty="0">
                <a:cs typeface="Calibri" panose="020F0502020204030204"/>
              </a:rPr>
              <a:t>C</a:t>
            </a:r>
            <a:endParaRPr lang="en-US" altLang="zh-CN" sz="2400" dirty="0">
              <a:cs typeface="Calibri" panose="020F0502020204030204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lnSpc>
                <a:spcPct val="100000"/>
              </a:lnSpc>
              <a:spcBef>
                <a:spcPts val="675"/>
              </a:spcBef>
              <a:buSzPct val="95000"/>
              <a:tabLst>
                <a:tab pos="24892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Multiplication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5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  <a:r>
              <a:rPr lang="en-US" altLang="zh-CN" sz="240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pPr marL="38100" indent="0">
              <a:lnSpc>
                <a:spcPct val="100000"/>
              </a:lnSpc>
              <a:spcBef>
                <a:spcPts val="675"/>
              </a:spcBef>
              <a:buSzPct val="95000"/>
              <a:buNone/>
              <a:tabLst>
                <a:tab pos="248920" algn="l"/>
              </a:tabLst>
            </a:pPr>
            <a:r>
              <a:rPr lang="en-US" altLang="zh-CN" sz="240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             (AB)</a:t>
            </a:r>
            <a:r>
              <a:rPr lang="en-US" altLang="zh-CN" sz="2400" b="1" spc="-52" baseline="2400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altLang="zh-CN" sz="2400" b="1" spc="-204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400" b="1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spc="3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="1" spc="52" baseline="24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400" b="1" spc="3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="1" spc="52" baseline="24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altLang="zh-CN" sz="2400" baseline="2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alt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4665" indent="-457200">
              <a:lnSpc>
                <a:spcPct val="100000"/>
              </a:lnSpc>
              <a:buSzPct val="95000"/>
              <a:tabLst>
                <a:tab pos="30226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Multiplication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003373B-2F28-4CE3-BF0B-5D455D77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84444"/>
          </a:xfrm>
        </p:spPr>
        <p:txBody>
          <a:bodyPr/>
          <a:lstStyle/>
          <a:p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Properties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z="3600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z="3600" spc="-7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sz="36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32D073-6CEA-4007-A634-40B3C50943A0}"/>
              </a:ext>
            </a:extLst>
          </p:cNvPr>
          <p:cNvSpPr/>
          <p:nvPr/>
        </p:nvSpPr>
        <p:spPr>
          <a:xfrm>
            <a:off x="1435853" y="4180117"/>
            <a:ext cx="4817603" cy="1277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8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28488" cy="560996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Products </a:t>
            </a:r>
            <a:r>
              <a:rPr lang="en-US" altLang="zh-CN" dirty="0">
                <a:solidFill>
                  <a:srgbClr val="0000FF"/>
                </a:solidFill>
                <a:cs typeface="Calibri" panose="020F0502020204030204"/>
              </a:rPr>
              <a:t>of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Scalars </a:t>
            </a:r>
            <a:r>
              <a:rPr lang="en-US" altLang="zh-CN" dirty="0">
                <a:solidFill>
                  <a:srgbClr val="0000FF"/>
                </a:solidFill>
                <a:cs typeface="Calibri" panose="020F0502020204030204"/>
              </a:rPr>
              <a:t>&amp;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Matrices </a:t>
            </a:r>
            <a:r>
              <a:rPr lang="en-US" altLang="zh-CN" dirty="0">
                <a:latin typeface="Wingdings" panose="05000000000000000000"/>
                <a:cs typeface="Wingdings" panose="05000000000000000000"/>
              </a:rPr>
              <a:t>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cs typeface="Calibri" panose="020F0502020204030204"/>
              </a:rPr>
              <a:t>Example, </a:t>
            </a:r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0" dirty="0">
                <a:cs typeface="Calibri" panose="020F0502020204030204"/>
              </a:rPr>
              <a:t>we</a:t>
            </a:r>
            <a:r>
              <a:rPr lang="en-US" altLang="zh-CN" spc="5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have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spc="-5" dirty="0">
              <a:cs typeface="Calibri" panose="020F0502020204030204"/>
            </a:endParaRPr>
          </a:p>
          <a:p>
            <a:pPr lvl="1"/>
            <a:r>
              <a:rPr lang="en-US" altLang="zh-CN" spc="-5" dirty="0">
                <a:cs typeface="Calibri" panose="020F0502020204030204"/>
              </a:rPr>
              <a:t>then </a:t>
            </a:r>
            <a:r>
              <a:rPr lang="en-US" altLang="zh-CN" spc="-15" dirty="0">
                <a:cs typeface="Calibri" panose="020F0502020204030204"/>
              </a:rPr>
              <a:t>we </a:t>
            </a:r>
            <a:r>
              <a:rPr lang="en-US" altLang="zh-CN" spc="-10" dirty="0">
                <a:cs typeface="Calibri" panose="020F0502020204030204"/>
              </a:rPr>
              <a:t>can </a:t>
            </a:r>
            <a:r>
              <a:rPr lang="en-US" altLang="zh-CN" spc="-15" dirty="0">
                <a:cs typeface="Calibri" panose="020F0502020204030204"/>
              </a:rPr>
              <a:t>calculate </a:t>
            </a:r>
            <a:r>
              <a:rPr lang="en-US" altLang="zh-CN" spc="-10" dirty="0" err="1">
                <a:cs typeface="Calibri" panose="020F0502020204030204"/>
              </a:rPr>
              <a:t>b</a:t>
            </a:r>
            <a:r>
              <a:rPr lang="en-US" altLang="zh-CN" b="1" spc="-10" dirty="0" err="1">
                <a:cs typeface="Calibri" panose="020F0502020204030204"/>
              </a:rPr>
              <a:t>A</a:t>
            </a:r>
            <a:r>
              <a:rPr lang="en-US" altLang="zh-CN" b="1" spc="-40" dirty="0">
                <a:cs typeface="Calibri" panose="020F0502020204030204"/>
              </a:rPr>
              <a:t> </a:t>
            </a:r>
            <a:r>
              <a:rPr lang="en-US" altLang="zh-CN" spc="-25" dirty="0">
                <a:cs typeface="Calibri" panose="020F0502020204030204"/>
              </a:rPr>
              <a:t>by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pc="-10" dirty="0">
                <a:cs typeface="Calibri" panose="020F0502020204030204"/>
              </a:rPr>
              <a:t>Note that </a:t>
            </a:r>
            <a:r>
              <a:rPr lang="en-US" altLang="zh-CN" dirty="0" err="1">
                <a:cs typeface="Calibri" panose="020F0502020204030204"/>
              </a:rPr>
              <a:t>b</a:t>
            </a:r>
            <a:r>
              <a:rPr lang="en-US" altLang="zh-CN" b="1" dirty="0" err="1">
                <a:cs typeface="Calibri" panose="020F0502020204030204"/>
              </a:rPr>
              <a:t>A</a:t>
            </a:r>
            <a:r>
              <a:rPr lang="en-US" altLang="zh-CN" b="1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= </a:t>
            </a:r>
            <a:r>
              <a:rPr lang="en-US" altLang="zh-CN" b="1" spc="-5" dirty="0">
                <a:cs typeface="Calibri" panose="020F0502020204030204"/>
              </a:rPr>
              <a:t>A</a:t>
            </a:r>
            <a:r>
              <a:rPr lang="en-US" altLang="zh-CN" spc="-5" dirty="0">
                <a:cs typeface="Calibri" panose="020F0502020204030204"/>
              </a:rPr>
              <a:t>b </a:t>
            </a:r>
            <a:r>
              <a:rPr lang="en-US" altLang="zh-CN" dirty="0">
                <a:cs typeface="Calibri" panose="020F0502020204030204"/>
              </a:rPr>
              <a:t>if b is a</a:t>
            </a:r>
            <a:r>
              <a:rPr lang="en-US" altLang="zh-CN" spc="-5" dirty="0">
                <a:cs typeface="Calibri" panose="020F0502020204030204"/>
              </a:rPr>
              <a:t> scalar</a:t>
            </a:r>
            <a:endParaRPr lang="en-US" altLang="zh-CN" dirty="0">
              <a:cs typeface="Calibri" panose="020F0502020204030204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E99C23-33D5-4EC0-B6FD-3A5A2676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64" y="2034540"/>
            <a:ext cx="4168050" cy="13223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ECB924-90B2-4C42-A3B9-0DEF47D2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11" y="3896003"/>
            <a:ext cx="4842965" cy="13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1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16765" cy="549273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 lnSpcReduction="10000"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dirty="0">
                <a:solidFill>
                  <a:srgbClr val="0000FF"/>
                </a:solidFill>
              </a:rPr>
              <a:t>Dot (or </a:t>
            </a:r>
            <a:r>
              <a:rPr lang="en-US" altLang="zh-CN" spc="-5" dirty="0">
                <a:solidFill>
                  <a:srgbClr val="0000FF"/>
                </a:solidFill>
              </a:rPr>
              <a:t>Inner) Product </a:t>
            </a:r>
            <a:r>
              <a:rPr lang="en-US" altLang="zh-CN" dirty="0">
                <a:solidFill>
                  <a:srgbClr val="000000"/>
                </a:solidFill>
              </a:rPr>
              <a:t>of </a:t>
            </a:r>
            <a:r>
              <a:rPr lang="en-US" altLang="zh-CN" spc="-10" dirty="0">
                <a:solidFill>
                  <a:srgbClr val="000000"/>
                </a:solidFill>
              </a:rPr>
              <a:t>two</a:t>
            </a:r>
            <a:r>
              <a:rPr lang="en-US" altLang="zh-CN" spc="-20" dirty="0">
                <a:solidFill>
                  <a:srgbClr val="000000"/>
                </a:solidFill>
              </a:rPr>
              <a:t> </a:t>
            </a:r>
            <a:r>
              <a:rPr lang="en-US" altLang="zh-CN" spc="-25" dirty="0">
                <a:solidFill>
                  <a:srgbClr val="000000"/>
                </a:solidFill>
              </a:rPr>
              <a:t>Vectors</a:t>
            </a:r>
          </a:p>
          <a:p>
            <a:pPr marL="641350" lvl="1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10" dirty="0" err="1">
                <a:cs typeface="Calibri" panose="020F0502020204030204"/>
              </a:rPr>
              <a:t>Premultiplication</a:t>
            </a:r>
            <a:r>
              <a:rPr lang="en-US" altLang="zh-CN" spc="-1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of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column </a:t>
            </a:r>
            <a:r>
              <a:rPr lang="en-US" altLang="zh-CN" spc="-15" dirty="0">
                <a:cs typeface="Calibri" panose="020F0502020204030204"/>
              </a:rPr>
              <a:t>vector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by  </a:t>
            </a:r>
            <a:r>
              <a:rPr lang="en-US" altLang="zh-CN" spc="-15" dirty="0">
                <a:cs typeface="Calibri" panose="020F0502020204030204"/>
              </a:rPr>
              <a:t>conformable </a:t>
            </a:r>
            <a:r>
              <a:rPr lang="en-US" altLang="zh-CN" spc="-25" dirty="0">
                <a:cs typeface="Calibri" panose="020F0502020204030204"/>
              </a:rPr>
              <a:t>row </a:t>
            </a:r>
            <a:r>
              <a:rPr lang="en-US" altLang="zh-CN" spc="-15" dirty="0">
                <a:cs typeface="Calibri" panose="020F0502020204030204"/>
              </a:rPr>
              <a:t>vector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spc="-5" dirty="0">
                <a:cs typeface="Calibri" panose="020F0502020204030204"/>
              </a:rPr>
              <a:t>yields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5" dirty="0">
                <a:cs typeface="Calibri" panose="020F0502020204030204"/>
              </a:rPr>
              <a:t>single </a:t>
            </a:r>
            <a:r>
              <a:rPr lang="en-US" altLang="zh-CN" spc="-15" dirty="0">
                <a:cs typeface="Calibri" panose="020F0502020204030204"/>
              </a:rPr>
              <a:t>value  </a:t>
            </a:r>
            <a:r>
              <a:rPr lang="en-US" altLang="zh-CN" spc="-10" dirty="0">
                <a:cs typeface="Calibri" panose="020F0502020204030204"/>
              </a:rPr>
              <a:t>called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i="1" spc="-5" dirty="0">
                <a:cs typeface="Calibri" panose="020F0502020204030204"/>
              </a:rPr>
              <a:t>dot product </a:t>
            </a:r>
            <a:r>
              <a:rPr lang="en-US" altLang="zh-CN" spc="-5" dirty="0">
                <a:cs typeface="Calibri" panose="020F0502020204030204"/>
              </a:rPr>
              <a:t>or </a:t>
            </a:r>
            <a:r>
              <a:rPr lang="en-US" altLang="zh-CN" i="1" spc="-5" dirty="0">
                <a:cs typeface="Calibri" panose="020F0502020204030204"/>
              </a:rPr>
              <a:t>inner</a:t>
            </a:r>
            <a:r>
              <a:rPr lang="en-US" altLang="zh-CN" i="1" spc="30" dirty="0">
                <a:cs typeface="Calibri" panose="020F0502020204030204"/>
              </a:rPr>
              <a:t> </a:t>
            </a:r>
            <a:r>
              <a:rPr lang="en-US" altLang="zh-CN" i="1" spc="-5" dirty="0">
                <a:cs typeface="Calibri" panose="020F0502020204030204"/>
              </a:rPr>
              <a:t>product</a:t>
            </a:r>
            <a:endParaRPr lang="en-US" altLang="zh-CN" dirty="0">
              <a:cs typeface="Calibri" panose="020F0502020204030204"/>
            </a:endParaRPr>
          </a:p>
          <a:p>
            <a:pPr lvl="1"/>
            <a:r>
              <a:rPr lang="en-US" altLang="zh-CN" dirty="0"/>
              <a:t>-If</a:t>
            </a:r>
          </a:p>
          <a:p>
            <a:endParaRPr lang="en-US" altLang="zh-CN" sz="2400" dirty="0"/>
          </a:p>
          <a:p>
            <a:pPr lvl="1"/>
            <a:endParaRPr lang="en-US" altLang="zh-CN" spc="-5" dirty="0">
              <a:cs typeface="Calibri" panose="020F0502020204030204"/>
            </a:endParaRPr>
          </a:p>
          <a:p>
            <a:pPr lvl="1"/>
            <a:r>
              <a:rPr lang="en-US" altLang="zh-CN" spc="-5" dirty="0">
                <a:cs typeface="Calibri" panose="020F0502020204030204"/>
              </a:rPr>
              <a:t>then </a:t>
            </a:r>
            <a:r>
              <a:rPr lang="en-US" altLang="zh-CN" b="1" spc="-5" dirty="0">
                <a:cs typeface="Calibri" panose="020F0502020204030204"/>
              </a:rPr>
              <a:t>their inner </a:t>
            </a:r>
            <a:r>
              <a:rPr lang="en-US" altLang="zh-CN" b="1" spc="-10" dirty="0">
                <a:cs typeface="Calibri" panose="020F0502020204030204"/>
              </a:rPr>
              <a:t>product </a:t>
            </a:r>
            <a:r>
              <a:rPr lang="en-US" altLang="zh-CN" spc="-15" dirty="0">
                <a:cs typeface="Calibri" panose="020F0502020204030204"/>
              </a:rPr>
              <a:t>gives</a:t>
            </a:r>
            <a:r>
              <a:rPr lang="en-US" altLang="zh-CN" spc="50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us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pc="-5" dirty="0">
              <a:cs typeface="Calibri" panose="020F0502020204030204"/>
            </a:endParaRPr>
          </a:p>
          <a:p>
            <a:pPr lvl="1"/>
            <a:r>
              <a:rPr lang="en-US" altLang="zh-CN" spc="-5" dirty="0">
                <a:cs typeface="Calibri" panose="020F0502020204030204"/>
              </a:rPr>
              <a:t>which is </a:t>
            </a:r>
            <a:r>
              <a:rPr lang="en-US" altLang="zh-CN" dirty="0">
                <a:cs typeface="Calibri" panose="020F0502020204030204"/>
              </a:rPr>
              <a:t>the sum </a:t>
            </a:r>
            <a:r>
              <a:rPr lang="en-US" altLang="zh-CN" spc="-5" dirty="0">
                <a:cs typeface="Calibri" panose="020F0502020204030204"/>
              </a:rPr>
              <a:t>of </a:t>
            </a:r>
            <a:r>
              <a:rPr lang="en-US" altLang="zh-CN" spc="-10" dirty="0">
                <a:cs typeface="Calibri" panose="020F0502020204030204"/>
              </a:rPr>
              <a:t>products </a:t>
            </a:r>
            <a:r>
              <a:rPr lang="en-US" altLang="zh-CN" spc="-5" dirty="0">
                <a:cs typeface="Calibri" panose="020F0502020204030204"/>
              </a:rPr>
              <a:t>of </a:t>
            </a:r>
            <a:r>
              <a:rPr lang="en-US" altLang="zh-CN" spc="-10" dirty="0">
                <a:cs typeface="Calibri" panose="020F0502020204030204"/>
              </a:rPr>
              <a:t>elements </a:t>
            </a:r>
            <a:r>
              <a:rPr lang="en-US" altLang="zh-CN" spc="-5" dirty="0">
                <a:cs typeface="Calibri" panose="020F0502020204030204"/>
              </a:rPr>
              <a:t>in  similar positions </a:t>
            </a:r>
            <a:r>
              <a:rPr lang="en-US" altLang="zh-CN" spc="-20" dirty="0">
                <a:cs typeface="Calibri" panose="020F0502020204030204"/>
              </a:rPr>
              <a:t>for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spc="-15" dirty="0">
                <a:cs typeface="Calibri" panose="020F0502020204030204"/>
              </a:rPr>
              <a:t>two</a:t>
            </a:r>
            <a:r>
              <a:rPr lang="en-US" altLang="zh-CN" spc="25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vectors</a:t>
            </a:r>
            <a:endParaRPr lang="en-US" altLang="zh-CN" dirty="0">
              <a:cs typeface="Calibri" panose="020F0502020204030204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18CFA5-70C4-47E0-BAC4-583FD4CA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3128882"/>
            <a:ext cx="3718469" cy="9948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F497D7-1FEC-41BF-982D-C1F06DE4E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2"/>
          <a:stretch/>
        </p:blipFill>
        <p:spPr>
          <a:xfrm>
            <a:off x="1457220" y="4501142"/>
            <a:ext cx="6971044" cy="9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49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Outer Product </a:t>
            </a:r>
            <a:r>
              <a:rPr lang="en-US" altLang="zh-CN" dirty="0">
                <a:solidFill>
                  <a:srgbClr val="0000FF"/>
                </a:solidFill>
                <a:cs typeface="Calibri" panose="020F0502020204030204"/>
              </a:rPr>
              <a:t>of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two</a:t>
            </a:r>
            <a:r>
              <a:rPr lang="en-US" altLang="zh-CN" spc="1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pc="-25" dirty="0">
                <a:solidFill>
                  <a:srgbClr val="0000FF"/>
                </a:solidFill>
                <a:cs typeface="Calibri" panose="020F0502020204030204"/>
              </a:rPr>
              <a:t>Vectors</a:t>
            </a:r>
            <a:endParaRPr lang="en-US" altLang="zh-CN" dirty="0">
              <a:cs typeface="Calibri" panose="020F0502020204030204"/>
            </a:endParaRPr>
          </a:p>
          <a:p>
            <a:pPr marL="920115" marR="55880" lvl="1" indent="-171450">
              <a:lnSpc>
                <a:spcPts val="3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920750" algn="l"/>
              </a:tabLst>
            </a:pPr>
            <a:r>
              <a:rPr lang="en-US" altLang="zh-CN" spc="-10" dirty="0" err="1">
                <a:cs typeface="Calibri" panose="020F0502020204030204"/>
              </a:rPr>
              <a:t>Postmultiplication</a:t>
            </a:r>
            <a:r>
              <a:rPr lang="en-US" altLang="zh-CN" spc="-1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of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column </a:t>
            </a:r>
            <a:r>
              <a:rPr lang="en-US" altLang="zh-CN" spc="-15" dirty="0">
                <a:cs typeface="Calibri" panose="020F0502020204030204"/>
              </a:rPr>
              <a:t>vector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by  </a:t>
            </a:r>
            <a:r>
              <a:rPr lang="en-US" altLang="zh-CN" spc="-15" dirty="0">
                <a:cs typeface="Calibri" panose="020F0502020204030204"/>
              </a:rPr>
              <a:t>conformable </a:t>
            </a:r>
            <a:r>
              <a:rPr lang="en-US" altLang="zh-CN" spc="-25" dirty="0">
                <a:cs typeface="Calibri" panose="020F0502020204030204"/>
              </a:rPr>
              <a:t>row </a:t>
            </a:r>
            <a:r>
              <a:rPr lang="en-US" altLang="zh-CN" spc="-15" dirty="0">
                <a:cs typeface="Calibri" panose="020F0502020204030204"/>
              </a:rPr>
              <a:t>vector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spc="-5" dirty="0">
                <a:cs typeface="Calibri" panose="020F0502020204030204"/>
              </a:rPr>
              <a:t>yields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matrix  containing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spc="-10" dirty="0">
                <a:cs typeface="Calibri" panose="020F0502020204030204"/>
              </a:rPr>
              <a:t>products </a:t>
            </a:r>
            <a:r>
              <a:rPr lang="en-US" altLang="zh-CN" spc="-5" dirty="0">
                <a:cs typeface="Calibri" panose="020F0502020204030204"/>
              </a:rPr>
              <a:t>of each pair of </a:t>
            </a:r>
            <a:r>
              <a:rPr lang="en-US" altLang="zh-CN" spc="-10" dirty="0">
                <a:cs typeface="Calibri" panose="020F0502020204030204"/>
              </a:rPr>
              <a:t>elements  </a:t>
            </a:r>
            <a:r>
              <a:rPr lang="en-US" altLang="zh-CN" spc="-15" dirty="0">
                <a:cs typeface="Calibri" panose="020F0502020204030204"/>
              </a:rPr>
              <a:t>from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spc="-15" dirty="0">
                <a:cs typeface="Calibri" panose="020F0502020204030204"/>
              </a:rPr>
              <a:t>two </a:t>
            </a:r>
            <a:r>
              <a:rPr lang="en-US" altLang="zh-CN" spc="-10" dirty="0">
                <a:cs typeface="Calibri" panose="020F0502020204030204"/>
              </a:rPr>
              <a:t>matrices (called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i="1" spc="-10" dirty="0">
                <a:cs typeface="Calibri" panose="020F0502020204030204"/>
              </a:rPr>
              <a:t>outer</a:t>
            </a:r>
            <a:r>
              <a:rPr lang="en-US" altLang="zh-CN" i="1" spc="70" dirty="0">
                <a:cs typeface="Calibri" panose="020F0502020204030204"/>
              </a:rPr>
              <a:t> </a:t>
            </a:r>
            <a:r>
              <a:rPr lang="en-US" altLang="zh-CN" i="1" spc="-5" dirty="0">
                <a:cs typeface="Calibri" panose="020F0502020204030204"/>
              </a:rPr>
              <a:t>product</a:t>
            </a:r>
            <a:r>
              <a:rPr lang="en-US" altLang="zh-CN" spc="-5" dirty="0">
                <a:cs typeface="Calibri" panose="020F0502020204030204"/>
              </a:rPr>
              <a:t>)</a:t>
            </a:r>
            <a:endParaRPr lang="en-US" altLang="zh-CN" dirty="0">
              <a:cs typeface="Calibri" panose="020F0502020204030204"/>
            </a:endParaRPr>
          </a:p>
          <a:p>
            <a:pPr marL="920115">
              <a:lnSpc>
                <a:spcPts val="2960"/>
              </a:lnSpc>
            </a:pPr>
            <a:r>
              <a:rPr lang="en-US" altLang="zh-CN" sz="2400" dirty="0">
                <a:cs typeface="Calibri" panose="020F0502020204030204"/>
              </a:rPr>
              <a:t>- </a:t>
            </a:r>
            <a:r>
              <a:rPr lang="en-US" altLang="zh-CN" sz="2400" spc="-10" dirty="0">
                <a:cs typeface="Calibri" panose="020F0502020204030204"/>
              </a:rPr>
              <a:t>If</a:t>
            </a:r>
          </a:p>
          <a:p>
            <a:pPr marL="920115">
              <a:lnSpc>
                <a:spcPts val="2960"/>
              </a:lnSpc>
            </a:pPr>
            <a:endParaRPr lang="en-US" altLang="zh-CN" sz="2400" spc="-5" dirty="0">
              <a:cs typeface="Calibri" panose="020F0502020204030204"/>
            </a:endParaRPr>
          </a:p>
          <a:p>
            <a:pPr marL="920115">
              <a:lnSpc>
                <a:spcPts val="2960"/>
              </a:lnSpc>
            </a:pPr>
            <a:r>
              <a:rPr lang="en-US" altLang="zh-CN" sz="2400" spc="-5" dirty="0">
                <a:cs typeface="Calibri" panose="020F0502020204030204"/>
              </a:rPr>
              <a:t>then </a:t>
            </a:r>
            <a:r>
              <a:rPr lang="en-US" altLang="zh-CN" sz="2400" b="1" dirty="0" err="1">
                <a:cs typeface="Calibri" panose="020F0502020204030204"/>
              </a:rPr>
              <a:t>ab</a:t>
            </a:r>
            <a:r>
              <a:rPr lang="en-US" altLang="zh-CN" sz="2400" b="1" baseline="23000" dirty="0" err="1">
                <a:cs typeface="Calibri" panose="020F0502020204030204"/>
              </a:rPr>
              <a:t>T</a:t>
            </a:r>
            <a:r>
              <a:rPr lang="en-US" altLang="zh-CN" sz="2400" b="1" baseline="23000" dirty="0">
                <a:cs typeface="Calibri" panose="020F0502020204030204"/>
              </a:rPr>
              <a:t> </a:t>
            </a:r>
            <a:r>
              <a:rPr lang="en-US" altLang="zh-CN" sz="2400" spc="-15" dirty="0">
                <a:cs typeface="Calibri" panose="020F0502020204030204"/>
              </a:rPr>
              <a:t>gives</a:t>
            </a:r>
            <a:r>
              <a:rPr lang="en-US" altLang="zh-CN" sz="2400" spc="-225" dirty="0">
                <a:cs typeface="Calibri" panose="020F0502020204030204"/>
              </a:rPr>
              <a:t> </a:t>
            </a:r>
            <a:r>
              <a:rPr lang="en-US" altLang="zh-CN" sz="2400" dirty="0">
                <a:cs typeface="Calibri" panose="020F0502020204030204"/>
              </a:rPr>
              <a:t>us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2E2BFCD-C291-4A47-BE9F-6BAD5EF3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4"/>
            <a:ext cx="8210550" cy="619613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45826-B4CC-47CD-B06D-C585AFF1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632899"/>
            <a:ext cx="3341098" cy="11152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69B095-EE3C-4E6D-82C0-908D58A5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57" y="5242956"/>
            <a:ext cx="4963886" cy="103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93319" cy="572719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Outer Product </a:t>
            </a:r>
            <a:r>
              <a:rPr lang="en-US" altLang="zh-CN" dirty="0">
                <a:solidFill>
                  <a:srgbClr val="0000FF"/>
                </a:solidFill>
                <a:cs typeface="Calibri" panose="020F0502020204030204"/>
              </a:rPr>
              <a:t>of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two </a:t>
            </a:r>
            <a:r>
              <a:rPr lang="en-US" altLang="zh-CN" spc="-20" dirty="0">
                <a:solidFill>
                  <a:srgbClr val="0000FF"/>
                </a:solidFill>
                <a:cs typeface="Calibri" panose="020F0502020204030204"/>
              </a:rPr>
              <a:t>Vectors, </a:t>
            </a:r>
            <a:r>
              <a:rPr lang="en-US" altLang="zh-CN" spc="5" dirty="0">
                <a:cs typeface="Calibri" panose="020F0502020204030204"/>
              </a:rPr>
              <a:t>e.g.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5" dirty="0">
                <a:cs typeface="Calibri" panose="020F0502020204030204"/>
              </a:rPr>
              <a:t>special </a:t>
            </a:r>
            <a:r>
              <a:rPr lang="en-US" altLang="zh-CN" spc="-10" dirty="0">
                <a:cs typeface="Calibri" panose="020F0502020204030204"/>
              </a:rPr>
              <a:t>case</a:t>
            </a:r>
            <a:r>
              <a:rPr lang="en-US" altLang="zh-CN" spc="35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As an example of how the outer product can be useful, let 1 </a:t>
            </a:r>
            <a:r>
              <a:rPr lang="zh-CN" altLang="en-US" dirty="0"/>
              <a:t>∈ </a:t>
            </a:r>
            <a:r>
              <a:rPr lang="en-US" altLang="zh-CN" dirty="0"/>
              <a:t>R</a:t>
            </a:r>
            <a:r>
              <a:rPr lang="en-US" altLang="zh-CN" baseline="30000" dirty="0"/>
              <a:t>n</a:t>
            </a:r>
            <a:r>
              <a:rPr lang="en-US" altLang="zh-CN" dirty="0"/>
              <a:t> denote an n-dimensional vector whose entries are all equal to 1. Furthermore, consider the matrix </a:t>
            </a:r>
            <a:r>
              <a:rPr lang="en-US" altLang="zh-CN" i="1" dirty="0"/>
              <a:t>A </a:t>
            </a:r>
            <a:r>
              <a:rPr lang="zh-CN" altLang="en-US" dirty="0"/>
              <a:t>∈ </a:t>
            </a:r>
            <a:r>
              <a:rPr lang="en-US" altLang="zh-CN" dirty="0" err="1"/>
              <a:t>R</a:t>
            </a:r>
            <a:r>
              <a:rPr lang="en-US" altLang="zh-CN" i="1" baseline="30000" dirty="0" err="1"/>
              <a:t>mxn</a:t>
            </a:r>
            <a:r>
              <a:rPr lang="en-US" altLang="zh-CN" i="1" baseline="30000" dirty="0"/>
              <a:t> </a:t>
            </a:r>
            <a:r>
              <a:rPr lang="en-US" altLang="zh-CN" dirty="0"/>
              <a:t>whose columns are all equal to some vector </a:t>
            </a:r>
            <a:r>
              <a:rPr lang="en-US" altLang="zh-CN" i="1" dirty="0"/>
              <a:t>x </a:t>
            </a:r>
            <a:r>
              <a:rPr lang="zh-CN" altLang="en-US" dirty="0"/>
              <a:t>∈ </a:t>
            </a:r>
            <a:r>
              <a:rPr lang="en-US" altLang="zh-CN" dirty="0"/>
              <a:t>R</a:t>
            </a:r>
            <a:r>
              <a:rPr lang="en-US" altLang="zh-CN" i="1" baseline="30000" dirty="0"/>
              <a:t>m </a:t>
            </a:r>
            <a:r>
              <a:rPr lang="en-US" altLang="zh-CN" dirty="0"/>
              <a:t>. Using outer products, we can represent </a:t>
            </a:r>
            <a:r>
              <a:rPr lang="en-US" altLang="zh-CN" i="1" dirty="0"/>
              <a:t>A </a:t>
            </a:r>
            <a:r>
              <a:rPr lang="en-US" altLang="zh-CN" dirty="0"/>
              <a:t>compactly as,</a:t>
            </a:r>
            <a:endParaRPr lang="zh-CN" altLang="en-US" i="1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5BE628-8306-4534-85E3-470EAD91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57" y="4452266"/>
            <a:ext cx="7834712" cy="12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069873" cy="560996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5" dirty="0">
                <a:solidFill>
                  <a:srgbClr val="0000FF"/>
                </a:solidFill>
                <a:cs typeface="Calibri" panose="020F0502020204030204"/>
              </a:rPr>
              <a:t>Matrix-Vector </a:t>
            </a:r>
            <a:r>
              <a:rPr lang="en-US" altLang="zh-CN" spc="-15" dirty="0">
                <a:solidFill>
                  <a:srgbClr val="0000FF"/>
                </a:solidFill>
                <a:cs typeface="Calibri" panose="020F0502020204030204"/>
              </a:rPr>
              <a:t>Products</a:t>
            </a:r>
            <a:r>
              <a:rPr lang="en-US" altLang="zh-CN" spc="1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(I)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pPr lvl="1"/>
            <a:r>
              <a:rPr lang="en-US" altLang="zh-CN" dirty="0"/>
              <a:t>Given a</a:t>
            </a:r>
            <a:r>
              <a:rPr lang="zh-CN" altLang="en-US" dirty="0"/>
              <a:t> </a:t>
            </a:r>
            <a:r>
              <a:rPr lang="en-US" altLang="zh-CN" dirty="0"/>
              <a:t>matrix </a:t>
            </a:r>
            <a:r>
              <a:rPr lang="en-US" altLang="zh-CN" i="1" dirty="0"/>
              <a:t>A </a:t>
            </a:r>
            <a:r>
              <a:rPr lang="zh-CN" altLang="en-US" dirty="0"/>
              <a:t>∈ </a:t>
            </a:r>
            <a:r>
              <a:rPr lang="en-US" altLang="zh-CN" dirty="0" err="1"/>
              <a:t>R</a:t>
            </a:r>
            <a:r>
              <a:rPr lang="en-US" altLang="zh-CN" i="1" baseline="30000" dirty="0" err="1"/>
              <a:t>mxn</a:t>
            </a:r>
            <a:r>
              <a:rPr lang="en-US" altLang="zh-CN" i="1" baseline="30000" dirty="0"/>
              <a:t>  </a:t>
            </a:r>
            <a:r>
              <a:rPr lang="en-US" altLang="zh-CN" dirty="0"/>
              <a:t>and a vector </a:t>
            </a:r>
            <a:r>
              <a:rPr lang="en-US" altLang="zh-CN" i="1" dirty="0"/>
              <a:t>x </a:t>
            </a:r>
            <a:r>
              <a:rPr lang="zh-CN" altLang="en-US" dirty="0"/>
              <a:t>∈ </a:t>
            </a:r>
            <a:r>
              <a:rPr lang="en-US" altLang="zh-CN" dirty="0"/>
              <a:t>R</a:t>
            </a:r>
            <a:r>
              <a:rPr lang="en-US" altLang="zh-CN" i="1" baseline="30000" dirty="0"/>
              <a:t>n </a:t>
            </a:r>
            <a:r>
              <a:rPr lang="en-US" altLang="zh-CN" i="1" dirty="0"/>
              <a:t>, </a:t>
            </a:r>
            <a:r>
              <a:rPr lang="en-US" altLang="zh-CN" dirty="0"/>
              <a:t>their product is a vector </a:t>
            </a:r>
            <a:r>
              <a:rPr lang="en-US" altLang="zh-CN" i="1" dirty="0"/>
              <a:t>y = Ax </a:t>
            </a:r>
            <a:r>
              <a:rPr lang="zh-CN" altLang="en-US" i="1" dirty="0"/>
              <a:t>∈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m </a:t>
            </a:r>
          </a:p>
          <a:p>
            <a:endParaRPr lang="en-US" altLang="zh-CN" i="1" baseline="30000" dirty="0"/>
          </a:p>
          <a:p>
            <a:pPr lvl="1"/>
            <a:r>
              <a:rPr lang="en-US" altLang="zh-CN" dirty="0"/>
              <a:t>If we write </a:t>
            </a:r>
            <a:r>
              <a:rPr lang="en-US" altLang="zh-CN" i="1" dirty="0"/>
              <a:t>A </a:t>
            </a:r>
            <a:r>
              <a:rPr lang="en-US" altLang="zh-CN" dirty="0"/>
              <a:t>by rows, then we can express </a:t>
            </a:r>
            <a:r>
              <a:rPr lang="en-US" altLang="zh-CN" i="1" dirty="0"/>
              <a:t>Ax </a:t>
            </a:r>
            <a:r>
              <a:rPr lang="en-US" altLang="zh-CN" dirty="0"/>
              <a:t>as,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16EC3-0C1E-475A-AE81-4E53EFC8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195131"/>
            <a:ext cx="5514508" cy="17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60" dirty="0"/>
              <a:t>N</a:t>
            </a:r>
            <a:r>
              <a:rPr lang="en-US" altLang="zh-CN" spc="25" dirty="0"/>
              <a:t>ot</a:t>
            </a:r>
            <a:r>
              <a:rPr lang="en-US" altLang="zh-CN" spc="185" dirty="0"/>
              <a:t>a</a:t>
            </a:r>
            <a:r>
              <a:rPr lang="en-US" altLang="zh-CN" spc="204" dirty="0"/>
              <a:t>t</a:t>
            </a:r>
            <a:r>
              <a:rPr lang="en-US" altLang="zh-CN" spc="70" dirty="0"/>
              <a:t>i</a:t>
            </a:r>
            <a:r>
              <a:rPr lang="en-US" altLang="zh-CN" spc="-30" dirty="0"/>
              <a:t>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4950" indent="-171450">
              <a:lnSpc>
                <a:spcPts val="246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00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spc="-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60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qualitative </a:t>
            </a:r>
            <a:r>
              <a:rPr lang="en-US" altLang="zh-CN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(for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categorical)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4950" indent="-171450">
              <a:lnSpc>
                <a:spcPts val="241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altLang="zh-CN" spc="10" dirty="0">
                <a:latin typeface="Calibri" panose="020F0502020204030204" pitchFamily="34" charset="0"/>
                <a:cs typeface="Calibri" panose="020F0502020204030204" pitchFamily="34" charset="0"/>
              </a:rPr>
              <a:t>Observed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variables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written in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en-US" altLang="zh-CN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10"/>
              </a:lnSpc>
              <a:buFont typeface="Arial" panose="020B0604020202020204"/>
              <a:buChar char="•"/>
              <a:tabLst>
                <a:tab pos="577850" algn="l"/>
                <a:tab pos="4946015" algn="l"/>
              </a:tabLst>
            </a:pP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pc="55" dirty="0" err="1">
                <a:latin typeface="Calibri" panose="020F0502020204030204" pitchFamily="34" charset="0"/>
                <a:cs typeface="Calibri" panose="020F0502020204030204" pitchFamily="34" charset="0"/>
              </a:rPr>
              <a:t>i-th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5" dirty="0">
                <a:latin typeface="Calibri" panose="020F0502020204030204" pitchFamily="34" charset="0"/>
                <a:cs typeface="Calibri" panose="020F0502020204030204" pitchFamily="34" charset="0"/>
              </a:rPr>
              <a:t>observed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i="1" spc="-5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i="1" spc="-7" baseline="-16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i="1" spc="-7" baseline="-1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spc="165" baseline="-1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spc="-5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i="1" spc="-7" baseline="-16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j,i</a:t>
            </a:r>
            <a:r>
              <a:rPr lang="en-US" altLang="zh-CN" i="1" spc="-7" baseline="-1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scalar)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16765" cy="584442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5" dirty="0">
                <a:solidFill>
                  <a:srgbClr val="0000FF"/>
                </a:solidFill>
                <a:cs typeface="Calibri" panose="020F0502020204030204"/>
              </a:rPr>
              <a:t>Matrix-Vector </a:t>
            </a:r>
            <a:r>
              <a:rPr lang="en-US" altLang="zh-CN" spc="-15" dirty="0">
                <a:solidFill>
                  <a:srgbClr val="0000FF"/>
                </a:solidFill>
                <a:cs typeface="Calibri" panose="020F0502020204030204"/>
              </a:rPr>
              <a:t>Products</a:t>
            </a:r>
            <a:r>
              <a:rPr lang="en-US" altLang="zh-CN" spc="1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(II)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pPr lvl="1"/>
            <a:r>
              <a:rPr lang="en-US" altLang="zh-CN" dirty="0"/>
              <a:t>Alternatively, let’s write </a:t>
            </a:r>
            <a:r>
              <a:rPr lang="en-US" altLang="zh-CN" i="1" dirty="0"/>
              <a:t>A </a:t>
            </a:r>
            <a:r>
              <a:rPr lang="en-US" altLang="zh-CN" dirty="0"/>
              <a:t>in column form. In this case we see that,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In other words, </a:t>
            </a:r>
            <a:r>
              <a:rPr lang="en-US" altLang="zh-CN" i="1" dirty="0"/>
              <a:t>y </a:t>
            </a:r>
            <a:r>
              <a:rPr lang="en-US" altLang="zh-CN" dirty="0"/>
              <a:t>is a </a:t>
            </a:r>
            <a:r>
              <a:rPr lang="en-US" altLang="zh-CN" b="1" i="1" dirty="0"/>
              <a:t>linear combination </a:t>
            </a:r>
            <a:r>
              <a:rPr lang="en-US" altLang="zh-CN" dirty="0"/>
              <a:t>of the </a:t>
            </a:r>
            <a:r>
              <a:rPr lang="en-US" altLang="zh-CN" i="1" dirty="0"/>
              <a:t>columns</a:t>
            </a:r>
            <a:r>
              <a:rPr lang="en-US" altLang="zh-CN" dirty="0"/>
              <a:t> of </a:t>
            </a:r>
            <a:r>
              <a:rPr lang="en-US" altLang="zh-CN" i="1" dirty="0"/>
              <a:t>A</a:t>
            </a:r>
            <a:r>
              <a:rPr lang="en-US" altLang="zh-CN" dirty="0"/>
              <a:t>, where the coefficients of the linear combination are given by the entries of </a:t>
            </a:r>
            <a:r>
              <a:rPr lang="en-US" altLang="zh-CN" i="1" dirty="0"/>
              <a:t>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03A6EB-F55F-4F00-BFE6-38202896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38" y="3350341"/>
            <a:ext cx="6918387" cy="10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28488" cy="596165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5" dirty="0">
                <a:solidFill>
                  <a:srgbClr val="0000FF"/>
                </a:solidFill>
                <a:cs typeface="Calibri" panose="020F0502020204030204"/>
              </a:rPr>
              <a:t>Matrix-Vector </a:t>
            </a:r>
            <a:r>
              <a:rPr lang="en-US" altLang="zh-CN" spc="-15" dirty="0">
                <a:solidFill>
                  <a:srgbClr val="0000FF"/>
                </a:solidFill>
                <a:cs typeface="Calibri" panose="020F0502020204030204"/>
              </a:rPr>
              <a:t>Products</a:t>
            </a:r>
            <a:r>
              <a:rPr lang="en-US" altLang="zh-CN" spc="2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(III)</a:t>
            </a:r>
          </a:p>
          <a:p>
            <a:endParaRPr lang="en-US" altLang="zh-CN" spc="-5" dirty="0">
              <a:solidFill>
                <a:srgbClr val="0000FF"/>
              </a:solidFill>
              <a:cs typeface="Calibri" panose="020F0502020204030204"/>
            </a:endParaRPr>
          </a:p>
          <a:p>
            <a:pPr lvl="1"/>
            <a:r>
              <a:rPr lang="en-US" altLang="zh-CN" spc="-5" dirty="0">
                <a:cs typeface="Calibri" panose="020F0502020204030204"/>
              </a:rPr>
              <a:t>To multiply on the left by a row vector. This is written, </a:t>
            </a:r>
            <a:r>
              <a:rPr lang="en-US" altLang="zh-CN" i="1" spc="-5" dirty="0" err="1">
                <a:cs typeface="Calibri" panose="020F0502020204030204"/>
              </a:rPr>
              <a:t>y</a:t>
            </a:r>
            <a:r>
              <a:rPr lang="en-US" altLang="zh-CN" i="1" spc="-5" baseline="30000" dirty="0" err="1">
                <a:cs typeface="Calibri" panose="020F0502020204030204"/>
              </a:rPr>
              <a:t>T</a:t>
            </a:r>
            <a:r>
              <a:rPr lang="en-US" altLang="zh-CN" i="1" spc="-5" dirty="0">
                <a:cs typeface="Calibri" panose="020F0502020204030204"/>
              </a:rPr>
              <a:t> = </a:t>
            </a:r>
            <a:r>
              <a:rPr lang="en-US" altLang="zh-CN" i="1" spc="-5" dirty="0" err="1">
                <a:cs typeface="Calibri" panose="020F0502020204030204"/>
              </a:rPr>
              <a:t>x</a:t>
            </a:r>
            <a:r>
              <a:rPr lang="en-US" altLang="zh-CN" i="1" spc="-5" baseline="30000" dirty="0" err="1">
                <a:cs typeface="Calibri" panose="020F0502020204030204"/>
              </a:rPr>
              <a:t>T</a:t>
            </a:r>
            <a:r>
              <a:rPr lang="en-US" altLang="zh-CN" i="1" spc="-5" dirty="0">
                <a:cs typeface="Calibri" panose="020F0502020204030204"/>
              </a:rPr>
              <a:t> A</a:t>
            </a:r>
            <a:r>
              <a:rPr lang="en-US" altLang="zh-CN" spc="-5" dirty="0">
                <a:cs typeface="Calibri" panose="020F0502020204030204"/>
              </a:rPr>
              <a:t> for </a:t>
            </a:r>
            <a:r>
              <a:rPr lang="en-US" altLang="zh-CN" i="1" spc="-5" dirty="0">
                <a:cs typeface="Calibri" panose="020F0502020204030204"/>
              </a:rPr>
              <a:t>A </a:t>
            </a:r>
            <a:r>
              <a:rPr lang="zh-CN" altLang="en-US" i="1" spc="-5" dirty="0">
                <a:cs typeface="Calibri" panose="020F0502020204030204"/>
              </a:rPr>
              <a:t>∈ </a:t>
            </a:r>
            <a:r>
              <a:rPr lang="en-US" altLang="zh-CN" i="1" spc="-5" dirty="0" err="1">
                <a:cs typeface="Calibri" panose="020F0502020204030204"/>
              </a:rPr>
              <a:t>R</a:t>
            </a:r>
            <a:r>
              <a:rPr lang="en-US" altLang="zh-CN" i="1" spc="-5" baseline="30000" dirty="0" err="1">
                <a:cs typeface="Calibri" panose="020F0502020204030204"/>
              </a:rPr>
              <a:t>mxn</a:t>
            </a:r>
            <a:r>
              <a:rPr lang="en-US" altLang="zh-CN" i="1" spc="-5" dirty="0">
                <a:cs typeface="Calibri" panose="020F0502020204030204"/>
              </a:rPr>
              <a:t>,</a:t>
            </a:r>
            <a:r>
              <a:rPr lang="zh-CN" altLang="en-US" i="1" spc="-5" dirty="0">
                <a:cs typeface="Calibri" panose="020F0502020204030204"/>
              </a:rPr>
              <a:t> </a:t>
            </a:r>
            <a:r>
              <a:rPr lang="en-US" altLang="zh-CN" i="1" spc="-5" dirty="0">
                <a:cs typeface="Calibri" panose="020F0502020204030204"/>
              </a:rPr>
              <a:t>x</a:t>
            </a:r>
            <a:r>
              <a:rPr lang="zh-CN" altLang="en-US" i="1" spc="-5" dirty="0">
                <a:cs typeface="Calibri" panose="020F0502020204030204"/>
              </a:rPr>
              <a:t> ∈ </a:t>
            </a:r>
            <a:r>
              <a:rPr lang="en-US" altLang="zh-CN" i="1" spc="-5" dirty="0">
                <a:cs typeface="Calibri" panose="020F0502020204030204"/>
              </a:rPr>
              <a:t>R</a:t>
            </a:r>
            <a:r>
              <a:rPr lang="en-US" altLang="zh-CN" i="1" spc="-5" baseline="30000" dirty="0">
                <a:cs typeface="Calibri" panose="020F0502020204030204"/>
              </a:rPr>
              <a:t>m</a:t>
            </a:r>
            <a:r>
              <a:rPr lang="en-US" altLang="zh-CN" spc="-5" dirty="0">
                <a:cs typeface="Calibri" panose="020F0502020204030204"/>
              </a:rPr>
              <a:t>, and </a:t>
            </a:r>
            <a:r>
              <a:rPr lang="en-US" altLang="zh-CN" i="1" spc="-5" dirty="0">
                <a:cs typeface="Calibri" panose="020F0502020204030204"/>
              </a:rPr>
              <a:t>y </a:t>
            </a:r>
            <a:r>
              <a:rPr lang="zh-CN" altLang="en-US" i="1" spc="-5" dirty="0">
                <a:cs typeface="Calibri" panose="020F0502020204030204"/>
              </a:rPr>
              <a:t>∈ </a:t>
            </a:r>
            <a:r>
              <a:rPr lang="en-US" altLang="zh-CN" i="1" spc="-5" dirty="0">
                <a:cs typeface="Calibri" panose="020F0502020204030204"/>
              </a:rPr>
              <a:t>R</a:t>
            </a:r>
            <a:r>
              <a:rPr lang="en-US" altLang="zh-CN" i="1" spc="-5" baseline="30000" dirty="0">
                <a:cs typeface="Calibri" panose="020F0502020204030204"/>
              </a:rPr>
              <a:t>n</a:t>
            </a:r>
            <a:r>
              <a:rPr lang="en-US" altLang="zh-CN" i="1" spc="-5" dirty="0">
                <a:cs typeface="Calibri" panose="020F0502020204030204"/>
              </a:rPr>
              <a:t>.</a:t>
            </a:r>
            <a:endParaRPr lang="en-US" altLang="zh-CN" i="1" dirty="0">
              <a:cs typeface="Calibri" panose="020F05020202040302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Which demonstrates that the </a:t>
            </a:r>
            <a:r>
              <a:rPr lang="en-US" altLang="zh-CN" i="1" dirty="0" err="1"/>
              <a:t>i</a:t>
            </a:r>
            <a:r>
              <a:rPr lang="en-US" altLang="zh-CN" dirty="0" err="1"/>
              <a:t>th</a:t>
            </a:r>
            <a:r>
              <a:rPr lang="en-US" altLang="zh-CN" dirty="0"/>
              <a:t> entry of </a:t>
            </a:r>
            <a:r>
              <a:rPr lang="en-US" altLang="zh-CN" i="1" dirty="0" err="1"/>
              <a:t>y</a:t>
            </a:r>
            <a:r>
              <a:rPr lang="en-US" altLang="zh-CN" i="1" baseline="30000" dirty="0" err="1"/>
              <a:t>T</a:t>
            </a:r>
            <a:r>
              <a:rPr lang="en-US" altLang="zh-CN" i="1" dirty="0"/>
              <a:t> </a:t>
            </a:r>
            <a:r>
              <a:rPr lang="en-US" altLang="zh-CN" dirty="0"/>
              <a:t>is equal to the inner product of </a:t>
            </a:r>
            <a:r>
              <a:rPr lang="en-US" altLang="zh-CN" i="1" dirty="0"/>
              <a:t>x </a:t>
            </a:r>
            <a:r>
              <a:rPr lang="en-US" altLang="zh-CN" dirty="0"/>
              <a:t>and the </a:t>
            </a:r>
            <a:r>
              <a:rPr lang="en-US" altLang="zh-CN" i="1" dirty="0" err="1"/>
              <a:t>ith</a:t>
            </a:r>
            <a:r>
              <a:rPr lang="en-US" altLang="zh-CN" dirty="0"/>
              <a:t> column of 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E7ED40-2865-460D-B492-28905A13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40" y="3419365"/>
            <a:ext cx="6940308" cy="9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28488" cy="666504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5" dirty="0">
                <a:solidFill>
                  <a:srgbClr val="0000FF"/>
                </a:solidFill>
                <a:cs typeface="Calibri" panose="020F0502020204030204"/>
              </a:rPr>
              <a:t>Matrix-Vector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Products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(IV)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So we see that </a:t>
            </a:r>
            <a:r>
              <a:rPr lang="en-US" altLang="zh-CN" i="1" dirty="0" err="1"/>
              <a:t>y</a:t>
            </a:r>
            <a:r>
              <a:rPr lang="en-US" altLang="zh-CN" i="1" baseline="30000" dirty="0" err="1"/>
              <a:t>T</a:t>
            </a:r>
            <a:r>
              <a:rPr lang="en-US" altLang="zh-CN" dirty="0"/>
              <a:t> is a linear combination of the rows of </a:t>
            </a:r>
            <a:r>
              <a:rPr lang="en-US" altLang="zh-CN" i="1" dirty="0"/>
              <a:t>A</a:t>
            </a:r>
            <a:r>
              <a:rPr lang="en-US" altLang="zh-CN" dirty="0"/>
              <a:t>, where the coefficients for the linear combination are given by the entries of </a:t>
            </a:r>
            <a:r>
              <a:rPr lang="en-US" altLang="zh-CN" i="1" dirty="0"/>
              <a:t>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CB0E2F-BA4A-442D-B4D4-B6DB62E4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54" y="2187547"/>
            <a:ext cx="6562805" cy="19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942B-FF3E-4A5D-884A-78DB403B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85" dirty="0"/>
              <a:t>MATRIX</a:t>
            </a:r>
            <a:r>
              <a:rPr lang="en-US" altLang="zh-CN" spc="35" dirty="0"/>
              <a:t> </a:t>
            </a:r>
            <a:r>
              <a:rPr lang="en-US" altLang="zh-CN" spc="114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BEEBC-7F69-4082-BDDD-0975F679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Addition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 Subtraction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 </a:t>
            </a:r>
            <a:r>
              <a:rPr lang="en-US" altLang="zh-CN" spc="-3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(of</a:t>
            </a:r>
            <a:r>
              <a:rPr lang="en-US" altLang="zh-CN" spc="11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9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calculus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1446-ABF3-4667-A258-FB1C01ED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2D44-C494-4881-B8CA-528A2BB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89C8F-8A29-458C-ABBC-6BDCF59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942B-FF3E-4A5D-884A-78DB403B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FF0000"/>
                </a:solidFill>
              </a:rPr>
              <a:t>(4) </a:t>
            </a:r>
            <a:r>
              <a:rPr lang="en-US" altLang="zh-CN" spc="-30" dirty="0">
                <a:solidFill>
                  <a:srgbClr val="FF0000"/>
                </a:solidFill>
              </a:rPr>
              <a:t>Vector</a:t>
            </a:r>
            <a:r>
              <a:rPr lang="en-US" altLang="zh-CN" spc="-60" dirty="0">
                <a:solidFill>
                  <a:srgbClr val="FF0000"/>
                </a:solidFill>
              </a:rPr>
              <a:t> </a:t>
            </a:r>
            <a:r>
              <a:rPr lang="en-US" altLang="zh-CN" spc="-5" dirty="0">
                <a:solidFill>
                  <a:srgbClr val="FF0000"/>
                </a:solidFill>
              </a:rPr>
              <a:t>norms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BEEBC-7F69-4082-BDDD-0975F679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norm of a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||x||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is informally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measure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 the </a:t>
            </a:r>
            <a:r>
              <a:rPr lang="en-US" altLang="zh-CN" spc="-5" dirty="0">
                <a:latin typeface="Yu Gothic" panose="020B0400000000000000" charset="-128"/>
                <a:cs typeface="Yu Gothic" panose="020B0400000000000000" charset="-128"/>
              </a:rPr>
              <a:t>“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US" altLang="zh-CN" spc="-5" dirty="0">
                <a:latin typeface="Yu Gothic" panose="020B0400000000000000" charset="-128"/>
                <a:cs typeface="Yu Gothic" panose="020B0400000000000000" charset="-128"/>
              </a:rPr>
              <a:t>”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the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60" dirty="0">
                <a:latin typeface="Calibri" panose="020F0502020204030204" pitchFamily="34" charset="0"/>
                <a:cs typeface="Calibri" panose="020F0502020204030204" pitchFamily="34" charset="0"/>
              </a:rPr>
              <a:t>vector.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lvl="1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349250" algn="l"/>
              </a:tabLst>
            </a:pP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Common norms: L</a:t>
            </a:r>
            <a:r>
              <a:rPr lang="en-US" altLang="zh-CN" spc="-7" baseline="-17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baseline="-17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(Euclidean)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285750">
              <a:lnSpc>
                <a:spcPct val="100000"/>
              </a:lnSpc>
              <a:spcBef>
                <a:spcPts val="1580"/>
              </a:spcBef>
              <a:buChar char="–"/>
              <a:tabLst>
                <a:tab pos="349250" algn="l"/>
              </a:tabLst>
            </a:pPr>
            <a:endParaRPr lang="en-US" altLang="zh-CN" sz="4000" spc="-7" baseline="1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285750">
              <a:lnSpc>
                <a:spcPct val="100000"/>
              </a:lnSpc>
              <a:spcBef>
                <a:spcPts val="1580"/>
              </a:spcBef>
              <a:buChar char="–"/>
              <a:tabLst>
                <a:tab pos="349250" algn="l"/>
              </a:tabLst>
            </a:pPr>
            <a:endParaRPr lang="en-US" altLang="zh-CN" sz="4000" spc="-7" baseline="1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lvl="1" indent="-285750">
              <a:lnSpc>
                <a:spcPct val="100000"/>
              </a:lnSpc>
              <a:spcBef>
                <a:spcPts val="1580"/>
              </a:spcBef>
              <a:buChar char="–"/>
              <a:tabLst>
                <a:tab pos="349250" algn="l"/>
              </a:tabLst>
            </a:pPr>
            <a:r>
              <a:rPr lang="en-US" altLang="zh-CN" sz="3600" spc="-7" baseline="1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14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infinity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1446-ABF3-4667-A258-FB1C01ED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2D44-C494-4881-B8CA-528A2BB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89C8F-8A29-458C-ABBC-6BDCF59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BE8F5C-D6E2-452F-9454-2B796884A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17"/>
          <a:stretch/>
        </p:blipFill>
        <p:spPr>
          <a:xfrm>
            <a:off x="1685647" y="2895930"/>
            <a:ext cx="6012609" cy="1066140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6E46BBF4-67B8-458A-9730-1E4A3A89770F}"/>
              </a:ext>
            </a:extLst>
          </p:cNvPr>
          <p:cNvSpPr/>
          <p:nvPr/>
        </p:nvSpPr>
        <p:spPr>
          <a:xfrm>
            <a:off x="2023052" y="4940545"/>
            <a:ext cx="2438400" cy="34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4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1446-ABF3-4667-A258-FB1C01ED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2D44-C494-4881-B8CA-528A2BB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89C8F-8A29-458C-ABBC-6BDCF59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B43B8BC-75C9-40B9-BD8B-5DE966EDDC71}"/>
              </a:ext>
            </a:extLst>
          </p:cNvPr>
          <p:cNvSpPr txBox="1">
            <a:spLocks/>
          </p:cNvSpPr>
          <p:nvPr/>
        </p:nvSpPr>
        <p:spPr>
          <a:xfrm>
            <a:off x="213359" y="340491"/>
            <a:ext cx="477710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35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Norm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(L2, </a:t>
            </a:r>
            <a:r>
              <a:rPr lang="en-US"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 p=2)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92AED5-A25E-4BD5-B4B5-FF7A105D0A97}"/>
              </a:ext>
            </a:extLst>
          </p:cNvPr>
          <p:cNvGrpSpPr/>
          <p:nvPr/>
        </p:nvGrpSpPr>
        <p:grpSpPr>
          <a:xfrm>
            <a:off x="674914" y="835495"/>
            <a:ext cx="8121378" cy="5065922"/>
            <a:chOff x="0" y="784202"/>
            <a:chExt cx="9144635" cy="5704205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4DDE40E4-6178-4353-8704-49DFD574E730}"/>
                </a:ext>
              </a:extLst>
            </p:cNvPr>
            <p:cNvSpPr/>
            <p:nvPr/>
          </p:nvSpPr>
          <p:spPr>
            <a:xfrm>
              <a:off x="0" y="3304483"/>
              <a:ext cx="9144635" cy="100330"/>
            </a:xfrm>
            <a:custGeom>
              <a:avLst/>
              <a:gdLst/>
              <a:ahLst/>
              <a:cxnLst/>
              <a:rect l="l" t="t" r="r" b="b"/>
              <a:pathLst>
                <a:path w="9144635" h="100329">
                  <a:moveTo>
                    <a:pt x="9058506" y="0"/>
                  </a:moveTo>
                  <a:lnTo>
                    <a:pt x="9055591" y="767"/>
                  </a:lnTo>
                  <a:lnTo>
                    <a:pt x="9052939" y="5309"/>
                  </a:lnTo>
                  <a:lnTo>
                    <a:pt x="9053706" y="8227"/>
                  </a:lnTo>
                  <a:lnTo>
                    <a:pt x="9116955" y="45136"/>
                  </a:lnTo>
                  <a:lnTo>
                    <a:pt x="9134395" y="45139"/>
                  </a:lnTo>
                  <a:lnTo>
                    <a:pt x="9134393" y="54664"/>
                  </a:lnTo>
                  <a:lnTo>
                    <a:pt x="9116949" y="54664"/>
                  </a:lnTo>
                  <a:lnTo>
                    <a:pt x="9053692" y="91549"/>
                  </a:lnTo>
                  <a:lnTo>
                    <a:pt x="9052924" y="94465"/>
                  </a:lnTo>
                  <a:lnTo>
                    <a:pt x="9055574" y="99010"/>
                  </a:lnTo>
                  <a:lnTo>
                    <a:pt x="9058490" y="99777"/>
                  </a:lnTo>
                  <a:lnTo>
                    <a:pt x="9135857" y="54664"/>
                  </a:lnTo>
                  <a:lnTo>
                    <a:pt x="9134393" y="54664"/>
                  </a:lnTo>
                  <a:lnTo>
                    <a:pt x="9135862" y="54661"/>
                  </a:lnTo>
                  <a:lnTo>
                    <a:pt x="9144022" y="49903"/>
                  </a:lnTo>
                  <a:lnTo>
                    <a:pt x="9058506" y="0"/>
                  </a:lnTo>
                  <a:close/>
                </a:path>
                <a:path w="9144635" h="100329">
                  <a:moveTo>
                    <a:pt x="9125119" y="49900"/>
                  </a:moveTo>
                  <a:lnTo>
                    <a:pt x="9116954" y="54661"/>
                  </a:lnTo>
                  <a:lnTo>
                    <a:pt x="9134393" y="54664"/>
                  </a:lnTo>
                  <a:lnTo>
                    <a:pt x="9134393" y="54015"/>
                  </a:lnTo>
                  <a:lnTo>
                    <a:pt x="9132170" y="54015"/>
                  </a:lnTo>
                  <a:lnTo>
                    <a:pt x="9125119" y="49900"/>
                  </a:lnTo>
                  <a:close/>
                </a:path>
                <a:path w="9144635" h="100329">
                  <a:moveTo>
                    <a:pt x="1" y="43553"/>
                  </a:moveTo>
                  <a:lnTo>
                    <a:pt x="0" y="53078"/>
                  </a:lnTo>
                  <a:lnTo>
                    <a:pt x="9116954" y="54661"/>
                  </a:lnTo>
                  <a:lnTo>
                    <a:pt x="9125119" y="49900"/>
                  </a:lnTo>
                  <a:lnTo>
                    <a:pt x="9116955" y="45136"/>
                  </a:lnTo>
                  <a:lnTo>
                    <a:pt x="1" y="43553"/>
                  </a:lnTo>
                  <a:close/>
                </a:path>
                <a:path w="9144635" h="100329">
                  <a:moveTo>
                    <a:pt x="9132172" y="45788"/>
                  </a:moveTo>
                  <a:lnTo>
                    <a:pt x="9125119" y="49900"/>
                  </a:lnTo>
                  <a:lnTo>
                    <a:pt x="9132170" y="54015"/>
                  </a:lnTo>
                  <a:lnTo>
                    <a:pt x="9132172" y="45788"/>
                  </a:lnTo>
                  <a:close/>
                </a:path>
                <a:path w="9144635" h="100329">
                  <a:moveTo>
                    <a:pt x="9134395" y="45788"/>
                  </a:moveTo>
                  <a:lnTo>
                    <a:pt x="9132172" y="45788"/>
                  </a:lnTo>
                  <a:lnTo>
                    <a:pt x="9132170" y="54015"/>
                  </a:lnTo>
                  <a:lnTo>
                    <a:pt x="9134393" y="54015"/>
                  </a:lnTo>
                  <a:lnTo>
                    <a:pt x="9134395" y="45788"/>
                  </a:lnTo>
                  <a:close/>
                </a:path>
                <a:path w="9144635" h="100329">
                  <a:moveTo>
                    <a:pt x="9116955" y="45136"/>
                  </a:moveTo>
                  <a:lnTo>
                    <a:pt x="9125119" y="49900"/>
                  </a:lnTo>
                  <a:lnTo>
                    <a:pt x="9132172" y="45788"/>
                  </a:lnTo>
                  <a:lnTo>
                    <a:pt x="9134395" y="45788"/>
                  </a:lnTo>
                  <a:lnTo>
                    <a:pt x="9134395" y="45139"/>
                  </a:lnTo>
                  <a:lnTo>
                    <a:pt x="9116955" y="45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AFDFE0EB-FC0D-42FC-A4A2-38456F06B2FB}"/>
                </a:ext>
              </a:extLst>
            </p:cNvPr>
            <p:cNvSpPr/>
            <p:nvPr/>
          </p:nvSpPr>
          <p:spPr>
            <a:xfrm>
              <a:off x="4278312" y="3298825"/>
              <a:ext cx="107950" cy="107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E1F2D19E-1FE6-47FB-8CA2-04147EA5C9A9}"/>
                </a:ext>
              </a:extLst>
            </p:cNvPr>
            <p:cNvSpPr/>
            <p:nvPr/>
          </p:nvSpPr>
          <p:spPr>
            <a:xfrm>
              <a:off x="5105400" y="3309937"/>
              <a:ext cx="109537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970AA6C8-0840-4C41-B127-B2BE090110F2}"/>
                </a:ext>
              </a:extLst>
            </p:cNvPr>
            <p:cNvSpPr/>
            <p:nvPr/>
          </p:nvSpPr>
          <p:spPr>
            <a:xfrm>
              <a:off x="5986462" y="3298825"/>
              <a:ext cx="109537" cy="107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EB8B56BA-0797-4C71-9B64-859B0DA015D5}"/>
                </a:ext>
              </a:extLst>
            </p:cNvPr>
            <p:cNvSpPr/>
            <p:nvPr/>
          </p:nvSpPr>
          <p:spPr>
            <a:xfrm>
              <a:off x="6770687" y="3309937"/>
              <a:ext cx="109537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80AC7516-6AA0-48BC-A937-30A6D802D1D7}"/>
                </a:ext>
              </a:extLst>
            </p:cNvPr>
            <p:cNvSpPr/>
            <p:nvPr/>
          </p:nvSpPr>
          <p:spPr>
            <a:xfrm>
              <a:off x="3417887" y="3298825"/>
              <a:ext cx="109537" cy="107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C0DB652D-B4FC-4CCF-AF4E-3F8FF93C5B39}"/>
                </a:ext>
              </a:extLst>
            </p:cNvPr>
            <p:cNvSpPr/>
            <p:nvPr/>
          </p:nvSpPr>
          <p:spPr>
            <a:xfrm>
              <a:off x="2460625" y="3298825"/>
              <a:ext cx="107950" cy="107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7B8593A0-8238-4722-9586-5AFDE102C62A}"/>
                </a:ext>
              </a:extLst>
            </p:cNvPr>
            <p:cNvSpPr/>
            <p:nvPr/>
          </p:nvSpPr>
          <p:spPr>
            <a:xfrm>
              <a:off x="1665287" y="3309937"/>
              <a:ext cx="109537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64462C99-D9C2-4CCA-87C4-D3655CBE79E5}"/>
                </a:ext>
              </a:extLst>
            </p:cNvPr>
            <p:cNvSpPr/>
            <p:nvPr/>
          </p:nvSpPr>
          <p:spPr>
            <a:xfrm>
              <a:off x="1001712" y="3309937"/>
              <a:ext cx="107950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93219709-5D31-41E6-80C4-2000AAFFDCD6}"/>
                </a:ext>
              </a:extLst>
            </p:cNvPr>
            <p:cNvSpPr/>
            <p:nvPr/>
          </p:nvSpPr>
          <p:spPr>
            <a:xfrm>
              <a:off x="7500937" y="3298825"/>
              <a:ext cx="107950" cy="107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FC04FC41-B108-4498-A78D-BB933B2D9F62}"/>
                </a:ext>
              </a:extLst>
            </p:cNvPr>
            <p:cNvSpPr/>
            <p:nvPr/>
          </p:nvSpPr>
          <p:spPr>
            <a:xfrm>
              <a:off x="4278312" y="2633662"/>
              <a:ext cx="107950" cy="109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CF4B184F-5AB6-44AA-A266-C2E6CC61D3E1}"/>
                </a:ext>
              </a:extLst>
            </p:cNvPr>
            <p:cNvSpPr/>
            <p:nvPr/>
          </p:nvSpPr>
          <p:spPr>
            <a:xfrm>
              <a:off x="4267200" y="1992312"/>
              <a:ext cx="109537" cy="107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E788DEDA-6696-4D94-A7CC-E01ACA780DF9}"/>
                </a:ext>
              </a:extLst>
            </p:cNvPr>
            <p:cNvSpPr/>
            <p:nvPr/>
          </p:nvSpPr>
          <p:spPr>
            <a:xfrm>
              <a:off x="4260508" y="784202"/>
              <a:ext cx="100330" cy="5704205"/>
            </a:xfrm>
            <a:custGeom>
              <a:avLst/>
              <a:gdLst/>
              <a:ahLst/>
              <a:cxnLst/>
              <a:rect l="l" t="t" r="r" b="b"/>
              <a:pathLst>
                <a:path w="100329" h="5704205">
                  <a:moveTo>
                    <a:pt x="49628" y="18902"/>
                  </a:moveTo>
                  <a:lnTo>
                    <a:pt x="44898" y="27085"/>
                  </a:lnTo>
                  <a:lnTo>
                    <a:pt x="67017" y="5703928"/>
                  </a:lnTo>
                  <a:lnTo>
                    <a:pt x="76542" y="5703891"/>
                  </a:lnTo>
                  <a:lnTo>
                    <a:pt x="54423" y="27048"/>
                  </a:lnTo>
                  <a:lnTo>
                    <a:pt x="49628" y="18902"/>
                  </a:lnTo>
                  <a:close/>
                </a:path>
                <a:path w="100329" h="5704205">
                  <a:moveTo>
                    <a:pt x="49555" y="0"/>
                  </a:moveTo>
                  <a:lnTo>
                    <a:pt x="0" y="85718"/>
                  </a:lnTo>
                  <a:lnTo>
                    <a:pt x="778" y="88630"/>
                  </a:lnTo>
                  <a:lnTo>
                    <a:pt x="5332" y="91264"/>
                  </a:lnTo>
                  <a:lnTo>
                    <a:pt x="8246" y="90484"/>
                  </a:lnTo>
                  <a:lnTo>
                    <a:pt x="44898" y="27085"/>
                  </a:lnTo>
                  <a:lnTo>
                    <a:pt x="44829" y="9536"/>
                  </a:lnTo>
                  <a:lnTo>
                    <a:pt x="55146" y="9499"/>
                  </a:lnTo>
                  <a:lnTo>
                    <a:pt x="49555" y="0"/>
                  </a:lnTo>
                  <a:close/>
                </a:path>
                <a:path w="100329" h="5704205">
                  <a:moveTo>
                    <a:pt x="55146" y="9499"/>
                  </a:moveTo>
                  <a:lnTo>
                    <a:pt x="54354" y="9499"/>
                  </a:lnTo>
                  <a:lnTo>
                    <a:pt x="54444" y="27085"/>
                  </a:lnTo>
                  <a:lnTo>
                    <a:pt x="91568" y="90161"/>
                  </a:lnTo>
                  <a:lnTo>
                    <a:pt x="94486" y="90916"/>
                  </a:lnTo>
                  <a:lnTo>
                    <a:pt x="99020" y="88248"/>
                  </a:lnTo>
                  <a:lnTo>
                    <a:pt x="99776" y="85328"/>
                  </a:lnTo>
                  <a:lnTo>
                    <a:pt x="55146" y="9499"/>
                  </a:lnTo>
                  <a:close/>
                </a:path>
                <a:path w="100329" h="5704205">
                  <a:moveTo>
                    <a:pt x="54354" y="9499"/>
                  </a:moveTo>
                  <a:lnTo>
                    <a:pt x="44829" y="9536"/>
                  </a:lnTo>
                  <a:lnTo>
                    <a:pt x="44898" y="27085"/>
                  </a:lnTo>
                  <a:lnTo>
                    <a:pt x="49628" y="18902"/>
                  </a:lnTo>
                  <a:lnTo>
                    <a:pt x="45487" y="11866"/>
                  </a:lnTo>
                  <a:lnTo>
                    <a:pt x="54363" y="11835"/>
                  </a:lnTo>
                  <a:lnTo>
                    <a:pt x="54354" y="9499"/>
                  </a:lnTo>
                  <a:close/>
                </a:path>
                <a:path w="100329" h="5704205">
                  <a:moveTo>
                    <a:pt x="54363" y="11835"/>
                  </a:moveTo>
                  <a:lnTo>
                    <a:pt x="53714" y="11835"/>
                  </a:lnTo>
                  <a:lnTo>
                    <a:pt x="49628" y="18902"/>
                  </a:lnTo>
                  <a:lnTo>
                    <a:pt x="54423" y="27048"/>
                  </a:lnTo>
                  <a:lnTo>
                    <a:pt x="54363" y="11835"/>
                  </a:lnTo>
                  <a:close/>
                </a:path>
                <a:path w="100329" h="5704205">
                  <a:moveTo>
                    <a:pt x="53714" y="11835"/>
                  </a:moveTo>
                  <a:lnTo>
                    <a:pt x="45487" y="11866"/>
                  </a:lnTo>
                  <a:lnTo>
                    <a:pt x="49628" y="18902"/>
                  </a:lnTo>
                  <a:lnTo>
                    <a:pt x="53714" y="11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F44B7EC0-E3BD-4D4A-80C1-81CA78D972F8}"/>
                </a:ext>
              </a:extLst>
            </p:cNvPr>
            <p:cNvSpPr/>
            <p:nvPr/>
          </p:nvSpPr>
          <p:spPr>
            <a:xfrm>
              <a:off x="4256087" y="1404937"/>
              <a:ext cx="109537" cy="107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7">
              <a:extLst>
                <a:ext uri="{FF2B5EF4-FFF2-40B4-BE49-F238E27FC236}">
                  <a16:creationId xmlns:a16="http://schemas.microsoft.com/office/drawing/2014/main" id="{707D077B-EFAD-45C0-80EC-638FC97CE60C}"/>
                </a:ext>
              </a:extLst>
            </p:cNvPr>
            <p:cNvSpPr/>
            <p:nvPr/>
          </p:nvSpPr>
          <p:spPr>
            <a:xfrm>
              <a:off x="4278312" y="4038600"/>
              <a:ext cx="107950" cy="109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8">
              <a:extLst>
                <a:ext uri="{FF2B5EF4-FFF2-40B4-BE49-F238E27FC236}">
                  <a16:creationId xmlns:a16="http://schemas.microsoft.com/office/drawing/2014/main" id="{BDF4272B-384F-4416-B341-DE097075C335}"/>
                </a:ext>
              </a:extLst>
            </p:cNvPr>
            <p:cNvSpPr/>
            <p:nvPr/>
          </p:nvSpPr>
          <p:spPr>
            <a:xfrm>
              <a:off x="4278312" y="4702175"/>
              <a:ext cx="107950" cy="109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9">
              <a:extLst>
                <a:ext uri="{FF2B5EF4-FFF2-40B4-BE49-F238E27FC236}">
                  <a16:creationId xmlns:a16="http://schemas.microsoft.com/office/drawing/2014/main" id="{F8D84871-1D2F-402E-96CB-2D1E993A2C8A}"/>
                </a:ext>
              </a:extLst>
            </p:cNvPr>
            <p:cNvSpPr/>
            <p:nvPr/>
          </p:nvSpPr>
          <p:spPr>
            <a:xfrm>
              <a:off x="4278312" y="5399087"/>
              <a:ext cx="107950" cy="109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0">
              <a:extLst>
                <a:ext uri="{FF2B5EF4-FFF2-40B4-BE49-F238E27FC236}">
                  <a16:creationId xmlns:a16="http://schemas.microsoft.com/office/drawing/2014/main" id="{21B7D966-A122-44EE-8E19-06B55403048C}"/>
                </a:ext>
              </a:extLst>
            </p:cNvPr>
            <p:cNvSpPr/>
            <p:nvPr/>
          </p:nvSpPr>
          <p:spPr>
            <a:xfrm>
              <a:off x="4278312" y="6053137"/>
              <a:ext cx="107950" cy="107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1">
              <a:extLst>
                <a:ext uri="{FF2B5EF4-FFF2-40B4-BE49-F238E27FC236}">
                  <a16:creationId xmlns:a16="http://schemas.microsoft.com/office/drawing/2014/main" id="{4CBBBC2D-BC9C-4EF5-8222-28DFBDDB72C9}"/>
                </a:ext>
              </a:extLst>
            </p:cNvPr>
            <p:cNvSpPr/>
            <p:nvPr/>
          </p:nvSpPr>
          <p:spPr>
            <a:xfrm>
              <a:off x="5116512" y="2624137"/>
              <a:ext cx="107950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2">
              <a:extLst>
                <a:ext uri="{FF2B5EF4-FFF2-40B4-BE49-F238E27FC236}">
                  <a16:creationId xmlns:a16="http://schemas.microsoft.com/office/drawing/2014/main" id="{7D613EDA-1C3A-4E38-8C83-9AB7199E95E9}"/>
                </a:ext>
              </a:extLst>
            </p:cNvPr>
            <p:cNvSpPr/>
            <p:nvPr/>
          </p:nvSpPr>
          <p:spPr>
            <a:xfrm>
              <a:off x="5127625" y="2003425"/>
              <a:ext cx="107950" cy="1079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2FDC1C58-2852-4A95-99F9-EC667F8DD255}"/>
                </a:ext>
              </a:extLst>
            </p:cNvPr>
            <p:cNvSpPr/>
            <p:nvPr/>
          </p:nvSpPr>
          <p:spPr>
            <a:xfrm>
              <a:off x="5976937" y="2655887"/>
              <a:ext cx="107950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4">
              <a:extLst>
                <a:ext uri="{FF2B5EF4-FFF2-40B4-BE49-F238E27FC236}">
                  <a16:creationId xmlns:a16="http://schemas.microsoft.com/office/drawing/2014/main" id="{4AA595B7-CB9E-4928-9B1E-BA8390906FFF}"/>
                </a:ext>
              </a:extLst>
            </p:cNvPr>
            <p:cNvSpPr/>
            <p:nvPr/>
          </p:nvSpPr>
          <p:spPr>
            <a:xfrm>
              <a:off x="5976937" y="2014537"/>
              <a:ext cx="107950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586151AF-04DC-476E-A56E-3AC106BC904B}"/>
                </a:ext>
              </a:extLst>
            </p:cNvPr>
            <p:cNvSpPr/>
            <p:nvPr/>
          </p:nvSpPr>
          <p:spPr>
            <a:xfrm>
              <a:off x="5094287" y="4071937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6">
              <a:extLst>
                <a:ext uri="{FF2B5EF4-FFF2-40B4-BE49-F238E27FC236}">
                  <a16:creationId xmlns:a16="http://schemas.microsoft.com/office/drawing/2014/main" id="{B56A3776-5575-4519-94BC-733EF3459654}"/>
                </a:ext>
              </a:extLst>
            </p:cNvPr>
            <p:cNvSpPr/>
            <p:nvPr/>
          </p:nvSpPr>
          <p:spPr>
            <a:xfrm>
              <a:off x="5943600" y="4071937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7">
              <a:extLst>
                <a:ext uri="{FF2B5EF4-FFF2-40B4-BE49-F238E27FC236}">
                  <a16:creationId xmlns:a16="http://schemas.microsoft.com/office/drawing/2014/main" id="{DC194114-A11C-40BD-B107-D96D875D9A4E}"/>
                </a:ext>
              </a:extLst>
            </p:cNvPr>
            <p:cNvSpPr/>
            <p:nvPr/>
          </p:nvSpPr>
          <p:spPr>
            <a:xfrm>
              <a:off x="5105400" y="4702175"/>
              <a:ext cx="109537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8">
              <a:extLst>
                <a:ext uri="{FF2B5EF4-FFF2-40B4-BE49-F238E27FC236}">
                  <a16:creationId xmlns:a16="http://schemas.microsoft.com/office/drawing/2014/main" id="{19198F3E-4293-4BC9-A66F-76BDB3CC5AE6}"/>
                </a:ext>
              </a:extLst>
            </p:cNvPr>
            <p:cNvSpPr/>
            <p:nvPr/>
          </p:nvSpPr>
          <p:spPr>
            <a:xfrm>
              <a:off x="5965825" y="4702175"/>
              <a:ext cx="107950" cy="1095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9">
              <a:extLst>
                <a:ext uri="{FF2B5EF4-FFF2-40B4-BE49-F238E27FC236}">
                  <a16:creationId xmlns:a16="http://schemas.microsoft.com/office/drawing/2014/main" id="{77E08A28-034D-40A7-8149-6D05232EA6EA}"/>
                </a:ext>
              </a:extLst>
            </p:cNvPr>
            <p:cNvSpPr/>
            <p:nvPr/>
          </p:nvSpPr>
          <p:spPr>
            <a:xfrm>
              <a:off x="3440112" y="2644775"/>
              <a:ext cx="107950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4A401235-72CC-4967-B479-F48087B05EAB}"/>
                </a:ext>
              </a:extLst>
            </p:cNvPr>
            <p:cNvSpPr/>
            <p:nvPr/>
          </p:nvSpPr>
          <p:spPr>
            <a:xfrm>
              <a:off x="2503487" y="2624137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CB1A5974-B317-4464-9FF0-136F69539F9F}"/>
                </a:ext>
              </a:extLst>
            </p:cNvPr>
            <p:cNvSpPr/>
            <p:nvPr/>
          </p:nvSpPr>
          <p:spPr>
            <a:xfrm>
              <a:off x="2514600" y="2003425"/>
              <a:ext cx="109537" cy="1079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2D13004E-4FD7-46EA-BCC5-C83B9820A30B}"/>
                </a:ext>
              </a:extLst>
            </p:cNvPr>
            <p:cNvSpPr/>
            <p:nvPr/>
          </p:nvSpPr>
          <p:spPr>
            <a:xfrm>
              <a:off x="3429000" y="2014537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3">
              <a:extLst>
                <a:ext uri="{FF2B5EF4-FFF2-40B4-BE49-F238E27FC236}">
                  <a16:creationId xmlns:a16="http://schemas.microsoft.com/office/drawing/2014/main" id="{F38CC950-B45A-4D51-9236-F5F145DB2F64}"/>
                </a:ext>
              </a:extLst>
            </p:cNvPr>
            <p:cNvSpPr/>
            <p:nvPr/>
          </p:nvSpPr>
          <p:spPr>
            <a:xfrm>
              <a:off x="2481262" y="4659312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2D896040-0561-4351-BDF3-6370D9467311}"/>
                </a:ext>
              </a:extLst>
            </p:cNvPr>
            <p:cNvSpPr/>
            <p:nvPr/>
          </p:nvSpPr>
          <p:spPr>
            <a:xfrm>
              <a:off x="2492375" y="4038600"/>
              <a:ext cx="109537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E225208E-42A7-4A62-A541-1460978CEC52}"/>
                </a:ext>
              </a:extLst>
            </p:cNvPr>
            <p:cNvSpPr/>
            <p:nvPr/>
          </p:nvSpPr>
          <p:spPr>
            <a:xfrm>
              <a:off x="3417887" y="4691062"/>
              <a:ext cx="109537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6">
              <a:extLst>
                <a:ext uri="{FF2B5EF4-FFF2-40B4-BE49-F238E27FC236}">
                  <a16:creationId xmlns:a16="http://schemas.microsoft.com/office/drawing/2014/main" id="{DBE31DB3-FBBA-4CD4-9999-051EF30287EB}"/>
                </a:ext>
              </a:extLst>
            </p:cNvPr>
            <p:cNvSpPr/>
            <p:nvPr/>
          </p:nvSpPr>
          <p:spPr>
            <a:xfrm>
              <a:off x="3417887" y="4049712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7">
              <a:extLst>
                <a:ext uri="{FF2B5EF4-FFF2-40B4-BE49-F238E27FC236}">
                  <a16:creationId xmlns:a16="http://schemas.microsoft.com/office/drawing/2014/main" id="{37AAC65C-7978-4BC5-88CB-217853BE287E}"/>
                </a:ext>
              </a:extLst>
            </p:cNvPr>
            <p:cNvSpPr/>
            <p:nvPr/>
          </p:nvSpPr>
          <p:spPr>
            <a:xfrm>
              <a:off x="4362344" y="2095463"/>
              <a:ext cx="781685" cy="1224915"/>
            </a:xfrm>
            <a:custGeom>
              <a:avLst/>
              <a:gdLst/>
              <a:ahLst/>
              <a:cxnLst/>
              <a:rect l="l" t="t" r="r" b="b"/>
              <a:pathLst>
                <a:path w="781685" h="1224914">
                  <a:moveTo>
                    <a:pt x="760932" y="31928"/>
                  </a:moveTo>
                  <a:lnTo>
                    <a:pt x="744144" y="40617"/>
                  </a:lnTo>
                  <a:lnTo>
                    <a:pt x="0" y="1214136"/>
                  </a:lnTo>
                  <a:lnTo>
                    <a:pt x="16087" y="1224337"/>
                  </a:lnTo>
                  <a:lnTo>
                    <a:pt x="760232" y="50819"/>
                  </a:lnTo>
                  <a:lnTo>
                    <a:pt x="760932" y="31928"/>
                  </a:lnTo>
                  <a:close/>
                </a:path>
                <a:path w="781685" h="1224914">
                  <a:moveTo>
                    <a:pt x="780776" y="10878"/>
                  </a:moveTo>
                  <a:lnTo>
                    <a:pt x="763002" y="10878"/>
                  </a:lnTo>
                  <a:lnTo>
                    <a:pt x="779090" y="21080"/>
                  </a:lnTo>
                  <a:lnTo>
                    <a:pt x="760232" y="50819"/>
                  </a:lnTo>
                  <a:lnTo>
                    <a:pt x="758074" y="109024"/>
                  </a:lnTo>
                  <a:lnTo>
                    <a:pt x="762177" y="113444"/>
                  </a:lnTo>
                  <a:lnTo>
                    <a:pt x="772692" y="113833"/>
                  </a:lnTo>
                  <a:lnTo>
                    <a:pt x="777111" y="109730"/>
                  </a:lnTo>
                  <a:lnTo>
                    <a:pt x="780776" y="10878"/>
                  </a:lnTo>
                  <a:close/>
                </a:path>
                <a:path w="781685" h="1224914">
                  <a:moveTo>
                    <a:pt x="781179" y="0"/>
                  </a:moveTo>
                  <a:lnTo>
                    <a:pt x="683660" y="50471"/>
                  </a:lnTo>
                  <a:lnTo>
                    <a:pt x="681832" y="56219"/>
                  </a:lnTo>
                  <a:lnTo>
                    <a:pt x="686668" y="65562"/>
                  </a:lnTo>
                  <a:lnTo>
                    <a:pt x="692416" y="67390"/>
                  </a:lnTo>
                  <a:lnTo>
                    <a:pt x="744144" y="40617"/>
                  </a:lnTo>
                  <a:lnTo>
                    <a:pt x="763002" y="10878"/>
                  </a:lnTo>
                  <a:lnTo>
                    <a:pt x="780776" y="10878"/>
                  </a:lnTo>
                  <a:lnTo>
                    <a:pt x="781179" y="0"/>
                  </a:lnTo>
                  <a:close/>
                </a:path>
                <a:path w="781685" h="1224914">
                  <a:moveTo>
                    <a:pt x="770464" y="15610"/>
                  </a:moveTo>
                  <a:lnTo>
                    <a:pt x="761537" y="15610"/>
                  </a:lnTo>
                  <a:lnTo>
                    <a:pt x="775434" y="24423"/>
                  </a:lnTo>
                  <a:lnTo>
                    <a:pt x="760932" y="31928"/>
                  </a:lnTo>
                  <a:lnTo>
                    <a:pt x="760232" y="50819"/>
                  </a:lnTo>
                  <a:lnTo>
                    <a:pt x="779090" y="21080"/>
                  </a:lnTo>
                  <a:lnTo>
                    <a:pt x="770464" y="15610"/>
                  </a:lnTo>
                  <a:close/>
                </a:path>
                <a:path w="781685" h="1224914">
                  <a:moveTo>
                    <a:pt x="763002" y="10878"/>
                  </a:moveTo>
                  <a:lnTo>
                    <a:pt x="744144" y="40617"/>
                  </a:lnTo>
                  <a:lnTo>
                    <a:pt x="760932" y="31928"/>
                  </a:lnTo>
                  <a:lnTo>
                    <a:pt x="761537" y="15610"/>
                  </a:lnTo>
                  <a:lnTo>
                    <a:pt x="770464" y="15610"/>
                  </a:lnTo>
                  <a:lnTo>
                    <a:pt x="763002" y="10878"/>
                  </a:lnTo>
                  <a:close/>
                </a:path>
                <a:path w="781685" h="1224914">
                  <a:moveTo>
                    <a:pt x="761537" y="15610"/>
                  </a:moveTo>
                  <a:lnTo>
                    <a:pt x="760932" y="31928"/>
                  </a:lnTo>
                  <a:lnTo>
                    <a:pt x="775434" y="24423"/>
                  </a:lnTo>
                  <a:lnTo>
                    <a:pt x="761537" y="1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F8BC42CB-D515-4175-ACE7-167CE89849FE}"/>
                </a:ext>
              </a:extLst>
            </p:cNvPr>
            <p:cNvSpPr/>
            <p:nvPr/>
          </p:nvSpPr>
          <p:spPr>
            <a:xfrm>
              <a:off x="1256122" y="571411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9">
              <a:extLst>
                <a:ext uri="{FF2B5EF4-FFF2-40B4-BE49-F238E27FC236}">
                  <a16:creationId xmlns:a16="http://schemas.microsoft.com/office/drawing/2014/main" id="{9B5798B9-4116-4805-8253-3E87F6F71FF7}"/>
                </a:ext>
              </a:extLst>
            </p:cNvPr>
            <p:cNvSpPr/>
            <p:nvPr/>
          </p:nvSpPr>
          <p:spPr>
            <a:xfrm>
              <a:off x="1256122" y="586921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226"/>
                  </a:lnTo>
                </a:path>
              </a:pathLst>
            </a:custGeom>
            <a:ln w="1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0">
              <a:extLst>
                <a:ext uri="{FF2B5EF4-FFF2-40B4-BE49-F238E27FC236}">
                  <a16:creationId xmlns:a16="http://schemas.microsoft.com/office/drawing/2014/main" id="{C4EAE4EB-6B15-437D-881B-EF1BD22EB362}"/>
                </a:ext>
              </a:extLst>
            </p:cNvPr>
            <p:cNvSpPr/>
            <p:nvPr/>
          </p:nvSpPr>
          <p:spPr>
            <a:xfrm>
              <a:off x="1256122" y="6025494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1">
              <a:extLst>
                <a:ext uri="{FF2B5EF4-FFF2-40B4-BE49-F238E27FC236}">
                  <a16:creationId xmlns:a16="http://schemas.microsoft.com/office/drawing/2014/main" id="{7DDF045F-71A1-46E6-8567-34B980677953}"/>
                </a:ext>
              </a:extLst>
            </p:cNvPr>
            <p:cNvSpPr/>
            <p:nvPr/>
          </p:nvSpPr>
          <p:spPr>
            <a:xfrm>
              <a:off x="1256122" y="6180794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2">
              <a:extLst>
                <a:ext uri="{FF2B5EF4-FFF2-40B4-BE49-F238E27FC236}">
                  <a16:creationId xmlns:a16="http://schemas.microsoft.com/office/drawing/2014/main" id="{CD74CDEE-B3BD-4EFB-A14A-160FC1F4581E}"/>
                </a:ext>
              </a:extLst>
            </p:cNvPr>
            <p:cNvSpPr/>
            <p:nvPr/>
          </p:nvSpPr>
          <p:spPr>
            <a:xfrm>
              <a:off x="1423771" y="5708649"/>
              <a:ext cx="123189" cy="619760"/>
            </a:xfrm>
            <a:custGeom>
              <a:avLst/>
              <a:gdLst/>
              <a:ahLst/>
              <a:cxnLst/>
              <a:rect l="l" t="t" r="r" b="b"/>
              <a:pathLst>
                <a:path w="123190" h="619760">
                  <a:moveTo>
                    <a:pt x="121208" y="0"/>
                  </a:moveTo>
                  <a:lnTo>
                    <a:pt x="114181" y="0"/>
                  </a:lnTo>
                  <a:lnTo>
                    <a:pt x="113400" y="975"/>
                  </a:lnTo>
                  <a:lnTo>
                    <a:pt x="111644" y="1755"/>
                  </a:lnTo>
                  <a:lnTo>
                    <a:pt x="66166" y="55018"/>
                  </a:lnTo>
                  <a:lnTo>
                    <a:pt x="34742" y="113743"/>
                  </a:lnTo>
                  <a:lnTo>
                    <a:pt x="14833" y="176956"/>
                  </a:lnTo>
                  <a:lnTo>
                    <a:pt x="3512" y="243680"/>
                  </a:lnTo>
                  <a:lnTo>
                    <a:pt x="0" y="309624"/>
                  </a:lnTo>
                  <a:lnTo>
                    <a:pt x="779" y="347474"/>
                  </a:lnTo>
                  <a:lnTo>
                    <a:pt x="10344" y="422393"/>
                  </a:lnTo>
                  <a:lnTo>
                    <a:pt x="30448" y="494580"/>
                  </a:lnTo>
                  <a:lnTo>
                    <a:pt x="63629" y="560524"/>
                  </a:lnTo>
                  <a:lnTo>
                    <a:pt x="91540" y="597593"/>
                  </a:lnTo>
                  <a:lnTo>
                    <a:pt x="113400" y="619249"/>
                  </a:lnTo>
                  <a:lnTo>
                    <a:pt x="120427" y="619249"/>
                  </a:lnTo>
                  <a:lnTo>
                    <a:pt x="122184" y="618274"/>
                  </a:lnTo>
                  <a:lnTo>
                    <a:pt x="122184" y="617298"/>
                  </a:lnTo>
                  <a:lnTo>
                    <a:pt x="121208" y="616518"/>
                  </a:lnTo>
                  <a:lnTo>
                    <a:pt x="121208" y="614567"/>
                  </a:lnTo>
                  <a:lnTo>
                    <a:pt x="90760" y="578473"/>
                  </a:lnTo>
                  <a:lnTo>
                    <a:pt x="60116" y="524431"/>
                  </a:lnTo>
                  <a:lnTo>
                    <a:pt x="45281" y="487361"/>
                  </a:lnTo>
                  <a:lnTo>
                    <a:pt x="33961" y="446780"/>
                  </a:lnTo>
                  <a:lnTo>
                    <a:pt x="26154" y="403468"/>
                  </a:lnTo>
                  <a:lnTo>
                    <a:pt x="21664" y="358400"/>
                  </a:lnTo>
                  <a:lnTo>
                    <a:pt x="19908" y="309624"/>
                  </a:lnTo>
                  <a:lnTo>
                    <a:pt x="20883" y="278994"/>
                  </a:lnTo>
                  <a:lnTo>
                    <a:pt x="26935" y="212074"/>
                  </a:lnTo>
                  <a:lnTo>
                    <a:pt x="42744" y="141643"/>
                  </a:lnTo>
                  <a:lnTo>
                    <a:pt x="70656" y="73943"/>
                  </a:lnTo>
                  <a:lnTo>
                    <a:pt x="99348" y="29850"/>
                  </a:lnTo>
                  <a:lnTo>
                    <a:pt x="122965" y="3706"/>
                  </a:lnTo>
                  <a:lnTo>
                    <a:pt x="122965" y="975"/>
                  </a:lnTo>
                  <a:lnTo>
                    <a:pt x="121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3">
              <a:extLst>
                <a:ext uri="{FF2B5EF4-FFF2-40B4-BE49-F238E27FC236}">
                  <a16:creationId xmlns:a16="http://schemas.microsoft.com/office/drawing/2014/main" id="{174FB2D8-482B-491D-BF2C-34A7C1D68508}"/>
                </a:ext>
              </a:extLst>
            </p:cNvPr>
            <p:cNvSpPr/>
            <p:nvPr/>
          </p:nvSpPr>
          <p:spPr>
            <a:xfrm>
              <a:off x="1659126" y="5754693"/>
              <a:ext cx="81001" cy="1724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4">
              <a:extLst>
                <a:ext uri="{FF2B5EF4-FFF2-40B4-BE49-F238E27FC236}">
                  <a16:creationId xmlns:a16="http://schemas.microsoft.com/office/drawing/2014/main" id="{52933E81-99F1-437F-992E-30D8F0D4391C}"/>
                </a:ext>
              </a:extLst>
            </p:cNvPr>
            <p:cNvSpPr/>
            <p:nvPr/>
          </p:nvSpPr>
          <p:spPr>
            <a:xfrm>
              <a:off x="1650343" y="6066075"/>
              <a:ext cx="99543" cy="1724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5">
              <a:extLst>
                <a:ext uri="{FF2B5EF4-FFF2-40B4-BE49-F238E27FC236}">
                  <a16:creationId xmlns:a16="http://schemas.microsoft.com/office/drawing/2014/main" id="{48F6513F-A299-4CB3-9A60-EBBA6C733AAF}"/>
                </a:ext>
              </a:extLst>
            </p:cNvPr>
            <p:cNvSpPr/>
            <p:nvPr/>
          </p:nvSpPr>
          <p:spPr>
            <a:xfrm>
              <a:off x="1861301" y="5709625"/>
              <a:ext cx="124460" cy="619125"/>
            </a:xfrm>
            <a:custGeom>
              <a:avLst/>
              <a:gdLst/>
              <a:ahLst/>
              <a:cxnLst/>
              <a:rect l="l" t="t" r="r" b="b"/>
              <a:pathLst>
                <a:path w="124460" h="619125">
                  <a:moveTo>
                    <a:pt x="8587" y="0"/>
                  </a:moveTo>
                  <a:lnTo>
                    <a:pt x="2537" y="0"/>
                  </a:lnTo>
                  <a:lnTo>
                    <a:pt x="779" y="780"/>
                  </a:lnTo>
                  <a:lnTo>
                    <a:pt x="0" y="1755"/>
                  </a:lnTo>
                  <a:lnTo>
                    <a:pt x="0" y="2731"/>
                  </a:lnTo>
                  <a:lnTo>
                    <a:pt x="779" y="3511"/>
                  </a:lnTo>
                  <a:lnTo>
                    <a:pt x="1756" y="5267"/>
                  </a:lnTo>
                  <a:lnTo>
                    <a:pt x="31423" y="40580"/>
                  </a:lnTo>
                  <a:lnTo>
                    <a:pt x="61873" y="94623"/>
                  </a:lnTo>
                  <a:lnTo>
                    <a:pt x="76706" y="131693"/>
                  </a:lnTo>
                  <a:lnTo>
                    <a:pt x="88027" y="172273"/>
                  </a:lnTo>
                  <a:lnTo>
                    <a:pt x="96029" y="215586"/>
                  </a:lnTo>
                  <a:lnTo>
                    <a:pt x="100323" y="260849"/>
                  </a:lnTo>
                  <a:lnTo>
                    <a:pt x="102081" y="309429"/>
                  </a:lnTo>
                  <a:lnTo>
                    <a:pt x="101104" y="340255"/>
                  </a:lnTo>
                  <a:lnTo>
                    <a:pt x="95054" y="406980"/>
                  </a:lnTo>
                  <a:lnTo>
                    <a:pt x="80220" y="477411"/>
                  </a:lnTo>
                  <a:lnTo>
                    <a:pt x="52308" y="545111"/>
                  </a:lnTo>
                  <a:lnTo>
                    <a:pt x="28691" y="582180"/>
                  </a:lnTo>
                  <a:lnTo>
                    <a:pt x="8587" y="605593"/>
                  </a:lnTo>
                  <a:lnTo>
                    <a:pt x="1756" y="613592"/>
                  </a:lnTo>
                  <a:lnTo>
                    <a:pt x="779" y="615543"/>
                  </a:lnTo>
                  <a:lnTo>
                    <a:pt x="779" y="617298"/>
                  </a:lnTo>
                  <a:lnTo>
                    <a:pt x="1756" y="618274"/>
                  </a:lnTo>
                  <a:lnTo>
                    <a:pt x="3512" y="619054"/>
                  </a:lnTo>
                  <a:lnTo>
                    <a:pt x="9563" y="619054"/>
                  </a:lnTo>
                  <a:lnTo>
                    <a:pt x="10344" y="618274"/>
                  </a:lnTo>
                  <a:lnTo>
                    <a:pt x="12100" y="617298"/>
                  </a:lnTo>
                  <a:lnTo>
                    <a:pt x="57579" y="564036"/>
                  </a:lnTo>
                  <a:lnTo>
                    <a:pt x="89004" y="505311"/>
                  </a:lnTo>
                  <a:lnTo>
                    <a:pt x="109106" y="442098"/>
                  </a:lnTo>
                  <a:lnTo>
                    <a:pt x="120427" y="375374"/>
                  </a:lnTo>
                  <a:lnTo>
                    <a:pt x="123941" y="309429"/>
                  </a:lnTo>
                  <a:lnTo>
                    <a:pt x="122185" y="309429"/>
                  </a:lnTo>
                  <a:lnTo>
                    <a:pt x="121208" y="271580"/>
                  </a:lnTo>
                  <a:lnTo>
                    <a:pt x="111644" y="196661"/>
                  </a:lnTo>
                  <a:lnTo>
                    <a:pt x="91541" y="124474"/>
                  </a:lnTo>
                  <a:lnTo>
                    <a:pt x="58359" y="58530"/>
                  </a:lnTo>
                  <a:lnTo>
                    <a:pt x="30448" y="21656"/>
                  </a:lnTo>
                  <a:lnTo>
                    <a:pt x="10344" y="780"/>
                  </a:lnTo>
                  <a:lnTo>
                    <a:pt x="8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6">
              <a:extLst>
                <a:ext uri="{FF2B5EF4-FFF2-40B4-BE49-F238E27FC236}">
                  <a16:creationId xmlns:a16="http://schemas.microsoft.com/office/drawing/2014/main" id="{EFA5BAC7-0D74-4DAA-A096-3D5D5F9952B4}"/>
                </a:ext>
              </a:extLst>
            </p:cNvPr>
            <p:cNvSpPr/>
            <p:nvPr/>
          </p:nvSpPr>
          <p:spPr>
            <a:xfrm>
              <a:off x="2082529" y="571411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7">
              <a:extLst>
                <a:ext uri="{FF2B5EF4-FFF2-40B4-BE49-F238E27FC236}">
                  <a16:creationId xmlns:a16="http://schemas.microsoft.com/office/drawing/2014/main" id="{BD71F872-7049-46B2-A5C2-AE7AF5B17FD0}"/>
                </a:ext>
              </a:extLst>
            </p:cNvPr>
            <p:cNvSpPr/>
            <p:nvPr/>
          </p:nvSpPr>
          <p:spPr>
            <a:xfrm>
              <a:off x="2082529" y="586921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226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8">
              <a:extLst>
                <a:ext uri="{FF2B5EF4-FFF2-40B4-BE49-F238E27FC236}">
                  <a16:creationId xmlns:a16="http://schemas.microsoft.com/office/drawing/2014/main" id="{8F6B9F75-EDF8-451F-9AF0-EDD6BCEE554C}"/>
                </a:ext>
              </a:extLst>
            </p:cNvPr>
            <p:cNvSpPr/>
            <p:nvPr/>
          </p:nvSpPr>
          <p:spPr>
            <a:xfrm>
              <a:off x="2082529" y="6025494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9">
              <a:extLst>
                <a:ext uri="{FF2B5EF4-FFF2-40B4-BE49-F238E27FC236}">
                  <a16:creationId xmlns:a16="http://schemas.microsoft.com/office/drawing/2014/main" id="{AB6F3147-F330-4E76-BE00-E8462EBC70A5}"/>
                </a:ext>
              </a:extLst>
            </p:cNvPr>
            <p:cNvSpPr/>
            <p:nvPr/>
          </p:nvSpPr>
          <p:spPr>
            <a:xfrm>
              <a:off x="2082529" y="6180794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0">
              <a:extLst>
                <a:ext uri="{FF2B5EF4-FFF2-40B4-BE49-F238E27FC236}">
                  <a16:creationId xmlns:a16="http://schemas.microsoft.com/office/drawing/2014/main" id="{A248C461-CCD6-4858-B0C4-8BFF5D26A74F}"/>
                </a:ext>
              </a:extLst>
            </p:cNvPr>
            <p:cNvSpPr/>
            <p:nvPr/>
          </p:nvSpPr>
          <p:spPr>
            <a:xfrm>
              <a:off x="2203836" y="5987643"/>
              <a:ext cx="167640" cy="60325"/>
            </a:xfrm>
            <a:custGeom>
              <a:avLst/>
              <a:gdLst/>
              <a:ahLst/>
              <a:cxnLst/>
              <a:rect l="l" t="t" r="r" b="b"/>
              <a:pathLst>
                <a:path w="167639" h="60325">
                  <a:moveTo>
                    <a:pt x="163173" y="49555"/>
                  </a:moveTo>
                  <a:lnTo>
                    <a:pt x="3512" y="49555"/>
                  </a:lnTo>
                  <a:lnTo>
                    <a:pt x="2537" y="50530"/>
                  </a:lnTo>
                  <a:lnTo>
                    <a:pt x="781" y="51311"/>
                  </a:lnTo>
                  <a:lnTo>
                    <a:pt x="0" y="53067"/>
                  </a:lnTo>
                  <a:lnTo>
                    <a:pt x="0" y="57749"/>
                  </a:lnTo>
                  <a:lnTo>
                    <a:pt x="781" y="58530"/>
                  </a:lnTo>
                  <a:lnTo>
                    <a:pt x="4293" y="60286"/>
                  </a:lnTo>
                  <a:lnTo>
                    <a:pt x="162392" y="60286"/>
                  </a:lnTo>
                  <a:lnTo>
                    <a:pt x="165710" y="58530"/>
                  </a:lnTo>
                  <a:lnTo>
                    <a:pt x="166686" y="57749"/>
                  </a:lnTo>
                  <a:lnTo>
                    <a:pt x="166686" y="53067"/>
                  </a:lnTo>
                  <a:lnTo>
                    <a:pt x="165710" y="51311"/>
                  </a:lnTo>
                  <a:lnTo>
                    <a:pt x="163953" y="50530"/>
                  </a:lnTo>
                  <a:lnTo>
                    <a:pt x="163173" y="49555"/>
                  </a:lnTo>
                  <a:close/>
                </a:path>
                <a:path w="167639" h="60325">
                  <a:moveTo>
                    <a:pt x="163953" y="0"/>
                  </a:moveTo>
                  <a:lnTo>
                    <a:pt x="7026" y="0"/>
                  </a:lnTo>
                  <a:lnTo>
                    <a:pt x="3512" y="1755"/>
                  </a:lnTo>
                  <a:lnTo>
                    <a:pt x="2537" y="2536"/>
                  </a:lnTo>
                  <a:lnTo>
                    <a:pt x="2537" y="7999"/>
                  </a:lnTo>
                  <a:lnTo>
                    <a:pt x="3512" y="8974"/>
                  </a:lnTo>
                  <a:lnTo>
                    <a:pt x="7026" y="10730"/>
                  </a:lnTo>
                  <a:lnTo>
                    <a:pt x="163953" y="10730"/>
                  </a:lnTo>
                  <a:lnTo>
                    <a:pt x="164929" y="9754"/>
                  </a:lnTo>
                  <a:lnTo>
                    <a:pt x="166686" y="8974"/>
                  </a:lnTo>
                  <a:lnTo>
                    <a:pt x="167467" y="7218"/>
                  </a:lnTo>
                  <a:lnTo>
                    <a:pt x="167467" y="3511"/>
                  </a:lnTo>
                  <a:lnTo>
                    <a:pt x="166686" y="1755"/>
                  </a:lnTo>
                  <a:lnTo>
                    <a:pt x="164929" y="780"/>
                  </a:lnTo>
                  <a:lnTo>
                    <a:pt x="163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1">
              <a:extLst>
                <a:ext uri="{FF2B5EF4-FFF2-40B4-BE49-F238E27FC236}">
                  <a16:creationId xmlns:a16="http://schemas.microsoft.com/office/drawing/2014/main" id="{E4FFFCDC-0BF4-4C2E-AF0E-1FE9F5F2C316}"/>
                </a:ext>
              </a:extLst>
            </p:cNvPr>
            <p:cNvSpPr/>
            <p:nvPr/>
          </p:nvSpPr>
          <p:spPr>
            <a:xfrm>
              <a:off x="2460307" y="5863950"/>
              <a:ext cx="194945" cy="258445"/>
            </a:xfrm>
            <a:custGeom>
              <a:avLst/>
              <a:gdLst/>
              <a:ahLst/>
              <a:cxnLst/>
              <a:rect l="l" t="t" r="r" b="b"/>
              <a:pathLst>
                <a:path w="194944" h="258445">
                  <a:moveTo>
                    <a:pt x="189522" y="0"/>
                  </a:moveTo>
                  <a:lnTo>
                    <a:pt x="187765" y="0"/>
                  </a:lnTo>
                  <a:lnTo>
                    <a:pt x="185033" y="2731"/>
                  </a:lnTo>
                  <a:lnTo>
                    <a:pt x="78658" y="231974"/>
                  </a:lnTo>
                  <a:lnTo>
                    <a:pt x="34156" y="130912"/>
                  </a:lnTo>
                  <a:lnTo>
                    <a:pt x="33180" y="129936"/>
                  </a:lnTo>
                  <a:lnTo>
                    <a:pt x="32400" y="128180"/>
                  </a:lnTo>
                  <a:lnTo>
                    <a:pt x="31423" y="127205"/>
                  </a:lnTo>
                  <a:lnTo>
                    <a:pt x="29667" y="127205"/>
                  </a:lnTo>
                  <a:lnTo>
                    <a:pt x="28886" y="128180"/>
                  </a:lnTo>
                  <a:lnTo>
                    <a:pt x="27129" y="128961"/>
                  </a:lnTo>
                  <a:lnTo>
                    <a:pt x="2731" y="147886"/>
                  </a:lnTo>
                  <a:lnTo>
                    <a:pt x="0" y="150617"/>
                  </a:lnTo>
                  <a:lnTo>
                    <a:pt x="0" y="153348"/>
                  </a:lnTo>
                  <a:lnTo>
                    <a:pt x="975" y="154324"/>
                  </a:lnTo>
                  <a:lnTo>
                    <a:pt x="3512" y="154324"/>
                  </a:lnTo>
                  <a:lnTo>
                    <a:pt x="4488" y="153348"/>
                  </a:lnTo>
                  <a:lnTo>
                    <a:pt x="6245" y="152568"/>
                  </a:lnTo>
                  <a:lnTo>
                    <a:pt x="19323" y="142618"/>
                  </a:lnTo>
                  <a:lnTo>
                    <a:pt x="69875" y="256362"/>
                  </a:lnTo>
                  <a:lnTo>
                    <a:pt x="71631" y="258117"/>
                  </a:lnTo>
                  <a:lnTo>
                    <a:pt x="75144" y="258117"/>
                  </a:lnTo>
                  <a:lnTo>
                    <a:pt x="76902" y="257142"/>
                  </a:lnTo>
                  <a:lnTo>
                    <a:pt x="78658" y="255386"/>
                  </a:lnTo>
                  <a:lnTo>
                    <a:pt x="193817" y="7999"/>
                  </a:lnTo>
                  <a:lnTo>
                    <a:pt x="193817" y="7218"/>
                  </a:lnTo>
                  <a:lnTo>
                    <a:pt x="194597" y="6243"/>
                  </a:lnTo>
                  <a:lnTo>
                    <a:pt x="194597" y="3511"/>
                  </a:lnTo>
                  <a:lnTo>
                    <a:pt x="192059" y="780"/>
                  </a:lnTo>
                  <a:lnTo>
                    <a:pt x="189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2">
              <a:extLst>
                <a:ext uri="{FF2B5EF4-FFF2-40B4-BE49-F238E27FC236}">
                  <a16:creationId xmlns:a16="http://schemas.microsoft.com/office/drawing/2014/main" id="{37109592-AB3E-4AAE-AA18-A162659A83D9}"/>
                </a:ext>
              </a:extLst>
            </p:cNvPr>
            <p:cNvSpPr/>
            <p:nvPr/>
          </p:nvSpPr>
          <p:spPr>
            <a:xfrm>
              <a:off x="2667201" y="5869315"/>
              <a:ext cx="778510" cy="0"/>
            </a:xfrm>
            <a:custGeom>
              <a:avLst/>
              <a:gdLst/>
              <a:ahLst/>
              <a:cxnLst/>
              <a:rect l="l" t="t" r="r" b="b"/>
              <a:pathLst>
                <a:path w="778510">
                  <a:moveTo>
                    <a:pt x="0" y="0"/>
                  </a:moveTo>
                  <a:lnTo>
                    <a:pt x="778391" y="0"/>
                  </a:lnTo>
                </a:path>
              </a:pathLst>
            </a:custGeom>
            <a:ln w="12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3">
              <a:extLst>
                <a:ext uri="{FF2B5EF4-FFF2-40B4-BE49-F238E27FC236}">
                  <a16:creationId xmlns:a16="http://schemas.microsoft.com/office/drawing/2014/main" id="{EAA25477-C2C4-4044-A232-50416AB17A0B}"/>
                </a:ext>
              </a:extLst>
            </p:cNvPr>
            <p:cNvSpPr/>
            <p:nvPr/>
          </p:nvSpPr>
          <p:spPr>
            <a:xfrm>
              <a:off x="2689062" y="5909993"/>
              <a:ext cx="81194" cy="1722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4">
              <a:extLst>
                <a:ext uri="{FF2B5EF4-FFF2-40B4-BE49-F238E27FC236}">
                  <a16:creationId xmlns:a16="http://schemas.microsoft.com/office/drawing/2014/main" id="{7EA81FFD-A2CE-4CE5-B7F5-F34256A3DBAA}"/>
                </a:ext>
              </a:extLst>
            </p:cNvPr>
            <p:cNvSpPr/>
            <p:nvPr/>
          </p:nvSpPr>
          <p:spPr>
            <a:xfrm>
              <a:off x="2802463" y="5884630"/>
              <a:ext cx="77683" cy="11920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:a16="http://schemas.microsoft.com/office/drawing/2014/main" id="{913EA680-2A3E-4B40-97FB-3170762FB6A9}"/>
                </a:ext>
              </a:extLst>
            </p:cNvPr>
            <p:cNvSpPr/>
            <p:nvPr/>
          </p:nvSpPr>
          <p:spPr>
            <a:xfrm>
              <a:off x="2956072" y="5932430"/>
              <a:ext cx="165712" cy="17149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6">
              <a:extLst>
                <a:ext uri="{FF2B5EF4-FFF2-40B4-BE49-F238E27FC236}">
                  <a16:creationId xmlns:a16="http://schemas.microsoft.com/office/drawing/2014/main" id="{DAEF969F-4240-423D-871B-C248A38DD1A7}"/>
                </a:ext>
              </a:extLst>
            </p:cNvPr>
            <p:cNvSpPr/>
            <p:nvPr/>
          </p:nvSpPr>
          <p:spPr>
            <a:xfrm>
              <a:off x="3206493" y="5910774"/>
              <a:ext cx="99545" cy="1724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7">
              <a:extLst>
                <a:ext uri="{FF2B5EF4-FFF2-40B4-BE49-F238E27FC236}">
                  <a16:creationId xmlns:a16="http://schemas.microsoft.com/office/drawing/2014/main" id="{C66B6681-6CA2-444F-8800-3B350EAF306F}"/>
                </a:ext>
              </a:extLst>
            </p:cNvPr>
            <p:cNvSpPr/>
            <p:nvPr/>
          </p:nvSpPr>
          <p:spPr>
            <a:xfrm>
              <a:off x="3328678" y="5884630"/>
              <a:ext cx="77683" cy="11920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8">
              <a:extLst>
                <a:ext uri="{FF2B5EF4-FFF2-40B4-BE49-F238E27FC236}">
                  <a16:creationId xmlns:a16="http://schemas.microsoft.com/office/drawing/2014/main" id="{C96458AF-E6FA-4251-AC92-EF932C69A643}"/>
                </a:ext>
              </a:extLst>
            </p:cNvPr>
            <p:cNvSpPr/>
            <p:nvPr/>
          </p:nvSpPr>
          <p:spPr>
            <a:xfrm>
              <a:off x="3505904" y="5987643"/>
              <a:ext cx="167640" cy="60325"/>
            </a:xfrm>
            <a:custGeom>
              <a:avLst/>
              <a:gdLst/>
              <a:ahLst/>
              <a:cxnLst/>
              <a:rect l="l" t="t" r="r" b="b"/>
              <a:pathLst>
                <a:path w="167639" h="60325">
                  <a:moveTo>
                    <a:pt x="163173" y="49555"/>
                  </a:moveTo>
                  <a:lnTo>
                    <a:pt x="3318" y="49555"/>
                  </a:lnTo>
                  <a:lnTo>
                    <a:pt x="2537" y="50530"/>
                  </a:lnTo>
                  <a:lnTo>
                    <a:pt x="781" y="51311"/>
                  </a:lnTo>
                  <a:lnTo>
                    <a:pt x="0" y="53067"/>
                  </a:lnTo>
                  <a:lnTo>
                    <a:pt x="0" y="57749"/>
                  </a:lnTo>
                  <a:lnTo>
                    <a:pt x="781" y="58530"/>
                  </a:lnTo>
                  <a:lnTo>
                    <a:pt x="4293" y="60286"/>
                  </a:lnTo>
                  <a:lnTo>
                    <a:pt x="162196" y="60286"/>
                  </a:lnTo>
                  <a:lnTo>
                    <a:pt x="165710" y="58530"/>
                  </a:lnTo>
                  <a:lnTo>
                    <a:pt x="166490" y="57749"/>
                  </a:lnTo>
                  <a:lnTo>
                    <a:pt x="166490" y="53067"/>
                  </a:lnTo>
                  <a:lnTo>
                    <a:pt x="165710" y="51311"/>
                  </a:lnTo>
                  <a:lnTo>
                    <a:pt x="163954" y="50530"/>
                  </a:lnTo>
                  <a:lnTo>
                    <a:pt x="163173" y="49555"/>
                  </a:lnTo>
                  <a:close/>
                </a:path>
                <a:path w="167639" h="60325">
                  <a:moveTo>
                    <a:pt x="163954" y="0"/>
                  </a:moveTo>
                  <a:lnTo>
                    <a:pt x="6831" y="0"/>
                  </a:lnTo>
                  <a:lnTo>
                    <a:pt x="3318" y="1755"/>
                  </a:lnTo>
                  <a:lnTo>
                    <a:pt x="2537" y="2536"/>
                  </a:lnTo>
                  <a:lnTo>
                    <a:pt x="2537" y="7999"/>
                  </a:lnTo>
                  <a:lnTo>
                    <a:pt x="3318" y="8974"/>
                  </a:lnTo>
                  <a:lnTo>
                    <a:pt x="6831" y="10730"/>
                  </a:lnTo>
                  <a:lnTo>
                    <a:pt x="163954" y="10730"/>
                  </a:lnTo>
                  <a:lnTo>
                    <a:pt x="164929" y="9754"/>
                  </a:lnTo>
                  <a:lnTo>
                    <a:pt x="166490" y="8974"/>
                  </a:lnTo>
                  <a:lnTo>
                    <a:pt x="167467" y="7218"/>
                  </a:lnTo>
                  <a:lnTo>
                    <a:pt x="167467" y="3511"/>
                  </a:lnTo>
                  <a:lnTo>
                    <a:pt x="166490" y="1755"/>
                  </a:lnTo>
                  <a:lnTo>
                    <a:pt x="164929" y="780"/>
                  </a:lnTo>
                  <a:lnTo>
                    <a:pt x="163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9">
              <a:extLst>
                <a:ext uri="{FF2B5EF4-FFF2-40B4-BE49-F238E27FC236}">
                  <a16:creationId xmlns:a16="http://schemas.microsoft.com/office/drawing/2014/main" id="{D366E44C-0A50-4BF3-ADDF-A3874B912CD0}"/>
                </a:ext>
              </a:extLst>
            </p:cNvPr>
            <p:cNvSpPr/>
            <p:nvPr/>
          </p:nvSpPr>
          <p:spPr>
            <a:xfrm>
              <a:off x="3786774" y="5863950"/>
              <a:ext cx="194945" cy="258445"/>
            </a:xfrm>
            <a:custGeom>
              <a:avLst/>
              <a:gdLst/>
              <a:ahLst/>
              <a:cxnLst/>
              <a:rect l="l" t="t" r="r" b="b"/>
              <a:pathLst>
                <a:path w="194945" h="258445">
                  <a:moveTo>
                    <a:pt x="189327" y="0"/>
                  </a:moveTo>
                  <a:lnTo>
                    <a:pt x="187571" y="0"/>
                  </a:lnTo>
                  <a:lnTo>
                    <a:pt x="185033" y="2731"/>
                  </a:lnTo>
                  <a:lnTo>
                    <a:pt x="78658" y="231974"/>
                  </a:lnTo>
                  <a:lnTo>
                    <a:pt x="34156" y="130912"/>
                  </a:lnTo>
                  <a:lnTo>
                    <a:pt x="33181" y="129936"/>
                  </a:lnTo>
                  <a:lnTo>
                    <a:pt x="32400" y="128180"/>
                  </a:lnTo>
                  <a:lnTo>
                    <a:pt x="31423" y="127205"/>
                  </a:lnTo>
                  <a:lnTo>
                    <a:pt x="29667" y="127205"/>
                  </a:lnTo>
                  <a:lnTo>
                    <a:pt x="28886" y="128180"/>
                  </a:lnTo>
                  <a:lnTo>
                    <a:pt x="27129" y="128961"/>
                  </a:lnTo>
                  <a:lnTo>
                    <a:pt x="2731" y="147886"/>
                  </a:lnTo>
                  <a:lnTo>
                    <a:pt x="0" y="150617"/>
                  </a:lnTo>
                  <a:lnTo>
                    <a:pt x="0" y="153348"/>
                  </a:lnTo>
                  <a:lnTo>
                    <a:pt x="975" y="154324"/>
                  </a:lnTo>
                  <a:lnTo>
                    <a:pt x="3512" y="154324"/>
                  </a:lnTo>
                  <a:lnTo>
                    <a:pt x="4488" y="153348"/>
                  </a:lnTo>
                  <a:lnTo>
                    <a:pt x="6050" y="152568"/>
                  </a:lnTo>
                  <a:lnTo>
                    <a:pt x="19323" y="142618"/>
                  </a:lnTo>
                  <a:lnTo>
                    <a:pt x="69875" y="256362"/>
                  </a:lnTo>
                  <a:lnTo>
                    <a:pt x="71631" y="258117"/>
                  </a:lnTo>
                  <a:lnTo>
                    <a:pt x="75144" y="258117"/>
                  </a:lnTo>
                  <a:lnTo>
                    <a:pt x="76902" y="257142"/>
                  </a:lnTo>
                  <a:lnTo>
                    <a:pt x="78658" y="255386"/>
                  </a:lnTo>
                  <a:lnTo>
                    <a:pt x="193817" y="7999"/>
                  </a:lnTo>
                  <a:lnTo>
                    <a:pt x="193817" y="7218"/>
                  </a:lnTo>
                  <a:lnTo>
                    <a:pt x="194597" y="6243"/>
                  </a:lnTo>
                  <a:lnTo>
                    <a:pt x="194597" y="3511"/>
                  </a:lnTo>
                  <a:lnTo>
                    <a:pt x="193817" y="1755"/>
                  </a:lnTo>
                  <a:lnTo>
                    <a:pt x="192059" y="780"/>
                  </a:lnTo>
                  <a:lnTo>
                    <a:pt x="189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0">
              <a:extLst>
                <a:ext uri="{FF2B5EF4-FFF2-40B4-BE49-F238E27FC236}">
                  <a16:creationId xmlns:a16="http://schemas.microsoft.com/office/drawing/2014/main" id="{841C8EE9-8F2C-4148-A2BE-E5BFC0A11B36}"/>
                </a:ext>
              </a:extLst>
            </p:cNvPr>
            <p:cNvSpPr/>
            <p:nvPr/>
          </p:nvSpPr>
          <p:spPr>
            <a:xfrm>
              <a:off x="3969270" y="5869315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479" y="0"/>
                  </a:lnTo>
                </a:path>
              </a:pathLst>
            </a:custGeom>
            <a:ln w="12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1">
              <a:extLst>
                <a:ext uri="{FF2B5EF4-FFF2-40B4-BE49-F238E27FC236}">
                  <a16:creationId xmlns:a16="http://schemas.microsoft.com/office/drawing/2014/main" id="{9911985E-3CAD-4000-870E-5F025BF42A40}"/>
                </a:ext>
              </a:extLst>
            </p:cNvPr>
            <p:cNvSpPr/>
            <p:nvPr/>
          </p:nvSpPr>
          <p:spPr>
            <a:xfrm>
              <a:off x="3980591" y="5909993"/>
              <a:ext cx="100324" cy="17676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2">
              <a:extLst>
                <a:ext uri="{FF2B5EF4-FFF2-40B4-BE49-F238E27FC236}">
                  <a16:creationId xmlns:a16="http://schemas.microsoft.com/office/drawing/2014/main" id="{BBC7F6C3-2ADE-419E-9A27-5F6BF7DD0A67}"/>
                </a:ext>
              </a:extLst>
            </p:cNvPr>
            <p:cNvSpPr/>
            <p:nvPr/>
          </p:nvSpPr>
          <p:spPr>
            <a:xfrm>
              <a:off x="1313742" y="572435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3">
              <a:extLst>
                <a:ext uri="{FF2B5EF4-FFF2-40B4-BE49-F238E27FC236}">
                  <a16:creationId xmlns:a16="http://schemas.microsoft.com/office/drawing/2014/main" id="{A9619420-65DC-47EE-A758-58C5F1AA5DDD}"/>
                </a:ext>
              </a:extLst>
            </p:cNvPr>
            <p:cNvSpPr/>
            <p:nvPr/>
          </p:nvSpPr>
          <p:spPr>
            <a:xfrm>
              <a:off x="1313742" y="587946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225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4">
              <a:extLst>
                <a:ext uri="{FF2B5EF4-FFF2-40B4-BE49-F238E27FC236}">
                  <a16:creationId xmlns:a16="http://schemas.microsoft.com/office/drawing/2014/main" id="{5EFB3AF7-1108-479E-9300-8C6CFDECB447}"/>
                </a:ext>
              </a:extLst>
            </p:cNvPr>
            <p:cNvSpPr/>
            <p:nvPr/>
          </p:nvSpPr>
          <p:spPr>
            <a:xfrm>
              <a:off x="1313742" y="6191038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5">
              <a:extLst>
                <a:ext uri="{FF2B5EF4-FFF2-40B4-BE49-F238E27FC236}">
                  <a16:creationId xmlns:a16="http://schemas.microsoft.com/office/drawing/2014/main" id="{081495B3-4628-4618-B772-275D0BE9B7B9}"/>
                </a:ext>
              </a:extLst>
            </p:cNvPr>
            <p:cNvSpPr/>
            <p:nvPr/>
          </p:nvSpPr>
          <p:spPr>
            <a:xfrm>
              <a:off x="2140149" y="572435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6">
              <a:extLst>
                <a:ext uri="{FF2B5EF4-FFF2-40B4-BE49-F238E27FC236}">
                  <a16:creationId xmlns:a16="http://schemas.microsoft.com/office/drawing/2014/main" id="{337B1504-3E53-470B-BBB6-5F1FFF23FB0F}"/>
                </a:ext>
              </a:extLst>
            </p:cNvPr>
            <p:cNvSpPr/>
            <p:nvPr/>
          </p:nvSpPr>
          <p:spPr>
            <a:xfrm>
              <a:off x="2140149" y="587946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225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7">
              <a:extLst>
                <a:ext uri="{FF2B5EF4-FFF2-40B4-BE49-F238E27FC236}">
                  <a16:creationId xmlns:a16="http://schemas.microsoft.com/office/drawing/2014/main" id="{112C8951-7722-422B-A8F5-8642536A704C}"/>
                </a:ext>
              </a:extLst>
            </p:cNvPr>
            <p:cNvSpPr/>
            <p:nvPr/>
          </p:nvSpPr>
          <p:spPr>
            <a:xfrm>
              <a:off x="2140149" y="6191038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68">
              <a:extLst>
                <a:ext uri="{FF2B5EF4-FFF2-40B4-BE49-F238E27FC236}">
                  <a16:creationId xmlns:a16="http://schemas.microsoft.com/office/drawing/2014/main" id="{C235A491-2D5B-40CD-8CDF-E8E955B01440}"/>
                </a:ext>
              </a:extLst>
            </p:cNvPr>
            <p:cNvSpPr/>
            <p:nvPr/>
          </p:nvSpPr>
          <p:spPr>
            <a:xfrm>
              <a:off x="1313742" y="605469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69">
              <a:extLst>
                <a:ext uri="{FF2B5EF4-FFF2-40B4-BE49-F238E27FC236}">
                  <a16:creationId xmlns:a16="http://schemas.microsoft.com/office/drawing/2014/main" id="{DD3BA756-7A37-486F-9392-9BC501CA2139}"/>
                </a:ext>
              </a:extLst>
            </p:cNvPr>
            <p:cNvSpPr/>
            <p:nvPr/>
          </p:nvSpPr>
          <p:spPr>
            <a:xfrm>
              <a:off x="2140149" y="605469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0">
              <a:extLst>
                <a:ext uri="{FF2B5EF4-FFF2-40B4-BE49-F238E27FC236}">
                  <a16:creationId xmlns:a16="http://schemas.microsoft.com/office/drawing/2014/main" id="{A55937D2-3EA8-4D4E-BC53-CD92C33B9447}"/>
                </a:ext>
              </a:extLst>
            </p:cNvPr>
            <p:cNvSpPr/>
            <p:nvPr/>
          </p:nvSpPr>
          <p:spPr>
            <a:xfrm>
              <a:off x="2203836" y="6191038"/>
              <a:ext cx="99543" cy="1724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51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45" dirty="0">
                <a:latin typeface="+mn-lt"/>
                <a:cs typeface="Calibri" panose="020F0502020204030204"/>
              </a:rPr>
              <a:t>Vector </a:t>
            </a:r>
            <a:r>
              <a:rPr lang="en-US" altLang="zh-CN" dirty="0">
                <a:latin typeface="+mn-lt"/>
                <a:cs typeface="Calibri" panose="020F0502020204030204"/>
              </a:rPr>
              <a:t>Norms</a:t>
            </a:r>
            <a:r>
              <a:rPr lang="en-US" altLang="zh-CN" spc="-30" dirty="0">
                <a:latin typeface="+mn-lt"/>
                <a:cs typeface="Calibri" panose="020F0502020204030204"/>
              </a:rPr>
              <a:t> </a:t>
            </a:r>
            <a:r>
              <a:rPr lang="en-US" altLang="zh-CN" spc="5" dirty="0">
                <a:latin typeface="+mn-lt"/>
                <a:cs typeface="Calibri" panose="020F0502020204030204"/>
              </a:rPr>
              <a:t>(e.g.,)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8056C-C013-4EBC-9045-F85D8AD730B3}"/>
              </a:ext>
            </a:extLst>
          </p:cNvPr>
          <p:cNvSpPr txBox="1"/>
          <p:nvPr/>
        </p:nvSpPr>
        <p:spPr>
          <a:xfrm>
            <a:off x="1184120" y="1096748"/>
            <a:ext cx="7071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Draw shows unit sphere in two dimensions for each norm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ABACF4-9D45-4893-86BA-090671D6568B}"/>
              </a:ext>
            </a:extLst>
          </p:cNvPr>
          <p:cNvSpPr txBox="1"/>
          <p:nvPr/>
        </p:nvSpPr>
        <p:spPr>
          <a:xfrm>
            <a:off x="1222481" y="4217381"/>
            <a:ext cx="707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Norms have following values for vector shown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3C0DA43-AB65-4D79-B44B-1301F0E30071}"/>
              </a:ext>
            </a:extLst>
          </p:cNvPr>
          <p:cNvGrpSpPr/>
          <p:nvPr/>
        </p:nvGrpSpPr>
        <p:grpSpPr>
          <a:xfrm>
            <a:off x="1222481" y="5580679"/>
            <a:ext cx="7461106" cy="523220"/>
            <a:chOff x="1222481" y="5580679"/>
            <a:chExt cx="7461106" cy="52322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B714B25-C280-4CCB-ACA3-0C1F48CDD903}"/>
                </a:ext>
              </a:extLst>
            </p:cNvPr>
            <p:cNvSpPr txBox="1"/>
            <p:nvPr/>
          </p:nvSpPr>
          <p:spPr>
            <a:xfrm>
              <a:off x="1222481" y="5580679"/>
              <a:ext cx="548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ea typeface="宋体" panose="02010600030101010101" pitchFamily="2" charset="-122"/>
                </a:rPr>
                <a:t>In general, for any vector x in       , </a:t>
              </a:r>
              <a:endParaRPr lang="zh-CN" altLang="en-US" sz="2800" dirty="0">
                <a:ea typeface="宋体" panose="02010600030101010101" pitchFamily="2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A57CDF-1767-43F8-998B-E9C1581A7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5698" y="5642289"/>
              <a:ext cx="390476" cy="3428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2DD59B8-3C22-4009-ABF4-729444933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1682" y="5642289"/>
              <a:ext cx="2361905" cy="400000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B05346D-76F1-496E-8357-CD56D7B4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891" y="4860855"/>
            <a:ext cx="4580952" cy="4571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B2895D-8590-4E3F-835D-A868E702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73" y="1612739"/>
            <a:ext cx="3769903" cy="25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8975C-82AD-48C9-8576-402B6738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+mn-lt"/>
                <a:cs typeface="Calibri Light" panose="020F0302020204030204"/>
              </a:rPr>
              <a:t>More General </a:t>
            </a:r>
            <a:r>
              <a:rPr lang="en-US" altLang="zh-CN" dirty="0">
                <a:latin typeface="+mn-lt"/>
                <a:cs typeface="Calibri Light" panose="020F0302020204030204"/>
              </a:rPr>
              <a:t>:</a:t>
            </a:r>
            <a:r>
              <a:rPr lang="en-US" altLang="zh-CN" spc="-40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5" dirty="0">
                <a:latin typeface="+mn-lt"/>
                <a:cs typeface="Calibri Light" panose="020F0302020204030204"/>
              </a:rPr>
              <a:t>Norm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65667-9691-42E7-BDFC-D197C587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5"/>
            <a:ext cx="7886700" cy="4338080"/>
          </a:xfrm>
        </p:spPr>
        <p:txBody>
          <a:bodyPr/>
          <a:lstStyle/>
          <a:p>
            <a:r>
              <a:rPr lang="en-US" altLang="zh-CN" dirty="0">
                <a:latin typeface="+mn-lt"/>
                <a:cs typeface="Calibri" panose="020F0502020204030204"/>
              </a:rPr>
              <a:t>A norm is </a:t>
            </a:r>
            <a:r>
              <a:rPr lang="en-US" altLang="zh-CN" spc="-20" dirty="0">
                <a:latin typeface="+mn-lt"/>
                <a:cs typeface="Calibri" panose="020F0502020204030204"/>
              </a:rPr>
              <a:t>any </a:t>
            </a:r>
            <a:r>
              <a:rPr lang="en-US" altLang="zh-CN" spc="-5" dirty="0">
                <a:latin typeface="+mn-lt"/>
                <a:cs typeface="Calibri" panose="020F0502020204030204"/>
              </a:rPr>
              <a:t>function g() </a:t>
            </a:r>
            <a:r>
              <a:rPr lang="en-US" altLang="zh-CN" spc="-10" dirty="0">
                <a:latin typeface="+mn-lt"/>
                <a:cs typeface="Calibri" panose="020F0502020204030204"/>
              </a:rPr>
              <a:t>that maps </a:t>
            </a:r>
            <a:r>
              <a:rPr lang="en-US" altLang="zh-CN" spc="-15" dirty="0">
                <a:latin typeface="+mn-lt"/>
                <a:cs typeface="Calibri" panose="020F0502020204030204"/>
              </a:rPr>
              <a:t>vectors </a:t>
            </a:r>
            <a:r>
              <a:rPr lang="en-US" altLang="zh-CN" spc="-10" dirty="0">
                <a:latin typeface="+mn-lt"/>
                <a:cs typeface="Calibri" panose="020F0502020204030204"/>
              </a:rPr>
              <a:t>to real numbers that  satisﬁes </a:t>
            </a:r>
            <a:r>
              <a:rPr lang="en-US" altLang="zh-CN" spc="-5" dirty="0">
                <a:latin typeface="+mn-lt"/>
                <a:cs typeface="Calibri" panose="020F0502020204030204"/>
              </a:rPr>
              <a:t>the following</a:t>
            </a:r>
            <a:r>
              <a:rPr lang="en-US" altLang="zh-CN" spc="15" dirty="0">
                <a:latin typeface="+mn-lt"/>
                <a:cs typeface="Calibri" panose="020F0502020204030204"/>
              </a:rPr>
              <a:t> </a:t>
            </a:r>
            <a:r>
              <a:rPr lang="en-US" altLang="zh-CN" spc="-5" dirty="0">
                <a:latin typeface="+mn-lt"/>
                <a:cs typeface="Calibri" panose="020F0502020204030204"/>
              </a:rPr>
              <a:t>conditions:</a:t>
            </a:r>
          </a:p>
          <a:p>
            <a:pPr marL="0" indent="0">
              <a:buNone/>
            </a:pPr>
            <a:endParaRPr lang="en-US" altLang="zh-CN" spc="-5" dirty="0">
              <a:latin typeface="+mn-lt"/>
              <a:cs typeface="Calibri" panose="020F0502020204030204"/>
            </a:endParaRPr>
          </a:p>
          <a:p>
            <a:r>
              <a:rPr lang="en-US" altLang="zh-CN" sz="2400" spc="-5" dirty="0">
                <a:latin typeface="+mn-lt"/>
                <a:cs typeface="Calibri" panose="020F0502020204030204"/>
              </a:rPr>
              <a:t>Non-negativity</a:t>
            </a:r>
            <a:r>
              <a:rPr lang="zh-CN" altLang="en-US" sz="2400" spc="-5" dirty="0">
                <a:cs typeface="Calibri" panose="020F0502020204030204"/>
              </a:rPr>
              <a:t>：</a:t>
            </a:r>
            <a:r>
              <a:rPr lang="en-US" altLang="zh-CN" sz="2400" spc="-5" dirty="0">
                <a:cs typeface="Calibri" panose="020F0502020204030204"/>
              </a:rPr>
              <a:t>for all              ,</a:t>
            </a:r>
            <a:r>
              <a:rPr lang="zh-CN" altLang="en-US" sz="2400" spc="-5" dirty="0">
                <a:cs typeface="Calibri" panose="020F0502020204030204"/>
              </a:rPr>
              <a:t>  </a:t>
            </a:r>
            <a:r>
              <a:rPr lang="en-US" altLang="zh-CN" sz="2400" spc="-5" dirty="0">
                <a:cs typeface="Calibri" panose="020F0502020204030204"/>
              </a:rPr>
              <a:t>,</a:t>
            </a:r>
          </a:p>
          <a:p>
            <a:r>
              <a:rPr lang="en-US" altLang="zh-CN" sz="2400" spc="-5" dirty="0">
                <a:latin typeface="+mn-lt"/>
                <a:cs typeface="Calibri" panose="020F0502020204030204"/>
              </a:rPr>
              <a:t>Strictly positive</a:t>
            </a:r>
            <a:r>
              <a:rPr lang="zh-CN" altLang="en-US" sz="2400" spc="-5" dirty="0">
                <a:latin typeface="+mn-lt"/>
                <a:cs typeface="Calibri" panose="020F0502020204030204"/>
              </a:rPr>
              <a:t>：</a:t>
            </a:r>
            <a:r>
              <a:rPr lang="en-US" altLang="zh-CN" sz="2400" spc="-5" dirty="0">
                <a:latin typeface="+mn-lt"/>
                <a:cs typeface="Calibri" panose="020F0502020204030204"/>
              </a:rPr>
              <a:t>for all                    </a:t>
            </a:r>
            <a:r>
              <a:rPr lang="en-US" altLang="zh-CN" sz="2400" spc="-5" dirty="0">
                <a:cs typeface="Calibri" panose="020F0502020204030204"/>
              </a:rPr>
              <a:t>,  implies that x = 0</a:t>
            </a:r>
            <a:endParaRPr lang="en-US" altLang="zh-CN" sz="2400" spc="-5" dirty="0">
              <a:latin typeface="+mn-lt"/>
              <a:cs typeface="Calibri" panose="020F0502020204030204"/>
            </a:endParaRPr>
          </a:p>
          <a:p>
            <a:r>
              <a:rPr lang="en-US" altLang="zh-CN" sz="2400" spc="-5" dirty="0">
                <a:cs typeface="Calibri" panose="020F0502020204030204"/>
              </a:rPr>
              <a:t>Homogeneity</a:t>
            </a:r>
            <a:r>
              <a:rPr lang="zh-CN" altLang="en-US" sz="2400" spc="-5" dirty="0">
                <a:cs typeface="Calibri" panose="020F0502020204030204"/>
              </a:rPr>
              <a:t>：</a:t>
            </a:r>
            <a:r>
              <a:rPr lang="en-US" altLang="zh-CN" sz="2400" spc="-5" dirty="0">
                <a:cs typeface="Calibri" panose="020F0502020204030204"/>
              </a:rPr>
              <a:t>for all x and a,                           , where |a| is the absolute value.</a:t>
            </a:r>
          </a:p>
          <a:p>
            <a:r>
              <a:rPr lang="en-US" altLang="zh-CN" sz="2400" spc="-5" dirty="0">
                <a:latin typeface="+mn-lt"/>
                <a:cs typeface="Calibri" panose="020F0502020204030204"/>
              </a:rPr>
              <a:t>Triangle inequality</a:t>
            </a:r>
            <a:r>
              <a:rPr lang="zh-CN" altLang="en-US" sz="2400" spc="-5" dirty="0">
                <a:latin typeface="+mn-lt"/>
                <a:cs typeface="Calibri" panose="020F0502020204030204"/>
              </a:rPr>
              <a:t>：</a:t>
            </a:r>
            <a:r>
              <a:rPr lang="en-US" altLang="zh-CN" sz="2400" spc="-5" dirty="0">
                <a:latin typeface="+mn-lt"/>
                <a:cs typeface="Calibri" panose="020F0502020204030204"/>
              </a:rPr>
              <a:t>for all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0477C-3A4F-4553-AD4A-6DC6E9BA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DE1A-6530-4E21-B942-DCA31695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8F484-EEBD-41A0-9C6D-CE3EFF1C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A57CFF-6E66-4648-BF4B-8DB6C99D6CA8}"/>
              </a:ext>
            </a:extLst>
          </p:cNvPr>
          <p:cNvGrpSpPr/>
          <p:nvPr/>
        </p:nvGrpSpPr>
        <p:grpSpPr>
          <a:xfrm>
            <a:off x="3921544" y="2781982"/>
            <a:ext cx="3358549" cy="1994248"/>
            <a:chOff x="3921544" y="2781982"/>
            <a:chExt cx="3358549" cy="199424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B401AD-0597-4087-B8E5-61F724BC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1544" y="2781982"/>
              <a:ext cx="771429" cy="47619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13F46D4-FA09-4D73-A8BF-0582DB46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0569" y="2788986"/>
              <a:ext cx="923810" cy="47619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F805D43-8FEA-4981-A785-0B6FEE727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8664" y="3265176"/>
              <a:ext cx="1228571" cy="38095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1317201-978A-415F-A53F-3DB37A28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2973" y="3651550"/>
              <a:ext cx="1685714" cy="54285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98A9305-D417-48C9-B855-301A1069E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8664" y="4423849"/>
              <a:ext cx="2971429" cy="35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6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A4F4C-1BAE-47C2-A133-0A73C0C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+mn-lt"/>
                <a:cs typeface="Calibri Light" panose="020F0302020204030204"/>
              </a:rPr>
              <a:t>Orthogonal &amp; Orthonormal 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077E7-9B5B-40EF-98F0-390FD2AB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09235-9435-49ED-A0C0-2AA3C6AE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35348-CCB0-4A0E-8D0A-1296FEED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FA9D294-8CA6-4FC6-84FC-EE7060472F74}"/>
              </a:ext>
            </a:extLst>
          </p:cNvPr>
          <p:cNvSpPr txBox="1"/>
          <p:nvPr/>
        </p:nvSpPr>
        <p:spPr>
          <a:xfrm>
            <a:off x="824172" y="2185750"/>
            <a:ext cx="7274559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endParaRPr lang="en-US" altLang="zh-CN"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</a:pPr>
            <a:endParaRPr lang="en-US" altLang="zh-CN" sz="2800" dirty="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If u•v=0,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||u||</a:t>
            </a:r>
            <a:r>
              <a:rPr sz="2800" spc="-7" baseline="-19000" dirty="0">
                <a:latin typeface="Calibri" panose="020F0502020204030204"/>
                <a:cs typeface="Calibri" panose="020F0502020204030204"/>
              </a:rPr>
              <a:t>2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!= </a:t>
            </a:r>
            <a:r>
              <a:rPr sz="2800" dirty="0">
                <a:latin typeface="Calibri" panose="020F0502020204030204"/>
                <a:cs typeface="Calibri" panose="020F0502020204030204"/>
              </a:rPr>
              <a:t>0, ||v||</a:t>
            </a:r>
            <a:r>
              <a:rPr sz="2800" baseline="-19000" dirty="0">
                <a:latin typeface="Calibri" panose="020F0502020204030204"/>
                <a:cs typeface="Calibri" panose="020F0502020204030204"/>
              </a:rPr>
              <a:t>2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!=</a:t>
            </a:r>
            <a:r>
              <a:rPr sz="2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0</a:t>
            </a:r>
          </a:p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u and v are</a:t>
            </a:r>
            <a:r>
              <a:rPr sz="28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orthogonal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If u•v=0, ||u||</a:t>
            </a:r>
            <a:r>
              <a:rPr sz="2800" baseline="-19000" dirty="0">
                <a:latin typeface="Calibri" panose="020F0502020204030204"/>
                <a:cs typeface="Calibri" panose="020F0502020204030204"/>
              </a:rPr>
              <a:t>2 </a:t>
            </a:r>
            <a:r>
              <a:rPr sz="2800" dirty="0">
                <a:latin typeface="Calibri" panose="020F0502020204030204"/>
                <a:cs typeface="Calibri" panose="020F0502020204030204"/>
              </a:rPr>
              <a:t>= 1, ||v||</a:t>
            </a:r>
            <a:r>
              <a:rPr sz="2800" baseline="-19000" dirty="0">
                <a:latin typeface="Calibri" panose="020F0502020204030204"/>
                <a:cs typeface="Calibri" panose="020F0502020204030204"/>
              </a:rPr>
              <a:t>2 </a:t>
            </a:r>
            <a:r>
              <a:rPr sz="2800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1</a:t>
            </a:r>
          </a:p>
          <a:p>
            <a:pPr marL="6350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u and v are</a:t>
            </a:r>
            <a:r>
              <a:rPr sz="28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orthonormal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40F02693-5FFF-4311-87F4-ECCE35D8F984}"/>
              </a:ext>
            </a:extLst>
          </p:cNvPr>
          <p:cNvSpPr txBox="1"/>
          <p:nvPr/>
        </p:nvSpPr>
        <p:spPr>
          <a:xfrm>
            <a:off x="903380" y="1271177"/>
            <a:ext cx="4989419" cy="8660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800" dirty="0">
                <a:latin typeface="Calibri" panose="020F0502020204030204"/>
                <a:cs typeface="Calibri" panose="020F0502020204030204"/>
              </a:rPr>
              <a:t>Inner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Product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defined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between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column vector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x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y </a:t>
            </a:r>
            <a:r>
              <a:rPr sz="2800" dirty="0">
                <a:latin typeface="Calibri" panose="020F0502020204030204"/>
                <a:cs typeface="Calibri" panose="020F0502020204030204"/>
              </a:rPr>
              <a:t>,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BBA222-A660-4878-AC9F-E1E47328E04D}"/>
              </a:ext>
            </a:extLst>
          </p:cNvPr>
          <p:cNvGrpSpPr/>
          <p:nvPr/>
        </p:nvGrpSpPr>
        <p:grpSpPr>
          <a:xfrm>
            <a:off x="2240801" y="2129579"/>
            <a:ext cx="5832242" cy="1299421"/>
            <a:chOff x="2240801" y="2129579"/>
            <a:chExt cx="5832242" cy="1299421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FD30D5D8-C88E-4D48-97A0-D7D016B673D0}"/>
                </a:ext>
              </a:extLst>
            </p:cNvPr>
            <p:cNvSpPr/>
            <p:nvPr/>
          </p:nvSpPr>
          <p:spPr>
            <a:xfrm>
              <a:off x="2240801" y="2129579"/>
              <a:ext cx="5115339" cy="12994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D98B19-A82F-4983-9F59-C6C73D244269}"/>
                </a:ext>
              </a:extLst>
            </p:cNvPr>
            <p:cNvSpPr/>
            <p:nvPr/>
          </p:nvSpPr>
          <p:spPr>
            <a:xfrm>
              <a:off x="7381828" y="2594623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30480" algn="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dirty="0">
                  <a:cs typeface="Calibri" panose="020F0502020204030204"/>
                </a:rPr>
                <a:t>=</a:t>
              </a:r>
              <a:r>
                <a:rPr lang="en-US" altLang="zh-CN" spc="-90" dirty="0">
                  <a:cs typeface="Calibri" panose="020F0502020204030204"/>
                </a:rPr>
                <a:t> </a:t>
              </a:r>
              <a:r>
                <a:rPr lang="en-US" altLang="zh-CN" dirty="0" err="1">
                  <a:cs typeface="Calibri" panose="020F0502020204030204"/>
                </a:rPr>
                <a:t>x•y</a:t>
              </a:r>
              <a:endParaRPr lang="en-US" altLang="zh-CN" dirty="0">
                <a:cs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0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4C0C2-FE45-4FC8-8503-47AC4B9B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imes New Roman" panose="02020603050405020304"/>
              </a:rPr>
              <a:t>Orthogonal</a:t>
            </a:r>
            <a:r>
              <a:rPr lang="en-US" altLang="zh-CN" spc="-50" dirty="0">
                <a:latin typeface="+mn-lt"/>
                <a:cs typeface="Times New Roman" panose="02020603050405020304"/>
              </a:rPr>
              <a:t> </a:t>
            </a:r>
            <a:r>
              <a:rPr lang="en-US" altLang="zh-CN" spc="-5" dirty="0">
                <a:latin typeface="+mn-lt"/>
                <a:cs typeface="Times New Roman" panose="02020603050405020304"/>
              </a:rPr>
              <a:t>matrices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3C401-217F-4897-B6C3-327B0C5B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D3A83-733F-4DBC-9C59-C609C18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7B572-16F0-4A5C-B08B-FA12D2D9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2B6B9C5-90BD-4EBB-9CFB-8B4A4790BAEB}"/>
              </a:ext>
            </a:extLst>
          </p:cNvPr>
          <p:cNvSpPr/>
          <p:nvPr/>
        </p:nvSpPr>
        <p:spPr>
          <a:xfrm>
            <a:off x="2216150" y="3212294"/>
            <a:ext cx="4241800" cy="334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A12BCFD-C94B-4161-9768-AFFB1CA79562}"/>
              </a:ext>
            </a:extLst>
          </p:cNvPr>
          <p:cNvSpPr txBox="1"/>
          <p:nvPr/>
        </p:nvSpPr>
        <p:spPr>
          <a:xfrm>
            <a:off x="1077480" y="1781687"/>
            <a:ext cx="72167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96000"/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square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orthogonal, </a:t>
            </a:r>
            <a:r>
              <a:rPr sz="2800" dirty="0">
                <a:latin typeface="Calibri" panose="020F0502020204030204"/>
                <a:cs typeface="Calibri" panose="020F0502020204030204"/>
              </a:rPr>
              <a:t>it is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easy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find </a:t>
            </a:r>
            <a:r>
              <a:rPr sz="2800" dirty="0">
                <a:latin typeface="Calibri" panose="020F0502020204030204"/>
                <a:cs typeface="Calibri" panose="020F0502020204030204"/>
              </a:rPr>
              <a:t>its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inverse: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4592F3F-59F2-4B07-92B2-FF9A2A3FD99A}"/>
              </a:ext>
            </a:extLst>
          </p:cNvPr>
          <p:cNvSpPr/>
          <p:nvPr/>
        </p:nvSpPr>
        <p:spPr>
          <a:xfrm>
            <a:off x="1657350" y="5060945"/>
            <a:ext cx="6197129" cy="298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60F312E4-D2DB-4932-80AD-E005A4A0F4E3}"/>
              </a:ext>
            </a:extLst>
          </p:cNvPr>
          <p:cNvSpPr txBox="1"/>
          <p:nvPr/>
        </p:nvSpPr>
        <p:spPr>
          <a:xfrm>
            <a:off x="1312509" y="3981366"/>
            <a:ext cx="13735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Times New Roman" panose="02020603050405020304"/>
              </a:rPr>
              <a:t>Property:</a:t>
            </a:r>
            <a:endParaRPr sz="2400" dirty="0"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7670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90" dirty="0"/>
              <a:t> </a:t>
            </a:r>
            <a:r>
              <a:rPr lang="en-US" altLang="zh-CN" spc="65" dirty="0"/>
              <a:t>SCALAR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pc="114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pc="114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(denoted 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spc="45" dirty="0">
                <a:latin typeface="Calibri" panose="020F0502020204030204" pitchFamily="34" charset="0"/>
                <a:cs typeface="Calibri" panose="020F0502020204030204" pitchFamily="34" charset="0"/>
              </a:rPr>
              <a:t>regular 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US" altLang="zh-CN" spc="1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22)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323EC-7414-461D-8F70-D5A76B3A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latin typeface="+mn-lt"/>
                <a:cs typeface="Calibri" panose="020F0502020204030204"/>
              </a:rPr>
              <a:t>Matrix</a:t>
            </a:r>
            <a:r>
              <a:rPr lang="en-US" altLang="zh-CN" spc="-85" dirty="0">
                <a:latin typeface="+mn-lt"/>
                <a:cs typeface="Calibri" panose="020F0502020204030204"/>
              </a:rPr>
              <a:t> </a:t>
            </a:r>
            <a:r>
              <a:rPr lang="en-US" altLang="zh-CN" spc="5" dirty="0">
                <a:latin typeface="+mn-lt"/>
                <a:cs typeface="Calibri" panose="020F0502020204030204"/>
              </a:rPr>
              <a:t>Norm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87041-6AA4-4FBE-A106-42113D42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0F8C3-E0C7-451B-974C-44C3F846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05A06-4576-4DBD-B723-17E8BF98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25C4928-392A-4E7E-8B07-69D4495D71DC}"/>
              </a:ext>
            </a:extLst>
          </p:cNvPr>
          <p:cNvSpPr txBox="1"/>
          <p:nvPr/>
        </p:nvSpPr>
        <p:spPr>
          <a:xfrm>
            <a:off x="535940" y="1606803"/>
            <a:ext cx="7776209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965" marR="5080" indent="-342900">
              <a:lnSpc>
                <a:spcPct val="101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5175885" algn="l"/>
                <a:tab pos="6235065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Definition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Given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norm	||x||,	the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matrix  norm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defined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norm is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by: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ED49700-095F-4A02-94B6-D042F6013D05}"/>
              </a:ext>
            </a:extLst>
          </p:cNvPr>
          <p:cNvSpPr txBox="1"/>
          <p:nvPr/>
        </p:nvSpPr>
        <p:spPr>
          <a:xfrm>
            <a:off x="535940" y="4005580"/>
            <a:ext cx="7833995" cy="14706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What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does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norm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represent?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ct val="101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represents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maximum “stretching” that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does 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x </a:t>
            </a:r>
            <a:r>
              <a:rPr sz="2800" dirty="0">
                <a:latin typeface="Calibri" panose="020F0502020204030204"/>
                <a:cs typeface="Calibri" panose="020F0502020204030204"/>
              </a:rPr>
              <a:t>-&gt;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(A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x</a:t>
            </a:r>
            <a:r>
              <a:rPr sz="2800" dirty="0">
                <a:latin typeface="Calibri" panose="020F0502020204030204"/>
                <a:cs typeface="Calibri" panose="020F0502020204030204"/>
              </a:rPr>
              <a:t>).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4BB8F1-3547-467E-A07D-F2A67777D0ED}"/>
              </a:ext>
            </a:extLst>
          </p:cNvPr>
          <p:cNvGrpSpPr/>
          <p:nvPr/>
        </p:nvGrpSpPr>
        <p:grpSpPr>
          <a:xfrm>
            <a:off x="3272055" y="2735095"/>
            <a:ext cx="2234489" cy="1040716"/>
            <a:chOff x="3272055" y="2735095"/>
            <a:chExt cx="2234489" cy="1040716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E7720E77-8857-4296-9F34-499AF27DD262}"/>
                </a:ext>
              </a:extLst>
            </p:cNvPr>
            <p:cNvSpPr/>
            <p:nvPr/>
          </p:nvSpPr>
          <p:spPr>
            <a:xfrm>
              <a:off x="3326388" y="301395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4F668EDF-B497-4CA6-95F7-3650D44E483D}"/>
                </a:ext>
              </a:extLst>
            </p:cNvPr>
            <p:cNvSpPr/>
            <p:nvPr/>
          </p:nvSpPr>
          <p:spPr>
            <a:xfrm>
              <a:off x="3272055" y="301395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0AEFCC07-0BEA-46E0-A558-C7AB54824081}"/>
                </a:ext>
              </a:extLst>
            </p:cNvPr>
            <p:cNvSpPr/>
            <p:nvPr/>
          </p:nvSpPr>
          <p:spPr>
            <a:xfrm>
              <a:off x="3689393" y="301395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B4956BD5-8A94-49A9-B31B-C1A768B70A56}"/>
                </a:ext>
              </a:extLst>
            </p:cNvPr>
            <p:cNvSpPr/>
            <p:nvPr/>
          </p:nvSpPr>
          <p:spPr>
            <a:xfrm>
              <a:off x="3635850" y="301395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4B009D9-BC76-4DB8-8095-CDECA0E3A57F}"/>
                </a:ext>
              </a:extLst>
            </p:cNvPr>
            <p:cNvSpPr/>
            <p:nvPr/>
          </p:nvSpPr>
          <p:spPr>
            <a:xfrm>
              <a:off x="4916985" y="273509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2B225EDA-16D3-4624-B881-F0FFE647D2CC}"/>
                </a:ext>
              </a:extLst>
            </p:cNvPr>
            <p:cNvSpPr/>
            <p:nvPr/>
          </p:nvSpPr>
          <p:spPr>
            <a:xfrm>
              <a:off x="4862648" y="273509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49450EC-3266-4F29-A3BE-F8E82E894B92}"/>
                </a:ext>
              </a:extLst>
            </p:cNvPr>
            <p:cNvSpPr/>
            <p:nvPr/>
          </p:nvSpPr>
          <p:spPr>
            <a:xfrm>
              <a:off x="5465834" y="273509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A5AEB5B2-3D91-4C9F-9FE9-8B27604A3461}"/>
                </a:ext>
              </a:extLst>
            </p:cNvPr>
            <p:cNvSpPr/>
            <p:nvPr/>
          </p:nvSpPr>
          <p:spPr>
            <a:xfrm>
              <a:off x="5411498" y="273509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5013A7CA-F930-4083-AF6C-11F798586D92}"/>
                </a:ext>
              </a:extLst>
            </p:cNvPr>
            <p:cNvSpPr/>
            <p:nvPr/>
          </p:nvSpPr>
          <p:spPr>
            <a:xfrm>
              <a:off x="5039836" y="3314166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DCB912BC-9479-40D4-8548-2620EFD270E4}"/>
                </a:ext>
              </a:extLst>
            </p:cNvPr>
            <p:cNvSpPr/>
            <p:nvPr/>
          </p:nvSpPr>
          <p:spPr>
            <a:xfrm>
              <a:off x="4985499" y="3314166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776E8BCC-3DD7-4AFA-92B3-CD86B5E1649E}"/>
                </a:ext>
              </a:extLst>
            </p:cNvPr>
            <p:cNvSpPr/>
            <p:nvPr/>
          </p:nvSpPr>
          <p:spPr>
            <a:xfrm>
              <a:off x="5342983" y="3314166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582B2E65-76D1-4EF2-BE89-772785E7BD2B}"/>
                </a:ext>
              </a:extLst>
            </p:cNvPr>
            <p:cNvSpPr/>
            <p:nvPr/>
          </p:nvSpPr>
          <p:spPr>
            <a:xfrm>
              <a:off x="5289439" y="3314166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BA2E2C52-5266-49E1-A0A7-AE302E8B1608}"/>
                </a:ext>
              </a:extLst>
            </p:cNvPr>
            <p:cNvSpPr/>
            <p:nvPr/>
          </p:nvSpPr>
          <p:spPr>
            <a:xfrm>
              <a:off x="4823284" y="3244475"/>
              <a:ext cx="683260" cy="0"/>
            </a:xfrm>
            <a:custGeom>
              <a:avLst/>
              <a:gdLst/>
              <a:ahLst/>
              <a:cxnLst/>
              <a:rect l="l" t="t" r="r" b="b"/>
              <a:pathLst>
                <a:path w="683260">
                  <a:moveTo>
                    <a:pt x="0" y="0"/>
                  </a:moveTo>
                  <a:lnTo>
                    <a:pt x="682707" y="0"/>
                  </a:lnTo>
                </a:path>
              </a:pathLst>
            </a:custGeom>
            <a:ln w="15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3CBCEC27-723E-47A3-84AB-C173312A3F70}"/>
                </a:ext>
              </a:extLst>
            </p:cNvPr>
            <p:cNvSpPr txBox="1"/>
            <p:nvPr/>
          </p:nvSpPr>
          <p:spPr>
            <a:xfrm>
              <a:off x="5076746" y="3243635"/>
              <a:ext cx="195580" cy="4876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0" i="1" spc="5" dirty="0">
                  <a:latin typeface="Times New Roman" panose="02020603050405020304"/>
                  <a:cs typeface="Times New Roman" panose="02020603050405020304"/>
                </a:rPr>
                <a:t>x</a:t>
              </a:r>
              <a:endParaRPr sz="3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E034C47F-C8CF-4A6D-8051-4F1C80B914A4}"/>
                </a:ext>
              </a:extLst>
            </p:cNvPr>
            <p:cNvSpPr txBox="1"/>
            <p:nvPr/>
          </p:nvSpPr>
          <p:spPr>
            <a:xfrm>
              <a:off x="4243655" y="3333950"/>
              <a:ext cx="387350" cy="29464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750" i="1" spc="125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1750" spc="100" dirty="0">
                  <a:latin typeface="Symbol" panose="05050102010706020507"/>
                  <a:cs typeface="Symbol" panose="05050102010706020507"/>
                </a:rPr>
                <a:t></a:t>
              </a:r>
              <a:r>
                <a:rPr sz="1750" dirty="0">
                  <a:latin typeface="Times New Roman" panose="02020603050405020304"/>
                  <a:cs typeface="Times New Roman" panose="02020603050405020304"/>
                </a:rPr>
                <a:t>0</a:t>
              </a:r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AC69C273-C437-4310-A137-F172B19DE76C}"/>
                </a:ext>
              </a:extLst>
            </p:cNvPr>
            <p:cNvSpPr txBox="1"/>
            <p:nvPr/>
          </p:nvSpPr>
          <p:spPr>
            <a:xfrm>
              <a:off x="3349707" y="2942606"/>
              <a:ext cx="2065020" cy="4876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  <a:tabLst>
                  <a:tab pos="448945" algn="l"/>
                  <a:tab pos="1627505" algn="l"/>
                </a:tabLst>
              </a:pPr>
              <a:r>
                <a:rPr sz="3000" i="1" spc="5" dirty="0">
                  <a:latin typeface="Times New Roman" panose="02020603050405020304"/>
                  <a:cs typeface="Times New Roman" panose="02020603050405020304"/>
                </a:rPr>
                <a:t>A	</a:t>
              </a:r>
              <a:r>
                <a:rPr sz="3000" spc="5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3000" spc="-4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00" spc="-15" dirty="0">
                  <a:latin typeface="Times New Roman" panose="02020603050405020304"/>
                  <a:cs typeface="Times New Roman" panose="02020603050405020304"/>
                </a:rPr>
                <a:t>max	</a:t>
              </a:r>
              <a:r>
                <a:rPr sz="4500" i="1" spc="-30" baseline="41000" dirty="0">
                  <a:latin typeface="Times New Roman" panose="02020603050405020304"/>
                  <a:cs typeface="Times New Roman" panose="02020603050405020304"/>
                </a:rPr>
                <a:t>Ax</a:t>
              </a:r>
              <a:endParaRPr sz="4500" baseline="410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AB134-A1FB-4833-80DC-5589368E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latin typeface="+mn-lt"/>
                <a:cs typeface="Calibri" panose="020F0502020204030204"/>
              </a:rPr>
              <a:t>Matrix </a:t>
            </a:r>
            <a:r>
              <a:rPr lang="en-US" altLang="zh-CN" spc="-5" dirty="0">
                <a:latin typeface="+mn-lt"/>
                <a:cs typeface="Calibri" panose="020F0502020204030204"/>
              </a:rPr>
              <a:t>1-</a:t>
            </a:r>
            <a:r>
              <a:rPr lang="en-US" altLang="zh-CN" dirty="0">
                <a:latin typeface="+mn-lt"/>
                <a:cs typeface="Calibri" panose="020F0502020204030204"/>
              </a:rPr>
              <a:t> </a:t>
            </a:r>
            <a:r>
              <a:rPr lang="en-US" altLang="zh-CN" spc="5" dirty="0">
                <a:latin typeface="+mn-lt"/>
                <a:cs typeface="Calibri" panose="020F0502020204030204"/>
              </a:rPr>
              <a:t>Norm</a:t>
            </a:r>
            <a:r>
              <a:rPr lang="en-US" altLang="zh-CN" dirty="0">
                <a:latin typeface="+mn-lt"/>
                <a:cs typeface="Calibri" panose="020F0502020204030204"/>
              </a:rPr>
              <a:t/>
            </a:r>
            <a:br>
              <a:rPr lang="en-US" altLang="zh-CN" dirty="0">
                <a:latin typeface="+mn-lt"/>
                <a:cs typeface="Calibri" panose="020F05020202040302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8597C-F383-4BE0-B835-E383B9D1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8A846-1978-41DD-8D68-BA8661D0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839C9-0F44-49BC-9684-236DC6D0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0132CD-0C22-485F-BCE1-EC07CA4F4EA1}"/>
              </a:ext>
            </a:extLst>
          </p:cNvPr>
          <p:cNvSpPr/>
          <p:nvPr/>
        </p:nvSpPr>
        <p:spPr>
          <a:xfrm>
            <a:off x="442345" y="1492747"/>
            <a:ext cx="7404713" cy="948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6600" marR="5080" indent="-342900">
              <a:lnSpc>
                <a:spcPct val="101000"/>
              </a:lnSpc>
              <a:spcBef>
                <a:spcPts val="3505"/>
              </a:spcBef>
            </a:pPr>
            <a:r>
              <a:rPr lang="en-US" altLang="zh-CN" sz="2800" b="1" spc="-10" dirty="0">
                <a:solidFill>
                  <a:srgbClr val="FF0000"/>
                </a:solidFill>
                <a:cs typeface="Calibri" panose="020F0502020204030204"/>
              </a:rPr>
              <a:t>Theorem </a:t>
            </a:r>
            <a:r>
              <a:rPr lang="en-US" altLang="zh-CN" sz="2800" b="1" dirty="0">
                <a:solidFill>
                  <a:srgbClr val="FF0000"/>
                </a:solidFill>
                <a:cs typeface="Calibri" panose="020F0502020204030204"/>
              </a:rPr>
              <a:t>A</a:t>
            </a:r>
            <a:r>
              <a:rPr lang="en-US" altLang="zh-CN" sz="2800" dirty="0">
                <a:cs typeface="Calibri" panose="020F0502020204030204"/>
              </a:rPr>
              <a:t>: </a:t>
            </a:r>
            <a:r>
              <a:rPr lang="en-US" altLang="zh-CN" sz="2800" spc="-5" dirty="0">
                <a:cs typeface="Calibri" panose="020F0502020204030204"/>
              </a:rPr>
              <a:t>The </a:t>
            </a:r>
            <a:r>
              <a:rPr lang="en-US" altLang="zh-CN" sz="2800" spc="-10" dirty="0">
                <a:cs typeface="Calibri" panose="020F0502020204030204"/>
              </a:rPr>
              <a:t>matrix </a:t>
            </a:r>
            <a:r>
              <a:rPr lang="en-US" altLang="zh-CN" sz="2800" spc="-5" dirty="0">
                <a:cs typeface="Calibri" panose="020F0502020204030204"/>
              </a:rPr>
              <a:t>norm </a:t>
            </a:r>
            <a:r>
              <a:rPr lang="en-US" altLang="zh-CN" sz="2800" spc="-10" dirty="0">
                <a:cs typeface="Calibri" panose="020F0502020204030204"/>
              </a:rPr>
              <a:t>corresponding </a:t>
            </a:r>
            <a:r>
              <a:rPr lang="en-US" altLang="zh-CN" sz="2800" spc="-15" dirty="0">
                <a:cs typeface="Calibri" panose="020F0502020204030204"/>
              </a:rPr>
              <a:t>to </a:t>
            </a:r>
            <a:r>
              <a:rPr lang="en-US" altLang="zh-CN" sz="2800" dirty="0">
                <a:cs typeface="Calibri" panose="020F0502020204030204"/>
              </a:rPr>
              <a:t>1-norm  </a:t>
            </a:r>
            <a:r>
              <a:rPr lang="en-US" altLang="zh-CN" sz="2800" spc="-5" dirty="0">
                <a:cs typeface="Calibri" panose="020F0502020204030204"/>
              </a:rPr>
              <a:t>is </a:t>
            </a:r>
            <a:r>
              <a:rPr lang="en-US" altLang="zh-CN" sz="2800" spc="-10" dirty="0">
                <a:cs typeface="Calibri" panose="020F0502020204030204"/>
              </a:rPr>
              <a:t>maximum absolute </a:t>
            </a:r>
            <a:r>
              <a:rPr lang="en-US" altLang="zh-CN" sz="2800" spc="-5" dirty="0">
                <a:cs typeface="Calibri" panose="020F0502020204030204"/>
              </a:rPr>
              <a:t>column</a:t>
            </a:r>
            <a:r>
              <a:rPr lang="en-US" altLang="zh-CN" sz="2800" spc="30" dirty="0">
                <a:cs typeface="Calibri" panose="020F0502020204030204"/>
              </a:rPr>
              <a:t> </a:t>
            </a:r>
            <a:r>
              <a:rPr lang="en-US" altLang="zh-CN" sz="2800" dirty="0">
                <a:cs typeface="Calibri" panose="020F0502020204030204"/>
              </a:rPr>
              <a:t>sum: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B133CE6-2048-453F-8E95-910E8DCAA19B}"/>
              </a:ext>
            </a:extLst>
          </p:cNvPr>
          <p:cNvSpPr txBox="1"/>
          <p:nvPr/>
        </p:nvSpPr>
        <p:spPr>
          <a:xfrm>
            <a:off x="684530" y="3851737"/>
            <a:ext cx="5773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Proof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: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previous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slide,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have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468FCEF-848A-4150-B4F8-655B1127257B}"/>
              </a:ext>
            </a:extLst>
          </p:cNvPr>
          <p:cNvSpPr txBox="1"/>
          <p:nvPr/>
        </p:nvSpPr>
        <p:spPr>
          <a:xfrm>
            <a:off x="853440" y="5374137"/>
            <a:ext cx="4693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where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50" baseline="-18000" dirty="0">
                <a:latin typeface="Calibri" panose="020F0502020204030204"/>
                <a:cs typeface="Calibri" panose="020F0502020204030204"/>
              </a:rPr>
              <a:t>j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the </a:t>
            </a:r>
            <a:r>
              <a:rPr sz="2800" dirty="0">
                <a:latin typeface="Calibri" panose="020F0502020204030204"/>
                <a:cs typeface="Calibri" panose="020F0502020204030204"/>
              </a:rPr>
              <a:t>j-th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column of</a:t>
            </a:r>
            <a:r>
              <a:rPr sz="2800" spc="-2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A.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919D10-1EBE-421E-9D6F-BF72899B3AF3}"/>
              </a:ext>
            </a:extLst>
          </p:cNvPr>
          <p:cNvGrpSpPr/>
          <p:nvPr/>
        </p:nvGrpSpPr>
        <p:grpSpPr>
          <a:xfrm>
            <a:off x="6699352" y="3847838"/>
            <a:ext cx="2094244" cy="620035"/>
            <a:chOff x="6882899" y="3859109"/>
            <a:chExt cx="2094244" cy="620035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5C2529E9-44CA-44EB-8485-27A8B0008E77}"/>
                </a:ext>
              </a:extLst>
            </p:cNvPr>
            <p:cNvSpPr/>
            <p:nvPr/>
          </p:nvSpPr>
          <p:spPr>
            <a:xfrm>
              <a:off x="6930145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9EEDD48C-D847-4C9E-B524-6B42017577C3}"/>
                </a:ext>
              </a:extLst>
            </p:cNvPr>
            <p:cNvSpPr/>
            <p:nvPr/>
          </p:nvSpPr>
          <p:spPr>
            <a:xfrm>
              <a:off x="6882899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49D37027-555F-4192-8EE6-3238BEEDB717}"/>
                </a:ext>
              </a:extLst>
            </p:cNvPr>
            <p:cNvSpPr/>
            <p:nvPr/>
          </p:nvSpPr>
          <p:spPr>
            <a:xfrm>
              <a:off x="7248559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B088D150-D70B-4943-9F81-AF1198B94E99}"/>
                </a:ext>
              </a:extLst>
            </p:cNvPr>
            <p:cNvSpPr/>
            <p:nvPr/>
          </p:nvSpPr>
          <p:spPr>
            <a:xfrm>
              <a:off x="7201307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7C35523A-8F63-4210-84D3-DA009BEDC517}"/>
                </a:ext>
              </a:extLst>
            </p:cNvPr>
            <p:cNvSpPr/>
            <p:nvPr/>
          </p:nvSpPr>
          <p:spPr>
            <a:xfrm>
              <a:off x="7838836" y="4244829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755"/>
                  </a:lnTo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ED392166-BB71-4372-8AF0-3587C60D1D2F}"/>
                </a:ext>
              </a:extLst>
            </p:cNvPr>
            <p:cNvSpPr/>
            <p:nvPr/>
          </p:nvSpPr>
          <p:spPr>
            <a:xfrm>
              <a:off x="7811444" y="4244829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755"/>
                  </a:lnTo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A19CB2B8-76A5-4DB6-9384-0B77C45A2FB8}"/>
                </a:ext>
              </a:extLst>
            </p:cNvPr>
            <p:cNvSpPr/>
            <p:nvPr/>
          </p:nvSpPr>
          <p:spPr>
            <a:xfrm>
              <a:off x="8014823" y="4244829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755"/>
                  </a:lnTo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DD11F857-D59C-48DE-95CD-DCD9A8603289}"/>
                </a:ext>
              </a:extLst>
            </p:cNvPr>
            <p:cNvSpPr/>
            <p:nvPr/>
          </p:nvSpPr>
          <p:spPr>
            <a:xfrm>
              <a:off x="7987432" y="4244829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755"/>
                  </a:lnTo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26C0983F-2A31-4FFD-B047-36AC72B0F3C2}"/>
                </a:ext>
              </a:extLst>
            </p:cNvPr>
            <p:cNvSpPr/>
            <p:nvPr/>
          </p:nvSpPr>
          <p:spPr>
            <a:xfrm>
              <a:off x="8371571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40A8ACE0-EA37-492A-8313-91AADACBB45B}"/>
                </a:ext>
              </a:extLst>
            </p:cNvPr>
            <p:cNvSpPr/>
            <p:nvPr/>
          </p:nvSpPr>
          <p:spPr>
            <a:xfrm>
              <a:off x="8324319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CD6D4B39-0B00-48AC-BC06-B9467362F41D}"/>
                </a:ext>
              </a:extLst>
            </p:cNvPr>
            <p:cNvSpPr/>
            <p:nvPr/>
          </p:nvSpPr>
          <p:spPr>
            <a:xfrm>
              <a:off x="8852282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>
              <a:extLst>
                <a:ext uri="{FF2B5EF4-FFF2-40B4-BE49-F238E27FC236}">
                  <a16:creationId xmlns:a16="http://schemas.microsoft.com/office/drawing/2014/main" id="{939EEFB6-3A6B-47E5-B0F2-36D3DD1B94E1}"/>
                </a:ext>
              </a:extLst>
            </p:cNvPr>
            <p:cNvSpPr/>
            <p:nvPr/>
          </p:nvSpPr>
          <p:spPr>
            <a:xfrm>
              <a:off x="8805030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71D73E6E-9B5F-45DA-BFA0-6A3A57381CB9}"/>
                </a:ext>
              </a:extLst>
            </p:cNvPr>
            <p:cNvSpPr txBox="1"/>
            <p:nvPr/>
          </p:nvSpPr>
          <p:spPr>
            <a:xfrm>
              <a:off x="8853954" y="4132833"/>
              <a:ext cx="123189" cy="2616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550" spc="-1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15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8DE3EE23-AD9A-422F-861E-5D5266077E2A}"/>
                </a:ext>
              </a:extLst>
            </p:cNvPr>
            <p:cNvSpPr txBox="1"/>
            <p:nvPr/>
          </p:nvSpPr>
          <p:spPr>
            <a:xfrm>
              <a:off x="7249569" y="4132833"/>
              <a:ext cx="123189" cy="2616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550" spc="-1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15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5" name="object 30">
              <a:extLst>
                <a:ext uri="{FF2B5EF4-FFF2-40B4-BE49-F238E27FC236}">
                  <a16:creationId xmlns:a16="http://schemas.microsoft.com/office/drawing/2014/main" id="{BD3CD227-736D-4FCE-B1DF-F7BE16978EDE}"/>
                </a:ext>
              </a:extLst>
            </p:cNvPr>
            <p:cNvSpPr txBox="1"/>
            <p:nvPr/>
          </p:nvSpPr>
          <p:spPr>
            <a:xfrm>
              <a:off x="7863099" y="4201798"/>
              <a:ext cx="382270" cy="2616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550" i="1" spc="-1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1550" i="1" spc="1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550" spc="-5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1550" spc="-5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15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6" name="object 31">
              <a:extLst>
                <a:ext uri="{FF2B5EF4-FFF2-40B4-BE49-F238E27FC236}">
                  <a16:creationId xmlns:a16="http://schemas.microsoft.com/office/drawing/2014/main" id="{43E35031-F021-4B30-96B9-85BB8B925283}"/>
                </a:ext>
              </a:extLst>
            </p:cNvPr>
            <p:cNvSpPr txBox="1"/>
            <p:nvPr/>
          </p:nvSpPr>
          <p:spPr>
            <a:xfrm>
              <a:off x="6971544" y="3859109"/>
              <a:ext cx="1813560" cy="4305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484505" algn="l"/>
                  <a:tab pos="1453515" algn="l"/>
                </a:tabLst>
              </a:pPr>
              <a:r>
                <a:rPr sz="2650" i="1" spc="-10" dirty="0">
                  <a:latin typeface="Times New Roman" panose="02020603050405020304"/>
                  <a:cs typeface="Times New Roman" panose="02020603050405020304"/>
                </a:rPr>
                <a:t>A	</a:t>
              </a:r>
              <a:r>
                <a:rPr sz="2650" spc="-1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650" spc="-4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650" spc="-10" dirty="0"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650" spc="-75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650" spc="-1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65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650" i="1" spc="-40" dirty="0">
                  <a:latin typeface="Times New Roman" panose="02020603050405020304"/>
                  <a:cs typeface="Times New Roman" panose="02020603050405020304"/>
                </a:rPr>
                <a:t>Ax</a:t>
              </a:r>
              <a:endParaRPr sz="265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D0FC92D-00CB-4273-9726-E057D66F72CC}"/>
              </a:ext>
            </a:extLst>
          </p:cNvPr>
          <p:cNvGrpSpPr/>
          <p:nvPr/>
        </p:nvGrpSpPr>
        <p:grpSpPr>
          <a:xfrm>
            <a:off x="853440" y="4495853"/>
            <a:ext cx="6438507" cy="1111944"/>
            <a:chOff x="878840" y="4211834"/>
            <a:chExt cx="6438507" cy="1111944"/>
          </a:xfrm>
        </p:grpSpPr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73C4D488-FC33-4A13-A090-334BB986D076}"/>
                </a:ext>
              </a:extLst>
            </p:cNvPr>
            <p:cNvSpPr txBox="1"/>
            <p:nvPr/>
          </p:nvSpPr>
          <p:spPr>
            <a:xfrm>
              <a:off x="6360828" y="4211834"/>
              <a:ext cx="128270" cy="2889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700" i="1" spc="-45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1700"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E336C03-9E8C-4B55-8F85-FFC33CB75663}"/>
                </a:ext>
              </a:extLst>
            </p:cNvPr>
            <p:cNvGrpSpPr/>
            <p:nvPr/>
          </p:nvGrpSpPr>
          <p:grpSpPr>
            <a:xfrm>
              <a:off x="878840" y="4305893"/>
              <a:ext cx="6438507" cy="1017885"/>
              <a:chOff x="878840" y="4305893"/>
              <a:chExt cx="6438507" cy="1017885"/>
            </a:xfrm>
          </p:grpSpPr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F7E64C16-8094-494D-9AC8-E156FB6EAB55}"/>
                  </a:ext>
                </a:extLst>
              </p:cNvPr>
              <p:cNvSpPr txBox="1"/>
              <p:nvPr/>
            </p:nvSpPr>
            <p:spPr>
              <a:xfrm>
                <a:off x="878840" y="4500759"/>
                <a:ext cx="722630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800" spc="5" dirty="0">
                    <a:latin typeface="Calibri" panose="020F0502020204030204"/>
                    <a:cs typeface="Calibri" panose="020F0502020204030204"/>
                  </a:rPr>
                  <a:t>A</a:t>
                </a:r>
                <a:r>
                  <a:rPr sz="2800" spc="-5" dirty="0">
                    <a:latin typeface="Calibri" panose="020F0502020204030204"/>
                    <a:cs typeface="Calibri" panose="020F0502020204030204"/>
                  </a:rPr>
                  <a:t>l</a:t>
                </a:r>
                <a:r>
                  <a:rPr sz="2800" spc="5" dirty="0">
                    <a:latin typeface="Calibri" panose="020F0502020204030204"/>
                    <a:cs typeface="Calibri" panose="020F0502020204030204"/>
                  </a:rPr>
                  <a:t>s</a:t>
                </a:r>
                <a:r>
                  <a:rPr sz="2800" spc="-55" dirty="0">
                    <a:latin typeface="Calibri" panose="020F0502020204030204"/>
                    <a:cs typeface="Calibri" panose="020F0502020204030204"/>
                  </a:rPr>
                  <a:t>o</a:t>
                </a:r>
                <a:r>
                  <a:rPr sz="2800" dirty="0">
                    <a:latin typeface="Calibri" panose="020F0502020204030204"/>
                    <a:cs typeface="Calibri" panose="020F0502020204030204"/>
                  </a:rPr>
                  <a:t>,</a:t>
                </a:r>
              </a:p>
            </p:txBody>
          </p:sp>
          <p:sp>
            <p:nvSpPr>
              <p:cNvPr id="37" name="object 32">
                <a:extLst>
                  <a:ext uri="{FF2B5EF4-FFF2-40B4-BE49-F238E27FC236}">
                    <a16:creationId xmlns:a16="http://schemas.microsoft.com/office/drawing/2014/main" id="{C34DE07D-C51A-4449-B880-AD0C51B26996}"/>
                  </a:ext>
                </a:extLst>
              </p:cNvPr>
              <p:cNvSpPr txBox="1"/>
              <p:nvPr/>
            </p:nvSpPr>
            <p:spPr>
              <a:xfrm>
                <a:off x="2769477" y="4744837"/>
                <a:ext cx="4547870" cy="288925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  <a:tabLst>
                    <a:tab pos="313690" algn="l"/>
                    <a:tab pos="944880" algn="l"/>
                    <a:tab pos="1290320" algn="l"/>
                    <a:tab pos="2612390" algn="l"/>
                    <a:tab pos="2971800" algn="l"/>
                    <a:tab pos="4117975" algn="l"/>
                    <a:tab pos="4477385" algn="l"/>
                  </a:tabLst>
                </a:pPr>
                <a:r>
                  <a:rPr sz="1700" spc="-45" dirty="0">
                    <a:latin typeface="Times New Roman" panose="02020603050405020304"/>
                    <a:cs typeface="Times New Roman" panose="02020603050405020304"/>
                  </a:rPr>
                  <a:t>1	1	2	2	</a:t>
                </a:r>
                <a:r>
                  <a:rPr sz="1700" i="1" spc="-45" dirty="0">
                    <a:latin typeface="Times New Roman" panose="02020603050405020304"/>
                    <a:cs typeface="Times New Roman" panose="02020603050405020304"/>
                  </a:rPr>
                  <a:t>n	n	</a:t>
                </a:r>
                <a:r>
                  <a:rPr sz="1700" i="1" spc="-25" dirty="0">
                    <a:latin typeface="Times New Roman" panose="02020603050405020304"/>
                    <a:cs typeface="Times New Roman" panose="02020603050405020304"/>
                  </a:rPr>
                  <a:t>j	j</a:t>
                </a:r>
                <a:endParaRPr sz="170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38" name="object 33">
                <a:extLst>
                  <a:ext uri="{FF2B5EF4-FFF2-40B4-BE49-F238E27FC236}">
                    <a16:creationId xmlns:a16="http://schemas.microsoft.com/office/drawing/2014/main" id="{5486E19E-97B7-4099-A197-3CD430ABFEAD}"/>
                  </a:ext>
                </a:extLst>
              </p:cNvPr>
              <p:cNvSpPr txBox="1"/>
              <p:nvPr/>
            </p:nvSpPr>
            <p:spPr>
              <a:xfrm>
                <a:off x="6302073" y="5034853"/>
                <a:ext cx="319405" cy="288925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1700" i="1" spc="-25" dirty="0">
                    <a:latin typeface="Times New Roman" panose="02020603050405020304"/>
                    <a:cs typeface="Times New Roman" panose="02020603050405020304"/>
                  </a:rPr>
                  <a:t>j</a:t>
                </a:r>
                <a:r>
                  <a:rPr sz="1700" i="1" spc="-25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1700" spc="-85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1700" spc="-85" dirty="0"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sz="170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0" name="object 35">
                <a:extLst>
                  <a:ext uri="{FF2B5EF4-FFF2-40B4-BE49-F238E27FC236}">
                    <a16:creationId xmlns:a16="http://schemas.microsoft.com/office/drawing/2014/main" id="{659D5AB1-4E76-4D88-8E46-F8D75B5ECAD5}"/>
                  </a:ext>
                </a:extLst>
              </p:cNvPr>
              <p:cNvSpPr txBox="1"/>
              <p:nvPr/>
            </p:nvSpPr>
            <p:spPr>
              <a:xfrm>
                <a:off x="1851442" y="4305893"/>
                <a:ext cx="5367655" cy="70294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1407795" algn="l"/>
                    <a:tab pos="1995170" algn="l"/>
                    <a:tab pos="2458085" algn="l"/>
                    <a:tab pos="3677285" algn="l"/>
                    <a:tab pos="4124960" algn="l"/>
                    <a:tab pos="5138420" algn="l"/>
                  </a:tabLst>
                </a:pPr>
                <a:r>
                  <a:rPr sz="2950" i="1" spc="-114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spc="9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spc="-10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950" spc="5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spc="11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11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spc="-10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950" spc="-6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i="1" spc="-11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spc="11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950" spc="1814" dirty="0">
                    <a:latin typeface="Calibri" panose="020F0502020204030204"/>
                    <a:cs typeface="Calibri" panose="020F0502020204030204"/>
                  </a:rPr>
                  <a:t>!</a:t>
                </a:r>
                <a:r>
                  <a:rPr sz="2950" spc="-320" dirty="0">
                    <a:latin typeface="Calibri" panose="020F0502020204030204"/>
                    <a:cs typeface="Calibri" panose="020F0502020204030204"/>
                  </a:rPr>
                  <a:t> </a:t>
                </a:r>
                <a:r>
                  <a:rPr sz="2950" spc="-10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950" spc="-6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i="1" spc="-11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spc="-10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950" spc="-18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6675" spc="-307" baseline="-4000" dirty="0">
                    <a:latin typeface="Symbol" panose="05050102010706020507"/>
                    <a:cs typeface="Symbol" panose="05050102010706020507"/>
                  </a:rPr>
                  <a:t></a:t>
                </a:r>
                <a:r>
                  <a:rPr sz="6675" spc="-1095" baseline="-4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i="1" spc="-11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endParaRPr sz="295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1719FFE2-E40A-49A9-B072-D9D1820A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528145"/>
            <a:ext cx="2997200" cy="10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85" dirty="0">
                <a:latin typeface="+mn-lt"/>
              </a:rPr>
              <a:t>MATRIX</a:t>
            </a:r>
            <a:r>
              <a:rPr lang="en-US" altLang="zh-CN" spc="45" dirty="0">
                <a:latin typeface="+mn-lt"/>
              </a:rPr>
              <a:t> </a:t>
            </a:r>
            <a:r>
              <a:rPr lang="en-US" altLang="zh-CN" spc="114" dirty="0">
                <a:latin typeface="+mn-lt"/>
              </a:rPr>
              <a:t>OPERATIONS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653A06C-CFEB-44DC-BF9F-AAF731B89E7F}"/>
              </a:ext>
            </a:extLst>
          </p:cNvPr>
          <p:cNvSpPr txBox="1"/>
          <p:nvPr/>
        </p:nvSpPr>
        <p:spPr>
          <a:xfrm>
            <a:off x="628650" y="1668456"/>
            <a:ext cx="3670300" cy="396967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40" dirty="0">
                <a:cs typeface="Palatino Linotype" panose="02040502050505030304"/>
              </a:rPr>
              <a:t>Transposition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15" dirty="0">
                <a:cs typeface="Palatino Linotype" panose="02040502050505030304"/>
              </a:rPr>
              <a:t>Addition </a:t>
            </a:r>
            <a:r>
              <a:rPr sz="2800" spc="30" dirty="0">
                <a:cs typeface="Palatino Linotype" panose="02040502050505030304"/>
              </a:rPr>
              <a:t>and</a:t>
            </a:r>
            <a:r>
              <a:rPr sz="2800" spc="65" dirty="0">
                <a:cs typeface="Palatino Linotype" panose="02040502050505030304"/>
              </a:rPr>
              <a:t> Subtraction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35" dirty="0">
                <a:cs typeface="Palatino Linotype" panose="02040502050505030304"/>
              </a:rPr>
              <a:t>Multiplication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5" dirty="0">
                <a:cs typeface="Palatino Linotype" panose="02040502050505030304"/>
              </a:rPr>
              <a:t>Norm </a:t>
            </a:r>
            <a:r>
              <a:rPr sz="2800" spc="-35" dirty="0">
                <a:cs typeface="Palatino Linotype" panose="02040502050505030304"/>
              </a:rPr>
              <a:t>(of</a:t>
            </a:r>
            <a:r>
              <a:rPr sz="2800" spc="110" dirty="0">
                <a:cs typeface="Palatino Linotype" panose="02040502050505030304"/>
              </a:rPr>
              <a:t> </a:t>
            </a:r>
            <a:r>
              <a:rPr sz="2800" spc="15" dirty="0">
                <a:cs typeface="Palatino Linotype" panose="02040502050505030304"/>
              </a:rPr>
              <a:t>vector)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40" dirty="0">
                <a:solidFill>
                  <a:srgbClr val="0000FF"/>
                </a:solidFill>
                <a:cs typeface="Palatino Linotype" panose="02040502050505030304"/>
              </a:rPr>
              <a:t>Inversion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90" dirty="0">
                <a:solidFill>
                  <a:srgbClr val="0000FF"/>
                </a:solidFill>
                <a:cs typeface="Palatino Linotype" panose="02040502050505030304"/>
              </a:rPr>
              <a:t>Rank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40" dirty="0">
                <a:solidFill>
                  <a:srgbClr val="0000FF"/>
                </a:solidFill>
                <a:cs typeface="Palatino Linotype" panose="02040502050505030304"/>
              </a:rPr>
              <a:t>calculus</a:t>
            </a:r>
            <a:endParaRPr sz="2800" dirty="0"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292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Calibri Light" panose="020F0302020204030204"/>
              </a:rPr>
              <a:t>(5) </a:t>
            </a:r>
            <a:r>
              <a:rPr lang="en-US" altLang="zh-CN" spc="-25" dirty="0">
                <a:latin typeface="+mn-lt"/>
                <a:cs typeface="Calibri Light" panose="020F0302020204030204"/>
              </a:rPr>
              <a:t>Inverse </a:t>
            </a:r>
            <a:r>
              <a:rPr lang="en-US" altLang="zh-CN" dirty="0">
                <a:latin typeface="+mn-lt"/>
                <a:cs typeface="Calibri Light" panose="020F0302020204030204"/>
              </a:rPr>
              <a:t>of a</a:t>
            </a:r>
            <a:r>
              <a:rPr lang="en-US" altLang="zh-CN" spc="-5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59DC49D-526C-4F6B-9D76-C2D4FC0EF0C5}"/>
              </a:ext>
            </a:extLst>
          </p:cNvPr>
          <p:cNvSpPr txBox="1"/>
          <p:nvPr/>
        </p:nvSpPr>
        <p:spPr>
          <a:xfrm>
            <a:off x="681990" y="1735326"/>
            <a:ext cx="7833360" cy="308738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commonly denoted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-1 </a:t>
            </a:r>
            <a:r>
              <a:rPr sz="2800" dirty="0">
                <a:latin typeface="Calibri" panose="020F0502020204030204"/>
                <a:cs typeface="Calibri" panose="020F0502020204030204"/>
              </a:rPr>
              <a:t>or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.</a:t>
            </a:r>
          </a:p>
          <a:p>
            <a:pPr marL="495300" indent="-457200">
              <a:lnSpc>
                <a:spcPts val="2065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n x 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matrix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-1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such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that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AA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-1 </a:t>
            </a:r>
            <a:r>
              <a:rPr sz="2800" dirty="0">
                <a:latin typeface="Calibri" panose="020F0502020204030204"/>
                <a:cs typeface="Calibri" panose="020F0502020204030204"/>
              </a:rPr>
              <a:t>=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I</a:t>
            </a:r>
            <a:r>
              <a:rPr lang="en-US" sz="2800" b="1" spc="-2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800" b="1" spc="-275" dirty="0">
                <a:latin typeface="Calibri" panose="020F0502020204030204"/>
                <a:cs typeface="Calibri" panose="020F0502020204030204"/>
              </a:rPr>
              <a:t>=  </a:t>
            </a:r>
            <a:r>
              <a:rPr lang="en-US" altLang="zh-CN" sz="2800" b="1" spc="-5" dirty="0">
                <a:cs typeface="Calibri" panose="020F0502020204030204"/>
              </a:rPr>
              <a:t>A</a:t>
            </a:r>
            <a:r>
              <a:rPr lang="en-US" altLang="zh-CN" sz="2800" spc="-7" baseline="24000" dirty="0">
                <a:cs typeface="Calibri" panose="020F0502020204030204"/>
              </a:rPr>
              <a:t>-1</a:t>
            </a:r>
            <a:r>
              <a:rPr lang="en-US" altLang="zh-CN" sz="2800" b="1" spc="-5" dirty="0">
                <a:cs typeface="Calibri" panose="020F0502020204030204"/>
              </a:rPr>
              <a:t>A</a:t>
            </a:r>
            <a:endParaRPr sz="3600" baseline="-16000" dirty="0">
              <a:latin typeface="Calibri" panose="020F0502020204030204"/>
              <a:cs typeface="Calibri" panose="020F0502020204030204"/>
            </a:endParaRPr>
          </a:p>
          <a:p>
            <a:pPr marL="495300" indent="-4572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The matrix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analogous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scalar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reciprocal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95300" indent="-4572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which has 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nonsingular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3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Calibri Light" panose="020F0302020204030204"/>
              </a:rPr>
              <a:t>(5) </a:t>
            </a:r>
            <a:r>
              <a:rPr lang="en-US" altLang="zh-CN" spc="-30" dirty="0">
                <a:latin typeface="+mn-lt"/>
                <a:cs typeface="Calibri Light" panose="020F0302020204030204"/>
              </a:rPr>
              <a:t>Inverse </a:t>
            </a:r>
            <a:r>
              <a:rPr lang="en-US" altLang="zh-CN" dirty="0">
                <a:latin typeface="+mn-lt"/>
                <a:cs typeface="Calibri Light" panose="020F0302020204030204"/>
              </a:rPr>
              <a:t>of a</a:t>
            </a:r>
            <a:r>
              <a:rPr lang="en-US" altLang="zh-CN" spc="-3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6001812-564C-4A7D-AADD-B841A138D591}"/>
              </a:ext>
            </a:extLst>
          </p:cNvPr>
          <p:cNvSpPr txBox="1"/>
          <p:nvPr/>
        </p:nvSpPr>
        <p:spPr>
          <a:xfrm>
            <a:off x="681990" y="1735326"/>
            <a:ext cx="7395210" cy="238206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2800" dirty="0">
                <a:latin typeface="Calibri" panose="020F0502020204030204"/>
                <a:cs typeface="Calibri" panose="020F0502020204030204"/>
              </a:rPr>
              <a:t>some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n x 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dirty="0">
                <a:latin typeface="Calibri" panose="020F0502020204030204"/>
                <a:cs typeface="Calibri" panose="020F0502020204030204"/>
              </a:rPr>
              <a:t>,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-1 </a:t>
            </a:r>
            <a:r>
              <a:rPr sz="2800" i="1" spc="-5" dirty="0">
                <a:latin typeface="Calibri" panose="020F0502020204030204"/>
                <a:cs typeface="Calibri" panose="020F0502020204030204"/>
              </a:rPr>
              <a:t>may not</a:t>
            </a:r>
            <a:r>
              <a:rPr sz="2800" i="1" spc="-15" dirty="0">
                <a:latin typeface="Calibri" panose="020F0502020204030204"/>
                <a:cs typeface="Calibri" panose="020F0502020204030204"/>
              </a:rPr>
              <a:t> exist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95300" indent="-4572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which </a:t>
            </a:r>
            <a:r>
              <a:rPr sz="2800" dirty="0">
                <a:latin typeface="Calibri" panose="020F0502020204030204"/>
                <a:cs typeface="Calibri" panose="020F0502020204030204"/>
              </a:rPr>
              <a:t>does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not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have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singular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.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marL="495300" indent="-4572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n x 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exists if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|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| </a:t>
            </a:r>
            <a:r>
              <a:rPr sz="2800" dirty="0">
                <a:latin typeface="Calibri" panose="020F0502020204030204"/>
                <a:cs typeface="Calibri" panose="020F0502020204030204"/>
              </a:rPr>
              <a:t>not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09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3395"/>
          </a:xfrm>
        </p:spPr>
        <p:txBody>
          <a:bodyPr/>
          <a:lstStyle/>
          <a:p>
            <a:r>
              <a:rPr lang="en-US" altLang="zh-CN" spc="180" dirty="0">
                <a:latin typeface="+mn-lt"/>
              </a:rPr>
              <a:t>THE </a:t>
            </a:r>
            <a:r>
              <a:rPr lang="en-US" altLang="zh-CN" spc="110" dirty="0">
                <a:latin typeface="+mn-lt"/>
              </a:rPr>
              <a:t>DETERMINANT </a:t>
            </a:r>
            <a:r>
              <a:rPr lang="en-US" altLang="zh-CN" spc="165" dirty="0">
                <a:latin typeface="+mn-lt"/>
              </a:rPr>
              <a:t>OF </a:t>
            </a:r>
            <a:r>
              <a:rPr lang="en-US" altLang="zh-CN" spc="-185" dirty="0">
                <a:latin typeface="+mn-lt"/>
              </a:rPr>
              <a:t>A</a:t>
            </a:r>
            <a:r>
              <a:rPr lang="en-US" altLang="zh-CN" spc="-180" dirty="0">
                <a:latin typeface="+mn-lt"/>
              </a:rPr>
              <a:t> </a:t>
            </a:r>
            <a:r>
              <a:rPr lang="en-US" altLang="zh-CN" spc="85" dirty="0">
                <a:latin typeface="+mn-lt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A0D642D-28D6-4A5D-80A9-22B64CCC13E9}"/>
              </a:ext>
            </a:extLst>
          </p:cNvPr>
          <p:cNvSpPr txBox="1"/>
          <p:nvPr/>
        </p:nvSpPr>
        <p:spPr>
          <a:xfrm>
            <a:off x="535940" y="1595120"/>
            <a:ext cx="7979410" cy="289566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60"/>
              </a:spcBef>
              <a:buSzPct val="95000"/>
              <a:tabLst>
                <a:tab pos="223520" algn="l"/>
              </a:tabLst>
            </a:pPr>
            <a:r>
              <a:rPr sz="2800" spc="70" dirty="0">
                <a:cs typeface="Palatino Linotype" panose="02040502050505030304"/>
              </a:rPr>
              <a:t>The </a:t>
            </a:r>
            <a:r>
              <a:rPr sz="2800" spc="55" dirty="0">
                <a:cs typeface="Palatino Linotype" panose="02040502050505030304"/>
              </a:rPr>
              <a:t>determinant </a:t>
            </a:r>
            <a:r>
              <a:rPr sz="2800" spc="-50" dirty="0">
                <a:cs typeface="Palatino Linotype" panose="02040502050505030304"/>
              </a:rPr>
              <a:t>of </a:t>
            </a:r>
            <a:r>
              <a:rPr sz="2800" spc="114" dirty="0">
                <a:cs typeface="Palatino Linotype" panose="02040502050505030304"/>
              </a:rPr>
              <a:t>a </a:t>
            </a:r>
            <a:r>
              <a:rPr sz="2800" spc="70" dirty="0">
                <a:cs typeface="Palatino Linotype" panose="02040502050505030304"/>
              </a:rPr>
              <a:t>matrix </a:t>
            </a:r>
            <a:r>
              <a:rPr sz="2800" spc="-120" dirty="0">
                <a:cs typeface="Palatino Linotype" panose="02040502050505030304"/>
              </a:rPr>
              <a:t>A </a:t>
            </a:r>
            <a:r>
              <a:rPr sz="2800" spc="65" dirty="0">
                <a:cs typeface="Palatino Linotype" panose="02040502050505030304"/>
              </a:rPr>
              <a:t>is </a:t>
            </a:r>
            <a:r>
              <a:rPr sz="2800" dirty="0">
                <a:cs typeface="Palatino Linotype" panose="02040502050505030304"/>
              </a:rPr>
              <a:t>denoted </a:t>
            </a:r>
            <a:r>
              <a:rPr sz="2800" spc="-25" dirty="0">
                <a:cs typeface="Palatino Linotype" panose="02040502050505030304"/>
              </a:rPr>
              <a:t>by </a:t>
            </a:r>
            <a:r>
              <a:rPr sz="2800" spc="145" dirty="0">
                <a:cs typeface="Palatino Linotype" panose="02040502050505030304"/>
              </a:rPr>
              <a:t>|</a:t>
            </a:r>
            <a:r>
              <a:rPr sz="2800" b="1" spc="145" dirty="0">
                <a:cs typeface="Calibri" panose="020F0502020204030204" pitchFamily="34" charset="0"/>
              </a:rPr>
              <a:t>A</a:t>
            </a:r>
            <a:r>
              <a:rPr sz="2800" spc="145" dirty="0">
                <a:cs typeface="Palatino Linotype" panose="02040502050505030304"/>
              </a:rPr>
              <a:t>| </a:t>
            </a:r>
            <a:r>
              <a:rPr sz="2800" dirty="0">
                <a:cs typeface="Palatino Linotype" panose="02040502050505030304"/>
              </a:rPr>
              <a:t>(or  </a:t>
            </a:r>
            <a:r>
              <a:rPr sz="2800" spc="10" dirty="0">
                <a:cs typeface="Palatino Linotype" panose="02040502050505030304"/>
              </a:rPr>
              <a:t>det(</a:t>
            </a:r>
            <a:r>
              <a:rPr sz="2800" b="1" spc="10" dirty="0">
                <a:cs typeface="Calibri" panose="020F0502020204030204" pitchFamily="34" charset="0"/>
              </a:rPr>
              <a:t>A</a:t>
            </a:r>
            <a:r>
              <a:rPr sz="2800" spc="10" dirty="0">
                <a:cs typeface="Palatino Linotype" panose="02040502050505030304"/>
              </a:rPr>
              <a:t>) </a:t>
            </a:r>
            <a:r>
              <a:rPr sz="2800" dirty="0">
                <a:cs typeface="Palatino Linotype" panose="02040502050505030304"/>
              </a:rPr>
              <a:t>or </a:t>
            </a:r>
            <a:r>
              <a:rPr sz="2800" spc="25" dirty="0">
                <a:cs typeface="Palatino Linotype" panose="02040502050505030304"/>
              </a:rPr>
              <a:t>det</a:t>
            </a:r>
            <a:r>
              <a:rPr sz="2800" spc="165" dirty="0">
                <a:cs typeface="Palatino Linotype" panose="02040502050505030304"/>
              </a:rPr>
              <a:t> </a:t>
            </a:r>
            <a:r>
              <a:rPr sz="2800" spc="-25" dirty="0">
                <a:cs typeface="Palatino Linotype" panose="02040502050505030304"/>
              </a:rPr>
              <a:t>A).</a:t>
            </a:r>
            <a:endParaRPr sz="2800" dirty="0"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buSzPct val="95000"/>
              <a:tabLst>
                <a:tab pos="223520" algn="l"/>
              </a:tabLst>
            </a:pPr>
            <a:endParaRPr lang="en-US" sz="2800" spc="65" dirty="0"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buSzPct val="95000"/>
              <a:tabLst>
                <a:tab pos="223520" algn="l"/>
              </a:tabLst>
            </a:pPr>
            <a:r>
              <a:rPr sz="2800" spc="65" dirty="0">
                <a:cs typeface="Palatino Linotype" panose="02040502050505030304"/>
              </a:rPr>
              <a:t>Determinants exist </a:t>
            </a:r>
            <a:r>
              <a:rPr sz="2800" spc="-10" dirty="0">
                <a:solidFill>
                  <a:srgbClr val="FF0000"/>
                </a:solidFill>
                <a:cs typeface="Palatino Linotype" panose="02040502050505030304"/>
              </a:rPr>
              <a:t>only </a:t>
            </a:r>
            <a:r>
              <a:rPr sz="2800" dirty="0">
                <a:solidFill>
                  <a:srgbClr val="FF0000"/>
                </a:solidFill>
                <a:cs typeface="Palatino Linotype" panose="02040502050505030304"/>
              </a:rPr>
              <a:t>for </a:t>
            </a:r>
            <a:r>
              <a:rPr sz="2800" spc="55" dirty="0">
                <a:solidFill>
                  <a:srgbClr val="FF0000"/>
                </a:solidFill>
                <a:cs typeface="Palatino Linotype" panose="02040502050505030304"/>
              </a:rPr>
              <a:t>square</a:t>
            </a:r>
            <a:r>
              <a:rPr sz="2800" spc="180" dirty="0">
                <a:solidFill>
                  <a:srgbClr val="FF0000"/>
                </a:solidFill>
                <a:cs typeface="Palatino Linotype" panose="02040502050505030304"/>
              </a:rPr>
              <a:t> </a:t>
            </a:r>
            <a:r>
              <a:rPr sz="2800" spc="65" dirty="0">
                <a:solidFill>
                  <a:srgbClr val="FF0000"/>
                </a:solidFill>
                <a:cs typeface="Palatino Linotype" panose="02040502050505030304"/>
              </a:rPr>
              <a:t>matrices</a:t>
            </a:r>
            <a:r>
              <a:rPr sz="2800" spc="65" dirty="0">
                <a:cs typeface="Palatino Linotype" panose="02040502050505030304"/>
              </a:rPr>
              <a:t>.</a:t>
            </a:r>
            <a:endParaRPr sz="2800" dirty="0">
              <a:cs typeface="Palatino Linotype" panose="02040502050505030304"/>
            </a:endParaRPr>
          </a:p>
          <a:p>
            <a:pPr>
              <a:lnSpc>
                <a:spcPct val="100000"/>
              </a:lnSpc>
              <a:buFont typeface="Lucida Sans Unicode" panose="020B0602030504020204"/>
              <a:buChar char="◆"/>
            </a:pPr>
            <a:endParaRPr sz="2650" dirty="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buSzPct val="95000"/>
              <a:tabLst>
                <a:tab pos="223520" algn="l"/>
              </a:tabLst>
            </a:pPr>
            <a:endParaRPr lang="en-US" sz="2800" spc="65" dirty="0"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buSzPct val="95000"/>
              <a:tabLst>
                <a:tab pos="223520" algn="l"/>
              </a:tabLst>
            </a:pPr>
            <a:r>
              <a:rPr sz="2800" spc="65" dirty="0">
                <a:cs typeface="Palatino Linotype" panose="02040502050505030304"/>
              </a:rPr>
              <a:t>E.g. If A</a:t>
            </a:r>
            <a:r>
              <a:rPr lang="en-US" sz="2800" spc="65" dirty="0">
                <a:cs typeface="Palatino Linotype" panose="02040502050505030304"/>
              </a:rPr>
              <a:t> =</a:t>
            </a:r>
            <a:r>
              <a:rPr sz="2800" spc="65" dirty="0">
                <a:cs typeface="Palatino Linotype" panose="02040502050505030304"/>
              </a:rPr>
              <a:t>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4FCFB0-19C5-4F5C-9327-A440B3EB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" y="5137515"/>
            <a:ext cx="3086100" cy="5721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02FBEB-0804-45F6-A7C7-5049D0E9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76" y="3354695"/>
            <a:ext cx="1819048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80" dirty="0">
                <a:latin typeface="+mn-lt"/>
              </a:rPr>
              <a:t>THE </a:t>
            </a:r>
            <a:r>
              <a:rPr lang="en-US" altLang="zh-CN" spc="110" dirty="0">
                <a:latin typeface="+mn-lt"/>
              </a:rPr>
              <a:t>DETERMINANT </a:t>
            </a:r>
            <a:r>
              <a:rPr lang="en-US" altLang="zh-CN" spc="165" dirty="0">
                <a:latin typeface="+mn-lt"/>
              </a:rPr>
              <a:t>OF </a:t>
            </a:r>
            <a:r>
              <a:rPr lang="en-US" altLang="zh-CN" spc="-185" dirty="0">
                <a:latin typeface="+mn-lt"/>
              </a:rPr>
              <a:t>A</a:t>
            </a:r>
            <a:r>
              <a:rPr lang="en-US" altLang="zh-CN" spc="-180" dirty="0">
                <a:latin typeface="+mn-lt"/>
              </a:rPr>
              <a:t> </a:t>
            </a:r>
            <a:r>
              <a:rPr lang="en-US" altLang="zh-CN" spc="85" dirty="0">
                <a:latin typeface="+mn-lt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4123C3-C30A-431D-9AEF-08A3B654D2A7}"/>
              </a:ext>
            </a:extLst>
          </p:cNvPr>
          <p:cNvGrpSpPr/>
          <p:nvPr/>
        </p:nvGrpSpPr>
        <p:grpSpPr>
          <a:xfrm>
            <a:off x="529589" y="2064165"/>
            <a:ext cx="6988412" cy="760826"/>
            <a:chOff x="529589" y="2064165"/>
            <a:chExt cx="6988412" cy="760826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16BC4F40-D35C-4592-BB95-3588180CE2C8}"/>
                </a:ext>
              </a:extLst>
            </p:cNvPr>
            <p:cNvSpPr/>
            <p:nvPr/>
          </p:nvSpPr>
          <p:spPr>
            <a:xfrm>
              <a:off x="1625999" y="2064165"/>
              <a:ext cx="5892002" cy="7608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96D0761-E19D-4DA1-8A7E-726FF77C6C98}"/>
                </a:ext>
              </a:extLst>
            </p:cNvPr>
            <p:cNvSpPr txBox="1"/>
            <p:nvPr/>
          </p:nvSpPr>
          <p:spPr>
            <a:xfrm>
              <a:off x="529589" y="2234979"/>
              <a:ext cx="635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2 x</a:t>
              </a:r>
              <a:r>
                <a:rPr sz="2400" spc="-9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2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705F098-2E4C-447B-88CD-3DF9EFB480D5}"/>
              </a:ext>
            </a:extLst>
          </p:cNvPr>
          <p:cNvGrpSpPr/>
          <p:nvPr/>
        </p:nvGrpSpPr>
        <p:grpSpPr>
          <a:xfrm>
            <a:off x="529589" y="3511554"/>
            <a:ext cx="8362684" cy="974834"/>
            <a:chOff x="529589" y="3511554"/>
            <a:chExt cx="8362684" cy="974834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805DDFF-D95A-4A5D-A79C-282B7A2E9482}"/>
                </a:ext>
              </a:extLst>
            </p:cNvPr>
            <p:cNvSpPr/>
            <p:nvPr/>
          </p:nvSpPr>
          <p:spPr>
            <a:xfrm>
              <a:off x="1657350" y="3511554"/>
              <a:ext cx="7234923" cy="974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4AE0D8B-7706-4E22-BCC9-318C4906D404}"/>
                </a:ext>
              </a:extLst>
            </p:cNvPr>
            <p:cNvSpPr txBox="1"/>
            <p:nvPr/>
          </p:nvSpPr>
          <p:spPr>
            <a:xfrm>
              <a:off x="529589" y="3739156"/>
              <a:ext cx="635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3 x</a:t>
              </a:r>
              <a:r>
                <a:rPr sz="2400" spc="-9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3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99D54-9A48-46BF-ABE5-CCF5A837FC03}"/>
              </a:ext>
            </a:extLst>
          </p:cNvPr>
          <p:cNvGrpSpPr/>
          <p:nvPr/>
        </p:nvGrpSpPr>
        <p:grpSpPr>
          <a:xfrm>
            <a:off x="552450" y="4985607"/>
            <a:ext cx="7245749" cy="871524"/>
            <a:chOff x="552450" y="4985607"/>
            <a:chExt cx="7245749" cy="871524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F29EB368-11E8-457F-A368-9CBAA1E85276}"/>
                </a:ext>
              </a:extLst>
            </p:cNvPr>
            <p:cNvSpPr/>
            <p:nvPr/>
          </p:nvSpPr>
          <p:spPr>
            <a:xfrm>
              <a:off x="1625999" y="4985607"/>
              <a:ext cx="6172200" cy="871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1A0262BA-B295-4D74-A424-125BCAB1E2F1}"/>
                </a:ext>
              </a:extLst>
            </p:cNvPr>
            <p:cNvSpPr txBox="1"/>
            <p:nvPr/>
          </p:nvSpPr>
          <p:spPr>
            <a:xfrm>
              <a:off x="552450" y="5247653"/>
              <a:ext cx="635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n x</a:t>
              </a:r>
              <a:r>
                <a:rPr sz="2400" spc="-9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7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80" dirty="0">
                <a:latin typeface="+mn-lt"/>
                <a:cs typeface="Palatino Linotype" panose="02040502050505030304"/>
              </a:rPr>
              <a:t>THE </a:t>
            </a:r>
            <a:r>
              <a:rPr lang="en-US" altLang="zh-CN" spc="110" dirty="0">
                <a:latin typeface="+mn-lt"/>
                <a:cs typeface="Palatino Linotype" panose="02040502050505030304"/>
              </a:rPr>
              <a:t>DETERMINANT </a:t>
            </a:r>
            <a:r>
              <a:rPr lang="en-US" altLang="zh-CN" spc="165" dirty="0">
                <a:latin typeface="+mn-lt"/>
                <a:cs typeface="Palatino Linotype" panose="02040502050505030304"/>
              </a:rPr>
              <a:t>OF </a:t>
            </a:r>
            <a:r>
              <a:rPr lang="en-US" altLang="zh-CN" spc="-185" dirty="0">
                <a:latin typeface="+mn-lt"/>
                <a:cs typeface="Palatino Linotype" panose="02040502050505030304"/>
              </a:rPr>
              <a:t>A</a:t>
            </a:r>
            <a:r>
              <a:rPr lang="en-US" altLang="zh-CN" spc="-180" dirty="0">
                <a:latin typeface="+mn-lt"/>
                <a:cs typeface="Palatino Linotype" panose="02040502050505030304"/>
              </a:rPr>
              <a:t> </a:t>
            </a:r>
            <a:r>
              <a:rPr lang="en-US" altLang="zh-CN" spc="85" dirty="0">
                <a:latin typeface="+mn-lt"/>
                <a:cs typeface="Palatino Linotype" panose="02040502050505030304"/>
              </a:rPr>
              <a:t>MATRIX</a:t>
            </a:r>
            <a:r>
              <a:rPr lang="en-US" altLang="zh-CN" dirty="0">
                <a:latin typeface="+mn-lt"/>
                <a:cs typeface="Palatino Linotype" panose="02040502050505030304"/>
              </a:rPr>
              <a:t/>
            </a:r>
            <a:br>
              <a:rPr lang="en-US" altLang="zh-CN" dirty="0">
                <a:latin typeface="+mn-lt"/>
                <a:cs typeface="Palatino Linotype" panose="020405020505050303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CEA0A1E-660A-4021-878D-52EAF4E913E4}"/>
              </a:ext>
            </a:extLst>
          </p:cNvPr>
          <p:cNvSpPr/>
          <p:nvPr/>
        </p:nvSpPr>
        <p:spPr>
          <a:xfrm>
            <a:off x="2411729" y="1709916"/>
            <a:ext cx="3643598" cy="89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65335CF-A2E3-4B3F-86DA-629842C0254E}"/>
              </a:ext>
            </a:extLst>
          </p:cNvPr>
          <p:cNvSpPr/>
          <p:nvPr/>
        </p:nvSpPr>
        <p:spPr>
          <a:xfrm>
            <a:off x="3028950" y="3158086"/>
            <a:ext cx="4893415" cy="1997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CBED9BF-AC4C-47CC-8056-1BC599627810}"/>
              </a:ext>
            </a:extLst>
          </p:cNvPr>
          <p:cNvSpPr txBox="1"/>
          <p:nvPr/>
        </p:nvSpPr>
        <p:spPr>
          <a:xfrm>
            <a:off x="383540" y="3921022"/>
            <a:ext cx="2028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diagonal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matrix: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951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5" dirty="0">
                <a:latin typeface="+mn-lt"/>
              </a:rPr>
              <a:t>HOW </a:t>
            </a:r>
            <a:r>
              <a:rPr lang="en-US" altLang="zh-CN" spc="70" dirty="0">
                <a:latin typeface="+mn-lt"/>
              </a:rPr>
              <a:t>TO </a:t>
            </a:r>
            <a:r>
              <a:rPr lang="en-US" altLang="zh-CN" spc="130" dirty="0">
                <a:latin typeface="+mn-lt"/>
              </a:rPr>
              <a:t>FIND </a:t>
            </a:r>
            <a:r>
              <a:rPr lang="en-US" altLang="zh-CN" spc="195" dirty="0">
                <a:latin typeface="+mn-lt"/>
              </a:rPr>
              <a:t>INVERSE</a:t>
            </a:r>
            <a:r>
              <a:rPr lang="en-US" altLang="zh-CN" spc="130" dirty="0">
                <a:latin typeface="+mn-lt"/>
              </a:rPr>
              <a:t> MATRIXES?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48</a:t>
            </a:fld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DE9AB9-2190-4DA5-95B6-F9101EB5A379}"/>
              </a:ext>
            </a:extLst>
          </p:cNvPr>
          <p:cNvGrpSpPr/>
          <p:nvPr/>
        </p:nvGrpSpPr>
        <p:grpSpPr>
          <a:xfrm>
            <a:off x="1674390" y="3579261"/>
            <a:ext cx="5747708" cy="1460146"/>
            <a:chOff x="1674390" y="3579261"/>
            <a:chExt cx="5747708" cy="1460146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5151B62-6BA2-4222-98B3-1B98295F88EF}"/>
                </a:ext>
              </a:extLst>
            </p:cNvPr>
            <p:cNvSpPr/>
            <p:nvPr/>
          </p:nvSpPr>
          <p:spPr>
            <a:xfrm>
              <a:off x="3518250" y="4300430"/>
              <a:ext cx="1348740" cy="0"/>
            </a:xfrm>
            <a:custGeom>
              <a:avLst/>
              <a:gdLst/>
              <a:ahLst/>
              <a:cxnLst/>
              <a:rect l="l" t="t" r="r" b="b"/>
              <a:pathLst>
                <a:path w="1348739">
                  <a:moveTo>
                    <a:pt x="0" y="0"/>
                  </a:moveTo>
                  <a:lnTo>
                    <a:pt x="1348507" y="0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06A43E3F-BA08-4F8F-84B1-4D6BC5857CE5}"/>
                </a:ext>
              </a:extLst>
            </p:cNvPr>
            <p:cNvSpPr txBox="1"/>
            <p:nvPr/>
          </p:nvSpPr>
          <p:spPr>
            <a:xfrm>
              <a:off x="7179827" y="4415202"/>
              <a:ext cx="217170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10" dirty="0">
                  <a:latin typeface="Symbol" panose="05050102010706020507"/>
                  <a:cs typeface="Symbol" panose="05050102010706020507"/>
                </a:rPr>
                <a:t></a:t>
              </a:r>
              <a:endParaRPr sz="39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5F300B06-5684-43CF-A5FA-C6979C78CEE2}"/>
                </a:ext>
              </a:extLst>
            </p:cNvPr>
            <p:cNvSpPr txBox="1"/>
            <p:nvPr/>
          </p:nvSpPr>
          <p:spPr>
            <a:xfrm>
              <a:off x="5345724" y="4415202"/>
              <a:ext cx="217170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10" dirty="0">
                  <a:latin typeface="Symbol" panose="05050102010706020507"/>
                  <a:cs typeface="Symbol" panose="05050102010706020507"/>
                </a:rPr>
                <a:t></a:t>
              </a:r>
              <a:endParaRPr sz="39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5A3F081A-450B-43EA-A518-D127B925F2F7}"/>
                </a:ext>
              </a:extLst>
            </p:cNvPr>
            <p:cNvSpPr txBox="1"/>
            <p:nvPr/>
          </p:nvSpPr>
          <p:spPr>
            <a:xfrm>
              <a:off x="2760979" y="3914457"/>
              <a:ext cx="299720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10" dirty="0">
                  <a:latin typeface="Symbol" panose="05050102010706020507"/>
                  <a:cs typeface="Symbol" panose="05050102010706020507"/>
                </a:rPr>
                <a:t></a:t>
              </a:r>
              <a:endParaRPr sz="39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652701D9-2712-436C-8E84-B726FC063489}"/>
                </a:ext>
              </a:extLst>
            </p:cNvPr>
            <p:cNvSpPr txBox="1"/>
            <p:nvPr/>
          </p:nvSpPr>
          <p:spPr>
            <a:xfrm>
              <a:off x="6720423" y="4062136"/>
              <a:ext cx="701675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5850" i="1" spc="15" baseline="-2600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5850" i="1" spc="592" baseline="-26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spc="10" dirty="0">
                  <a:latin typeface="Symbol" panose="05050102010706020507"/>
                  <a:cs typeface="Symbol" panose="05050102010706020507"/>
                </a:rPr>
                <a:t></a:t>
              </a:r>
              <a:endParaRPr sz="39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2DB716B-20B1-4A29-875A-EE5740BF430A}"/>
                </a:ext>
              </a:extLst>
            </p:cNvPr>
            <p:cNvSpPr txBox="1"/>
            <p:nvPr/>
          </p:nvSpPr>
          <p:spPr>
            <a:xfrm>
              <a:off x="5318046" y="4224068"/>
              <a:ext cx="844288" cy="61619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5850" spc="60" baseline="26000" dirty="0">
                  <a:latin typeface="Symbol" panose="05050102010706020507"/>
                  <a:cs typeface="Symbol" panose="05050102010706020507"/>
                </a:rPr>
                <a:t></a:t>
              </a:r>
              <a:r>
                <a:rPr sz="3900" spc="4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3900" spc="-48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i="1" spc="10" dirty="0">
                  <a:latin typeface="Times New Roman" panose="02020603050405020304"/>
                  <a:cs typeface="Times New Roman" panose="02020603050405020304"/>
                </a:rPr>
                <a:t>c</a:t>
              </a:r>
              <a:endParaRPr sz="39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1E0E9D2B-A0CB-4BAC-8639-D8BC15D55EDC}"/>
                </a:ext>
              </a:extLst>
            </p:cNvPr>
            <p:cNvSpPr txBox="1"/>
            <p:nvPr/>
          </p:nvSpPr>
          <p:spPr>
            <a:xfrm>
              <a:off x="5345724" y="3579261"/>
              <a:ext cx="2051050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  <a:tabLst>
                  <a:tab pos="1247140" algn="l"/>
                </a:tabLst>
              </a:pPr>
              <a:r>
                <a:rPr sz="5850" spc="15" baseline="-4000" dirty="0">
                  <a:latin typeface="Symbol" panose="05050102010706020507"/>
                  <a:cs typeface="Symbol" panose="05050102010706020507"/>
                </a:rPr>
                <a:t></a:t>
              </a:r>
              <a:r>
                <a:rPr sz="5850" spc="254" baseline="-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i="1" spc="10" dirty="0">
                  <a:latin typeface="Times New Roman" panose="02020603050405020304"/>
                  <a:cs typeface="Times New Roman" panose="02020603050405020304"/>
                </a:rPr>
                <a:t>d	</a:t>
              </a:r>
              <a:r>
                <a:rPr sz="3900" spc="1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3900" spc="-54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i="1" spc="55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5850" spc="82" baseline="-4000" dirty="0">
                  <a:latin typeface="Symbol" panose="05050102010706020507"/>
                  <a:cs typeface="Symbol" panose="05050102010706020507"/>
                </a:rPr>
                <a:t></a:t>
              </a:r>
              <a:endParaRPr sz="5850" baseline="-40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73807E7-8AA7-4BCA-838D-792B36A3432B}"/>
                </a:ext>
              </a:extLst>
            </p:cNvPr>
            <p:cNvSpPr txBox="1"/>
            <p:nvPr/>
          </p:nvSpPr>
          <p:spPr>
            <a:xfrm>
              <a:off x="4056918" y="3599864"/>
              <a:ext cx="274955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1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39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4D22DADA-B88B-4947-AA12-0E612450452C}"/>
                </a:ext>
              </a:extLst>
            </p:cNvPr>
            <p:cNvSpPr txBox="1"/>
            <p:nvPr/>
          </p:nvSpPr>
          <p:spPr>
            <a:xfrm>
              <a:off x="3530857" y="4303929"/>
              <a:ext cx="1327785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-35" dirty="0">
                  <a:latin typeface="Times New Roman" panose="02020603050405020304"/>
                  <a:cs typeface="Times New Roman" panose="02020603050405020304"/>
                </a:rPr>
                <a:t>det(</a:t>
              </a:r>
              <a:r>
                <a:rPr sz="3900" spc="-58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b="1" i="1" spc="-35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3900" spc="-35" dirty="0">
                  <a:latin typeface="Times New Roman" panose="02020603050405020304"/>
                  <a:cs typeface="Times New Roman" panose="02020603050405020304"/>
                </a:rPr>
                <a:t>)</a:t>
              </a:r>
              <a:endParaRPr sz="39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B62CBB5-B670-4C61-9394-2CCA9974565B}"/>
                </a:ext>
              </a:extLst>
            </p:cNvPr>
            <p:cNvSpPr txBox="1"/>
            <p:nvPr/>
          </p:nvSpPr>
          <p:spPr>
            <a:xfrm>
              <a:off x="1674390" y="3690901"/>
              <a:ext cx="645795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5850" b="1" i="1" spc="-22" baseline="-2500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300" i="1" spc="-15" dirty="0">
                  <a:latin typeface="Times New Roman" panose="02020603050405020304"/>
                  <a:cs typeface="Times New Roman" panose="02020603050405020304"/>
                </a:rPr>
                <a:t>-</a:t>
              </a:r>
              <a:r>
                <a:rPr sz="2300" spc="-15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23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55E7A3-41F6-42D1-84C3-6B0DF6B97628}"/>
              </a:ext>
            </a:extLst>
          </p:cNvPr>
          <p:cNvGrpSpPr/>
          <p:nvPr/>
        </p:nvGrpSpPr>
        <p:grpSpPr>
          <a:xfrm>
            <a:off x="1565830" y="1746515"/>
            <a:ext cx="5882720" cy="1346269"/>
            <a:chOff x="1565830" y="1746515"/>
            <a:chExt cx="5882720" cy="134626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A76D564-2865-49EC-AD4C-49221F63BFBB}"/>
                </a:ext>
              </a:extLst>
            </p:cNvPr>
            <p:cNvSpPr/>
            <p:nvPr/>
          </p:nvSpPr>
          <p:spPr>
            <a:xfrm>
              <a:off x="1565830" y="2028014"/>
              <a:ext cx="570777" cy="585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70"/>
                </a:spcBef>
                <a:buSzPct val="95000"/>
                <a:tabLst>
                  <a:tab pos="223520" algn="l"/>
                </a:tabLst>
              </a:pPr>
              <a:r>
                <a:rPr lang="en-US" altLang="zh-CN" sz="3200" spc="60" dirty="0">
                  <a:cs typeface="Palatino Linotype" panose="02040502050505030304"/>
                </a:rPr>
                <a:t>If</a:t>
              </a:r>
              <a:endParaRPr lang="en-US" altLang="zh-CN" dirty="0">
                <a:cs typeface="Palatino Linotype" panose="02040502050505030304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564D8406-E7F3-4276-9AAF-4848559D16C5}"/>
                </a:ext>
              </a:extLst>
            </p:cNvPr>
            <p:cNvSpPr txBox="1"/>
            <p:nvPr/>
          </p:nvSpPr>
          <p:spPr>
            <a:xfrm>
              <a:off x="3382302" y="2450190"/>
              <a:ext cx="1183005" cy="5111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  <a:tabLst>
                  <a:tab pos="1013460" algn="l"/>
                </a:tabLst>
              </a:pPr>
              <a:r>
                <a:rPr sz="3150" spc="10" dirty="0">
                  <a:latin typeface="Symbol" panose="05050102010706020507"/>
                  <a:cs typeface="Symbol" panose="05050102010706020507"/>
                </a:rPr>
                <a:t></a:t>
              </a:r>
              <a:r>
                <a:rPr sz="3150" spc="1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150" spc="10" dirty="0">
                  <a:latin typeface="Symbol" panose="05050102010706020507"/>
                  <a:cs typeface="Symbol" panose="05050102010706020507"/>
                </a:rPr>
                <a:t></a:t>
              </a:r>
              <a:endParaRPr sz="315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7C42E7E6-A690-42E5-A3BF-A29C423C209A}"/>
                </a:ext>
              </a:extLst>
            </p:cNvPr>
            <p:cNvSpPr txBox="1"/>
            <p:nvPr/>
          </p:nvSpPr>
          <p:spPr>
            <a:xfrm>
              <a:off x="3344202" y="2163611"/>
              <a:ext cx="1259205" cy="5111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35"/>
                </a:spcBef>
                <a:tabLst>
                  <a:tab pos="802005" algn="l"/>
                </a:tabLst>
              </a:pPr>
              <a:r>
                <a:rPr sz="3150" spc="75" dirty="0">
                  <a:latin typeface="Symbol" panose="05050102010706020507"/>
                  <a:cs typeface="Symbol" panose="05050102010706020507"/>
                </a:rPr>
                <a:t></a:t>
              </a:r>
              <a:r>
                <a:rPr sz="4725" i="1" spc="112" baseline="-26000" dirty="0">
                  <a:latin typeface="Times New Roman" panose="02020603050405020304"/>
                  <a:cs typeface="Times New Roman" panose="02020603050405020304"/>
                </a:rPr>
                <a:t>c	</a:t>
              </a:r>
              <a:r>
                <a:rPr sz="4725" i="1" spc="22" baseline="-26000" dirty="0">
                  <a:latin typeface="Times New Roman" panose="02020603050405020304"/>
                  <a:cs typeface="Times New Roman" panose="02020603050405020304"/>
                </a:rPr>
                <a:t>d</a:t>
              </a:r>
              <a:r>
                <a:rPr sz="4725" i="1" spc="-690" baseline="-26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150" spc="10" dirty="0">
                  <a:latin typeface="Symbol" panose="05050102010706020507"/>
                  <a:cs typeface="Symbol" panose="05050102010706020507"/>
                </a:rPr>
                <a:t></a:t>
              </a:r>
              <a:endParaRPr sz="315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CA767E2E-4239-49FF-829C-EA56F89C6CA1}"/>
                </a:ext>
              </a:extLst>
            </p:cNvPr>
            <p:cNvSpPr txBox="1"/>
            <p:nvPr/>
          </p:nvSpPr>
          <p:spPr>
            <a:xfrm>
              <a:off x="4120906" y="1850777"/>
              <a:ext cx="3327644" cy="124200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5"/>
                </a:spcBef>
              </a:pPr>
              <a:r>
                <a:rPr sz="4725" i="1" spc="22" baseline="14000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4725" i="1" spc="-855" baseline="1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725" spc="15" baseline="11000" dirty="0">
                  <a:latin typeface="Symbol" panose="05050102010706020507"/>
                  <a:cs typeface="Symbol" panose="05050102010706020507"/>
                </a:rPr>
                <a:t></a:t>
              </a:r>
              <a:r>
                <a:rPr sz="4725" spc="15" baseline="11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4725" spc="15" baseline="11000" dirty="0">
                  <a:latin typeface="Times New Roman" panose="02020603050405020304"/>
                  <a:cs typeface="Times New Roman" panose="02020603050405020304"/>
                </a:rPr>
                <a:t> </a:t>
              </a:r>
            </a:p>
            <a:p>
              <a:pPr marL="38100">
                <a:lnSpc>
                  <a:spcPct val="100000"/>
                </a:lnSpc>
                <a:spcBef>
                  <a:spcPts val="135"/>
                </a:spcBef>
              </a:pPr>
              <a:r>
                <a:rPr lang="en-US" sz="4725" spc="15" baseline="11000" dirty="0">
                  <a:latin typeface="Times New Roman" panose="02020603050405020304"/>
                  <a:cs typeface="Times New Roman" panose="02020603050405020304"/>
                </a:rPr>
                <a:t>	</a:t>
              </a:r>
              <a:endParaRPr sz="2100" dirty="0">
                <a:latin typeface="Palatino Linotype" panose="02040502050505030304"/>
                <a:cs typeface="Palatino Linotype" panose="02040502050505030304"/>
              </a:endParaRPr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F7F93444-A476-46B2-981E-8836C5ED652D}"/>
                </a:ext>
              </a:extLst>
            </p:cNvPr>
            <p:cNvSpPr txBox="1"/>
            <p:nvPr/>
          </p:nvSpPr>
          <p:spPr>
            <a:xfrm>
              <a:off x="3382302" y="1746515"/>
              <a:ext cx="391160" cy="5111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4725" spc="104" baseline="-4000" dirty="0">
                  <a:latin typeface="Symbol" panose="05050102010706020507"/>
                  <a:cs typeface="Symbol" panose="05050102010706020507"/>
                </a:rPr>
                <a:t></a:t>
              </a:r>
              <a:r>
                <a:rPr sz="3150" i="1" spc="15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31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94BCF9AD-C312-45F7-809C-6BDE56EFF766}"/>
                </a:ext>
              </a:extLst>
            </p:cNvPr>
            <p:cNvSpPr txBox="1"/>
            <p:nvPr/>
          </p:nvSpPr>
          <p:spPr>
            <a:xfrm>
              <a:off x="2136607" y="2043741"/>
              <a:ext cx="886460" cy="5111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  <a:tabLst>
                  <a:tab pos="650875" algn="l"/>
                </a:tabLst>
              </a:pPr>
              <a:r>
                <a:rPr sz="3150" b="1" i="1" spc="20" dirty="0">
                  <a:latin typeface="Times New Roman" panose="02020603050405020304"/>
                  <a:cs typeface="Times New Roman" panose="02020603050405020304"/>
                </a:rPr>
                <a:t>A	</a:t>
              </a:r>
              <a:r>
                <a:rPr sz="3150" spc="15" dirty="0">
                  <a:latin typeface="Symbol" panose="05050102010706020507"/>
                  <a:cs typeface="Symbol" panose="05050102010706020507"/>
                </a:rPr>
                <a:t></a:t>
              </a:r>
              <a:endParaRPr sz="315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97155E-FF33-49F9-899A-455CBB0F2024}"/>
                </a:ext>
              </a:extLst>
            </p:cNvPr>
            <p:cNvSpPr/>
            <p:nvPr/>
          </p:nvSpPr>
          <p:spPr>
            <a:xfrm>
              <a:off x="4891033" y="2079708"/>
              <a:ext cx="24816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spc="30" dirty="0">
                  <a:latin typeface="Palatino Linotype" panose="02040502050505030304"/>
                  <a:cs typeface="Palatino Linotype" panose="02040502050505030304"/>
                </a:rPr>
                <a:t>and </a:t>
              </a:r>
              <a:r>
                <a:rPr lang="en-US" altLang="zh-CN" sz="2400" spc="145" dirty="0">
                  <a:latin typeface="Palatino Linotype" panose="02040502050505030304"/>
                  <a:cs typeface="Palatino Linotype" panose="02040502050505030304"/>
                </a:rPr>
                <a:t>|</a:t>
              </a:r>
              <a:r>
                <a:rPr lang="en-US" altLang="zh-CN" sz="2400" b="1" spc="145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altLang="zh-CN" sz="2400" spc="145" dirty="0">
                  <a:latin typeface="Palatino Linotype" panose="02040502050505030304"/>
                  <a:cs typeface="Palatino Linotype" panose="02040502050505030304"/>
                </a:rPr>
                <a:t>| </a:t>
              </a:r>
              <a:r>
                <a:rPr lang="en-US" altLang="zh-CN" sz="2400" spc="30" dirty="0">
                  <a:latin typeface="Palatino Linotype" panose="02040502050505030304"/>
                  <a:cs typeface="Palatino Linotype" panose="02040502050505030304"/>
                </a:rPr>
                <a:t>not </a:t>
              </a:r>
              <a:r>
                <a:rPr lang="en-US" altLang="zh-CN" sz="2400" spc="114" dirty="0">
                  <a:latin typeface="Palatino Linotype" panose="02040502050505030304"/>
                  <a:cs typeface="Palatino Linotype" panose="02040502050505030304"/>
                </a:rPr>
                <a:t>0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2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imes New Roman" panose="02020603050405020304"/>
              </a:rPr>
              <a:t>Matrix</a:t>
            </a:r>
            <a:r>
              <a:rPr lang="en-US" altLang="zh-CN" spc="-50" dirty="0">
                <a:latin typeface="+mn-lt"/>
                <a:cs typeface="Times New Roman" panose="02020603050405020304"/>
              </a:rPr>
              <a:t> </a:t>
            </a:r>
            <a:r>
              <a:rPr lang="en-US" altLang="zh-CN" spc="-5" dirty="0">
                <a:latin typeface="+mn-lt"/>
                <a:cs typeface="Times New Roman" panose="02020603050405020304"/>
              </a:rPr>
              <a:t>Inverse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9FB0A34-0071-4006-B5DD-0D35530476BB}"/>
              </a:ext>
            </a:extLst>
          </p:cNvPr>
          <p:cNvSpPr txBox="1"/>
          <p:nvPr/>
        </p:nvSpPr>
        <p:spPr>
          <a:xfrm>
            <a:off x="713740" y="1679956"/>
            <a:ext cx="6958965" cy="375872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34950" indent="-171450">
              <a:lnSpc>
                <a:spcPct val="100000"/>
              </a:lnSpc>
              <a:spcBef>
                <a:spcPts val="530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sz="2800" dirty="0">
                <a:cs typeface="Times New Roman" panose="02020603050405020304"/>
              </a:rPr>
              <a:t>The </a:t>
            </a:r>
            <a:r>
              <a:rPr sz="2800" spc="-5" dirty="0">
                <a:cs typeface="Times New Roman" panose="02020603050405020304"/>
              </a:rPr>
              <a:t>inverse </a:t>
            </a:r>
            <a:r>
              <a:rPr sz="2800" i="1" spc="-5" dirty="0">
                <a:cs typeface="Times New Roman" panose="02020603050405020304"/>
              </a:rPr>
              <a:t>A</a:t>
            </a:r>
            <a:r>
              <a:rPr sz="2850" spc="-7" baseline="23000" dirty="0">
                <a:cs typeface="Times New Roman" panose="02020603050405020304"/>
              </a:rPr>
              <a:t>-1 </a:t>
            </a:r>
            <a:r>
              <a:rPr sz="2800" dirty="0">
                <a:cs typeface="Times New Roman" panose="02020603050405020304"/>
              </a:rPr>
              <a:t>of a </a:t>
            </a:r>
            <a:r>
              <a:rPr sz="2800" spc="-5" dirty="0">
                <a:cs typeface="Times New Roman" panose="02020603050405020304"/>
              </a:rPr>
              <a:t>matrix </a:t>
            </a:r>
            <a:r>
              <a:rPr sz="2800" i="1" dirty="0">
                <a:cs typeface="Times New Roman" panose="02020603050405020304"/>
              </a:rPr>
              <a:t>A </a:t>
            </a:r>
            <a:r>
              <a:rPr sz="2800" spc="-5" dirty="0">
                <a:cs typeface="Times New Roman" panose="02020603050405020304"/>
              </a:rPr>
              <a:t>has the</a:t>
            </a:r>
            <a:r>
              <a:rPr sz="2800" spc="-340" dirty="0">
                <a:cs typeface="Times New Roman" panose="02020603050405020304"/>
              </a:rPr>
              <a:t> </a:t>
            </a:r>
            <a:r>
              <a:rPr sz="2800" spc="-5" dirty="0">
                <a:cs typeface="Times New Roman" panose="02020603050405020304"/>
              </a:rPr>
              <a:t>property:</a:t>
            </a:r>
            <a:endParaRPr sz="2800" dirty="0">
              <a:cs typeface="Times New Roman" panose="02020603050405020304"/>
            </a:endParaRPr>
          </a:p>
          <a:p>
            <a:pPr marL="2997200">
              <a:lnSpc>
                <a:spcPct val="100000"/>
              </a:lnSpc>
              <a:spcBef>
                <a:spcPts val="430"/>
              </a:spcBef>
            </a:pPr>
            <a:r>
              <a:rPr sz="2800" b="1" i="1" spc="-10" dirty="0">
                <a:cs typeface="Times New Roman" panose="02020603050405020304"/>
              </a:rPr>
              <a:t>AA</a:t>
            </a:r>
            <a:r>
              <a:rPr sz="2850" b="1" spc="-15" baseline="23000" dirty="0">
                <a:cs typeface="Times New Roman" panose="02020603050405020304"/>
              </a:rPr>
              <a:t>-1</a:t>
            </a:r>
            <a:r>
              <a:rPr sz="2800" b="1" spc="-10" dirty="0">
                <a:cs typeface="Times New Roman" panose="02020603050405020304"/>
              </a:rPr>
              <a:t>=</a:t>
            </a:r>
            <a:r>
              <a:rPr sz="2800" b="1" i="1" spc="-10" dirty="0">
                <a:cs typeface="Times New Roman" panose="02020603050405020304"/>
              </a:rPr>
              <a:t>A</a:t>
            </a:r>
            <a:r>
              <a:rPr sz="2850" b="1" spc="-15" baseline="23000" dirty="0">
                <a:cs typeface="Times New Roman" panose="02020603050405020304"/>
              </a:rPr>
              <a:t>-1</a:t>
            </a:r>
            <a:r>
              <a:rPr sz="2800" b="1" i="1" spc="-10" dirty="0">
                <a:cs typeface="Times New Roman" panose="02020603050405020304"/>
              </a:rPr>
              <a:t>A</a:t>
            </a:r>
            <a:r>
              <a:rPr sz="2800" b="1" spc="-10" dirty="0">
                <a:cs typeface="Times New Roman" panose="02020603050405020304"/>
              </a:rPr>
              <a:t>=</a:t>
            </a:r>
            <a:r>
              <a:rPr sz="2800" b="1" i="1" spc="-10" dirty="0">
                <a:cs typeface="Times New Roman" panose="02020603050405020304"/>
              </a:rPr>
              <a:t>I</a:t>
            </a:r>
            <a:endParaRPr sz="2800" dirty="0"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cs typeface="Times New Roman" panose="02020603050405020304"/>
            </a:endParaRPr>
          </a:p>
          <a:p>
            <a:pPr marL="234950" indent="-17145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sz="2800" i="1" spc="-5" dirty="0">
                <a:cs typeface="Times New Roman" panose="02020603050405020304"/>
              </a:rPr>
              <a:t>A</a:t>
            </a:r>
            <a:r>
              <a:rPr sz="2850" spc="-7" baseline="23000" dirty="0">
                <a:cs typeface="Times New Roman" panose="02020603050405020304"/>
              </a:rPr>
              <a:t>-1 </a:t>
            </a:r>
            <a:r>
              <a:rPr sz="2800" spc="-5" dirty="0">
                <a:cs typeface="Times New Roman" panose="02020603050405020304"/>
              </a:rPr>
              <a:t>exists if only</a:t>
            </a:r>
            <a:r>
              <a:rPr sz="2800" spc="-254" dirty="0">
                <a:cs typeface="Times New Roman" panose="02020603050405020304"/>
              </a:rPr>
              <a:t> </a:t>
            </a:r>
            <a:r>
              <a:rPr sz="2800" spc="-5" dirty="0">
                <a:cs typeface="Times New Roman" panose="02020603050405020304"/>
              </a:rPr>
              <a:t>if</a:t>
            </a:r>
            <a:endParaRPr sz="2800" dirty="0"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3750" dirty="0">
              <a:cs typeface="Times New Roman" panose="02020603050405020304"/>
            </a:endParaRPr>
          </a:p>
          <a:p>
            <a:pPr marL="234950" indent="-171450">
              <a:lnSpc>
                <a:spcPct val="100000"/>
              </a:lnSpc>
              <a:buFont typeface="Arial" panose="020B0604020202020204"/>
              <a:buChar char="•"/>
              <a:tabLst>
                <a:tab pos="234950" algn="l"/>
              </a:tabLst>
            </a:pPr>
            <a:r>
              <a:rPr sz="2800" spc="-20" dirty="0">
                <a:cs typeface="Times New Roman" panose="02020603050405020304"/>
              </a:rPr>
              <a:t>Terminology</a:t>
            </a:r>
            <a:endParaRPr sz="2800" dirty="0">
              <a:cs typeface="Times New Roman" panose="02020603050405020304"/>
            </a:endParaRPr>
          </a:p>
          <a:p>
            <a:pPr marL="577850" lvl="1" indent="-171450">
              <a:lnSpc>
                <a:spcPct val="100000"/>
              </a:lnSpc>
              <a:spcBef>
                <a:spcPts val="135"/>
              </a:spcBef>
              <a:buFont typeface="Arial" panose="020B0604020202020204"/>
              <a:buChar char="•"/>
              <a:tabLst>
                <a:tab pos="577850" algn="l"/>
              </a:tabLst>
            </a:pPr>
            <a:r>
              <a:rPr sz="2400" b="1" spc="-5" dirty="0">
                <a:cs typeface="Times New Roman" panose="02020603050405020304"/>
              </a:rPr>
              <a:t>Singular matrix: </a:t>
            </a:r>
            <a:r>
              <a:rPr sz="2400" i="1" spc="-5" dirty="0">
                <a:cs typeface="Times New Roman" panose="02020603050405020304"/>
              </a:rPr>
              <a:t>A</a:t>
            </a:r>
            <a:r>
              <a:rPr sz="2400" i="1" spc="-7" baseline="24000" dirty="0">
                <a:cs typeface="Times New Roman" panose="02020603050405020304"/>
              </a:rPr>
              <a:t>-1 </a:t>
            </a:r>
            <a:r>
              <a:rPr sz="2400" spc="-5" dirty="0">
                <a:cs typeface="Times New Roman" panose="02020603050405020304"/>
              </a:rPr>
              <a:t>does </a:t>
            </a:r>
            <a:r>
              <a:rPr sz="2400" dirty="0">
                <a:cs typeface="Times New Roman" panose="02020603050405020304"/>
              </a:rPr>
              <a:t>not</a:t>
            </a:r>
            <a:r>
              <a:rPr sz="2400" spc="-235" dirty="0">
                <a:cs typeface="Times New Roman" panose="02020603050405020304"/>
              </a:rPr>
              <a:t> </a:t>
            </a:r>
            <a:r>
              <a:rPr sz="2400" spc="-5" dirty="0">
                <a:cs typeface="Times New Roman" panose="02020603050405020304"/>
              </a:rPr>
              <a:t>exist</a:t>
            </a:r>
            <a:endParaRPr sz="2400" dirty="0">
              <a:cs typeface="Times New Roman" panose="02020603050405020304"/>
            </a:endParaRPr>
          </a:p>
          <a:p>
            <a:pPr marL="577850" lvl="1" indent="-171450">
              <a:lnSpc>
                <a:spcPct val="10000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577850" algn="l"/>
              </a:tabLst>
            </a:pPr>
            <a:r>
              <a:rPr sz="2400" b="1" spc="-5" dirty="0">
                <a:cs typeface="Times New Roman" panose="02020603050405020304"/>
              </a:rPr>
              <a:t>Ill-conditioned matrix: </a:t>
            </a:r>
            <a:r>
              <a:rPr sz="2400" i="1" dirty="0">
                <a:cs typeface="Times New Roman" panose="02020603050405020304"/>
              </a:rPr>
              <a:t>A </a:t>
            </a:r>
            <a:r>
              <a:rPr sz="2400" spc="-5" dirty="0">
                <a:cs typeface="Times New Roman" panose="02020603050405020304"/>
              </a:rPr>
              <a:t>is close to being singular</a:t>
            </a:r>
            <a:endParaRPr sz="2400" dirty="0">
              <a:cs typeface="Times New Roman" panose="02020603050405020304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49402F0-B3FE-4180-9EC1-06DBEA152D2C}"/>
              </a:ext>
            </a:extLst>
          </p:cNvPr>
          <p:cNvSpPr/>
          <p:nvPr/>
        </p:nvSpPr>
        <p:spPr>
          <a:xfrm>
            <a:off x="3663393" y="3261469"/>
            <a:ext cx="1596117" cy="335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4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80" dirty="0"/>
              <a:t> </a:t>
            </a:r>
            <a:r>
              <a:rPr lang="en-US" altLang="zh-CN" spc="120" dirty="0"/>
              <a:t>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pc="3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pc="114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single </a:t>
            </a:r>
            <a:r>
              <a:rPr lang="en-US" altLang="zh-CN" spc="-40" dirty="0">
                <a:latin typeface="Calibri" panose="020F0502020204030204" pitchFamily="34" charset="0"/>
                <a:cs typeface="Calibri" panose="020F0502020204030204" pitchFamily="34" charset="0"/>
              </a:rPr>
              <a:t>row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CN" spc="5" dirty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pc="25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5" dirty="0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200" lvl="1" indent="-171450">
              <a:lnSpc>
                <a:spcPct val="100000"/>
              </a:lnSpc>
              <a:spcBef>
                <a:spcPts val="180"/>
              </a:spcBef>
              <a:buFont typeface="Arial" panose="020B0604020202020204"/>
              <a:buChar char="•"/>
              <a:tabLst>
                <a:tab pos="584200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denoted 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b="1" spc="-10" dirty="0">
                <a:cs typeface="Calibri" panose="020F0502020204030204" pitchFamily="34" charset="0"/>
              </a:rPr>
              <a:t>bold </a:t>
            </a:r>
            <a:r>
              <a:rPr lang="en-US" altLang="zh-CN" b="1" spc="-15" dirty="0">
                <a:cs typeface="Calibri" panose="020F0502020204030204" pitchFamily="34" charset="0"/>
              </a:rPr>
              <a:t>small</a:t>
            </a:r>
            <a:r>
              <a:rPr lang="en-US" altLang="zh-CN" b="1" spc="190" dirty="0">
                <a:cs typeface="Calibri" panose="020F0502020204030204" pitchFamily="34" charset="0"/>
              </a:rPr>
              <a:t> </a:t>
            </a:r>
            <a:r>
              <a:rPr lang="en-US" altLang="zh-CN" b="1" spc="10" dirty="0">
                <a:cs typeface="Calibri" panose="020F0502020204030204" pitchFamily="34" charset="0"/>
              </a:rPr>
              <a:t>letters</a:t>
            </a:r>
            <a:endParaRPr lang="en-US" altLang="zh-CN" dirty="0">
              <a:cs typeface="Calibri" panose="020F0502020204030204" pitchFamily="34" charset="0"/>
            </a:endParaRPr>
          </a:p>
          <a:p>
            <a:pPr marL="584200" lvl="1" indent="-17145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584200" algn="l"/>
              </a:tabLst>
            </a:pPr>
            <a:r>
              <a:rPr lang="en-US" altLang="zh-CN" spc="-35" dirty="0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pc="2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669C12-9A67-4637-A8C7-8BC3987E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30" y="2975410"/>
            <a:ext cx="3792220" cy="539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E7A8AA-8F2F-4081-8C36-CA3D415E4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30371"/>
            <a:ext cx="1294130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220" dirty="0">
                <a:latin typeface="+mn-lt"/>
                <a:cs typeface="Palatino Linotype" panose="02040502050505030304"/>
              </a:rPr>
              <a:t>PROPERTIES </a:t>
            </a:r>
            <a:r>
              <a:rPr lang="en-US" altLang="zh-CN" sz="3600" spc="165" dirty="0">
                <a:latin typeface="+mn-lt"/>
                <a:cs typeface="Palatino Linotype" panose="02040502050505030304"/>
              </a:rPr>
              <a:t>OF</a:t>
            </a:r>
            <a:r>
              <a:rPr lang="en-US" altLang="zh-CN" sz="3600" spc="-100" dirty="0">
                <a:latin typeface="+mn-lt"/>
                <a:cs typeface="Palatino Linotype" panose="02040502050505030304"/>
              </a:rPr>
              <a:t> </a:t>
            </a:r>
            <a:r>
              <a:rPr lang="en-US" altLang="zh-CN" sz="3600" spc="204" dirty="0">
                <a:latin typeface="+mn-lt"/>
                <a:cs typeface="Palatino Linotype" panose="02040502050505030304"/>
              </a:rPr>
              <a:t>INVERSE  </a:t>
            </a:r>
            <a:r>
              <a:rPr lang="en-US" altLang="zh-CN" sz="3600" spc="140" dirty="0">
                <a:latin typeface="+mn-lt"/>
                <a:cs typeface="Palatino Linotype" panose="02040502050505030304"/>
              </a:rPr>
              <a:t>MATRICES</a:t>
            </a:r>
            <a:r>
              <a:rPr lang="en-US" altLang="zh-CN" dirty="0">
                <a:latin typeface="+mn-lt"/>
                <a:cs typeface="Palatino Linotype" panose="02040502050505030304"/>
              </a:rPr>
              <a:t/>
            </a:r>
            <a:br>
              <a:rPr lang="en-US" altLang="zh-CN" dirty="0">
                <a:latin typeface="+mn-lt"/>
                <a:cs typeface="Palatino Linotype" panose="020405020505050303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D986AF-0BF0-4FF6-BEA3-CA357A30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23369"/>
            <a:ext cx="3549546" cy="26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+mn-lt"/>
                <a:cs typeface="Tahoma" panose="020B0604030504040204"/>
              </a:rPr>
              <a:t>Inverse </a:t>
            </a:r>
            <a:r>
              <a:rPr lang="en-US" altLang="zh-CN" spc="-5" dirty="0">
                <a:latin typeface="+mn-lt"/>
                <a:cs typeface="Tahoma" panose="020B0604030504040204"/>
              </a:rPr>
              <a:t>of </a:t>
            </a:r>
            <a:r>
              <a:rPr lang="en-US" altLang="zh-CN" dirty="0">
                <a:latin typeface="+mn-lt"/>
                <a:cs typeface="Tahoma" panose="020B0604030504040204"/>
              </a:rPr>
              <a:t>special</a:t>
            </a:r>
            <a:r>
              <a:rPr lang="en-US" altLang="zh-CN" spc="-40" dirty="0">
                <a:latin typeface="+mn-lt"/>
                <a:cs typeface="Tahoma" panose="020B0604030504040204"/>
              </a:rPr>
              <a:t> </a:t>
            </a:r>
            <a:r>
              <a:rPr lang="en-US" altLang="zh-CN" spc="-5" dirty="0">
                <a:latin typeface="+mn-lt"/>
                <a:cs typeface="Tahoma" panose="020B060403050404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51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6778AE-18FA-4A59-9E4B-C5403A3A40CC}"/>
              </a:ext>
            </a:extLst>
          </p:cNvPr>
          <p:cNvGrpSpPr/>
          <p:nvPr/>
        </p:nvGrpSpPr>
        <p:grpSpPr>
          <a:xfrm>
            <a:off x="628650" y="3435831"/>
            <a:ext cx="8150860" cy="1148426"/>
            <a:chOff x="628650" y="3435831"/>
            <a:chExt cx="8150860" cy="114842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EC9826E-3399-496F-91A3-8D4DB4193E40}"/>
                </a:ext>
              </a:extLst>
            </p:cNvPr>
            <p:cNvSpPr txBox="1"/>
            <p:nvPr/>
          </p:nvSpPr>
          <p:spPr>
            <a:xfrm>
              <a:off x="628650" y="3436507"/>
              <a:ext cx="8150860" cy="1147750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84150" indent="-171450">
                <a:lnSpc>
                  <a:spcPct val="100000"/>
                </a:lnSpc>
                <a:spcBef>
                  <a:spcPts val="310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800" spc="-25" dirty="0">
                  <a:cs typeface="Tahoma" panose="020B0604030504040204"/>
                </a:rPr>
                <a:t>For </a:t>
              </a:r>
              <a:r>
                <a:rPr sz="3200" dirty="0">
                  <a:cs typeface="Tahoma" panose="020B0604030504040204"/>
                </a:rPr>
                <a:t>orthogonal</a:t>
              </a:r>
              <a:r>
                <a:rPr sz="3200" spc="10" dirty="0">
                  <a:cs typeface="Tahoma" panose="020B0604030504040204"/>
                </a:rPr>
                <a:t> </a:t>
              </a:r>
              <a:r>
                <a:rPr sz="2800" spc="-5" dirty="0">
                  <a:cs typeface="Tahoma" panose="020B0604030504040204"/>
                </a:rPr>
                <a:t>matrices</a:t>
              </a:r>
              <a:endParaRPr sz="2800" dirty="0">
                <a:cs typeface="Tahoma" panose="020B0604030504040204"/>
              </a:endParaRPr>
            </a:p>
            <a:p>
              <a:pPr marL="527050" marR="5080" lvl="1" indent="-171450">
                <a:lnSpc>
                  <a:spcPts val="2180"/>
                </a:lnSpc>
                <a:spcBef>
                  <a:spcPts val="410"/>
                </a:spcBef>
                <a:buFont typeface="Arial" panose="020B0604020202020204"/>
                <a:buChar char="•"/>
                <a:tabLst>
                  <a:tab pos="527050" algn="l"/>
                </a:tabLst>
              </a:pPr>
              <a:r>
                <a:rPr sz="2400" dirty="0">
                  <a:cs typeface="Tahoma" panose="020B0604030504040204"/>
                </a:rPr>
                <a:t>a </a:t>
              </a:r>
              <a:r>
                <a:rPr sz="2400" spc="-5" dirty="0">
                  <a:cs typeface="Tahoma" panose="020B0604030504040204"/>
                </a:rPr>
                <a:t>square </a:t>
              </a:r>
              <a:r>
                <a:rPr sz="2400" dirty="0">
                  <a:cs typeface="Tahoma" panose="020B0604030504040204"/>
                </a:rPr>
                <a:t>matrix with </a:t>
              </a:r>
              <a:r>
                <a:rPr sz="2400" spc="-5" dirty="0">
                  <a:cs typeface="Tahoma" panose="020B0604030504040204"/>
                </a:rPr>
                <a:t>real entries whose columns and rows  are orthogonal unit vectors </a:t>
              </a:r>
              <a:r>
                <a:rPr sz="2400" spc="-30" dirty="0">
                  <a:cs typeface="Tahoma" panose="020B0604030504040204"/>
                </a:rPr>
                <a:t>(i.e., </a:t>
              </a:r>
              <a:r>
                <a:rPr sz="2400" spc="-5" dirty="0">
                  <a:cs typeface="Tahoma" panose="020B0604030504040204"/>
                </a:rPr>
                <a:t>orthonormal</a:t>
              </a:r>
              <a:r>
                <a:rPr sz="2400" spc="65" dirty="0">
                  <a:cs typeface="Tahoma" panose="020B0604030504040204"/>
                </a:rPr>
                <a:t> </a:t>
              </a:r>
              <a:r>
                <a:rPr sz="2400" spc="-5" dirty="0">
                  <a:cs typeface="Tahoma" panose="020B0604030504040204"/>
                </a:rPr>
                <a:t>vectors)</a:t>
              </a:r>
              <a:endParaRPr sz="2400" dirty="0">
                <a:cs typeface="Tahoma" panose="020B0604030504040204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478837B-6337-45EB-A599-5F1E2AAE4678}"/>
                </a:ext>
              </a:extLst>
            </p:cNvPr>
            <p:cNvSpPr/>
            <p:nvPr/>
          </p:nvSpPr>
          <p:spPr>
            <a:xfrm>
              <a:off x="4667885" y="3435831"/>
              <a:ext cx="1590675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CF3EA1-0372-4124-AEB3-A57EF3D5A430}"/>
              </a:ext>
            </a:extLst>
          </p:cNvPr>
          <p:cNvGrpSpPr/>
          <p:nvPr/>
        </p:nvGrpSpPr>
        <p:grpSpPr>
          <a:xfrm>
            <a:off x="628650" y="1946040"/>
            <a:ext cx="7484109" cy="452120"/>
            <a:chOff x="628650" y="1946040"/>
            <a:chExt cx="7484109" cy="45212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F69349F6-36CF-4879-A5BA-A19A4927D782}"/>
                </a:ext>
              </a:extLst>
            </p:cNvPr>
            <p:cNvSpPr txBox="1"/>
            <p:nvPr/>
          </p:nvSpPr>
          <p:spPr>
            <a:xfrm>
              <a:off x="628650" y="1946040"/>
              <a:ext cx="356552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indent="-171450">
                <a:lnSpc>
                  <a:spcPct val="100000"/>
                </a:lnSpc>
                <a:spcBef>
                  <a:spcPts val="100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800" spc="-25" dirty="0">
                  <a:cs typeface="Tahoma" panose="020B0604030504040204"/>
                </a:rPr>
                <a:t>For </a:t>
              </a:r>
              <a:r>
                <a:rPr sz="2800" dirty="0">
                  <a:cs typeface="Tahoma" panose="020B0604030504040204"/>
                </a:rPr>
                <a:t>diagonal</a:t>
              </a:r>
              <a:r>
                <a:rPr sz="2800" spc="-35" dirty="0">
                  <a:cs typeface="Tahoma" panose="020B0604030504040204"/>
                </a:rPr>
                <a:t> </a:t>
              </a:r>
              <a:r>
                <a:rPr sz="2800" spc="-5" dirty="0">
                  <a:cs typeface="Tahoma" panose="020B0604030504040204"/>
                </a:rPr>
                <a:t>matrices</a:t>
              </a:r>
              <a:endParaRPr sz="2800" dirty="0">
                <a:cs typeface="Tahoma" panose="020B0604030504040204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9CF748A4-D23E-4DF2-8631-C14EAF5FB48C}"/>
                </a:ext>
              </a:extLst>
            </p:cNvPr>
            <p:cNvSpPr/>
            <p:nvPr/>
          </p:nvSpPr>
          <p:spPr>
            <a:xfrm>
              <a:off x="4150361" y="1987909"/>
              <a:ext cx="3962398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80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imes New Roman" panose="02020603050405020304"/>
              </a:rPr>
              <a:t>Pseudo-inverse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CC9E220-6B4E-47EA-AC98-107A2DAA9C1C}"/>
              </a:ext>
            </a:extLst>
          </p:cNvPr>
          <p:cNvSpPr txBox="1"/>
          <p:nvPr/>
        </p:nvSpPr>
        <p:spPr>
          <a:xfrm>
            <a:off x="681990" y="1820671"/>
            <a:ext cx="7527925" cy="646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71450">
              <a:lnSpc>
                <a:spcPts val="2365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dirty="0">
                <a:cs typeface="Times New Roman" panose="02020603050405020304"/>
              </a:rPr>
              <a:t>The pseudo-inverse </a:t>
            </a:r>
            <a:r>
              <a:rPr sz="2800" i="1" dirty="0">
                <a:cs typeface="Times New Roman" panose="02020603050405020304"/>
              </a:rPr>
              <a:t>A</a:t>
            </a:r>
            <a:r>
              <a:rPr sz="2800" baseline="24000" dirty="0">
                <a:cs typeface="Times New Roman" panose="02020603050405020304"/>
              </a:rPr>
              <a:t>+ </a:t>
            </a:r>
            <a:r>
              <a:rPr sz="2800" dirty="0">
                <a:cs typeface="Times New Roman" panose="02020603050405020304"/>
              </a:rPr>
              <a:t>of a matrix A (could be non-square, e.g., </a:t>
            </a:r>
            <a:r>
              <a:rPr sz="2800" dirty="0" err="1" smtClean="0">
                <a:cs typeface="Times New Roman" panose="02020603050405020304"/>
              </a:rPr>
              <a:t>m</a:t>
            </a:r>
            <a:r>
              <a:rPr lang="en-US" altLang="zh-CN" sz="2800" dirty="0" err="1" smtClean="0">
                <a:cs typeface="Times New Roman" panose="02020603050405020304"/>
              </a:rPr>
              <a:t>×</a:t>
            </a:r>
            <a:r>
              <a:rPr sz="2800" dirty="0" err="1" smtClean="0">
                <a:cs typeface="Times New Roman" panose="02020603050405020304"/>
              </a:rPr>
              <a:t>n</a:t>
            </a:r>
            <a:r>
              <a:rPr sz="2800" dirty="0">
                <a:cs typeface="Times New Roman" panose="02020603050405020304"/>
              </a:rPr>
              <a:t>) is given</a:t>
            </a:r>
            <a:r>
              <a:rPr sz="2800" spc="-10" dirty="0">
                <a:cs typeface="Times New Roman" panose="02020603050405020304"/>
              </a:rPr>
              <a:t> </a:t>
            </a:r>
            <a:r>
              <a:rPr sz="2800" dirty="0">
                <a:cs typeface="Times New Roman" panose="02020603050405020304"/>
              </a:rPr>
              <a:t>by: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4ED45B1-8335-4EF4-8991-DC423A1156ED}"/>
              </a:ext>
            </a:extLst>
          </p:cNvPr>
          <p:cNvSpPr txBox="1"/>
          <p:nvPr/>
        </p:nvSpPr>
        <p:spPr>
          <a:xfrm>
            <a:off x="681990" y="3191170"/>
            <a:ext cx="35979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cs typeface="Times New Roman" panose="02020603050405020304"/>
              </a:rPr>
              <a:t>It can be </a:t>
            </a:r>
            <a:r>
              <a:rPr sz="2800" spc="-5" dirty="0">
                <a:cs typeface="Times New Roman" panose="02020603050405020304"/>
              </a:rPr>
              <a:t>shown</a:t>
            </a:r>
            <a:r>
              <a:rPr sz="2800" spc="-65" dirty="0">
                <a:cs typeface="Times New Roman" panose="02020603050405020304"/>
              </a:rPr>
              <a:t> </a:t>
            </a:r>
            <a:r>
              <a:rPr sz="2800" dirty="0">
                <a:cs typeface="Times New Roman" panose="02020603050405020304"/>
              </a:rPr>
              <a:t>that: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D803B7F-13C1-4B92-9E3B-DBF443335B99}"/>
              </a:ext>
            </a:extLst>
          </p:cNvPr>
          <p:cNvSpPr/>
          <p:nvPr/>
        </p:nvSpPr>
        <p:spPr>
          <a:xfrm>
            <a:off x="4571999" y="3215110"/>
            <a:ext cx="2618824" cy="419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CD0B6C5-E77F-4A18-A9F7-FF9C27C2431D}"/>
              </a:ext>
            </a:extLst>
          </p:cNvPr>
          <p:cNvSpPr/>
          <p:nvPr/>
        </p:nvSpPr>
        <p:spPr>
          <a:xfrm>
            <a:off x="897071" y="4632751"/>
            <a:ext cx="6486257" cy="413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64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85" dirty="0">
                <a:latin typeface="+mn-lt"/>
              </a:rPr>
              <a:t>MATRIX</a:t>
            </a:r>
            <a:r>
              <a:rPr lang="en-US" altLang="zh-CN" spc="35" dirty="0">
                <a:latin typeface="+mn-lt"/>
              </a:rPr>
              <a:t> </a:t>
            </a:r>
            <a:r>
              <a:rPr lang="en-US" altLang="zh-CN" spc="114" dirty="0">
                <a:latin typeface="+mn-lt"/>
              </a:rPr>
              <a:t>OPERATIONS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C4AE71E-C1ED-4E3A-8328-0FB5E0BBF0D8}"/>
              </a:ext>
            </a:extLst>
          </p:cNvPr>
          <p:cNvSpPr txBox="1"/>
          <p:nvPr/>
        </p:nvSpPr>
        <p:spPr>
          <a:xfrm>
            <a:off x="628650" y="1547368"/>
            <a:ext cx="3670300" cy="396967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40" dirty="0">
                <a:cs typeface="Palatino Linotype" panose="02040502050505030304"/>
              </a:rPr>
              <a:t>Transposition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15" dirty="0">
                <a:cs typeface="Palatino Linotype" panose="02040502050505030304"/>
              </a:rPr>
              <a:t>Addition </a:t>
            </a:r>
            <a:r>
              <a:rPr sz="2800" spc="30" dirty="0">
                <a:cs typeface="Palatino Linotype" panose="02040502050505030304"/>
              </a:rPr>
              <a:t>and</a:t>
            </a:r>
            <a:r>
              <a:rPr sz="2800" spc="65" dirty="0">
                <a:cs typeface="Palatino Linotype" panose="02040502050505030304"/>
              </a:rPr>
              <a:t> Subtraction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35" dirty="0">
                <a:cs typeface="Palatino Linotype" panose="02040502050505030304"/>
              </a:rPr>
              <a:t>Multiplication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5" dirty="0">
                <a:cs typeface="Palatino Linotype" panose="02040502050505030304"/>
              </a:rPr>
              <a:t>Norm </a:t>
            </a:r>
            <a:r>
              <a:rPr sz="2800" spc="-35" dirty="0">
                <a:cs typeface="Palatino Linotype" panose="02040502050505030304"/>
              </a:rPr>
              <a:t>(of</a:t>
            </a:r>
            <a:r>
              <a:rPr sz="2800" spc="110" dirty="0">
                <a:cs typeface="Palatino Linotype" panose="02040502050505030304"/>
              </a:rPr>
              <a:t> </a:t>
            </a:r>
            <a:r>
              <a:rPr sz="2800" spc="15" dirty="0">
                <a:cs typeface="Palatino Linotype" panose="02040502050505030304"/>
              </a:rPr>
              <a:t>vector)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cs typeface="Palatino Linotype" panose="02040502050505030304"/>
              </a:rPr>
              <a:t>Matrix</a:t>
            </a:r>
            <a:r>
              <a:rPr sz="2800" spc="50" dirty="0">
                <a:cs typeface="Palatino Linotype" panose="02040502050505030304"/>
              </a:rPr>
              <a:t> </a:t>
            </a:r>
            <a:r>
              <a:rPr sz="2800" spc="40" dirty="0">
                <a:cs typeface="Palatino Linotype" panose="02040502050505030304"/>
              </a:rPr>
              <a:t>Inversion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90" dirty="0">
                <a:solidFill>
                  <a:srgbClr val="0000FF"/>
                </a:solidFill>
                <a:cs typeface="Palatino Linotype" panose="02040502050505030304"/>
              </a:rPr>
              <a:t>Rank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40" dirty="0">
                <a:solidFill>
                  <a:srgbClr val="0000FF"/>
                </a:solidFill>
                <a:cs typeface="Palatino Linotype" panose="02040502050505030304"/>
              </a:rPr>
              <a:t>calculus</a:t>
            </a:r>
            <a:endParaRPr sz="2800" dirty="0"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27020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ahoma" panose="020B0604030504040204"/>
              </a:rPr>
              <a:t>(6) </a:t>
            </a:r>
            <a:r>
              <a:rPr lang="en-US" altLang="zh-CN" spc="-10" dirty="0">
                <a:latin typeface="+mn-lt"/>
                <a:cs typeface="Tahoma" panose="020B0604030504040204"/>
              </a:rPr>
              <a:t>Rank: </a:t>
            </a:r>
            <a:r>
              <a:rPr lang="en-US" altLang="zh-CN" spc="-5" dirty="0">
                <a:latin typeface="+mn-lt"/>
                <a:cs typeface="Tahoma" panose="020B0604030504040204"/>
              </a:rPr>
              <a:t>Linear independence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DC76917-C93B-4B0A-9B2C-BAA6A461886C}"/>
              </a:ext>
            </a:extLst>
          </p:cNvPr>
          <p:cNvSpPr txBox="1"/>
          <p:nvPr/>
        </p:nvSpPr>
        <p:spPr>
          <a:xfrm>
            <a:off x="628650" y="1558787"/>
            <a:ext cx="7745730" cy="130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1000"/>
              </a:lnSpc>
              <a:spcBef>
                <a:spcPts val="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set of vectors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linearly independent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none of them 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be written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linear combination of the</a:t>
            </a:r>
            <a:r>
              <a:rPr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others.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97D5E7F-BC12-47D3-BB98-D41CAAC63F0F}"/>
              </a:ext>
            </a:extLst>
          </p:cNvPr>
          <p:cNvSpPr/>
          <p:nvPr/>
        </p:nvSpPr>
        <p:spPr>
          <a:xfrm>
            <a:off x="1710394" y="3112099"/>
            <a:ext cx="5325405" cy="1136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0183BD6-EA50-4271-B945-ADF3DD215562}"/>
              </a:ext>
            </a:extLst>
          </p:cNvPr>
          <p:cNvSpPr txBox="1"/>
          <p:nvPr/>
        </p:nvSpPr>
        <p:spPr>
          <a:xfrm>
            <a:off x="1534789" y="4699762"/>
            <a:ext cx="362204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" baseline="-17000" dirty="0">
                <a:latin typeface="Calibri" panose="020F0502020204030204"/>
                <a:cs typeface="Calibri" panose="020F0502020204030204"/>
              </a:rPr>
              <a:t>3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−2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" baseline="-17000" dirty="0">
                <a:latin typeface="Calibri" panose="020F0502020204030204"/>
                <a:cs typeface="Calibri" panose="020F0502020204030204"/>
              </a:rPr>
              <a:t>1 </a:t>
            </a:r>
            <a:r>
              <a:rPr sz="2400" dirty="0">
                <a:latin typeface="Calibri" panose="020F0502020204030204"/>
                <a:cs typeface="Calibri" panose="020F0502020204030204"/>
              </a:rPr>
              <a:t>+</a:t>
            </a:r>
            <a:r>
              <a:rPr sz="2400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" baseline="-17000" dirty="0">
                <a:latin typeface="Calibri" panose="020F0502020204030204"/>
                <a:cs typeface="Calibri" panose="020F0502020204030204"/>
              </a:rPr>
              <a:t>2</a:t>
            </a:r>
            <a:endParaRPr sz="2400" baseline="-170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Calibri" panose="020F0502020204030204"/>
              <a:cs typeface="Calibri" panose="020F0502020204030204"/>
            </a:endParaRPr>
          </a:p>
          <a:p>
            <a:pPr marL="254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NOT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linearly</a:t>
            </a:r>
            <a:r>
              <a:rPr sz="2400" spc="-6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independent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328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ahoma" panose="020B0604030504040204"/>
              </a:rPr>
              <a:t>(6) Rank: Linear independence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EBBC00F-53F6-43DB-8A52-52E8D114AA97}"/>
              </a:ext>
            </a:extLst>
          </p:cNvPr>
          <p:cNvSpPr txBox="1"/>
          <p:nvPr/>
        </p:nvSpPr>
        <p:spPr>
          <a:xfrm>
            <a:off x="681990" y="1820671"/>
            <a:ext cx="7833360" cy="7083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09550" marR="30480" indent="-171450">
              <a:lnSpc>
                <a:spcPts val="23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b="1" spc="-5" dirty="0">
                <a:uFill>
                  <a:solidFill>
                    <a:srgbClr val="000000"/>
                  </a:solidFill>
                </a:uFill>
                <a:cs typeface="Times New Roman" panose="02020603050405020304"/>
              </a:rPr>
              <a:t>Alternative definition:</a:t>
            </a:r>
            <a:r>
              <a:rPr sz="2800" b="1" spc="-5" dirty="0">
                <a:cs typeface="Times New Roman" panose="02020603050405020304"/>
              </a:rPr>
              <a:t> </a:t>
            </a:r>
            <a:r>
              <a:rPr sz="2800" spc="-15" dirty="0">
                <a:cs typeface="Tahoma" panose="020B0604030504040204"/>
              </a:rPr>
              <a:t>Vectors </a:t>
            </a:r>
            <a:r>
              <a:rPr sz="2800" spc="-5" dirty="0">
                <a:cs typeface="Tahoma" panose="020B0604030504040204"/>
              </a:rPr>
              <a:t>v</a:t>
            </a:r>
            <a:r>
              <a:rPr sz="2800" spc="-7" baseline="-16000" dirty="0">
                <a:cs typeface="Tahoma" panose="020B0604030504040204"/>
              </a:rPr>
              <a:t>1</a:t>
            </a:r>
            <a:r>
              <a:rPr sz="2800" spc="-5" dirty="0">
                <a:cs typeface="Tahoma" panose="020B0604030504040204"/>
              </a:rPr>
              <a:t>,…,v</a:t>
            </a:r>
            <a:r>
              <a:rPr sz="2800" spc="-7" baseline="-16000" dirty="0">
                <a:cs typeface="Tahoma" panose="020B0604030504040204"/>
              </a:rPr>
              <a:t>k </a:t>
            </a:r>
            <a:r>
              <a:rPr sz="2800" spc="-5" dirty="0">
                <a:cs typeface="Tahoma" panose="020B0604030504040204"/>
              </a:rPr>
              <a:t>are linearly</a:t>
            </a:r>
            <a:endParaRPr lang="en-US" sz="2800" spc="-5" dirty="0">
              <a:cs typeface="Tahoma" panose="020B0604030504040204"/>
            </a:endParaRPr>
          </a:p>
          <a:p>
            <a:pPr marL="38100" marR="30480">
              <a:lnSpc>
                <a:spcPts val="2300"/>
              </a:lnSpc>
              <a:spcBef>
                <a:spcPts val="360"/>
              </a:spcBef>
              <a:tabLst>
                <a:tab pos="209550" algn="l"/>
              </a:tabLst>
            </a:pPr>
            <a:r>
              <a:rPr lang="en-US" sz="2800" spc="-5" dirty="0">
                <a:cs typeface="Tahoma" panose="020B0604030504040204"/>
              </a:rPr>
              <a:t> </a:t>
            </a:r>
            <a:r>
              <a:rPr sz="2800" spc="-5" dirty="0">
                <a:cs typeface="Tahoma" panose="020B0604030504040204"/>
              </a:rPr>
              <a:t> independent  if c</a:t>
            </a:r>
            <a:r>
              <a:rPr sz="2800" spc="-7" baseline="-16000" dirty="0">
                <a:cs typeface="Tahoma" panose="020B0604030504040204"/>
              </a:rPr>
              <a:t>1</a:t>
            </a:r>
            <a:r>
              <a:rPr sz="2800" spc="-5" dirty="0">
                <a:cs typeface="Tahoma" panose="020B0604030504040204"/>
              </a:rPr>
              <a:t>v</a:t>
            </a:r>
            <a:r>
              <a:rPr sz="2800" spc="-7" baseline="-16000" dirty="0">
                <a:cs typeface="Tahoma" panose="020B0604030504040204"/>
              </a:rPr>
              <a:t>1</a:t>
            </a:r>
            <a:r>
              <a:rPr sz="2800" spc="-5" dirty="0">
                <a:cs typeface="Tahoma" panose="020B0604030504040204"/>
              </a:rPr>
              <a:t>+…+c</a:t>
            </a:r>
            <a:r>
              <a:rPr sz="2800" spc="-7" baseline="-16000" dirty="0">
                <a:cs typeface="Tahoma" panose="020B0604030504040204"/>
              </a:rPr>
              <a:t>k</a:t>
            </a:r>
            <a:r>
              <a:rPr sz="2800" spc="-5" dirty="0">
                <a:cs typeface="Tahoma" panose="020B0604030504040204"/>
              </a:rPr>
              <a:t>v</a:t>
            </a:r>
            <a:r>
              <a:rPr sz="2800" spc="-7" baseline="-16000" dirty="0">
                <a:cs typeface="Tahoma" panose="020B0604030504040204"/>
              </a:rPr>
              <a:t>k </a:t>
            </a:r>
            <a:r>
              <a:rPr sz="2800" dirty="0">
                <a:cs typeface="Tahoma" panose="020B0604030504040204"/>
              </a:rPr>
              <a:t>= 0 </a:t>
            </a:r>
            <a:r>
              <a:rPr sz="2800" spc="-5" dirty="0">
                <a:cs typeface="Tahoma" panose="020B0604030504040204"/>
              </a:rPr>
              <a:t>implies</a:t>
            </a:r>
            <a:r>
              <a:rPr sz="2800" spc="-190" dirty="0">
                <a:cs typeface="Tahoma" panose="020B0604030504040204"/>
              </a:rPr>
              <a:t> </a:t>
            </a:r>
            <a:r>
              <a:rPr sz="2800" spc="-5" dirty="0">
                <a:cs typeface="Tahoma" panose="020B0604030504040204"/>
              </a:rPr>
              <a:t>c</a:t>
            </a:r>
            <a:r>
              <a:rPr sz="2800" spc="-7" baseline="-16000" dirty="0">
                <a:cs typeface="Tahoma" panose="020B0604030504040204"/>
              </a:rPr>
              <a:t>1</a:t>
            </a:r>
            <a:r>
              <a:rPr sz="2800" spc="-5" dirty="0">
                <a:cs typeface="Tahoma" panose="020B0604030504040204"/>
              </a:rPr>
              <a:t>=…=c</a:t>
            </a:r>
            <a:r>
              <a:rPr sz="2800" spc="-7" baseline="-16000" dirty="0">
                <a:cs typeface="Tahoma" panose="020B0604030504040204"/>
              </a:rPr>
              <a:t>k</a:t>
            </a:r>
            <a:r>
              <a:rPr sz="2800" spc="-5" dirty="0">
                <a:cs typeface="Tahoma" panose="020B0604030504040204"/>
              </a:rPr>
              <a:t>=0</a:t>
            </a:r>
            <a:endParaRPr sz="2800" dirty="0">
              <a:cs typeface="Tahoma" panose="020B0604030504040204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4AADFE4A-163C-4350-B729-A67BB1BF96AB}"/>
              </a:ext>
            </a:extLst>
          </p:cNvPr>
          <p:cNvSpPr txBox="1"/>
          <p:nvPr/>
        </p:nvSpPr>
        <p:spPr>
          <a:xfrm>
            <a:off x="4383290" y="4965717"/>
            <a:ext cx="38360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" panose="020F0502020204030204" pitchFamily="34" charset="0"/>
                <a:cs typeface="Calibri" panose="020F0502020204030204" pitchFamily="34" charset="0"/>
              </a:rPr>
              <a:t>(u,v)=(0,0), i.e. the columns</a:t>
            </a:r>
            <a:r>
              <a:rPr sz="2400" b="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0" spc="-15" dirty="0">
                <a:latin typeface="Calibri" panose="020F0502020204030204" pitchFamily="34" charset="0"/>
                <a:cs typeface="Calibri" panose="020F0502020204030204" pitchFamily="34" charset="0"/>
              </a:rPr>
              <a:t>are  </a:t>
            </a:r>
            <a:r>
              <a:rPr sz="2400" b="0" spc="-5" dirty="0">
                <a:latin typeface="Calibri" panose="020F0502020204030204" pitchFamily="34" charset="0"/>
                <a:cs typeface="Calibri" panose="020F0502020204030204" pitchFamily="34" charset="0"/>
              </a:rPr>
              <a:t>linearly</a:t>
            </a:r>
            <a:r>
              <a:rPr sz="24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0" spc="-5" dirty="0">
                <a:latin typeface="Calibri" panose="020F0502020204030204" pitchFamily="34" charset="0"/>
                <a:cs typeface="Calibri" panose="020F0502020204030204" pitchFamily="34" charset="0"/>
              </a:rPr>
              <a:t>independent.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A819F800-55D6-4474-B48E-BD9F148F3215}"/>
              </a:ext>
            </a:extLst>
          </p:cNvPr>
          <p:cNvSpPr txBox="1"/>
          <p:nvPr/>
        </p:nvSpPr>
        <p:spPr>
          <a:xfrm>
            <a:off x="955675" y="4186170"/>
            <a:ext cx="701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 panose="020B0604020202020204"/>
                <a:cs typeface="Arial" panose="020B0604020202020204"/>
              </a:rPr>
              <a:t>e.g.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3942B03-2142-4993-A391-9AE740D7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36" y="2485041"/>
            <a:ext cx="4203860" cy="202079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D234477-541A-460D-ACF9-40640D25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4616617"/>
            <a:ext cx="2209524" cy="14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8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ahoma" panose="020B0604030504040204"/>
              </a:rPr>
              <a:t>(6) </a:t>
            </a:r>
            <a:r>
              <a:rPr lang="en-US" altLang="zh-CN" spc="-10" dirty="0">
                <a:latin typeface="+mn-lt"/>
                <a:cs typeface="Tahoma" panose="020B0604030504040204"/>
              </a:rPr>
              <a:t>Rank </a:t>
            </a:r>
            <a:r>
              <a:rPr lang="en-US" altLang="zh-CN" spc="-5" dirty="0">
                <a:latin typeface="+mn-lt"/>
                <a:cs typeface="Tahoma" panose="020B0604030504040204"/>
              </a:rPr>
              <a:t>of </a:t>
            </a:r>
            <a:r>
              <a:rPr lang="en-US" altLang="zh-CN" dirty="0">
                <a:latin typeface="+mn-lt"/>
                <a:cs typeface="Tahoma" panose="020B0604030504040204"/>
              </a:rPr>
              <a:t>a</a:t>
            </a:r>
            <a:r>
              <a:rPr lang="en-US" altLang="zh-CN" spc="-35" dirty="0">
                <a:latin typeface="+mn-lt"/>
                <a:cs typeface="Tahoma" panose="020B0604030504040204"/>
              </a:rPr>
              <a:t> </a:t>
            </a:r>
            <a:r>
              <a:rPr lang="en-US" altLang="zh-CN" spc="-5" dirty="0">
                <a:latin typeface="+mn-lt"/>
                <a:cs typeface="Tahoma" panose="020B060403050404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EA32CC5-B6A6-4B36-8A39-DD17FA193BD2}"/>
              </a:ext>
            </a:extLst>
          </p:cNvPr>
          <p:cNvSpPr txBox="1"/>
          <p:nvPr/>
        </p:nvSpPr>
        <p:spPr>
          <a:xfrm>
            <a:off x="586738" y="1671988"/>
            <a:ext cx="8557262" cy="1349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cs typeface="Tahoma" panose="020B0604030504040204"/>
              </a:rPr>
              <a:t>rank(A) (the rank of a </a:t>
            </a:r>
            <a:r>
              <a:rPr sz="2800" spc="-5" dirty="0">
                <a:cs typeface="Tahoma" panose="020B0604030504040204"/>
              </a:rPr>
              <a:t>m-by-n matrix A) is</a:t>
            </a:r>
            <a:endParaRPr sz="2800" dirty="0"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sz="2800" dirty="0">
                <a:cs typeface="Tahoma" panose="020B0604030504040204"/>
              </a:rPr>
              <a:t>= </a:t>
            </a:r>
            <a:r>
              <a:rPr sz="2800" spc="-5" dirty="0">
                <a:cs typeface="Tahoma" panose="020B0604030504040204"/>
              </a:rPr>
              <a:t>The maximal number of linearly independent columns</a:t>
            </a:r>
            <a:endParaRPr sz="2800" dirty="0"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spc="-5" dirty="0">
                <a:cs typeface="Tahoma" panose="020B0604030504040204"/>
              </a:rPr>
              <a:t>=The maximal number of linearly independent</a:t>
            </a:r>
            <a:r>
              <a:rPr sz="2800" dirty="0">
                <a:cs typeface="Tahoma" panose="020B0604030504040204"/>
              </a:rPr>
              <a:t> </a:t>
            </a:r>
            <a:r>
              <a:rPr sz="2800" spc="-5" dirty="0">
                <a:cs typeface="Tahoma" panose="020B0604030504040204"/>
              </a:rPr>
              <a:t>rows</a:t>
            </a:r>
            <a:endParaRPr sz="2800" dirty="0">
              <a:cs typeface="Tahoma" panose="020B0604030504040204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9CD209B-36DC-4F6B-9D45-847EB4C6075E}"/>
              </a:ext>
            </a:extLst>
          </p:cNvPr>
          <p:cNvSpPr txBox="1"/>
          <p:nvPr/>
        </p:nvSpPr>
        <p:spPr>
          <a:xfrm>
            <a:off x="324164" y="3902229"/>
            <a:ext cx="3241043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93980" indent="-171450" algn="r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71450" algn="l"/>
              </a:tabLst>
            </a:pPr>
            <a:r>
              <a:rPr sz="2800" dirty="0">
                <a:cs typeface="Tahoma" panose="020B0604030504040204"/>
              </a:rPr>
              <a:t>If A </a:t>
            </a:r>
            <a:r>
              <a:rPr sz="2800" spc="-5" dirty="0">
                <a:cs typeface="Tahoma" panose="020B0604030504040204"/>
              </a:rPr>
              <a:t>is </a:t>
            </a:r>
            <a:r>
              <a:rPr sz="2800" dirty="0">
                <a:cs typeface="Tahoma" panose="020B0604030504040204"/>
              </a:rPr>
              <a:t>n by </a:t>
            </a:r>
            <a:r>
              <a:rPr sz="2800" spc="-5" dirty="0">
                <a:cs typeface="Tahoma" panose="020B0604030504040204"/>
              </a:rPr>
              <a:t>m,</a:t>
            </a:r>
            <a:r>
              <a:rPr sz="2800" spc="-85" dirty="0">
                <a:cs typeface="Tahoma" panose="020B0604030504040204"/>
              </a:rPr>
              <a:t> </a:t>
            </a:r>
            <a:r>
              <a:rPr sz="2800" dirty="0">
                <a:cs typeface="Tahoma" panose="020B0604030504040204"/>
              </a:rPr>
              <a:t>then</a:t>
            </a:r>
            <a:endParaRPr lang="pt-BR" sz="2800" dirty="0">
              <a:cs typeface="Tahoma" panose="020B0604030504040204"/>
            </a:endParaRPr>
          </a:p>
          <a:p>
            <a:pPr marL="0" marR="5080" lvl="1" algn="r">
              <a:lnSpc>
                <a:spcPct val="100000"/>
              </a:lnSpc>
              <a:spcBef>
                <a:spcPts val="135"/>
              </a:spcBef>
              <a:tabLst>
                <a:tab pos="171450" algn="l"/>
              </a:tabLst>
            </a:pPr>
            <a:r>
              <a:rPr lang="en-US" sz="2800" dirty="0">
                <a:cs typeface="Tahoma" panose="020B0604030504040204"/>
              </a:rPr>
              <a:t> </a:t>
            </a:r>
            <a:r>
              <a:rPr lang="pt-BR" sz="2800" dirty="0">
                <a:cs typeface="Tahoma" panose="020B0604030504040204"/>
              </a:rPr>
              <a:t>rank(A)&lt;=</a:t>
            </a:r>
            <a:r>
              <a:rPr lang="pt-BR" sz="2800" spc="-100" dirty="0">
                <a:cs typeface="Tahoma" panose="020B0604030504040204"/>
              </a:rPr>
              <a:t> </a:t>
            </a:r>
            <a:r>
              <a:rPr lang="pt-BR" sz="2800" spc="-5" dirty="0">
                <a:cs typeface="Tahoma" panose="020B0604030504040204"/>
              </a:rPr>
              <a:t>min(m,n)</a:t>
            </a:r>
            <a:endParaRPr lang="pt-BR" sz="2800" dirty="0">
              <a:cs typeface="Tahoma" panose="020B0604030504040204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017E5AD-AEE7-47B0-A24D-ECD99500D6A7}"/>
              </a:ext>
            </a:extLst>
          </p:cNvPr>
          <p:cNvSpPr txBox="1"/>
          <p:nvPr/>
        </p:nvSpPr>
        <p:spPr>
          <a:xfrm>
            <a:off x="628650" y="4869579"/>
            <a:ext cx="587311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If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n=rank(A), then </a:t>
            </a:r>
            <a:r>
              <a:rPr sz="2400" dirty="0">
                <a:latin typeface="Tahoma" panose="020B0604030504040204"/>
                <a:cs typeface="Tahoma" panose="020B0604030504040204"/>
              </a:rPr>
              <a:t>A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has full row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rank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184150" indent="-171450">
              <a:lnSpc>
                <a:spcPct val="10000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If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m=rank(A), then </a:t>
            </a:r>
            <a:r>
              <a:rPr sz="2400" dirty="0">
                <a:latin typeface="Tahoma" panose="020B0604030504040204"/>
                <a:cs typeface="Tahoma" panose="020B0604030504040204"/>
              </a:rPr>
              <a:t>A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has full column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rank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E946E75-31F9-4576-9C76-59EA6829EAAB}"/>
              </a:ext>
            </a:extLst>
          </p:cNvPr>
          <p:cNvSpPr/>
          <p:nvPr/>
        </p:nvSpPr>
        <p:spPr>
          <a:xfrm>
            <a:off x="5324475" y="3124200"/>
            <a:ext cx="971550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D87B537-5077-4D0A-85E6-2061E1E3D149}"/>
              </a:ext>
            </a:extLst>
          </p:cNvPr>
          <p:cNvSpPr/>
          <p:nvPr/>
        </p:nvSpPr>
        <p:spPr>
          <a:xfrm>
            <a:off x="6844667" y="3124200"/>
            <a:ext cx="981075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8DC20A6-3FB2-48E6-B7C0-68CAC03A57FB}"/>
              </a:ext>
            </a:extLst>
          </p:cNvPr>
          <p:cNvSpPr txBox="1"/>
          <p:nvPr/>
        </p:nvSpPr>
        <p:spPr>
          <a:xfrm>
            <a:off x="5443220" y="434594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Rank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=?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142A67B3-76DD-41A3-864D-A65CD5104297}"/>
              </a:ext>
            </a:extLst>
          </p:cNvPr>
          <p:cNvSpPr txBox="1"/>
          <p:nvPr/>
        </p:nvSpPr>
        <p:spPr>
          <a:xfrm>
            <a:off x="7020529" y="434594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Rank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=?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17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/>
      <p:bldP spid="10" grpId="0" animBg="1"/>
      <p:bldP spid="11" grpId="0" animBg="1"/>
      <p:bldP spid="12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ahoma" panose="020B0604030504040204"/>
              </a:rPr>
              <a:t>(6) </a:t>
            </a:r>
            <a:r>
              <a:rPr lang="en-US" altLang="zh-CN" spc="-10" dirty="0">
                <a:latin typeface="+mn-lt"/>
                <a:cs typeface="Tahoma" panose="020B0604030504040204"/>
              </a:rPr>
              <a:t>Rank </a:t>
            </a:r>
            <a:r>
              <a:rPr lang="en-US" altLang="zh-CN" spc="-5" dirty="0">
                <a:latin typeface="+mn-lt"/>
                <a:cs typeface="Tahoma" panose="020B0604030504040204"/>
              </a:rPr>
              <a:t>of </a:t>
            </a:r>
            <a:r>
              <a:rPr lang="en-US" altLang="zh-CN" dirty="0">
                <a:latin typeface="+mn-lt"/>
                <a:cs typeface="Tahoma" panose="020B0604030504040204"/>
              </a:rPr>
              <a:t>a</a:t>
            </a:r>
            <a:r>
              <a:rPr lang="en-US" altLang="zh-CN" spc="-35" dirty="0">
                <a:latin typeface="+mn-lt"/>
                <a:cs typeface="Tahoma" panose="020B0604030504040204"/>
              </a:rPr>
              <a:t> </a:t>
            </a:r>
            <a:r>
              <a:rPr lang="en-US" altLang="zh-CN" spc="-5" dirty="0">
                <a:latin typeface="+mn-lt"/>
                <a:cs typeface="Tahoma" panose="020B060403050404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BAB00A-64ED-4983-8D83-60F519EA5F71}"/>
              </a:ext>
            </a:extLst>
          </p:cNvPr>
          <p:cNvSpPr/>
          <p:nvPr/>
        </p:nvSpPr>
        <p:spPr>
          <a:xfrm>
            <a:off x="2961667" y="3080983"/>
            <a:ext cx="1860414" cy="1310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F9933D2-1585-44CC-8732-6C70F9469932}"/>
              </a:ext>
            </a:extLst>
          </p:cNvPr>
          <p:cNvSpPr txBox="1"/>
          <p:nvPr/>
        </p:nvSpPr>
        <p:spPr>
          <a:xfrm>
            <a:off x="707390" y="1820671"/>
            <a:ext cx="7703820" cy="211724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4150" marR="5080" indent="-171450">
              <a:lnSpc>
                <a:spcPts val="221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cs typeface="Times New Roman" panose="02020603050405020304"/>
              </a:rPr>
              <a:t>Equal to the dimension of the </a:t>
            </a:r>
            <a:r>
              <a:rPr sz="2800" spc="-5" dirty="0">
                <a:cs typeface="Times New Roman" panose="02020603050405020304"/>
              </a:rPr>
              <a:t>largest </a:t>
            </a:r>
            <a:r>
              <a:rPr sz="2800" dirty="0">
                <a:cs typeface="Times New Roman" panose="02020603050405020304"/>
              </a:rPr>
              <a:t>square sub-matrix of </a:t>
            </a:r>
            <a:r>
              <a:rPr sz="2800" i="1" dirty="0">
                <a:cs typeface="Times New Roman" panose="02020603050405020304"/>
              </a:rPr>
              <a:t>A </a:t>
            </a:r>
            <a:r>
              <a:rPr sz="2800" dirty="0">
                <a:cs typeface="Times New Roman" panose="02020603050405020304"/>
              </a:rPr>
              <a:t>that has</a:t>
            </a:r>
            <a:r>
              <a:rPr sz="2800" spc="-105" dirty="0">
                <a:cs typeface="Times New Roman" panose="02020603050405020304"/>
              </a:rPr>
              <a:t> </a:t>
            </a:r>
            <a:r>
              <a:rPr sz="2800" dirty="0">
                <a:cs typeface="Times New Roman" panose="02020603050405020304"/>
              </a:rPr>
              <a:t>a  non-zero</a:t>
            </a:r>
            <a:r>
              <a:rPr sz="2800" spc="-5" dirty="0">
                <a:cs typeface="Times New Roman" panose="02020603050405020304"/>
              </a:rPr>
              <a:t> </a:t>
            </a:r>
            <a:r>
              <a:rPr sz="2800" dirty="0">
                <a:cs typeface="Times New Roman" panose="02020603050405020304"/>
              </a:rPr>
              <a:t>determinant.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cs typeface="Times New Roman" panose="02020603050405020304"/>
            </a:endParaRPr>
          </a:p>
          <a:p>
            <a:pPr marL="346075">
              <a:lnSpc>
                <a:spcPct val="100000"/>
              </a:lnSpc>
            </a:pPr>
            <a:r>
              <a:rPr sz="2800" dirty="0">
                <a:solidFill>
                  <a:srgbClr val="ED7D31"/>
                </a:solidFill>
                <a:cs typeface="Times New Roman" panose="02020603050405020304"/>
              </a:rPr>
              <a:t>Example:</a:t>
            </a:r>
            <a:endParaRPr sz="2800" dirty="0">
              <a:cs typeface="Times New Roman" panose="02020603050405020304"/>
            </a:endParaRPr>
          </a:p>
          <a:p>
            <a:pPr marL="4549775">
              <a:lnSpc>
                <a:spcPct val="100000"/>
              </a:lnSpc>
              <a:spcBef>
                <a:spcPts val="1620"/>
              </a:spcBef>
            </a:pPr>
            <a:r>
              <a:rPr sz="2800" spc="-5" dirty="0">
                <a:cs typeface="Times New Roman" panose="02020603050405020304"/>
              </a:rPr>
              <a:t>has rank </a:t>
            </a:r>
            <a:r>
              <a:rPr sz="2800" dirty="0">
                <a:cs typeface="Times New Roman" panose="02020603050405020304"/>
              </a:rPr>
              <a:t>3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2561065-E4AF-4CBC-A5CD-3BA19A02B912}"/>
              </a:ext>
            </a:extLst>
          </p:cNvPr>
          <p:cNvSpPr/>
          <p:nvPr/>
        </p:nvSpPr>
        <p:spPr>
          <a:xfrm>
            <a:off x="1615331" y="4733034"/>
            <a:ext cx="5589563" cy="131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9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Times New Roman" panose="02020603050405020304"/>
              </a:rPr>
              <a:t>(6) </a:t>
            </a:r>
            <a:r>
              <a:rPr lang="en-US" altLang="zh-CN" spc="-5" dirty="0">
                <a:latin typeface="+mn-lt"/>
                <a:cs typeface="Times New Roman" panose="02020603050405020304"/>
              </a:rPr>
              <a:t>Rank and singular</a:t>
            </a:r>
            <a:r>
              <a:rPr lang="en-US" altLang="zh-CN" spc="-35" dirty="0">
                <a:latin typeface="+mn-lt"/>
                <a:cs typeface="Times New Roman" panose="02020603050405020304"/>
              </a:rPr>
              <a:t> </a:t>
            </a:r>
            <a:r>
              <a:rPr lang="en-US" altLang="zh-CN" spc="-5" dirty="0">
                <a:latin typeface="+mn-lt"/>
                <a:cs typeface="Times New Roman" panose="02020603050405020304"/>
              </a:rPr>
              <a:t>matrices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ED46AF8-FF1E-40E6-99A2-4E6572C655A0}"/>
              </a:ext>
            </a:extLst>
          </p:cNvPr>
          <p:cNvSpPr/>
          <p:nvPr/>
        </p:nvSpPr>
        <p:spPr>
          <a:xfrm>
            <a:off x="994235" y="2955687"/>
            <a:ext cx="8048165" cy="1578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C81446F-6BE3-4B94-AD1A-44503B8A5772}"/>
              </a:ext>
            </a:extLst>
          </p:cNvPr>
          <p:cNvSpPr txBox="1"/>
          <p:nvPr/>
        </p:nvSpPr>
        <p:spPr>
          <a:xfrm>
            <a:off x="994235" y="5243802"/>
            <a:ext cx="7300020" cy="40331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400" spc="-35" dirty="0">
                <a:latin typeface="Calibri" panose="020F0502020204030204"/>
                <a:cs typeface="Calibri" panose="020F0502020204030204"/>
              </a:rPr>
              <a:t>We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can </a:t>
            </a:r>
            <a:r>
              <a:rPr sz="2400" dirty="0">
                <a:latin typeface="Calibri" panose="020F0502020204030204"/>
                <a:cs typeface="Calibri" panose="020F0502020204030204"/>
              </a:rPr>
              <a:t>use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row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reduction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calculating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Rank of a</a:t>
            </a:r>
            <a:r>
              <a:rPr sz="2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matrix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D71DF9D-C968-49AD-A9F8-212790FBC0CF}"/>
              </a:ext>
            </a:extLst>
          </p:cNvPr>
          <p:cNvSpPr txBox="1"/>
          <p:nvPr/>
        </p:nvSpPr>
        <p:spPr>
          <a:xfrm>
            <a:off x="994235" y="1794407"/>
            <a:ext cx="5939790" cy="45204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rank(AB) </a:t>
            </a:r>
            <a:r>
              <a:rPr sz="2800" dirty="0">
                <a:latin typeface="Calibri" panose="020F0502020204030204"/>
                <a:cs typeface="Calibri" panose="020F0502020204030204"/>
              </a:rPr>
              <a:t>&lt;= min(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rank(A),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rank(B)</a:t>
            </a:r>
            <a:r>
              <a:rPr sz="2800" dirty="0">
                <a:latin typeface="Calibri" panose="020F0502020204030204"/>
                <a:cs typeface="Calibri" panose="020F0502020204030204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318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794"/>
            <a:ext cx="7665605" cy="585111"/>
          </a:xfrm>
        </p:spPr>
        <p:txBody>
          <a:bodyPr/>
          <a:lstStyle/>
          <a:p>
            <a:r>
              <a:rPr lang="en-US" altLang="zh-CN" spc="85" dirty="0">
                <a:latin typeface="+mn-lt"/>
              </a:rPr>
              <a:t>MATRIX</a:t>
            </a:r>
            <a:r>
              <a:rPr lang="en-US" altLang="zh-CN" spc="45" dirty="0">
                <a:latin typeface="+mn-lt"/>
              </a:rPr>
              <a:t> </a:t>
            </a:r>
            <a:r>
              <a:rPr lang="en-US" altLang="zh-CN" spc="114" dirty="0">
                <a:latin typeface="+mn-lt"/>
              </a:rPr>
              <a:t>OPERATIONS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257B62D-6CDE-40FB-809A-EF558E38906F}"/>
              </a:ext>
            </a:extLst>
          </p:cNvPr>
          <p:cNvSpPr txBox="1"/>
          <p:nvPr/>
        </p:nvSpPr>
        <p:spPr>
          <a:xfrm>
            <a:off x="628650" y="1444162"/>
            <a:ext cx="3670300" cy="396967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40" dirty="0">
                <a:cs typeface="Palatino Linotype" panose="02040502050505030304"/>
              </a:rPr>
              <a:t>Transposition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15" dirty="0">
                <a:cs typeface="Palatino Linotype" panose="02040502050505030304"/>
              </a:rPr>
              <a:t>Addition </a:t>
            </a:r>
            <a:r>
              <a:rPr sz="2800" spc="30" dirty="0">
                <a:cs typeface="Palatino Linotype" panose="02040502050505030304"/>
              </a:rPr>
              <a:t>and</a:t>
            </a:r>
            <a:r>
              <a:rPr sz="2800" spc="65" dirty="0">
                <a:cs typeface="Palatino Linotype" panose="02040502050505030304"/>
              </a:rPr>
              <a:t> Subtraction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35" dirty="0">
                <a:cs typeface="Palatino Linotype" panose="02040502050505030304"/>
              </a:rPr>
              <a:t>Multiplication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5" dirty="0">
                <a:cs typeface="Palatino Linotype" panose="02040502050505030304"/>
              </a:rPr>
              <a:t>Norm </a:t>
            </a:r>
            <a:r>
              <a:rPr sz="2800" spc="-35" dirty="0">
                <a:cs typeface="Palatino Linotype" panose="02040502050505030304"/>
              </a:rPr>
              <a:t>(of</a:t>
            </a:r>
            <a:r>
              <a:rPr sz="2800" spc="110" dirty="0">
                <a:cs typeface="Palatino Linotype" panose="02040502050505030304"/>
              </a:rPr>
              <a:t> </a:t>
            </a:r>
            <a:r>
              <a:rPr sz="2800" spc="15" dirty="0">
                <a:cs typeface="Palatino Linotype" panose="02040502050505030304"/>
              </a:rPr>
              <a:t>vector)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cs typeface="Palatino Linotype" panose="02040502050505030304"/>
              </a:rPr>
              <a:t>Matrix</a:t>
            </a:r>
            <a:r>
              <a:rPr sz="2800" spc="50" dirty="0">
                <a:cs typeface="Palatino Linotype" panose="02040502050505030304"/>
              </a:rPr>
              <a:t> </a:t>
            </a:r>
            <a:r>
              <a:rPr sz="2800" spc="40" dirty="0">
                <a:cs typeface="Palatino Linotype" panose="02040502050505030304"/>
              </a:rPr>
              <a:t>Inversion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cs typeface="Palatino Linotype" panose="02040502050505030304"/>
              </a:rPr>
              <a:t>Matrix</a:t>
            </a:r>
            <a:r>
              <a:rPr sz="2800" spc="50" dirty="0">
                <a:cs typeface="Palatino Linotype" panose="02040502050505030304"/>
              </a:rPr>
              <a:t> </a:t>
            </a:r>
            <a:r>
              <a:rPr sz="2800" spc="90" dirty="0">
                <a:cs typeface="Palatino Linotype" panose="02040502050505030304"/>
              </a:rPr>
              <a:t>Rank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40" dirty="0">
                <a:solidFill>
                  <a:srgbClr val="0000FF"/>
                </a:solidFill>
                <a:cs typeface="Palatino Linotype" panose="02040502050505030304"/>
              </a:rPr>
              <a:t>calculus</a:t>
            </a:r>
            <a:endParaRPr sz="2800" dirty="0"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8437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80" dirty="0"/>
              <a:t> </a:t>
            </a:r>
            <a:r>
              <a:rPr lang="en-US" altLang="zh-CN" spc="120" dirty="0"/>
              <a:t>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80365" algn="l"/>
                <a:tab pos="381000" algn="l"/>
              </a:tabLst>
            </a:pPr>
            <a:r>
              <a:rPr lang="en-US" altLang="zh-CN" spc="-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lang="en-US" altLang="zh-CN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pc="-7" baseline="2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zh-CN" spc="-7" baseline="24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zh-CN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ordered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set of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en-US" altLang="zh-CN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numbers.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>
              <a:lnSpc>
                <a:spcPct val="100000"/>
              </a:lnSpc>
              <a:spcBef>
                <a:spcPts val="525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(1,6,3,4)</a:t>
            </a:r>
            <a:r>
              <a:rPr lang="en-US" altLang="zh-CN" spc="-7" baseline="2400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 in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pc="-7" baseline="24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zh-CN" baseline="2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1050" lvl="1" indent="-28575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323850" algn="l"/>
              </a:tabLs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1050" lvl="1" indent="-28575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323850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altLang="zh-CN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vector: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323850" algn="l"/>
              </a:tabLst>
            </a:pPr>
            <a:r>
              <a:rPr lang="en-US" altLang="zh-CN" b="1" spc="-5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pc="-7" baseline="24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pc="-7" baseline="2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altLang="zh-CN" spc="-3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vector: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640F78F4-CF13-47BC-B30D-ED2273E9A530}"/>
              </a:ext>
            </a:extLst>
          </p:cNvPr>
          <p:cNvSpPr/>
          <p:nvPr/>
        </p:nvSpPr>
        <p:spPr>
          <a:xfrm>
            <a:off x="3804556" y="3595531"/>
            <a:ext cx="2439035" cy="170180"/>
          </a:xfrm>
          <a:custGeom>
            <a:avLst/>
            <a:gdLst/>
            <a:ahLst/>
            <a:cxnLst/>
            <a:rect l="l" t="t" r="r" b="b"/>
            <a:pathLst>
              <a:path w="2439035" h="170179">
                <a:moveTo>
                  <a:pt x="2362309" y="33289"/>
                </a:moveTo>
                <a:lnTo>
                  <a:pt x="0" y="160111"/>
                </a:lnTo>
                <a:lnTo>
                  <a:pt x="510" y="169623"/>
                </a:lnTo>
                <a:lnTo>
                  <a:pt x="2362819" y="42800"/>
                </a:lnTo>
                <a:lnTo>
                  <a:pt x="2362309" y="33289"/>
                </a:lnTo>
                <a:close/>
              </a:path>
              <a:path w="2439035" h="170179">
                <a:moveTo>
                  <a:pt x="2435543" y="32608"/>
                </a:moveTo>
                <a:lnTo>
                  <a:pt x="2374996" y="32608"/>
                </a:lnTo>
                <a:lnTo>
                  <a:pt x="2375507" y="42119"/>
                </a:lnTo>
                <a:lnTo>
                  <a:pt x="2362819" y="42800"/>
                </a:lnTo>
                <a:lnTo>
                  <a:pt x="2364606" y="76090"/>
                </a:lnTo>
                <a:lnTo>
                  <a:pt x="2438655" y="33961"/>
                </a:lnTo>
                <a:lnTo>
                  <a:pt x="2435543" y="32608"/>
                </a:lnTo>
                <a:close/>
              </a:path>
              <a:path w="2439035" h="170179">
                <a:moveTo>
                  <a:pt x="2374996" y="32608"/>
                </a:moveTo>
                <a:lnTo>
                  <a:pt x="2362309" y="33289"/>
                </a:lnTo>
                <a:lnTo>
                  <a:pt x="2362819" y="42800"/>
                </a:lnTo>
                <a:lnTo>
                  <a:pt x="2375507" y="42119"/>
                </a:lnTo>
                <a:lnTo>
                  <a:pt x="2374996" y="32608"/>
                </a:lnTo>
                <a:close/>
              </a:path>
              <a:path w="2439035" h="170179">
                <a:moveTo>
                  <a:pt x="2360522" y="0"/>
                </a:moveTo>
                <a:lnTo>
                  <a:pt x="2362309" y="33289"/>
                </a:lnTo>
                <a:lnTo>
                  <a:pt x="2374996" y="32608"/>
                </a:lnTo>
                <a:lnTo>
                  <a:pt x="2435543" y="32608"/>
                </a:lnTo>
                <a:lnTo>
                  <a:pt x="236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2A32F679-36C3-4ADF-ABA8-92AACA5B4B30}"/>
              </a:ext>
            </a:extLst>
          </p:cNvPr>
          <p:cNvSpPr/>
          <p:nvPr/>
        </p:nvSpPr>
        <p:spPr>
          <a:xfrm>
            <a:off x="3953799" y="4354139"/>
            <a:ext cx="1579245" cy="546735"/>
          </a:xfrm>
          <a:custGeom>
            <a:avLst/>
            <a:gdLst/>
            <a:ahLst/>
            <a:cxnLst/>
            <a:rect l="l" t="t" r="r" b="b"/>
            <a:pathLst>
              <a:path w="1579245" h="546735">
                <a:moveTo>
                  <a:pt x="1505177" y="514902"/>
                </a:moveTo>
                <a:lnTo>
                  <a:pt x="1494557" y="546502"/>
                </a:lnTo>
                <a:lnTo>
                  <a:pt x="1578924" y="534663"/>
                </a:lnTo>
                <a:lnTo>
                  <a:pt x="1563287" y="518948"/>
                </a:lnTo>
                <a:lnTo>
                  <a:pt x="1517216" y="518948"/>
                </a:lnTo>
                <a:lnTo>
                  <a:pt x="1505177" y="514902"/>
                </a:lnTo>
                <a:close/>
              </a:path>
              <a:path w="1579245" h="546735">
                <a:moveTo>
                  <a:pt x="1508211" y="505874"/>
                </a:moveTo>
                <a:lnTo>
                  <a:pt x="1505177" y="514902"/>
                </a:lnTo>
                <a:lnTo>
                  <a:pt x="1517216" y="518948"/>
                </a:lnTo>
                <a:lnTo>
                  <a:pt x="1520250" y="509920"/>
                </a:lnTo>
                <a:lnTo>
                  <a:pt x="1508211" y="505874"/>
                </a:lnTo>
                <a:close/>
              </a:path>
              <a:path w="1579245" h="546735">
                <a:moveTo>
                  <a:pt x="1518832" y="474272"/>
                </a:moveTo>
                <a:lnTo>
                  <a:pt x="1508211" y="505874"/>
                </a:lnTo>
                <a:lnTo>
                  <a:pt x="1520250" y="509920"/>
                </a:lnTo>
                <a:lnTo>
                  <a:pt x="1517216" y="518948"/>
                </a:lnTo>
                <a:lnTo>
                  <a:pt x="1563287" y="518948"/>
                </a:lnTo>
                <a:lnTo>
                  <a:pt x="1518832" y="474272"/>
                </a:lnTo>
                <a:close/>
              </a:path>
              <a:path w="1579245" h="546735">
                <a:moveTo>
                  <a:pt x="3034" y="0"/>
                </a:moveTo>
                <a:lnTo>
                  <a:pt x="0" y="9028"/>
                </a:lnTo>
                <a:lnTo>
                  <a:pt x="1505177" y="514902"/>
                </a:lnTo>
                <a:lnTo>
                  <a:pt x="1508211" y="505874"/>
                </a:lnTo>
                <a:lnTo>
                  <a:pt x="3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AE851D-C8E5-44AB-B715-775FC9CD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10" y="2594760"/>
            <a:ext cx="835025" cy="2058670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9DE81F56-0B73-4ADC-B5A8-4403674C8539}"/>
              </a:ext>
            </a:extLst>
          </p:cNvPr>
          <p:cNvSpPr txBox="1"/>
          <p:nvPr/>
        </p:nvSpPr>
        <p:spPr>
          <a:xfrm>
            <a:off x="5876339" y="4636397"/>
            <a:ext cx="16059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155" algn="l"/>
                <a:tab pos="901700" algn="l"/>
                <a:tab pos="1325880" algn="l"/>
              </a:tabLst>
            </a:pPr>
            <a:r>
              <a:rPr sz="3300" spc="-625" dirty="0">
                <a:latin typeface="Symbol" panose="05050102010706020507"/>
                <a:cs typeface="Symbol" panose="05050102010706020507"/>
              </a:rPr>
              <a:t></a:t>
            </a:r>
            <a:r>
              <a:rPr sz="2500" spc="2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500" spc="2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500" spc="2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500" spc="1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3300" spc="-265" dirty="0">
                <a:latin typeface="Symbol" panose="05050102010706020507"/>
                <a:cs typeface="Symbol" panose="05050102010706020507"/>
              </a:rPr>
              <a:t></a:t>
            </a:r>
            <a:endParaRPr sz="3300" dirty="0">
              <a:latin typeface="Symbol" panose="05050102010706020507"/>
              <a:cs typeface="Symbol" panose="05050102010706020507"/>
            </a:endParaRPr>
          </a:p>
        </p:txBody>
      </p:sp>
    </p:spTree>
    <p:extLst>
      <p:ext uri="{BB962C8B-B14F-4D97-AF65-F5344CB8AC3E}">
        <p14:creationId xmlns:p14="http://schemas.microsoft.com/office/powerpoint/2010/main" val="23055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Derivative </a:t>
            </a:r>
            <a:r>
              <a:rPr lang="en-US" altLang="zh-CN" dirty="0">
                <a:latin typeface="+mn-lt"/>
                <a:cs typeface="Calibri Light" panose="020F0302020204030204"/>
              </a:rPr>
              <a:t>of a</a:t>
            </a:r>
            <a:r>
              <a:rPr lang="en-US" altLang="zh-CN" spc="1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5" dirty="0">
                <a:latin typeface="+mn-lt"/>
                <a:cs typeface="Calibri Light" panose="020F0302020204030204"/>
              </a:rPr>
              <a:t>Function</a:t>
            </a:r>
            <a:r>
              <a:rPr lang="en-US" altLang="zh-CN" dirty="0">
                <a:latin typeface="+mn-lt"/>
                <a:cs typeface="Calibri Light" panose="020F0302020204030204"/>
              </a:rPr>
              <a:t/>
            </a:r>
            <a:br>
              <a:rPr lang="en-US" altLang="zh-CN" dirty="0">
                <a:latin typeface="+mn-lt"/>
                <a:cs typeface="Calibri Light" panose="020F03020202040302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60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507C72-E940-45E1-BAE9-91804E5EA6ED}"/>
              </a:ext>
            </a:extLst>
          </p:cNvPr>
          <p:cNvGrpSpPr/>
          <p:nvPr/>
        </p:nvGrpSpPr>
        <p:grpSpPr>
          <a:xfrm>
            <a:off x="847169" y="1438574"/>
            <a:ext cx="7212250" cy="1095000"/>
            <a:chOff x="847169" y="1438574"/>
            <a:chExt cx="7212250" cy="10950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D5290000-AABF-4404-9B1A-08312372BC70}"/>
                </a:ext>
              </a:extLst>
            </p:cNvPr>
            <p:cNvSpPr/>
            <p:nvPr/>
          </p:nvSpPr>
          <p:spPr>
            <a:xfrm>
              <a:off x="1398042" y="2086060"/>
              <a:ext cx="2291080" cy="0"/>
            </a:xfrm>
            <a:custGeom>
              <a:avLst/>
              <a:gdLst/>
              <a:ahLst/>
              <a:cxnLst/>
              <a:rect l="l" t="t" r="r" b="b"/>
              <a:pathLst>
                <a:path w="2291079">
                  <a:moveTo>
                    <a:pt x="0" y="0"/>
                  </a:moveTo>
                  <a:lnTo>
                    <a:pt x="2290738" y="0"/>
                  </a:lnTo>
                </a:path>
              </a:pathLst>
            </a:custGeom>
            <a:ln w="14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E487782-21C3-4EF2-B14A-872AED901347}"/>
                </a:ext>
              </a:extLst>
            </p:cNvPr>
            <p:cNvSpPr txBox="1"/>
            <p:nvPr/>
          </p:nvSpPr>
          <p:spPr>
            <a:xfrm>
              <a:off x="2447282" y="2083994"/>
              <a:ext cx="203200" cy="4495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750" i="1" spc="20" dirty="0">
                  <a:latin typeface="Times New Roman" panose="02020603050405020304"/>
                  <a:cs typeface="Times New Roman" panose="02020603050405020304"/>
                </a:rPr>
                <a:t>h</a:t>
              </a:r>
              <a:endParaRPr sz="27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60E89540-F4BE-403E-8417-1673891C2D3C}"/>
                </a:ext>
              </a:extLst>
            </p:cNvPr>
            <p:cNvSpPr txBox="1"/>
            <p:nvPr/>
          </p:nvSpPr>
          <p:spPr>
            <a:xfrm>
              <a:off x="898244" y="2162023"/>
              <a:ext cx="443865" cy="2724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600" i="1" spc="60" dirty="0">
                  <a:latin typeface="Times New Roman" panose="02020603050405020304"/>
                  <a:cs typeface="Times New Roman" panose="02020603050405020304"/>
                </a:rPr>
                <a:t>h</a:t>
              </a:r>
              <a:r>
                <a:rPr sz="1600" spc="25" dirty="0">
                  <a:latin typeface="Symbol" panose="05050102010706020507"/>
                  <a:cs typeface="Symbol" panose="05050102010706020507"/>
                </a:rPr>
                <a:t></a:t>
              </a:r>
              <a:r>
                <a:rPr sz="1600" spc="10" dirty="0">
                  <a:latin typeface="Times New Roman" panose="02020603050405020304"/>
                  <a:cs typeface="Times New Roman" panose="02020603050405020304"/>
                </a:rPr>
                <a:t>0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48753556-9509-4D2E-B4CB-569F092C38B1}"/>
                </a:ext>
              </a:extLst>
            </p:cNvPr>
            <p:cNvSpPr txBox="1"/>
            <p:nvPr/>
          </p:nvSpPr>
          <p:spPr>
            <a:xfrm>
              <a:off x="847169" y="1438574"/>
              <a:ext cx="2870200" cy="58483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  <a:tabLst>
                  <a:tab pos="638810" algn="l"/>
                </a:tabLst>
              </a:pPr>
              <a:r>
                <a:rPr sz="4125" spc="-7" baseline="-41000" dirty="0">
                  <a:latin typeface="Times New Roman" panose="02020603050405020304"/>
                  <a:cs typeface="Times New Roman" panose="02020603050405020304"/>
                </a:rPr>
                <a:t>lim	</a:t>
              </a:r>
              <a:r>
                <a:rPr sz="2750" i="1" spc="10" dirty="0">
                  <a:latin typeface="Times New Roman" panose="02020603050405020304"/>
                  <a:cs typeface="Times New Roman" panose="02020603050405020304"/>
                </a:rPr>
                <a:t>f </a:t>
              </a:r>
              <a:r>
                <a:rPr sz="5475" spc="-60" baseline="-3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2750" i="1" spc="-40" dirty="0">
                  <a:latin typeface="Times New Roman" panose="02020603050405020304"/>
                  <a:cs typeface="Times New Roman" panose="02020603050405020304"/>
                </a:rPr>
                <a:t>a </a:t>
              </a:r>
              <a:r>
                <a:rPr sz="2750" spc="25" dirty="0">
                  <a:latin typeface="Symbol" panose="05050102010706020507"/>
                  <a:cs typeface="Symbol" panose="05050102010706020507"/>
                </a:rPr>
                <a:t></a:t>
              </a:r>
              <a:r>
                <a:rPr sz="2750" spc="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-65" dirty="0">
                  <a:latin typeface="Times New Roman" panose="02020603050405020304"/>
                  <a:cs typeface="Times New Roman" panose="02020603050405020304"/>
                </a:rPr>
                <a:t>h</a:t>
              </a:r>
              <a:r>
                <a:rPr sz="5475" spc="-97" baseline="-3000" dirty="0">
                  <a:latin typeface="Symbol" panose="05050102010706020507"/>
                  <a:cs typeface="Symbol" panose="05050102010706020507"/>
                </a:rPr>
                <a:t></a:t>
              </a:r>
              <a:r>
                <a:rPr sz="5475" spc="-97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spc="25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2750" spc="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1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2750" i="1" spc="-36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5475" spc="-97" baseline="-3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2750" i="1" spc="-65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5475" spc="-97" baseline="-3000" dirty="0">
                  <a:latin typeface="Symbol" panose="05050102010706020507"/>
                  <a:cs typeface="Symbol" panose="05050102010706020507"/>
                </a:rPr>
                <a:t></a:t>
              </a:r>
              <a:endParaRPr sz="5475" baseline="-300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9D994DB2-F66D-4AD5-8550-47EA85CBF6B6}"/>
                </a:ext>
              </a:extLst>
            </p:cNvPr>
            <p:cNvSpPr txBox="1"/>
            <p:nvPr/>
          </p:nvSpPr>
          <p:spPr>
            <a:xfrm>
              <a:off x="3949065" y="1623362"/>
              <a:ext cx="4110354" cy="64452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3240405" algn="l"/>
                </a:tabLst>
              </a:pPr>
              <a:r>
                <a:rPr sz="2400" spc="-5" dirty="0">
                  <a:latin typeface="Calibri" panose="020F0502020204030204"/>
                  <a:cs typeface="Calibri" panose="020F0502020204030204"/>
                </a:rPr>
                <a:t>is called the</a:t>
              </a:r>
              <a:r>
                <a:rPr sz="2400" spc="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derivative</a:t>
              </a:r>
              <a:r>
                <a:rPr sz="2400" spc="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of	</a:t>
              </a:r>
              <a:r>
                <a:rPr sz="6075" i="1" baseline="-300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6075" i="1" spc="-1282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at </a:t>
              </a:r>
              <a:r>
                <a:rPr sz="6075" i="1" spc="-187" baseline="300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400" spc="-125" dirty="0">
                  <a:latin typeface="Calibri" panose="020F0502020204030204"/>
                  <a:cs typeface="Calibri" panose="020F0502020204030204"/>
                </a:rPr>
                <a:t>.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B671B7-CD3E-4D3D-8BFB-215F12E44DEB}"/>
              </a:ext>
            </a:extLst>
          </p:cNvPr>
          <p:cNvGrpSpPr/>
          <p:nvPr/>
        </p:nvGrpSpPr>
        <p:grpSpPr>
          <a:xfrm>
            <a:off x="1155700" y="2700625"/>
            <a:ext cx="6629400" cy="1947183"/>
            <a:chOff x="1155700" y="2700625"/>
            <a:chExt cx="6629400" cy="1947183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15476716-979C-471C-9CB8-D6E6954268C1}"/>
                </a:ext>
              </a:extLst>
            </p:cNvPr>
            <p:cNvSpPr/>
            <p:nvPr/>
          </p:nvSpPr>
          <p:spPr>
            <a:xfrm>
              <a:off x="1155700" y="2742808"/>
              <a:ext cx="6629400" cy="1905000"/>
            </a:xfrm>
            <a:custGeom>
              <a:avLst/>
              <a:gdLst/>
              <a:ahLst/>
              <a:cxnLst/>
              <a:rect l="l" t="t" r="r" b="b"/>
              <a:pathLst>
                <a:path w="6629400" h="1905000">
                  <a:moveTo>
                    <a:pt x="66294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6629400" y="1905000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5862B86-FA92-426B-AC52-D5A0E0813019}"/>
                </a:ext>
              </a:extLst>
            </p:cNvPr>
            <p:cNvSpPr txBox="1"/>
            <p:nvPr/>
          </p:nvSpPr>
          <p:spPr>
            <a:xfrm>
              <a:off x="1399539" y="3129967"/>
              <a:ext cx="12204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2400" spc="-45" dirty="0">
                  <a:latin typeface="Calibri" panose="020F0502020204030204"/>
                  <a:cs typeface="Calibri" panose="020F0502020204030204"/>
                </a:rPr>
                <a:t>We</a:t>
              </a:r>
              <a:r>
                <a:rPr sz="2400" spc="-8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write: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99089CAE-56B2-4993-87A7-62EFACB5D242}"/>
                </a:ext>
              </a:extLst>
            </p:cNvPr>
            <p:cNvSpPr/>
            <p:nvPr/>
          </p:nvSpPr>
          <p:spPr>
            <a:xfrm>
              <a:off x="4771549" y="3348110"/>
              <a:ext cx="2282190" cy="0"/>
            </a:xfrm>
            <a:custGeom>
              <a:avLst/>
              <a:gdLst/>
              <a:ahLst/>
              <a:cxnLst/>
              <a:rect l="l" t="t" r="r" b="b"/>
              <a:pathLst>
                <a:path w="2282190">
                  <a:moveTo>
                    <a:pt x="0" y="0"/>
                  </a:moveTo>
                  <a:lnTo>
                    <a:pt x="2282078" y="0"/>
                  </a:lnTo>
                </a:path>
              </a:pathLst>
            </a:custGeom>
            <a:ln w="14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522ED77E-F2EC-45F9-BFF5-A266592CED2C}"/>
                </a:ext>
              </a:extLst>
            </p:cNvPr>
            <p:cNvSpPr txBox="1"/>
            <p:nvPr/>
          </p:nvSpPr>
          <p:spPr>
            <a:xfrm>
              <a:off x="5828641" y="3346045"/>
              <a:ext cx="189865" cy="4495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750" i="1" spc="15" dirty="0">
                  <a:latin typeface="Times New Roman" panose="02020603050405020304"/>
                  <a:cs typeface="Times New Roman" panose="02020603050405020304"/>
                </a:rPr>
                <a:t>h</a:t>
              </a:r>
              <a:endParaRPr sz="275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982B1D8A-0D81-4AE8-9440-82B5DEED155D}"/>
                </a:ext>
              </a:extLst>
            </p:cNvPr>
            <p:cNvSpPr txBox="1"/>
            <p:nvPr/>
          </p:nvSpPr>
          <p:spPr>
            <a:xfrm>
              <a:off x="4283538" y="3424074"/>
              <a:ext cx="431165" cy="2724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0"/>
                </a:spcBef>
              </a:pPr>
              <a:r>
                <a:rPr sz="1600" i="1" spc="65" dirty="0">
                  <a:latin typeface="Times New Roman" panose="02020603050405020304"/>
                  <a:cs typeface="Times New Roman" panose="02020603050405020304"/>
                </a:rPr>
                <a:t>h</a:t>
              </a:r>
              <a:r>
                <a:rPr sz="1600" spc="30" dirty="0">
                  <a:latin typeface="Symbol" panose="05050102010706020507"/>
                  <a:cs typeface="Symbol" panose="05050102010706020507"/>
                </a:rPr>
                <a:t></a:t>
              </a:r>
              <a:r>
                <a:rPr sz="1600" spc="10" dirty="0">
                  <a:latin typeface="Times New Roman" panose="02020603050405020304"/>
                  <a:cs typeface="Times New Roman" panose="02020603050405020304"/>
                </a:rPr>
                <a:t>0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C7FC37E6-312F-4E3E-8125-772E09655B9D}"/>
                </a:ext>
              </a:extLst>
            </p:cNvPr>
            <p:cNvSpPr txBox="1"/>
            <p:nvPr/>
          </p:nvSpPr>
          <p:spPr>
            <a:xfrm>
              <a:off x="3152675" y="2700625"/>
              <a:ext cx="3930015" cy="58483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20"/>
                </a:spcBef>
                <a:tabLst>
                  <a:tab pos="1706880" algn="l"/>
                </a:tabLst>
              </a:pPr>
              <a:r>
                <a:rPr sz="4125" i="1" spc="15" baseline="-4100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4125" i="1" spc="-157" baseline="-41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125" spc="-67" baseline="-37000" dirty="0">
                  <a:latin typeface="Symbol" panose="05050102010706020507"/>
                  <a:cs typeface="Symbol" panose="05050102010706020507"/>
                </a:rPr>
                <a:t></a:t>
              </a:r>
              <a:r>
                <a:rPr sz="5475" spc="-67" baseline="-34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5475" spc="-862" baseline="-3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125" i="1" spc="-82" baseline="-4100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5475" spc="-82" baseline="-34000" dirty="0">
                  <a:latin typeface="Symbol" panose="05050102010706020507"/>
                  <a:cs typeface="Symbol" panose="05050102010706020507"/>
                </a:rPr>
                <a:t></a:t>
              </a:r>
              <a:r>
                <a:rPr sz="5475" spc="-502" baseline="-3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125" spc="30" baseline="-410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4125" spc="-195" baseline="-41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125" spc="-7" baseline="-41000" dirty="0">
                  <a:latin typeface="Times New Roman" panose="02020603050405020304"/>
                  <a:cs typeface="Times New Roman" panose="02020603050405020304"/>
                </a:rPr>
                <a:t>lim	</a:t>
              </a:r>
              <a:r>
                <a:rPr sz="2750" i="1" spc="1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2750" i="1" spc="19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5475" spc="-457" baseline="-3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5475" spc="-885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15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750" i="1" spc="-229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spc="20" dirty="0">
                  <a:latin typeface="Symbol" panose="05050102010706020507"/>
                  <a:cs typeface="Symbol" panose="05050102010706020507"/>
                </a:rPr>
                <a:t></a:t>
              </a:r>
              <a:r>
                <a:rPr sz="2750" spc="-23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-65" dirty="0">
                  <a:latin typeface="Times New Roman" panose="02020603050405020304"/>
                  <a:cs typeface="Times New Roman" panose="02020603050405020304"/>
                </a:rPr>
                <a:t>h</a:t>
              </a:r>
              <a:r>
                <a:rPr sz="5475" spc="-97" baseline="-3000" dirty="0">
                  <a:latin typeface="Symbol" panose="05050102010706020507"/>
                  <a:cs typeface="Symbol" panose="05050102010706020507"/>
                </a:rPr>
                <a:t></a:t>
              </a:r>
              <a:r>
                <a:rPr sz="5475" spc="-765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spc="2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2750" spc="229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1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2750" i="1" spc="18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5475" spc="-457" baseline="-3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5475" spc="-885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-5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5475" spc="-75" baseline="-3000" dirty="0">
                  <a:latin typeface="Symbol" panose="05050102010706020507"/>
                  <a:cs typeface="Symbol" panose="05050102010706020507"/>
                </a:rPr>
                <a:t></a:t>
              </a:r>
              <a:endParaRPr sz="5475" baseline="-300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B4A66228-62C0-4E8B-BD20-3818D19AB511}"/>
                </a:ext>
              </a:extLst>
            </p:cNvPr>
            <p:cNvSpPr txBox="1"/>
            <p:nvPr/>
          </p:nvSpPr>
          <p:spPr>
            <a:xfrm>
              <a:off x="1688464" y="3848279"/>
              <a:ext cx="5311775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Yu Gothic" panose="020B0400000000000000" charset="-128"/>
                  <a:cs typeface="Yu Gothic" panose="020B0400000000000000" charset="-128"/>
                </a:rPr>
                <a:t>“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The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derivative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of </a:t>
              </a:r>
              <a:r>
                <a:rPr sz="3200" i="1" dirty="0">
                  <a:latin typeface="Times New Roman" panose="02020603050405020304"/>
                  <a:cs typeface="Times New Roman" panose="02020603050405020304"/>
                </a:rPr>
                <a:t>f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with respect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to </a:t>
              </a:r>
              <a:r>
                <a:rPr sz="3200" i="1" dirty="0">
                  <a:latin typeface="Times New Roman" panose="02020603050405020304"/>
                  <a:cs typeface="Times New Roman" panose="02020603050405020304"/>
                </a:rPr>
                <a:t>x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is</a:t>
              </a:r>
              <a:r>
                <a:rPr sz="2400" spc="-5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…</a:t>
              </a:r>
              <a:r>
                <a:rPr sz="2400" dirty="0">
                  <a:latin typeface="Yu Gothic" panose="020B0400000000000000" charset="-128"/>
                  <a:cs typeface="Yu Gothic" panose="020B0400000000000000" charset="-128"/>
                </a:rPr>
                <a:t>”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4E0C2F-8F16-4EEA-84AC-7FB02BDAFD0A}"/>
              </a:ext>
            </a:extLst>
          </p:cNvPr>
          <p:cNvGrpSpPr/>
          <p:nvPr/>
        </p:nvGrpSpPr>
        <p:grpSpPr>
          <a:xfrm>
            <a:off x="551815" y="4971728"/>
            <a:ext cx="7874259" cy="720725"/>
            <a:chOff x="551815" y="4971728"/>
            <a:chExt cx="7874259" cy="720725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E0C8CDC2-C4C4-4D5E-A698-374200EDE6AC}"/>
                </a:ext>
              </a:extLst>
            </p:cNvPr>
            <p:cNvSpPr txBox="1"/>
            <p:nvPr/>
          </p:nvSpPr>
          <p:spPr>
            <a:xfrm>
              <a:off x="551815" y="5247098"/>
              <a:ext cx="59245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There </a:t>
              </a:r>
              <a:r>
                <a:rPr sz="2400" b="1" spc="-1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are many </a:t>
              </a:r>
              <a:r>
                <a:rPr sz="2400" b="1" spc="-2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ways </a:t>
              </a:r>
              <a:r>
                <a:rPr sz="2400" b="1" spc="-1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to write </a:t>
              </a:r>
              <a:r>
                <a:rPr sz="2400" b="1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the </a:t>
              </a:r>
              <a:r>
                <a:rPr sz="2400" b="1" spc="-1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derivative</a:t>
              </a:r>
              <a:r>
                <a:rPr sz="2400" b="1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b="1" spc="-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of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8AED7896-9AD3-4B22-9167-115581729A68}"/>
                </a:ext>
              </a:extLst>
            </p:cNvPr>
            <p:cNvSpPr txBox="1"/>
            <p:nvPr/>
          </p:nvSpPr>
          <p:spPr>
            <a:xfrm>
              <a:off x="6860799" y="4971728"/>
              <a:ext cx="1565275" cy="72072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727075" algn="l"/>
                </a:tabLst>
              </a:pPr>
              <a:r>
                <a:rPr sz="345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3450" i="1" spc="-3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450" dirty="0">
                  <a:solidFill>
                    <a:srgbClr val="FF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sz="345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45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f </a:t>
              </a:r>
              <a:r>
                <a:rPr sz="6825" spc="-569" baseline="-3000" dirty="0">
                  <a:solidFill>
                    <a:srgbClr val="FF0000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6825" spc="-892" baseline="-3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450" i="1" spc="-7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6825" spc="-112" baseline="-3000" dirty="0">
                  <a:solidFill>
                    <a:srgbClr val="FF0000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endParaRPr sz="6825" baseline="-3000" dirty="0">
                <a:latin typeface="Symbol" panose="05050102010706020507"/>
                <a:cs typeface="Symbol" panose="05050102010706020507"/>
              </a:endParaRPr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96DBE565-AEA7-4E7B-B869-59B7DC937D87}"/>
              </a:ext>
            </a:extLst>
          </p:cNvPr>
          <p:cNvSpPr txBox="1"/>
          <p:nvPr/>
        </p:nvSpPr>
        <p:spPr>
          <a:xfrm>
            <a:off x="1466214" y="5772370"/>
            <a:ext cx="6979284" cy="5473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solidFill>
                  <a:srgbClr val="0000FF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e.g.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define the slope of the curve y=f(x) </a:t>
            </a:r>
            <a:r>
              <a:rPr sz="24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400" spc="-6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R="422910" algn="ctr">
              <a:lnSpc>
                <a:spcPct val="100000"/>
              </a:lnSpc>
              <a:spcBef>
                <a:spcPts val="60"/>
              </a:spcBef>
            </a:pPr>
            <a:endParaRPr sz="9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14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pc="-15" dirty="0">
                <a:latin typeface="+mn-lt"/>
                <a:cs typeface="Calibri" panose="020F0502020204030204"/>
              </a:rPr>
              <a:t>Review: Derivative </a:t>
            </a:r>
            <a:r>
              <a:rPr lang="en-US" altLang="zh-CN" sz="3200" spc="-5" dirty="0">
                <a:latin typeface="+mn-lt"/>
                <a:cs typeface="Calibri" panose="020F0502020204030204"/>
              </a:rPr>
              <a:t>of </a:t>
            </a:r>
            <a:r>
              <a:rPr lang="en-US" altLang="zh-CN" sz="3200" dirty="0">
                <a:latin typeface="+mn-lt"/>
                <a:cs typeface="Calibri" panose="020F0502020204030204"/>
              </a:rPr>
              <a:t>a </a:t>
            </a:r>
            <a:r>
              <a:rPr lang="en-US" altLang="zh-CN" sz="3200" spc="-15" dirty="0">
                <a:latin typeface="+mn-lt"/>
                <a:cs typeface="Calibri" panose="020F0502020204030204"/>
              </a:rPr>
              <a:t>Quadratic</a:t>
            </a:r>
            <a:r>
              <a:rPr lang="en-US" altLang="zh-CN" sz="3200" spc="30" dirty="0">
                <a:latin typeface="+mn-lt"/>
                <a:cs typeface="Calibri" panose="020F0502020204030204"/>
              </a:rPr>
              <a:t> </a:t>
            </a:r>
            <a:r>
              <a:rPr lang="en-US" altLang="zh-CN" sz="3200" spc="-5" dirty="0">
                <a:latin typeface="+mn-lt"/>
                <a:cs typeface="Calibri" panose="020F0502020204030204"/>
              </a:rPr>
              <a:t>Function</a:t>
            </a:r>
            <a:r>
              <a:rPr lang="en-US" altLang="zh-CN" dirty="0">
                <a:latin typeface="+mn-lt"/>
                <a:cs typeface="Calibri" panose="020F0502020204030204"/>
              </a:rPr>
              <a:t/>
            </a:r>
            <a:br>
              <a:rPr lang="en-US" altLang="zh-CN" dirty="0">
                <a:latin typeface="+mn-lt"/>
                <a:cs typeface="Calibri" panose="020F05020202040302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4BA213-D4AF-4D56-AA29-428C06CD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98" y="1238693"/>
            <a:ext cx="2068226" cy="51176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FD0A6A-5234-4CCE-B5BE-0AA69D3803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131"/>
          <a:stretch/>
        </p:blipFill>
        <p:spPr>
          <a:xfrm>
            <a:off x="3602324" y="1329897"/>
            <a:ext cx="4580952" cy="1806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3C1EE9-D641-4438-B6BB-ED820D1C8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52"/>
          <a:stretch/>
        </p:blipFill>
        <p:spPr>
          <a:xfrm>
            <a:off x="3602324" y="3557915"/>
            <a:ext cx="4580952" cy="27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Calibri Light" panose="020F0302020204030204"/>
              </a:rPr>
              <a:t>Single </a:t>
            </a:r>
            <a:r>
              <a:rPr lang="en-US" altLang="zh-CN" spc="-45" dirty="0">
                <a:latin typeface="+mn-lt"/>
                <a:cs typeface="Calibri Light" panose="020F0302020204030204"/>
              </a:rPr>
              <a:t>Var-</a:t>
            </a:r>
            <a:r>
              <a:rPr lang="en-US" altLang="zh-CN" spc="-45" dirty="0" err="1">
                <a:latin typeface="+mn-lt"/>
                <a:cs typeface="Calibri Light" panose="020F0302020204030204"/>
              </a:rPr>
              <a:t>Func</a:t>
            </a:r>
            <a:r>
              <a:rPr lang="en-US" altLang="zh-CN" spc="-4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5" dirty="0">
                <a:latin typeface="+mn-lt"/>
                <a:cs typeface="Calibri Light" panose="020F0302020204030204"/>
              </a:rPr>
              <a:t>to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5" dirty="0">
                <a:latin typeface="+mn-lt"/>
                <a:cs typeface="Calibri Light" panose="020F0302020204030204"/>
              </a:rPr>
              <a:t>Multivariate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62</a:t>
            </a:fld>
            <a:endParaRPr lang="zh-CN" altLang="en-US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95AF39A-26CE-47CD-A60E-F526AD325921}"/>
              </a:ext>
            </a:extLst>
          </p:cNvPr>
          <p:cNvGraphicFramePr>
            <a:graphicFrameLocks noGrp="1"/>
          </p:cNvGraphicFramePr>
          <p:nvPr/>
        </p:nvGraphicFramePr>
        <p:xfrm>
          <a:off x="450850" y="1593850"/>
          <a:ext cx="8528684" cy="44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5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marL="91440" marR="877570">
                        <a:lnSpc>
                          <a:spcPct val="101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 panose="020F0502020204030204"/>
                          <a:cs typeface="Calibri" panose="020F0502020204030204"/>
                        </a:rPr>
                        <a:t>Single</a:t>
                      </a:r>
                      <a:r>
                        <a:rPr sz="2800" b="1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b="1" spc="-55" dirty="0">
                          <a:latin typeface="Calibri" panose="020F0502020204030204"/>
                          <a:cs typeface="Calibri" panose="020F0502020204030204"/>
                        </a:rPr>
                        <a:t>Var-  </a:t>
                      </a:r>
                      <a:r>
                        <a:rPr sz="2800" b="1" spc="-5" dirty="0"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b="1" spc="-10" dirty="0">
                          <a:latin typeface="Calibri" panose="020F0502020204030204"/>
                          <a:cs typeface="Calibri" panose="020F0502020204030204"/>
                        </a:rPr>
                        <a:t>Multivariate</a:t>
                      </a:r>
                      <a:r>
                        <a:rPr sz="2800" b="1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b="1" spc="-5" dirty="0">
                          <a:latin typeface="Calibri" panose="020F0502020204030204"/>
                          <a:cs typeface="Calibri" panose="020F0502020204030204"/>
                        </a:rPr>
                        <a:t>Calculus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Derivative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Partial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Derivative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 marL="91440">
                        <a:lnSpc>
                          <a:spcPts val="322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Second-order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220"/>
                        </a:lnSpc>
                      </a:pP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Gradient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12">
                <a:tc>
                  <a:txBody>
                    <a:bodyPr/>
                    <a:lstStyle/>
                    <a:p>
                      <a:pPr marL="91440">
                        <a:lnSpc>
                          <a:spcPts val="3160"/>
                        </a:lnSpc>
                      </a:pP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derivative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6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Directional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Partial</a:t>
                      </a:r>
                      <a:r>
                        <a:rPr sz="2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Derivative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220"/>
                        </a:lnSpc>
                      </a:pPr>
                      <a:r>
                        <a:rPr sz="2800" spc="-35" dirty="0">
                          <a:latin typeface="Calibri" panose="020F0502020204030204"/>
                          <a:cs typeface="Calibri" panose="020F0502020204030204"/>
                        </a:rPr>
                        <a:t>Vector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 Field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22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Contour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map of </a:t>
                      </a: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800" spc="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6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Surface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map of </a:t>
                      </a: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80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220"/>
                        </a:lnSpc>
                      </a:pP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Hessian</a:t>
                      </a: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matrix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6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Jacobian matrix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(vector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in </a:t>
                      </a: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/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vector</a:t>
                      </a:r>
                      <a:r>
                        <a:rPr sz="2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out)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07350" cy="1031873"/>
          </a:xfrm>
        </p:spPr>
        <p:txBody>
          <a:bodyPr/>
          <a:lstStyle/>
          <a:p>
            <a:r>
              <a:rPr lang="en-US" altLang="zh-CN" sz="2800" dirty="0">
                <a:latin typeface="+mn-lt"/>
                <a:cs typeface="Calibri Light" panose="020F0302020204030204"/>
              </a:rPr>
              <a:t>Some </a:t>
            </a:r>
            <a:r>
              <a:rPr lang="en-US" altLang="zh-CN" sz="2800" spc="-10" dirty="0">
                <a:latin typeface="+mn-lt"/>
                <a:cs typeface="Calibri Light" panose="020F0302020204030204"/>
              </a:rPr>
              <a:t>important </a:t>
            </a:r>
            <a:r>
              <a:rPr lang="en-US" altLang="zh-CN" sz="2800" dirty="0">
                <a:latin typeface="+mn-lt"/>
                <a:cs typeface="Calibri Light" panose="020F0302020204030204"/>
              </a:rPr>
              <a:t>rules </a:t>
            </a:r>
            <a:r>
              <a:rPr lang="en-US" altLang="zh-CN" sz="2800" spc="-30" dirty="0">
                <a:latin typeface="+mn-lt"/>
                <a:cs typeface="Calibri Light" panose="020F0302020204030204"/>
              </a:rPr>
              <a:t>for </a:t>
            </a:r>
            <a:r>
              <a:rPr lang="en-US" altLang="zh-CN" sz="2800" spc="-10" dirty="0">
                <a:latin typeface="+mn-lt"/>
                <a:cs typeface="Calibri Light" panose="020F0302020204030204"/>
              </a:rPr>
              <a:t>taking  </a:t>
            </a:r>
            <a:r>
              <a:rPr lang="en-US" altLang="zh-CN" sz="2800" dirty="0">
                <a:latin typeface="+mn-lt"/>
                <a:cs typeface="Calibri Light" panose="020F0302020204030204"/>
              </a:rPr>
              <a:t>(partial)</a:t>
            </a:r>
            <a:r>
              <a:rPr lang="en-US" altLang="zh-CN" sz="2800" spc="-5" dirty="0">
                <a:latin typeface="+mn-lt"/>
                <a:cs typeface="Calibri Light" panose="020F0302020204030204"/>
              </a:rPr>
              <a:t> </a:t>
            </a:r>
            <a:r>
              <a:rPr lang="en-US" altLang="zh-CN" sz="2800" spc="-10" dirty="0">
                <a:latin typeface="+mn-lt"/>
                <a:cs typeface="Calibri Light" panose="020F0302020204030204"/>
              </a:rPr>
              <a:t>derivatives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310A04C-A60D-4C4E-A33E-F5D618809F40}"/>
              </a:ext>
            </a:extLst>
          </p:cNvPr>
          <p:cNvSpPr/>
          <p:nvPr/>
        </p:nvSpPr>
        <p:spPr>
          <a:xfrm>
            <a:off x="508000" y="1621842"/>
            <a:ext cx="8314297" cy="4067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6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Definitions </a:t>
            </a:r>
            <a:r>
              <a:rPr lang="en-US" altLang="zh-CN" dirty="0">
                <a:latin typeface="+mn-lt"/>
                <a:cs typeface="Calibri Light" panose="020F0302020204030204"/>
              </a:rPr>
              <a:t>of </a:t>
            </a:r>
            <a:r>
              <a:rPr lang="en-US" altLang="zh-CN" spc="-20" dirty="0">
                <a:latin typeface="+mn-lt"/>
                <a:cs typeface="Calibri Light" panose="020F0302020204030204"/>
              </a:rPr>
              <a:t>gradient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280638B-A30D-4B91-9F73-03CE7CA3CC3E}"/>
              </a:ext>
            </a:extLst>
          </p:cNvPr>
          <p:cNvSpPr/>
          <p:nvPr/>
        </p:nvSpPr>
        <p:spPr>
          <a:xfrm>
            <a:off x="2749324" y="3486268"/>
            <a:ext cx="4299176" cy="159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4E4A18-5BB1-40EA-B227-1A56C3560D5B}"/>
              </a:ext>
            </a:extLst>
          </p:cNvPr>
          <p:cNvSpPr/>
          <p:nvPr/>
        </p:nvSpPr>
        <p:spPr>
          <a:xfrm>
            <a:off x="425351" y="1955812"/>
            <a:ext cx="8293297" cy="494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5A110B-5379-4653-9343-49D8176790C5}"/>
              </a:ext>
            </a:extLst>
          </p:cNvPr>
          <p:cNvGrpSpPr/>
          <p:nvPr/>
        </p:nvGrpSpPr>
        <p:grpSpPr>
          <a:xfrm>
            <a:off x="569516" y="5214940"/>
            <a:ext cx="2483485" cy="1117091"/>
            <a:chOff x="569516" y="5214940"/>
            <a:chExt cx="2483485" cy="1117091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D32685C-9AEA-43FD-8399-B423F1C9BDF1}"/>
                </a:ext>
              </a:extLst>
            </p:cNvPr>
            <p:cNvSpPr/>
            <p:nvPr/>
          </p:nvSpPr>
          <p:spPr>
            <a:xfrm>
              <a:off x="569516" y="5214940"/>
              <a:ext cx="2483485" cy="1077595"/>
            </a:xfrm>
            <a:custGeom>
              <a:avLst/>
              <a:gdLst/>
              <a:ahLst/>
              <a:cxnLst/>
              <a:rect l="l" t="t" r="r" b="b"/>
              <a:pathLst>
                <a:path w="2483485" h="1077595">
                  <a:moveTo>
                    <a:pt x="2483091" y="0"/>
                  </a:moveTo>
                  <a:lnTo>
                    <a:pt x="0" y="0"/>
                  </a:lnTo>
                  <a:lnTo>
                    <a:pt x="0" y="1077217"/>
                  </a:lnTo>
                  <a:lnTo>
                    <a:pt x="2483091" y="1077217"/>
                  </a:lnTo>
                  <a:lnTo>
                    <a:pt x="248309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D117FD9-4C84-4E27-AA3C-004BFA8E27D9}"/>
                </a:ext>
              </a:extLst>
            </p:cNvPr>
            <p:cNvSpPr/>
            <p:nvPr/>
          </p:nvSpPr>
          <p:spPr>
            <a:xfrm>
              <a:off x="569516" y="5214940"/>
              <a:ext cx="2483485" cy="1077595"/>
            </a:xfrm>
            <a:custGeom>
              <a:avLst/>
              <a:gdLst/>
              <a:ahLst/>
              <a:cxnLst/>
              <a:rect l="l" t="t" r="r" b="b"/>
              <a:pathLst>
                <a:path w="2483485" h="1077595">
                  <a:moveTo>
                    <a:pt x="0" y="0"/>
                  </a:moveTo>
                  <a:lnTo>
                    <a:pt x="2483092" y="0"/>
                  </a:lnTo>
                  <a:lnTo>
                    <a:pt x="2483092" y="1077218"/>
                  </a:lnTo>
                  <a:lnTo>
                    <a:pt x="0" y="1077218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77616A6E-39BE-409B-B18D-2EE5C801EAF1}"/>
                </a:ext>
              </a:extLst>
            </p:cNvPr>
            <p:cNvSpPr txBox="1"/>
            <p:nvPr/>
          </p:nvSpPr>
          <p:spPr>
            <a:xfrm>
              <a:off x="664652" y="5236656"/>
              <a:ext cx="2263775" cy="109537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 marR="5080" algn="just">
                <a:lnSpc>
                  <a:spcPct val="99000"/>
                </a:lnSpc>
                <a:spcBef>
                  <a:spcPts val="110"/>
                </a:spcBef>
              </a:pPr>
              <a:r>
                <a:rPr sz="1600" spc="-5" dirty="0">
                  <a:latin typeface="Calibri" panose="020F0502020204030204"/>
                  <a:cs typeface="Calibri" panose="020F0502020204030204"/>
                </a:rPr>
                <a:t>In principle, 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gradients are </a:t>
              </a:r>
              <a:r>
                <a:rPr sz="1600" dirty="0">
                  <a:latin typeface="Calibri" panose="020F0502020204030204"/>
                  <a:cs typeface="Calibri" panose="020F0502020204030204"/>
                </a:rPr>
                <a:t>a  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natural extension </a:t>
              </a:r>
              <a:r>
                <a:rPr sz="1600" dirty="0">
                  <a:latin typeface="Calibri" panose="020F0502020204030204"/>
                  <a:cs typeface="Calibri" panose="020F0502020204030204"/>
                </a:rPr>
                <a:t>of </a:t>
              </a:r>
              <a:r>
                <a:rPr sz="1600" spc="-5" dirty="0">
                  <a:latin typeface="Calibri" panose="020F0502020204030204"/>
                  <a:cs typeface="Calibri" panose="020F0502020204030204"/>
                </a:rPr>
                <a:t>partial  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derivatives to </a:t>
              </a:r>
              <a:r>
                <a:rPr sz="1600" spc="-5" dirty="0">
                  <a:latin typeface="Calibri" panose="020F0502020204030204"/>
                  <a:cs typeface="Calibri" panose="020F0502020204030204"/>
                </a:rPr>
                <a:t>functions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1600" dirty="0">
                  <a:latin typeface="Calibri" panose="020F0502020204030204"/>
                  <a:cs typeface="Calibri" panose="020F0502020204030204"/>
                </a:rPr>
                <a:t>of</a:t>
              </a:r>
            </a:p>
            <a:p>
              <a:pPr marL="12700" algn="just">
                <a:lnSpc>
                  <a:spcPct val="100000"/>
                </a:lnSpc>
                <a:spcBef>
                  <a:spcPts val="770"/>
                </a:spcBef>
              </a:pPr>
              <a:r>
                <a:rPr sz="1600" spc="-5" dirty="0">
                  <a:latin typeface="Calibri" panose="020F0502020204030204"/>
                  <a:cs typeface="Calibri" panose="020F0502020204030204"/>
                </a:rPr>
                <a:t>multiple 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variables.</a:t>
              </a:r>
              <a:endParaRPr sz="16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12" name="object 8">
            <a:extLst>
              <a:ext uri="{FF2B5EF4-FFF2-40B4-BE49-F238E27FC236}">
                <a16:creationId xmlns:a16="http://schemas.microsoft.com/office/drawing/2014/main" id="{3DE35E7A-E8F7-4918-AEB8-CA3310225DD7}"/>
              </a:ext>
            </a:extLst>
          </p:cNvPr>
          <p:cNvSpPr txBox="1"/>
          <p:nvPr/>
        </p:nvSpPr>
        <p:spPr>
          <a:xfrm>
            <a:off x="752362" y="3104634"/>
            <a:ext cx="244221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750" spc="50" dirty="0">
                <a:solidFill>
                  <a:srgbClr val="CE2CDA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75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Denominator</a:t>
            </a:r>
            <a:r>
              <a:rPr sz="1800" b="1" i="1" spc="-9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layout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EECA93-8662-4F2A-9881-01AA1509FF0F}"/>
              </a:ext>
            </a:extLst>
          </p:cNvPr>
          <p:cNvSpPr/>
          <p:nvPr/>
        </p:nvSpPr>
        <p:spPr>
          <a:xfrm>
            <a:off x="664652" y="1144617"/>
            <a:ext cx="5381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0" dirty="0">
                <a:solidFill>
                  <a:srgbClr val="0000FF"/>
                </a:solidFill>
                <a:cs typeface="Calibri Light" panose="020F0302020204030204"/>
              </a:rPr>
              <a:t>(</a:t>
            </a:r>
            <a:r>
              <a:rPr lang="en-US" altLang="zh-CN" sz="2800" spc="-10" dirty="0" err="1">
                <a:solidFill>
                  <a:srgbClr val="0000FF"/>
                </a:solidFill>
                <a:cs typeface="Calibri Light" panose="020F0302020204030204"/>
              </a:rPr>
              <a:t>Matrix_calculus</a:t>
            </a:r>
            <a:r>
              <a:rPr lang="en-US" altLang="zh-CN" sz="2800" spc="-10" dirty="0">
                <a:solidFill>
                  <a:srgbClr val="0000FF"/>
                </a:solidFill>
                <a:cs typeface="Calibri Light" panose="020F0302020204030204"/>
              </a:rPr>
              <a:t>	</a:t>
            </a:r>
            <a:r>
              <a:rPr lang="en-US" altLang="zh-CN" sz="2800" spc="-25" dirty="0">
                <a:solidFill>
                  <a:srgbClr val="0000FF"/>
                </a:solidFill>
                <a:cs typeface="Calibri Light" panose="020F0302020204030204"/>
              </a:rPr>
              <a:t>Scalar-by-matrix)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2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Definitions </a:t>
            </a:r>
            <a:r>
              <a:rPr lang="en-US" altLang="zh-CN" dirty="0">
                <a:latin typeface="+mn-lt"/>
                <a:cs typeface="Calibri Light" panose="020F0302020204030204"/>
              </a:rPr>
              <a:t>of </a:t>
            </a:r>
            <a:r>
              <a:rPr lang="en-US" altLang="zh-CN" spc="-20" dirty="0">
                <a:latin typeface="+mn-lt"/>
                <a:cs typeface="Calibri Light" panose="020F0302020204030204"/>
              </a:rPr>
              <a:t>gradient</a:t>
            </a:r>
            <a:r>
              <a:rPr lang="en-US" altLang="zh-CN" dirty="0">
                <a:latin typeface="+mn-lt"/>
                <a:cs typeface="Calibri Light" panose="020F0302020204030204"/>
              </a:rPr>
              <a:t/>
            </a:r>
            <a:br>
              <a:rPr lang="en-US" altLang="zh-CN" dirty="0">
                <a:latin typeface="+mn-lt"/>
                <a:cs typeface="Calibri Light" panose="020F03020202040302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4445F1-FA4A-42B6-84C6-FD51A41904FF}"/>
              </a:ext>
            </a:extLst>
          </p:cNvPr>
          <p:cNvSpPr/>
          <p:nvPr/>
        </p:nvSpPr>
        <p:spPr>
          <a:xfrm>
            <a:off x="492821" y="1652076"/>
            <a:ext cx="7801434" cy="1152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marR="30480" indent="-457200">
              <a:lnSpc>
                <a:spcPts val="4300"/>
              </a:lnSpc>
              <a:spcBef>
                <a:spcPts val="590"/>
              </a:spcBef>
              <a:buSzPct val="150000"/>
              <a:buFont typeface="Arial" panose="020B0604020202020204" pitchFamily="34" charset="0"/>
              <a:buChar char="•"/>
              <a:tabLst>
                <a:tab pos="723265" algn="l"/>
                <a:tab pos="723900" algn="l"/>
              </a:tabLst>
            </a:pPr>
            <a:r>
              <a:rPr lang="en-US" altLang="zh-CN" sz="2800" spc="-25" dirty="0">
                <a:cs typeface="Calibri" panose="020F0502020204030204"/>
              </a:rPr>
              <a:t>Size </a:t>
            </a:r>
            <a:r>
              <a:rPr lang="en-US" altLang="zh-CN" sz="2800" dirty="0">
                <a:cs typeface="Calibri" panose="020F0502020204030204"/>
              </a:rPr>
              <a:t>of </a:t>
            </a:r>
            <a:r>
              <a:rPr lang="en-US" altLang="zh-CN" sz="2800" spc="-20" dirty="0">
                <a:cs typeface="Calibri" panose="020F0502020204030204"/>
              </a:rPr>
              <a:t>gradient </a:t>
            </a:r>
            <a:r>
              <a:rPr lang="en-US" altLang="zh-CN" sz="2800" spc="-5" dirty="0">
                <a:cs typeface="Calibri" panose="020F0502020204030204"/>
              </a:rPr>
              <a:t>is </a:t>
            </a:r>
            <a:r>
              <a:rPr lang="en-US" altLang="zh-CN" sz="2800" spc="-30" dirty="0">
                <a:cs typeface="Calibri" panose="020F0502020204030204"/>
              </a:rPr>
              <a:t>always </a:t>
            </a:r>
            <a:r>
              <a:rPr lang="en-US" altLang="zh-CN" sz="2800" spc="-5" dirty="0">
                <a:cs typeface="Calibri" panose="020F0502020204030204"/>
              </a:rPr>
              <a:t>the same </a:t>
            </a:r>
            <a:r>
              <a:rPr lang="en-US" altLang="zh-CN" sz="2800" dirty="0">
                <a:cs typeface="Calibri" panose="020F0502020204030204"/>
              </a:rPr>
              <a:t>as  </a:t>
            </a:r>
            <a:r>
              <a:rPr lang="en-US" altLang="zh-CN" sz="2800" spc="-5" dirty="0">
                <a:cs typeface="Calibri" panose="020F0502020204030204"/>
              </a:rPr>
              <a:t>the </a:t>
            </a:r>
            <a:r>
              <a:rPr lang="en-US" altLang="zh-CN" sz="2800" spc="-25" dirty="0">
                <a:cs typeface="Calibri" panose="020F0502020204030204"/>
              </a:rPr>
              <a:t>size </a:t>
            </a:r>
            <a:r>
              <a:rPr lang="en-US" altLang="zh-CN" sz="2800" dirty="0">
                <a:cs typeface="Calibri" panose="020F0502020204030204"/>
              </a:rPr>
              <a:t>of</a:t>
            </a:r>
            <a:r>
              <a:rPr lang="en-US" altLang="zh-CN" sz="2800" spc="-5" dirty="0">
                <a:cs typeface="Calibri" panose="020F0502020204030204"/>
              </a:rPr>
              <a:t> </a:t>
            </a:r>
            <a:r>
              <a:rPr lang="en-US" altLang="zh-CN" sz="2800" spc="-10" dirty="0">
                <a:cs typeface="Calibri" panose="020F0502020204030204"/>
              </a:rPr>
              <a:t>variable</a:t>
            </a:r>
            <a:endParaRPr lang="en-US" altLang="zh-CN" sz="2800" dirty="0">
              <a:cs typeface="Calibri" panose="020F05020202040302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A3A5D50-AC84-408B-942E-7D754A1706DB}"/>
              </a:ext>
            </a:extLst>
          </p:cNvPr>
          <p:cNvGrpSpPr/>
          <p:nvPr/>
        </p:nvGrpSpPr>
        <p:grpSpPr>
          <a:xfrm>
            <a:off x="978409" y="3540061"/>
            <a:ext cx="6400799" cy="2319993"/>
            <a:chOff x="978409" y="3540061"/>
            <a:chExt cx="6400799" cy="2319993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24AA5ADC-19D5-40A6-970B-3B9B5CA2F55F}"/>
                </a:ext>
              </a:extLst>
            </p:cNvPr>
            <p:cNvSpPr/>
            <p:nvPr/>
          </p:nvSpPr>
          <p:spPr>
            <a:xfrm>
              <a:off x="978409" y="3540061"/>
              <a:ext cx="3191256" cy="2319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581B1B6-889F-4CAD-9F6D-BBD15BA1E333}"/>
                </a:ext>
              </a:extLst>
            </p:cNvPr>
            <p:cNvGrpSpPr/>
            <p:nvPr/>
          </p:nvGrpSpPr>
          <p:grpSpPr>
            <a:xfrm>
              <a:off x="4459294" y="4324154"/>
              <a:ext cx="2919914" cy="561552"/>
              <a:chOff x="4898205" y="4120978"/>
              <a:chExt cx="4067627" cy="782279"/>
            </a:xfrm>
          </p:grpSpPr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16C15116-845F-491F-A275-2D03C1F2BA5F}"/>
                  </a:ext>
                </a:extLst>
              </p:cNvPr>
              <p:cNvSpPr/>
              <p:nvPr/>
            </p:nvSpPr>
            <p:spPr>
              <a:xfrm>
                <a:off x="6870332" y="4287493"/>
                <a:ext cx="2095500" cy="54609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8E8F308F-25F7-484D-9558-40DA03BE0B11}"/>
                  </a:ext>
                </a:extLst>
              </p:cNvPr>
              <p:cNvSpPr/>
              <p:nvPr/>
            </p:nvSpPr>
            <p:spPr>
              <a:xfrm>
                <a:off x="4898205" y="4371647"/>
                <a:ext cx="1115881" cy="41724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2E818852-A035-4948-B5C1-17691BED51DF}"/>
                  </a:ext>
                </a:extLst>
              </p:cNvPr>
              <p:cNvSpPr txBox="1"/>
              <p:nvPr/>
            </p:nvSpPr>
            <p:spPr>
              <a:xfrm>
                <a:off x="6225992" y="4120978"/>
                <a:ext cx="695067" cy="7822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4000" spc="-5" dirty="0">
                    <a:solidFill>
                      <a:srgbClr val="FF0000"/>
                    </a:solidFill>
                    <a:latin typeface="Calibri" panose="020F0502020204030204"/>
                    <a:cs typeface="Calibri" panose="020F0502020204030204"/>
                  </a:rPr>
                  <a:t>if</a:t>
                </a:r>
                <a:endParaRPr sz="4000" dirty="0">
                  <a:latin typeface="Calibri" panose="020F0502020204030204"/>
                  <a:cs typeface="Calibri" panose="020F0502020204030204"/>
                </a:endParaRPr>
              </a:p>
            </p:txBody>
          </p:sp>
        </p:grp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D08408F8-318B-439E-B2E5-237A162B250A}"/>
              </a:ext>
            </a:extLst>
          </p:cNvPr>
          <p:cNvSpPr txBox="1"/>
          <p:nvPr/>
        </p:nvSpPr>
        <p:spPr>
          <a:xfrm>
            <a:off x="628650" y="2763026"/>
            <a:ext cx="244221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5"/>
              </a:spcBef>
            </a:pPr>
            <a:r>
              <a:rPr sz="1750" spc="50" dirty="0">
                <a:solidFill>
                  <a:srgbClr val="CE2CDA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75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Denominator</a:t>
            </a:r>
            <a:r>
              <a:rPr sz="1800" b="1" i="1" spc="-9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layout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A2C7CB-5982-4035-8CA3-950F27D89239}"/>
              </a:ext>
            </a:extLst>
          </p:cNvPr>
          <p:cNvSpPr/>
          <p:nvPr/>
        </p:nvSpPr>
        <p:spPr>
          <a:xfrm>
            <a:off x="664652" y="1144617"/>
            <a:ext cx="5381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0" dirty="0">
                <a:solidFill>
                  <a:srgbClr val="0000FF"/>
                </a:solidFill>
                <a:cs typeface="Calibri Light" panose="020F0302020204030204"/>
              </a:rPr>
              <a:t>(</a:t>
            </a:r>
            <a:r>
              <a:rPr lang="en-US" altLang="zh-CN" sz="2800" spc="-10" dirty="0" err="1">
                <a:solidFill>
                  <a:srgbClr val="0000FF"/>
                </a:solidFill>
                <a:cs typeface="Calibri Light" panose="020F0302020204030204"/>
              </a:rPr>
              <a:t>Matrix_calculus</a:t>
            </a:r>
            <a:r>
              <a:rPr lang="en-US" altLang="zh-CN" sz="2800" spc="-10" dirty="0">
                <a:solidFill>
                  <a:srgbClr val="0000FF"/>
                </a:solidFill>
                <a:cs typeface="Calibri Light" panose="020F0302020204030204"/>
              </a:rPr>
              <a:t>	</a:t>
            </a:r>
            <a:r>
              <a:rPr lang="en-US" altLang="zh-CN" sz="2800" spc="-25" dirty="0">
                <a:solidFill>
                  <a:srgbClr val="0000FF"/>
                </a:solidFill>
                <a:cs typeface="Calibri Light" panose="020F0302020204030204"/>
              </a:rPr>
              <a:t>Scalar-by-matrix)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26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smtClean="0">
                <a:latin typeface="+mn-lt"/>
                <a:cs typeface="Tahoma" panose="020B0604030504040204"/>
              </a:rPr>
              <a:t>Examples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EDFE304-EB55-4AAB-B6E2-356CD2677153}"/>
              </a:ext>
            </a:extLst>
          </p:cNvPr>
          <p:cNvSpPr/>
          <p:nvPr/>
        </p:nvSpPr>
        <p:spPr>
          <a:xfrm>
            <a:off x="1390777" y="5557228"/>
            <a:ext cx="3677807" cy="744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4879BA-8404-4A79-8FC8-BB00A4AA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77" y="3303759"/>
            <a:ext cx="3480547" cy="8513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B7D37B-E243-42F7-94BF-29DD39ADF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77" y="2360566"/>
            <a:ext cx="3631945" cy="7693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580A2E-1808-4A2D-8709-B5A55297D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861" y="1166020"/>
            <a:ext cx="4857701" cy="11103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B778FF-2D04-4905-A0CE-D7F157BC4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977" y="4437891"/>
            <a:ext cx="5084940" cy="8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5" dirty="0">
                <a:latin typeface="+mn-lt"/>
                <a:cs typeface="Calibri Light" panose="020F0302020204030204"/>
              </a:rPr>
              <a:t>Exercise: </a:t>
            </a:r>
            <a:r>
              <a:rPr lang="en-US" altLang="zh-CN" dirty="0">
                <a:latin typeface="+mn-lt"/>
                <a:cs typeface="Calibri Light" panose="020F0302020204030204"/>
              </a:rPr>
              <a:t>a </a:t>
            </a:r>
            <a:r>
              <a:rPr lang="en-US" altLang="zh-CN" spc="-5" dirty="0">
                <a:latin typeface="+mn-lt"/>
                <a:cs typeface="Calibri Light" panose="020F0302020204030204"/>
              </a:rPr>
              <a:t>simple</a:t>
            </a:r>
            <a:r>
              <a:rPr lang="en-US" altLang="zh-CN" spc="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25" dirty="0">
                <a:latin typeface="+mn-lt"/>
                <a:cs typeface="Calibri Light" panose="020F0302020204030204"/>
              </a:rPr>
              <a:t>example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B71AF114-92D5-4455-A0FD-C0ABE2CCFD04}"/>
              </a:ext>
            </a:extLst>
          </p:cNvPr>
          <p:cNvSpPr/>
          <p:nvPr/>
        </p:nvSpPr>
        <p:spPr>
          <a:xfrm>
            <a:off x="2325581" y="3249693"/>
            <a:ext cx="1293747" cy="2020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0E69DE-A3FC-4B90-B11A-205CDB336150}"/>
              </a:ext>
            </a:extLst>
          </p:cNvPr>
          <p:cNvGrpSpPr/>
          <p:nvPr/>
        </p:nvGrpSpPr>
        <p:grpSpPr>
          <a:xfrm>
            <a:off x="867061" y="3769551"/>
            <a:ext cx="717550" cy="980853"/>
            <a:chOff x="923161" y="3450470"/>
            <a:chExt cx="717550" cy="1819910"/>
          </a:xfrm>
        </p:grpSpPr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444135EE-E542-4758-9CD8-123E55CCF111}"/>
                </a:ext>
              </a:extLst>
            </p:cNvPr>
            <p:cNvSpPr/>
            <p:nvPr/>
          </p:nvSpPr>
          <p:spPr>
            <a:xfrm>
              <a:off x="923161" y="3450470"/>
              <a:ext cx="717175" cy="18197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EB95FE26-3E1A-4020-A0A8-8F0C7B61D6EC}"/>
                </a:ext>
              </a:extLst>
            </p:cNvPr>
            <p:cNvSpPr/>
            <p:nvPr/>
          </p:nvSpPr>
          <p:spPr>
            <a:xfrm>
              <a:off x="923161" y="3450470"/>
              <a:ext cx="717550" cy="1819910"/>
            </a:xfrm>
            <a:custGeom>
              <a:avLst/>
              <a:gdLst/>
              <a:ahLst/>
              <a:cxnLst/>
              <a:rect l="l" t="t" r="r" b="b"/>
              <a:pathLst>
                <a:path w="717550" h="1819910">
                  <a:moveTo>
                    <a:pt x="0" y="454948"/>
                  </a:moveTo>
                  <a:lnTo>
                    <a:pt x="358588" y="454948"/>
                  </a:lnTo>
                  <a:lnTo>
                    <a:pt x="358588" y="0"/>
                  </a:lnTo>
                  <a:lnTo>
                    <a:pt x="717176" y="909897"/>
                  </a:lnTo>
                  <a:lnTo>
                    <a:pt x="358588" y="1819795"/>
                  </a:lnTo>
                  <a:lnTo>
                    <a:pt x="358588" y="1364846"/>
                  </a:lnTo>
                  <a:lnTo>
                    <a:pt x="0" y="1364846"/>
                  </a:lnTo>
                  <a:lnTo>
                    <a:pt x="0" y="454948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A74885-5426-49D2-A4AE-B2E4CBD653E5}"/>
              </a:ext>
            </a:extLst>
          </p:cNvPr>
          <p:cNvGrpSpPr/>
          <p:nvPr/>
        </p:nvGrpSpPr>
        <p:grpSpPr>
          <a:xfrm>
            <a:off x="4213225" y="3806099"/>
            <a:ext cx="717550" cy="1098084"/>
            <a:chOff x="4123561" y="3450470"/>
            <a:chExt cx="717550" cy="1819910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D37E287B-AF38-4D00-B8C3-99B33F9E0AB4}"/>
                </a:ext>
              </a:extLst>
            </p:cNvPr>
            <p:cNvSpPr/>
            <p:nvPr/>
          </p:nvSpPr>
          <p:spPr>
            <a:xfrm>
              <a:off x="4123561" y="3450470"/>
              <a:ext cx="717176" cy="18197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D737F446-3A66-4A3B-8483-E671240AB258}"/>
                </a:ext>
              </a:extLst>
            </p:cNvPr>
            <p:cNvSpPr/>
            <p:nvPr/>
          </p:nvSpPr>
          <p:spPr>
            <a:xfrm>
              <a:off x="4123561" y="3450470"/>
              <a:ext cx="717550" cy="1819910"/>
            </a:xfrm>
            <a:custGeom>
              <a:avLst/>
              <a:gdLst/>
              <a:ahLst/>
              <a:cxnLst/>
              <a:rect l="l" t="t" r="r" b="b"/>
              <a:pathLst>
                <a:path w="717550" h="1819910">
                  <a:moveTo>
                    <a:pt x="0" y="454948"/>
                  </a:moveTo>
                  <a:lnTo>
                    <a:pt x="358588" y="454948"/>
                  </a:lnTo>
                  <a:lnTo>
                    <a:pt x="358588" y="0"/>
                  </a:lnTo>
                  <a:lnTo>
                    <a:pt x="717176" y="909897"/>
                  </a:lnTo>
                  <a:lnTo>
                    <a:pt x="358588" y="1819795"/>
                  </a:lnTo>
                  <a:lnTo>
                    <a:pt x="358588" y="1364846"/>
                  </a:lnTo>
                  <a:lnTo>
                    <a:pt x="0" y="1364846"/>
                  </a:lnTo>
                  <a:lnTo>
                    <a:pt x="0" y="454948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2">
            <a:extLst>
              <a:ext uri="{FF2B5EF4-FFF2-40B4-BE49-F238E27FC236}">
                <a16:creationId xmlns:a16="http://schemas.microsoft.com/office/drawing/2014/main" id="{F653797D-D81E-4DBE-A7FE-CAD1DD2B8B85}"/>
              </a:ext>
            </a:extLst>
          </p:cNvPr>
          <p:cNvSpPr txBox="1"/>
          <p:nvPr/>
        </p:nvSpPr>
        <p:spPr>
          <a:xfrm>
            <a:off x="6494909" y="2984556"/>
            <a:ext cx="244221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1750" spc="50" dirty="0">
                <a:solidFill>
                  <a:srgbClr val="CE2CDA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75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Denominator</a:t>
            </a:r>
            <a:r>
              <a:rPr sz="1800" b="1" i="1" spc="-9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layout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05AA37-4170-4418-9CDD-5FC13CDAE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61" y="1209402"/>
            <a:ext cx="7076581" cy="178193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ABE7794-5F8E-4055-8B9C-48E3115F36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339"/>
          <a:stretch/>
        </p:blipFill>
        <p:spPr>
          <a:xfrm>
            <a:off x="5101269" y="3482340"/>
            <a:ext cx="3925501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85" y="60423"/>
            <a:ext cx="7665605" cy="585111"/>
          </a:xfrm>
        </p:spPr>
        <p:txBody>
          <a:bodyPr/>
          <a:lstStyle/>
          <a:p>
            <a:r>
              <a:rPr lang="en-US" altLang="zh-CN" sz="3200" spc="20" dirty="0">
                <a:latin typeface="+mn-lt"/>
                <a:cs typeface="Calibri Light" panose="020F0302020204030204"/>
              </a:rPr>
              <a:t>Even </a:t>
            </a:r>
            <a:r>
              <a:rPr lang="en-US" altLang="zh-CN" sz="3200" spc="40" dirty="0">
                <a:latin typeface="+mn-lt"/>
                <a:cs typeface="Calibri Light" panose="020F0302020204030204"/>
              </a:rPr>
              <a:t>more </a:t>
            </a:r>
            <a:r>
              <a:rPr lang="en-US" altLang="zh-CN" sz="3200" spc="30" dirty="0">
                <a:latin typeface="+mn-lt"/>
                <a:cs typeface="Calibri Light" panose="020F0302020204030204"/>
              </a:rPr>
              <a:t>general Matrix </a:t>
            </a:r>
            <a:r>
              <a:rPr lang="en-US" altLang="zh-CN" sz="3200" spc="35" dirty="0">
                <a:latin typeface="+mn-lt"/>
                <a:cs typeface="Calibri Light" panose="020F0302020204030204"/>
              </a:rPr>
              <a:t>Calculus:  </a:t>
            </a:r>
            <a:r>
              <a:rPr lang="en-US" altLang="zh-CN" sz="3200" spc="10" dirty="0">
                <a:latin typeface="+mn-lt"/>
                <a:cs typeface="Calibri Light" panose="020F0302020204030204"/>
              </a:rPr>
              <a:t>Types </a:t>
            </a:r>
            <a:r>
              <a:rPr lang="en-US" altLang="zh-CN" sz="3200" spc="40" dirty="0">
                <a:latin typeface="+mn-lt"/>
                <a:cs typeface="Calibri Light" panose="020F0302020204030204"/>
              </a:rPr>
              <a:t>of </a:t>
            </a:r>
            <a:r>
              <a:rPr lang="en-US" altLang="zh-CN" sz="3200" spc="35" dirty="0">
                <a:latin typeface="+mn-lt"/>
                <a:cs typeface="Calibri Light" panose="020F0302020204030204"/>
              </a:rPr>
              <a:t>Matrix</a:t>
            </a:r>
            <a:r>
              <a:rPr lang="en-US" altLang="zh-CN" sz="3200" spc="20" dirty="0">
                <a:latin typeface="+mn-lt"/>
                <a:cs typeface="Calibri Light" panose="020F0302020204030204"/>
              </a:rPr>
              <a:t> </a:t>
            </a:r>
            <a:r>
              <a:rPr lang="en-US" altLang="zh-CN" sz="3200" spc="25" dirty="0">
                <a:latin typeface="+mn-lt"/>
                <a:cs typeface="Calibri Light" panose="020F0302020204030204"/>
              </a:rPr>
              <a:t>Derivatives</a:t>
            </a:r>
            <a:r>
              <a:rPr lang="en-US" altLang="zh-CN" sz="3200" dirty="0">
                <a:latin typeface="+mn-lt"/>
                <a:cs typeface="Calibri Light" panose="020F0302020204030204"/>
              </a:rPr>
              <a:t/>
            </a:r>
            <a:br>
              <a:rPr lang="en-US" altLang="zh-CN" sz="3200" dirty="0">
                <a:latin typeface="+mn-lt"/>
                <a:cs typeface="Calibri Light" panose="020F0302020204030204"/>
              </a:rPr>
            </a:br>
            <a:endParaRPr lang="zh-CN" altLang="en-US" sz="32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4ED56D3-4E2E-4038-8698-B493B1C01432}"/>
              </a:ext>
            </a:extLst>
          </p:cNvPr>
          <p:cNvSpPr txBox="1"/>
          <p:nvPr/>
        </p:nvSpPr>
        <p:spPr>
          <a:xfrm>
            <a:off x="628650" y="5518702"/>
            <a:ext cx="81102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Adapted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Thomas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Minka. </a:t>
            </a:r>
            <a:r>
              <a:rPr sz="2400" dirty="0">
                <a:latin typeface="Calibri" panose="020F0502020204030204"/>
                <a:cs typeface="Calibri" panose="020F0502020204030204"/>
              </a:rPr>
              <a:t>Old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and New Matrix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Algebra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Useful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Statistics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B4B49F-6D4D-41CA-B94A-1D38EC14ECC8}"/>
              </a:ext>
            </a:extLst>
          </p:cNvPr>
          <p:cNvGrpSpPr/>
          <p:nvPr/>
        </p:nvGrpSpPr>
        <p:grpSpPr>
          <a:xfrm>
            <a:off x="983495" y="1674238"/>
            <a:ext cx="6601984" cy="3653409"/>
            <a:chOff x="1131468" y="1756791"/>
            <a:chExt cx="6601984" cy="3653409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78D805B-60E5-4A4A-8CF8-9AB2A7B12842}"/>
                </a:ext>
              </a:extLst>
            </p:cNvPr>
            <p:cNvSpPr/>
            <p:nvPr/>
          </p:nvSpPr>
          <p:spPr>
            <a:xfrm>
              <a:off x="1131468" y="1756791"/>
              <a:ext cx="6563855" cy="35887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834F0F9-3B42-4CC3-83AA-F02E2F34CABE}"/>
                </a:ext>
              </a:extLst>
            </p:cNvPr>
            <p:cNvSpPr/>
            <p:nvPr/>
          </p:nvSpPr>
          <p:spPr>
            <a:xfrm>
              <a:off x="2978854" y="2689225"/>
              <a:ext cx="460375" cy="577850"/>
            </a:xfrm>
            <a:custGeom>
              <a:avLst/>
              <a:gdLst/>
              <a:ahLst/>
              <a:cxnLst/>
              <a:rect l="l" t="t" r="r" b="b"/>
              <a:pathLst>
                <a:path w="460375" h="577850">
                  <a:moveTo>
                    <a:pt x="459846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459846" y="577850"/>
                  </a:lnTo>
                  <a:lnTo>
                    <a:pt x="459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AF8D290E-FCD4-4878-8B74-71038E1EFED6}"/>
                </a:ext>
              </a:extLst>
            </p:cNvPr>
            <p:cNvSpPr txBox="1"/>
            <p:nvPr/>
          </p:nvSpPr>
          <p:spPr>
            <a:xfrm>
              <a:off x="3289509" y="2675089"/>
              <a:ext cx="230504" cy="3289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i="1" spc="-25" dirty="0">
                  <a:latin typeface="Cambria" panose="02040503050406030204"/>
                  <a:cs typeface="Cambria" panose="02040503050406030204"/>
                </a:rPr>
                <a:t>d</a:t>
              </a:r>
              <a:r>
                <a:rPr sz="2000" i="1" spc="-5" dirty="0">
                  <a:latin typeface="Cambria" panose="02040503050406030204"/>
                  <a:cs typeface="Cambria" panose="02040503050406030204"/>
                </a:rPr>
                <a:t>f</a:t>
              </a:r>
              <a:endParaRPr sz="200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EC6A5378-8967-4259-8AC4-828CE9A24182}"/>
                </a:ext>
              </a:extLst>
            </p:cNvPr>
            <p:cNvSpPr txBox="1"/>
            <p:nvPr/>
          </p:nvSpPr>
          <p:spPr>
            <a:xfrm>
              <a:off x="3286097" y="3024796"/>
              <a:ext cx="269875" cy="3289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i="1" spc="-25" dirty="0">
                  <a:latin typeface="Cambria" panose="02040503050406030204"/>
                  <a:cs typeface="Cambria" panose="02040503050406030204"/>
                </a:rPr>
                <a:t>d</a:t>
              </a:r>
              <a:r>
                <a:rPr sz="2000" i="1" spc="-10" dirty="0">
                  <a:latin typeface="Cambria" panose="02040503050406030204"/>
                  <a:cs typeface="Cambria" panose="02040503050406030204"/>
                </a:rPr>
                <a:t>x</a:t>
              </a:r>
              <a:endParaRPr sz="200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523298AF-71DA-4240-9AEA-619D89C0603F}"/>
                </a:ext>
              </a:extLst>
            </p:cNvPr>
            <p:cNvSpPr/>
            <p:nvPr/>
          </p:nvSpPr>
          <p:spPr>
            <a:xfrm>
              <a:off x="3274910" y="3023256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0" y="0"/>
                  </a:moveTo>
                  <a:lnTo>
                    <a:pt x="309379" y="0"/>
                  </a:lnTo>
                </a:path>
              </a:pathLst>
            </a:custGeom>
            <a:ln w="21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42238F95-493D-4DFB-A9BD-EC98005C462A}"/>
                </a:ext>
              </a:extLst>
            </p:cNvPr>
            <p:cNvSpPr/>
            <p:nvPr/>
          </p:nvSpPr>
          <p:spPr>
            <a:xfrm>
              <a:off x="4238303" y="2689896"/>
              <a:ext cx="1560830" cy="577850"/>
            </a:xfrm>
            <a:custGeom>
              <a:avLst/>
              <a:gdLst/>
              <a:ahLst/>
              <a:cxnLst/>
              <a:rect l="l" t="t" r="r" b="b"/>
              <a:pathLst>
                <a:path w="1560829" h="577850">
                  <a:moveTo>
                    <a:pt x="1560511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1560511" y="577850"/>
                  </a:lnTo>
                  <a:lnTo>
                    <a:pt x="1560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B0D94B0A-675A-473A-A83D-E7F0886F6629}"/>
                </a:ext>
              </a:extLst>
            </p:cNvPr>
            <p:cNvSpPr/>
            <p:nvPr/>
          </p:nvSpPr>
          <p:spPr>
            <a:xfrm>
              <a:off x="5209306" y="3032449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>
                  <a:moveTo>
                    <a:pt x="0" y="0"/>
                  </a:moveTo>
                  <a:lnTo>
                    <a:pt x="368547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4907249-601E-410D-8E9E-A2FC7863630C}"/>
                </a:ext>
              </a:extLst>
            </p:cNvPr>
            <p:cNvSpPr txBox="1"/>
            <p:nvPr/>
          </p:nvSpPr>
          <p:spPr>
            <a:xfrm>
              <a:off x="4284488" y="2691188"/>
              <a:ext cx="1522730" cy="6699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0800">
                <a:lnSpc>
                  <a:spcPts val="3410"/>
                </a:lnSpc>
                <a:spcBef>
                  <a:spcPts val="90"/>
                </a:spcBef>
                <a:tabLst>
                  <a:tab pos="460375" algn="l"/>
                </a:tabLst>
              </a:pPr>
              <a:r>
                <a:rPr sz="3000" i="1" u="heavy" spc="-22" baseline="32000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</a:t>
              </a:r>
              <a:r>
                <a:rPr sz="3000" i="1" spc="-22" baseline="32000" dirty="0">
                  <a:latin typeface="Cambria" panose="02040503050406030204"/>
                  <a:cs typeface="Cambria" panose="02040503050406030204"/>
                </a:rPr>
                <a:t>	</a:t>
              </a:r>
              <a:r>
                <a:rPr sz="3450" spc="18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3450" spc="180" dirty="0">
                  <a:latin typeface="Cambria" panose="02040503050406030204"/>
                  <a:cs typeface="Cambria" panose="02040503050406030204"/>
                </a:rPr>
                <a:t>[</a:t>
              </a:r>
              <a:r>
                <a:rPr sz="3450" spc="-330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3000" spc="-89" baseline="5400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3000" i="1" spc="-89" baseline="54000" dirty="0">
                  <a:latin typeface="Cambria" panose="02040503050406030204"/>
                  <a:cs typeface="Cambria" panose="02040503050406030204"/>
                </a:rPr>
                <a:t>F</a:t>
              </a:r>
              <a:r>
                <a:rPr sz="2175" i="1" spc="-89" baseline="44000" dirty="0">
                  <a:latin typeface="Cambria" panose="02040503050406030204"/>
                  <a:cs typeface="Cambria" panose="02040503050406030204"/>
                </a:rPr>
                <a:t>i </a:t>
              </a:r>
              <a:r>
                <a:rPr sz="3450" dirty="0">
                  <a:latin typeface="Cambria" panose="02040503050406030204"/>
                  <a:cs typeface="Cambria" panose="02040503050406030204"/>
                </a:rPr>
                <a:t>]</a:t>
              </a:r>
              <a:endParaRPr sz="3450">
                <a:latin typeface="Cambria" panose="02040503050406030204"/>
                <a:cs typeface="Cambria" panose="02040503050406030204"/>
              </a:endParaRPr>
            </a:p>
            <a:p>
              <a:pPr marL="66675">
                <a:lnSpc>
                  <a:spcPts val="1670"/>
                </a:lnSpc>
                <a:tabLst>
                  <a:tab pos="984885" algn="l"/>
                </a:tabLst>
              </a:pP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2000" spc="-1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2000" i="1" spc="-10" dirty="0">
                  <a:latin typeface="Cambria" panose="02040503050406030204"/>
                  <a:cs typeface="Cambria" panose="02040503050406030204"/>
                </a:rPr>
                <a:t>x</a:t>
              </a:r>
              <a:endParaRPr sz="200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C6CD12D7-866A-4EC4-BDDE-45EFD6976442}"/>
                </a:ext>
              </a:extLst>
            </p:cNvPr>
            <p:cNvSpPr/>
            <p:nvPr/>
          </p:nvSpPr>
          <p:spPr>
            <a:xfrm>
              <a:off x="5969601" y="2689896"/>
              <a:ext cx="1560830" cy="577850"/>
            </a:xfrm>
            <a:custGeom>
              <a:avLst/>
              <a:gdLst/>
              <a:ahLst/>
              <a:cxnLst/>
              <a:rect l="l" t="t" r="r" b="b"/>
              <a:pathLst>
                <a:path w="1560829" h="577850">
                  <a:moveTo>
                    <a:pt x="1560512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1560512" y="577850"/>
                  </a:lnTo>
                  <a:lnTo>
                    <a:pt x="1560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B6C1B9A4-6C65-4800-BBC6-3D3A20F4B2A2}"/>
                </a:ext>
              </a:extLst>
            </p:cNvPr>
            <p:cNvSpPr/>
            <p:nvPr/>
          </p:nvSpPr>
          <p:spPr>
            <a:xfrm>
              <a:off x="6944469" y="3119495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90">
                  <a:moveTo>
                    <a:pt x="0" y="0"/>
                  </a:moveTo>
                  <a:lnTo>
                    <a:pt x="440432" y="0"/>
                  </a:lnTo>
                </a:path>
              </a:pathLst>
            </a:custGeom>
            <a:ln w="21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F8F6A8A5-4D81-4B85-80E0-E47AA2C9851A}"/>
                </a:ext>
              </a:extLst>
            </p:cNvPr>
            <p:cNvSpPr txBox="1"/>
            <p:nvPr/>
          </p:nvSpPr>
          <p:spPr>
            <a:xfrm>
              <a:off x="6031061" y="2787319"/>
              <a:ext cx="1583690" cy="6629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0800">
                <a:lnSpc>
                  <a:spcPts val="3380"/>
                </a:lnSpc>
                <a:spcBef>
                  <a:spcPts val="90"/>
                </a:spcBef>
                <a:tabLst>
                  <a:tab pos="452120" algn="l"/>
                </a:tabLst>
              </a:pPr>
              <a:r>
                <a:rPr sz="3000" i="1" u="heavy" spc="-22" baseline="32000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</a:t>
              </a:r>
              <a:r>
                <a:rPr sz="3000" i="1" spc="-22" baseline="32000" dirty="0">
                  <a:latin typeface="Cambria" panose="02040503050406030204"/>
                  <a:cs typeface="Cambria" panose="02040503050406030204"/>
                </a:rPr>
                <a:t>	</a:t>
              </a:r>
              <a:r>
                <a:rPr sz="3450" spc="19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3450" spc="190" dirty="0">
                  <a:latin typeface="Cambria" panose="02040503050406030204"/>
                  <a:cs typeface="Cambria" panose="02040503050406030204"/>
                </a:rPr>
                <a:t>[</a:t>
              </a:r>
              <a:r>
                <a:rPr sz="3450" spc="-465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3000" spc="-7" baseline="6100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3000" i="1" spc="-7" baseline="61000" dirty="0">
                  <a:latin typeface="Cambria" panose="02040503050406030204"/>
                  <a:cs typeface="Cambria" panose="02040503050406030204"/>
                </a:rPr>
                <a:t>F</a:t>
              </a:r>
              <a:r>
                <a:rPr sz="2175" i="1" spc="-7" baseline="56000" dirty="0">
                  <a:latin typeface="Cambria" panose="02040503050406030204"/>
                  <a:cs typeface="Cambria" panose="02040503050406030204"/>
                </a:rPr>
                <a:t>ij </a:t>
              </a:r>
              <a:r>
                <a:rPr sz="3450" dirty="0">
                  <a:latin typeface="Cambria" panose="02040503050406030204"/>
                  <a:cs typeface="Cambria" panose="02040503050406030204"/>
                </a:rPr>
                <a:t>]</a:t>
              </a:r>
              <a:endParaRPr sz="3450">
                <a:latin typeface="Cambria" panose="02040503050406030204"/>
                <a:cs typeface="Cambria" panose="02040503050406030204"/>
              </a:endParaRPr>
            </a:p>
            <a:p>
              <a:pPr marL="62865">
                <a:lnSpc>
                  <a:spcPts val="1640"/>
                </a:lnSpc>
                <a:tabLst>
                  <a:tab pos="993775" algn="l"/>
                </a:tabLst>
              </a:pP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2000" spc="-5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2000" spc="-28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i="1" spc="-5" dirty="0">
                  <a:latin typeface="Cambria" panose="02040503050406030204"/>
                  <a:cs typeface="Cambria" panose="02040503050406030204"/>
                </a:rPr>
                <a:t>x</a:t>
              </a:r>
              <a:endParaRPr sz="200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02C600F-13B3-4338-8BD4-2D00216172E5}"/>
                </a:ext>
              </a:extLst>
            </p:cNvPr>
            <p:cNvSpPr/>
            <p:nvPr/>
          </p:nvSpPr>
          <p:spPr>
            <a:xfrm>
              <a:off x="4238303" y="3623609"/>
              <a:ext cx="1560830" cy="577850"/>
            </a:xfrm>
            <a:custGeom>
              <a:avLst/>
              <a:gdLst/>
              <a:ahLst/>
              <a:cxnLst/>
              <a:rect l="l" t="t" r="r" b="b"/>
              <a:pathLst>
                <a:path w="1560829" h="577850">
                  <a:moveTo>
                    <a:pt x="1560512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1560512" y="577850"/>
                  </a:lnTo>
                  <a:lnTo>
                    <a:pt x="1560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D40ADFFA-93A7-4D22-B4AD-CC0CFBF28DC4}"/>
                </a:ext>
              </a:extLst>
            </p:cNvPr>
            <p:cNvSpPr/>
            <p:nvPr/>
          </p:nvSpPr>
          <p:spPr>
            <a:xfrm>
              <a:off x="5149949" y="3925296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>
                  <a:moveTo>
                    <a:pt x="0" y="0"/>
                  </a:moveTo>
                  <a:lnTo>
                    <a:pt x="472380" y="0"/>
                  </a:lnTo>
                </a:path>
              </a:pathLst>
            </a:custGeom>
            <a:ln w="21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44285549-717C-4AE8-BBF0-DD508E84A04D}"/>
                </a:ext>
              </a:extLst>
            </p:cNvPr>
            <p:cNvSpPr txBox="1"/>
            <p:nvPr/>
          </p:nvSpPr>
          <p:spPr>
            <a:xfrm>
              <a:off x="4230836" y="3445775"/>
              <a:ext cx="1621155" cy="80962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53975">
                <a:lnSpc>
                  <a:spcPts val="3935"/>
                </a:lnSpc>
                <a:spcBef>
                  <a:spcPts val="135"/>
                </a:spcBef>
                <a:tabLst>
                  <a:tab pos="457200" algn="l"/>
                </a:tabLst>
              </a:pPr>
              <a:r>
                <a:rPr sz="1950" i="1" u="heavy" spc="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</a:t>
              </a:r>
              <a:r>
                <a:rPr sz="1950" i="1" spc="15" dirty="0">
                  <a:latin typeface="Cambria" panose="02040503050406030204"/>
                  <a:cs typeface="Cambria" panose="02040503050406030204"/>
                </a:rPr>
                <a:t>	</a:t>
              </a:r>
              <a:r>
                <a:rPr sz="5100" spc="322" baseline="-190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5100" spc="322" baseline="-19000" dirty="0">
                  <a:latin typeface="Cambria" panose="02040503050406030204"/>
                  <a:cs typeface="Cambria" panose="02040503050406030204"/>
                </a:rPr>
                <a:t>[ </a:t>
              </a:r>
              <a:r>
                <a:rPr sz="2925" spc="15" baseline="2100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2925" i="1" spc="15" baseline="21000" dirty="0">
                  <a:latin typeface="Cambria" panose="02040503050406030204"/>
                  <a:cs typeface="Cambria" panose="02040503050406030204"/>
                </a:rPr>
                <a:t>F</a:t>
              </a:r>
              <a:r>
                <a:rPr sz="1450" i="1" spc="10" dirty="0">
                  <a:latin typeface="Cambria" panose="02040503050406030204"/>
                  <a:cs typeface="Cambria" panose="02040503050406030204"/>
                </a:rPr>
                <a:t>i</a:t>
              </a:r>
              <a:r>
                <a:rPr sz="1450" i="1" spc="270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5100" spc="22" baseline="-19000" dirty="0">
                  <a:latin typeface="Cambria" panose="02040503050406030204"/>
                  <a:cs typeface="Cambria" panose="02040503050406030204"/>
                </a:rPr>
                <a:t>]</a:t>
              </a:r>
              <a:endParaRPr sz="5100" baseline="-19000" dirty="0">
                <a:latin typeface="Cambria" panose="02040503050406030204"/>
                <a:cs typeface="Cambria" panose="02040503050406030204"/>
              </a:endParaRPr>
            </a:p>
            <a:p>
              <a:pPr marL="50800">
                <a:lnSpc>
                  <a:spcPts val="2195"/>
                </a:lnSpc>
                <a:tabLst>
                  <a:tab pos="948690" algn="l"/>
                </a:tabLst>
              </a:pPr>
              <a:r>
                <a:rPr sz="1950" i="1" spc="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1950" spc="2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1950" spc="-36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950" i="1" spc="20" dirty="0">
                  <a:latin typeface="Cambria" panose="02040503050406030204"/>
                  <a:cs typeface="Cambria" panose="02040503050406030204"/>
                </a:rPr>
                <a:t>X </a:t>
              </a:r>
              <a:r>
                <a:rPr sz="2175" i="1" spc="-7" baseline="-29000" dirty="0">
                  <a:latin typeface="Cambria" panose="02040503050406030204"/>
                  <a:cs typeface="Cambria" panose="02040503050406030204"/>
                </a:rPr>
                <a:t>j</a:t>
              </a:r>
              <a:endParaRPr sz="2175" baseline="-29000" dirty="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CBC117E0-058F-4610-8166-B10B77319576}"/>
                </a:ext>
              </a:extLst>
            </p:cNvPr>
            <p:cNvSpPr/>
            <p:nvPr/>
          </p:nvSpPr>
          <p:spPr>
            <a:xfrm>
              <a:off x="2485284" y="4580266"/>
              <a:ext cx="1550670" cy="577850"/>
            </a:xfrm>
            <a:custGeom>
              <a:avLst/>
              <a:gdLst/>
              <a:ahLst/>
              <a:cxnLst/>
              <a:rect l="l" t="t" r="r" b="b"/>
              <a:pathLst>
                <a:path w="1550670" h="577850">
                  <a:moveTo>
                    <a:pt x="1550377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1550377" y="577850"/>
                  </a:lnTo>
                  <a:lnTo>
                    <a:pt x="1550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F0D79ADE-E069-47E9-8B68-725FA2CC4B80}"/>
                </a:ext>
              </a:extLst>
            </p:cNvPr>
            <p:cNvSpPr txBox="1"/>
            <p:nvPr/>
          </p:nvSpPr>
          <p:spPr>
            <a:xfrm>
              <a:off x="6031017" y="3445565"/>
              <a:ext cx="1702435" cy="175831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32080">
                <a:lnSpc>
                  <a:spcPct val="100000"/>
                </a:lnSpc>
                <a:spcBef>
                  <a:spcPts val="90"/>
                </a:spcBef>
                <a:tabLst>
                  <a:tab pos="1447165" algn="l"/>
                </a:tabLst>
              </a:pPr>
              <a:r>
                <a:rPr sz="2000" u="heavy" spc="-155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i="1" u="heavy" spc="-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 </a:t>
              </a: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2000" i="1" spc="229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5175" spc="397" baseline="-250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5175" spc="397" baseline="-25000" dirty="0">
                  <a:latin typeface="Cambria" panose="02040503050406030204"/>
                  <a:cs typeface="Cambria" panose="02040503050406030204"/>
                </a:rPr>
                <a:t>[</a:t>
              </a:r>
              <a:r>
                <a:rPr sz="3450" u="heavy" spc="-150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2000" i="1" u="heavy" spc="-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	</a:t>
              </a:r>
              <a:r>
                <a:rPr sz="5175" spc="-7" baseline="-25000" dirty="0">
                  <a:latin typeface="Cambria" panose="02040503050406030204"/>
                  <a:cs typeface="Cambria" panose="02040503050406030204"/>
                </a:rPr>
                <a:t>]</a:t>
              </a:r>
              <a:endParaRPr sz="5175" baseline="-25000">
                <a:latin typeface="Cambria" panose="02040503050406030204"/>
                <a:cs typeface="Cambria" panose="02040503050406030204"/>
              </a:endParaRPr>
            </a:p>
            <a:p>
              <a:pPr marL="156210">
                <a:lnSpc>
                  <a:spcPct val="100000"/>
                </a:lnSpc>
                <a:spcBef>
                  <a:spcPts val="100"/>
                </a:spcBef>
                <a:tabLst>
                  <a:tab pos="1060450" algn="l"/>
                </a:tabLst>
              </a:pP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2000" i="1" spc="30" dirty="0">
                  <a:latin typeface="Cambria" panose="02040503050406030204"/>
                  <a:cs typeface="Cambria" panose="02040503050406030204"/>
                </a:rPr>
                <a:t>dX</a:t>
              </a:r>
              <a:r>
                <a:rPr sz="2175" i="1" spc="44" baseline="-31000" dirty="0">
                  <a:latin typeface="Cambria" panose="02040503050406030204"/>
                  <a:cs typeface="Cambria" panose="02040503050406030204"/>
                </a:rPr>
                <a:t>i</a:t>
              </a:r>
              <a:endParaRPr sz="2175" baseline="-31000">
                <a:latin typeface="Cambria" panose="02040503050406030204"/>
                <a:cs typeface="Cambria" panose="02040503050406030204"/>
              </a:endParaRPr>
            </a:p>
            <a:p>
              <a:pPr marL="63500">
                <a:lnSpc>
                  <a:spcPct val="100000"/>
                </a:lnSpc>
                <a:spcBef>
                  <a:spcPts val="405"/>
                </a:spcBef>
                <a:tabLst>
                  <a:tab pos="1409065" algn="l"/>
                </a:tabLst>
              </a:pPr>
              <a:r>
                <a:rPr sz="2000" u="heavy" spc="-165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i="1" u="heavy" spc="-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 </a:t>
              </a: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2000" i="1" spc="140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5175" spc="382" baseline="-260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5175" spc="382" baseline="-26000" dirty="0">
                  <a:latin typeface="Cambria" panose="02040503050406030204"/>
                  <a:cs typeface="Cambria" panose="02040503050406030204"/>
                </a:rPr>
                <a:t>[</a:t>
              </a:r>
              <a:r>
                <a:rPr sz="3450" u="heavy" spc="30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2000" i="1" u="heavy" spc="-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	</a:t>
              </a:r>
              <a:r>
                <a:rPr sz="5175" spc="-7" baseline="-26000" dirty="0">
                  <a:latin typeface="Cambria" panose="02040503050406030204"/>
                  <a:cs typeface="Cambria" panose="02040503050406030204"/>
                </a:rPr>
                <a:t>]</a:t>
              </a:r>
              <a:endParaRPr sz="5175" baseline="-26000">
                <a:latin typeface="Cambria" panose="02040503050406030204"/>
                <a:cs typeface="Cambria" panose="02040503050406030204"/>
              </a:endParaRPr>
            </a:p>
            <a:p>
              <a:pPr marL="86995">
                <a:lnSpc>
                  <a:spcPct val="100000"/>
                </a:lnSpc>
                <a:spcBef>
                  <a:spcPts val="65"/>
                </a:spcBef>
                <a:tabLst>
                  <a:tab pos="976630" algn="l"/>
                </a:tabLst>
              </a:pP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2000" i="1" spc="10" dirty="0">
                  <a:latin typeface="Cambria" panose="02040503050406030204"/>
                  <a:cs typeface="Cambria" panose="02040503050406030204"/>
                </a:rPr>
                <a:t>dX</a:t>
              </a:r>
              <a:r>
                <a:rPr sz="2175" i="1" spc="15" baseline="-29000" dirty="0">
                  <a:latin typeface="Cambria" panose="02040503050406030204"/>
                  <a:cs typeface="Cambria" panose="02040503050406030204"/>
                </a:rPr>
                <a:t>ij</a:t>
              </a:r>
              <a:endParaRPr sz="2175" baseline="-29000">
                <a:latin typeface="Cambria" panose="02040503050406030204"/>
                <a:cs typeface="Cambria" panose="02040503050406030204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4565551-6919-4EE9-92B6-3B1EEDE3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1078" t="-7595" r="1078" b="7595"/>
            <a:stretch>
              <a:fillRect/>
            </a:stretch>
          </p:blipFill>
          <p:spPr>
            <a:xfrm>
              <a:off x="2576830" y="4518660"/>
              <a:ext cx="1296035" cy="70231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53461C2-7EBD-4531-AB1D-4BA3E8C8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2195" y="2559050"/>
              <a:ext cx="5373370" cy="2787015"/>
            </a:xfrm>
            <a:prstGeom prst="rect">
              <a:avLst/>
            </a:prstGeom>
          </p:spPr>
        </p:pic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EA9CE87-EE4D-40B8-82B8-45B3510D143E}"/>
                </a:ext>
              </a:extLst>
            </p:cNvPr>
            <p:cNvCxnSpPr/>
            <p:nvPr/>
          </p:nvCxnSpPr>
          <p:spPr>
            <a:xfrm flipV="1">
              <a:off x="2348865" y="5334000"/>
              <a:ext cx="5347335" cy="1333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3DAB7A9-9577-493B-A828-51D839381D93}"/>
                </a:ext>
              </a:extLst>
            </p:cNvPr>
            <p:cNvCxnSpPr/>
            <p:nvPr/>
          </p:nvCxnSpPr>
          <p:spPr>
            <a:xfrm flipV="1">
              <a:off x="7696200" y="2590800"/>
              <a:ext cx="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8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Hessian Matrix </a:t>
            </a:r>
            <a:r>
              <a:rPr lang="en-US" altLang="zh-CN" dirty="0">
                <a:latin typeface="+mn-lt"/>
                <a:cs typeface="Calibri Light" panose="020F0302020204030204"/>
              </a:rPr>
              <a:t>/ </a:t>
            </a:r>
            <a:r>
              <a:rPr lang="en-US" altLang="zh-CN" spc="-5" dirty="0">
                <a:latin typeface="+mn-lt"/>
                <a:cs typeface="Calibri Light" panose="020F0302020204030204"/>
              </a:rPr>
              <a:t>n=2</a:t>
            </a:r>
            <a:r>
              <a:rPr lang="en-US" altLang="zh-CN" spc="10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5" dirty="0">
                <a:latin typeface="+mn-lt"/>
                <a:cs typeface="Calibri Light" panose="020F0302020204030204"/>
              </a:rPr>
              <a:t>case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18BA627-AB4A-429C-A0B9-CBE8AC05D252}"/>
              </a:ext>
            </a:extLst>
          </p:cNvPr>
          <p:cNvSpPr txBox="1"/>
          <p:nvPr/>
        </p:nvSpPr>
        <p:spPr>
          <a:xfrm>
            <a:off x="424143" y="2869184"/>
            <a:ext cx="383035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spc="-15" baseline="24000" dirty="0">
                <a:latin typeface="Calibri" panose="020F0502020204030204"/>
                <a:cs typeface="Calibri" panose="020F0502020204030204"/>
              </a:rPr>
              <a:t>st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derivative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gradient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7D307BD-4213-42FF-9CC9-C814D4DACDB7}"/>
              </a:ext>
            </a:extLst>
          </p:cNvPr>
          <p:cNvSpPr txBox="1"/>
          <p:nvPr/>
        </p:nvSpPr>
        <p:spPr>
          <a:xfrm>
            <a:off x="424143" y="4039616"/>
            <a:ext cx="395735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nd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derivative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Hessian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2B00FA1F-391C-4A61-951C-D11B58ECCB1F}"/>
              </a:ext>
            </a:extLst>
          </p:cNvPr>
          <p:cNvSpPr txBox="1"/>
          <p:nvPr/>
        </p:nvSpPr>
        <p:spPr>
          <a:xfrm>
            <a:off x="468454" y="1951005"/>
            <a:ext cx="4572000" cy="46487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  <a:tabLst>
                <a:tab pos="23571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Singlevariate	</a:t>
            </a:r>
            <a:r>
              <a:rPr sz="28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multivariate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44E9A20-4123-474A-A70C-7EF457BB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990" y="1749233"/>
            <a:ext cx="345122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80" dirty="0"/>
              <a:t> </a:t>
            </a:r>
            <a:r>
              <a:rPr lang="en-US" altLang="zh-CN" spc="85" dirty="0"/>
              <a:t>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9550" marR="30480" indent="-171450">
              <a:lnSpc>
                <a:spcPts val="23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m-by-n </a:t>
            </a:r>
            <a:r>
              <a:rPr lang="en-US" altLang="zh-CN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CN" spc="-5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pc="-7" baseline="2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mxn</a:t>
            </a:r>
            <a:r>
              <a:rPr lang="en-US" altLang="zh-CN" spc="-7" baseline="2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7" baseline="24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rows and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columns, each entry </a:t>
            </a:r>
            <a:r>
              <a:rPr lang="en-US" altLang="zh-CN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filled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(typically) real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number: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panose="020B0604020202020204"/>
              <a:buChar char="•"/>
            </a:pPr>
            <a:endParaRPr lang="en-US" alt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3370" indent="-25590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93370" algn="l"/>
                <a:tab pos="294005" algn="l"/>
              </a:tabLst>
            </a:pP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3*3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F0387-8A25-4D7F-853C-70BBA76C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77" y="3660530"/>
            <a:ext cx="2470150" cy="1968500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3C46F5DF-3DAD-4028-B38F-C8303CD8A3EE}"/>
              </a:ext>
            </a:extLst>
          </p:cNvPr>
          <p:cNvSpPr txBox="1"/>
          <p:nvPr/>
        </p:nvSpPr>
        <p:spPr>
          <a:xfrm>
            <a:off x="5786120" y="4958793"/>
            <a:ext cx="1041400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qu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e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matrix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713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Hessian</a:t>
            </a:r>
            <a:r>
              <a:rPr lang="en-US" altLang="zh-CN" spc="-2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03F351A-EE58-4328-902F-737F8974CD22}"/>
              </a:ext>
            </a:extLst>
          </p:cNvPr>
          <p:cNvSpPr/>
          <p:nvPr/>
        </p:nvSpPr>
        <p:spPr>
          <a:xfrm>
            <a:off x="64909" y="1940375"/>
            <a:ext cx="9014182" cy="2940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3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latin typeface="+mn-lt"/>
                <a:cs typeface="Calibri Light" panose="020F0302020204030204"/>
              </a:rPr>
              <a:t>Today</a:t>
            </a:r>
            <a:r>
              <a:rPr lang="en-US" altLang="zh-CN" spc="-1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25" dirty="0">
                <a:latin typeface="+mn-lt"/>
                <a:cs typeface="Calibri Light" panose="020F0302020204030204"/>
              </a:rPr>
              <a:t>Recap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F7B652-3F2C-4C75-AC12-9D5652C5AF97}"/>
              </a:ext>
            </a:extLst>
          </p:cNvPr>
          <p:cNvSpPr/>
          <p:nvPr/>
        </p:nvSpPr>
        <p:spPr>
          <a:xfrm>
            <a:off x="628650" y="1567447"/>
            <a:ext cx="7665604" cy="406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71475" algn="l"/>
              </a:tabLst>
            </a:pPr>
            <a:r>
              <a:rPr lang="en-US" altLang="zh-CN" sz="2800" b="1" spc="-5" dirty="0">
                <a:solidFill>
                  <a:srgbClr val="0000FF"/>
                </a:solidFill>
                <a:cs typeface="Calibri" panose="020F0502020204030204"/>
              </a:rPr>
              <a:t>Linear </a:t>
            </a:r>
            <a:r>
              <a:rPr lang="en-US" altLang="zh-CN" sz="2800" b="1" spc="-10" dirty="0">
                <a:solidFill>
                  <a:srgbClr val="0000FF"/>
                </a:solidFill>
                <a:cs typeface="Calibri" panose="020F0502020204030204"/>
              </a:rPr>
              <a:t>Algebra </a:t>
            </a:r>
            <a:r>
              <a:rPr lang="en-US" altLang="zh-CN" sz="2800" b="1" spc="-5" dirty="0">
                <a:solidFill>
                  <a:srgbClr val="0000FF"/>
                </a:solidFill>
                <a:cs typeface="Calibri" panose="020F0502020204030204"/>
              </a:rPr>
              <a:t>and Matrix Calculus</a:t>
            </a:r>
            <a:r>
              <a:rPr lang="en-US" altLang="zh-CN" sz="2800" b="1" spc="-1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800" b="1" spc="-15" dirty="0">
                <a:solidFill>
                  <a:srgbClr val="0000FF"/>
                </a:solidFill>
                <a:cs typeface="Calibri" panose="020F0502020204030204"/>
              </a:rPr>
              <a:t>Review</a:t>
            </a:r>
            <a:endParaRPr lang="en-US" altLang="zh-CN" sz="2800" dirty="0">
              <a:cs typeface="Calibri" panose="020F0502020204030204"/>
            </a:endParaRPr>
          </a:p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40" dirty="0">
                <a:cs typeface="Palatino Linotype" panose="02040502050505030304"/>
              </a:rPr>
              <a:t>Transposition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-15" dirty="0">
                <a:cs typeface="Palatino Linotype" panose="02040502050505030304"/>
              </a:rPr>
              <a:t>Addition </a:t>
            </a:r>
            <a:r>
              <a:rPr lang="en-US" altLang="zh-CN" sz="2800" spc="30" dirty="0">
                <a:cs typeface="Palatino Linotype" panose="02040502050505030304"/>
              </a:rPr>
              <a:t>and</a:t>
            </a:r>
            <a:r>
              <a:rPr lang="en-US" altLang="zh-CN" sz="2800" spc="125" dirty="0">
                <a:cs typeface="Palatino Linotype" panose="02040502050505030304"/>
              </a:rPr>
              <a:t> </a:t>
            </a:r>
            <a:r>
              <a:rPr lang="en-US" altLang="zh-CN" sz="2800" spc="65" dirty="0">
                <a:cs typeface="Palatino Linotype" panose="02040502050505030304"/>
              </a:rPr>
              <a:t>Subtraction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35" dirty="0">
                <a:cs typeface="Palatino Linotype" panose="02040502050505030304"/>
              </a:rPr>
              <a:t>Multiplication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-5" dirty="0">
                <a:cs typeface="Palatino Linotype" panose="02040502050505030304"/>
              </a:rPr>
              <a:t>Norm </a:t>
            </a:r>
            <a:r>
              <a:rPr lang="en-US" altLang="zh-CN" sz="2800" spc="-35" dirty="0">
                <a:cs typeface="Palatino Linotype" panose="02040502050505030304"/>
              </a:rPr>
              <a:t>(of</a:t>
            </a:r>
            <a:r>
              <a:rPr lang="en-US" altLang="zh-CN" sz="2800" spc="114" dirty="0">
                <a:cs typeface="Palatino Linotype" panose="02040502050505030304"/>
              </a:rPr>
              <a:t> </a:t>
            </a:r>
            <a:r>
              <a:rPr lang="en-US" altLang="zh-CN" sz="2800" spc="15" dirty="0">
                <a:cs typeface="Palatino Linotype" panose="02040502050505030304"/>
              </a:rPr>
              <a:t>vector)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70" dirty="0">
                <a:cs typeface="Palatino Linotype" panose="02040502050505030304"/>
              </a:rPr>
              <a:t>Matrix</a:t>
            </a:r>
            <a:r>
              <a:rPr lang="en-US" altLang="zh-CN" sz="2800" spc="50" dirty="0">
                <a:cs typeface="Palatino Linotype" panose="02040502050505030304"/>
              </a:rPr>
              <a:t> </a:t>
            </a:r>
            <a:r>
              <a:rPr lang="en-US" altLang="zh-CN" sz="2800" spc="40" dirty="0">
                <a:cs typeface="Palatino Linotype" panose="02040502050505030304"/>
              </a:rPr>
              <a:t>Inversion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70" dirty="0">
                <a:cs typeface="Palatino Linotype" panose="02040502050505030304"/>
              </a:rPr>
              <a:t>Matrix</a:t>
            </a:r>
            <a:r>
              <a:rPr lang="en-US" altLang="zh-CN" sz="2800" spc="50" dirty="0">
                <a:cs typeface="Palatino Linotype" panose="02040502050505030304"/>
              </a:rPr>
              <a:t> </a:t>
            </a:r>
            <a:r>
              <a:rPr lang="en-US" altLang="zh-CN" sz="2800" spc="90" dirty="0">
                <a:cs typeface="Palatino Linotype" panose="02040502050505030304"/>
              </a:rPr>
              <a:t>Rank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70" dirty="0">
                <a:cs typeface="Palatino Linotype" panose="02040502050505030304"/>
              </a:rPr>
              <a:t>Matrix</a:t>
            </a:r>
            <a:r>
              <a:rPr lang="en-US" altLang="zh-CN" sz="2800" spc="50" dirty="0">
                <a:cs typeface="Palatino Linotype" panose="02040502050505030304"/>
              </a:rPr>
              <a:t> </a:t>
            </a:r>
            <a:r>
              <a:rPr lang="en-US" altLang="zh-CN" sz="2800" spc="40" dirty="0">
                <a:cs typeface="Palatino Linotype" panose="02040502050505030304"/>
              </a:rPr>
              <a:t>calculus</a:t>
            </a:r>
            <a:endParaRPr lang="en-US" altLang="zh-CN" sz="2800" dirty="0"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1872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Calibri Light" panose="020F0302020204030204"/>
              </a:rPr>
              <a:t>E</a:t>
            </a:r>
            <a:r>
              <a:rPr lang="en-US" altLang="zh-CN" spc="10" dirty="0">
                <a:latin typeface="+mn-lt"/>
                <a:cs typeface="Calibri Light" panose="020F0302020204030204"/>
              </a:rPr>
              <a:t>x</a:t>
            </a:r>
            <a:r>
              <a:rPr lang="en-US" altLang="zh-CN" dirty="0">
                <a:latin typeface="+mn-lt"/>
                <a:cs typeface="Calibri Light" panose="020F0302020204030204"/>
              </a:rPr>
              <a:t>t</a:t>
            </a:r>
            <a:r>
              <a:rPr lang="en-US" altLang="zh-CN" spc="-65" dirty="0">
                <a:latin typeface="+mn-lt"/>
                <a:cs typeface="Calibri Light" panose="020F0302020204030204"/>
              </a:rPr>
              <a:t>r</a:t>
            </a:r>
            <a:r>
              <a:rPr lang="en-US" altLang="zh-CN" dirty="0">
                <a:latin typeface="+mn-lt"/>
                <a:cs typeface="Calibri Light" panose="020F0302020204030204"/>
              </a:rPr>
              <a:t>a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E9324C-912B-441D-A294-07FF36CCA3C0}"/>
              </a:ext>
            </a:extLst>
          </p:cNvPr>
          <p:cNvSpPr/>
          <p:nvPr/>
        </p:nvSpPr>
        <p:spPr>
          <a:xfrm>
            <a:off x="558800" y="1813378"/>
            <a:ext cx="8483600" cy="2618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ts val="23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z="2800" spc="-5" dirty="0">
                <a:cs typeface="Calibri" panose="020F0502020204030204"/>
              </a:rPr>
              <a:t>The following topics </a:t>
            </a:r>
            <a:r>
              <a:rPr lang="en-US" altLang="zh-CN" sz="2800" spc="-15" dirty="0">
                <a:cs typeface="Calibri" panose="020F0502020204030204"/>
              </a:rPr>
              <a:t>are </a:t>
            </a:r>
            <a:r>
              <a:rPr lang="en-US" altLang="zh-CN" sz="2800" spc="-10" dirty="0">
                <a:cs typeface="Calibri" panose="020F0502020204030204"/>
              </a:rPr>
              <a:t>covered by </a:t>
            </a:r>
            <a:r>
              <a:rPr lang="en-US" altLang="zh-CN" sz="2800" spc="-5" dirty="0">
                <a:cs typeface="Calibri" panose="020F0502020204030204"/>
              </a:rPr>
              <a:t>handout, but </a:t>
            </a:r>
            <a:r>
              <a:rPr lang="en-US" altLang="zh-CN" sz="2800" dirty="0">
                <a:cs typeface="Calibri" panose="020F0502020204030204"/>
              </a:rPr>
              <a:t>not </a:t>
            </a:r>
            <a:r>
              <a:rPr lang="en-US" altLang="zh-CN" sz="2800" spc="-10" dirty="0">
                <a:cs typeface="Calibri" panose="020F0502020204030204"/>
              </a:rPr>
              <a:t>by </a:t>
            </a:r>
            <a:r>
              <a:rPr lang="en-US" altLang="zh-CN" sz="2800" spc="-5" dirty="0">
                <a:cs typeface="Calibri" panose="020F0502020204030204"/>
              </a:rPr>
              <a:t>this </a:t>
            </a:r>
            <a:r>
              <a:rPr lang="en-US" altLang="zh-CN" sz="2800" dirty="0">
                <a:cs typeface="Calibri" panose="020F0502020204030204"/>
              </a:rPr>
              <a:t>slide  </a:t>
            </a:r>
            <a:r>
              <a:rPr lang="en-US" altLang="zh-CN" sz="2800" spc="-5" dirty="0">
                <a:cs typeface="Calibri" panose="020F0502020204030204"/>
              </a:rPr>
              <a:t>(some </a:t>
            </a:r>
            <a:r>
              <a:rPr lang="en-US" altLang="zh-CN" sz="2800" dirty="0">
                <a:cs typeface="Calibri" panose="020F0502020204030204"/>
              </a:rPr>
              <a:t>will </a:t>
            </a:r>
            <a:r>
              <a:rPr lang="en-US" altLang="zh-CN" sz="2800" spc="-5" dirty="0">
                <a:cs typeface="Calibri" panose="020F0502020204030204"/>
              </a:rPr>
              <a:t>be </a:t>
            </a:r>
            <a:r>
              <a:rPr lang="en-US" altLang="zh-CN" sz="2800" spc="-10" dirty="0">
                <a:cs typeface="Calibri" panose="020F0502020204030204"/>
              </a:rPr>
              <a:t>covered</a:t>
            </a:r>
            <a:r>
              <a:rPr lang="en-US" altLang="zh-CN" sz="2800" spc="15" dirty="0">
                <a:cs typeface="Calibri" panose="020F0502020204030204"/>
              </a:rPr>
              <a:t> </a:t>
            </a:r>
            <a:r>
              <a:rPr lang="en-US" altLang="zh-CN" sz="2800" spc="-5" dirty="0">
                <a:cs typeface="Calibri" panose="020F0502020204030204"/>
              </a:rPr>
              <a:t>…)</a:t>
            </a:r>
            <a:endParaRPr lang="en-US" altLang="zh-CN" sz="28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25" dirty="0">
                <a:solidFill>
                  <a:srgbClr val="0000FF"/>
                </a:solidFill>
                <a:cs typeface="Calibri" panose="020F0502020204030204"/>
              </a:rPr>
              <a:t>Trace()</a:t>
            </a:r>
            <a:endParaRPr lang="en-US" altLang="zh-CN" sz="24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Eigenvalue 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/</a:t>
            </a:r>
            <a:r>
              <a:rPr lang="en-US" altLang="zh-CN" sz="2400" spc="2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400" spc="-15" dirty="0">
                <a:solidFill>
                  <a:srgbClr val="0000FF"/>
                </a:solidFill>
                <a:cs typeface="Calibri" panose="020F0502020204030204"/>
              </a:rPr>
              <a:t>Eigenvectors</a:t>
            </a:r>
            <a:endParaRPr lang="en-US" altLang="zh-CN" sz="24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15" dirty="0">
                <a:solidFill>
                  <a:srgbClr val="0000FF"/>
                </a:solidFill>
                <a:cs typeface="Calibri" panose="020F0502020204030204"/>
              </a:rPr>
              <a:t>Positive </a:t>
            </a: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definite matrix 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, </a:t>
            </a: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Gram</a:t>
            </a:r>
            <a:r>
              <a:rPr lang="en-US" altLang="zh-CN" sz="2400" spc="6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matrix</a:t>
            </a:r>
            <a:endParaRPr lang="en-US" altLang="zh-CN" sz="24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Quadratic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400" spc="-15" dirty="0">
                <a:solidFill>
                  <a:srgbClr val="0000FF"/>
                </a:solidFill>
                <a:cs typeface="Calibri" panose="020F0502020204030204"/>
              </a:rPr>
              <a:t>form</a:t>
            </a:r>
            <a:endParaRPr lang="en-US" altLang="zh-CN" sz="24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Projection (vector 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on a </a:t>
            </a:r>
            <a:r>
              <a:rPr lang="en-US" altLang="zh-CN" sz="2400" spc="-5" dirty="0">
                <a:solidFill>
                  <a:srgbClr val="0000FF"/>
                </a:solidFill>
                <a:cs typeface="Calibri" panose="020F0502020204030204"/>
              </a:rPr>
              <a:t>plane, 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or on a</a:t>
            </a:r>
            <a:r>
              <a:rPr lang="en-US" altLang="zh-CN" sz="2400" spc="7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vector)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74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References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392665"/>
            <a:ext cx="8134350" cy="47752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  <a:tabLst>
                <a:tab pos="298450" algn="l"/>
              </a:tabLst>
            </a:pP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  <a:hlinkClick r:id="rId2"/>
              </a:rPr>
              <a:t>http://www.cs.cmu.edu/~zkolter/course/linalg/index.html</a:t>
            </a:r>
            <a:endParaRPr lang="en-US" altLang="zh-CN" sz="2400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SzPct val="95000"/>
              <a:tabLst>
                <a:tab pos="238760" algn="l"/>
              </a:tabLst>
            </a:pPr>
            <a:r>
              <a:rPr lang="en-US" altLang="zh-CN" sz="2400" spc="-35" dirty="0">
                <a:cs typeface="Calibri" panose="020F0502020204030204"/>
              </a:rPr>
              <a:t>Prof. </a:t>
            </a:r>
            <a:r>
              <a:rPr lang="en-US" altLang="zh-CN" sz="2400" spc="-5" dirty="0">
                <a:cs typeface="Calibri" panose="020F0502020204030204"/>
              </a:rPr>
              <a:t>James </a:t>
            </a:r>
            <a:r>
              <a:rPr lang="en-US" altLang="zh-CN" sz="2400" spc="-10" dirty="0">
                <a:cs typeface="Calibri" panose="020F0502020204030204"/>
              </a:rPr>
              <a:t>J. </a:t>
            </a:r>
            <a:r>
              <a:rPr lang="en-US" altLang="zh-CN" sz="2400" spc="-25" dirty="0">
                <a:cs typeface="Calibri" panose="020F0502020204030204"/>
              </a:rPr>
              <a:t>Cochran’s </a:t>
            </a:r>
            <a:r>
              <a:rPr lang="en-US" altLang="zh-CN" sz="2400" spc="-5" dirty="0">
                <a:cs typeface="Calibri" panose="020F0502020204030204"/>
              </a:rPr>
              <a:t>tutorial </a:t>
            </a:r>
            <a:r>
              <a:rPr lang="en-US" altLang="zh-CN" sz="2400" dirty="0">
                <a:cs typeface="Calibri" panose="020F0502020204030204"/>
              </a:rPr>
              <a:t>slides </a:t>
            </a:r>
            <a:r>
              <a:rPr lang="en-US" altLang="zh-CN" sz="2400" spc="-5" dirty="0">
                <a:cs typeface="Calibri" panose="020F0502020204030204"/>
              </a:rPr>
              <a:t>“Matrix </a:t>
            </a:r>
            <a:r>
              <a:rPr lang="en-US" altLang="zh-CN" sz="2400" spc="-10" dirty="0">
                <a:cs typeface="Calibri" panose="020F0502020204030204"/>
              </a:rPr>
              <a:t>Algebra </a:t>
            </a:r>
            <a:r>
              <a:rPr lang="en-US" altLang="zh-CN" sz="2400" dirty="0">
                <a:cs typeface="Calibri" panose="020F0502020204030204"/>
              </a:rPr>
              <a:t>Primer</a:t>
            </a:r>
            <a:r>
              <a:rPr lang="en-US" altLang="zh-CN" sz="2400" spc="55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II”</a:t>
            </a:r>
            <a:endParaRPr lang="en-US" altLang="zh-CN" sz="2400" dirty="0">
              <a:cs typeface="Calibri" panose="020F0502020204030204"/>
            </a:endParaRPr>
          </a:p>
          <a:p>
            <a:pPr>
              <a:lnSpc>
                <a:spcPts val="2300"/>
              </a:lnSpc>
              <a:spcBef>
                <a:spcPts val="105"/>
              </a:spcBef>
            </a:pPr>
            <a:r>
              <a:rPr lang="en-US" altLang="zh-CN" sz="24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 panose="020F0502020204030204"/>
                <a:hlinkClick r:id="rId3"/>
              </a:rPr>
              <a:t>http://www.cs.cmu.edu/~aarti/Class/10701/recitation/LinearAlgebra_M </a:t>
            </a:r>
            <a:r>
              <a:rPr lang="en-US" altLang="zh-CN" sz="2400" spc="-10" dirty="0">
                <a:solidFill>
                  <a:srgbClr val="0563C1"/>
                </a:solidFill>
                <a:cs typeface="Calibri" panose="020F0502020204030204"/>
              </a:rPr>
              <a:t> </a:t>
            </a:r>
            <a:r>
              <a:rPr lang="en-US" altLang="zh-CN" sz="2400" u="sng" spc="-1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 panose="020F0502020204030204"/>
              </a:rPr>
              <a:t>atlab_Rev</a:t>
            </a:r>
            <a:r>
              <a:rPr lang="en-US" altLang="zh-CN" sz="24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 panose="020F0502020204030204"/>
              </a:rPr>
              <a:t> </a:t>
            </a:r>
            <a:r>
              <a:rPr lang="en-US" altLang="zh-CN" sz="2400" u="sng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 panose="020F0502020204030204"/>
              </a:rPr>
              <a:t>iew.ppt</a:t>
            </a:r>
            <a:endParaRPr lang="en-US" altLang="zh-CN" sz="2400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tabLst>
                <a:tab pos="298450" algn="l"/>
              </a:tabLst>
            </a:pPr>
            <a:r>
              <a:rPr lang="en-US" altLang="zh-CN" sz="2400" spc="-35" dirty="0">
                <a:cs typeface="Calibri" panose="020F0502020204030204"/>
              </a:rPr>
              <a:t>Prof. </a:t>
            </a:r>
            <a:r>
              <a:rPr lang="en-US" altLang="zh-CN" sz="2400" spc="-10" dirty="0">
                <a:cs typeface="Calibri" panose="020F0502020204030204"/>
              </a:rPr>
              <a:t>Alexander </a:t>
            </a:r>
            <a:r>
              <a:rPr lang="en-US" altLang="zh-CN" sz="2400" spc="-30" dirty="0">
                <a:cs typeface="Calibri" panose="020F0502020204030204"/>
              </a:rPr>
              <a:t>Gray’s</a:t>
            </a:r>
            <a:r>
              <a:rPr lang="en-US" altLang="zh-CN" sz="2400" spc="40" dirty="0">
                <a:cs typeface="Calibri" panose="020F0502020204030204"/>
              </a:rPr>
              <a:t> </a:t>
            </a:r>
            <a:r>
              <a:rPr lang="en-US" altLang="zh-CN" sz="2400" dirty="0">
                <a:cs typeface="Calibri" panose="020F0502020204030204"/>
              </a:rPr>
              <a:t>slides</a:t>
            </a: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298450" algn="l"/>
              </a:tabLst>
            </a:pPr>
            <a:r>
              <a:rPr lang="en-US" altLang="zh-CN" sz="2400" spc="-35" dirty="0">
                <a:cs typeface="Calibri" panose="020F0502020204030204"/>
              </a:rPr>
              <a:t>Prof. </a:t>
            </a:r>
            <a:r>
              <a:rPr lang="en-US" altLang="zh-CN" sz="2400" spc="-10" dirty="0">
                <a:cs typeface="Calibri" panose="020F0502020204030204"/>
              </a:rPr>
              <a:t>George </a:t>
            </a:r>
            <a:r>
              <a:rPr lang="en-US" altLang="zh-CN" sz="2400" spc="-5" dirty="0" err="1">
                <a:cs typeface="Calibri" panose="020F0502020204030204"/>
              </a:rPr>
              <a:t>Bebis</a:t>
            </a:r>
            <a:r>
              <a:rPr lang="en-US" altLang="zh-CN" sz="2400" spc="-5" dirty="0">
                <a:cs typeface="Calibri" panose="020F0502020204030204"/>
              </a:rPr>
              <a:t>’</a:t>
            </a:r>
            <a:r>
              <a:rPr lang="en-US" altLang="zh-CN" sz="2400" spc="40" dirty="0">
                <a:cs typeface="Calibri" panose="020F0502020204030204"/>
              </a:rPr>
              <a:t> </a:t>
            </a:r>
            <a:r>
              <a:rPr lang="en-US" altLang="zh-CN" sz="2400" dirty="0">
                <a:cs typeface="Calibri" panose="020F0502020204030204"/>
              </a:rPr>
              <a:t>slides</a:t>
            </a: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298450" algn="l"/>
              </a:tabLst>
            </a:pPr>
            <a:r>
              <a:rPr lang="en-US" altLang="zh-CN" sz="2400" spc="-35" dirty="0">
                <a:cs typeface="Calibri" panose="020F0502020204030204"/>
              </a:rPr>
              <a:t>Prof. </a:t>
            </a:r>
            <a:r>
              <a:rPr lang="en-US" altLang="zh-CN" sz="2400" spc="-5" dirty="0">
                <a:cs typeface="Calibri" panose="020F0502020204030204"/>
              </a:rPr>
              <a:t>Hal </a:t>
            </a:r>
            <a:r>
              <a:rPr lang="en-US" altLang="zh-CN" sz="2400" spc="-5" dirty="0" err="1">
                <a:cs typeface="Calibri" panose="020F0502020204030204"/>
              </a:rPr>
              <a:t>Daum</a:t>
            </a:r>
            <a:r>
              <a:rPr lang="en-US" altLang="zh-CN" sz="2400" spc="-5" dirty="0">
                <a:cs typeface="Calibri" panose="020F0502020204030204"/>
              </a:rPr>
              <a:t> </a:t>
            </a:r>
            <a:r>
              <a:rPr lang="en-US" altLang="zh-CN" sz="2400" dirty="0">
                <a:cs typeface="Calibri" panose="020F0502020204030204"/>
              </a:rPr>
              <a:t>́e </a:t>
            </a:r>
            <a:r>
              <a:rPr lang="en-US" altLang="zh-CN" sz="2400" spc="-5" dirty="0">
                <a:cs typeface="Calibri" panose="020F0502020204030204"/>
              </a:rPr>
              <a:t>III’</a:t>
            </a:r>
            <a:r>
              <a:rPr lang="en-US" altLang="zh-CN" sz="2400" spc="25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notes</a:t>
            </a:r>
            <a:endParaRPr lang="en-US" altLang="zh-CN" sz="2400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tabLst>
                <a:tab pos="298450" algn="l"/>
              </a:tabLst>
            </a:pPr>
            <a:r>
              <a:rPr lang="en-US" altLang="zh-CN" sz="2400" spc="-5" dirty="0">
                <a:cs typeface="Calibri" panose="020F0502020204030204"/>
              </a:rPr>
              <a:t>Khan</a:t>
            </a:r>
            <a:r>
              <a:rPr lang="en-US" altLang="zh-CN" sz="2400" spc="-10" dirty="0">
                <a:cs typeface="Calibri" panose="020F0502020204030204"/>
              </a:rPr>
              <a:t> </a:t>
            </a:r>
            <a:r>
              <a:rPr lang="en-US" altLang="zh-CN" sz="2400" spc="-15" dirty="0">
                <a:cs typeface="Calibri" panose="020F0502020204030204"/>
              </a:rPr>
              <a:t>Academy</a:t>
            </a:r>
          </a:p>
          <a:p>
            <a:pPr>
              <a:lnSpc>
                <a:spcPct val="100000"/>
              </a:lnSpc>
              <a:spcBef>
                <a:spcPts val="580"/>
              </a:spcBef>
              <a:tabLst>
                <a:tab pos="298450" algn="l"/>
              </a:tabLst>
            </a:pPr>
            <a:r>
              <a:rPr lang="en-US" altLang="zh-CN" sz="2400" dirty="0">
                <a:cs typeface="Calibri" panose="020F0502020204030204"/>
              </a:rPr>
              <a:t>https://qiyanjun.github.io/2019f-UVA-CS6316-MachineLearning/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80" dirty="0"/>
              <a:t> </a:t>
            </a:r>
            <a:r>
              <a:rPr lang="en-US" altLang="zh-CN" spc="85" dirty="0"/>
              <a:t>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8275864" cy="4561919"/>
          </a:xfrm>
        </p:spPr>
        <p:txBody>
          <a:bodyPr>
            <a:normAutofit/>
          </a:bodyPr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normally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write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entry </a:t>
            </a:r>
            <a:r>
              <a:rPr lang="en-US" altLang="zh-CN" spc="-4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pc="1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8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69900" indent="-457200">
              <a:lnSpc>
                <a:spcPct val="100000"/>
              </a:lnSpc>
              <a:spcBef>
                <a:spcPts val="245"/>
              </a:spcBef>
              <a:tabLst>
                <a:tab pos="298450" algn="l"/>
              </a:tabLst>
            </a:pPr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Denot</a:t>
            </a:r>
            <a:r>
              <a:rPr lang="en-US" altLang="zh-CN"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ed </a:t>
            </a:r>
            <a:r>
              <a:rPr lang="en-US" altLang="zh-CN" sz="2400" spc="2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sz="2400" spc="1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400" b="1" spc="35" dirty="0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en-US" altLang="zh-CN" sz="2400" b="1" spc="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spc="15" dirty="0">
                <a:latin typeface="Calibri" panose="020F0502020204030204" pitchFamily="34" charset="0"/>
                <a:cs typeface="Calibri" panose="020F0502020204030204" pitchFamily="34" charset="0"/>
              </a:rPr>
              <a:t>letter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140"/>
              </a:spcBef>
              <a:tabLst>
                <a:tab pos="298450" algn="l"/>
              </a:tabLst>
            </a:pPr>
            <a:r>
              <a:rPr lang="en-US" altLang="zh-CN"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altLang="zh-CN" sz="2400" spc="55" dirty="0">
                <a:latin typeface="Calibri" panose="020F0502020204030204" pitchFamily="34" charset="0"/>
                <a:cs typeface="Calibri" panose="020F0502020204030204" pitchFamily="34" charset="0"/>
              </a:rPr>
              <a:t>matrices </a:t>
            </a:r>
            <a:r>
              <a:rPr lang="en-US" altLang="zh-CN" sz="2400" spc="3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altLang="zh-CN" sz="2400" spc="7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zh-CN"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order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(or</a:t>
            </a:r>
            <a:r>
              <a:rPr lang="en-US" altLang="zh-CN" sz="2400" spc="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dimension):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altLang="zh-CN" sz="2400" spc="90" dirty="0">
                <a:latin typeface="Calibri" panose="020F0502020204030204" pitchFamily="34" charset="0"/>
                <a:cs typeface="Calibri" panose="020F0502020204030204" pitchFamily="34" charset="0"/>
              </a:rPr>
              <a:t>      that </a:t>
            </a:r>
            <a:r>
              <a:rPr lang="en-US" altLang="zh-CN" sz="2400" spc="50" dirty="0">
                <a:latin typeface="Calibri" panose="020F0502020204030204" pitchFamily="34" charset="0"/>
                <a:cs typeface="Calibri" panose="020F0502020204030204" pitchFamily="34" charset="0"/>
              </a:rPr>
              <a:t>is, </a:t>
            </a:r>
            <a:r>
              <a:rPr lang="en-US" altLang="zh-CN" sz="2400" spc="6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spc="30" dirty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altLang="zh-CN"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rows </a:t>
            </a:r>
            <a:r>
              <a:rPr lang="en-US" altLang="zh-CN" sz="2400" spc="195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altLang="zh-CN" sz="2400" spc="6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spc="30" dirty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altLang="zh-CN"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z="2400" spc="3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columns.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spc="50" dirty="0">
                <a:latin typeface="Calibri" panose="020F0502020204030204" pitchFamily="34" charset="0"/>
                <a:cs typeface="Calibri" panose="020F0502020204030204" pitchFamily="34" charset="0"/>
              </a:rPr>
              <a:t>       So,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400" spc="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2400" spc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zh-CN" sz="2400" spc="-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zh-CN" sz="2400" spc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CN" sz="2400" spc="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n-US" altLang="zh-CN" sz="2400" spc="19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4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</a:t>
            </a:r>
            <a:r>
              <a:rPr lang="en-US" altLang="zh-CN" sz="2400" spc="45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altLang="zh-CN" spc="-10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lang="en-US" altLang="zh-CN" spc="-105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4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square </a:t>
            </a:r>
            <a:r>
              <a:rPr lang="en-US" altLang="zh-CN" spc="6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pc="1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en-US" altLang="zh-CN" spc="9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altLang="zh-CN" spc="-4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rows 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pc="10" dirty="0">
                <a:latin typeface="Calibri" panose="020F0502020204030204" pitchFamily="34" charset="0"/>
                <a:cs typeface="Calibri" panose="020F0502020204030204" pitchFamily="34" charset="0"/>
              </a:rPr>
              <a:t>columns </a:t>
            </a:r>
            <a:r>
              <a:rPr lang="en-US" altLang="zh-CN" spc="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 </a:t>
            </a:r>
            <a:r>
              <a:rPr lang="en-US" altLang="zh-CN" spc="19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pc="13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alt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009338-59F8-4D20-B310-19FBA029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2" b="13973"/>
          <a:stretch/>
        </p:blipFill>
        <p:spPr>
          <a:xfrm>
            <a:off x="2064839" y="2157884"/>
            <a:ext cx="3326765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Special</a:t>
            </a:r>
            <a:r>
              <a:rPr lang="en-US" altLang="zh-CN" spc="-40" dirty="0"/>
              <a:t> </a:t>
            </a:r>
            <a:r>
              <a:rPr lang="en-US" altLang="zh-CN" spc="-5" dirty="0"/>
              <a:t>matrices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90E533-2AF8-4A37-82E9-B4873BAB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5" y="1396905"/>
            <a:ext cx="2043430" cy="3649345"/>
          </a:xfrm>
          <a:prstGeom prst="rect">
            <a:avLst/>
          </a:prstGeom>
        </p:spPr>
      </p:pic>
      <p:sp>
        <p:nvSpPr>
          <p:cNvPr id="11" name="object 29">
            <a:extLst>
              <a:ext uri="{FF2B5EF4-FFF2-40B4-BE49-F238E27FC236}">
                <a16:creationId xmlns:a16="http://schemas.microsoft.com/office/drawing/2014/main" id="{2AAF87A3-A632-49CF-8E47-99652369CE08}"/>
              </a:ext>
            </a:extLst>
          </p:cNvPr>
          <p:cNvSpPr txBox="1"/>
          <p:nvPr/>
        </p:nvSpPr>
        <p:spPr>
          <a:xfrm>
            <a:off x="2593339" y="1849628"/>
            <a:ext cx="118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agonal</a:t>
            </a:r>
          </a:p>
        </p:txBody>
      </p:sp>
      <p:sp>
        <p:nvSpPr>
          <p:cNvPr id="12" name="object 31">
            <a:extLst>
              <a:ext uri="{FF2B5EF4-FFF2-40B4-BE49-F238E27FC236}">
                <a16:creationId xmlns:a16="http://schemas.microsoft.com/office/drawing/2014/main" id="{6AF65098-25EC-44E3-82B5-CBF5CC324EA5}"/>
              </a:ext>
            </a:extLst>
          </p:cNvPr>
          <p:cNvSpPr txBox="1"/>
          <p:nvPr/>
        </p:nvSpPr>
        <p:spPr>
          <a:xfrm>
            <a:off x="2578641" y="3801281"/>
            <a:ext cx="1536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ri-d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agonal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709F2B-C08A-42E7-8A2C-7C157AAC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31" y="1330590"/>
            <a:ext cx="1946912" cy="3510177"/>
          </a:xfrm>
          <a:prstGeom prst="rect">
            <a:avLst/>
          </a:prstGeom>
        </p:spPr>
      </p:pic>
      <p:sp>
        <p:nvSpPr>
          <p:cNvPr id="14" name="object 30">
            <a:extLst>
              <a:ext uri="{FF2B5EF4-FFF2-40B4-BE49-F238E27FC236}">
                <a16:creationId xmlns:a16="http://schemas.microsoft.com/office/drawing/2014/main" id="{1B686201-C7CB-49C5-AD08-9107FD97969C}"/>
              </a:ext>
            </a:extLst>
          </p:cNvPr>
          <p:cNvSpPr txBox="1"/>
          <p:nvPr/>
        </p:nvSpPr>
        <p:spPr>
          <a:xfrm>
            <a:off x="6100804" y="1849628"/>
            <a:ext cx="2181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upper-triangular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32">
            <a:extLst>
              <a:ext uri="{FF2B5EF4-FFF2-40B4-BE49-F238E27FC236}">
                <a16:creationId xmlns:a16="http://schemas.microsoft.com/office/drawing/2014/main" id="{33E88AD9-DA98-4E31-9064-50913A69838A}"/>
              </a:ext>
            </a:extLst>
          </p:cNvPr>
          <p:cNvSpPr txBox="1"/>
          <p:nvPr/>
        </p:nvSpPr>
        <p:spPr>
          <a:xfrm>
            <a:off x="6163310" y="3869408"/>
            <a:ext cx="2646680" cy="324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805">
              <a:lnSpc>
                <a:spcPts val="2400"/>
              </a:lnSpc>
              <a:spcBef>
                <a:spcPts val="110"/>
              </a:spcBef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lower-triangular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1A11AB7-1A50-42BA-AAF3-25955025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206" y="4912636"/>
            <a:ext cx="1506855" cy="1426210"/>
          </a:xfrm>
          <a:prstGeom prst="rect">
            <a:avLst/>
          </a:prstGeom>
        </p:spPr>
      </p:pic>
      <p:sp>
        <p:nvSpPr>
          <p:cNvPr id="17" name="object 38">
            <a:extLst>
              <a:ext uri="{FF2B5EF4-FFF2-40B4-BE49-F238E27FC236}">
                <a16:creationId xmlns:a16="http://schemas.microsoft.com/office/drawing/2014/main" id="{C5B3453F-E296-4080-B287-AE2CFD036CE0}"/>
              </a:ext>
            </a:extLst>
          </p:cNvPr>
          <p:cNvSpPr txBox="1"/>
          <p:nvPr/>
        </p:nvSpPr>
        <p:spPr>
          <a:xfrm>
            <a:off x="4726941" y="5459497"/>
            <a:ext cx="227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(identity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matrix)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989420092"/>
  <p:tag name="KSO_WM_UNIT_PLACING_PICTURE_USER_VIEWPORT" val="{&quot;height&quot;:3048,&quot;width&quot;:13116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7396</TotalTime>
  <Words>2885</Words>
  <Application>Microsoft Office PowerPoint</Application>
  <PresentationFormat>全屏显示(4:3)</PresentationFormat>
  <Paragraphs>708</Paragraphs>
  <Slides>74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9" baseType="lpstr">
      <vt:lpstr>MS PGothic</vt:lpstr>
      <vt:lpstr>Yu Gothic</vt:lpstr>
      <vt:lpstr>等线</vt:lpstr>
      <vt:lpstr>宋体</vt:lpstr>
      <vt:lpstr>Arial</vt:lpstr>
      <vt:lpstr>Calibri</vt:lpstr>
      <vt:lpstr>Calibri Light</vt:lpstr>
      <vt:lpstr>Cambria</vt:lpstr>
      <vt:lpstr>Lucida Sans Unicode</vt:lpstr>
      <vt:lpstr>Palatino Linotype</vt:lpstr>
      <vt:lpstr>Symbol</vt:lpstr>
      <vt:lpstr>Tahoma</vt:lpstr>
      <vt:lpstr>Times New Roman</vt:lpstr>
      <vt:lpstr>Wingdings</vt:lpstr>
      <vt:lpstr>Office 主题​​</vt:lpstr>
      <vt:lpstr>PowerPoint 演示文稿</vt:lpstr>
      <vt:lpstr>Notation</vt:lpstr>
      <vt:lpstr>Notation</vt:lpstr>
      <vt:lpstr>DEFINITIONS - SCALAR</vt:lpstr>
      <vt:lpstr>DEFINITIONS - VECTOR</vt:lpstr>
      <vt:lpstr>DEFINITIONS - VECTOR</vt:lpstr>
      <vt:lpstr>DEFINITIONS - MATRIX</vt:lpstr>
      <vt:lpstr>DEFINITIONS - MATRIX</vt:lpstr>
      <vt:lpstr>Special matrices</vt:lpstr>
      <vt:lpstr>Special matrices: Symmetric Matrices</vt:lpstr>
      <vt:lpstr>Column or Row Views to  Denote</vt:lpstr>
      <vt:lpstr>Review of MATRIX OPERATIONS</vt:lpstr>
      <vt:lpstr>(1) Transpose</vt:lpstr>
      <vt:lpstr>(2) Matrix Addition/Subtraction</vt:lpstr>
      <vt:lpstr>(2) Matrix Addition/Subtraction An Example</vt:lpstr>
      <vt:lpstr>(2) Matrix Addition/Subtraction An Example</vt:lpstr>
      <vt:lpstr>OPERATION on MATRIX</vt:lpstr>
      <vt:lpstr>(3) Products of Matrices</vt:lpstr>
      <vt:lpstr>Products of Matrices</vt:lpstr>
      <vt:lpstr>Matrix Multiplication - An Example</vt:lpstr>
      <vt:lpstr>Products of Matrices</vt:lpstr>
      <vt:lpstr>Products of Matrices: Conformable</vt:lpstr>
      <vt:lpstr>Some Properties of Matrix Multiplication</vt:lpstr>
      <vt:lpstr>Some Properties of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MATRIX OPERATIONS</vt:lpstr>
      <vt:lpstr>(4) Vector norms</vt:lpstr>
      <vt:lpstr>PowerPoint 演示文稿</vt:lpstr>
      <vt:lpstr>Vector Norms (e.g.,)</vt:lpstr>
      <vt:lpstr>More General : Norm</vt:lpstr>
      <vt:lpstr>Orthogonal &amp; Orthonormal </vt:lpstr>
      <vt:lpstr>Orthogonal matrices</vt:lpstr>
      <vt:lpstr>Matrix Norm</vt:lpstr>
      <vt:lpstr>Matrix 1- Norm </vt:lpstr>
      <vt:lpstr>MATRIX OPERATIONS</vt:lpstr>
      <vt:lpstr>(5) Inverse of a Matrix</vt:lpstr>
      <vt:lpstr>(5) Inverse of a Matrix</vt:lpstr>
      <vt:lpstr>THE DETERMINANT OF A MATRIX</vt:lpstr>
      <vt:lpstr>THE DETERMINANT OF A MATRIX</vt:lpstr>
      <vt:lpstr>THE DETERMINANT OF A MATRIX </vt:lpstr>
      <vt:lpstr>HOW TO FIND INVERSE MATRIXES?</vt:lpstr>
      <vt:lpstr>Matrix Inverse</vt:lpstr>
      <vt:lpstr>PROPERTIES OF INVERSE  MATRICES </vt:lpstr>
      <vt:lpstr>Inverse of special matrix</vt:lpstr>
      <vt:lpstr>Pseudo-inverse</vt:lpstr>
      <vt:lpstr>MATRIX OPERATIONS</vt:lpstr>
      <vt:lpstr>(6) Rank: Linear independence</vt:lpstr>
      <vt:lpstr>(6) Rank: Linear independence</vt:lpstr>
      <vt:lpstr>(6) Rank of a Matrix</vt:lpstr>
      <vt:lpstr>(6) Rank of a Matrix</vt:lpstr>
      <vt:lpstr>(6) Rank and singular matrices</vt:lpstr>
      <vt:lpstr>MATRIX OPERATIONS</vt:lpstr>
      <vt:lpstr>Review: Derivative of a Function </vt:lpstr>
      <vt:lpstr>Review: Derivative of a Quadratic Function </vt:lpstr>
      <vt:lpstr>Single Var-Func to Multivariate</vt:lpstr>
      <vt:lpstr>Some important rules for taking  (partial) derivatives</vt:lpstr>
      <vt:lpstr>Review: Definitions of gradient</vt:lpstr>
      <vt:lpstr>Review: Definitions of gradient </vt:lpstr>
      <vt:lpstr>Examples</vt:lpstr>
      <vt:lpstr>Exercise: a simple example</vt:lpstr>
      <vt:lpstr>Even more general Matrix Calculus:  Types of Matrix Derivatives </vt:lpstr>
      <vt:lpstr>Review: Hessian Matrix / n=2 case</vt:lpstr>
      <vt:lpstr>Review: Hessian Matrix</vt:lpstr>
      <vt:lpstr>Today Recap</vt:lpstr>
      <vt:lpstr>Extra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alter cherish</cp:lastModifiedBy>
  <cp:revision>283</cp:revision>
  <dcterms:created xsi:type="dcterms:W3CDTF">2019-04-07T06:41:07Z</dcterms:created>
  <dcterms:modified xsi:type="dcterms:W3CDTF">2020-02-16T09:26:34Z</dcterms:modified>
</cp:coreProperties>
</file>