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65" r:id="rId2"/>
    <p:sldId id="363" r:id="rId3"/>
    <p:sldId id="281" r:id="rId4"/>
    <p:sldId id="282" r:id="rId5"/>
    <p:sldId id="283" r:id="rId6"/>
    <p:sldId id="364" r:id="rId7"/>
    <p:sldId id="284" r:id="rId8"/>
    <p:sldId id="285" r:id="rId9"/>
    <p:sldId id="286" r:id="rId10"/>
    <p:sldId id="305" r:id="rId11"/>
    <p:sldId id="306" r:id="rId12"/>
    <p:sldId id="287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290" r:id="rId23"/>
    <p:sldId id="291" r:id="rId24"/>
    <p:sldId id="292" r:id="rId25"/>
    <p:sldId id="317" r:id="rId26"/>
    <p:sldId id="318" r:id="rId27"/>
    <p:sldId id="293" r:id="rId28"/>
    <p:sldId id="320" r:id="rId29"/>
    <p:sldId id="321" r:id="rId30"/>
    <p:sldId id="322" r:id="rId31"/>
    <p:sldId id="323" r:id="rId32"/>
    <p:sldId id="294" r:id="rId33"/>
    <p:sldId id="295" r:id="rId34"/>
    <p:sldId id="324" r:id="rId35"/>
    <p:sldId id="325" r:id="rId36"/>
    <p:sldId id="269" r:id="rId37"/>
    <p:sldId id="326" r:id="rId38"/>
    <p:sldId id="327" r:id="rId39"/>
    <p:sldId id="296" r:id="rId40"/>
    <p:sldId id="297" r:id="rId41"/>
    <p:sldId id="298" r:id="rId42"/>
    <p:sldId id="328" r:id="rId43"/>
    <p:sldId id="329" r:id="rId44"/>
    <p:sldId id="330" r:id="rId45"/>
    <p:sldId id="299" r:id="rId46"/>
    <p:sldId id="26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63"/>
            <p14:sldId id="281"/>
          </p14:sldIdLst>
        </p14:section>
        <p14:section name="content" id="{AE999BAE-2150-4B27-8D23-110EB47F0269}">
          <p14:sldIdLst>
            <p14:sldId id="282"/>
          </p14:sldIdLst>
        </p14:section>
        <p14:section name="1" id="{DE0AC682-ADAC-471A-8AF1-E66602B6D6E4}">
          <p14:sldIdLst>
            <p14:sldId id="283"/>
            <p14:sldId id="364"/>
            <p14:sldId id="284"/>
            <p14:sldId id="285"/>
            <p14:sldId id="286"/>
          </p14:sldIdLst>
        </p14:section>
        <p14:section name="2" id="{E8EBBD95-312C-47A6-8AEB-96F5C1C331A9}">
          <p14:sldIdLst>
            <p14:sldId id="305"/>
            <p14:sldId id="306"/>
            <p14:sldId id="287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290"/>
            <p14:sldId id="291"/>
            <p14:sldId id="292"/>
            <p14:sldId id="317"/>
          </p14:sldIdLst>
        </p14:section>
        <p14:section name="3" id="{18CE07BF-1E93-4538-938B-8589149F7F83}">
          <p14:sldIdLst>
            <p14:sldId id="318"/>
            <p14:sldId id="293"/>
            <p14:sldId id="320"/>
            <p14:sldId id="321"/>
            <p14:sldId id="322"/>
          </p14:sldIdLst>
        </p14:section>
        <p14:section name="4" id="{47908C40-A141-40FC-908B-96CE38A96E50}">
          <p14:sldIdLst>
            <p14:sldId id="323"/>
            <p14:sldId id="294"/>
            <p14:sldId id="295"/>
            <p14:sldId id="324"/>
          </p14:sldIdLst>
        </p14:section>
        <p14:section name="next" id="{7C3289C9-A117-4C42-8BD2-B265A41460EE}">
          <p14:sldIdLst>
            <p14:sldId id="325"/>
            <p14:sldId id="269"/>
            <p14:sldId id="326"/>
            <p14:sldId id="327"/>
            <p14:sldId id="296"/>
            <p14:sldId id="297"/>
            <p14:sldId id="298"/>
            <p14:sldId id="328"/>
            <p14:sldId id="329"/>
            <p14:sldId id="330"/>
            <p14:sldId id="299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嘉莹" initials="周" lastIdx="3" clrIdx="0">
    <p:extLst>
      <p:ext uri="{19B8F6BF-5375-455C-9EA6-DF929625EA0E}">
        <p15:presenceInfo xmlns:p15="http://schemas.microsoft.com/office/powerpoint/2012/main" userId="7d1847ba86bbe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5T18:27:56.855" idx="2">
    <p:pos x="10" y="10"/>
    <p:text>M的推导过程1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5T18:27:56.855" idx="2">
    <p:pos x="10" y="10"/>
    <p:text>M的推导过程2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6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5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0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这页对应</a:t>
            </a:r>
            <a:r>
              <a:rPr lang="en-US" altLang="zh-CN" dirty="0"/>
              <a:t>L11basic</a:t>
            </a:r>
            <a:r>
              <a:rPr lang="zh-CN" altLang="en-US" dirty="0"/>
              <a:t>的</a:t>
            </a:r>
            <a:r>
              <a:rPr lang="en-US" altLang="zh-CN" dirty="0"/>
              <a:t>59</a:t>
            </a:r>
            <a:r>
              <a:rPr lang="zh-CN" altLang="en-US" dirty="0"/>
              <a:t>页，把那一串手写的式子加一下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187946" y="2272031"/>
            <a:ext cx="6768107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11a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Support Vector Machine (Basics)</a:t>
            </a:r>
            <a:endParaRPr sz="53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Multiclass SVM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210741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4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2037139"/>
            <a:ext cx="7484524" cy="3789171"/>
            <a:chOff x="910131" y="1925828"/>
            <a:chExt cx="7484524" cy="378917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2209799"/>
              <a:ext cx="3657600" cy="3505200"/>
              <a:chOff x="2438400" y="2209799"/>
              <a:chExt cx="3657600" cy="350520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4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2037139"/>
            <a:ext cx="7484524" cy="3789171"/>
            <a:chOff x="910131" y="1925828"/>
            <a:chExt cx="7484524" cy="378917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2209798"/>
              <a:ext cx="3657600" cy="3505201"/>
              <a:chOff x="2438400" y="2209798"/>
              <a:chExt cx="3657600" cy="350520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590800" y="2209798"/>
                <a:ext cx="3124200" cy="3048000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0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962030"/>
            <a:ext cx="7484524" cy="3864280"/>
            <a:chOff x="910131" y="1850719"/>
            <a:chExt cx="7484524" cy="386428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850719"/>
              <a:ext cx="3657600" cy="3864280"/>
              <a:chOff x="2438400" y="1850719"/>
              <a:chExt cx="3657600" cy="386428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3397909" y="1850719"/>
                <a:ext cx="1519861" cy="3649776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2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962030"/>
            <a:ext cx="7626809" cy="3864280"/>
            <a:chOff x="910131" y="1850719"/>
            <a:chExt cx="7626809" cy="386428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850719"/>
              <a:ext cx="3657600" cy="3864280"/>
              <a:chOff x="2438400" y="1850719"/>
              <a:chExt cx="3657600" cy="386428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3397909" y="1850719"/>
                <a:ext cx="1519861" cy="3649776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2057400" cy="1157753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lang="en-US" sz="2000" spc="-5" dirty="0">
                  <a:cs typeface="+mn-ea"/>
                  <a:sym typeface="+mn-lt"/>
                </a:rPr>
                <a:t>Any of these would  be fine..</a:t>
              </a:r>
            </a:p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endParaRPr lang="en-US" sz="2000" spc="-5" dirty="0">
                <a:cs typeface="+mn-ea"/>
                <a:sym typeface="+mn-lt"/>
              </a:endParaRPr>
            </a:p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lang="en-US" sz="2000" spc="-5" dirty="0">
                  <a:cs typeface="+mn-ea"/>
                  <a:sym typeface="+mn-lt"/>
                </a:rPr>
                <a:t>..but which is best?</a:t>
              </a: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74" name="object 63">
            <a:extLst>
              <a:ext uri="{FF2B5EF4-FFF2-40B4-BE49-F238E27FC236}">
                <a16:creationId xmlns:a16="http://schemas.microsoft.com/office/drawing/2014/main" id="{35426679-10B5-46C8-84E0-F356DBC09294}"/>
              </a:ext>
            </a:extLst>
          </p:cNvPr>
          <p:cNvGrpSpPr/>
          <p:nvPr/>
        </p:nvGrpSpPr>
        <p:grpSpPr>
          <a:xfrm>
            <a:off x="1296448" y="1949269"/>
            <a:ext cx="4800600" cy="3686908"/>
            <a:chOff x="2057400" y="1776044"/>
            <a:chExt cx="4800600" cy="3686908"/>
          </a:xfrm>
        </p:grpSpPr>
        <p:sp>
          <p:nvSpPr>
            <p:cNvPr id="75" name="object 64">
              <a:extLst>
                <a:ext uri="{FF2B5EF4-FFF2-40B4-BE49-F238E27FC236}">
                  <a16:creationId xmlns:a16="http://schemas.microsoft.com/office/drawing/2014/main" id="{2618B790-01F0-432B-85AC-211506773A32}"/>
                </a:ext>
              </a:extLst>
            </p:cNvPr>
            <p:cNvSpPr/>
            <p:nvPr/>
          </p:nvSpPr>
          <p:spPr>
            <a:xfrm>
              <a:off x="2286000" y="2362198"/>
              <a:ext cx="4038600" cy="2590800"/>
            </a:xfrm>
            <a:custGeom>
              <a:avLst/>
              <a:gdLst/>
              <a:ahLst/>
              <a:cxnLst/>
              <a:rect l="l" t="t" r="r" b="b"/>
              <a:pathLst>
                <a:path w="4038600" h="2590800">
                  <a:moveTo>
                    <a:pt x="0" y="2590801"/>
                  </a:moveTo>
                  <a:lnTo>
                    <a:pt x="40386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65">
              <a:extLst>
                <a:ext uri="{FF2B5EF4-FFF2-40B4-BE49-F238E27FC236}">
                  <a16:creationId xmlns:a16="http://schemas.microsoft.com/office/drawing/2014/main" id="{8CF047CD-4E7E-4525-9B83-9CC257AD8D0D}"/>
                </a:ext>
              </a:extLst>
            </p:cNvPr>
            <p:cNvSpPr/>
            <p:nvPr/>
          </p:nvSpPr>
          <p:spPr>
            <a:xfrm>
              <a:off x="2590800" y="2209798"/>
              <a:ext cx="3124200" cy="3048000"/>
            </a:xfrm>
            <a:custGeom>
              <a:avLst/>
              <a:gdLst/>
              <a:ahLst/>
              <a:cxnLst/>
              <a:rect l="l" t="t" r="r" b="b"/>
              <a:pathLst>
                <a:path w="3124200" h="3048000">
                  <a:moveTo>
                    <a:pt x="0" y="3048001"/>
                  </a:moveTo>
                  <a:lnTo>
                    <a:pt x="31242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66">
              <a:extLst>
                <a:ext uri="{FF2B5EF4-FFF2-40B4-BE49-F238E27FC236}">
                  <a16:creationId xmlns:a16="http://schemas.microsoft.com/office/drawing/2014/main" id="{0A59F6EB-5C5C-4F7E-84CC-D068B61BB9FE}"/>
                </a:ext>
              </a:extLst>
            </p:cNvPr>
            <p:cNvSpPr/>
            <p:nvPr/>
          </p:nvSpPr>
          <p:spPr>
            <a:xfrm>
              <a:off x="2057400" y="2473567"/>
              <a:ext cx="4800600" cy="2209800"/>
            </a:xfrm>
            <a:custGeom>
              <a:avLst/>
              <a:gdLst/>
              <a:ahLst/>
              <a:cxnLst/>
              <a:rect l="l" t="t" r="r" b="b"/>
              <a:pathLst>
                <a:path w="4800600" h="2209800">
                  <a:moveTo>
                    <a:pt x="0" y="2209801"/>
                  </a:moveTo>
                  <a:lnTo>
                    <a:pt x="48006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67">
              <a:extLst>
                <a:ext uri="{FF2B5EF4-FFF2-40B4-BE49-F238E27FC236}">
                  <a16:creationId xmlns:a16="http://schemas.microsoft.com/office/drawing/2014/main" id="{2AFDDF1B-6FDD-440B-82CB-083476418504}"/>
                </a:ext>
              </a:extLst>
            </p:cNvPr>
            <p:cNvSpPr/>
            <p:nvPr/>
          </p:nvSpPr>
          <p:spPr>
            <a:xfrm>
              <a:off x="2438400" y="2209798"/>
              <a:ext cx="3810000" cy="2819400"/>
            </a:xfrm>
            <a:custGeom>
              <a:avLst/>
              <a:gdLst/>
              <a:ahLst/>
              <a:cxnLst/>
              <a:rect l="l" t="t" r="r" b="b"/>
              <a:pathLst>
                <a:path w="3810000" h="2819400">
                  <a:moveTo>
                    <a:pt x="0" y="2819401"/>
                  </a:moveTo>
                  <a:lnTo>
                    <a:pt x="3810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68">
              <a:extLst>
                <a:ext uri="{FF2B5EF4-FFF2-40B4-BE49-F238E27FC236}">
                  <a16:creationId xmlns:a16="http://schemas.microsoft.com/office/drawing/2014/main" id="{87DE61F2-4E8A-47A1-9090-1F84FE877636}"/>
                </a:ext>
              </a:extLst>
            </p:cNvPr>
            <p:cNvSpPr/>
            <p:nvPr/>
          </p:nvSpPr>
          <p:spPr>
            <a:xfrm>
              <a:off x="2362200" y="1904998"/>
              <a:ext cx="3886200" cy="3352800"/>
            </a:xfrm>
            <a:custGeom>
              <a:avLst/>
              <a:gdLst/>
              <a:ahLst/>
              <a:cxnLst/>
              <a:rect l="l" t="t" r="r" b="b"/>
              <a:pathLst>
                <a:path w="3886200" h="3352800">
                  <a:moveTo>
                    <a:pt x="0" y="3352801"/>
                  </a:moveTo>
                  <a:lnTo>
                    <a:pt x="38862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69">
              <a:extLst>
                <a:ext uri="{FF2B5EF4-FFF2-40B4-BE49-F238E27FC236}">
                  <a16:creationId xmlns:a16="http://schemas.microsoft.com/office/drawing/2014/main" id="{FD56704D-ECA2-4EA7-823C-93BA6D7C634F}"/>
                </a:ext>
              </a:extLst>
            </p:cNvPr>
            <p:cNvSpPr/>
            <p:nvPr/>
          </p:nvSpPr>
          <p:spPr>
            <a:xfrm>
              <a:off x="2696307" y="1776044"/>
              <a:ext cx="3429000" cy="3352800"/>
            </a:xfrm>
            <a:custGeom>
              <a:avLst/>
              <a:gdLst/>
              <a:ahLst/>
              <a:cxnLst/>
              <a:rect l="l" t="t" r="r" b="b"/>
              <a:pathLst>
                <a:path w="3429000" h="3352800">
                  <a:moveTo>
                    <a:pt x="0" y="3352801"/>
                  </a:moveTo>
                  <a:lnTo>
                    <a:pt x="34290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70">
              <a:extLst>
                <a:ext uri="{FF2B5EF4-FFF2-40B4-BE49-F238E27FC236}">
                  <a16:creationId xmlns:a16="http://schemas.microsoft.com/office/drawing/2014/main" id="{98C62E1E-675D-43D9-ADBF-D0BB3A3088D5}"/>
                </a:ext>
              </a:extLst>
            </p:cNvPr>
            <p:cNvSpPr/>
            <p:nvPr/>
          </p:nvSpPr>
          <p:spPr>
            <a:xfrm>
              <a:off x="2913184" y="1957752"/>
              <a:ext cx="2743200" cy="3505200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0" y="3505201"/>
                  </a:moveTo>
                  <a:lnTo>
                    <a:pt x="27432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71">
              <a:extLst>
                <a:ext uri="{FF2B5EF4-FFF2-40B4-BE49-F238E27FC236}">
                  <a16:creationId xmlns:a16="http://schemas.microsoft.com/office/drawing/2014/main" id="{45DF84F5-4311-4D83-8909-27F4E900550A}"/>
                </a:ext>
              </a:extLst>
            </p:cNvPr>
            <p:cNvSpPr/>
            <p:nvPr/>
          </p:nvSpPr>
          <p:spPr>
            <a:xfrm>
              <a:off x="2362200" y="2209798"/>
              <a:ext cx="4114800" cy="2819400"/>
            </a:xfrm>
            <a:custGeom>
              <a:avLst/>
              <a:gdLst/>
              <a:ahLst/>
              <a:cxnLst/>
              <a:rect l="l" t="t" r="r" b="b"/>
              <a:pathLst>
                <a:path w="4114800" h="2819400">
                  <a:moveTo>
                    <a:pt x="0" y="2819401"/>
                  </a:moveTo>
                  <a:lnTo>
                    <a:pt x="41148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Classifier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339437BC-B21F-4F97-90C3-2C2436B28861}"/>
              </a:ext>
            </a:extLst>
          </p:cNvPr>
          <p:cNvSpPr txBox="1"/>
          <p:nvPr/>
        </p:nvSpPr>
        <p:spPr>
          <a:xfrm>
            <a:off x="618134" y="2037139"/>
            <a:ext cx="106108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cs typeface="+mn-ea"/>
                <a:sym typeface="+mn-lt"/>
              </a:rPr>
              <a:t>denotes</a:t>
            </a:r>
            <a:r>
              <a:rPr sz="1800" spc="-90" dirty="0">
                <a:cs typeface="+mn-ea"/>
                <a:sym typeface="+mn-lt"/>
              </a:rPr>
              <a:t> </a:t>
            </a:r>
            <a:r>
              <a:rPr sz="1800" dirty="0">
                <a:cs typeface="+mn-ea"/>
                <a:sym typeface="+mn-lt"/>
              </a:rPr>
              <a:t>+1</a:t>
            </a:r>
          </a:p>
          <a:p>
            <a:pPr marL="34925">
              <a:lnSpc>
                <a:spcPts val="2125"/>
              </a:lnSpc>
            </a:pPr>
            <a:r>
              <a:rPr sz="1800" spc="-5" dirty="0">
                <a:cs typeface="+mn-ea"/>
                <a:sym typeface="+mn-lt"/>
              </a:rPr>
              <a:t>denotes</a:t>
            </a:r>
            <a:r>
              <a:rPr sz="1800" spc="-8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-1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E16445E-DE1A-4D8A-9AE1-2EFA280D0F1B}"/>
              </a:ext>
            </a:extLst>
          </p:cNvPr>
          <p:cNvSpPr/>
          <p:nvPr/>
        </p:nvSpPr>
        <p:spPr>
          <a:xfrm>
            <a:off x="268146" y="2164430"/>
            <a:ext cx="68862" cy="6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548FA23-48DF-41A5-A235-4261648CE9BE}"/>
              </a:ext>
            </a:extLst>
          </p:cNvPr>
          <p:cNvSpPr/>
          <p:nvPr/>
        </p:nvSpPr>
        <p:spPr>
          <a:xfrm>
            <a:off x="272695" y="2438607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30355" y="0"/>
                </a:moveTo>
                <a:lnTo>
                  <a:pt x="40464" y="3483"/>
                </a:lnTo>
                <a:lnTo>
                  <a:pt x="48172" y="10102"/>
                </a:lnTo>
                <a:lnTo>
                  <a:pt x="52736" y="18923"/>
                </a:lnTo>
                <a:lnTo>
                  <a:pt x="53415" y="29012"/>
                </a:lnTo>
                <a:lnTo>
                  <a:pt x="49896" y="38491"/>
                </a:lnTo>
                <a:lnTo>
                  <a:pt x="43013" y="45651"/>
                </a:lnTo>
                <a:lnTo>
                  <a:pt x="33742" y="49806"/>
                </a:lnTo>
                <a:lnTo>
                  <a:pt x="23060" y="50273"/>
                </a:lnTo>
                <a:lnTo>
                  <a:pt x="12951" y="46789"/>
                </a:lnTo>
                <a:lnTo>
                  <a:pt x="5243" y="40170"/>
                </a:lnTo>
                <a:lnTo>
                  <a:pt x="679" y="31350"/>
                </a:lnTo>
                <a:lnTo>
                  <a:pt x="0" y="21261"/>
                </a:lnTo>
                <a:lnTo>
                  <a:pt x="3518" y="11781"/>
                </a:lnTo>
                <a:lnTo>
                  <a:pt x="10401" y="4622"/>
                </a:lnTo>
                <a:lnTo>
                  <a:pt x="19672" y="466"/>
                </a:lnTo>
                <a:lnTo>
                  <a:pt x="303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06D9F7AC-C5F5-43E6-A2C6-719EDCB17134}"/>
              </a:ext>
            </a:extLst>
          </p:cNvPr>
          <p:cNvSpPr/>
          <p:nvPr/>
        </p:nvSpPr>
        <p:spPr>
          <a:xfrm>
            <a:off x="1948815" y="232111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1" y="3505201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AF60044E-CF91-4A19-A01D-DD621C93DD8A}"/>
              </a:ext>
            </a:extLst>
          </p:cNvPr>
          <p:cNvSpPr/>
          <p:nvPr/>
        </p:nvSpPr>
        <p:spPr>
          <a:xfrm>
            <a:off x="1796415" y="567391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2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6628C0A2-32D8-4A46-A40E-07FBD9AB1B5A}"/>
              </a:ext>
            </a:extLst>
          </p:cNvPr>
          <p:cNvSpPr/>
          <p:nvPr/>
        </p:nvSpPr>
        <p:spPr>
          <a:xfrm>
            <a:off x="3075940" y="514368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16C9E079-8CD4-4620-8BEC-A490F1FF3062}"/>
              </a:ext>
            </a:extLst>
          </p:cNvPr>
          <p:cNvSpPr/>
          <p:nvPr/>
        </p:nvSpPr>
        <p:spPr>
          <a:xfrm>
            <a:off x="3698240" y="29259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162" y="0"/>
                </a:moveTo>
                <a:lnTo>
                  <a:pt x="18420" y="1872"/>
                </a:lnTo>
                <a:lnTo>
                  <a:pt x="8832" y="6977"/>
                </a:lnTo>
                <a:lnTo>
                  <a:pt x="2369" y="14546"/>
                </a:lnTo>
                <a:lnTo>
                  <a:pt x="0" y="23812"/>
                </a:lnTo>
                <a:lnTo>
                  <a:pt x="2369" y="33083"/>
                </a:lnTo>
                <a:lnTo>
                  <a:pt x="8832" y="40652"/>
                </a:lnTo>
                <a:lnTo>
                  <a:pt x="18420" y="45754"/>
                </a:lnTo>
                <a:lnTo>
                  <a:pt x="30162" y="47625"/>
                </a:lnTo>
                <a:lnTo>
                  <a:pt x="41904" y="45754"/>
                </a:lnTo>
                <a:lnTo>
                  <a:pt x="51492" y="40652"/>
                </a:lnTo>
                <a:lnTo>
                  <a:pt x="57955" y="33083"/>
                </a:lnTo>
                <a:lnTo>
                  <a:pt x="60325" y="23812"/>
                </a:lnTo>
                <a:lnTo>
                  <a:pt x="57955" y="14546"/>
                </a:lnTo>
                <a:lnTo>
                  <a:pt x="51492" y="6977"/>
                </a:lnTo>
                <a:lnTo>
                  <a:pt x="41904" y="1872"/>
                </a:lnTo>
                <a:lnTo>
                  <a:pt x="30162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FAEAA44D-EEA8-41A0-9EF3-8413F5AD3FC2}"/>
              </a:ext>
            </a:extLst>
          </p:cNvPr>
          <p:cNvSpPr/>
          <p:nvPr/>
        </p:nvSpPr>
        <p:spPr>
          <a:xfrm>
            <a:off x="3698240" y="29259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0CCF3F57-4C2D-4F63-8EDE-D07CF743D12B}"/>
              </a:ext>
            </a:extLst>
          </p:cNvPr>
          <p:cNvSpPr/>
          <p:nvPr/>
        </p:nvSpPr>
        <p:spPr>
          <a:xfrm>
            <a:off x="3761740" y="374668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76DE8D4D-C8BA-4B2D-913C-20D2A8D80DF4}"/>
              </a:ext>
            </a:extLst>
          </p:cNvPr>
          <p:cNvSpPr/>
          <p:nvPr/>
        </p:nvSpPr>
        <p:spPr>
          <a:xfrm>
            <a:off x="2767965" y="2775136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162" y="0"/>
                </a:moveTo>
                <a:lnTo>
                  <a:pt x="18420" y="1995"/>
                </a:lnTo>
                <a:lnTo>
                  <a:pt x="8832" y="7437"/>
                </a:lnTo>
                <a:lnTo>
                  <a:pt x="2369" y="15510"/>
                </a:lnTo>
                <a:lnTo>
                  <a:pt x="0" y="25400"/>
                </a:lnTo>
                <a:lnTo>
                  <a:pt x="2369" y="35289"/>
                </a:lnTo>
                <a:lnTo>
                  <a:pt x="8832" y="43362"/>
                </a:lnTo>
                <a:lnTo>
                  <a:pt x="18420" y="48804"/>
                </a:lnTo>
                <a:lnTo>
                  <a:pt x="30162" y="50800"/>
                </a:lnTo>
                <a:lnTo>
                  <a:pt x="41904" y="48804"/>
                </a:lnTo>
                <a:lnTo>
                  <a:pt x="51492" y="43362"/>
                </a:lnTo>
                <a:lnTo>
                  <a:pt x="57955" y="35289"/>
                </a:lnTo>
                <a:lnTo>
                  <a:pt x="60325" y="25400"/>
                </a:lnTo>
                <a:lnTo>
                  <a:pt x="57955" y="15510"/>
                </a:lnTo>
                <a:lnTo>
                  <a:pt x="51492" y="7437"/>
                </a:lnTo>
                <a:lnTo>
                  <a:pt x="41904" y="1995"/>
                </a:lnTo>
                <a:lnTo>
                  <a:pt x="30162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75FF5C1F-BAF6-4C84-B9DE-180F5A09F530}"/>
              </a:ext>
            </a:extLst>
          </p:cNvPr>
          <p:cNvSpPr/>
          <p:nvPr/>
        </p:nvSpPr>
        <p:spPr>
          <a:xfrm>
            <a:off x="2767965" y="2775136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70" y="15513"/>
                </a:lnTo>
                <a:lnTo>
                  <a:pt x="8834" y="7439"/>
                </a:lnTo>
                <a:lnTo>
                  <a:pt x="18421" y="1996"/>
                </a:lnTo>
                <a:lnTo>
                  <a:pt x="30162" y="0"/>
                </a:lnTo>
                <a:lnTo>
                  <a:pt x="41903" y="1996"/>
                </a:lnTo>
                <a:lnTo>
                  <a:pt x="51490" y="7439"/>
                </a:lnTo>
                <a:lnTo>
                  <a:pt x="57954" y="15513"/>
                </a:lnTo>
                <a:lnTo>
                  <a:pt x="60325" y="25400"/>
                </a:lnTo>
                <a:lnTo>
                  <a:pt x="57954" y="35286"/>
                </a:lnTo>
                <a:lnTo>
                  <a:pt x="51490" y="43360"/>
                </a:lnTo>
                <a:lnTo>
                  <a:pt x="41903" y="48803"/>
                </a:lnTo>
                <a:lnTo>
                  <a:pt x="30162" y="50800"/>
                </a:lnTo>
                <a:lnTo>
                  <a:pt x="18421" y="48803"/>
                </a:lnTo>
                <a:lnTo>
                  <a:pt x="8834" y="43360"/>
                </a:lnTo>
                <a:lnTo>
                  <a:pt x="2370" y="35286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6A0862EE-BE9C-4D7E-B311-9F3CDA0D8C9D}"/>
              </a:ext>
            </a:extLst>
          </p:cNvPr>
          <p:cNvSpPr/>
          <p:nvPr/>
        </p:nvSpPr>
        <p:spPr>
          <a:xfrm>
            <a:off x="3244215" y="3845111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6987" y="0"/>
                </a:moveTo>
                <a:lnTo>
                  <a:pt x="16480" y="1872"/>
                </a:lnTo>
                <a:lnTo>
                  <a:pt x="7902" y="6977"/>
                </a:lnTo>
                <a:lnTo>
                  <a:pt x="2120" y="14546"/>
                </a:lnTo>
                <a:lnTo>
                  <a:pt x="0" y="23812"/>
                </a:lnTo>
                <a:lnTo>
                  <a:pt x="2120" y="33083"/>
                </a:lnTo>
                <a:lnTo>
                  <a:pt x="7902" y="40652"/>
                </a:lnTo>
                <a:lnTo>
                  <a:pt x="16480" y="45754"/>
                </a:lnTo>
                <a:lnTo>
                  <a:pt x="26987" y="47625"/>
                </a:lnTo>
                <a:lnTo>
                  <a:pt x="37494" y="45754"/>
                </a:lnTo>
                <a:lnTo>
                  <a:pt x="46072" y="40652"/>
                </a:lnTo>
                <a:lnTo>
                  <a:pt x="51854" y="33083"/>
                </a:lnTo>
                <a:lnTo>
                  <a:pt x="53975" y="23812"/>
                </a:lnTo>
                <a:lnTo>
                  <a:pt x="51854" y="14546"/>
                </a:lnTo>
                <a:lnTo>
                  <a:pt x="46072" y="6977"/>
                </a:lnTo>
                <a:lnTo>
                  <a:pt x="37494" y="1872"/>
                </a:lnTo>
                <a:lnTo>
                  <a:pt x="26987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63C4F83F-286A-4C85-884F-948C4A2B2D39}"/>
              </a:ext>
            </a:extLst>
          </p:cNvPr>
          <p:cNvSpPr/>
          <p:nvPr/>
        </p:nvSpPr>
        <p:spPr>
          <a:xfrm>
            <a:off x="3244215" y="3845111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12"/>
                </a:moveTo>
                <a:lnTo>
                  <a:pt x="2120" y="14543"/>
                </a:lnTo>
                <a:lnTo>
                  <a:pt x="7904" y="6974"/>
                </a:lnTo>
                <a:lnTo>
                  <a:pt x="16482" y="1871"/>
                </a:lnTo>
                <a:lnTo>
                  <a:pt x="26987" y="0"/>
                </a:lnTo>
                <a:lnTo>
                  <a:pt x="37492" y="1871"/>
                </a:lnTo>
                <a:lnTo>
                  <a:pt x="46070" y="6974"/>
                </a:lnTo>
                <a:lnTo>
                  <a:pt x="51854" y="14543"/>
                </a:lnTo>
                <a:lnTo>
                  <a:pt x="53975" y="23812"/>
                </a:lnTo>
                <a:lnTo>
                  <a:pt x="51854" y="33081"/>
                </a:lnTo>
                <a:lnTo>
                  <a:pt x="46070" y="40650"/>
                </a:lnTo>
                <a:lnTo>
                  <a:pt x="37492" y="45753"/>
                </a:lnTo>
                <a:lnTo>
                  <a:pt x="26987" y="47625"/>
                </a:lnTo>
                <a:lnTo>
                  <a:pt x="16482" y="45753"/>
                </a:lnTo>
                <a:lnTo>
                  <a:pt x="7904" y="40650"/>
                </a:lnTo>
                <a:lnTo>
                  <a:pt x="212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3722C1DE-4C8D-405E-87D4-4A6D262FE244}"/>
              </a:ext>
            </a:extLst>
          </p:cNvPr>
          <p:cNvSpPr/>
          <p:nvPr/>
        </p:nvSpPr>
        <p:spPr>
          <a:xfrm>
            <a:off x="2401252" y="3230748"/>
            <a:ext cx="69850" cy="6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4E5700FE-EBD4-4678-9451-EAE1E45B3523}"/>
              </a:ext>
            </a:extLst>
          </p:cNvPr>
          <p:cNvSpPr/>
          <p:nvPr/>
        </p:nvSpPr>
        <p:spPr>
          <a:xfrm>
            <a:off x="4463415" y="4226111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70" y="15513"/>
                </a:lnTo>
                <a:lnTo>
                  <a:pt x="8834" y="7439"/>
                </a:lnTo>
                <a:lnTo>
                  <a:pt x="18421" y="1996"/>
                </a:lnTo>
                <a:lnTo>
                  <a:pt x="30162" y="0"/>
                </a:lnTo>
                <a:lnTo>
                  <a:pt x="41903" y="1996"/>
                </a:lnTo>
                <a:lnTo>
                  <a:pt x="51490" y="7439"/>
                </a:lnTo>
                <a:lnTo>
                  <a:pt x="57954" y="15513"/>
                </a:lnTo>
                <a:lnTo>
                  <a:pt x="60325" y="25400"/>
                </a:lnTo>
                <a:lnTo>
                  <a:pt x="57954" y="35286"/>
                </a:lnTo>
                <a:lnTo>
                  <a:pt x="51490" y="43360"/>
                </a:lnTo>
                <a:lnTo>
                  <a:pt x="41903" y="48803"/>
                </a:lnTo>
                <a:lnTo>
                  <a:pt x="30162" y="50800"/>
                </a:lnTo>
                <a:lnTo>
                  <a:pt x="18421" y="48803"/>
                </a:lnTo>
                <a:lnTo>
                  <a:pt x="8834" y="43360"/>
                </a:lnTo>
                <a:lnTo>
                  <a:pt x="2370" y="35286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27">
            <a:extLst>
              <a:ext uri="{FF2B5EF4-FFF2-40B4-BE49-F238E27FC236}">
                <a16:creationId xmlns:a16="http://schemas.microsoft.com/office/drawing/2014/main" id="{603C6DED-A7A5-4D15-9DBC-EC77C18444F9}"/>
              </a:ext>
            </a:extLst>
          </p:cNvPr>
          <p:cNvSpPr/>
          <p:nvPr/>
        </p:nvSpPr>
        <p:spPr>
          <a:xfrm>
            <a:off x="3246262" y="4554382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72"/>
                </a:moveTo>
                <a:lnTo>
                  <a:pt x="29466" y="0"/>
                </a:lnTo>
                <a:lnTo>
                  <a:pt x="39225" y="2094"/>
                </a:lnTo>
                <a:lnTo>
                  <a:pt x="47125" y="7417"/>
                </a:lnTo>
                <a:lnTo>
                  <a:pt x="52097" y="15522"/>
                </a:lnTo>
                <a:lnTo>
                  <a:pt x="53049" y="24983"/>
                </a:lnTo>
                <a:lnTo>
                  <a:pt x="49988" y="34003"/>
                </a:lnTo>
                <a:lnTo>
                  <a:pt x="43490" y="41581"/>
                </a:lnTo>
                <a:lnTo>
                  <a:pt x="34134" y="46711"/>
                </a:lnTo>
                <a:lnTo>
                  <a:pt x="23583" y="48295"/>
                </a:lnTo>
                <a:lnTo>
                  <a:pt x="13823" y="46201"/>
                </a:lnTo>
                <a:lnTo>
                  <a:pt x="5924" y="40877"/>
                </a:lnTo>
                <a:lnTo>
                  <a:pt x="952" y="32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28">
            <a:extLst>
              <a:ext uri="{FF2B5EF4-FFF2-40B4-BE49-F238E27FC236}">
                <a16:creationId xmlns:a16="http://schemas.microsoft.com/office/drawing/2014/main" id="{FB33B618-B7B8-4DD9-9B9B-C6C3882D65FE}"/>
              </a:ext>
            </a:extLst>
          </p:cNvPr>
          <p:cNvSpPr/>
          <p:nvPr/>
        </p:nvSpPr>
        <p:spPr>
          <a:xfrm>
            <a:off x="5362603" y="3339758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ED44DE4F-D399-451A-AC67-3138330FE3C4}"/>
              </a:ext>
            </a:extLst>
          </p:cNvPr>
          <p:cNvSpPr/>
          <p:nvPr/>
        </p:nvSpPr>
        <p:spPr>
          <a:xfrm>
            <a:off x="4654578" y="4655796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22D11855-57D8-4252-BB17-7022833DFDFA}"/>
              </a:ext>
            </a:extLst>
          </p:cNvPr>
          <p:cNvSpPr/>
          <p:nvPr/>
        </p:nvSpPr>
        <p:spPr>
          <a:xfrm>
            <a:off x="2482882" y="2777783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141" y="0"/>
                </a:moveTo>
                <a:lnTo>
                  <a:pt x="21379" y="1860"/>
                </a:lnTo>
                <a:lnTo>
                  <a:pt x="10890" y="7502"/>
                </a:lnTo>
                <a:lnTo>
                  <a:pt x="3543" y="15722"/>
                </a:lnTo>
                <a:lnTo>
                  <a:pt x="0" y="25438"/>
                </a:lnTo>
                <a:lnTo>
                  <a:pt x="919" y="35566"/>
                </a:lnTo>
                <a:lnTo>
                  <a:pt x="6324" y="44178"/>
                </a:lnTo>
                <a:lnTo>
                  <a:pt x="15026" y="49761"/>
                </a:lnTo>
                <a:lnTo>
                  <a:pt x="25847" y="51854"/>
                </a:lnTo>
                <a:lnTo>
                  <a:pt x="37610" y="49993"/>
                </a:lnTo>
                <a:lnTo>
                  <a:pt x="48097" y="44351"/>
                </a:lnTo>
                <a:lnTo>
                  <a:pt x="55440" y="36131"/>
                </a:lnTo>
                <a:lnTo>
                  <a:pt x="58984" y="26415"/>
                </a:lnTo>
                <a:lnTo>
                  <a:pt x="58069" y="16287"/>
                </a:lnTo>
                <a:lnTo>
                  <a:pt x="52665" y="7675"/>
                </a:lnTo>
                <a:lnTo>
                  <a:pt x="43963" y="2092"/>
                </a:lnTo>
                <a:lnTo>
                  <a:pt x="3314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0FB41ED-748F-48DB-8F3E-56150931AD9F}"/>
              </a:ext>
            </a:extLst>
          </p:cNvPr>
          <p:cNvSpPr/>
          <p:nvPr/>
        </p:nvSpPr>
        <p:spPr>
          <a:xfrm>
            <a:off x="2482878" y="2777783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6776753E-DF32-4EE5-A749-7E666F098216}"/>
              </a:ext>
            </a:extLst>
          </p:cNvPr>
          <p:cNvSpPr/>
          <p:nvPr/>
        </p:nvSpPr>
        <p:spPr>
          <a:xfrm>
            <a:off x="4070378" y="3695358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33">
            <a:extLst>
              <a:ext uri="{FF2B5EF4-FFF2-40B4-BE49-F238E27FC236}">
                <a16:creationId xmlns:a16="http://schemas.microsoft.com/office/drawing/2014/main" id="{40E56A11-3AD5-4B54-BBCA-0CC251EE4A5C}"/>
              </a:ext>
            </a:extLst>
          </p:cNvPr>
          <p:cNvSpPr/>
          <p:nvPr/>
        </p:nvSpPr>
        <p:spPr>
          <a:xfrm>
            <a:off x="5226276" y="4606376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16" y="34182"/>
                </a:moveTo>
                <a:lnTo>
                  <a:pt x="21686" y="1978"/>
                </a:lnTo>
                <a:lnTo>
                  <a:pt x="33409" y="0"/>
                </a:lnTo>
                <a:lnTo>
                  <a:pt x="44125" y="1771"/>
                </a:lnTo>
                <a:lnTo>
                  <a:pt x="52669" y="6877"/>
                </a:lnTo>
                <a:lnTo>
                  <a:pt x="57877" y="14903"/>
                </a:lnTo>
                <a:lnTo>
                  <a:pt x="58593" y="24443"/>
                </a:lnTo>
                <a:lnTo>
                  <a:pt x="54887" y="33681"/>
                </a:lnTo>
                <a:lnTo>
                  <a:pt x="47433" y="41581"/>
                </a:lnTo>
                <a:lnTo>
                  <a:pt x="36907" y="47106"/>
                </a:lnTo>
                <a:lnTo>
                  <a:pt x="25184" y="49085"/>
                </a:lnTo>
                <a:lnTo>
                  <a:pt x="14468" y="47313"/>
                </a:lnTo>
                <a:lnTo>
                  <a:pt x="5924" y="42207"/>
                </a:lnTo>
                <a:lnTo>
                  <a:pt x="716" y="341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34">
            <a:extLst>
              <a:ext uri="{FF2B5EF4-FFF2-40B4-BE49-F238E27FC236}">
                <a16:creationId xmlns:a16="http://schemas.microsoft.com/office/drawing/2014/main" id="{8370FCA9-3337-4170-A6D1-7512C0DFD60E}"/>
              </a:ext>
            </a:extLst>
          </p:cNvPr>
          <p:cNvSpPr/>
          <p:nvPr/>
        </p:nvSpPr>
        <p:spPr>
          <a:xfrm>
            <a:off x="2473560" y="3750716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06" y="0"/>
                </a:moveTo>
                <a:lnTo>
                  <a:pt x="21684" y="1976"/>
                </a:lnTo>
                <a:lnTo>
                  <a:pt x="11157" y="7507"/>
                </a:lnTo>
                <a:lnTo>
                  <a:pt x="3704" y="15408"/>
                </a:lnTo>
                <a:lnTo>
                  <a:pt x="0" y="24645"/>
                </a:lnTo>
                <a:lnTo>
                  <a:pt x="717" y="34184"/>
                </a:lnTo>
                <a:lnTo>
                  <a:pt x="5918" y="42208"/>
                </a:lnTo>
                <a:lnTo>
                  <a:pt x="14460" y="47315"/>
                </a:lnTo>
                <a:lnTo>
                  <a:pt x="25175" y="49089"/>
                </a:lnTo>
                <a:lnTo>
                  <a:pt x="36899" y="47112"/>
                </a:lnTo>
                <a:lnTo>
                  <a:pt x="47426" y="41587"/>
                </a:lnTo>
                <a:lnTo>
                  <a:pt x="54879" y="33685"/>
                </a:lnTo>
                <a:lnTo>
                  <a:pt x="58584" y="24445"/>
                </a:lnTo>
                <a:lnTo>
                  <a:pt x="57867" y="14905"/>
                </a:lnTo>
                <a:lnTo>
                  <a:pt x="52660" y="6881"/>
                </a:lnTo>
                <a:lnTo>
                  <a:pt x="44119" y="1773"/>
                </a:lnTo>
                <a:lnTo>
                  <a:pt x="3340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35">
            <a:extLst>
              <a:ext uri="{FF2B5EF4-FFF2-40B4-BE49-F238E27FC236}">
                <a16:creationId xmlns:a16="http://schemas.microsoft.com/office/drawing/2014/main" id="{E61169A6-D051-45BD-BA0C-96C591C724E3}"/>
              </a:ext>
            </a:extLst>
          </p:cNvPr>
          <p:cNvSpPr/>
          <p:nvPr/>
        </p:nvSpPr>
        <p:spPr>
          <a:xfrm>
            <a:off x="2473551" y="3750713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16" y="34182"/>
                </a:moveTo>
                <a:lnTo>
                  <a:pt x="21686" y="1978"/>
                </a:lnTo>
                <a:lnTo>
                  <a:pt x="33409" y="0"/>
                </a:lnTo>
                <a:lnTo>
                  <a:pt x="44125" y="1771"/>
                </a:lnTo>
                <a:lnTo>
                  <a:pt x="52669" y="6877"/>
                </a:lnTo>
                <a:lnTo>
                  <a:pt x="57877" y="14903"/>
                </a:lnTo>
                <a:lnTo>
                  <a:pt x="58593" y="24443"/>
                </a:lnTo>
                <a:lnTo>
                  <a:pt x="54887" y="33681"/>
                </a:lnTo>
                <a:lnTo>
                  <a:pt x="47433" y="41581"/>
                </a:lnTo>
                <a:lnTo>
                  <a:pt x="36907" y="47106"/>
                </a:lnTo>
                <a:lnTo>
                  <a:pt x="25184" y="49085"/>
                </a:lnTo>
                <a:lnTo>
                  <a:pt x="14468" y="47313"/>
                </a:lnTo>
                <a:lnTo>
                  <a:pt x="5924" y="42207"/>
                </a:lnTo>
                <a:lnTo>
                  <a:pt x="716" y="341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F5729930-68EE-4674-85B9-FB3E92B4BEC2}"/>
              </a:ext>
            </a:extLst>
          </p:cNvPr>
          <p:cNvSpPr/>
          <p:nvPr/>
        </p:nvSpPr>
        <p:spPr>
          <a:xfrm>
            <a:off x="3222269" y="3172252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4" y="0"/>
                </a:moveTo>
                <a:lnTo>
                  <a:pt x="19463" y="347"/>
                </a:lnTo>
                <a:lnTo>
                  <a:pt x="10242" y="4167"/>
                </a:lnTo>
                <a:lnTo>
                  <a:pt x="3431" y="10828"/>
                </a:lnTo>
                <a:lnTo>
                  <a:pt x="0" y="19697"/>
                </a:lnTo>
                <a:lnTo>
                  <a:pt x="765" y="29175"/>
                </a:lnTo>
                <a:lnTo>
                  <a:pt x="5402" y="37496"/>
                </a:lnTo>
                <a:lnTo>
                  <a:pt x="13160" y="43779"/>
                </a:lnTo>
                <a:lnTo>
                  <a:pt x="23291" y="47142"/>
                </a:lnTo>
                <a:lnTo>
                  <a:pt x="33953" y="46795"/>
                </a:lnTo>
                <a:lnTo>
                  <a:pt x="43173" y="42975"/>
                </a:lnTo>
                <a:lnTo>
                  <a:pt x="49984" y="36314"/>
                </a:lnTo>
                <a:lnTo>
                  <a:pt x="53416" y="27444"/>
                </a:lnTo>
                <a:lnTo>
                  <a:pt x="52650" y="17966"/>
                </a:lnTo>
                <a:lnTo>
                  <a:pt x="48013" y="9645"/>
                </a:lnTo>
                <a:lnTo>
                  <a:pt x="40255" y="3363"/>
                </a:lnTo>
                <a:lnTo>
                  <a:pt x="301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37">
            <a:extLst>
              <a:ext uri="{FF2B5EF4-FFF2-40B4-BE49-F238E27FC236}">
                <a16:creationId xmlns:a16="http://schemas.microsoft.com/office/drawing/2014/main" id="{E8C0B4B9-4E9E-4DA0-B78A-BF15245CA9C2}"/>
              </a:ext>
            </a:extLst>
          </p:cNvPr>
          <p:cNvSpPr/>
          <p:nvPr/>
        </p:nvSpPr>
        <p:spPr>
          <a:xfrm>
            <a:off x="3222266" y="317226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909B3BA8-BDC5-4765-B841-B9A35AF028C8}"/>
              </a:ext>
            </a:extLst>
          </p:cNvPr>
          <p:cNvSpPr/>
          <p:nvPr/>
        </p:nvSpPr>
        <p:spPr>
          <a:xfrm>
            <a:off x="3487408" y="5351939"/>
            <a:ext cx="69224" cy="64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8518148C-9246-4EB3-8F56-061DC5AFAAED}"/>
              </a:ext>
            </a:extLst>
          </p:cNvPr>
          <p:cNvSpPr/>
          <p:nvPr/>
        </p:nvSpPr>
        <p:spPr>
          <a:xfrm>
            <a:off x="2466657" y="4216827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61" y="0"/>
                </a:moveTo>
                <a:lnTo>
                  <a:pt x="21374" y="168"/>
                </a:lnTo>
                <a:lnTo>
                  <a:pt x="11153" y="3843"/>
                </a:lnTo>
                <a:lnTo>
                  <a:pt x="3671" y="10406"/>
                </a:lnTo>
                <a:lnTo>
                  <a:pt x="0" y="19240"/>
                </a:lnTo>
                <a:lnTo>
                  <a:pt x="1013" y="28754"/>
                </a:lnTo>
                <a:lnTo>
                  <a:pt x="6323" y="37172"/>
                </a:lnTo>
                <a:lnTo>
                  <a:pt x="15078" y="43600"/>
                </a:lnTo>
                <a:lnTo>
                  <a:pt x="26428" y="47142"/>
                </a:lnTo>
                <a:lnTo>
                  <a:pt x="38315" y="46973"/>
                </a:lnTo>
                <a:lnTo>
                  <a:pt x="48536" y="43299"/>
                </a:lnTo>
                <a:lnTo>
                  <a:pt x="56018" y="36735"/>
                </a:lnTo>
                <a:lnTo>
                  <a:pt x="59689" y="27901"/>
                </a:lnTo>
                <a:lnTo>
                  <a:pt x="58676" y="18388"/>
                </a:lnTo>
                <a:lnTo>
                  <a:pt x="53366" y="9969"/>
                </a:lnTo>
                <a:lnTo>
                  <a:pt x="44611" y="3541"/>
                </a:lnTo>
                <a:lnTo>
                  <a:pt x="3326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CD4CC294-1BF6-4AD8-804B-3C5F8CFC995C}"/>
              </a:ext>
            </a:extLst>
          </p:cNvPr>
          <p:cNvSpPr/>
          <p:nvPr/>
        </p:nvSpPr>
        <p:spPr>
          <a:xfrm>
            <a:off x="2466657" y="421683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69" y="0"/>
                </a:moveTo>
                <a:lnTo>
                  <a:pt x="44619" y="3537"/>
                </a:lnTo>
                <a:lnTo>
                  <a:pt x="53374" y="9964"/>
                </a:lnTo>
                <a:lnTo>
                  <a:pt x="58685" y="18383"/>
                </a:lnTo>
                <a:lnTo>
                  <a:pt x="59699" y="27897"/>
                </a:lnTo>
                <a:lnTo>
                  <a:pt x="56022" y="36729"/>
                </a:lnTo>
                <a:lnTo>
                  <a:pt x="48538" y="43291"/>
                </a:lnTo>
                <a:lnTo>
                  <a:pt x="38317" y="46965"/>
                </a:lnTo>
                <a:lnTo>
                  <a:pt x="26430" y="47131"/>
                </a:lnTo>
                <a:lnTo>
                  <a:pt x="15080" y="43593"/>
                </a:lnTo>
                <a:lnTo>
                  <a:pt x="6324" y="37166"/>
                </a:lnTo>
                <a:lnTo>
                  <a:pt x="1014" y="28747"/>
                </a:lnTo>
                <a:lnTo>
                  <a:pt x="0" y="19234"/>
                </a:lnTo>
                <a:lnTo>
                  <a:pt x="3676" y="10401"/>
                </a:lnTo>
                <a:lnTo>
                  <a:pt x="11160" y="3839"/>
                </a:lnTo>
                <a:lnTo>
                  <a:pt x="21381" y="165"/>
                </a:lnTo>
                <a:lnTo>
                  <a:pt x="332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4151F67C-0C54-4BD4-854A-CEE093D39EF9}"/>
              </a:ext>
            </a:extLst>
          </p:cNvPr>
          <p:cNvSpPr/>
          <p:nvPr/>
        </p:nvSpPr>
        <p:spPr>
          <a:xfrm>
            <a:off x="3698519" y="2508677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4" y="0"/>
                </a:moveTo>
                <a:lnTo>
                  <a:pt x="19463" y="347"/>
                </a:lnTo>
                <a:lnTo>
                  <a:pt x="10242" y="4167"/>
                </a:lnTo>
                <a:lnTo>
                  <a:pt x="3431" y="10828"/>
                </a:lnTo>
                <a:lnTo>
                  <a:pt x="0" y="19697"/>
                </a:lnTo>
                <a:lnTo>
                  <a:pt x="765" y="29175"/>
                </a:lnTo>
                <a:lnTo>
                  <a:pt x="5402" y="37496"/>
                </a:lnTo>
                <a:lnTo>
                  <a:pt x="13160" y="43779"/>
                </a:lnTo>
                <a:lnTo>
                  <a:pt x="23291" y="47142"/>
                </a:lnTo>
                <a:lnTo>
                  <a:pt x="33953" y="46795"/>
                </a:lnTo>
                <a:lnTo>
                  <a:pt x="43173" y="42975"/>
                </a:lnTo>
                <a:lnTo>
                  <a:pt x="49984" y="36314"/>
                </a:lnTo>
                <a:lnTo>
                  <a:pt x="53416" y="27444"/>
                </a:lnTo>
                <a:lnTo>
                  <a:pt x="52650" y="17966"/>
                </a:lnTo>
                <a:lnTo>
                  <a:pt x="48013" y="9645"/>
                </a:lnTo>
                <a:lnTo>
                  <a:pt x="40255" y="3363"/>
                </a:lnTo>
                <a:lnTo>
                  <a:pt x="301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2A40C955-2206-4FF0-8A57-71E91E579A43}"/>
              </a:ext>
            </a:extLst>
          </p:cNvPr>
          <p:cNvSpPr/>
          <p:nvPr/>
        </p:nvSpPr>
        <p:spPr>
          <a:xfrm>
            <a:off x="3698516" y="250868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13A1D0B9-26EA-48A0-95AB-4417D7A29339}"/>
              </a:ext>
            </a:extLst>
          </p:cNvPr>
          <p:cNvSpPr/>
          <p:nvPr/>
        </p:nvSpPr>
        <p:spPr>
          <a:xfrm>
            <a:off x="4657396" y="4251815"/>
            <a:ext cx="69224" cy="67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D260AD4A-0990-4762-A733-791A076CDE51}"/>
              </a:ext>
            </a:extLst>
          </p:cNvPr>
          <p:cNvSpPr/>
          <p:nvPr/>
        </p:nvSpPr>
        <p:spPr>
          <a:xfrm>
            <a:off x="3725504" y="4194612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F85D7A47-D144-4850-AA26-9DFC7F27D5AD}"/>
              </a:ext>
            </a:extLst>
          </p:cNvPr>
          <p:cNvSpPr/>
          <p:nvPr/>
        </p:nvSpPr>
        <p:spPr>
          <a:xfrm>
            <a:off x="4974866" y="348023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76F17ABC-EBA3-4647-BB84-963E96B5F820}"/>
              </a:ext>
            </a:extLst>
          </p:cNvPr>
          <p:cNvSpPr/>
          <p:nvPr/>
        </p:nvSpPr>
        <p:spPr>
          <a:xfrm>
            <a:off x="2439670" y="2464227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61" y="0"/>
                </a:moveTo>
                <a:lnTo>
                  <a:pt x="21374" y="168"/>
                </a:lnTo>
                <a:lnTo>
                  <a:pt x="11153" y="3843"/>
                </a:lnTo>
                <a:lnTo>
                  <a:pt x="3671" y="10406"/>
                </a:lnTo>
                <a:lnTo>
                  <a:pt x="0" y="19240"/>
                </a:lnTo>
                <a:lnTo>
                  <a:pt x="1013" y="28754"/>
                </a:lnTo>
                <a:lnTo>
                  <a:pt x="6323" y="37172"/>
                </a:lnTo>
                <a:lnTo>
                  <a:pt x="15078" y="43600"/>
                </a:lnTo>
                <a:lnTo>
                  <a:pt x="26428" y="47142"/>
                </a:lnTo>
                <a:lnTo>
                  <a:pt x="38315" y="46973"/>
                </a:lnTo>
                <a:lnTo>
                  <a:pt x="48536" y="43299"/>
                </a:lnTo>
                <a:lnTo>
                  <a:pt x="56018" y="36735"/>
                </a:lnTo>
                <a:lnTo>
                  <a:pt x="59689" y="27901"/>
                </a:lnTo>
                <a:lnTo>
                  <a:pt x="58676" y="18388"/>
                </a:lnTo>
                <a:lnTo>
                  <a:pt x="53366" y="9969"/>
                </a:lnTo>
                <a:lnTo>
                  <a:pt x="44611" y="3541"/>
                </a:lnTo>
                <a:lnTo>
                  <a:pt x="3326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6" name="object 47">
            <a:extLst>
              <a:ext uri="{FF2B5EF4-FFF2-40B4-BE49-F238E27FC236}">
                <a16:creationId xmlns:a16="http://schemas.microsoft.com/office/drawing/2014/main" id="{6554A13E-DB8F-4AE0-AA9B-667F336A14BD}"/>
              </a:ext>
            </a:extLst>
          </p:cNvPr>
          <p:cNvSpPr/>
          <p:nvPr/>
        </p:nvSpPr>
        <p:spPr>
          <a:xfrm>
            <a:off x="2439669" y="246423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69" y="0"/>
                </a:moveTo>
                <a:lnTo>
                  <a:pt x="44619" y="3537"/>
                </a:lnTo>
                <a:lnTo>
                  <a:pt x="53374" y="9964"/>
                </a:lnTo>
                <a:lnTo>
                  <a:pt x="58685" y="18383"/>
                </a:lnTo>
                <a:lnTo>
                  <a:pt x="59699" y="27897"/>
                </a:lnTo>
                <a:lnTo>
                  <a:pt x="56022" y="36729"/>
                </a:lnTo>
                <a:lnTo>
                  <a:pt x="48538" y="43291"/>
                </a:lnTo>
                <a:lnTo>
                  <a:pt x="38317" y="46965"/>
                </a:lnTo>
                <a:lnTo>
                  <a:pt x="26430" y="47131"/>
                </a:lnTo>
                <a:lnTo>
                  <a:pt x="15080" y="43593"/>
                </a:lnTo>
                <a:lnTo>
                  <a:pt x="6324" y="37166"/>
                </a:lnTo>
                <a:lnTo>
                  <a:pt x="1014" y="28747"/>
                </a:lnTo>
                <a:lnTo>
                  <a:pt x="0" y="19234"/>
                </a:lnTo>
                <a:lnTo>
                  <a:pt x="3676" y="10401"/>
                </a:lnTo>
                <a:lnTo>
                  <a:pt x="11160" y="3839"/>
                </a:lnTo>
                <a:lnTo>
                  <a:pt x="21381" y="165"/>
                </a:lnTo>
                <a:lnTo>
                  <a:pt x="332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7" name="object 48">
            <a:extLst>
              <a:ext uri="{FF2B5EF4-FFF2-40B4-BE49-F238E27FC236}">
                <a16:creationId xmlns:a16="http://schemas.microsoft.com/office/drawing/2014/main" id="{4579F7B3-CF16-4CC1-B9BE-8EFB5779C701}"/>
              </a:ext>
            </a:extLst>
          </p:cNvPr>
          <p:cNvSpPr/>
          <p:nvPr/>
        </p:nvSpPr>
        <p:spPr>
          <a:xfrm>
            <a:off x="4616091" y="338816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A13B2817-770E-403D-B4A1-B25221D30D3F}"/>
              </a:ext>
            </a:extLst>
          </p:cNvPr>
          <p:cNvSpPr/>
          <p:nvPr/>
        </p:nvSpPr>
        <p:spPr>
          <a:xfrm>
            <a:off x="4477981" y="4828076"/>
            <a:ext cx="53975" cy="58419"/>
          </a:xfrm>
          <a:custGeom>
            <a:avLst/>
            <a:gdLst/>
            <a:ahLst/>
            <a:cxnLst/>
            <a:rect l="l" t="t" r="r" b="b"/>
            <a:pathLst>
              <a:path w="53975" h="58420">
                <a:moveTo>
                  <a:pt x="30925" y="0"/>
                </a:moveTo>
                <a:lnTo>
                  <a:pt x="40989" y="3792"/>
                </a:lnTo>
                <a:lnTo>
                  <a:pt x="48575" y="11253"/>
                </a:lnTo>
                <a:lnTo>
                  <a:pt x="52958" y="21321"/>
                </a:lnTo>
                <a:lnTo>
                  <a:pt x="53415" y="32939"/>
                </a:lnTo>
                <a:lnTo>
                  <a:pt x="49675" y="43948"/>
                </a:lnTo>
                <a:lnTo>
                  <a:pt x="42610" y="52355"/>
                </a:lnTo>
                <a:lnTo>
                  <a:pt x="33217" y="57352"/>
                </a:lnTo>
                <a:lnTo>
                  <a:pt x="22490" y="58128"/>
                </a:lnTo>
                <a:lnTo>
                  <a:pt x="12425" y="54335"/>
                </a:lnTo>
                <a:lnTo>
                  <a:pt x="4840" y="46875"/>
                </a:lnTo>
                <a:lnTo>
                  <a:pt x="457" y="36806"/>
                </a:lnTo>
                <a:lnTo>
                  <a:pt x="0" y="25188"/>
                </a:lnTo>
                <a:lnTo>
                  <a:pt x="3740" y="14180"/>
                </a:lnTo>
                <a:lnTo>
                  <a:pt x="10804" y="5772"/>
                </a:lnTo>
                <a:lnTo>
                  <a:pt x="20197" y="775"/>
                </a:lnTo>
                <a:lnTo>
                  <a:pt x="3092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99167E07-CE7C-452E-87E9-0A51DCC56B95}"/>
              </a:ext>
            </a:extLst>
          </p:cNvPr>
          <p:cNvSpPr/>
          <p:nvPr/>
        </p:nvSpPr>
        <p:spPr>
          <a:xfrm>
            <a:off x="2851003" y="3642393"/>
            <a:ext cx="68862" cy="6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33035DAF-F448-4DDD-B1FB-697AA52D88FD}"/>
              </a:ext>
            </a:extLst>
          </p:cNvPr>
          <p:cNvSpPr/>
          <p:nvPr/>
        </p:nvSpPr>
        <p:spPr>
          <a:xfrm>
            <a:off x="4006652" y="536945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254" y="52"/>
                </a:moveTo>
                <a:lnTo>
                  <a:pt x="32924" y="0"/>
                </a:lnTo>
                <a:lnTo>
                  <a:pt x="42282" y="3473"/>
                </a:lnTo>
                <a:lnTo>
                  <a:pt x="49335" y="9876"/>
                </a:lnTo>
                <a:lnTo>
                  <a:pt x="53091" y="18611"/>
                </a:lnTo>
                <a:lnTo>
                  <a:pt x="52675" y="28111"/>
                </a:lnTo>
                <a:lnTo>
                  <a:pt x="48350" y="36598"/>
                </a:lnTo>
                <a:lnTo>
                  <a:pt x="40832" y="43163"/>
                </a:lnTo>
                <a:lnTo>
                  <a:pt x="30836" y="46897"/>
                </a:lnTo>
                <a:lnTo>
                  <a:pt x="20166" y="46949"/>
                </a:lnTo>
                <a:lnTo>
                  <a:pt x="10809" y="43476"/>
                </a:lnTo>
                <a:lnTo>
                  <a:pt x="3756" y="37073"/>
                </a:lnTo>
                <a:lnTo>
                  <a:pt x="0" y="28338"/>
                </a:lnTo>
                <a:lnTo>
                  <a:pt x="415" y="18838"/>
                </a:lnTo>
                <a:lnTo>
                  <a:pt x="4740" y="10351"/>
                </a:lnTo>
                <a:lnTo>
                  <a:pt x="12259" y="3785"/>
                </a:lnTo>
                <a:lnTo>
                  <a:pt x="22254" y="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" name="object 52">
            <a:extLst>
              <a:ext uri="{FF2B5EF4-FFF2-40B4-BE49-F238E27FC236}">
                <a16:creationId xmlns:a16="http://schemas.microsoft.com/office/drawing/2014/main" id="{532EEF05-6B0E-45A3-BFE2-B5262CB2811E}"/>
              </a:ext>
            </a:extLst>
          </p:cNvPr>
          <p:cNvSpPr/>
          <p:nvPr/>
        </p:nvSpPr>
        <p:spPr>
          <a:xfrm>
            <a:off x="3701852" y="498845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254" y="52"/>
                </a:moveTo>
                <a:lnTo>
                  <a:pt x="32924" y="0"/>
                </a:lnTo>
                <a:lnTo>
                  <a:pt x="42282" y="3473"/>
                </a:lnTo>
                <a:lnTo>
                  <a:pt x="49335" y="9876"/>
                </a:lnTo>
                <a:lnTo>
                  <a:pt x="53091" y="18611"/>
                </a:lnTo>
                <a:lnTo>
                  <a:pt x="52675" y="28111"/>
                </a:lnTo>
                <a:lnTo>
                  <a:pt x="48350" y="36598"/>
                </a:lnTo>
                <a:lnTo>
                  <a:pt x="40832" y="43163"/>
                </a:lnTo>
                <a:lnTo>
                  <a:pt x="30836" y="46897"/>
                </a:lnTo>
                <a:lnTo>
                  <a:pt x="20166" y="46949"/>
                </a:lnTo>
                <a:lnTo>
                  <a:pt x="10809" y="43476"/>
                </a:lnTo>
                <a:lnTo>
                  <a:pt x="3756" y="37073"/>
                </a:lnTo>
                <a:lnTo>
                  <a:pt x="0" y="28338"/>
                </a:lnTo>
                <a:lnTo>
                  <a:pt x="415" y="18838"/>
                </a:lnTo>
                <a:lnTo>
                  <a:pt x="4740" y="10351"/>
                </a:lnTo>
                <a:lnTo>
                  <a:pt x="12259" y="3785"/>
                </a:lnTo>
                <a:lnTo>
                  <a:pt x="22254" y="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2" name="object 53">
            <a:extLst>
              <a:ext uri="{FF2B5EF4-FFF2-40B4-BE49-F238E27FC236}">
                <a16:creationId xmlns:a16="http://schemas.microsoft.com/office/drawing/2014/main" id="{1D278C7D-335F-49A8-A66B-F45B2C7A6A17}"/>
              </a:ext>
            </a:extLst>
          </p:cNvPr>
          <p:cNvSpPr/>
          <p:nvPr/>
        </p:nvSpPr>
        <p:spPr>
          <a:xfrm>
            <a:off x="2177859" y="3845593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247" y="0"/>
                </a:moveTo>
                <a:lnTo>
                  <a:pt x="11333" y="4159"/>
                </a:lnTo>
                <a:lnTo>
                  <a:pt x="4032" y="11895"/>
                </a:lnTo>
                <a:lnTo>
                  <a:pt x="26" y="22118"/>
                </a:lnTo>
                <a:lnTo>
                  <a:pt x="0" y="33743"/>
                </a:lnTo>
                <a:lnTo>
                  <a:pt x="4144" y="44611"/>
                </a:lnTo>
                <a:lnTo>
                  <a:pt x="11514" y="52754"/>
                </a:lnTo>
                <a:lnTo>
                  <a:pt x="21086" y="57398"/>
                </a:lnTo>
                <a:lnTo>
                  <a:pt x="31838" y="57772"/>
                </a:lnTo>
                <a:lnTo>
                  <a:pt x="41752" y="53612"/>
                </a:lnTo>
                <a:lnTo>
                  <a:pt x="49053" y="45877"/>
                </a:lnTo>
                <a:lnTo>
                  <a:pt x="53059" y="35653"/>
                </a:lnTo>
                <a:lnTo>
                  <a:pt x="53086" y="24028"/>
                </a:lnTo>
                <a:lnTo>
                  <a:pt x="48941" y="13160"/>
                </a:lnTo>
                <a:lnTo>
                  <a:pt x="41571" y="5018"/>
                </a:lnTo>
                <a:lnTo>
                  <a:pt x="31999" y="373"/>
                </a:lnTo>
                <a:lnTo>
                  <a:pt x="21247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3" name="object 54">
            <a:extLst>
              <a:ext uri="{FF2B5EF4-FFF2-40B4-BE49-F238E27FC236}">
                <a16:creationId xmlns:a16="http://schemas.microsoft.com/office/drawing/2014/main" id="{75024752-2788-4979-B36F-1A1F71571F7F}"/>
              </a:ext>
            </a:extLst>
          </p:cNvPr>
          <p:cNvSpPr/>
          <p:nvPr/>
        </p:nvSpPr>
        <p:spPr>
          <a:xfrm>
            <a:off x="2177850" y="3845592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253" y="0"/>
                </a:moveTo>
                <a:lnTo>
                  <a:pt x="32001" y="377"/>
                </a:lnTo>
                <a:lnTo>
                  <a:pt x="41574" y="5022"/>
                </a:lnTo>
                <a:lnTo>
                  <a:pt x="48945" y="13162"/>
                </a:lnTo>
                <a:lnTo>
                  <a:pt x="53091" y="24024"/>
                </a:lnTo>
                <a:lnTo>
                  <a:pt x="53065" y="35651"/>
                </a:lnTo>
                <a:lnTo>
                  <a:pt x="49058" y="45876"/>
                </a:lnTo>
                <a:lnTo>
                  <a:pt x="41754" y="53613"/>
                </a:lnTo>
                <a:lnTo>
                  <a:pt x="31838" y="57776"/>
                </a:lnTo>
                <a:lnTo>
                  <a:pt x="21089" y="57399"/>
                </a:lnTo>
                <a:lnTo>
                  <a:pt x="11517" y="52754"/>
                </a:lnTo>
                <a:lnTo>
                  <a:pt x="4146" y="44613"/>
                </a:lnTo>
                <a:lnTo>
                  <a:pt x="0" y="33751"/>
                </a:lnTo>
                <a:lnTo>
                  <a:pt x="26" y="22124"/>
                </a:lnTo>
                <a:lnTo>
                  <a:pt x="4032" y="11899"/>
                </a:lnTo>
                <a:lnTo>
                  <a:pt x="11336" y="4163"/>
                </a:lnTo>
                <a:lnTo>
                  <a:pt x="2125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107A23F8-5A35-49ED-B224-F7AD56352A2C}"/>
              </a:ext>
            </a:extLst>
          </p:cNvPr>
          <p:cNvSpPr/>
          <p:nvPr/>
        </p:nvSpPr>
        <p:spPr>
          <a:xfrm>
            <a:off x="3070034" y="288985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32660" y="67"/>
                </a:moveTo>
                <a:lnTo>
                  <a:pt x="0" y="29844"/>
                </a:lnTo>
                <a:lnTo>
                  <a:pt x="3866" y="39185"/>
                </a:lnTo>
                <a:lnTo>
                  <a:pt x="11009" y="46085"/>
                </a:lnTo>
                <a:lnTo>
                  <a:pt x="20425" y="49893"/>
                </a:lnTo>
                <a:lnTo>
                  <a:pt x="31114" y="49961"/>
                </a:lnTo>
                <a:lnTo>
                  <a:pt x="41091" y="46109"/>
                </a:lnTo>
                <a:lnTo>
                  <a:pt x="48548" y="39211"/>
                </a:lnTo>
                <a:lnTo>
                  <a:pt x="52781" y="30227"/>
                </a:lnTo>
                <a:lnTo>
                  <a:pt x="53085" y="20116"/>
                </a:lnTo>
                <a:lnTo>
                  <a:pt x="49219" y="10776"/>
                </a:lnTo>
                <a:lnTo>
                  <a:pt x="42076" y="3876"/>
                </a:lnTo>
                <a:lnTo>
                  <a:pt x="32660" y="67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32DB151B-0C33-40A8-954C-D8CEDEC11A81}"/>
              </a:ext>
            </a:extLst>
          </p:cNvPr>
          <p:cNvSpPr/>
          <p:nvPr/>
        </p:nvSpPr>
        <p:spPr>
          <a:xfrm>
            <a:off x="3070034" y="2889854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68" y="0"/>
                </a:moveTo>
                <a:lnTo>
                  <a:pt x="32661" y="70"/>
                </a:lnTo>
                <a:lnTo>
                  <a:pt x="42079" y="3878"/>
                </a:lnTo>
                <a:lnTo>
                  <a:pt x="49223" y="10778"/>
                </a:lnTo>
                <a:lnTo>
                  <a:pt x="53091" y="20120"/>
                </a:lnTo>
                <a:lnTo>
                  <a:pt x="52786" y="30228"/>
                </a:lnTo>
                <a:lnTo>
                  <a:pt x="48552" y="39211"/>
                </a:lnTo>
                <a:lnTo>
                  <a:pt x="41095" y="46111"/>
                </a:lnTo>
                <a:lnTo>
                  <a:pt x="31122" y="49968"/>
                </a:lnTo>
                <a:lnTo>
                  <a:pt x="20430" y="49897"/>
                </a:lnTo>
                <a:lnTo>
                  <a:pt x="11011" y="46089"/>
                </a:lnTo>
                <a:lnTo>
                  <a:pt x="3867" y="39190"/>
                </a:lnTo>
                <a:lnTo>
                  <a:pt x="0" y="29847"/>
                </a:lnTo>
                <a:lnTo>
                  <a:pt x="304" y="19740"/>
                </a:lnTo>
                <a:lnTo>
                  <a:pt x="4538" y="10756"/>
                </a:lnTo>
                <a:lnTo>
                  <a:pt x="11995" y="3856"/>
                </a:lnTo>
                <a:lnTo>
                  <a:pt x="2196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E8B6B604-C166-4627-B0E9-54CED80DD64D}"/>
              </a:ext>
            </a:extLst>
          </p:cNvPr>
          <p:cNvSpPr/>
          <p:nvPr/>
        </p:nvSpPr>
        <p:spPr>
          <a:xfrm>
            <a:off x="3709849" y="4480377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91" y="152"/>
                </a:moveTo>
                <a:lnTo>
                  <a:pt x="36999" y="0"/>
                </a:lnTo>
                <a:lnTo>
                  <a:pt x="47411" y="3626"/>
                </a:lnTo>
                <a:lnTo>
                  <a:pt x="55224" y="10403"/>
                </a:lnTo>
                <a:lnTo>
                  <a:pt x="59337" y="19701"/>
                </a:lnTo>
                <a:lnTo>
                  <a:pt x="58787" y="29853"/>
                </a:lnTo>
                <a:lnTo>
                  <a:pt x="53884" y="38959"/>
                </a:lnTo>
                <a:lnTo>
                  <a:pt x="45434" y="46041"/>
                </a:lnTo>
                <a:lnTo>
                  <a:pt x="34245" y="50120"/>
                </a:lnTo>
                <a:lnTo>
                  <a:pt x="22337" y="50272"/>
                </a:lnTo>
                <a:lnTo>
                  <a:pt x="11926" y="46646"/>
                </a:lnTo>
                <a:lnTo>
                  <a:pt x="4113" y="39869"/>
                </a:lnTo>
                <a:lnTo>
                  <a:pt x="0" y="30571"/>
                </a:lnTo>
                <a:lnTo>
                  <a:pt x="549" y="20419"/>
                </a:lnTo>
                <a:lnTo>
                  <a:pt x="5453" y="11313"/>
                </a:lnTo>
                <a:lnTo>
                  <a:pt x="13902" y="4231"/>
                </a:lnTo>
                <a:lnTo>
                  <a:pt x="25091" y="1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E776B3E8-B835-4524-9F9B-09D054A85811}"/>
              </a:ext>
            </a:extLst>
          </p:cNvPr>
          <p:cNvSpPr/>
          <p:nvPr/>
        </p:nvSpPr>
        <p:spPr>
          <a:xfrm>
            <a:off x="2138580" y="3189955"/>
            <a:ext cx="68862" cy="67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8" name="object 59">
            <a:extLst>
              <a:ext uri="{FF2B5EF4-FFF2-40B4-BE49-F238E27FC236}">
                <a16:creationId xmlns:a16="http://schemas.microsoft.com/office/drawing/2014/main" id="{A2187E84-D7BB-486C-8DB2-D00711C7EAE8}"/>
              </a:ext>
            </a:extLst>
          </p:cNvPr>
          <p:cNvSpPr/>
          <p:nvPr/>
        </p:nvSpPr>
        <p:spPr>
          <a:xfrm>
            <a:off x="3289159" y="5158430"/>
            <a:ext cx="68862" cy="64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9" name="object 60">
            <a:extLst>
              <a:ext uri="{FF2B5EF4-FFF2-40B4-BE49-F238E27FC236}">
                <a16:creationId xmlns:a16="http://schemas.microsoft.com/office/drawing/2014/main" id="{15FAF3A8-0EC0-45C4-9E00-3A3D19F6B3CD}"/>
              </a:ext>
            </a:extLst>
          </p:cNvPr>
          <p:cNvSpPr/>
          <p:nvPr/>
        </p:nvSpPr>
        <p:spPr>
          <a:xfrm>
            <a:off x="4657587" y="487249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91" y="152"/>
                </a:moveTo>
                <a:lnTo>
                  <a:pt x="36999" y="0"/>
                </a:lnTo>
                <a:lnTo>
                  <a:pt x="47411" y="3626"/>
                </a:lnTo>
                <a:lnTo>
                  <a:pt x="55224" y="10403"/>
                </a:lnTo>
                <a:lnTo>
                  <a:pt x="59337" y="19701"/>
                </a:lnTo>
                <a:lnTo>
                  <a:pt x="58787" y="29853"/>
                </a:lnTo>
                <a:lnTo>
                  <a:pt x="53884" y="38959"/>
                </a:lnTo>
                <a:lnTo>
                  <a:pt x="45434" y="46041"/>
                </a:lnTo>
                <a:lnTo>
                  <a:pt x="34245" y="50120"/>
                </a:lnTo>
                <a:lnTo>
                  <a:pt x="22337" y="50272"/>
                </a:lnTo>
                <a:lnTo>
                  <a:pt x="11926" y="46646"/>
                </a:lnTo>
                <a:lnTo>
                  <a:pt x="4113" y="39869"/>
                </a:lnTo>
                <a:lnTo>
                  <a:pt x="0" y="30571"/>
                </a:lnTo>
                <a:lnTo>
                  <a:pt x="549" y="20419"/>
                </a:lnTo>
                <a:lnTo>
                  <a:pt x="5453" y="11313"/>
                </a:lnTo>
                <a:lnTo>
                  <a:pt x="13902" y="4231"/>
                </a:lnTo>
                <a:lnTo>
                  <a:pt x="25091" y="1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937332" y="1397112"/>
            <a:ext cx="1407916" cy="4114491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1047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0" name="object 61">
            <a:extLst>
              <a:ext uri="{FF2B5EF4-FFF2-40B4-BE49-F238E27FC236}">
                <a16:creationId xmlns:a16="http://schemas.microsoft.com/office/drawing/2014/main" id="{0A0C45D9-E8B9-4EE2-A4E3-1B8102605836}"/>
              </a:ext>
            </a:extLst>
          </p:cNvPr>
          <p:cNvSpPr/>
          <p:nvPr/>
        </p:nvSpPr>
        <p:spPr>
          <a:xfrm>
            <a:off x="2787047" y="1391926"/>
            <a:ext cx="1676367" cy="4154464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19" name="object 62">
            <a:extLst>
              <a:ext uri="{FF2B5EF4-FFF2-40B4-BE49-F238E27FC236}">
                <a16:creationId xmlns:a16="http://schemas.microsoft.com/office/drawing/2014/main" id="{F24532E2-99E3-4A23-9C41-291FA03CB61D}"/>
              </a:ext>
            </a:extLst>
          </p:cNvPr>
          <p:cNvSpPr txBox="1"/>
          <p:nvPr/>
        </p:nvSpPr>
        <p:spPr>
          <a:xfrm>
            <a:off x="5884201" y="3099521"/>
            <a:ext cx="2900984" cy="22448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spcBef>
                <a:spcPts val="225"/>
              </a:spcBef>
            </a:pPr>
            <a:r>
              <a:rPr lang="en-US" sz="2400" spc="-5" dirty="0">
                <a:cs typeface="+mn-ea"/>
                <a:sym typeface="+mn-lt"/>
              </a:rPr>
              <a:t>Define the </a:t>
            </a:r>
            <a:r>
              <a:rPr lang="en-US" sz="2400" spc="-5" dirty="0">
                <a:solidFill>
                  <a:srgbClr val="0070C0"/>
                </a:solidFill>
                <a:cs typeface="+mn-ea"/>
                <a:sym typeface="+mn-lt"/>
              </a:rPr>
              <a:t>margin</a:t>
            </a:r>
            <a:r>
              <a:rPr lang="en-US" sz="2400" spc="-5" dirty="0">
                <a:cs typeface="+mn-ea"/>
                <a:sym typeface="+mn-lt"/>
              </a:rPr>
              <a:t> of a linear classifier as the width that the </a:t>
            </a:r>
            <a:r>
              <a:rPr lang="en-US" sz="2400" spc="-5" dirty="0">
                <a:solidFill>
                  <a:srgbClr val="0070C0"/>
                </a:solidFill>
                <a:cs typeface="+mn-ea"/>
                <a:sym typeface="+mn-lt"/>
              </a:rPr>
              <a:t>boundary could be increased by </a:t>
            </a:r>
            <a:r>
              <a:rPr lang="en-US" sz="2400" spc="-5" dirty="0">
                <a:cs typeface="+mn-ea"/>
                <a:sym typeface="+mn-lt"/>
              </a:rPr>
              <a:t>before hitting a datapoint.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5" name="object 61">
            <a:extLst>
              <a:ext uri="{FF2B5EF4-FFF2-40B4-BE49-F238E27FC236}">
                <a16:creationId xmlns:a16="http://schemas.microsoft.com/office/drawing/2014/main" id="{D08BE92C-D31B-4252-8B4A-16AE8B2E81E1}"/>
              </a:ext>
            </a:extLst>
          </p:cNvPr>
          <p:cNvSpPr/>
          <p:nvPr/>
        </p:nvSpPr>
        <p:spPr>
          <a:xfrm rot="1701396">
            <a:off x="2933041" y="1286705"/>
            <a:ext cx="1883018" cy="4521857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224B602A-57EE-4E69-9DBA-000B13B59951}"/>
              </a:ext>
            </a:extLst>
          </p:cNvPr>
          <p:cNvSpPr/>
          <p:nvPr/>
        </p:nvSpPr>
        <p:spPr>
          <a:xfrm rot="1287237">
            <a:off x="2621800" y="1356538"/>
            <a:ext cx="2478786" cy="4392639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348084" y="1469230"/>
            <a:ext cx="2519698" cy="4427815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3111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Maximum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0203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491854"/>
            <a:ext cx="5185869" cy="4378591"/>
            <a:chOff x="910131" y="1380543"/>
            <a:chExt cx="5185869" cy="437859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380543"/>
              <a:ext cx="3657600" cy="4378591"/>
              <a:chOff x="2438400" y="1380543"/>
              <a:chExt cx="3657600" cy="437859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849427" y="1380543"/>
                <a:ext cx="2806885" cy="4378591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924148" y="2853297"/>
            <a:ext cx="3026374" cy="3161834"/>
            <a:chOff x="5924149" y="2554720"/>
            <a:chExt cx="3026374" cy="316183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0F5F02-9CCD-4255-902E-BB49209EE519}"/>
                </a:ext>
              </a:extLst>
            </p:cNvPr>
            <p:cNvGrpSpPr/>
            <p:nvPr/>
          </p:nvGrpSpPr>
          <p:grpSpPr>
            <a:xfrm>
              <a:off x="6226952" y="5167498"/>
              <a:ext cx="1957755" cy="549056"/>
              <a:chOff x="6274758" y="5640280"/>
              <a:chExt cx="1957755" cy="549056"/>
            </a:xfrm>
          </p:grpSpPr>
          <p:sp>
            <p:nvSpPr>
              <p:cNvPr id="79" name="object 53">
                <a:extLst>
                  <a:ext uri="{FF2B5EF4-FFF2-40B4-BE49-F238E27FC236}">
                    <a16:creationId xmlns:a16="http://schemas.microsoft.com/office/drawing/2014/main" id="{61CEB8A2-601F-4704-8D00-EA18AB5630C9}"/>
                  </a:ext>
                </a:extLst>
              </p:cNvPr>
              <p:cNvSpPr/>
              <p:nvPr/>
            </p:nvSpPr>
            <p:spPr>
              <a:xfrm flipH="1">
                <a:off x="6544724" y="5640280"/>
                <a:ext cx="1687789" cy="549056"/>
              </a:xfrm>
              <a:custGeom>
                <a:avLst/>
                <a:gdLst/>
                <a:ahLst/>
                <a:cxnLst/>
                <a:rect l="l" t="t" r="r" b="b"/>
                <a:pathLst>
                  <a:path w="2018029" h="519429">
                    <a:moveTo>
                      <a:pt x="2017737" y="0"/>
                    </a:moveTo>
                    <a:lnTo>
                      <a:pt x="1026058" y="138111"/>
                    </a:lnTo>
                    <a:lnTo>
                      <a:pt x="0" y="138111"/>
                    </a:lnTo>
                    <a:lnTo>
                      <a:pt x="0" y="519111"/>
                    </a:lnTo>
                    <a:lnTo>
                      <a:pt x="1758950" y="519111"/>
                    </a:lnTo>
                    <a:lnTo>
                      <a:pt x="1758950" y="138111"/>
                    </a:lnTo>
                    <a:lnTo>
                      <a:pt x="1465795" y="138111"/>
                    </a:lnTo>
                    <a:lnTo>
                      <a:pt x="2017737" y="0"/>
                    </a:lnTo>
                    <a:close/>
                  </a:path>
                </a:pathLst>
              </a:cu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0" name="object 66">
                <a:extLst>
                  <a:ext uri="{FF2B5EF4-FFF2-40B4-BE49-F238E27FC236}">
                    <a16:creationId xmlns:a16="http://schemas.microsoft.com/office/drawing/2014/main" id="{601EE3BE-345B-4936-8052-1CF15AFFB4C6}"/>
                  </a:ext>
                </a:extLst>
              </p:cNvPr>
              <p:cNvSpPr txBox="1"/>
              <p:nvPr/>
            </p:nvSpPr>
            <p:spPr>
              <a:xfrm>
                <a:off x="6274758" y="5855422"/>
                <a:ext cx="1816554" cy="278281"/>
              </a:xfrm>
              <a:prstGeom prst="rect">
                <a:avLst/>
              </a:prstGeom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689610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800" dirty="0">
                    <a:cs typeface="+mn-ea"/>
                    <a:sym typeface="+mn-lt"/>
                  </a:rPr>
                  <a:t>Linear</a:t>
                </a:r>
                <a:r>
                  <a:rPr sz="1800" spc="-75" dirty="0">
                    <a:cs typeface="+mn-ea"/>
                    <a:sym typeface="+mn-lt"/>
                  </a:rPr>
                  <a:t> </a:t>
                </a:r>
                <a:r>
                  <a:rPr sz="1800" spc="-5" dirty="0">
                    <a:cs typeface="+mn-ea"/>
                    <a:sym typeface="+mn-lt"/>
                  </a:rPr>
                  <a:t>SV</a:t>
                </a:r>
                <a:r>
                  <a:rPr lang="en-US" altLang="zh-CN" sz="1800" spc="-5" dirty="0">
                    <a:cs typeface="+mn-ea"/>
                    <a:sym typeface="+mn-lt"/>
                  </a:rPr>
                  <a:t>M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8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5924149" y="2554720"/>
              <a:ext cx="3026374" cy="263982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The </a:t>
              </a:r>
              <a:r>
                <a:rPr lang="en-US" sz="2400" spc="-5" dirty="0">
                  <a:solidFill>
                    <a:srgbClr val="0070C0"/>
                  </a:solidFill>
                  <a:cs typeface="+mn-ea"/>
                  <a:sym typeface="+mn-lt"/>
                </a:rPr>
                <a:t>maximum margin linear classifier </a:t>
              </a:r>
              <a:r>
                <a:rPr lang="en-US" sz="2400" spc="-5" dirty="0">
                  <a:cs typeface="+mn-ea"/>
                  <a:sym typeface="+mn-lt"/>
                </a:rPr>
                <a:t>is the  linear classifier with  the, </a:t>
              </a:r>
              <a:r>
                <a:rPr lang="en-US" sz="2400" spc="-5" dirty="0">
                  <a:solidFill>
                    <a:srgbClr val="FF0000"/>
                  </a:solidFill>
                  <a:cs typeface="+mn-ea"/>
                  <a:sym typeface="+mn-lt"/>
                </a:rPr>
                <a:t>maximum</a:t>
              </a:r>
              <a:r>
                <a:rPr lang="en-US" sz="2400" spc="-5" dirty="0">
                  <a:cs typeface="+mn-ea"/>
                  <a:sym typeface="+mn-lt"/>
                </a:rPr>
                <a:t> margin.</a:t>
              </a:r>
            </a:p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This is the simplest kind of SVM (Called an LSVM)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348084" y="1469230"/>
            <a:ext cx="2519698" cy="4427815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3111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Maximum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0203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491854"/>
            <a:ext cx="5185869" cy="4378591"/>
            <a:chOff x="910131" y="1380543"/>
            <a:chExt cx="5185869" cy="437859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380543"/>
              <a:ext cx="3657600" cy="4378591"/>
              <a:chOff x="2438400" y="1380543"/>
              <a:chExt cx="3657600" cy="437859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849427" y="1380543"/>
                <a:ext cx="2806885" cy="4378591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6AA2244-F220-4986-A5BC-92CE4DF2BB6B}"/>
              </a:ext>
            </a:extLst>
          </p:cNvPr>
          <p:cNvSpPr txBox="1"/>
          <p:nvPr/>
        </p:nvSpPr>
        <p:spPr>
          <a:xfrm>
            <a:off x="27568" y="3857348"/>
            <a:ext cx="173310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CC00"/>
                </a:solidFill>
                <a:cs typeface="+mn-ea"/>
                <a:sym typeface="+mn-lt"/>
              </a:rPr>
              <a:t>Support </a:t>
            </a:r>
            <a:r>
              <a:rPr spc="-25" dirty="0">
                <a:solidFill>
                  <a:srgbClr val="00CC00"/>
                </a:solidFill>
                <a:cs typeface="+mn-ea"/>
                <a:sym typeface="+mn-lt"/>
              </a:rPr>
              <a:t>Vectors</a:t>
            </a:r>
            <a:r>
              <a:rPr spc="-75" dirty="0">
                <a:solidFill>
                  <a:srgbClr val="00CC00"/>
                </a:solidFill>
                <a:cs typeface="+mn-ea"/>
                <a:sym typeface="+mn-lt"/>
              </a:rPr>
              <a:t> </a:t>
            </a:r>
            <a:r>
              <a:rPr spc="-10" dirty="0">
                <a:cs typeface="+mn-ea"/>
                <a:sym typeface="+mn-lt"/>
              </a:rPr>
              <a:t>are </a:t>
            </a:r>
            <a:r>
              <a:rPr spc="-5" dirty="0">
                <a:cs typeface="+mn-ea"/>
                <a:sym typeface="+mn-lt"/>
              </a:rPr>
              <a:t>those </a:t>
            </a:r>
            <a:r>
              <a:rPr spc="-10" dirty="0">
                <a:cs typeface="+mn-ea"/>
                <a:sym typeface="+mn-lt"/>
              </a:rPr>
              <a:t>data</a:t>
            </a:r>
            <a:r>
              <a:rPr lang="en-US" altLang="zh-CN" spc="-10" dirty="0">
                <a:cs typeface="+mn-ea"/>
                <a:sym typeface="+mn-lt"/>
              </a:rPr>
              <a:t> </a:t>
            </a:r>
            <a:r>
              <a:rPr spc="-10" dirty="0">
                <a:cs typeface="+mn-ea"/>
                <a:sym typeface="+mn-lt"/>
              </a:rPr>
              <a:t>points </a:t>
            </a:r>
            <a:r>
              <a:rPr spc="-5" dirty="0">
                <a:cs typeface="+mn-ea"/>
                <a:sym typeface="+mn-lt"/>
              </a:rPr>
              <a:t>that </a:t>
            </a:r>
            <a:r>
              <a:rPr dirty="0">
                <a:cs typeface="+mn-ea"/>
                <a:sym typeface="+mn-lt"/>
              </a:rPr>
              <a:t>the </a:t>
            </a:r>
            <a:r>
              <a:rPr spc="-10" dirty="0">
                <a:cs typeface="+mn-ea"/>
                <a:sym typeface="+mn-lt"/>
              </a:rPr>
              <a:t>margin </a:t>
            </a:r>
            <a:r>
              <a:rPr spc="-5" dirty="0">
                <a:cs typeface="+mn-ea"/>
                <a:sym typeface="+mn-lt"/>
              </a:rPr>
              <a:t>pushes </a:t>
            </a:r>
            <a:r>
              <a:rPr dirty="0">
                <a:cs typeface="+mn-ea"/>
                <a:sym typeface="+mn-lt"/>
              </a:rPr>
              <a:t>up</a:t>
            </a:r>
            <a:r>
              <a:rPr spc="-10" dirty="0">
                <a:cs typeface="+mn-ea"/>
                <a:sym typeface="+mn-lt"/>
              </a:rPr>
              <a:t> </a:t>
            </a:r>
            <a:r>
              <a:rPr spc="-15" dirty="0">
                <a:cs typeface="+mn-ea"/>
                <a:sym typeface="+mn-lt"/>
              </a:rPr>
              <a:t>against</a:t>
            </a:r>
            <a:endParaRPr dirty="0">
              <a:cs typeface="+mn-ea"/>
              <a:sym typeface="+mn-lt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6A5BD46E-B9EE-4E8A-A10E-92D196912638}"/>
              </a:ext>
            </a:extLst>
          </p:cNvPr>
          <p:cNvSpPr/>
          <p:nvPr/>
        </p:nvSpPr>
        <p:spPr>
          <a:xfrm>
            <a:off x="1430136" y="3416551"/>
            <a:ext cx="2438476" cy="1254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8" name="object 57">
            <a:extLst>
              <a:ext uri="{FF2B5EF4-FFF2-40B4-BE49-F238E27FC236}">
                <a16:creationId xmlns:a16="http://schemas.microsoft.com/office/drawing/2014/main" id="{4D58FC6D-4D4A-4969-AC93-E123B0550F67}"/>
              </a:ext>
            </a:extLst>
          </p:cNvPr>
          <p:cNvSpPr txBox="1"/>
          <p:nvPr/>
        </p:nvSpPr>
        <p:spPr>
          <a:xfrm>
            <a:off x="5512367" y="2425872"/>
            <a:ext cx="24100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24148" y="2853297"/>
            <a:ext cx="3026374" cy="3161834"/>
            <a:chOff x="5924149" y="2554720"/>
            <a:chExt cx="3026374" cy="31618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D0F5F02-9CCD-4255-902E-BB49209EE519}"/>
                </a:ext>
              </a:extLst>
            </p:cNvPr>
            <p:cNvGrpSpPr/>
            <p:nvPr/>
          </p:nvGrpSpPr>
          <p:grpSpPr>
            <a:xfrm>
              <a:off x="6226952" y="5167498"/>
              <a:ext cx="1957755" cy="549056"/>
              <a:chOff x="6274758" y="5640280"/>
              <a:chExt cx="1957755" cy="549056"/>
            </a:xfrm>
          </p:grpSpPr>
          <p:sp>
            <p:nvSpPr>
              <p:cNvPr id="76" name="object 53">
                <a:extLst>
                  <a:ext uri="{FF2B5EF4-FFF2-40B4-BE49-F238E27FC236}">
                    <a16:creationId xmlns:a16="http://schemas.microsoft.com/office/drawing/2014/main" id="{61CEB8A2-601F-4704-8D00-EA18AB5630C9}"/>
                  </a:ext>
                </a:extLst>
              </p:cNvPr>
              <p:cNvSpPr/>
              <p:nvPr/>
            </p:nvSpPr>
            <p:spPr>
              <a:xfrm flipH="1">
                <a:off x="6544724" y="5640280"/>
                <a:ext cx="1687789" cy="549056"/>
              </a:xfrm>
              <a:custGeom>
                <a:avLst/>
                <a:gdLst/>
                <a:ahLst/>
                <a:cxnLst/>
                <a:rect l="l" t="t" r="r" b="b"/>
                <a:pathLst>
                  <a:path w="2018029" h="519429">
                    <a:moveTo>
                      <a:pt x="2017737" y="0"/>
                    </a:moveTo>
                    <a:lnTo>
                      <a:pt x="1026058" y="138111"/>
                    </a:lnTo>
                    <a:lnTo>
                      <a:pt x="0" y="138111"/>
                    </a:lnTo>
                    <a:lnTo>
                      <a:pt x="0" y="519111"/>
                    </a:lnTo>
                    <a:lnTo>
                      <a:pt x="1758950" y="519111"/>
                    </a:lnTo>
                    <a:lnTo>
                      <a:pt x="1758950" y="138111"/>
                    </a:lnTo>
                    <a:lnTo>
                      <a:pt x="1465795" y="138111"/>
                    </a:lnTo>
                    <a:lnTo>
                      <a:pt x="2017737" y="0"/>
                    </a:lnTo>
                    <a:close/>
                  </a:path>
                </a:pathLst>
              </a:cu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7" name="object 66">
                <a:extLst>
                  <a:ext uri="{FF2B5EF4-FFF2-40B4-BE49-F238E27FC236}">
                    <a16:creationId xmlns:a16="http://schemas.microsoft.com/office/drawing/2014/main" id="{601EE3BE-345B-4936-8052-1CF15AFFB4C6}"/>
                  </a:ext>
                </a:extLst>
              </p:cNvPr>
              <p:cNvSpPr txBox="1"/>
              <p:nvPr/>
            </p:nvSpPr>
            <p:spPr>
              <a:xfrm>
                <a:off x="6274758" y="5855422"/>
                <a:ext cx="1816554" cy="278281"/>
              </a:xfrm>
              <a:prstGeom prst="rect">
                <a:avLst/>
              </a:prstGeom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689610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800" dirty="0">
                    <a:cs typeface="+mn-ea"/>
                    <a:sym typeface="+mn-lt"/>
                  </a:rPr>
                  <a:t>Linear</a:t>
                </a:r>
                <a:r>
                  <a:rPr sz="1800" spc="-75" dirty="0">
                    <a:cs typeface="+mn-ea"/>
                    <a:sym typeface="+mn-lt"/>
                  </a:rPr>
                  <a:t> </a:t>
                </a:r>
                <a:r>
                  <a:rPr sz="1800" spc="-5" dirty="0">
                    <a:cs typeface="+mn-ea"/>
                    <a:sym typeface="+mn-lt"/>
                  </a:rPr>
                  <a:t>SV</a:t>
                </a:r>
                <a:r>
                  <a:rPr lang="en-US" altLang="zh-CN" sz="1800" spc="-5" dirty="0">
                    <a:cs typeface="+mn-ea"/>
                    <a:sym typeface="+mn-lt"/>
                  </a:rPr>
                  <a:t>M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80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5924149" y="2554720"/>
              <a:ext cx="3026374" cy="263982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The </a:t>
              </a:r>
              <a:r>
                <a:rPr lang="en-US" sz="2400" spc="-5" dirty="0">
                  <a:solidFill>
                    <a:srgbClr val="0070C0"/>
                  </a:solidFill>
                  <a:cs typeface="+mn-ea"/>
                  <a:sym typeface="+mn-lt"/>
                </a:rPr>
                <a:t>maximum margin linear classifier </a:t>
              </a:r>
              <a:r>
                <a:rPr lang="en-US" sz="2400" spc="-5" dirty="0">
                  <a:cs typeface="+mn-ea"/>
                  <a:sym typeface="+mn-lt"/>
                </a:rPr>
                <a:t>is the  linear classifier with  the, </a:t>
              </a:r>
              <a:r>
                <a:rPr lang="en-US" sz="2400" spc="-5" dirty="0">
                  <a:solidFill>
                    <a:srgbClr val="FF0000"/>
                  </a:solidFill>
                  <a:cs typeface="+mn-ea"/>
                  <a:sym typeface="+mn-lt"/>
                </a:rPr>
                <a:t>maximum</a:t>
              </a:r>
              <a:r>
                <a:rPr lang="en-US" sz="2400" spc="-5" dirty="0">
                  <a:cs typeface="+mn-ea"/>
                  <a:sym typeface="+mn-lt"/>
                </a:rPr>
                <a:t> margin.</a:t>
              </a:r>
            </a:p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This is the simplest kind of SVM (Called an LSVM)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C584EC-A4FF-4AA5-9911-877708579109}"/>
              </a:ext>
            </a:extLst>
          </p:cNvPr>
          <p:cNvGrpSpPr/>
          <p:nvPr/>
        </p:nvGrpSpPr>
        <p:grpSpPr>
          <a:xfrm>
            <a:off x="628650" y="2580575"/>
            <a:ext cx="7730673" cy="3775776"/>
            <a:chOff x="659719" y="2625024"/>
            <a:chExt cx="7730673" cy="3775776"/>
          </a:xfrm>
        </p:grpSpPr>
        <p:grpSp>
          <p:nvGrpSpPr>
            <p:cNvPr id="31" name="object 3">
              <a:extLst>
                <a:ext uri="{FF2B5EF4-FFF2-40B4-BE49-F238E27FC236}">
                  <a16:creationId xmlns:a16="http://schemas.microsoft.com/office/drawing/2014/main" id="{86ECC011-AD5A-4E46-9097-6E6843332802}"/>
                </a:ext>
              </a:extLst>
            </p:cNvPr>
            <p:cNvGrpSpPr/>
            <p:nvPr/>
          </p:nvGrpSpPr>
          <p:grpSpPr>
            <a:xfrm>
              <a:off x="1066800" y="2971800"/>
              <a:ext cx="4521395" cy="3322318"/>
              <a:chOff x="1066800" y="2971800"/>
              <a:chExt cx="4521395" cy="3322318"/>
            </a:xfrm>
          </p:grpSpPr>
          <p:sp>
            <p:nvSpPr>
              <p:cNvPr id="32" name="object 4">
                <a:extLst>
                  <a:ext uri="{FF2B5EF4-FFF2-40B4-BE49-F238E27FC236}">
                    <a16:creationId xmlns:a16="http://schemas.microsoft.com/office/drawing/2014/main" id="{63047AA7-6424-44FC-9B93-F73810B7AEA0}"/>
                  </a:ext>
                </a:extLst>
              </p:cNvPr>
              <p:cNvSpPr/>
              <p:nvPr/>
            </p:nvSpPr>
            <p:spPr>
              <a:xfrm>
                <a:off x="1066800" y="2971800"/>
                <a:ext cx="0" cy="3276600"/>
              </a:xfrm>
              <a:custGeom>
                <a:avLst/>
                <a:gdLst/>
                <a:ahLst/>
                <a:cxnLst/>
                <a:rect l="l" t="t" r="r" b="b"/>
                <a:pathLst>
                  <a:path h="3276600">
                    <a:moveTo>
                      <a:pt x="0" y="0"/>
                    </a:moveTo>
                    <a:lnTo>
                      <a:pt x="1" y="327660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44CA5634-BFFC-4F3E-A077-25BD9BD483A9}"/>
                  </a:ext>
                </a:extLst>
              </p:cNvPr>
              <p:cNvSpPr/>
              <p:nvPr/>
            </p:nvSpPr>
            <p:spPr>
              <a:xfrm>
                <a:off x="1066800" y="6248399"/>
                <a:ext cx="452139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724400">
                    <a:moveTo>
                      <a:pt x="0" y="0"/>
                    </a:moveTo>
                    <a:lnTo>
                      <a:pt x="4724402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6">
                <a:extLst>
                  <a:ext uri="{FF2B5EF4-FFF2-40B4-BE49-F238E27FC236}">
                    <a16:creationId xmlns:a16="http://schemas.microsoft.com/office/drawing/2014/main" id="{D9556546-05B3-4B72-9874-CD1216D27400}"/>
                  </a:ext>
                </a:extLst>
              </p:cNvPr>
              <p:cNvSpPr/>
              <p:nvPr/>
            </p:nvSpPr>
            <p:spPr>
              <a:xfrm>
                <a:off x="1981200" y="3962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7">
                <a:extLst>
                  <a:ext uri="{FF2B5EF4-FFF2-40B4-BE49-F238E27FC236}">
                    <a16:creationId xmlns:a16="http://schemas.microsoft.com/office/drawing/2014/main" id="{20B0DD8C-A011-4EAB-845B-34AF674B79ED}"/>
                  </a:ext>
                </a:extLst>
              </p:cNvPr>
              <p:cNvSpPr/>
              <p:nvPr/>
            </p:nvSpPr>
            <p:spPr>
              <a:xfrm>
                <a:off x="2743200" y="3810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8">
                <a:extLst>
                  <a:ext uri="{FF2B5EF4-FFF2-40B4-BE49-F238E27FC236}">
                    <a16:creationId xmlns:a16="http://schemas.microsoft.com/office/drawing/2014/main" id="{DABBBB99-FE13-4C26-84AA-AFD6D2F57D12}"/>
                  </a:ext>
                </a:extLst>
              </p:cNvPr>
              <p:cNvSpPr/>
              <p:nvPr/>
            </p:nvSpPr>
            <p:spPr>
              <a:xfrm>
                <a:off x="1600200" y="44958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9">
                <a:extLst>
                  <a:ext uri="{FF2B5EF4-FFF2-40B4-BE49-F238E27FC236}">
                    <a16:creationId xmlns:a16="http://schemas.microsoft.com/office/drawing/2014/main" id="{FCF03139-5814-4EB8-A399-93E795D4CA8B}"/>
                  </a:ext>
                </a:extLst>
              </p:cNvPr>
              <p:cNvSpPr/>
              <p:nvPr/>
            </p:nvSpPr>
            <p:spPr>
              <a:xfrm>
                <a:off x="1600200" y="32766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10">
                <a:extLst>
                  <a:ext uri="{FF2B5EF4-FFF2-40B4-BE49-F238E27FC236}">
                    <a16:creationId xmlns:a16="http://schemas.microsoft.com/office/drawing/2014/main" id="{221A8C6C-DD55-4BE7-8150-3F8067CA1331}"/>
                  </a:ext>
                </a:extLst>
              </p:cNvPr>
              <p:cNvSpPr/>
              <p:nvPr/>
            </p:nvSpPr>
            <p:spPr>
              <a:xfrm>
                <a:off x="2237775" y="4572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11">
                <a:extLst>
                  <a:ext uri="{FF2B5EF4-FFF2-40B4-BE49-F238E27FC236}">
                    <a16:creationId xmlns:a16="http://schemas.microsoft.com/office/drawing/2014/main" id="{F25A0A3A-F1DE-47CD-AF20-5C669990FF99}"/>
                  </a:ext>
                </a:extLst>
              </p:cNvPr>
              <p:cNvSpPr/>
              <p:nvPr/>
            </p:nvSpPr>
            <p:spPr>
              <a:xfrm>
                <a:off x="2362200" y="3200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12">
                <a:extLst>
                  <a:ext uri="{FF2B5EF4-FFF2-40B4-BE49-F238E27FC236}">
                    <a16:creationId xmlns:a16="http://schemas.microsoft.com/office/drawing/2014/main" id="{A5A46641-CCF3-4C3A-8B97-1D9C8B7D5A71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13">
                <a:extLst>
                  <a:ext uri="{FF2B5EF4-FFF2-40B4-BE49-F238E27FC236}">
                    <a16:creationId xmlns:a16="http://schemas.microsoft.com/office/drawing/2014/main" id="{004B26B3-6F0D-4BF9-B024-3A30A253DFC2}"/>
                  </a:ext>
                </a:extLst>
              </p:cNvPr>
              <p:cNvSpPr/>
              <p:nvPr/>
            </p:nvSpPr>
            <p:spPr>
              <a:xfrm>
                <a:off x="3371125" y="5105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object 14">
                <a:extLst>
                  <a:ext uri="{FF2B5EF4-FFF2-40B4-BE49-F238E27FC236}">
                    <a16:creationId xmlns:a16="http://schemas.microsoft.com/office/drawing/2014/main" id="{50820F28-69D4-4AE6-9122-C30E966AB178}"/>
                  </a:ext>
                </a:extLst>
              </p:cNvPr>
              <p:cNvSpPr/>
              <p:nvPr/>
            </p:nvSpPr>
            <p:spPr>
              <a:xfrm>
                <a:off x="4648200" y="5105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15">
                <a:extLst>
                  <a:ext uri="{FF2B5EF4-FFF2-40B4-BE49-F238E27FC236}">
                    <a16:creationId xmlns:a16="http://schemas.microsoft.com/office/drawing/2014/main" id="{BAA1B9A1-160F-496C-99A2-B5B8411E4A3A}"/>
                  </a:ext>
                </a:extLst>
              </p:cNvPr>
              <p:cNvSpPr/>
              <p:nvPr/>
            </p:nvSpPr>
            <p:spPr>
              <a:xfrm>
                <a:off x="4572000" y="55626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16">
                <a:extLst>
                  <a:ext uri="{FF2B5EF4-FFF2-40B4-BE49-F238E27FC236}">
                    <a16:creationId xmlns:a16="http://schemas.microsoft.com/office/drawing/2014/main" id="{82EF59E7-BA1F-4015-B67A-616D3B9DDA2B}"/>
                  </a:ext>
                </a:extLst>
              </p:cNvPr>
              <p:cNvSpPr/>
              <p:nvPr/>
            </p:nvSpPr>
            <p:spPr>
              <a:xfrm>
                <a:off x="3657600" y="4648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17">
                <a:extLst>
                  <a:ext uri="{FF2B5EF4-FFF2-40B4-BE49-F238E27FC236}">
                    <a16:creationId xmlns:a16="http://schemas.microsoft.com/office/drawing/2014/main" id="{B130ADD8-BA41-46D8-B75A-C003F5FA5D4B}"/>
                  </a:ext>
                </a:extLst>
              </p:cNvPr>
              <p:cNvSpPr/>
              <p:nvPr/>
            </p:nvSpPr>
            <p:spPr>
              <a:xfrm>
                <a:off x="4495800" y="5867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18">
                <a:extLst>
                  <a:ext uri="{FF2B5EF4-FFF2-40B4-BE49-F238E27FC236}">
                    <a16:creationId xmlns:a16="http://schemas.microsoft.com/office/drawing/2014/main" id="{865EC9D2-3D8A-490B-8C01-9B2C98CF811E}"/>
                  </a:ext>
                </a:extLst>
              </p:cNvPr>
              <p:cNvSpPr/>
              <p:nvPr/>
            </p:nvSpPr>
            <p:spPr>
              <a:xfrm>
                <a:off x="5181600" y="4648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19">
                <a:extLst>
                  <a:ext uri="{FF2B5EF4-FFF2-40B4-BE49-F238E27FC236}">
                    <a16:creationId xmlns:a16="http://schemas.microsoft.com/office/drawing/2014/main" id="{591CEAF2-F18C-482C-AD23-E3CB9C3CA6F1}"/>
                  </a:ext>
                </a:extLst>
              </p:cNvPr>
              <p:cNvSpPr/>
              <p:nvPr/>
            </p:nvSpPr>
            <p:spPr>
              <a:xfrm>
                <a:off x="4876800" y="5410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object 21">
              <a:extLst>
                <a:ext uri="{FF2B5EF4-FFF2-40B4-BE49-F238E27FC236}">
                  <a16:creationId xmlns:a16="http://schemas.microsoft.com/office/drawing/2014/main" id="{9FC14949-28EA-47D5-882A-E69042439DBB}"/>
                </a:ext>
              </a:extLst>
            </p:cNvPr>
            <p:cNvGrpSpPr/>
            <p:nvPr/>
          </p:nvGrpSpPr>
          <p:grpSpPr>
            <a:xfrm>
              <a:off x="1699849" y="2625024"/>
              <a:ext cx="4016421" cy="3775776"/>
              <a:chOff x="1699849" y="2625024"/>
              <a:chExt cx="4016421" cy="3775776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124B0344-64C5-4597-930C-2FE21C12A79B}"/>
                  </a:ext>
                </a:extLst>
              </p:cNvPr>
              <p:cNvSpPr/>
              <p:nvPr/>
            </p:nvSpPr>
            <p:spPr>
              <a:xfrm>
                <a:off x="1904997" y="2625024"/>
                <a:ext cx="2379577" cy="3775776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3124200">
                    <a:moveTo>
                      <a:pt x="1981201" y="0"/>
                    </a:moveTo>
                    <a:lnTo>
                      <a:pt x="0" y="3124201"/>
                    </a:lnTo>
                  </a:path>
                </a:pathLst>
              </a:custGeom>
              <a:ln w="254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F804DE56-79DC-453A-99B6-2F0FC4DCDF2B}"/>
                  </a:ext>
                </a:extLst>
              </p:cNvPr>
              <p:cNvSpPr/>
              <p:nvPr/>
            </p:nvSpPr>
            <p:spPr>
              <a:xfrm>
                <a:off x="1699849" y="2784473"/>
                <a:ext cx="2903220" cy="3410585"/>
              </a:xfrm>
              <a:custGeom>
                <a:avLst/>
                <a:gdLst/>
                <a:ahLst/>
                <a:cxnLst/>
                <a:rect l="l" t="t" r="r" b="b"/>
                <a:pathLst>
                  <a:path w="2903220" h="3410585">
                    <a:moveTo>
                      <a:pt x="2304148" y="246481"/>
                    </a:moveTo>
                    <a:lnTo>
                      <a:pt x="1917192" y="0"/>
                    </a:lnTo>
                    <a:lnTo>
                      <a:pt x="0" y="3009989"/>
                    </a:lnTo>
                    <a:lnTo>
                      <a:pt x="386956" y="3256457"/>
                    </a:lnTo>
                    <a:lnTo>
                      <a:pt x="2304148" y="246481"/>
                    </a:lnTo>
                    <a:close/>
                  </a:path>
                  <a:path w="2903220" h="3410585">
                    <a:moveTo>
                      <a:pt x="2903029" y="400291"/>
                    </a:moveTo>
                    <a:lnTo>
                      <a:pt x="2451798" y="112890"/>
                    </a:lnTo>
                    <a:lnTo>
                      <a:pt x="534593" y="3122866"/>
                    </a:lnTo>
                    <a:lnTo>
                      <a:pt x="985824" y="3410280"/>
                    </a:lnTo>
                    <a:lnTo>
                      <a:pt x="2903029" y="400291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14C15A71-ECE6-4208-B08A-9AA4F86D9974}"/>
                  </a:ext>
                </a:extLst>
              </p:cNvPr>
              <p:cNvSpPr/>
              <p:nvPr/>
            </p:nvSpPr>
            <p:spPr>
              <a:xfrm>
                <a:off x="3581400" y="3424313"/>
                <a:ext cx="2134870" cy="410209"/>
              </a:xfrm>
              <a:custGeom>
                <a:avLst/>
                <a:gdLst/>
                <a:ahLst/>
                <a:cxnLst/>
                <a:rect l="l" t="t" r="r" b="b"/>
                <a:pathLst>
                  <a:path w="2134870" h="410210">
                    <a:moveTo>
                      <a:pt x="68313" y="334784"/>
                    </a:moveTo>
                    <a:lnTo>
                      <a:pt x="0" y="385686"/>
                    </a:lnTo>
                    <a:lnTo>
                      <a:pt x="81711" y="409803"/>
                    </a:lnTo>
                    <a:lnTo>
                      <a:pt x="76247" y="379209"/>
                    </a:lnTo>
                    <a:lnTo>
                      <a:pt x="63347" y="379209"/>
                    </a:lnTo>
                    <a:lnTo>
                      <a:pt x="61671" y="369836"/>
                    </a:lnTo>
                    <a:lnTo>
                      <a:pt x="74174" y="367603"/>
                    </a:lnTo>
                    <a:lnTo>
                      <a:pt x="68313" y="334784"/>
                    </a:lnTo>
                    <a:close/>
                  </a:path>
                  <a:path w="2134870" h="410210">
                    <a:moveTo>
                      <a:pt x="74174" y="367603"/>
                    </a:moveTo>
                    <a:lnTo>
                      <a:pt x="61671" y="369836"/>
                    </a:lnTo>
                    <a:lnTo>
                      <a:pt x="63347" y="379209"/>
                    </a:lnTo>
                    <a:lnTo>
                      <a:pt x="75848" y="376976"/>
                    </a:lnTo>
                    <a:lnTo>
                      <a:pt x="74174" y="367603"/>
                    </a:lnTo>
                    <a:close/>
                  </a:path>
                  <a:path w="2134870" h="410210">
                    <a:moveTo>
                      <a:pt x="75848" y="376976"/>
                    </a:moveTo>
                    <a:lnTo>
                      <a:pt x="63347" y="379209"/>
                    </a:lnTo>
                    <a:lnTo>
                      <a:pt x="76247" y="379209"/>
                    </a:lnTo>
                    <a:lnTo>
                      <a:pt x="75848" y="376976"/>
                    </a:lnTo>
                    <a:close/>
                  </a:path>
                  <a:path w="2134870" h="410210">
                    <a:moveTo>
                      <a:pt x="2132761" y="0"/>
                    </a:moveTo>
                    <a:lnTo>
                      <a:pt x="74174" y="367603"/>
                    </a:lnTo>
                    <a:lnTo>
                      <a:pt x="75848" y="376976"/>
                    </a:lnTo>
                    <a:lnTo>
                      <a:pt x="2134438" y="9372"/>
                    </a:lnTo>
                    <a:lnTo>
                      <a:pt x="213276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0F99B65B-5C94-402C-B3C2-CA5282BBD600}"/>
                </a:ext>
              </a:extLst>
            </p:cNvPr>
            <p:cNvSpPr txBox="1"/>
            <p:nvPr/>
          </p:nvSpPr>
          <p:spPr>
            <a:xfrm>
              <a:off x="5791199" y="3048000"/>
              <a:ext cx="2490571" cy="1266244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0805" marR="179705">
                <a:lnSpc>
                  <a:spcPct val="99400"/>
                </a:lnSpc>
                <a:spcBef>
                  <a:spcPts val="370"/>
                </a:spcBef>
              </a:pPr>
              <a:r>
                <a:rPr sz="2000" spc="-5" dirty="0">
                  <a:cs typeface="+mn-ea"/>
                  <a:sym typeface="+mn-lt"/>
                </a:rPr>
                <a:t>From all the possible</a:t>
              </a:r>
              <a:r>
                <a:rPr sz="2000" spc="-6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boundary lines, this leads to the largest margin on both</a:t>
              </a:r>
              <a:r>
                <a:rPr sz="2000" spc="-2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sides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819E5C3-973E-457D-9818-188FE691143E}"/>
                </a:ext>
              </a:extLst>
            </p:cNvPr>
            <p:cNvSpPr txBox="1"/>
            <p:nvPr/>
          </p:nvSpPr>
          <p:spPr>
            <a:xfrm>
              <a:off x="659719" y="2898140"/>
              <a:ext cx="407081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4B41393B-08C6-4727-902D-24EB482EE78C}"/>
                </a:ext>
              </a:extLst>
            </p:cNvPr>
            <p:cNvSpPr txBox="1"/>
            <p:nvPr/>
          </p:nvSpPr>
          <p:spPr>
            <a:xfrm>
              <a:off x="5540845" y="4812319"/>
              <a:ext cx="2849547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19100">
                <a:lnSpc>
                  <a:spcPct val="100000"/>
                </a:lnSpc>
                <a:spcBef>
                  <a:spcPts val="100"/>
                </a:spcBef>
              </a:pPr>
              <a:r>
                <a:rPr sz="2000" b="1" i="1" spc="-5" dirty="0">
                  <a:cs typeface="+mn-ea"/>
                  <a:sym typeface="+mn-lt"/>
                </a:rPr>
                <a:t>f</a:t>
              </a:r>
              <a:r>
                <a:rPr sz="2000" i="1" spc="-5" dirty="0">
                  <a:cs typeface="+mn-ea"/>
                  <a:sym typeface="+mn-lt"/>
                </a:rPr>
                <a:t>(</a:t>
              </a:r>
              <a:r>
                <a:rPr sz="2000" b="1" i="1" spc="-5" dirty="0">
                  <a:cs typeface="+mn-ea"/>
                  <a:sym typeface="+mn-lt"/>
                </a:rPr>
                <a:t>x</a:t>
              </a:r>
              <a:r>
                <a:rPr sz="2000" i="1" spc="-5" dirty="0">
                  <a:cs typeface="+mn-ea"/>
                  <a:sym typeface="+mn-lt"/>
                </a:rPr>
                <a:t>,</a:t>
              </a:r>
              <a:r>
                <a:rPr sz="2000" b="1" i="1" spc="-5" dirty="0">
                  <a:solidFill>
                    <a:srgbClr val="00CC00"/>
                  </a:solidFill>
                  <a:cs typeface="+mn-ea"/>
                  <a:sym typeface="+mn-lt"/>
                </a:rPr>
                <a:t>w</a:t>
              </a:r>
              <a:r>
                <a:rPr sz="2000" i="1" spc="-5" dirty="0">
                  <a:solidFill>
                    <a:srgbClr val="00CC00"/>
                  </a:solidFill>
                  <a:cs typeface="+mn-ea"/>
                  <a:sym typeface="+mn-lt"/>
                </a:rPr>
                <a:t>,b</a:t>
              </a:r>
              <a:r>
                <a:rPr sz="2000" i="1" spc="-5" dirty="0">
                  <a:cs typeface="+mn-ea"/>
                  <a:sym typeface="+mn-lt"/>
                </a:rPr>
                <a:t>) </a:t>
              </a:r>
              <a:r>
                <a:rPr sz="2000" i="1" dirty="0">
                  <a:cs typeface="+mn-ea"/>
                  <a:sym typeface="+mn-lt"/>
                </a:rPr>
                <a:t>= </a:t>
              </a:r>
              <a:r>
                <a:rPr sz="2000" i="1" spc="-10" dirty="0">
                  <a:cs typeface="+mn-ea"/>
                  <a:sym typeface="+mn-lt"/>
                </a:rPr>
                <a:t>sign(</a:t>
              </a:r>
              <a:r>
                <a:rPr sz="2000" b="1" i="1" spc="-10" dirty="0">
                  <a:solidFill>
                    <a:srgbClr val="00CC00"/>
                  </a:solidFill>
                  <a:cs typeface="+mn-ea"/>
                  <a:sym typeface="+mn-lt"/>
                </a:rPr>
                <a:t>w</a:t>
              </a:r>
              <a:r>
                <a:rPr sz="2000" b="1" i="1" spc="-15" baseline="23148" dirty="0">
                  <a:solidFill>
                    <a:srgbClr val="00CC00"/>
                  </a:solidFill>
                  <a:cs typeface="+mn-ea"/>
                  <a:sym typeface="+mn-lt"/>
                </a:rPr>
                <a:t>T</a:t>
              </a:r>
              <a:r>
                <a:rPr sz="2000" b="1" i="1" spc="-10" dirty="0">
                  <a:cs typeface="+mn-ea"/>
                  <a:sym typeface="+mn-lt"/>
                </a:rPr>
                <a:t>x </a:t>
              </a:r>
              <a:r>
                <a:rPr sz="2000" i="1" dirty="0">
                  <a:cs typeface="+mn-ea"/>
                  <a:sym typeface="+mn-lt"/>
                </a:rPr>
                <a:t>+</a:t>
              </a:r>
              <a:r>
                <a:rPr sz="2000" i="1" spc="5" dirty="0">
                  <a:cs typeface="+mn-ea"/>
                  <a:sym typeface="+mn-lt"/>
                </a:rPr>
                <a:t> </a:t>
              </a:r>
              <a:r>
                <a:rPr sz="2000" i="1" spc="-5" dirty="0">
                  <a:solidFill>
                    <a:srgbClr val="00CC00"/>
                  </a:solidFill>
                  <a:cs typeface="+mn-ea"/>
                  <a:sym typeface="+mn-lt"/>
                </a:rPr>
                <a:t>b</a:t>
              </a:r>
              <a:r>
                <a:rPr sz="2000" i="1" spc="-5" dirty="0">
                  <a:cs typeface="+mn-ea"/>
                  <a:sym typeface="+mn-lt"/>
                </a:rPr>
                <a:t>)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56" name="object 26">
            <a:extLst>
              <a:ext uri="{FF2B5EF4-FFF2-40B4-BE49-F238E27FC236}">
                <a16:creationId xmlns:a16="http://schemas.microsoft.com/office/drawing/2014/main" id="{47F10537-87E4-4AD6-8758-410FE6A21827}"/>
              </a:ext>
            </a:extLst>
          </p:cNvPr>
          <p:cNvSpPr txBox="1"/>
          <p:nvPr/>
        </p:nvSpPr>
        <p:spPr>
          <a:xfrm>
            <a:off x="5727441" y="6070619"/>
            <a:ext cx="387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3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6BC41AF-E0F1-4EC8-BC5B-837A383A5285}"/>
              </a:ext>
            </a:extLst>
          </p:cNvPr>
          <p:cNvSpPr txBox="1"/>
          <p:nvPr/>
        </p:nvSpPr>
        <p:spPr>
          <a:xfrm>
            <a:off x="5732467" y="3031421"/>
            <a:ext cx="3235588" cy="1724831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79705">
              <a:lnSpc>
                <a:spcPct val="99400"/>
              </a:lnSpc>
              <a:spcBef>
                <a:spcPts val="370"/>
              </a:spcBef>
            </a:pPr>
            <a:r>
              <a:rPr lang="en-US" sz="2000" spc="-5" dirty="0">
                <a:cs typeface="+mn-ea"/>
                <a:sym typeface="+mn-lt"/>
              </a:rPr>
              <a:t>Why MAX margin?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Intuitive, ‘makes sense’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Some theoretical support  (using VC dimension)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Works well in practice</a:t>
            </a:r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382D9E90-9464-4326-915B-4045D539CD6E}"/>
              </a:ext>
            </a:extLst>
          </p:cNvPr>
          <p:cNvSpPr txBox="1"/>
          <p:nvPr/>
        </p:nvSpPr>
        <p:spPr>
          <a:xfrm>
            <a:off x="5594060" y="5298355"/>
            <a:ext cx="28495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8650" y="2526174"/>
            <a:ext cx="5486400" cy="3926601"/>
            <a:chOff x="628650" y="2526174"/>
            <a:chExt cx="5486400" cy="3926601"/>
          </a:xfrm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63047AA7-6424-44FC-9B93-F73810B7AEA0}"/>
                </a:ext>
              </a:extLst>
            </p:cNvPr>
            <p:cNvSpPr/>
            <p:nvPr/>
          </p:nvSpPr>
          <p:spPr>
            <a:xfrm>
              <a:off x="1035731" y="2927351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44CA5634-BFFC-4F3E-A077-25BD9BD483A9}"/>
                </a:ext>
              </a:extLst>
            </p:cNvPr>
            <p:cNvSpPr/>
            <p:nvPr/>
          </p:nvSpPr>
          <p:spPr>
            <a:xfrm>
              <a:off x="1035731" y="6203950"/>
              <a:ext cx="4521395" cy="45719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2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D9556546-05B3-4B72-9874-CD1216D27400}"/>
                </a:ext>
              </a:extLst>
            </p:cNvPr>
            <p:cNvSpPr/>
            <p:nvPr/>
          </p:nvSpPr>
          <p:spPr>
            <a:xfrm>
              <a:off x="1950131" y="3917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0B0DD8C-A011-4EAB-845B-34AF674B79ED}"/>
                </a:ext>
              </a:extLst>
            </p:cNvPr>
            <p:cNvSpPr/>
            <p:nvPr/>
          </p:nvSpPr>
          <p:spPr>
            <a:xfrm>
              <a:off x="2712131" y="37655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DABBBB99-FE13-4C26-84AA-AFD6D2F57D12}"/>
                </a:ext>
              </a:extLst>
            </p:cNvPr>
            <p:cNvSpPr/>
            <p:nvPr/>
          </p:nvSpPr>
          <p:spPr>
            <a:xfrm>
              <a:off x="1569131" y="44513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FCF03139-5814-4EB8-A399-93E795D4CA8B}"/>
                </a:ext>
              </a:extLst>
            </p:cNvPr>
            <p:cNvSpPr/>
            <p:nvPr/>
          </p:nvSpPr>
          <p:spPr>
            <a:xfrm>
              <a:off x="1569131" y="32321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221A8C6C-DD55-4BE7-8150-3F8067CA1331}"/>
                </a:ext>
              </a:extLst>
            </p:cNvPr>
            <p:cNvSpPr/>
            <p:nvPr/>
          </p:nvSpPr>
          <p:spPr>
            <a:xfrm>
              <a:off x="2206706" y="45275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F25A0A3A-F1DE-47CD-AF20-5C669990FF99}"/>
                </a:ext>
              </a:extLst>
            </p:cNvPr>
            <p:cNvSpPr/>
            <p:nvPr/>
          </p:nvSpPr>
          <p:spPr>
            <a:xfrm>
              <a:off x="2331131" y="3155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A5A46641-CCF3-4C3A-8B97-1D9C8B7D5A71}"/>
                </a:ext>
              </a:extLst>
            </p:cNvPr>
            <p:cNvSpPr/>
            <p:nvPr/>
          </p:nvSpPr>
          <p:spPr>
            <a:xfrm>
              <a:off x="2254931" y="3536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004B26B3-6F0D-4BF9-B024-3A30A253DFC2}"/>
                </a:ext>
              </a:extLst>
            </p:cNvPr>
            <p:cNvSpPr/>
            <p:nvPr/>
          </p:nvSpPr>
          <p:spPr>
            <a:xfrm>
              <a:off x="3340056" y="5060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50820F28-69D4-4AE6-9122-C30E966AB178}"/>
                </a:ext>
              </a:extLst>
            </p:cNvPr>
            <p:cNvSpPr/>
            <p:nvPr/>
          </p:nvSpPr>
          <p:spPr>
            <a:xfrm>
              <a:off x="4617131" y="5060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BAA1B9A1-160F-496C-99A2-B5B8411E4A3A}"/>
                </a:ext>
              </a:extLst>
            </p:cNvPr>
            <p:cNvSpPr/>
            <p:nvPr/>
          </p:nvSpPr>
          <p:spPr>
            <a:xfrm>
              <a:off x="4540931" y="55181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82EF59E7-BA1F-4015-B67A-616D3B9DDA2B}"/>
                </a:ext>
              </a:extLst>
            </p:cNvPr>
            <p:cNvSpPr/>
            <p:nvPr/>
          </p:nvSpPr>
          <p:spPr>
            <a:xfrm>
              <a:off x="3626531" y="4603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B130ADD8-BA41-46D8-B75A-C003F5FA5D4B}"/>
                </a:ext>
              </a:extLst>
            </p:cNvPr>
            <p:cNvSpPr/>
            <p:nvPr/>
          </p:nvSpPr>
          <p:spPr>
            <a:xfrm>
              <a:off x="4464731" y="5822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865EC9D2-3D8A-490B-8C01-9B2C98CF811E}"/>
                </a:ext>
              </a:extLst>
            </p:cNvPr>
            <p:cNvSpPr/>
            <p:nvPr/>
          </p:nvSpPr>
          <p:spPr>
            <a:xfrm>
              <a:off x="5150531" y="4603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591CEAF2-F18C-482C-AD23-E3CB9C3CA6F1}"/>
                </a:ext>
              </a:extLst>
            </p:cNvPr>
            <p:cNvSpPr/>
            <p:nvPr/>
          </p:nvSpPr>
          <p:spPr>
            <a:xfrm>
              <a:off x="4845731" y="5365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124B0344-64C5-4597-930C-2FE21C12A79B}"/>
                </a:ext>
              </a:extLst>
            </p:cNvPr>
            <p:cNvSpPr/>
            <p:nvPr/>
          </p:nvSpPr>
          <p:spPr>
            <a:xfrm>
              <a:off x="1873928" y="2580575"/>
              <a:ext cx="2379577" cy="3775776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1" y="0"/>
                  </a:moveTo>
                  <a:lnTo>
                    <a:pt x="0" y="3124201"/>
                  </a:lnTo>
                </a:path>
              </a:pathLst>
            </a:cu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819E5C3-973E-457D-9818-188FE691143E}"/>
                </a:ext>
              </a:extLst>
            </p:cNvPr>
            <p:cNvSpPr txBox="1"/>
            <p:nvPr/>
          </p:nvSpPr>
          <p:spPr>
            <a:xfrm>
              <a:off x="628650" y="2853691"/>
              <a:ext cx="407081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56" name="object 26">
              <a:extLst>
                <a:ext uri="{FF2B5EF4-FFF2-40B4-BE49-F238E27FC236}">
                  <a16:creationId xmlns:a16="http://schemas.microsoft.com/office/drawing/2014/main" id="{47F10537-87E4-4AD6-8758-410FE6A21827}"/>
                </a:ext>
              </a:extLst>
            </p:cNvPr>
            <p:cNvSpPr txBox="1"/>
            <p:nvPr/>
          </p:nvSpPr>
          <p:spPr>
            <a:xfrm>
              <a:off x="5727441" y="6070619"/>
              <a:ext cx="387609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1</a:t>
              </a:r>
              <a:endParaRPr sz="2400" dirty="0">
                <a:cs typeface="+mn-ea"/>
                <a:sym typeface="+mn-lt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F8DC2-FB6B-4E7A-8118-0E9776BFB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9831" y="2754775"/>
              <a:ext cx="2286000" cy="36015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25A7BF5-4B01-46AB-9226-2B339C25F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1224" y="2526174"/>
              <a:ext cx="2286000" cy="36015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ACD91D9-87BF-4DB4-9FC3-872569C0E2C0}"/>
                </a:ext>
              </a:extLst>
            </p:cNvPr>
            <p:cNvGrpSpPr/>
            <p:nvPr/>
          </p:nvGrpSpPr>
          <p:grpSpPr>
            <a:xfrm>
              <a:off x="2690593" y="3829704"/>
              <a:ext cx="572144" cy="540683"/>
              <a:chOff x="2672305" y="3829704"/>
              <a:chExt cx="572144" cy="540683"/>
            </a:xfrm>
          </p:grpSpPr>
          <p:sp>
            <p:nvSpPr>
              <p:cNvPr id="61" name="object 25">
                <a:extLst>
                  <a:ext uri="{FF2B5EF4-FFF2-40B4-BE49-F238E27FC236}">
                    <a16:creationId xmlns:a16="http://schemas.microsoft.com/office/drawing/2014/main" id="{831AE7DF-6802-4CE7-ACCF-A46019769F37}"/>
                  </a:ext>
                </a:extLst>
              </p:cNvPr>
              <p:cNvSpPr txBox="1"/>
              <p:nvPr/>
            </p:nvSpPr>
            <p:spPr>
              <a:xfrm rot="18600000">
                <a:off x="2778099" y="3904038"/>
                <a:ext cx="360555" cy="5721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4400"/>
                  </a:lnSpc>
                </a:pPr>
                <a:r>
                  <a:rPr sz="4400" b="1" dirty="0">
                    <a:solidFill>
                      <a:srgbClr val="008000"/>
                    </a:solidFill>
                    <a:cs typeface="+mn-ea"/>
                    <a:sym typeface="+mn-lt"/>
                  </a:rPr>
                  <a:t>}</a:t>
                </a:r>
                <a:endParaRPr sz="4400" dirty="0">
                  <a:cs typeface="+mn-ea"/>
                  <a:sym typeface="+mn-lt"/>
                </a:endParaRPr>
              </a:p>
            </p:txBody>
          </p:sp>
          <p:sp>
            <p:nvSpPr>
              <p:cNvPr id="62" name="object 28">
                <a:extLst>
                  <a:ext uri="{FF2B5EF4-FFF2-40B4-BE49-F238E27FC236}">
                    <a16:creationId xmlns:a16="http://schemas.microsoft.com/office/drawing/2014/main" id="{64735E58-7B95-47B8-BC9E-B01E4E5393C9}"/>
                  </a:ext>
                </a:extLst>
              </p:cNvPr>
              <p:cNvSpPr txBox="1"/>
              <p:nvPr/>
            </p:nvSpPr>
            <p:spPr>
              <a:xfrm>
                <a:off x="2976155" y="3829704"/>
                <a:ext cx="12858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D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07E0C92-0CBB-41D0-82A2-A91551FDA2A3}"/>
                </a:ext>
              </a:extLst>
            </p:cNvPr>
            <p:cNvGrpSpPr/>
            <p:nvPr/>
          </p:nvGrpSpPr>
          <p:grpSpPr>
            <a:xfrm>
              <a:off x="3296462" y="3949245"/>
              <a:ext cx="572144" cy="593713"/>
              <a:chOff x="2815369" y="3837672"/>
              <a:chExt cx="457355" cy="522530"/>
            </a:xfrm>
          </p:grpSpPr>
          <p:sp>
            <p:nvSpPr>
              <p:cNvPr id="64" name="object 25">
                <a:extLst>
                  <a:ext uri="{FF2B5EF4-FFF2-40B4-BE49-F238E27FC236}">
                    <a16:creationId xmlns:a16="http://schemas.microsoft.com/office/drawing/2014/main" id="{E8C31EFA-EE0B-4C49-B0A9-CA2A406AE389}"/>
                  </a:ext>
                </a:extLst>
              </p:cNvPr>
              <p:cNvSpPr txBox="1"/>
              <p:nvPr/>
            </p:nvSpPr>
            <p:spPr>
              <a:xfrm rot="18600000">
                <a:off x="2863769" y="3951247"/>
                <a:ext cx="360555" cy="4573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4400"/>
                  </a:lnSpc>
                </a:pPr>
                <a:r>
                  <a:rPr sz="4400" b="1" dirty="0">
                    <a:solidFill>
                      <a:srgbClr val="008000"/>
                    </a:solidFill>
                    <a:cs typeface="+mn-ea"/>
                    <a:sym typeface="+mn-lt"/>
                  </a:rPr>
                  <a:t>}</a:t>
                </a:r>
                <a:endParaRPr sz="4400" dirty="0">
                  <a:cs typeface="+mn-ea"/>
                  <a:sym typeface="+mn-lt"/>
                </a:endParaRPr>
              </a:p>
            </p:txBody>
          </p:sp>
          <p:sp>
            <p:nvSpPr>
              <p:cNvPr id="65" name="object 28">
                <a:extLst>
                  <a:ext uri="{FF2B5EF4-FFF2-40B4-BE49-F238E27FC236}">
                    <a16:creationId xmlns:a16="http://schemas.microsoft.com/office/drawing/2014/main" id="{7A29E184-1DAF-4CDA-B7DC-C0B6C7AE02F1}"/>
                  </a:ext>
                </a:extLst>
              </p:cNvPr>
              <p:cNvSpPr txBox="1"/>
              <p:nvPr/>
            </p:nvSpPr>
            <p:spPr>
              <a:xfrm>
                <a:off x="3015872" y="3837672"/>
                <a:ext cx="190500" cy="2550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D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6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Roadmap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110F3F2D-5C12-40EE-827A-9D4F0E61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170029"/>
            <a:ext cx="8318500" cy="5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63047AA7-6424-44FC-9B93-F73810B7AEA0}"/>
              </a:ext>
            </a:extLst>
          </p:cNvPr>
          <p:cNvSpPr/>
          <p:nvPr/>
        </p:nvSpPr>
        <p:spPr>
          <a:xfrm>
            <a:off x="1035731" y="2927351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1" y="32766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44CA5634-BFFC-4F3E-A077-25BD9BD483A9}"/>
              </a:ext>
            </a:extLst>
          </p:cNvPr>
          <p:cNvSpPr/>
          <p:nvPr/>
        </p:nvSpPr>
        <p:spPr>
          <a:xfrm>
            <a:off x="1035731" y="6203950"/>
            <a:ext cx="4521395" cy="45719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2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D9556546-05B3-4B72-9874-CD1216D27400}"/>
              </a:ext>
            </a:extLst>
          </p:cNvPr>
          <p:cNvSpPr/>
          <p:nvPr/>
        </p:nvSpPr>
        <p:spPr>
          <a:xfrm>
            <a:off x="1950131" y="3917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20B0DD8C-A011-4EAB-845B-34AF674B79ED}"/>
              </a:ext>
            </a:extLst>
          </p:cNvPr>
          <p:cNvSpPr/>
          <p:nvPr/>
        </p:nvSpPr>
        <p:spPr>
          <a:xfrm>
            <a:off x="2712131" y="37655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DABBBB99-FE13-4C26-84AA-AFD6D2F57D12}"/>
              </a:ext>
            </a:extLst>
          </p:cNvPr>
          <p:cNvSpPr/>
          <p:nvPr/>
        </p:nvSpPr>
        <p:spPr>
          <a:xfrm>
            <a:off x="1569131" y="44513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FCF03139-5814-4EB8-A399-93E795D4CA8B}"/>
              </a:ext>
            </a:extLst>
          </p:cNvPr>
          <p:cNvSpPr/>
          <p:nvPr/>
        </p:nvSpPr>
        <p:spPr>
          <a:xfrm>
            <a:off x="1569131" y="32321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221A8C6C-DD55-4BE7-8150-3F8067CA1331}"/>
              </a:ext>
            </a:extLst>
          </p:cNvPr>
          <p:cNvSpPr/>
          <p:nvPr/>
        </p:nvSpPr>
        <p:spPr>
          <a:xfrm>
            <a:off x="2206706" y="45275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F25A0A3A-F1DE-47CD-AF20-5C669990FF99}"/>
              </a:ext>
            </a:extLst>
          </p:cNvPr>
          <p:cNvSpPr/>
          <p:nvPr/>
        </p:nvSpPr>
        <p:spPr>
          <a:xfrm>
            <a:off x="2331131" y="3155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A5A46641-CCF3-4C3A-8B97-1D9C8B7D5A71}"/>
              </a:ext>
            </a:extLst>
          </p:cNvPr>
          <p:cNvSpPr/>
          <p:nvPr/>
        </p:nvSpPr>
        <p:spPr>
          <a:xfrm>
            <a:off x="2254931" y="3536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004B26B3-6F0D-4BF9-B024-3A30A253DFC2}"/>
              </a:ext>
            </a:extLst>
          </p:cNvPr>
          <p:cNvSpPr/>
          <p:nvPr/>
        </p:nvSpPr>
        <p:spPr>
          <a:xfrm>
            <a:off x="3340056" y="5060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50820F28-69D4-4AE6-9122-C30E966AB178}"/>
              </a:ext>
            </a:extLst>
          </p:cNvPr>
          <p:cNvSpPr/>
          <p:nvPr/>
        </p:nvSpPr>
        <p:spPr>
          <a:xfrm>
            <a:off x="4617131" y="5060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BAA1B9A1-160F-496C-99A2-B5B8411E4A3A}"/>
              </a:ext>
            </a:extLst>
          </p:cNvPr>
          <p:cNvSpPr/>
          <p:nvPr/>
        </p:nvSpPr>
        <p:spPr>
          <a:xfrm>
            <a:off x="4540931" y="55181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82EF59E7-BA1F-4015-B67A-616D3B9DDA2B}"/>
              </a:ext>
            </a:extLst>
          </p:cNvPr>
          <p:cNvSpPr/>
          <p:nvPr/>
        </p:nvSpPr>
        <p:spPr>
          <a:xfrm>
            <a:off x="3626531" y="4603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B130ADD8-BA41-46D8-B75A-C003F5FA5D4B}"/>
              </a:ext>
            </a:extLst>
          </p:cNvPr>
          <p:cNvSpPr/>
          <p:nvPr/>
        </p:nvSpPr>
        <p:spPr>
          <a:xfrm>
            <a:off x="4464731" y="5822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865EC9D2-3D8A-490B-8C01-9B2C98CF811E}"/>
              </a:ext>
            </a:extLst>
          </p:cNvPr>
          <p:cNvSpPr/>
          <p:nvPr/>
        </p:nvSpPr>
        <p:spPr>
          <a:xfrm>
            <a:off x="5150531" y="4603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591CEAF2-F18C-482C-AD23-E3CB9C3CA6F1}"/>
              </a:ext>
            </a:extLst>
          </p:cNvPr>
          <p:cNvSpPr/>
          <p:nvPr/>
        </p:nvSpPr>
        <p:spPr>
          <a:xfrm>
            <a:off x="4845731" y="5365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124B0344-64C5-4597-930C-2FE21C12A79B}"/>
              </a:ext>
            </a:extLst>
          </p:cNvPr>
          <p:cNvSpPr/>
          <p:nvPr/>
        </p:nvSpPr>
        <p:spPr>
          <a:xfrm>
            <a:off x="1873928" y="2580575"/>
            <a:ext cx="2379577" cy="3775776"/>
          </a:xfrm>
          <a:custGeom>
            <a:avLst/>
            <a:gdLst/>
            <a:ahLst/>
            <a:cxnLst/>
            <a:rect l="l" t="t" r="r" b="b"/>
            <a:pathLst>
              <a:path w="1981200" h="3124200">
                <a:moveTo>
                  <a:pt x="1981201" y="0"/>
                </a:moveTo>
                <a:lnTo>
                  <a:pt x="0" y="3124201"/>
                </a:lnTo>
              </a:path>
            </a:pathLst>
          </a:cu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A819E5C3-973E-457D-9818-188FE691143E}"/>
              </a:ext>
            </a:extLst>
          </p:cNvPr>
          <p:cNvSpPr txBox="1"/>
          <p:nvPr/>
        </p:nvSpPr>
        <p:spPr>
          <a:xfrm>
            <a:off x="628650" y="2853691"/>
            <a:ext cx="4070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2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47F10537-87E4-4AD6-8758-410FE6A21827}"/>
              </a:ext>
            </a:extLst>
          </p:cNvPr>
          <p:cNvSpPr txBox="1"/>
          <p:nvPr/>
        </p:nvSpPr>
        <p:spPr>
          <a:xfrm>
            <a:off x="5727441" y="6070619"/>
            <a:ext cx="387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6BC41AF-E0F1-4EC8-BC5B-837A383A5285}"/>
              </a:ext>
            </a:extLst>
          </p:cNvPr>
          <p:cNvSpPr txBox="1"/>
          <p:nvPr/>
        </p:nvSpPr>
        <p:spPr>
          <a:xfrm>
            <a:off x="5732466" y="3031421"/>
            <a:ext cx="3130575" cy="96154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79705">
              <a:lnSpc>
                <a:spcPct val="99400"/>
              </a:lnSpc>
              <a:spcBef>
                <a:spcPts val="370"/>
              </a:spcBef>
            </a:pPr>
            <a:r>
              <a:rPr lang="en-US" sz="2000" spc="-5" dirty="0">
                <a:cs typeface="+mn-ea"/>
                <a:sym typeface="+mn-lt"/>
              </a:rPr>
              <a:t>That is why also known as linear </a:t>
            </a:r>
            <a:r>
              <a:rPr lang="en-US" sz="2000" spc="-5" dirty="0">
                <a:solidFill>
                  <a:srgbClr val="FF0000"/>
                </a:solidFill>
                <a:cs typeface="+mn-ea"/>
                <a:sym typeface="+mn-lt"/>
              </a:rPr>
              <a:t>support vector</a:t>
            </a:r>
            <a:r>
              <a:rPr lang="en-US" sz="2000" spc="-5" dirty="0">
                <a:cs typeface="+mn-ea"/>
                <a:sym typeface="+mn-lt"/>
              </a:rPr>
              <a:t> machines (SVMs)</a:t>
            </a:r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382D9E90-9464-4326-915B-4045D539CD6E}"/>
              </a:ext>
            </a:extLst>
          </p:cNvPr>
          <p:cNvSpPr txBox="1"/>
          <p:nvPr/>
        </p:nvSpPr>
        <p:spPr>
          <a:xfrm>
            <a:off x="5680753" y="4215369"/>
            <a:ext cx="28495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1F8DC2-FB6B-4E7A-8118-0E9776BFB10C}"/>
              </a:ext>
            </a:extLst>
          </p:cNvPr>
          <p:cNvCxnSpPr>
            <a:cxnSpLocks/>
          </p:cNvCxnSpPr>
          <p:nvPr/>
        </p:nvCxnSpPr>
        <p:spPr>
          <a:xfrm flipH="1">
            <a:off x="2529831" y="3308351"/>
            <a:ext cx="1934900" cy="304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25A7BF5-4B01-46AB-9226-2B339C25FB7B}"/>
              </a:ext>
            </a:extLst>
          </p:cNvPr>
          <p:cNvCxnSpPr>
            <a:cxnSpLocks/>
          </p:cNvCxnSpPr>
          <p:nvPr/>
        </p:nvCxnSpPr>
        <p:spPr>
          <a:xfrm flipH="1">
            <a:off x="1421224" y="3031421"/>
            <a:ext cx="1918832" cy="309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ACD91D9-87BF-4DB4-9FC3-872569C0E2C0}"/>
              </a:ext>
            </a:extLst>
          </p:cNvPr>
          <p:cNvGrpSpPr/>
          <p:nvPr/>
        </p:nvGrpSpPr>
        <p:grpSpPr>
          <a:xfrm>
            <a:off x="2690593" y="3829704"/>
            <a:ext cx="572144" cy="540683"/>
            <a:chOff x="2690593" y="3829704"/>
            <a:chExt cx="572144" cy="540683"/>
          </a:xfrm>
        </p:grpSpPr>
        <p:sp>
          <p:nvSpPr>
            <p:cNvPr id="61" name="object 25">
              <a:extLst>
                <a:ext uri="{FF2B5EF4-FFF2-40B4-BE49-F238E27FC236}">
                  <a16:creationId xmlns:a16="http://schemas.microsoft.com/office/drawing/2014/main" id="{831AE7DF-6802-4CE7-ACCF-A46019769F37}"/>
                </a:ext>
              </a:extLst>
            </p:cNvPr>
            <p:cNvSpPr txBox="1"/>
            <p:nvPr/>
          </p:nvSpPr>
          <p:spPr>
            <a:xfrm rot="18600000">
              <a:off x="2796387" y="3904038"/>
              <a:ext cx="360555" cy="5721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400"/>
                </a:lnSpc>
              </a:pPr>
              <a:r>
                <a:rPr sz="4400" b="1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4400" dirty="0">
                <a:cs typeface="+mn-ea"/>
                <a:sym typeface="+mn-lt"/>
              </a:endParaRPr>
            </a:p>
          </p:txBody>
        </p:sp>
        <p:sp>
          <p:nvSpPr>
            <p:cNvPr id="62" name="object 28">
              <a:extLst>
                <a:ext uri="{FF2B5EF4-FFF2-40B4-BE49-F238E27FC236}">
                  <a16:creationId xmlns:a16="http://schemas.microsoft.com/office/drawing/2014/main" id="{64735E58-7B95-47B8-BC9E-B01E4E5393C9}"/>
                </a:ext>
              </a:extLst>
            </p:cNvPr>
            <p:cNvSpPr txBox="1"/>
            <p:nvPr/>
          </p:nvSpPr>
          <p:spPr>
            <a:xfrm>
              <a:off x="2994443" y="3829704"/>
              <a:ext cx="12858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D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07E0C92-0CBB-41D0-82A2-A91551FDA2A3}"/>
              </a:ext>
            </a:extLst>
          </p:cNvPr>
          <p:cNvGrpSpPr/>
          <p:nvPr/>
        </p:nvGrpSpPr>
        <p:grpSpPr>
          <a:xfrm>
            <a:off x="3296462" y="3949245"/>
            <a:ext cx="572144" cy="593713"/>
            <a:chOff x="2815369" y="3837672"/>
            <a:chExt cx="457355" cy="522530"/>
          </a:xfrm>
        </p:grpSpPr>
        <p:sp>
          <p:nvSpPr>
            <p:cNvPr id="64" name="object 25">
              <a:extLst>
                <a:ext uri="{FF2B5EF4-FFF2-40B4-BE49-F238E27FC236}">
                  <a16:creationId xmlns:a16="http://schemas.microsoft.com/office/drawing/2014/main" id="{E8C31EFA-EE0B-4C49-B0A9-CA2A406AE389}"/>
                </a:ext>
              </a:extLst>
            </p:cNvPr>
            <p:cNvSpPr txBox="1"/>
            <p:nvPr/>
          </p:nvSpPr>
          <p:spPr>
            <a:xfrm rot="18600000">
              <a:off x="2863769" y="3951247"/>
              <a:ext cx="360555" cy="457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400"/>
                </a:lnSpc>
              </a:pPr>
              <a:r>
                <a:rPr sz="4400" b="1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4400" dirty="0">
                <a:cs typeface="+mn-ea"/>
                <a:sym typeface="+mn-lt"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7A29E184-1DAF-4CDA-B7DC-C0B6C7AE02F1}"/>
                </a:ext>
              </a:extLst>
            </p:cNvPr>
            <p:cNvSpPr txBox="1"/>
            <p:nvPr/>
          </p:nvSpPr>
          <p:spPr>
            <a:xfrm>
              <a:off x="3015872" y="3837672"/>
              <a:ext cx="190500" cy="2550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D</a:t>
              </a:r>
              <a:endParaRPr sz="18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B3FFE-CF3E-44D9-AFD0-5F53531A4377}"/>
                  </a:ext>
                </a:extLst>
              </p:cNvPr>
              <p:cNvSpPr txBox="1"/>
              <p:nvPr/>
            </p:nvSpPr>
            <p:spPr>
              <a:xfrm>
                <a:off x="4405902" y="2334089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B3FFE-CF3E-44D9-AFD0-5F53531A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2" y="2334089"/>
                <a:ext cx="1814664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object 31">
            <a:extLst>
              <a:ext uri="{FF2B5EF4-FFF2-40B4-BE49-F238E27FC236}">
                <a16:creationId xmlns:a16="http://schemas.microsoft.com/office/drawing/2014/main" id="{B17A3D2B-96B4-4F4A-8035-0DB1B28439C1}"/>
              </a:ext>
            </a:extLst>
          </p:cNvPr>
          <p:cNvGrpSpPr/>
          <p:nvPr/>
        </p:nvGrpSpPr>
        <p:grpSpPr>
          <a:xfrm>
            <a:off x="285680" y="5491162"/>
            <a:ext cx="2686050" cy="663575"/>
            <a:chOff x="375920" y="5328920"/>
            <a:chExt cx="2686050" cy="663575"/>
          </a:xfrm>
        </p:grpSpPr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F0A9A56E-0315-47E6-9E8D-20C8C8AB89CB}"/>
                </a:ext>
              </a:extLst>
            </p:cNvPr>
            <p:cNvSpPr/>
            <p:nvPr/>
          </p:nvSpPr>
          <p:spPr>
            <a:xfrm>
              <a:off x="381000" y="5334000"/>
              <a:ext cx="2667000" cy="650875"/>
            </a:xfrm>
            <a:custGeom>
              <a:avLst/>
              <a:gdLst/>
              <a:ahLst/>
              <a:cxnLst/>
              <a:rect l="l" t="t" r="r" b="b"/>
              <a:pathLst>
                <a:path w="2667000" h="650875">
                  <a:moveTo>
                    <a:pt x="2667000" y="0"/>
                  </a:moveTo>
                  <a:lnTo>
                    <a:pt x="0" y="0"/>
                  </a:lnTo>
                  <a:lnTo>
                    <a:pt x="0" y="650875"/>
                  </a:lnTo>
                  <a:lnTo>
                    <a:pt x="2667000" y="65087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r>
                <a:rPr lang="en-US" sz="2000" dirty="0">
                  <a:cs typeface="+mn-ea"/>
                  <a:sym typeface="+mn-lt"/>
                </a:rPr>
                <a:t>These are the vectors  supporting the boundary</a:t>
              </a: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4E6CA5A2-7604-4B1D-96EB-92DE5A7FD515}"/>
                </a:ext>
              </a:extLst>
            </p:cNvPr>
            <p:cNvSpPr/>
            <p:nvPr/>
          </p:nvSpPr>
          <p:spPr>
            <a:xfrm>
              <a:off x="381000" y="5334000"/>
              <a:ext cx="2675890" cy="653415"/>
            </a:xfrm>
            <a:custGeom>
              <a:avLst/>
              <a:gdLst/>
              <a:ahLst/>
              <a:cxnLst/>
              <a:rect l="l" t="t" r="r" b="b"/>
              <a:pathLst>
                <a:path w="2675890" h="653414">
                  <a:moveTo>
                    <a:pt x="0" y="0"/>
                  </a:moveTo>
                  <a:lnTo>
                    <a:pt x="2675801" y="0"/>
                  </a:lnTo>
                  <a:lnTo>
                    <a:pt x="2675801" y="653022"/>
                  </a:lnTo>
                  <a:lnTo>
                    <a:pt x="0" y="653022"/>
                  </a:lnTo>
                  <a:lnTo>
                    <a:pt x="0" y="0"/>
                  </a:lnTo>
                  <a:close/>
                </a:path>
              </a:pathLst>
            </a:custGeom>
            <a:ln w="9556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36134E-C0AB-4AC2-BEB1-5003795CAE5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624260" y="4603751"/>
            <a:ext cx="582446" cy="9079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A6E0B8-A000-4693-977E-7B299D9B6C7D}"/>
              </a:ext>
            </a:extLst>
          </p:cNvPr>
          <p:cNvCxnSpPr>
            <a:cxnSpLocks/>
          </p:cNvCxnSpPr>
          <p:nvPr/>
        </p:nvCxnSpPr>
        <p:spPr>
          <a:xfrm flipV="1">
            <a:off x="1237165" y="3887841"/>
            <a:ext cx="1524222" cy="159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4D5CB8-C539-4AC3-B4AD-7EC0D0DF9BEF}"/>
              </a:ext>
            </a:extLst>
          </p:cNvPr>
          <p:cNvCxnSpPr>
            <a:cxnSpLocks/>
          </p:cNvCxnSpPr>
          <p:nvPr/>
        </p:nvCxnSpPr>
        <p:spPr>
          <a:xfrm flipV="1">
            <a:off x="2453347" y="4679951"/>
            <a:ext cx="1196269" cy="8202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6322C0D-556C-476A-97AE-55A0C1385CC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816516" y="5137151"/>
            <a:ext cx="523540" cy="3541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1D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51853" y="1680001"/>
            <a:ext cx="6840293" cy="3033116"/>
            <a:chOff x="1122744" y="1531376"/>
            <a:chExt cx="6840293" cy="303311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/>
            <p:nvPr/>
          </p:nvCxnSpPr>
          <p:spPr>
            <a:xfrm>
              <a:off x="2930566" y="2199190"/>
              <a:ext cx="0" cy="19213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/>
            <p:nvPr/>
          </p:nvCxnSpPr>
          <p:spPr>
            <a:xfrm>
              <a:off x="5690407" y="2280212"/>
              <a:ext cx="0" cy="19213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BBB2E2-C0CA-4642-AFC8-7E8B6B5D558D}"/>
                </a:ext>
              </a:extLst>
            </p:cNvPr>
            <p:cNvSpPr txBox="1"/>
            <p:nvPr/>
          </p:nvSpPr>
          <p:spPr>
            <a:xfrm>
              <a:off x="1678329" y="2199190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-1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1949B4-846C-423F-9CF0-92AE2F49918B}"/>
                </a:ext>
              </a:extLst>
            </p:cNvPr>
            <p:cNvSpPr txBox="1"/>
            <p:nvPr/>
          </p:nvSpPr>
          <p:spPr>
            <a:xfrm>
              <a:off x="2635410" y="1538216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C172B9-3278-43AE-B62A-C9922E260A21}"/>
                </a:ext>
              </a:extLst>
            </p:cNvPr>
            <p:cNvSpPr txBox="1"/>
            <p:nvPr/>
          </p:nvSpPr>
          <p:spPr>
            <a:xfrm>
              <a:off x="4099733" y="2284011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836D50-346D-459F-B7C5-7A47FCED4962}"/>
                </a:ext>
              </a:extLst>
            </p:cNvPr>
            <p:cNvSpPr txBox="1"/>
            <p:nvPr/>
          </p:nvSpPr>
          <p:spPr>
            <a:xfrm>
              <a:off x="5503765" y="1531376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7133FB7-C9A7-4C8A-9150-6E9311E1505B}"/>
                </a:ext>
              </a:extLst>
            </p:cNvPr>
            <p:cNvSpPr txBox="1"/>
            <p:nvPr/>
          </p:nvSpPr>
          <p:spPr>
            <a:xfrm>
              <a:off x="6335211" y="2217619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4167390A-A688-478E-9077-DC71727991AB}"/>
                </a:ext>
              </a:extLst>
            </p:cNvPr>
            <p:cNvSpPr/>
            <p:nvPr/>
          </p:nvSpPr>
          <p:spPr>
            <a:xfrm>
              <a:off x="4180637" y="3603797"/>
              <a:ext cx="277791" cy="96069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91C13E-7D1B-414B-BE52-EC19A1D4FA67}"/>
                  </a:ext>
                </a:extLst>
              </p:cNvPr>
              <p:cNvSpPr txBox="1"/>
              <p:nvPr/>
            </p:nvSpPr>
            <p:spPr>
              <a:xfrm>
                <a:off x="2298610" y="4713117"/>
                <a:ext cx="339727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91C13E-7D1B-414B-BE52-EC19A1D4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10" y="4713117"/>
                <a:ext cx="3397277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AEA614-BDA1-4589-95AB-0DF0F60F02FD}"/>
                  </a:ext>
                </a:extLst>
              </p:cNvPr>
              <p:cNvSpPr txBox="1"/>
              <p:nvPr/>
            </p:nvSpPr>
            <p:spPr>
              <a:xfrm>
                <a:off x="5940910" y="1294931"/>
                <a:ext cx="3008837" cy="74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 → { +1, −1}</m:t>
                      </m:r>
                    </m:oMath>
                  </m:oMathPara>
                </a14:m>
                <a:endParaRPr dirty="0"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AEA614-BDA1-4589-95AB-0DF0F60F0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10" y="1294931"/>
                <a:ext cx="3008837" cy="747512"/>
              </a:xfrm>
              <a:prstGeom prst="rect">
                <a:avLst/>
              </a:prstGeom>
              <a:blipFill>
                <a:blip r:embed="rId3"/>
                <a:stretch>
                  <a:fillRect l="-811" r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363A06-4292-487B-9818-578DE62804A9}"/>
                  </a:ext>
                </a:extLst>
              </p:cNvPr>
              <p:cNvSpPr txBox="1"/>
              <p:nvPr/>
            </p:nvSpPr>
            <p:spPr>
              <a:xfrm>
                <a:off x="5834423" y="4416910"/>
                <a:ext cx="312008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𝑓</m:t>
                    </m:r>
                    <m:d>
                      <m:dPr>
                        <m:ctrlPr>
                          <a:rPr lang="pt-B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pt-B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</m:d>
                    <m:r>
                      <a:rPr lang="pt-BR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𝑠𝑖𝑔𝑛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b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363A06-4292-487B-9818-578DE6280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3" y="4416910"/>
                <a:ext cx="3120085" cy="414088"/>
              </a:xfrm>
              <a:prstGeom prst="rect">
                <a:avLst/>
              </a:prstGeom>
              <a:blipFill>
                <a:blip r:embed="rId4"/>
                <a:stretch>
                  <a:fillRect l="-195" t="-13433" r="-5859" b="-44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 txBox="1">
            <a:spLocks/>
          </p:cNvSpPr>
          <p:nvPr/>
        </p:nvSpPr>
        <p:spPr>
          <a:xfrm>
            <a:off x="505307" y="451411"/>
            <a:ext cx="8133386" cy="68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>
                <a:ea typeface="+mn-ea"/>
                <a:cs typeface="+mn-ea"/>
                <a:sym typeface="+mn-lt"/>
              </a:rPr>
              <a:t>How to represent a Linear Decision Boundary?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7" y="451411"/>
            <a:ext cx="8133386" cy="68103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How to represent a Linear Decision Boundary?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654E09-BB27-4962-9C4D-DC387BD9F162}"/>
                  </a:ext>
                </a:extLst>
              </p:cNvPr>
              <p:cNvSpPr txBox="1"/>
              <p:nvPr/>
            </p:nvSpPr>
            <p:spPr>
              <a:xfrm>
                <a:off x="779119" y="1817546"/>
                <a:ext cx="1156406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654E09-BB27-4962-9C4D-DC387BD9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9" y="1817546"/>
                <a:ext cx="1156406" cy="378180"/>
              </a:xfrm>
              <a:prstGeom prst="rect">
                <a:avLst/>
              </a:prstGeom>
              <a:blipFill>
                <a:blip r:embed="rId2"/>
                <a:stretch>
                  <a:fillRect l="-5789" r="-8421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71CB19-7ECF-4D95-B181-26FE5B97D35C}"/>
                  </a:ext>
                </a:extLst>
              </p:cNvPr>
              <p:cNvSpPr txBox="1"/>
              <p:nvPr/>
            </p:nvSpPr>
            <p:spPr>
              <a:xfrm>
                <a:off x="768302" y="3466817"/>
                <a:ext cx="1559337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71CB19-7ECF-4D95-B181-26FE5B97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2" y="3466817"/>
                <a:ext cx="1559337" cy="378180"/>
              </a:xfrm>
              <a:prstGeom prst="rect">
                <a:avLst/>
              </a:prstGeom>
              <a:blipFill>
                <a:blip r:embed="rId3"/>
                <a:stretch>
                  <a:fillRect l="-4297" t="-1613" r="-7031" b="-3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9B9B5-6751-4728-B501-25DF3FC2F495}"/>
                  </a:ext>
                </a:extLst>
              </p:cNvPr>
              <p:cNvSpPr txBox="1"/>
              <p:nvPr/>
            </p:nvSpPr>
            <p:spPr>
              <a:xfrm>
                <a:off x="768302" y="5362485"/>
                <a:ext cx="2507738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Φ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9B9B5-6751-4728-B501-25DF3FC2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2" y="5362485"/>
                <a:ext cx="2507738" cy="376385"/>
              </a:xfrm>
              <a:prstGeom prst="rect">
                <a:avLst/>
              </a:prstGeom>
              <a:blipFill>
                <a:blip r:embed="rId4"/>
                <a:stretch>
                  <a:fillRect l="-2190" t="-3279" r="-41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6A3FF1-A8DE-499B-8A84-F8412CFDAC20}"/>
              </a:ext>
            </a:extLst>
          </p:cNvPr>
          <p:cNvGrpSpPr/>
          <p:nvPr/>
        </p:nvGrpSpPr>
        <p:grpSpPr>
          <a:xfrm>
            <a:off x="3470033" y="2110320"/>
            <a:ext cx="5403247" cy="461665"/>
            <a:chOff x="1122744" y="3004773"/>
            <a:chExt cx="6840293" cy="58444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D8EF07-AEA3-49A0-B429-CD4AE9182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5C8B2061-ECBC-4B18-83A6-21279033496E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D085D7FD-A241-4D76-B797-8706335E9483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97963B21-FE4D-402E-90F1-6A472B5545DE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46E1B30D-6A0E-48BC-A6BE-EFCD51F0C854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E508AC-766E-4CE9-B8DD-547ABD49D77B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58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0F679-2472-44F0-85CD-9532EB3C714B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D517CE3-51D2-45DF-BBEE-98E8147CA2C1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8C8131F-EE7C-4277-A5AC-DD4C434D657D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D1F9972-57F5-445B-BEA3-A09E0628730D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15B7200F-C776-4BAE-88FF-E7916E6DFD92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9C7DC-8AA8-4EA9-92FF-084E5F6D6EF1}"/>
                  </a:ext>
                </a:extLst>
              </p:cNvPr>
              <p:cNvSpPr txBox="1"/>
              <p:nvPr/>
            </p:nvSpPr>
            <p:spPr>
              <a:xfrm>
                <a:off x="5064637" y="1173361"/>
                <a:ext cx="1907830" cy="723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9C7DC-8AA8-4EA9-92FF-084E5F6D6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37" y="1173361"/>
                <a:ext cx="1907830" cy="723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D24097-8133-4C75-85D4-D0B63AA49F0F}"/>
              </a:ext>
            </a:extLst>
          </p:cNvPr>
          <p:cNvCxnSpPr>
            <a:cxnSpLocks/>
          </p:cNvCxnSpPr>
          <p:nvPr/>
        </p:nvCxnSpPr>
        <p:spPr>
          <a:xfrm flipH="1" flipV="1">
            <a:off x="6006977" y="1829688"/>
            <a:ext cx="1" cy="275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E15275-A786-4C80-A14C-0D0A0EA5BA28}"/>
              </a:ext>
            </a:extLst>
          </p:cNvPr>
          <p:cNvGrpSpPr/>
          <p:nvPr/>
        </p:nvGrpSpPr>
        <p:grpSpPr>
          <a:xfrm>
            <a:off x="3604554" y="2731770"/>
            <a:ext cx="3363168" cy="2390198"/>
            <a:chOff x="659719" y="2898140"/>
            <a:chExt cx="4928476" cy="3502660"/>
          </a:xfrm>
        </p:grpSpPr>
        <p:grpSp>
          <p:nvGrpSpPr>
            <p:cNvPr id="41" name="object 3">
              <a:extLst>
                <a:ext uri="{FF2B5EF4-FFF2-40B4-BE49-F238E27FC236}">
                  <a16:creationId xmlns:a16="http://schemas.microsoft.com/office/drawing/2014/main" id="{A60BC8C7-A611-4CB0-A864-4AE586DE01F1}"/>
                </a:ext>
              </a:extLst>
            </p:cNvPr>
            <p:cNvGrpSpPr/>
            <p:nvPr/>
          </p:nvGrpSpPr>
          <p:grpSpPr>
            <a:xfrm>
              <a:off x="1066800" y="2971800"/>
              <a:ext cx="4521395" cy="3322318"/>
              <a:chOff x="1066800" y="2971800"/>
              <a:chExt cx="4521395" cy="3322318"/>
            </a:xfrm>
          </p:grpSpPr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8B245587-AF12-4689-B386-11FD5EB210E6}"/>
                  </a:ext>
                </a:extLst>
              </p:cNvPr>
              <p:cNvSpPr/>
              <p:nvPr/>
            </p:nvSpPr>
            <p:spPr>
              <a:xfrm>
                <a:off x="1066800" y="2971800"/>
                <a:ext cx="0" cy="3276600"/>
              </a:xfrm>
              <a:custGeom>
                <a:avLst/>
                <a:gdLst/>
                <a:ahLst/>
                <a:cxnLst/>
                <a:rect l="l" t="t" r="r" b="b"/>
                <a:pathLst>
                  <a:path h="3276600">
                    <a:moveTo>
                      <a:pt x="0" y="0"/>
                    </a:moveTo>
                    <a:lnTo>
                      <a:pt x="1" y="327660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5">
                <a:extLst>
                  <a:ext uri="{FF2B5EF4-FFF2-40B4-BE49-F238E27FC236}">
                    <a16:creationId xmlns:a16="http://schemas.microsoft.com/office/drawing/2014/main" id="{B4A02840-5BE9-4F7C-A5E2-388E1329A992}"/>
                  </a:ext>
                </a:extLst>
              </p:cNvPr>
              <p:cNvSpPr/>
              <p:nvPr/>
            </p:nvSpPr>
            <p:spPr>
              <a:xfrm>
                <a:off x="1066800" y="6248399"/>
                <a:ext cx="452139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724400">
                    <a:moveTo>
                      <a:pt x="0" y="0"/>
                    </a:moveTo>
                    <a:lnTo>
                      <a:pt x="4724402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id="{FD0852D9-7B7D-4470-9D5B-A59E9559375A}"/>
                  </a:ext>
                </a:extLst>
              </p:cNvPr>
              <p:cNvSpPr/>
              <p:nvPr/>
            </p:nvSpPr>
            <p:spPr>
              <a:xfrm>
                <a:off x="1981200" y="3962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7">
                <a:extLst>
                  <a:ext uri="{FF2B5EF4-FFF2-40B4-BE49-F238E27FC236}">
                    <a16:creationId xmlns:a16="http://schemas.microsoft.com/office/drawing/2014/main" id="{F1D7BB55-1BA6-4CF9-9ADE-517A049BBC56}"/>
                  </a:ext>
                </a:extLst>
              </p:cNvPr>
              <p:cNvSpPr/>
              <p:nvPr/>
            </p:nvSpPr>
            <p:spPr>
              <a:xfrm>
                <a:off x="2743200" y="38100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8">
                <a:extLst>
                  <a:ext uri="{FF2B5EF4-FFF2-40B4-BE49-F238E27FC236}">
                    <a16:creationId xmlns:a16="http://schemas.microsoft.com/office/drawing/2014/main" id="{7B4B345B-99F6-48C2-9EAD-D034C1C4E862}"/>
                  </a:ext>
                </a:extLst>
              </p:cNvPr>
              <p:cNvSpPr/>
              <p:nvPr/>
            </p:nvSpPr>
            <p:spPr>
              <a:xfrm>
                <a:off x="1600200" y="44958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9">
                <a:extLst>
                  <a:ext uri="{FF2B5EF4-FFF2-40B4-BE49-F238E27FC236}">
                    <a16:creationId xmlns:a16="http://schemas.microsoft.com/office/drawing/2014/main" id="{E47B7998-2CAE-4189-9A07-4B1B53580794}"/>
                  </a:ext>
                </a:extLst>
              </p:cNvPr>
              <p:cNvSpPr/>
              <p:nvPr/>
            </p:nvSpPr>
            <p:spPr>
              <a:xfrm>
                <a:off x="1600200" y="32766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10">
                <a:extLst>
                  <a:ext uri="{FF2B5EF4-FFF2-40B4-BE49-F238E27FC236}">
                    <a16:creationId xmlns:a16="http://schemas.microsoft.com/office/drawing/2014/main" id="{BEFFD875-8E93-4EAC-8243-B1B472139F9B}"/>
                  </a:ext>
                </a:extLst>
              </p:cNvPr>
              <p:cNvSpPr/>
              <p:nvPr/>
            </p:nvSpPr>
            <p:spPr>
              <a:xfrm>
                <a:off x="2237775" y="45720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11">
                <a:extLst>
                  <a:ext uri="{FF2B5EF4-FFF2-40B4-BE49-F238E27FC236}">
                    <a16:creationId xmlns:a16="http://schemas.microsoft.com/office/drawing/2014/main" id="{B3F64B50-FFC8-46A1-A1DC-7BAC0BC8FF56}"/>
                  </a:ext>
                </a:extLst>
              </p:cNvPr>
              <p:cNvSpPr/>
              <p:nvPr/>
            </p:nvSpPr>
            <p:spPr>
              <a:xfrm>
                <a:off x="2362200" y="3200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12">
                <a:extLst>
                  <a:ext uri="{FF2B5EF4-FFF2-40B4-BE49-F238E27FC236}">
                    <a16:creationId xmlns:a16="http://schemas.microsoft.com/office/drawing/2014/main" id="{CF7D4E9C-A56D-452B-A221-49745989CD6F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13">
                <a:extLst>
                  <a:ext uri="{FF2B5EF4-FFF2-40B4-BE49-F238E27FC236}">
                    <a16:creationId xmlns:a16="http://schemas.microsoft.com/office/drawing/2014/main" id="{CB6A1C56-A110-4A18-9D9B-83E275803020}"/>
                  </a:ext>
                </a:extLst>
              </p:cNvPr>
              <p:cNvSpPr/>
              <p:nvPr/>
            </p:nvSpPr>
            <p:spPr>
              <a:xfrm>
                <a:off x="3371125" y="5105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object 14">
                <a:extLst>
                  <a:ext uri="{FF2B5EF4-FFF2-40B4-BE49-F238E27FC236}">
                    <a16:creationId xmlns:a16="http://schemas.microsoft.com/office/drawing/2014/main" id="{41FC29D1-B7E1-40C4-B608-9A042DB6A73B}"/>
                  </a:ext>
                </a:extLst>
              </p:cNvPr>
              <p:cNvSpPr/>
              <p:nvPr/>
            </p:nvSpPr>
            <p:spPr>
              <a:xfrm>
                <a:off x="4648200" y="5105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15">
                <a:extLst>
                  <a:ext uri="{FF2B5EF4-FFF2-40B4-BE49-F238E27FC236}">
                    <a16:creationId xmlns:a16="http://schemas.microsoft.com/office/drawing/2014/main" id="{9E0CF678-776A-4E6A-B287-9D1DD03E5C3C}"/>
                  </a:ext>
                </a:extLst>
              </p:cNvPr>
              <p:cNvSpPr/>
              <p:nvPr/>
            </p:nvSpPr>
            <p:spPr>
              <a:xfrm>
                <a:off x="4572000" y="55626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6">
                <a:extLst>
                  <a:ext uri="{FF2B5EF4-FFF2-40B4-BE49-F238E27FC236}">
                    <a16:creationId xmlns:a16="http://schemas.microsoft.com/office/drawing/2014/main" id="{E7555072-E1D7-46D1-8CF4-F45C7F22BF57}"/>
                  </a:ext>
                </a:extLst>
              </p:cNvPr>
              <p:cNvSpPr/>
              <p:nvPr/>
            </p:nvSpPr>
            <p:spPr>
              <a:xfrm>
                <a:off x="3657600" y="4648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7">
                <a:extLst>
                  <a:ext uri="{FF2B5EF4-FFF2-40B4-BE49-F238E27FC236}">
                    <a16:creationId xmlns:a16="http://schemas.microsoft.com/office/drawing/2014/main" id="{4CCE2578-98B4-479E-8590-4246F3326FD2}"/>
                  </a:ext>
                </a:extLst>
              </p:cNvPr>
              <p:cNvSpPr/>
              <p:nvPr/>
            </p:nvSpPr>
            <p:spPr>
              <a:xfrm>
                <a:off x="4495800" y="5867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8">
                <a:extLst>
                  <a:ext uri="{FF2B5EF4-FFF2-40B4-BE49-F238E27FC236}">
                    <a16:creationId xmlns:a16="http://schemas.microsoft.com/office/drawing/2014/main" id="{A7931750-16A4-4EC0-911E-F845788D59E8}"/>
                  </a:ext>
                </a:extLst>
              </p:cNvPr>
              <p:cNvSpPr/>
              <p:nvPr/>
            </p:nvSpPr>
            <p:spPr>
              <a:xfrm>
                <a:off x="5181600" y="4648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9">
                <a:extLst>
                  <a:ext uri="{FF2B5EF4-FFF2-40B4-BE49-F238E27FC236}">
                    <a16:creationId xmlns:a16="http://schemas.microsoft.com/office/drawing/2014/main" id="{F7F40BC1-28E1-4A60-9D75-619D8160EF3B}"/>
                  </a:ext>
                </a:extLst>
              </p:cNvPr>
              <p:cNvSpPr/>
              <p:nvPr/>
            </p:nvSpPr>
            <p:spPr>
              <a:xfrm>
                <a:off x="4876800" y="5410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F8BE86A3-92EB-433D-A788-0F0B4236BAD2}"/>
                </a:ext>
              </a:extLst>
            </p:cNvPr>
            <p:cNvSpPr/>
            <p:nvPr/>
          </p:nvSpPr>
          <p:spPr>
            <a:xfrm>
              <a:off x="1904998" y="2944478"/>
              <a:ext cx="2180379" cy="3456322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1" y="0"/>
                  </a:moveTo>
                  <a:lnTo>
                    <a:pt x="0" y="312420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26">
              <a:extLst>
                <a:ext uri="{FF2B5EF4-FFF2-40B4-BE49-F238E27FC236}">
                  <a16:creationId xmlns:a16="http://schemas.microsoft.com/office/drawing/2014/main" id="{FAE8D839-1FEA-4E9E-9DB4-DC50BD1CEB16}"/>
                </a:ext>
              </a:extLst>
            </p:cNvPr>
            <p:cNvSpPr txBox="1"/>
            <p:nvPr/>
          </p:nvSpPr>
          <p:spPr>
            <a:xfrm>
              <a:off x="659719" y="2898140"/>
              <a:ext cx="407081" cy="5600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B2273D-7E18-47F0-9263-CC9A9AAF60BB}"/>
                  </a:ext>
                </a:extLst>
              </p:cNvPr>
              <p:cNvSpPr txBox="1"/>
              <p:nvPr/>
            </p:nvSpPr>
            <p:spPr>
              <a:xfrm>
                <a:off x="6018552" y="3239426"/>
                <a:ext cx="285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B2273D-7E18-47F0-9263-CC9A9AAF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52" y="3239426"/>
                <a:ext cx="2856616" cy="369332"/>
              </a:xfrm>
              <a:prstGeom prst="rect">
                <a:avLst/>
              </a:prstGeom>
              <a:blipFill>
                <a:blip r:embed="rId8"/>
                <a:stretch>
                  <a:fillRect l="-853" r="-213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3B92ED-51A4-4423-8BC7-D0AC20113D18}"/>
                  </a:ext>
                </a:extLst>
              </p:cNvPr>
              <p:cNvSpPr txBox="1"/>
              <p:nvPr/>
            </p:nvSpPr>
            <p:spPr>
              <a:xfrm>
                <a:off x="5182770" y="5401162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3B92ED-51A4-4423-8BC7-D0AC20113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0" y="5401162"/>
                <a:ext cx="1814664" cy="414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26">
            <a:extLst>
              <a:ext uri="{FF2B5EF4-FFF2-40B4-BE49-F238E27FC236}">
                <a16:creationId xmlns:a16="http://schemas.microsoft.com/office/drawing/2014/main" id="{12D37FA1-8539-40CB-A10F-D7D0862C595F}"/>
              </a:ext>
            </a:extLst>
          </p:cNvPr>
          <p:cNvSpPr txBox="1"/>
          <p:nvPr/>
        </p:nvSpPr>
        <p:spPr>
          <a:xfrm>
            <a:off x="7093916" y="4791476"/>
            <a:ext cx="2777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6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Max-margin &amp;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Decision Boundary</a:t>
            </a:r>
            <a:endParaRPr lang="zh-CN" altLang="en-US" dirty="0">
              <a:solidFill>
                <a:srgbClr val="FF0000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73084D5F-E211-4A87-9E5C-AAB034D1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dirty="0">
                <a:ea typeface="+mn-ea"/>
                <a:cs typeface="+mn-ea"/>
                <a:sym typeface="+mn-lt"/>
              </a:rPr>
              <a:t>boundary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should </a:t>
            </a:r>
            <a:r>
              <a:rPr lang="en-US" altLang="zh-CN" dirty="0">
                <a:ea typeface="+mn-ea"/>
                <a:cs typeface="+mn-ea"/>
                <a:sym typeface="+mn-lt"/>
              </a:rPr>
              <a:t>be as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far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away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from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data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of both classes </a:t>
            </a:r>
            <a:r>
              <a:rPr lang="en-US" altLang="zh-CN" dirty="0">
                <a:ea typeface="+mn-ea"/>
                <a:cs typeface="+mn-ea"/>
                <a:sym typeface="+mn-lt"/>
              </a:rPr>
              <a:t>as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possible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023B36-F53A-40AF-8673-01162D51ED85}"/>
              </a:ext>
            </a:extLst>
          </p:cNvPr>
          <p:cNvGrpSpPr/>
          <p:nvPr/>
        </p:nvGrpSpPr>
        <p:grpSpPr>
          <a:xfrm>
            <a:off x="742499" y="2472693"/>
            <a:ext cx="8167475" cy="3612442"/>
            <a:chOff x="257980" y="2438400"/>
            <a:chExt cx="8167475" cy="3886200"/>
          </a:xfrm>
        </p:grpSpPr>
        <p:grpSp>
          <p:nvGrpSpPr>
            <p:cNvPr id="8" name="object 6">
              <a:extLst>
                <a:ext uri="{FF2B5EF4-FFF2-40B4-BE49-F238E27FC236}">
                  <a16:creationId xmlns:a16="http://schemas.microsoft.com/office/drawing/2014/main" id="{03FACDED-0EE9-41AF-8846-428D9849D421}"/>
                </a:ext>
              </a:extLst>
            </p:cNvPr>
            <p:cNvGrpSpPr/>
            <p:nvPr/>
          </p:nvGrpSpPr>
          <p:grpSpPr>
            <a:xfrm>
              <a:off x="647700" y="2514599"/>
              <a:ext cx="3319462" cy="3238500"/>
              <a:chOff x="647700" y="2514599"/>
              <a:chExt cx="3319462" cy="3238500"/>
            </a:xfrm>
          </p:grpSpPr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0F2C526B-76A6-476E-A5E2-42404D0E4327}"/>
                  </a:ext>
                </a:extLst>
              </p:cNvPr>
              <p:cNvSpPr/>
              <p:nvPr/>
            </p:nvSpPr>
            <p:spPr>
              <a:xfrm>
                <a:off x="647700" y="2514599"/>
                <a:ext cx="3086100" cy="3238500"/>
              </a:xfrm>
              <a:custGeom>
                <a:avLst/>
                <a:gdLst/>
                <a:ahLst/>
                <a:cxnLst/>
                <a:rect l="l" t="t" r="r" b="b"/>
                <a:pathLst>
                  <a:path w="3086100" h="3238500">
                    <a:moveTo>
                      <a:pt x="3086100" y="3200400"/>
                    </a:moveTo>
                    <a:lnTo>
                      <a:pt x="3073400" y="3194050"/>
                    </a:lnTo>
                    <a:lnTo>
                      <a:pt x="3009900" y="3162300"/>
                    </a:lnTo>
                    <a:lnTo>
                      <a:pt x="3009900" y="3194050"/>
                    </a:lnTo>
                    <a:lnTo>
                      <a:pt x="44450" y="3194050"/>
                    </a:lnTo>
                    <a:lnTo>
                      <a:pt x="44450" y="76200"/>
                    </a:lnTo>
                    <a:lnTo>
                      <a:pt x="76200" y="76200"/>
                    </a:lnTo>
                    <a:lnTo>
                      <a:pt x="69850" y="63500"/>
                    </a:lnTo>
                    <a:lnTo>
                      <a:pt x="38100" y="0"/>
                    </a:lnTo>
                    <a:lnTo>
                      <a:pt x="0" y="76200"/>
                    </a:lnTo>
                    <a:lnTo>
                      <a:pt x="31750" y="76200"/>
                    </a:lnTo>
                    <a:lnTo>
                      <a:pt x="31750" y="3200400"/>
                    </a:lnTo>
                    <a:lnTo>
                      <a:pt x="38100" y="3200400"/>
                    </a:lnTo>
                    <a:lnTo>
                      <a:pt x="38100" y="3206750"/>
                    </a:lnTo>
                    <a:lnTo>
                      <a:pt x="3009900" y="3206750"/>
                    </a:lnTo>
                    <a:lnTo>
                      <a:pt x="3009900" y="3238500"/>
                    </a:lnTo>
                    <a:lnTo>
                      <a:pt x="3086100" y="32004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F792AF3A-4047-459B-A3A3-2A0F1C41EC8F}"/>
                  </a:ext>
                </a:extLst>
              </p:cNvPr>
              <p:cNvSpPr/>
              <p:nvPr/>
            </p:nvSpPr>
            <p:spPr>
              <a:xfrm>
                <a:off x="2738437" y="3119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D9851B3B-6B7D-4DCA-9921-EA577254DA60}"/>
                  </a:ext>
                </a:extLst>
              </p:cNvPr>
              <p:cNvSpPr/>
              <p:nvPr/>
            </p:nvSpPr>
            <p:spPr>
              <a:xfrm>
                <a:off x="2967037" y="37290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10">
                <a:extLst>
                  <a:ext uri="{FF2B5EF4-FFF2-40B4-BE49-F238E27FC236}">
                    <a16:creationId xmlns:a16="http://schemas.microsoft.com/office/drawing/2014/main" id="{78722B21-5204-4D12-9652-AAB2207EC74C}"/>
                  </a:ext>
                </a:extLst>
              </p:cNvPr>
              <p:cNvSpPr/>
              <p:nvPr/>
            </p:nvSpPr>
            <p:spPr>
              <a:xfrm>
                <a:off x="2281237" y="3271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1">
                <a:extLst>
                  <a:ext uri="{FF2B5EF4-FFF2-40B4-BE49-F238E27FC236}">
                    <a16:creationId xmlns:a16="http://schemas.microsoft.com/office/drawing/2014/main" id="{CA30BD05-9676-496F-8198-B60C12740F8E}"/>
                  </a:ext>
                </a:extLst>
              </p:cNvPr>
              <p:cNvSpPr/>
              <p:nvPr/>
            </p:nvSpPr>
            <p:spPr>
              <a:xfrm>
                <a:off x="32718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B88CF553-C90B-4AEB-9103-B1C01DC53DC4}"/>
                  </a:ext>
                </a:extLst>
              </p:cNvPr>
              <p:cNvSpPr/>
              <p:nvPr/>
            </p:nvSpPr>
            <p:spPr>
              <a:xfrm>
                <a:off x="990600" y="41910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7FD49D42-8F52-4844-B57F-955BC506A42F}"/>
                  </a:ext>
                </a:extLst>
              </p:cNvPr>
              <p:cNvSpPr/>
              <p:nvPr/>
            </p:nvSpPr>
            <p:spPr>
              <a:xfrm>
                <a:off x="990600" y="41910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FEC63825-9BF8-47E9-9786-07E1A41B565F}"/>
                  </a:ext>
                </a:extLst>
              </p:cNvPr>
              <p:cNvSpPr/>
              <p:nvPr/>
            </p:nvSpPr>
            <p:spPr>
              <a:xfrm>
                <a:off x="2209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B3E8F16A-0D77-483A-BA21-B0F28B3B56BC}"/>
                  </a:ext>
                </a:extLst>
              </p:cNvPr>
              <p:cNvSpPr/>
              <p:nvPr/>
            </p:nvSpPr>
            <p:spPr>
              <a:xfrm>
                <a:off x="2209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16">
                <a:extLst>
                  <a:ext uri="{FF2B5EF4-FFF2-40B4-BE49-F238E27FC236}">
                    <a16:creationId xmlns:a16="http://schemas.microsoft.com/office/drawing/2014/main" id="{E01B8658-1AD4-48B2-BA56-412E4E8CF327}"/>
                  </a:ext>
                </a:extLst>
              </p:cNvPr>
              <p:cNvSpPr/>
              <p:nvPr/>
            </p:nvSpPr>
            <p:spPr>
              <a:xfrm>
                <a:off x="2057400" y="51054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17">
                <a:extLst>
                  <a:ext uri="{FF2B5EF4-FFF2-40B4-BE49-F238E27FC236}">
                    <a16:creationId xmlns:a16="http://schemas.microsoft.com/office/drawing/2014/main" id="{C117DA37-D825-48AB-8226-A2EE834DE29B}"/>
                  </a:ext>
                </a:extLst>
              </p:cNvPr>
              <p:cNvSpPr/>
              <p:nvPr/>
            </p:nvSpPr>
            <p:spPr>
              <a:xfrm>
                <a:off x="2057400" y="51054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AF6CE595-5381-4E0F-B841-E58CADCE0629}"/>
                  </a:ext>
                </a:extLst>
              </p:cNvPr>
              <p:cNvSpPr/>
              <p:nvPr/>
            </p:nvSpPr>
            <p:spPr>
              <a:xfrm>
                <a:off x="1447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19">
                <a:extLst>
                  <a:ext uri="{FF2B5EF4-FFF2-40B4-BE49-F238E27FC236}">
                    <a16:creationId xmlns:a16="http://schemas.microsoft.com/office/drawing/2014/main" id="{8348DD53-07CC-4E48-875E-4F07B7C0FC4F}"/>
                  </a:ext>
                </a:extLst>
              </p:cNvPr>
              <p:cNvSpPr/>
              <p:nvPr/>
            </p:nvSpPr>
            <p:spPr>
              <a:xfrm>
                <a:off x="1447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0">
                <a:extLst>
                  <a:ext uri="{FF2B5EF4-FFF2-40B4-BE49-F238E27FC236}">
                    <a16:creationId xmlns:a16="http://schemas.microsoft.com/office/drawing/2014/main" id="{434E564A-F7EA-4664-A20B-72761E79DA24}"/>
                  </a:ext>
                </a:extLst>
              </p:cNvPr>
              <p:cNvSpPr/>
              <p:nvPr/>
            </p:nvSpPr>
            <p:spPr>
              <a:xfrm>
                <a:off x="1143000" y="5029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1">
                <a:extLst>
                  <a:ext uri="{FF2B5EF4-FFF2-40B4-BE49-F238E27FC236}">
                    <a16:creationId xmlns:a16="http://schemas.microsoft.com/office/drawing/2014/main" id="{A5C20C62-B0E7-4D65-906E-B4D327E086BE}"/>
                  </a:ext>
                </a:extLst>
              </p:cNvPr>
              <p:cNvSpPr/>
              <p:nvPr/>
            </p:nvSpPr>
            <p:spPr>
              <a:xfrm>
                <a:off x="1143000" y="5029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2">
                <a:extLst>
                  <a:ext uri="{FF2B5EF4-FFF2-40B4-BE49-F238E27FC236}">
                    <a16:creationId xmlns:a16="http://schemas.microsoft.com/office/drawing/2014/main" id="{B9D784FC-1458-444E-895F-7DAD9A7C8F7B}"/>
                  </a:ext>
                </a:extLst>
              </p:cNvPr>
              <p:cNvSpPr/>
              <p:nvPr/>
            </p:nvSpPr>
            <p:spPr>
              <a:xfrm>
                <a:off x="1341700" y="386305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23">
                <a:extLst>
                  <a:ext uri="{FF2B5EF4-FFF2-40B4-BE49-F238E27FC236}">
                    <a16:creationId xmlns:a16="http://schemas.microsoft.com/office/drawing/2014/main" id="{EFC9428E-8437-444A-B839-878931603389}"/>
                  </a:ext>
                </a:extLst>
              </p:cNvPr>
              <p:cNvSpPr/>
              <p:nvPr/>
            </p:nvSpPr>
            <p:spPr>
              <a:xfrm>
                <a:off x="1339269" y="386305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object 24">
                <a:extLst>
                  <a:ext uri="{FF2B5EF4-FFF2-40B4-BE49-F238E27FC236}">
                    <a16:creationId xmlns:a16="http://schemas.microsoft.com/office/drawing/2014/main" id="{2E0C76AE-3281-4D9B-897A-89491A6AFDCE}"/>
                  </a:ext>
                </a:extLst>
              </p:cNvPr>
              <p:cNvSpPr/>
              <p:nvPr/>
            </p:nvSpPr>
            <p:spPr>
              <a:xfrm>
                <a:off x="3805237" y="39576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73B80286-C1B6-4001-9327-9E2B7085607B}"/>
                </a:ext>
              </a:extLst>
            </p:cNvPr>
            <p:cNvSpPr txBox="1"/>
            <p:nvPr/>
          </p:nvSpPr>
          <p:spPr>
            <a:xfrm>
              <a:off x="1069339" y="5262372"/>
              <a:ext cx="905510" cy="34489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Class</a:t>
              </a:r>
              <a:r>
                <a:rPr sz="2000" spc="-7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10" name="object 26">
              <a:extLst>
                <a:ext uri="{FF2B5EF4-FFF2-40B4-BE49-F238E27FC236}">
                  <a16:creationId xmlns:a16="http://schemas.microsoft.com/office/drawing/2014/main" id="{FBAB1A82-10E0-4EFD-87CF-700EB36D15D6}"/>
                </a:ext>
              </a:extLst>
            </p:cNvPr>
            <p:cNvSpPr txBox="1"/>
            <p:nvPr/>
          </p:nvSpPr>
          <p:spPr>
            <a:xfrm>
              <a:off x="3507740" y="4070604"/>
              <a:ext cx="813435" cy="34489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Class</a:t>
              </a:r>
              <a:r>
                <a:rPr sz="2000" spc="-7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1</a:t>
              </a:r>
              <a:endParaRPr sz="2000">
                <a:cs typeface="+mn-ea"/>
                <a:sym typeface="+mn-lt"/>
              </a:endParaRPr>
            </a:p>
          </p:txBody>
        </p:sp>
        <p:grpSp>
          <p:nvGrpSpPr>
            <p:cNvPr id="11" name="object 27">
              <a:extLst>
                <a:ext uri="{FF2B5EF4-FFF2-40B4-BE49-F238E27FC236}">
                  <a16:creationId xmlns:a16="http://schemas.microsoft.com/office/drawing/2014/main" id="{9D137F5D-E4A9-469F-9C2F-DA718D73624A}"/>
                </a:ext>
              </a:extLst>
            </p:cNvPr>
            <p:cNvGrpSpPr/>
            <p:nvPr/>
          </p:nvGrpSpPr>
          <p:grpSpPr>
            <a:xfrm>
              <a:off x="762000" y="2438400"/>
              <a:ext cx="7663455" cy="3886200"/>
              <a:chOff x="762000" y="2438400"/>
              <a:chExt cx="7663455" cy="3886200"/>
            </a:xfrm>
          </p:grpSpPr>
          <p:sp>
            <p:nvSpPr>
              <p:cNvPr id="15" name="object 28">
                <a:extLst>
                  <a:ext uri="{FF2B5EF4-FFF2-40B4-BE49-F238E27FC236}">
                    <a16:creationId xmlns:a16="http://schemas.microsoft.com/office/drawing/2014/main" id="{30607F56-8D7F-4824-81B2-BDC43AE602DC}"/>
                  </a:ext>
                </a:extLst>
              </p:cNvPr>
              <p:cNvSpPr/>
              <p:nvPr/>
            </p:nvSpPr>
            <p:spPr>
              <a:xfrm>
                <a:off x="1752600" y="2743200"/>
                <a:ext cx="2514600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514600">
                    <a:moveTo>
                      <a:pt x="0" y="0"/>
                    </a:moveTo>
                    <a:lnTo>
                      <a:pt x="2514601" y="2514601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29">
                <a:extLst>
                  <a:ext uri="{FF2B5EF4-FFF2-40B4-BE49-F238E27FC236}">
                    <a16:creationId xmlns:a16="http://schemas.microsoft.com/office/drawing/2014/main" id="{086D2FCF-B70F-4D66-AE81-C171F8175EE3}"/>
                  </a:ext>
                </a:extLst>
              </p:cNvPr>
              <p:cNvSpPr/>
              <p:nvPr/>
            </p:nvSpPr>
            <p:spPr>
              <a:xfrm>
                <a:off x="762000" y="3124200"/>
                <a:ext cx="2971800" cy="2971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2971800">
                    <a:moveTo>
                      <a:pt x="0" y="0"/>
                    </a:moveTo>
                    <a:lnTo>
                      <a:pt x="2971801" y="2971801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30">
                <a:extLst>
                  <a:ext uri="{FF2B5EF4-FFF2-40B4-BE49-F238E27FC236}">
                    <a16:creationId xmlns:a16="http://schemas.microsoft.com/office/drawing/2014/main" id="{BC6ED658-2CFA-46DC-B1F8-08F5EE6048FB}"/>
                  </a:ext>
                </a:extLst>
              </p:cNvPr>
              <p:cNvSpPr/>
              <p:nvPr/>
            </p:nvSpPr>
            <p:spPr>
              <a:xfrm>
                <a:off x="762000" y="2438400"/>
                <a:ext cx="3886200" cy="3886200"/>
              </a:xfrm>
              <a:custGeom>
                <a:avLst/>
                <a:gdLst/>
                <a:ahLst/>
                <a:cxnLst/>
                <a:rect l="l" t="t" r="r" b="b"/>
                <a:pathLst>
                  <a:path w="3886200" h="3886200">
                    <a:moveTo>
                      <a:pt x="0" y="0"/>
                    </a:moveTo>
                    <a:lnTo>
                      <a:pt x="3886202" y="3886202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31">
                <a:extLst>
                  <a:ext uri="{FF2B5EF4-FFF2-40B4-BE49-F238E27FC236}">
                    <a16:creationId xmlns:a16="http://schemas.microsoft.com/office/drawing/2014/main" id="{83470003-7A5D-4FF2-B039-00A525BA8119}"/>
                  </a:ext>
                </a:extLst>
              </p:cNvPr>
              <p:cNvSpPr/>
              <p:nvPr/>
            </p:nvSpPr>
            <p:spPr>
              <a:xfrm>
                <a:off x="4495800" y="5791200"/>
                <a:ext cx="2057400" cy="3841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9F8023FF-176E-44DF-82FF-1A0B4C0B968E}"/>
                  </a:ext>
                </a:extLst>
              </p:cNvPr>
              <p:cNvSpPr/>
              <p:nvPr/>
            </p:nvSpPr>
            <p:spPr>
              <a:xfrm>
                <a:off x="4191000" y="4648200"/>
                <a:ext cx="2039937" cy="3841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33">
                <a:extLst>
                  <a:ext uri="{FF2B5EF4-FFF2-40B4-BE49-F238E27FC236}">
                    <a16:creationId xmlns:a16="http://schemas.microsoft.com/office/drawing/2014/main" id="{A8E27D63-D265-4D3E-AAA7-78CBE5EB31F4}"/>
                  </a:ext>
                </a:extLst>
              </p:cNvPr>
              <p:cNvSpPr/>
              <p:nvPr/>
            </p:nvSpPr>
            <p:spPr>
              <a:xfrm>
                <a:off x="1143000" y="5867400"/>
                <a:ext cx="2308225" cy="38417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34">
                <a:extLst>
                  <a:ext uri="{FF2B5EF4-FFF2-40B4-BE49-F238E27FC236}">
                    <a16:creationId xmlns:a16="http://schemas.microsoft.com/office/drawing/2014/main" id="{339BD0F4-0FA8-489C-8358-AFE5ED3D5204}"/>
                  </a:ext>
                </a:extLst>
              </p:cNvPr>
              <p:cNvSpPr/>
              <p:nvPr/>
            </p:nvSpPr>
            <p:spPr>
              <a:xfrm>
                <a:off x="5305387" y="3388153"/>
                <a:ext cx="3120068" cy="1260046"/>
              </a:xfrm>
              <a:custGeom>
                <a:avLst/>
                <a:gdLst/>
                <a:ahLst/>
                <a:cxnLst/>
                <a:rect l="l" t="t" r="r" b="b"/>
                <a:pathLst>
                  <a:path w="3488054" h="1200150">
                    <a:moveTo>
                      <a:pt x="2114982" y="0"/>
                    </a:moveTo>
                    <a:lnTo>
                      <a:pt x="2060059" y="159"/>
                    </a:lnTo>
                    <a:lnTo>
                      <a:pt x="2005084" y="1102"/>
                    </a:lnTo>
                    <a:lnTo>
                      <a:pt x="1950125" y="2834"/>
                    </a:lnTo>
                    <a:lnTo>
                      <a:pt x="1895247" y="5360"/>
                    </a:lnTo>
                    <a:lnTo>
                      <a:pt x="1840518" y="8685"/>
                    </a:lnTo>
                    <a:lnTo>
                      <a:pt x="1786003" y="12816"/>
                    </a:lnTo>
                    <a:lnTo>
                      <a:pt x="1731769" y="17758"/>
                    </a:lnTo>
                    <a:lnTo>
                      <a:pt x="1677882" y="23516"/>
                    </a:lnTo>
                    <a:lnTo>
                      <a:pt x="1624408" y="30096"/>
                    </a:lnTo>
                    <a:lnTo>
                      <a:pt x="1571415" y="37503"/>
                    </a:lnTo>
                    <a:lnTo>
                      <a:pt x="1518968" y="45744"/>
                    </a:lnTo>
                    <a:lnTo>
                      <a:pt x="1467133" y="54822"/>
                    </a:lnTo>
                    <a:lnTo>
                      <a:pt x="1415977" y="64745"/>
                    </a:lnTo>
                    <a:lnTo>
                      <a:pt x="1365567" y="75517"/>
                    </a:lnTo>
                    <a:lnTo>
                      <a:pt x="1302058" y="90606"/>
                    </a:lnTo>
                    <a:lnTo>
                      <a:pt x="1241595" y="106720"/>
                    </a:lnTo>
                    <a:lnTo>
                      <a:pt x="1184214" y="123807"/>
                    </a:lnTo>
                    <a:lnTo>
                      <a:pt x="1129946" y="141814"/>
                    </a:lnTo>
                    <a:lnTo>
                      <a:pt x="1078827" y="160689"/>
                    </a:lnTo>
                    <a:lnTo>
                      <a:pt x="1030890" y="180380"/>
                    </a:lnTo>
                    <a:lnTo>
                      <a:pt x="986168" y="200835"/>
                    </a:lnTo>
                    <a:lnTo>
                      <a:pt x="944696" y="222000"/>
                    </a:lnTo>
                    <a:lnTo>
                      <a:pt x="906508" y="243824"/>
                    </a:lnTo>
                    <a:lnTo>
                      <a:pt x="871636" y="266255"/>
                    </a:lnTo>
                    <a:lnTo>
                      <a:pt x="840115" y="289240"/>
                    </a:lnTo>
                    <a:lnTo>
                      <a:pt x="787260" y="336663"/>
                    </a:lnTo>
                    <a:lnTo>
                      <a:pt x="748214" y="385675"/>
                    </a:lnTo>
                    <a:lnTo>
                      <a:pt x="723246" y="435856"/>
                    </a:lnTo>
                    <a:lnTo>
                      <a:pt x="712626" y="486790"/>
                    </a:lnTo>
                    <a:lnTo>
                      <a:pt x="712781" y="512408"/>
                    </a:lnTo>
                    <a:lnTo>
                      <a:pt x="724191" y="563685"/>
                    </a:lnTo>
                    <a:lnTo>
                      <a:pt x="750624" y="614666"/>
                    </a:lnTo>
                    <a:lnTo>
                      <a:pt x="792352" y="664935"/>
                    </a:lnTo>
                    <a:lnTo>
                      <a:pt x="849643" y="714073"/>
                    </a:lnTo>
                    <a:lnTo>
                      <a:pt x="884210" y="738086"/>
                    </a:lnTo>
                    <a:lnTo>
                      <a:pt x="922769" y="761660"/>
                    </a:lnTo>
                    <a:lnTo>
                      <a:pt x="0" y="1199886"/>
                    </a:lnTo>
                    <a:lnTo>
                      <a:pt x="1283652" y="900737"/>
                    </a:lnTo>
                    <a:lnTo>
                      <a:pt x="1328394" y="911948"/>
                    </a:lnTo>
                    <a:lnTo>
                      <a:pt x="1374052" y="922461"/>
                    </a:lnTo>
                    <a:lnTo>
                      <a:pt x="1420570" y="932276"/>
                    </a:lnTo>
                    <a:lnTo>
                      <a:pt x="1467887" y="941392"/>
                    </a:lnTo>
                    <a:lnTo>
                      <a:pt x="1515947" y="949808"/>
                    </a:lnTo>
                    <a:lnTo>
                      <a:pt x="1564690" y="957523"/>
                    </a:lnTo>
                    <a:lnTo>
                      <a:pt x="1614058" y="964538"/>
                    </a:lnTo>
                    <a:lnTo>
                      <a:pt x="1663993" y="970850"/>
                    </a:lnTo>
                    <a:lnTo>
                      <a:pt x="1714436" y="976460"/>
                    </a:lnTo>
                    <a:lnTo>
                      <a:pt x="1765329" y="981366"/>
                    </a:lnTo>
                    <a:lnTo>
                      <a:pt x="1816613" y="985568"/>
                    </a:lnTo>
                    <a:lnTo>
                      <a:pt x="1868231" y="989065"/>
                    </a:lnTo>
                    <a:lnTo>
                      <a:pt x="1920123" y="991857"/>
                    </a:lnTo>
                    <a:lnTo>
                      <a:pt x="1972232" y="993942"/>
                    </a:lnTo>
                    <a:lnTo>
                      <a:pt x="2024499" y="995319"/>
                    </a:lnTo>
                    <a:lnTo>
                      <a:pt x="2076865" y="995989"/>
                    </a:lnTo>
                    <a:lnTo>
                      <a:pt x="2129273" y="995950"/>
                    </a:lnTo>
                    <a:lnTo>
                      <a:pt x="2181663" y="995202"/>
                    </a:lnTo>
                    <a:lnTo>
                      <a:pt x="2233978" y="993743"/>
                    </a:lnTo>
                    <a:lnTo>
                      <a:pt x="2286158" y="991574"/>
                    </a:lnTo>
                    <a:lnTo>
                      <a:pt x="2338147" y="988693"/>
                    </a:lnTo>
                    <a:lnTo>
                      <a:pt x="2389884" y="985099"/>
                    </a:lnTo>
                    <a:lnTo>
                      <a:pt x="2441312" y="980793"/>
                    </a:lnTo>
                    <a:lnTo>
                      <a:pt x="2492373" y="975772"/>
                    </a:lnTo>
                    <a:lnTo>
                      <a:pt x="2543008" y="970037"/>
                    </a:lnTo>
                    <a:lnTo>
                      <a:pt x="2593158" y="963586"/>
                    </a:lnTo>
                    <a:lnTo>
                      <a:pt x="2642766" y="956419"/>
                    </a:lnTo>
                    <a:lnTo>
                      <a:pt x="2691773" y="948535"/>
                    </a:lnTo>
                    <a:lnTo>
                      <a:pt x="2740120" y="939934"/>
                    </a:lnTo>
                    <a:lnTo>
                      <a:pt x="2787749" y="930614"/>
                    </a:lnTo>
                    <a:lnTo>
                      <a:pt x="2834601" y="920575"/>
                    </a:lnTo>
                    <a:lnTo>
                      <a:pt x="2898111" y="905485"/>
                    </a:lnTo>
                    <a:lnTo>
                      <a:pt x="2958573" y="889371"/>
                    </a:lnTo>
                    <a:lnTo>
                      <a:pt x="3015955" y="872284"/>
                    </a:lnTo>
                    <a:lnTo>
                      <a:pt x="3070222" y="854277"/>
                    </a:lnTo>
                    <a:lnTo>
                      <a:pt x="3121341" y="835402"/>
                    </a:lnTo>
                    <a:lnTo>
                      <a:pt x="3169279" y="815711"/>
                    </a:lnTo>
                    <a:lnTo>
                      <a:pt x="3214000" y="795257"/>
                    </a:lnTo>
                    <a:lnTo>
                      <a:pt x="3255472" y="774091"/>
                    </a:lnTo>
                    <a:lnTo>
                      <a:pt x="3293661" y="752267"/>
                    </a:lnTo>
                    <a:lnTo>
                      <a:pt x="3328533" y="729836"/>
                    </a:lnTo>
                    <a:lnTo>
                      <a:pt x="3360054" y="706851"/>
                    </a:lnTo>
                    <a:lnTo>
                      <a:pt x="3412908" y="659429"/>
                    </a:lnTo>
                    <a:lnTo>
                      <a:pt x="3451955" y="610417"/>
                    </a:lnTo>
                    <a:lnTo>
                      <a:pt x="3476923" y="560235"/>
                    </a:lnTo>
                    <a:lnTo>
                      <a:pt x="3487542" y="509301"/>
                    </a:lnTo>
                    <a:lnTo>
                      <a:pt x="3487387" y="483683"/>
                    </a:lnTo>
                    <a:lnTo>
                      <a:pt x="3475977" y="432407"/>
                    </a:lnTo>
                    <a:lnTo>
                      <a:pt x="3449544" y="381425"/>
                    </a:lnTo>
                    <a:lnTo>
                      <a:pt x="3407817" y="331156"/>
                    </a:lnTo>
                    <a:lnTo>
                      <a:pt x="3350525" y="282019"/>
                    </a:lnTo>
                    <a:lnTo>
                      <a:pt x="3315959" y="258005"/>
                    </a:lnTo>
                    <a:lnTo>
                      <a:pt x="3277400" y="234432"/>
                    </a:lnTo>
                    <a:lnTo>
                      <a:pt x="3211526" y="199819"/>
                    </a:lnTo>
                    <a:lnTo>
                      <a:pt x="3176090" y="183486"/>
                    </a:lnTo>
                    <a:lnTo>
                      <a:pt x="3139077" y="167810"/>
                    </a:lnTo>
                    <a:lnTo>
                      <a:pt x="3100553" y="152795"/>
                    </a:lnTo>
                    <a:lnTo>
                      <a:pt x="3060585" y="138448"/>
                    </a:lnTo>
                    <a:lnTo>
                      <a:pt x="3019239" y="124774"/>
                    </a:lnTo>
                    <a:lnTo>
                      <a:pt x="2976580" y="111778"/>
                    </a:lnTo>
                    <a:lnTo>
                      <a:pt x="2932676" y="99466"/>
                    </a:lnTo>
                    <a:lnTo>
                      <a:pt x="2887594" y="87844"/>
                    </a:lnTo>
                    <a:lnTo>
                      <a:pt x="2841398" y="76917"/>
                    </a:lnTo>
                    <a:lnTo>
                      <a:pt x="2794156" y="66690"/>
                    </a:lnTo>
                    <a:lnTo>
                      <a:pt x="2745934" y="57169"/>
                    </a:lnTo>
                    <a:lnTo>
                      <a:pt x="2696798" y="48360"/>
                    </a:lnTo>
                    <a:lnTo>
                      <a:pt x="2646815" y="40268"/>
                    </a:lnTo>
                    <a:lnTo>
                      <a:pt x="2596051" y="32899"/>
                    </a:lnTo>
                    <a:lnTo>
                      <a:pt x="2544572" y="26257"/>
                    </a:lnTo>
                    <a:lnTo>
                      <a:pt x="2492446" y="20350"/>
                    </a:lnTo>
                    <a:lnTo>
                      <a:pt x="2439737" y="15181"/>
                    </a:lnTo>
                    <a:lnTo>
                      <a:pt x="2386513" y="10757"/>
                    </a:lnTo>
                    <a:lnTo>
                      <a:pt x="2332840" y="7083"/>
                    </a:lnTo>
                    <a:lnTo>
                      <a:pt x="2278783" y="4165"/>
                    </a:lnTo>
                    <a:lnTo>
                      <a:pt x="2224411" y="2008"/>
                    </a:lnTo>
                    <a:lnTo>
                      <a:pt x="2169788" y="618"/>
                    </a:lnTo>
                    <a:lnTo>
                      <a:pt x="211498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36">
              <a:extLst>
                <a:ext uri="{FF2B5EF4-FFF2-40B4-BE49-F238E27FC236}">
                  <a16:creationId xmlns:a16="http://schemas.microsoft.com/office/drawing/2014/main" id="{422F31FE-089A-4921-8B1D-8F0AE997BF9A}"/>
                </a:ext>
              </a:extLst>
            </p:cNvPr>
            <p:cNvSpPr txBox="1"/>
            <p:nvPr/>
          </p:nvSpPr>
          <p:spPr>
            <a:xfrm>
              <a:off x="6403340" y="3417264"/>
              <a:ext cx="1462405" cy="10070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W is a</a:t>
              </a:r>
              <a:r>
                <a:rPr sz="2000" spc="-120" dirty="0">
                  <a:solidFill>
                    <a:srgbClr val="006600"/>
                  </a:solidFill>
                  <a:cs typeface="+mn-ea"/>
                  <a:sym typeface="+mn-lt"/>
                </a:rPr>
                <a:t>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p-dim  </a:t>
              </a:r>
              <a:r>
                <a:rPr sz="2000" spc="-5" dirty="0">
                  <a:solidFill>
                    <a:srgbClr val="006600"/>
                  </a:solidFill>
                  <a:cs typeface="+mn-ea"/>
                  <a:sym typeface="+mn-lt"/>
                </a:rPr>
                <a:t>vector;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b is</a:t>
              </a:r>
              <a:r>
                <a:rPr sz="2000" spc="-105" dirty="0">
                  <a:solidFill>
                    <a:srgbClr val="006600"/>
                  </a:solidFill>
                  <a:cs typeface="+mn-ea"/>
                  <a:sym typeface="+mn-lt"/>
                </a:rPr>
                <a:t>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a  scalar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3" name="object 37">
              <a:extLst>
                <a:ext uri="{FF2B5EF4-FFF2-40B4-BE49-F238E27FC236}">
                  <a16:creationId xmlns:a16="http://schemas.microsoft.com/office/drawing/2014/main" id="{3ECAC3F6-E441-4E01-9111-070E6E43A985}"/>
                </a:ext>
              </a:extLst>
            </p:cNvPr>
            <p:cNvSpPr txBox="1"/>
            <p:nvPr/>
          </p:nvSpPr>
          <p:spPr>
            <a:xfrm>
              <a:off x="257980" y="2703067"/>
              <a:ext cx="335745" cy="4111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sz="2400" spc="-5" baseline="-25000" dirty="0">
                  <a:cs typeface="+mn-ea"/>
                  <a:sym typeface="+mn-lt"/>
                </a:rPr>
                <a:t>2</a:t>
              </a:r>
              <a:endParaRPr sz="2400" baseline="-25000" dirty="0">
                <a:cs typeface="+mn-ea"/>
                <a:sym typeface="+mn-lt"/>
              </a:endParaRPr>
            </a:p>
          </p:txBody>
        </p:sp>
        <p:sp>
          <p:nvSpPr>
            <p:cNvPr id="14" name="object 38">
              <a:extLst>
                <a:ext uri="{FF2B5EF4-FFF2-40B4-BE49-F238E27FC236}">
                  <a16:creationId xmlns:a16="http://schemas.microsoft.com/office/drawing/2014/main" id="{220F2C1E-6176-41B5-8A39-8D7882208125}"/>
                </a:ext>
              </a:extLst>
            </p:cNvPr>
            <p:cNvSpPr txBox="1"/>
            <p:nvPr/>
          </p:nvSpPr>
          <p:spPr>
            <a:xfrm>
              <a:off x="3782587" y="5827451"/>
              <a:ext cx="534251" cy="4111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sz="2400" spc="-5" baseline="-25000" dirty="0">
                  <a:cs typeface="+mn-ea"/>
                  <a:sym typeface="+mn-lt"/>
                </a:rPr>
                <a:t>1</a:t>
              </a:r>
              <a:endParaRPr sz="2400" baseline="-250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78E6A0-3FFA-451C-B2B8-C0114DD7FD60}"/>
                  </a:ext>
                </a:extLst>
              </p:cNvPr>
              <p:cNvSpPr txBox="1"/>
              <p:nvPr/>
            </p:nvSpPr>
            <p:spPr>
              <a:xfrm>
                <a:off x="3955505" y="2863892"/>
                <a:ext cx="181626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&gt;1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78E6A0-3FFA-451C-B2B8-C0114DD7F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05" y="2863892"/>
                <a:ext cx="1816266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084539-9566-4799-B937-E6766AA6D554}"/>
                  </a:ext>
                </a:extLst>
              </p:cNvPr>
              <p:cNvSpPr txBox="1"/>
              <p:nvPr/>
            </p:nvSpPr>
            <p:spPr>
              <a:xfrm>
                <a:off x="158039" y="4311147"/>
                <a:ext cx="204549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&lt;−1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084539-9566-4799-B937-E6766AA6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9" y="4311147"/>
                <a:ext cx="204549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0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Specifying</a:t>
            </a:r>
            <a:r>
              <a:rPr lang="en-US" altLang="zh-CN" dirty="0">
                <a:ea typeface="+mn-ea"/>
                <a:cs typeface="+mn-ea"/>
                <a:sym typeface="+mn-lt"/>
              </a:rPr>
              <a:t> a max margin classifier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E267C3-EFA3-4432-B555-44E2C99EBC7C}"/>
              </a:ext>
            </a:extLst>
          </p:cNvPr>
          <p:cNvGrpSpPr/>
          <p:nvPr/>
        </p:nvGrpSpPr>
        <p:grpSpPr>
          <a:xfrm>
            <a:off x="1581150" y="1966459"/>
            <a:ext cx="2895600" cy="1371600"/>
            <a:chOff x="1142998" y="1752600"/>
            <a:chExt cx="2895600" cy="13716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ED62BA4-20BE-4898-B06C-EA49C39ACA66}"/>
                </a:ext>
              </a:extLst>
            </p:cNvPr>
            <p:cNvSpPr/>
            <p:nvPr/>
          </p:nvSpPr>
          <p:spPr>
            <a:xfrm>
              <a:off x="1142998" y="17526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7F00CB8-9B6E-479D-A7BB-3C36C0A671AA}"/>
                </a:ext>
              </a:extLst>
            </p:cNvPr>
            <p:cNvSpPr/>
            <p:nvPr/>
          </p:nvSpPr>
          <p:spPr>
            <a:xfrm>
              <a:off x="1219198" y="20574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A6D2A50-0A7D-4A71-957D-115720694CFD}"/>
                </a:ext>
              </a:extLst>
            </p:cNvPr>
            <p:cNvSpPr/>
            <p:nvPr/>
          </p:nvSpPr>
          <p:spPr>
            <a:xfrm>
              <a:off x="1371598" y="23622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0C38ED6-DEE2-4B94-B7F6-AFFC029128D3}"/>
              </a:ext>
            </a:extLst>
          </p:cNvPr>
          <p:cNvSpPr txBox="1"/>
          <p:nvPr/>
        </p:nvSpPr>
        <p:spPr>
          <a:xfrm rot="20760000">
            <a:off x="1598830" y="1951883"/>
            <a:ext cx="1925622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FF0000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FF0000"/>
                </a:solidFill>
                <a:cs typeface="+mn-ea"/>
                <a:sym typeface="+mn-lt"/>
              </a:rPr>
              <a:t>class</a:t>
            </a:r>
            <a:r>
              <a:rPr sz="2800" b="1" spc="-195" baseline="3086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800" b="1" spc="-7" baseline="4629" dirty="0">
                <a:solidFill>
                  <a:srgbClr val="FF0000"/>
                </a:solidFill>
                <a:cs typeface="+mn-ea"/>
                <a:sym typeface="+mn-lt"/>
              </a:rPr>
              <a:t>+1</a:t>
            </a:r>
            <a:endParaRPr sz="2800" baseline="4629" dirty="0"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52C146C-405A-44E7-B2A6-4A586860B221}"/>
              </a:ext>
            </a:extLst>
          </p:cNvPr>
          <p:cNvSpPr txBox="1"/>
          <p:nvPr/>
        </p:nvSpPr>
        <p:spPr>
          <a:xfrm rot="20760000">
            <a:off x="2056089" y="3249324"/>
            <a:ext cx="1913185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0000FF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0000FF"/>
                </a:solidFill>
                <a:cs typeface="+mn-ea"/>
                <a:sym typeface="+mn-lt"/>
              </a:rPr>
              <a:t>class</a:t>
            </a:r>
            <a:r>
              <a:rPr sz="2800" b="1" spc="-187" baseline="3086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800" b="1" spc="-22" baseline="4629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endParaRPr sz="2800" baseline="4629" dirty="0">
              <a:cs typeface="+mn-ea"/>
              <a:sym typeface="+mn-lt"/>
            </a:endParaRPr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D806202-4637-4EBB-8F69-A87232BC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00138"/>
              </p:ext>
            </p:extLst>
          </p:nvPr>
        </p:nvGraphicFramePr>
        <p:xfrm>
          <a:off x="1717041" y="4201081"/>
          <a:ext cx="5368289" cy="156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6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1950" baseline="2564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&lt;</a:t>
                      </a:r>
                      <a:r>
                        <a:rPr sz="2000" spc="-1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5960C40F-6186-4E42-B716-F2AE2B1D31F4}"/>
              </a:ext>
            </a:extLst>
          </p:cNvPr>
          <p:cNvSpPr txBox="1"/>
          <p:nvPr/>
        </p:nvSpPr>
        <p:spPr>
          <a:xfrm>
            <a:off x="6190787" y="1866146"/>
            <a:ext cx="2137737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Class +1</a:t>
            </a:r>
            <a:r>
              <a:rPr sz="2000" spc="-4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plane</a:t>
            </a:r>
            <a:endParaRPr sz="2000" dirty="0">
              <a:cs typeface="+mn-ea"/>
              <a:sym typeface="+mn-lt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r>
              <a:rPr lang="en-US" sz="2000" spc="-5" dirty="0">
                <a:cs typeface="+mn-ea"/>
                <a:sym typeface="+mn-lt"/>
              </a:rPr>
              <a:t>B</a:t>
            </a:r>
            <a:r>
              <a:rPr sz="2000" spc="-5" dirty="0">
                <a:cs typeface="+mn-ea"/>
                <a:sym typeface="+mn-lt"/>
              </a:rPr>
              <a:t>oundary</a:t>
            </a:r>
            <a:endParaRPr lang="en-US" altLang="zh-CN" sz="2000" spc="-5" dirty="0">
              <a:cs typeface="+mn-ea"/>
              <a:sym typeface="+mn-lt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endParaRPr dirty="0">
              <a:cs typeface="+mn-ea"/>
              <a:sym typeface="+mn-lt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2000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r>
              <a:rPr sz="2000" spc="-7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00FF"/>
                </a:solidFill>
                <a:cs typeface="+mn-ea"/>
                <a:sym typeface="+mn-lt"/>
              </a:rPr>
              <a:t>plane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4DCB2977-DF46-4679-9C9D-069209001244}"/>
              </a:ext>
            </a:extLst>
          </p:cNvPr>
          <p:cNvSpPr/>
          <p:nvPr/>
        </p:nvSpPr>
        <p:spPr>
          <a:xfrm>
            <a:off x="4324352" y="1928357"/>
            <a:ext cx="1912371" cy="1206693"/>
          </a:xfrm>
          <a:custGeom>
            <a:avLst/>
            <a:gdLst/>
            <a:ahLst/>
            <a:cxnLst/>
            <a:rect l="l" t="t" r="r" b="b"/>
            <a:pathLst>
              <a:path w="1906270" h="1186180">
                <a:moveTo>
                  <a:pt x="1600200" y="33337"/>
                </a:moveTo>
                <a:lnTo>
                  <a:pt x="76200" y="33337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1600200" y="42862"/>
                </a:lnTo>
                <a:lnTo>
                  <a:pt x="1600200" y="33337"/>
                </a:lnTo>
                <a:close/>
              </a:path>
              <a:path w="1906270" h="1186180">
                <a:moveTo>
                  <a:pt x="1677073" y="642988"/>
                </a:moveTo>
                <a:lnTo>
                  <a:pt x="152298" y="425170"/>
                </a:lnTo>
                <a:lnTo>
                  <a:pt x="152552" y="423367"/>
                </a:lnTo>
                <a:lnTo>
                  <a:pt x="157022" y="392163"/>
                </a:lnTo>
                <a:lnTo>
                  <a:pt x="76200" y="419100"/>
                </a:lnTo>
                <a:lnTo>
                  <a:pt x="146240" y="467588"/>
                </a:lnTo>
                <a:lnTo>
                  <a:pt x="150952" y="434594"/>
                </a:lnTo>
                <a:lnTo>
                  <a:pt x="1675726" y="652411"/>
                </a:lnTo>
                <a:lnTo>
                  <a:pt x="1677073" y="642988"/>
                </a:lnTo>
                <a:close/>
              </a:path>
              <a:path w="1906270" h="1186180">
                <a:moveTo>
                  <a:pt x="1906206" y="1176489"/>
                </a:moveTo>
                <a:lnTo>
                  <a:pt x="227330" y="738530"/>
                </a:lnTo>
                <a:lnTo>
                  <a:pt x="228168" y="735317"/>
                </a:lnTo>
                <a:lnTo>
                  <a:pt x="235750" y="706272"/>
                </a:lnTo>
                <a:lnTo>
                  <a:pt x="152400" y="723900"/>
                </a:lnTo>
                <a:lnTo>
                  <a:pt x="216509" y="779995"/>
                </a:lnTo>
                <a:lnTo>
                  <a:pt x="224917" y="747750"/>
                </a:lnTo>
                <a:lnTo>
                  <a:pt x="1903793" y="1185710"/>
                </a:lnTo>
                <a:lnTo>
                  <a:pt x="1906206" y="1176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46BEA7B-0DA2-44DD-8E6A-4A6C30D1E3A6}"/>
              </a:ext>
            </a:extLst>
          </p:cNvPr>
          <p:cNvSpPr txBox="1">
            <a:spLocks/>
          </p:cNvSpPr>
          <p:nvPr/>
        </p:nvSpPr>
        <p:spPr>
          <a:xfrm>
            <a:off x="5805171" y="1379052"/>
            <a:ext cx="24890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pl-PL" sz="2000" b="1" i="1" spc="-5" dirty="0">
                <a:ea typeface="+mn-ea"/>
                <a:cs typeface="+mn-ea"/>
                <a:sym typeface="+mn-lt"/>
              </a:rPr>
              <a:t>f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(</a:t>
            </a:r>
            <a:r>
              <a:rPr lang="pl-PL" sz="2000" b="1" i="1" spc="-5" dirty="0">
                <a:ea typeface="+mn-ea"/>
                <a:cs typeface="+mn-ea"/>
                <a:sym typeface="+mn-lt"/>
              </a:rPr>
              <a:t>x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,</a:t>
            </a:r>
            <a:r>
              <a:rPr lang="pl-PL" sz="2000" b="1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w</a:t>
            </a:r>
            <a:r>
              <a:rPr lang="pl-PL" sz="2000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,b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) </a:t>
            </a:r>
            <a:r>
              <a:rPr lang="pl-PL" sz="2000" i="1" dirty="0">
                <a:ea typeface="+mn-ea"/>
                <a:cs typeface="+mn-ea"/>
                <a:sym typeface="+mn-lt"/>
              </a:rPr>
              <a:t>= </a:t>
            </a:r>
            <a:r>
              <a:rPr lang="pl-PL" sz="2000" i="1" spc="-10" dirty="0">
                <a:ea typeface="+mn-ea"/>
                <a:cs typeface="+mn-ea"/>
                <a:sym typeface="+mn-lt"/>
              </a:rPr>
              <a:t>sign(</a:t>
            </a:r>
            <a:r>
              <a:rPr lang="pl-PL" sz="2000" b="1" i="1" spc="-10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w</a:t>
            </a:r>
            <a:r>
              <a:rPr lang="pl-PL" sz="2000" b="1" i="1" spc="-15" baseline="23148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T</a:t>
            </a:r>
            <a:r>
              <a:rPr lang="pl-PL" sz="2000" b="1" i="1" spc="-10" dirty="0">
                <a:ea typeface="+mn-ea"/>
                <a:cs typeface="+mn-ea"/>
                <a:sym typeface="+mn-lt"/>
              </a:rPr>
              <a:t>x </a:t>
            </a:r>
            <a:r>
              <a:rPr lang="pl-PL" sz="2000" i="1" dirty="0">
                <a:ea typeface="+mn-ea"/>
                <a:cs typeface="+mn-ea"/>
                <a:sym typeface="+mn-lt"/>
              </a:rPr>
              <a:t>+ </a:t>
            </a:r>
            <a:r>
              <a:rPr lang="pl-PL" sz="2000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b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)</a:t>
            </a:r>
            <a:endParaRPr lang="pl-PL" sz="2000" dirty="0">
              <a:ea typeface="+mn-ea"/>
              <a:cs typeface="+mn-ea"/>
              <a:sym typeface="+mn-lt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5358DF7-7FE1-4A0F-BB27-C38360AC4668}"/>
              </a:ext>
            </a:extLst>
          </p:cNvPr>
          <p:cNvSpPr txBox="1"/>
          <p:nvPr/>
        </p:nvSpPr>
        <p:spPr>
          <a:xfrm rot="20760000">
            <a:off x="531337" y="28805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w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ED527758-06CC-44D0-8BC0-8FE615773810}"/>
              </a:ext>
            </a:extLst>
          </p:cNvPr>
          <p:cNvSpPr txBox="1"/>
          <p:nvPr/>
        </p:nvSpPr>
        <p:spPr>
          <a:xfrm rot="20760000">
            <a:off x="679218" y="28497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FF0000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3D43D43F-4FC6-4BE5-B249-68C936EF708B}"/>
              </a:ext>
            </a:extLst>
          </p:cNvPr>
          <p:cNvSpPr txBox="1"/>
          <p:nvPr/>
        </p:nvSpPr>
        <p:spPr>
          <a:xfrm rot="20760000">
            <a:off x="790961" y="2765594"/>
            <a:ext cx="717097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FF0000"/>
                </a:solidFill>
                <a:cs typeface="+mn-ea"/>
                <a:sym typeface="+mn-lt"/>
              </a:rPr>
              <a:t>=+</a:t>
            </a:r>
            <a:r>
              <a:rPr sz="2400" baseline="1736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7CC5F14-8E4A-4307-A02D-4EC5301941CE}"/>
              </a:ext>
            </a:extLst>
          </p:cNvPr>
          <p:cNvSpPr txBox="1"/>
          <p:nvPr/>
        </p:nvSpPr>
        <p:spPr>
          <a:xfrm rot="20760000">
            <a:off x="683737" y="3185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CD57CD8-7BC2-4D1D-BADC-9EA6C030DCA9}"/>
              </a:ext>
            </a:extLst>
          </p:cNvPr>
          <p:cNvSpPr txBox="1"/>
          <p:nvPr/>
        </p:nvSpPr>
        <p:spPr>
          <a:xfrm rot="20760000">
            <a:off x="831618" y="31545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E82EE11D-1604-48DF-9C78-2A77DB71AC58}"/>
              </a:ext>
            </a:extLst>
          </p:cNvPr>
          <p:cNvSpPr txBox="1"/>
          <p:nvPr/>
        </p:nvSpPr>
        <p:spPr>
          <a:xfrm rot="20760000">
            <a:off x="942387" y="3085512"/>
            <a:ext cx="60355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cs typeface="+mn-ea"/>
                <a:sym typeface="+mn-lt"/>
              </a:rPr>
              <a:t>x</a:t>
            </a:r>
            <a:r>
              <a:rPr sz="1600" spc="-20" dirty="0">
                <a:cs typeface="+mn-ea"/>
                <a:sym typeface="+mn-lt"/>
              </a:rPr>
              <a:t>+</a:t>
            </a:r>
            <a:r>
              <a:rPr sz="1600" spc="-25" dirty="0">
                <a:cs typeface="+mn-ea"/>
                <a:sym typeface="+mn-lt"/>
              </a:rPr>
              <a:t>b</a:t>
            </a:r>
            <a:r>
              <a:rPr sz="2400" spc="-30" baseline="1736" dirty="0">
                <a:cs typeface="+mn-ea"/>
                <a:sym typeface="+mn-lt"/>
              </a:rPr>
              <a:t>=</a:t>
            </a:r>
            <a:r>
              <a:rPr sz="2400" baseline="1736" dirty="0">
                <a:cs typeface="+mn-ea"/>
                <a:sym typeface="+mn-lt"/>
              </a:rPr>
              <a:t>0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41F86A4-7387-4472-ACC7-FE04EBAB64D4}"/>
              </a:ext>
            </a:extLst>
          </p:cNvPr>
          <p:cNvSpPr txBox="1"/>
          <p:nvPr/>
        </p:nvSpPr>
        <p:spPr>
          <a:xfrm rot="20760000">
            <a:off x="759937" y="3566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6101AC6F-435E-495A-A1DA-AD1EB5627871}"/>
              </a:ext>
            </a:extLst>
          </p:cNvPr>
          <p:cNvSpPr txBox="1"/>
          <p:nvPr/>
        </p:nvSpPr>
        <p:spPr>
          <a:xfrm rot="20760000">
            <a:off x="907818" y="3535538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77A29848-C7DA-4E06-B571-5BEA857E27E4}"/>
              </a:ext>
            </a:extLst>
          </p:cNvPr>
          <p:cNvSpPr txBox="1"/>
          <p:nvPr/>
        </p:nvSpPr>
        <p:spPr>
          <a:xfrm rot="20760000">
            <a:off x="1019324" y="3458125"/>
            <a:ext cx="66792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0000FF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0000FF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0000FF"/>
                </a:solidFill>
                <a:cs typeface="+mn-ea"/>
                <a:sym typeface="+mn-lt"/>
              </a:rPr>
              <a:t>=</a:t>
            </a:r>
            <a:r>
              <a:rPr sz="2400" spc="-37" baseline="1736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2400" baseline="1736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Specifying</a:t>
            </a:r>
            <a:r>
              <a:rPr lang="en-US" altLang="zh-CN" dirty="0">
                <a:ea typeface="+mn-ea"/>
                <a:cs typeface="+mn-ea"/>
                <a:sym typeface="+mn-lt"/>
              </a:rPr>
              <a:t> a max margin classifier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E267C3-EFA3-4432-B555-44E2C99EBC7C}"/>
              </a:ext>
            </a:extLst>
          </p:cNvPr>
          <p:cNvGrpSpPr/>
          <p:nvPr/>
        </p:nvGrpSpPr>
        <p:grpSpPr>
          <a:xfrm>
            <a:off x="1581150" y="1966459"/>
            <a:ext cx="2895600" cy="1371600"/>
            <a:chOff x="1142998" y="1752600"/>
            <a:chExt cx="2895600" cy="13716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ED62BA4-20BE-4898-B06C-EA49C39ACA66}"/>
                </a:ext>
              </a:extLst>
            </p:cNvPr>
            <p:cNvSpPr/>
            <p:nvPr/>
          </p:nvSpPr>
          <p:spPr>
            <a:xfrm>
              <a:off x="1142998" y="17526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7F00CB8-9B6E-479D-A7BB-3C36C0A671AA}"/>
                </a:ext>
              </a:extLst>
            </p:cNvPr>
            <p:cNvSpPr/>
            <p:nvPr/>
          </p:nvSpPr>
          <p:spPr>
            <a:xfrm>
              <a:off x="1219198" y="20574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A6D2A50-0A7D-4A71-957D-115720694CFD}"/>
                </a:ext>
              </a:extLst>
            </p:cNvPr>
            <p:cNvSpPr/>
            <p:nvPr/>
          </p:nvSpPr>
          <p:spPr>
            <a:xfrm>
              <a:off x="1371598" y="23622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0C38ED6-DEE2-4B94-B7F6-AFFC029128D3}"/>
              </a:ext>
            </a:extLst>
          </p:cNvPr>
          <p:cNvSpPr txBox="1"/>
          <p:nvPr/>
        </p:nvSpPr>
        <p:spPr>
          <a:xfrm rot="20760000">
            <a:off x="1598830" y="1951883"/>
            <a:ext cx="1925622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FF0000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FF0000"/>
                </a:solidFill>
                <a:cs typeface="+mn-ea"/>
                <a:sym typeface="+mn-lt"/>
              </a:rPr>
              <a:t>class</a:t>
            </a:r>
            <a:r>
              <a:rPr sz="2800" b="1" spc="-195" baseline="3086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800" b="1" spc="-7" baseline="4629" dirty="0">
                <a:solidFill>
                  <a:srgbClr val="FF0000"/>
                </a:solidFill>
                <a:cs typeface="+mn-ea"/>
                <a:sym typeface="+mn-lt"/>
              </a:rPr>
              <a:t>+1</a:t>
            </a:r>
            <a:endParaRPr sz="2800" baseline="4629" dirty="0"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52C146C-405A-44E7-B2A6-4A586860B221}"/>
              </a:ext>
            </a:extLst>
          </p:cNvPr>
          <p:cNvSpPr txBox="1"/>
          <p:nvPr/>
        </p:nvSpPr>
        <p:spPr>
          <a:xfrm rot="20760000">
            <a:off x="2056089" y="3249324"/>
            <a:ext cx="1913185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0000FF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0000FF"/>
                </a:solidFill>
                <a:cs typeface="+mn-ea"/>
                <a:sym typeface="+mn-lt"/>
              </a:rPr>
              <a:t>class</a:t>
            </a:r>
            <a:r>
              <a:rPr sz="2800" b="1" spc="-187" baseline="3086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800" b="1" spc="-22" baseline="4629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endParaRPr sz="2800" baseline="4629" dirty="0">
              <a:cs typeface="+mn-ea"/>
              <a:sym typeface="+mn-lt"/>
            </a:endParaRPr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D806202-4637-4EBB-8F69-A87232BC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2361"/>
              </p:ext>
            </p:extLst>
          </p:nvPr>
        </p:nvGraphicFramePr>
        <p:xfrm>
          <a:off x="1717041" y="4201081"/>
          <a:ext cx="5368289" cy="156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6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1950" baseline="2564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&lt;</a:t>
                      </a:r>
                      <a:r>
                        <a:rPr sz="2000" spc="-1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9">
            <a:extLst>
              <a:ext uri="{FF2B5EF4-FFF2-40B4-BE49-F238E27FC236}">
                <a16:creationId xmlns:a16="http://schemas.microsoft.com/office/drawing/2014/main" id="{B5358DF7-7FE1-4A0F-BB27-C38360AC4668}"/>
              </a:ext>
            </a:extLst>
          </p:cNvPr>
          <p:cNvSpPr txBox="1"/>
          <p:nvPr/>
        </p:nvSpPr>
        <p:spPr>
          <a:xfrm rot="20760000">
            <a:off x="531337" y="28805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w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ED527758-06CC-44D0-8BC0-8FE615773810}"/>
              </a:ext>
            </a:extLst>
          </p:cNvPr>
          <p:cNvSpPr txBox="1"/>
          <p:nvPr/>
        </p:nvSpPr>
        <p:spPr>
          <a:xfrm rot="20760000">
            <a:off x="679218" y="28497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FF0000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3D43D43F-4FC6-4BE5-B249-68C936EF708B}"/>
              </a:ext>
            </a:extLst>
          </p:cNvPr>
          <p:cNvSpPr txBox="1"/>
          <p:nvPr/>
        </p:nvSpPr>
        <p:spPr>
          <a:xfrm rot="20760000">
            <a:off x="790961" y="2765594"/>
            <a:ext cx="717097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FF0000"/>
                </a:solidFill>
                <a:cs typeface="+mn-ea"/>
                <a:sym typeface="+mn-lt"/>
              </a:rPr>
              <a:t>=+</a:t>
            </a:r>
            <a:r>
              <a:rPr sz="2400" baseline="1736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7CC5F14-8E4A-4307-A02D-4EC5301941CE}"/>
              </a:ext>
            </a:extLst>
          </p:cNvPr>
          <p:cNvSpPr txBox="1"/>
          <p:nvPr/>
        </p:nvSpPr>
        <p:spPr>
          <a:xfrm rot="20760000">
            <a:off x="683737" y="3185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CD57CD8-7BC2-4D1D-BADC-9EA6C030DCA9}"/>
              </a:ext>
            </a:extLst>
          </p:cNvPr>
          <p:cNvSpPr txBox="1"/>
          <p:nvPr/>
        </p:nvSpPr>
        <p:spPr>
          <a:xfrm rot="20760000">
            <a:off x="831618" y="31545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E82EE11D-1604-48DF-9C78-2A77DB71AC58}"/>
              </a:ext>
            </a:extLst>
          </p:cNvPr>
          <p:cNvSpPr txBox="1"/>
          <p:nvPr/>
        </p:nvSpPr>
        <p:spPr>
          <a:xfrm rot="20760000">
            <a:off x="942387" y="3085512"/>
            <a:ext cx="60355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cs typeface="+mn-ea"/>
                <a:sym typeface="+mn-lt"/>
              </a:rPr>
              <a:t>x</a:t>
            </a:r>
            <a:r>
              <a:rPr sz="1600" spc="-20" dirty="0">
                <a:cs typeface="+mn-ea"/>
                <a:sym typeface="+mn-lt"/>
              </a:rPr>
              <a:t>+</a:t>
            </a:r>
            <a:r>
              <a:rPr sz="1600" spc="-25" dirty="0">
                <a:cs typeface="+mn-ea"/>
                <a:sym typeface="+mn-lt"/>
              </a:rPr>
              <a:t>b</a:t>
            </a:r>
            <a:r>
              <a:rPr sz="2400" spc="-30" baseline="1736" dirty="0">
                <a:cs typeface="+mn-ea"/>
                <a:sym typeface="+mn-lt"/>
              </a:rPr>
              <a:t>=</a:t>
            </a:r>
            <a:r>
              <a:rPr sz="2400" baseline="1736" dirty="0">
                <a:cs typeface="+mn-ea"/>
                <a:sym typeface="+mn-lt"/>
              </a:rPr>
              <a:t>0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41F86A4-7387-4472-ACC7-FE04EBAB64D4}"/>
              </a:ext>
            </a:extLst>
          </p:cNvPr>
          <p:cNvSpPr txBox="1"/>
          <p:nvPr/>
        </p:nvSpPr>
        <p:spPr>
          <a:xfrm rot="20760000">
            <a:off x="759937" y="3566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6101AC6F-435E-495A-A1DA-AD1EB5627871}"/>
              </a:ext>
            </a:extLst>
          </p:cNvPr>
          <p:cNvSpPr txBox="1"/>
          <p:nvPr/>
        </p:nvSpPr>
        <p:spPr>
          <a:xfrm rot="20760000">
            <a:off x="907818" y="3535538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77A29848-C7DA-4E06-B571-5BEA857E27E4}"/>
              </a:ext>
            </a:extLst>
          </p:cNvPr>
          <p:cNvSpPr txBox="1"/>
          <p:nvPr/>
        </p:nvSpPr>
        <p:spPr>
          <a:xfrm rot="20760000">
            <a:off x="1019324" y="3458125"/>
            <a:ext cx="66792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0000FF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0000FF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0000FF"/>
                </a:solidFill>
                <a:cs typeface="+mn-ea"/>
                <a:sym typeface="+mn-lt"/>
              </a:rPr>
              <a:t>=</a:t>
            </a:r>
            <a:r>
              <a:rPr sz="2400" spc="-37" baseline="1736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2400" baseline="1736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B5F3465D-9007-44FF-A586-0C6D0627D1F6}"/>
              </a:ext>
            </a:extLst>
          </p:cNvPr>
          <p:cNvSpPr txBox="1"/>
          <p:nvPr/>
        </p:nvSpPr>
        <p:spPr>
          <a:xfrm>
            <a:off x="4933950" y="1563592"/>
            <a:ext cx="3581400" cy="18446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91503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Is the </a:t>
            </a:r>
            <a:r>
              <a:rPr sz="2000" dirty="0">
                <a:solidFill>
                  <a:srgbClr val="FF0000"/>
                </a:solidFill>
                <a:cs typeface="+mn-ea"/>
                <a:sym typeface="+mn-lt"/>
              </a:rPr>
              <a:t>linear</a:t>
            </a:r>
            <a:r>
              <a:rPr sz="2000" spc="-6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separation  assumption</a:t>
            </a:r>
            <a:r>
              <a:rPr sz="2000" spc="-3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dirty="0">
                <a:solidFill>
                  <a:srgbClr val="FF0000"/>
                </a:solidFill>
                <a:cs typeface="+mn-ea"/>
                <a:sym typeface="+mn-lt"/>
              </a:rPr>
              <a:t>realistic?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200" dirty="0">
              <a:cs typeface="+mn-ea"/>
              <a:sym typeface="+mn-lt"/>
            </a:endParaRPr>
          </a:p>
          <a:p>
            <a:pPr marL="90805" marR="272415">
              <a:lnSpc>
                <a:spcPct val="100000"/>
              </a:lnSpc>
              <a:spcBef>
                <a:spcPts val="1670"/>
              </a:spcBef>
            </a:pPr>
            <a:r>
              <a:rPr sz="2000" spc="-20" dirty="0">
                <a:cs typeface="+mn-ea"/>
                <a:sym typeface="+mn-lt"/>
              </a:rPr>
              <a:t>We </a:t>
            </a:r>
            <a:r>
              <a:rPr sz="2000" dirty="0">
                <a:cs typeface="+mn-ea"/>
                <a:sym typeface="+mn-lt"/>
              </a:rPr>
              <a:t>will deal with </a:t>
            </a:r>
            <a:r>
              <a:rPr sz="2000" spc="-5" dirty="0">
                <a:cs typeface="+mn-ea"/>
                <a:sym typeface="+mn-lt"/>
              </a:rPr>
              <a:t>this</a:t>
            </a:r>
            <a:r>
              <a:rPr sz="2000" spc="-80" dirty="0">
                <a:cs typeface="+mn-ea"/>
                <a:sym typeface="+mn-lt"/>
              </a:rPr>
              <a:t> </a:t>
            </a:r>
            <a:r>
              <a:rPr sz="2000" spc="-20" dirty="0">
                <a:cs typeface="+mn-ea"/>
                <a:sym typeface="+mn-lt"/>
              </a:rPr>
              <a:t>shortly,  </a:t>
            </a:r>
            <a:r>
              <a:rPr sz="2000" dirty="0">
                <a:cs typeface="+mn-ea"/>
                <a:sym typeface="+mn-lt"/>
              </a:rPr>
              <a:t>but </a:t>
            </a:r>
            <a:r>
              <a:rPr sz="2000" spc="-5" dirty="0">
                <a:cs typeface="+mn-ea"/>
                <a:sym typeface="+mn-lt"/>
              </a:rPr>
              <a:t>lets assume </a:t>
            </a:r>
            <a:r>
              <a:rPr sz="2000" dirty="0">
                <a:cs typeface="+mn-ea"/>
                <a:sym typeface="+mn-lt"/>
              </a:rPr>
              <a:t>it </a:t>
            </a:r>
            <a:r>
              <a:rPr sz="2000" spc="-5" dirty="0">
                <a:cs typeface="+mn-ea"/>
                <a:sym typeface="+mn-lt"/>
              </a:rPr>
              <a:t>for</a:t>
            </a:r>
            <a:r>
              <a:rPr sz="2000" spc="-8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now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166760" y="4095195"/>
            <a:ext cx="2104562" cy="1938992"/>
            <a:chOff x="7166760" y="4095195"/>
            <a:chExt cx="2104562" cy="1938992"/>
          </a:xfrm>
        </p:grpSpPr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7608E899-CFD2-446D-9533-BC153F015184}"/>
                </a:ext>
              </a:extLst>
            </p:cNvPr>
            <p:cNvSpPr/>
            <p:nvPr/>
          </p:nvSpPr>
          <p:spPr>
            <a:xfrm>
              <a:off x="7166760" y="4265005"/>
              <a:ext cx="384135" cy="1438613"/>
            </a:xfrm>
            <a:prstGeom prst="rightBrace">
              <a:avLst>
                <a:gd name="adj1" fmla="val 93627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D23103C-1806-45CF-9FC7-200FD6B999E9}"/>
                </a:ext>
              </a:extLst>
            </p:cNvPr>
            <p:cNvSpPr txBox="1"/>
            <p:nvPr/>
          </p:nvSpPr>
          <p:spPr>
            <a:xfrm>
              <a:off x="7632325" y="4095195"/>
              <a:ext cx="16389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Now assuming such lines exist in our train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3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2587318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05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Let us define the width of the margin by M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How can we encode our goal of maximizing M in terms of  our parameters (w and b)?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Lets start with a few observations</a:t>
            </a:r>
          </a:p>
          <a:p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E1A5D602-F351-454C-9FA9-EECEC3E74C46}"/>
              </a:ext>
            </a:extLst>
          </p:cNvPr>
          <p:cNvSpPr txBox="1"/>
          <p:nvPr/>
        </p:nvSpPr>
        <p:spPr>
          <a:xfrm>
            <a:off x="6115050" y="5090228"/>
            <a:ext cx="2524969" cy="11291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 marR="411480">
              <a:lnSpc>
                <a:spcPct val="99600"/>
              </a:lnSpc>
              <a:spcBef>
                <a:spcPts val="165"/>
              </a:spcBef>
            </a:pPr>
            <a:r>
              <a:rPr sz="2400" spc="-5" dirty="0">
                <a:cs typeface="+mn-ea"/>
                <a:sym typeface="+mn-lt"/>
              </a:rPr>
              <a:t>See </a:t>
            </a:r>
            <a:r>
              <a:rPr sz="2400" spc="-15" dirty="0">
                <a:cs typeface="+mn-ea"/>
                <a:sym typeface="+mn-lt"/>
              </a:rPr>
              <a:t>Concrete  </a:t>
            </a:r>
            <a:r>
              <a:rPr sz="2400" spc="-10" dirty="0">
                <a:cs typeface="+mn-ea"/>
                <a:sym typeface="+mn-lt"/>
              </a:rPr>
              <a:t>derivations </a:t>
            </a:r>
            <a:r>
              <a:rPr sz="2400" spc="-5" dirty="0">
                <a:cs typeface="+mn-ea"/>
                <a:sym typeface="+mn-lt"/>
              </a:rPr>
              <a:t>of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M  </a:t>
            </a:r>
            <a:r>
              <a:rPr sz="2400" spc="-5" dirty="0">
                <a:cs typeface="+mn-ea"/>
                <a:sym typeface="+mn-lt"/>
              </a:rPr>
              <a:t>in </a:t>
            </a:r>
            <a:r>
              <a:rPr sz="2400" spc="-15" dirty="0">
                <a:cs typeface="+mn-ea"/>
                <a:sym typeface="+mn-lt"/>
              </a:rPr>
              <a:t>Extra </a:t>
            </a:r>
            <a:r>
              <a:rPr sz="2400" spc="-5" dirty="0">
                <a:cs typeface="+mn-ea"/>
                <a:sym typeface="+mn-lt"/>
              </a:rPr>
              <a:t>slides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7ABF25-14F8-47CB-83CE-FE5477AC96FA}"/>
              </a:ext>
            </a:extLst>
          </p:cNvPr>
          <p:cNvGrpSpPr/>
          <p:nvPr/>
        </p:nvGrpSpPr>
        <p:grpSpPr>
          <a:xfrm>
            <a:off x="503981" y="1803992"/>
            <a:ext cx="4488461" cy="1798139"/>
            <a:chOff x="45200" y="2037655"/>
            <a:chExt cx="4488461" cy="1798139"/>
          </a:xfrm>
        </p:grpSpPr>
        <p:grpSp>
          <p:nvGrpSpPr>
            <p:cNvPr id="8" name="object 7">
              <a:extLst>
                <a:ext uri="{FF2B5EF4-FFF2-40B4-BE49-F238E27FC236}">
                  <a16:creationId xmlns:a16="http://schemas.microsoft.com/office/drawing/2014/main" id="{5CFA80BC-C36B-4995-9244-F26ADE8AA943}"/>
                </a:ext>
              </a:extLst>
            </p:cNvPr>
            <p:cNvGrpSpPr/>
            <p:nvPr/>
          </p:nvGrpSpPr>
          <p:grpSpPr>
            <a:xfrm>
              <a:off x="1130298" y="2044700"/>
              <a:ext cx="2921000" cy="1397000"/>
              <a:chOff x="1130298" y="2044700"/>
              <a:chExt cx="2921000" cy="1397000"/>
            </a:xfrm>
          </p:grpSpPr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55B6A50A-C4AF-495B-A1E6-5F065AE5CA0A}"/>
                  </a:ext>
                </a:extLst>
              </p:cNvPr>
              <p:cNvSpPr/>
              <p:nvPr/>
            </p:nvSpPr>
            <p:spPr>
              <a:xfrm>
                <a:off x="1142998" y="20574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8AD50A45-9C97-472C-8A81-65039987202D}"/>
                  </a:ext>
                </a:extLst>
              </p:cNvPr>
              <p:cNvSpPr/>
              <p:nvPr/>
            </p:nvSpPr>
            <p:spPr>
              <a:xfrm>
                <a:off x="1219198" y="23622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C20B7E7D-27F5-4641-BC8A-20D4A2454DDB}"/>
                  </a:ext>
                </a:extLst>
              </p:cNvPr>
              <p:cNvSpPr/>
              <p:nvPr/>
            </p:nvSpPr>
            <p:spPr>
              <a:xfrm>
                <a:off x="1371598" y="26670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90C233D-E160-4A65-9696-1EB6F3E203DC}"/>
                </a:ext>
              </a:extLst>
            </p:cNvPr>
            <p:cNvSpPr txBox="1"/>
            <p:nvPr/>
          </p:nvSpPr>
          <p:spPr>
            <a:xfrm rot="20760000">
              <a:off x="1160043" y="2037655"/>
              <a:ext cx="1968360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FF0000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FF0000"/>
                  </a:solidFill>
                  <a:cs typeface="+mn-ea"/>
                  <a:sym typeface="+mn-lt"/>
                </a:rPr>
                <a:t>class</a:t>
              </a:r>
              <a:r>
                <a:rPr sz="2800" b="1" spc="-195" baseline="3086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2800" b="1" spc="-7" baseline="4629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8FBE648-0DF5-4BF9-BB75-BF253162FDCC}"/>
                </a:ext>
              </a:extLst>
            </p:cNvPr>
            <p:cNvSpPr txBox="1"/>
            <p:nvPr/>
          </p:nvSpPr>
          <p:spPr>
            <a:xfrm rot="20760000">
              <a:off x="1619018" y="3349075"/>
              <a:ext cx="1840351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0000FF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0000FF"/>
                  </a:solidFill>
                  <a:cs typeface="+mn-ea"/>
                  <a:sym typeface="+mn-lt"/>
                </a:rPr>
                <a:t>class</a:t>
              </a:r>
              <a:r>
                <a:rPr sz="2800" b="1" spc="-187" baseline="3086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2800" b="1" spc="-22" baseline="4629" dirty="0">
                  <a:solidFill>
                    <a:srgbClr val="0000FF"/>
                  </a:solidFill>
                  <a:cs typeface="+mn-ea"/>
                  <a:sym typeface="+mn-lt"/>
                </a:rPr>
                <a:t>-1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A9280B2-9040-49B8-9190-E0D9CB792722}"/>
                </a:ext>
              </a:extLst>
            </p:cNvPr>
            <p:cNvSpPr txBox="1"/>
            <p:nvPr/>
          </p:nvSpPr>
          <p:spPr>
            <a:xfrm rot="20760000">
              <a:off x="45200" y="29191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DB7F627-C187-4D04-8F39-CD53D855BF89}"/>
                </a:ext>
              </a:extLst>
            </p:cNvPr>
            <p:cNvSpPr txBox="1"/>
            <p:nvPr/>
          </p:nvSpPr>
          <p:spPr>
            <a:xfrm rot="20760000">
              <a:off x="193081" y="28883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FF0000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EEB25BD9-8CD9-4E7C-8A48-E94635A765AA}"/>
                </a:ext>
              </a:extLst>
            </p:cNvPr>
            <p:cNvSpPr txBox="1"/>
            <p:nvPr/>
          </p:nvSpPr>
          <p:spPr>
            <a:xfrm rot="20760000">
              <a:off x="304824" y="2804172"/>
              <a:ext cx="717097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FF0000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FF0000"/>
                  </a:solidFill>
                  <a:cs typeface="+mn-ea"/>
                  <a:sym typeface="+mn-lt"/>
                </a:rPr>
                <a:t>=+</a:t>
              </a:r>
              <a:r>
                <a:rPr sz="2400" baseline="1736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700BD5B-D89A-44C3-8DB8-526A1756D06E}"/>
                </a:ext>
              </a:extLst>
            </p:cNvPr>
            <p:cNvSpPr txBox="1"/>
            <p:nvPr/>
          </p:nvSpPr>
          <p:spPr>
            <a:xfrm rot="20760000">
              <a:off x="197600" y="3223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88E8C82A-A437-457A-9F54-EA37B1C203C5}"/>
                </a:ext>
              </a:extLst>
            </p:cNvPr>
            <p:cNvSpPr txBox="1"/>
            <p:nvPr/>
          </p:nvSpPr>
          <p:spPr>
            <a:xfrm rot="20760000">
              <a:off x="345481" y="31931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783B417-FDA0-4252-A441-3A7EB9C46EFF}"/>
                </a:ext>
              </a:extLst>
            </p:cNvPr>
            <p:cNvSpPr txBox="1"/>
            <p:nvPr/>
          </p:nvSpPr>
          <p:spPr>
            <a:xfrm rot="20760000">
              <a:off x="456250" y="3124090"/>
              <a:ext cx="60355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cs typeface="+mn-ea"/>
                  <a:sym typeface="+mn-lt"/>
                </a:rPr>
                <a:t>x</a:t>
              </a:r>
              <a:r>
                <a:rPr sz="1600" spc="-20" dirty="0">
                  <a:cs typeface="+mn-ea"/>
                  <a:sym typeface="+mn-lt"/>
                </a:rPr>
                <a:t>+</a:t>
              </a:r>
              <a:r>
                <a:rPr sz="1600" spc="-25" dirty="0">
                  <a:cs typeface="+mn-ea"/>
                  <a:sym typeface="+mn-lt"/>
                </a:rPr>
                <a:t>b</a:t>
              </a:r>
              <a:r>
                <a:rPr sz="2400" spc="-30" baseline="1736" dirty="0">
                  <a:cs typeface="+mn-ea"/>
                  <a:sym typeface="+mn-lt"/>
                </a:rPr>
                <a:t>=</a:t>
              </a:r>
              <a:r>
                <a:rPr sz="2400" baseline="1736" dirty="0">
                  <a:cs typeface="+mn-ea"/>
                  <a:sym typeface="+mn-lt"/>
                </a:rPr>
                <a:t>0</a:t>
              </a:r>
              <a:endParaRPr sz="2400" baseline="1736">
                <a:cs typeface="+mn-ea"/>
                <a:sym typeface="+mn-lt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E478899E-9454-4DB1-BEBB-4695E5528D31}"/>
                </a:ext>
              </a:extLst>
            </p:cNvPr>
            <p:cNvSpPr txBox="1"/>
            <p:nvPr/>
          </p:nvSpPr>
          <p:spPr>
            <a:xfrm rot="20760000">
              <a:off x="273800" y="3604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B4CF5E9F-FFB6-4D9E-90FC-AA8C2C88A1FA}"/>
                </a:ext>
              </a:extLst>
            </p:cNvPr>
            <p:cNvSpPr txBox="1"/>
            <p:nvPr/>
          </p:nvSpPr>
          <p:spPr>
            <a:xfrm rot="20760000">
              <a:off x="421681" y="3574116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0000FF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382BED5-1657-44ED-9A6A-86F390C57A15}"/>
                </a:ext>
              </a:extLst>
            </p:cNvPr>
            <p:cNvSpPr txBox="1"/>
            <p:nvPr/>
          </p:nvSpPr>
          <p:spPr>
            <a:xfrm rot="20760000">
              <a:off x="533187" y="3496703"/>
              <a:ext cx="66792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0000FF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0000FF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0000FF"/>
                  </a:solidFill>
                  <a:cs typeface="+mn-ea"/>
                  <a:sym typeface="+mn-lt"/>
                </a:rPr>
                <a:t>=</a:t>
              </a:r>
              <a:r>
                <a:rPr sz="2400" spc="-37" baseline="1736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2400" baseline="1736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5A9D0348-3D3D-47BC-822F-1AE500EF1F6D}"/>
                </a:ext>
              </a:extLst>
            </p:cNvPr>
            <p:cNvSpPr/>
            <p:nvPr/>
          </p:nvSpPr>
          <p:spPr>
            <a:xfrm>
              <a:off x="3877284" y="2057400"/>
              <a:ext cx="247015" cy="609600"/>
            </a:xfrm>
            <a:custGeom>
              <a:avLst/>
              <a:gdLst/>
              <a:ahLst/>
              <a:cxnLst/>
              <a:rect l="l" t="t" r="r" b="b"/>
              <a:pathLst>
                <a:path w="247014" h="609600">
                  <a:moveTo>
                    <a:pt x="198864" y="542709"/>
                  </a:moveTo>
                  <a:lnTo>
                    <a:pt x="175082" y="551624"/>
                  </a:lnTo>
                  <a:lnTo>
                    <a:pt x="237515" y="609600"/>
                  </a:lnTo>
                  <a:lnTo>
                    <a:pt x="243302" y="554609"/>
                  </a:lnTo>
                  <a:lnTo>
                    <a:pt x="203326" y="554609"/>
                  </a:lnTo>
                  <a:lnTo>
                    <a:pt x="198864" y="542709"/>
                  </a:lnTo>
                  <a:close/>
                </a:path>
                <a:path w="247014" h="609600">
                  <a:moveTo>
                    <a:pt x="222655" y="533790"/>
                  </a:moveTo>
                  <a:lnTo>
                    <a:pt x="198864" y="542709"/>
                  </a:lnTo>
                  <a:lnTo>
                    <a:pt x="203326" y="554609"/>
                  </a:lnTo>
                  <a:lnTo>
                    <a:pt x="227114" y="545680"/>
                  </a:lnTo>
                  <a:lnTo>
                    <a:pt x="222655" y="533790"/>
                  </a:lnTo>
                  <a:close/>
                </a:path>
                <a:path w="247014" h="609600">
                  <a:moveTo>
                    <a:pt x="246430" y="524878"/>
                  </a:moveTo>
                  <a:lnTo>
                    <a:pt x="222655" y="533790"/>
                  </a:lnTo>
                  <a:lnTo>
                    <a:pt x="227114" y="545680"/>
                  </a:lnTo>
                  <a:lnTo>
                    <a:pt x="203326" y="554609"/>
                  </a:lnTo>
                  <a:lnTo>
                    <a:pt x="243302" y="554609"/>
                  </a:lnTo>
                  <a:lnTo>
                    <a:pt x="246430" y="524878"/>
                  </a:lnTo>
                  <a:close/>
                </a:path>
                <a:path w="247014" h="609600">
                  <a:moveTo>
                    <a:pt x="47562" y="66892"/>
                  </a:moveTo>
                  <a:lnTo>
                    <a:pt x="23775" y="75809"/>
                  </a:lnTo>
                  <a:lnTo>
                    <a:pt x="198864" y="542709"/>
                  </a:lnTo>
                  <a:lnTo>
                    <a:pt x="222655" y="533790"/>
                  </a:lnTo>
                  <a:lnTo>
                    <a:pt x="47562" y="66892"/>
                  </a:lnTo>
                  <a:close/>
                </a:path>
                <a:path w="247014" h="609600">
                  <a:moveTo>
                    <a:pt x="8915" y="0"/>
                  </a:moveTo>
                  <a:lnTo>
                    <a:pt x="0" y="84721"/>
                  </a:lnTo>
                  <a:lnTo>
                    <a:pt x="23775" y="75809"/>
                  </a:lnTo>
                  <a:lnTo>
                    <a:pt x="19316" y="63919"/>
                  </a:lnTo>
                  <a:lnTo>
                    <a:pt x="43103" y="55003"/>
                  </a:lnTo>
                  <a:lnTo>
                    <a:pt x="68148" y="55003"/>
                  </a:lnTo>
                  <a:lnTo>
                    <a:pt x="8915" y="0"/>
                  </a:lnTo>
                  <a:close/>
                </a:path>
                <a:path w="247014" h="609600">
                  <a:moveTo>
                    <a:pt x="43103" y="55003"/>
                  </a:moveTo>
                  <a:lnTo>
                    <a:pt x="19316" y="63919"/>
                  </a:lnTo>
                  <a:lnTo>
                    <a:pt x="23775" y="75809"/>
                  </a:lnTo>
                  <a:lnTo>
                    <a:pt x="47562" y="66892"/>
                  </a:lnTo>
                  <a:lnTo>
                    <a:pt x="43103" y="55003"/>
                  </a:lnTo>
                  <a:close/>
                </a:path>
                <a:path w="247014" h="609600">
                  <a:moveTo>
                    <a:pt x="68148" y="55003"/>
                  </a:moveTo>
                  <a:lnTo>
                    <a:pt x="43103" y="55003"/>
                  </a:lnTo>
                  <a:lnTo>
                    <a:pt x="47562" y="66892"/>
                  </a:lnTo>
                  <a:lnTo>
                    <a:pt x="71348" y="57975"/>
                  </a:lnTo>
                  <a:lnTo>
                    <a:pt x="68148" y="5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404E12E-7E7E-491D-AEA9-7FFCDA7EC939}"/>
                </a:ext>
              </a:extLst>
            </p:cNvPr>
            <p:cNvSpPr txBox="1"/>
            <p:nvPr/>
          </p:nvSpPr>
          <p:spPr>
            <a:xfrm rot="20640000">
              <a:off x="4135679" y="2059942"/>
              <a:ext cx="397982" cy="312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b="1" dirty="0">
                  <a:cs typeface="+mn-ea"/>
                  <a:sym typeface="+mn-lt"/>
                </a:rPr>
                <a:t>M</a:t>
              </a:r>
              <a:endParaRPr sz="2400">
                <a:cs typeface="+mn-ea"/>
                <a:sym typeface="+mn-lt"/>
              </a:endParaRPr>
            </a:p>
          </p:txBody>
        </p:sp>
      </p:grp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2FB74377-9CD2-4EC6-BD01-FDD1A9564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76876"/>
              </p:ext>
            </p:extLst>
          </p:nvPr>
        </p:nvGraphicFramePr>
        <p:xfrm>
          <a:off x="5190598" y="2013480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0B0DF3-AD44-494D-9219-629F378D4263}"/>
              </a:ext>
            </a:extLst>
          </p:cNvPr>
          <p:cNvGrpSpPr/>
          <p:nvPr/>
        </p:nvGrpSpPr>
        <p:grpSpPr>
          <a:xfrm>
            <a:off x="1207970" y="1377784"/>
            <a:ext cx="6840293" cy="1919445"/>
            <a:chOff x="1207970" y="1377784"/>
            <a:chExt cx="6840293" cy="191944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207970" y="2338483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448145" y="218077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842408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367127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834937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703297" y="2102345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684723" y="225167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6078502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94466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935510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95151" y="2180778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92642" y="1377784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33" y="1377784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1949B4-846C-423F-9CF0-92AE2F49918B}"/>
                </a:ext>
              </a:extLst>
            </p:cNvPr>
            <p:cNvSpPr txBox="1"/>
            <p:nvPr/>
          </p:nvSpPr>
          <p:spPr>
            <a:xfrm>
              <a:off x="2776202" y="264328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836D50-346D-459F-B7C5-7A47FCED4962}"/>
                </a:ext>
              </a:extLst>
            </p:cNvPr>
            <p:cNvSpPr txBox="1"/>
            <p:nvPr/>
          </p:nvSpPr>
          <p:spPr>
            <a:xfrm>
              <a:off x="5575832" y="2712454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7D9AE12-4DA4-47A8-914A-3F888FAAADD1}"/>
                </a:ext>
              </a:extLst>
            </p:cNvPr>
            <p:cNvSpPr txBox="1"/>
            <p:nvPr/>
          </p:nvSpPr>
          <p:spPr>
            <a:xfrm>
              <a:off x="4273606" y="264328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B1E323-A2AE-448A-8DB8-8662B81B3D24}"/>
              </a:ext>
            </a:extLst>
          </p:cNvPr>
          <p:cNvSpPr/>
          <p:nvPr/>
        </p:nvSpPr>
        <p:spPr>
          <a:xfrm rot="16200000">
            <a:off x="4180756" y="-350833"/>
            <a:ext cx="387437" cy="27941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22C00D-C70C-4D3C-9976-D1BB44A018A6}"/>
              </a:ext>
            </a:extLst>
          </p:cNvPr>
          <p:cNvSpPr txBox="1"/>
          <p:nvPr/>
        </p:nvSpPr>
        <p:spPr>
          <a:xfrm>
            <a:off x="4081512" y="214988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</a:t>
            </a:r>
            <a:endParaRPr lang="zh-CN" altLang="en-US" sz="3200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3ECF77-B15E-42C7-901C-CB62D1D76718}"/>
                  </a:ext>
                </a:extLst>
              </p:cNvPr>
              <p:cNvSpPr txBox="1"/>
              <p:nvPr/>
            </p:nvSpPr>
            <p:spPr>
              <a:xfrm>
                <a:off x="5722841" y="3411197"/>
                <a:ext cx="3096617" cy="72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W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3ECF77-B15E-42C7-901C-CB62D1D7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41" y="3411197"/>
                <a:ext cx="3096617" cy="721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AD935B-BBB7-4C89-BE12-1621DB910800}"/>
              </a:ext>
            </a:extLst>
          </p:cNvPr>
          <p:cNvGrpSpPr/>
          <p:nvPr/>
        </p:nvGrpSpPr>
        <p:grpSpPr>
          <a:xfrm>
            <a:off x="5579554" y="4385382"/>
            <a:ext cx="2403207" cy="762966"/>
            <a:chOff x="396193" y="4413372"/>
            <a:chExt cx="2403207" cy="762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BAF47A-ABA8-445C-8D32-D2D07267824E}"/>
                    </a:ext>
                  </a:extLst>
                </p:cNvPr>
                <p:cNvSpPr txBox="1"/>
                <p:nvPr/>
              </p:nvSpPr>
              <p:spPr>
                <a:xfrm>
                  <a:off x="1119517" y="4413372"/>
                  <a:ext cx="1679883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𝑊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BAF47A-ABA8-445C-8D32-D2D072678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17" y="4413372"/>
                  <a:ext cx="1679883" cy="7629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70F16B8-A495-4177-A7C2-83F63E656B0F}"/>
                </a:ext>
              </a:extLst>
            </p:cNvPr>
            <p:cNvSpPr/>
            <p:nvPr/>
          </p:nvSpPr>
          <p:spPr>
            <a:xfrm>
              <a:off x="396193" y="4696332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950593-8F55-4BE5-ABAB-7104E78EEF80}"/>
              </a:ext>
            </a:extLst>
          </p:cNvPr>
          <p:cNvGrpSpPr/>
          <p:nvPr/>
        </p:nvGrpSpPr>
        <p:grpSpPr>
          <a:xfrm>
            <a:off x="2227111" y="5561039"/>
            <a:ext cx="4267355" cy="480866"/>
            <a:chOff x="2227111" y="4905862"/>
            <a:chExt cx="4267355" cy="48086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D054CF-DBCF-4419-AC49-10099DB28078}"/>
                </a:ext>
              </a:extLst>
            </p:cNvPr>
            <p:cNvGrpSpPr/>
            <p:nvPr/>
          </p:nvGrpSpPr>
          <p:grpSpPr>
            <a:xfrm>
              <a:off x="2227111" y="4905862"/>
              <a:ext cx="1818114" cy="461665"/>
              <a:chOff x="2157818" y="5448977"/>
              <a:chExt cx="1818114" cy="461665"/>
            </a:xfrm>
          </p:grpSpPr>
          <p:sp>
            <p:nvSpPr>
              <p:cNvPr id="32" name="箭头: 右 31">
                <a:extLst>
                  <a:ext uri="{FF2B5EF4-FFF2-40B4-BE49-F238E27FC236}">
                    <a16:creationId xmlns:a16="http://schemas.microsoft.com/office/drawing/2014/main" id="{2240D376-A23B-4B2D-AFD2-FAB979B8C5D0}"/>
                  </a:ext>
                </a:extLst>
              </p:cNvPr>
              <p:cNvSpPr/>
              <p:nvPr/>
            </p:nvSpPr>
            <p:spPr>
              <a:xfrm>
                <a:off x="2157818" y="5568819"/>
                <a:ext cx="464914" cy="22860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5D34F1D-4E94-43CC-B6D2-793EA0BCDE83}"/>
                  </a:ext>
                </a:extLst>
              </p:cNvPr>
              <p:cNvSpPr txBox="1"/>
              <p:nvPr/>
            </p:nvSpPr>
            <p:spPr>
              <a:xfrm>
                <a:off x="2830092" y="5448977"/>
                <a:ext cx="1145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Max(M)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3B20B6C-8A1E-476B-8FB5-57DA58B938EC}"/>
                </a:ext>
              </a:extLst>
            </p:cNvPr>
            <p:cNvGrpSpPr/>
            <p:nvPr/>
          </p:nvGrpSpPr>
          <p:grpSpPr>
            <a:xfrm>
              <a:off x="4252585" y="4925063"/>
              <a:ext cx="2241881" cy="461665"/>
              <a:chOff x="4183292" y="5468178"/>
              <a:chExt cx="2241881" cy="461665"/>
            </a:xfrm>
          </p:grpSpPr>
          <p:sp>
            <p:nvSpPr>
              <p:cNvPr id="36" name="箭头: 右 35">
                <a:extLst>
                  <a:ext uri="{FF2B5EF4-FFF2-40B4-BE49-F238E27FC236}">
                    <a16:creationId xmlns:a16="http://schemas.microsoft.com/office/drawing/2014/main" id="{B805DEB0-63DE-445C-8142-1ACF04C188EC}"/>
                  </a:ext>
                </a:extLst>
              </p:cNvPr>
              <p:cNvSpPr/>
              <p:nvPr/>
            </p:nvSpPr>
            <p:spPr>
              <a:xfrm>
                <a:off x="4183292" y="5568819"/>
                <a:ext cx="464914" cy="22860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3081055-9CDC-460A-B7BD-D3A80C5DF418}"/>
                  </a:ext>
                </a:extLst>
              </p:cNvPr>
              <p:cNvSpPr txBox="1"/>
              <p:nvPr/>
            </p:nvSpPr>
            <p:spPr>
              <a:xfrm>
                <a:off x="4944273" y="5468178"/>
                <a:ext cx="1480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Min(W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W)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099A8E-70E4-4753-A8E6-7C35F679D798}"/>
                  </a:ext>
                </a:extLst>
              </p:cNvPr>
              <p:cNvSpPr txBox="1"/>
              <p:nvPr/>
            </p:nvSpPr>
            <p:spPr>
              <a:xfrm>
                <a:off x="1555344" y="3436513"/>
                <a:ext cx="212654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099A8E-70E4-4753-A8E6-7C35F679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44" y="3436513"/>
                <a:ext cx="2126544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89821F-58A0-4A2E-B9D6-8402FC3AF849}"/>
              </a:ext>
            </a:extLst>
          </p:cNvPr>
          <p:cNvGrpSpPr/>
          <p:nvPr/>
        </p:nvGrpSpPr>
        <p:grpSpPr>
          <a:xfrm>
            <a:off x="709848" y="4634786"/>
            <a:ext cx="3034525" cy="369332"/>
            <a:chOff x="4494605" y="4740266"/>
            <a:chExt cx="303452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55C1FCF-C884-489B-94D5-871D0013D0D6}"/>
                    </a:ext>
                  </a:extLst>
                </p:cNvPr>
                <p:cNvSpPr txBox="1"/>
                <p:nvPr/>
              </p:nvSpPr>
              <p:spPr>
                <a:xfrm>
                  <a:off x="5387453" y="4740266"/>
                  <a:ext cx="2141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55C1FCF-C884-489B-94D5-871D0013D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453" y="4740266"/>
                  <a:ext cx="21416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34" r="-2849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EFA459A8-98C8-4F5C-AA20-1B56C79C62F3}"/>
                </a:ext>
              </a:extLst>
            </p:cNvPr>
            <p:cNvSpPr/>
            <p:nvPr/>
          </p:nvSpPr>
          <p:spPr>
            <a:xfrm>
              <a:off x="4494605" y="4788905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3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D1C51F-E689-42B3-8058-1C94AD64C387}"/>
              </a:ext>
            </a:extLst>
          </p:cNvPr>
          <p:cNvGrpSpPr/>
          <p:nvPr/>
        </p:nvGrpSpPr>
        <p:grpSpPr>
          <a:xfrm>
            <a:off x="1207970" y="1377784"/>
            <a:ext cx="6840293" cy="1186226"/>
            <a:chOff x="1122744" y="2280212"/>
            <a:chExt cx="6840293" cy="118622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16" y="2280212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>
              <a:cxnSpLocks/>
            </p:cNvCxnSpPr>
            <p:nvPr/>
          </p:nvCxnSpPr>
          <p:spPr>
            <a:xfrm>
              <a:off x="5690407" y="2280212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B1E323-A2AE-448A-8DB8-8662B81B3D24}"/>
              </a:ext>
            </a:extLst>
          </p:cNvPr>
          <p:cNvSpPr/>
          <p:nvPr/>
        </p:nvSpPr>
        <p:spPr>
          <a:xfrm rot="16200000">
            <a:off x="4180756" y="-350833"/>
            <a:ext cx="387437" cy="27941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22C00D-C70C-4D3C-9976-D1BB44A018A6}"/>
              </a:ext>
            </a:extLst>
          </p:cNvPr>
          <p:cNvSpPr txBox="1"/>
          <p:nvPr/>
        </p:nvSpPr>
        <p:spPr>
          <a:xfrm>
            <a:off x="4081512" y="214988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</a:t>
            </a:r>
            <a:endParaRPr lang="zh-CN" altLang="en-US" sz="32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FA93B0-DFCD-4A07-AA11-01DAD8A4F90A}"/>
                  </a:ext>
                </a:extLst>
              </p:cNvPr>
              <p:cNvSpPr txBox="1"/>
              <p:nvPr/>
            </p:nvSpPr>
            <p:spPr>
              <a:xfrm>
                <a:off x="342140" y="443539"/>
                <a:ext cx="3008837" cy="74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 → { +1, −1}</m:t>
                      </m:r>
                    </m:oMath>
                  </m:oMathPara>
                </a14:m>
                <a:endParaRPr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FA93B0-DFCD-4A07-AA11-01DAD8A4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0" y="443539"/>
                <a:ext cx="3008837" cy="747512"/>
              </a:xfrm>
              <a:prstGeom prst="rect">
                <a:avLst/>
              </a:prstGeom>
              <a:blipFill>
                <a:blip r:embed="rId2"/>
                <a:stretch>
                  <a:fillRect l="-607" t="-820" r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FF40E2-BB88-472D-9E54-D2E79801C659}"/>
                  </a:ext>
                </a:extLst>
              </p:cNvPr>
              <p:cNvSpPr txBox="1"/>
              <p:nvPr/>
            </p:nvSpPr>
            <p:spPr>
              <a:xfrm>
                <a:off x="3526961" y="2622223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FF40E2-BB88-472D-9E54-D2E79801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61" y="2622223"/>
                <a:ext cx="1814664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9DDBD5-1B50-44D5-912E-942B0BC8C476}"/>
                  </a:ext>
                </a:extLst>
              </p:cNvPr>
              <p:cNvSpPr txBox="1"/>
              <p:nvPr/>
            </p:nvSpPr>
            <p:spPr>
              <a:xfrm>
                <a:off x="5982595" y="2662611"/>
                <a:ext cx="1023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y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=+1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9DDBD5-1B50-44D5-912E-942B0BC8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595" y="2662611"/>
                <a:ext cx="1023742" cy="369332"/>
              </a:xfrm>
              <a:prstGeom prst="rect">
                <a:avLst/>
              </a:prstGeom>
              <a:blipFill>
                <a:blip r:embed="rId4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A02486A-6567-45FC-81C8-99C4E0FE1EF8}"/>
                  </a:ext>
                </a:extLst>
              </p:cNvPr>
              <p:cNvSpPr txBox="1"/>
              <p:nvPr/>
            </p:nvSpPr>
            <p:spPr>
              <a:xfrm>
                <a:off x="1711907" y="2644884"/>
                <a:ext cx="1023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y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A02486A-6567-45FC-81C8-99C4E0FE1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07" y="2644884"/>
                <a:ext cx="1023742" cy="369332"/>
              </a:xfrm>
              <a:prstGeom prst="rect">
                <a:avLst/>
              </a:prstGeom>
              <a:blipFill>
                <a:blip r:embed="rId5"/>
                <a:stretch>
                  <a:fillRect l="-7143" r="-65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418A61AC-CDA0-4EF3-B93B-C77268BA2F81}"/>
              </a:ext>
            </a:extLst>
          </p:cNvPr>
          <p:cNvSpPr txBox="1"/>
          <p:nvPr/>
        </p:nvSpPr>
        <p:spPr>
          <a:xfrm>
            <a:off x="1907493" y="3026545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cs typeface="+mn-ea"/>
                <a:sym typeface="+mn-lt"/>
              </a:rPr>
              <a:t>X</a:t>
            </a:r>
            <a:r>
              <a:rPr lang="en-US" altLang="zh-CN" sz="3200" baseline="30000" dirty="0">
                <a:solidFill>
                  <a:schemeClr val="accent5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CE3E77-5D1E-46BC-9B3D-199876F30922}"/>
              </a:ext>
            </a:extLst>
          </p:cNvPr>
          <p:cNvSpPr txBox="1"/>
          <p:nvPr/>
        </p:nvSpPr>
        <p:spPr>
          <a:xfrm>
            <a:off x="6153013" y="3016466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cs typeface="+mn-ea"/>
                <a:sym typeface="+mn-lt"/>
              </a:rPr>
              <a:t>X</a:t>
            </a:r>
            <a:r>
              <a:rPr lang="en-US" altLang="zh-CN" sz="3200" baseline="30000" dirty="0">
                <a:solidFill>
                  <a:schemeClr val="accent5"/>
                </a:solidFill>
                <a:cs typeface="+mn-ea"/>
                <a:sym typeface="+mn-lt"/>
              </a:rPr>
              <a:t>+</a:t>
            </a:r>
            <a:endParaRPr lang="zh-CN" altLang="en-US" sz="3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40338-CBE3-4E06-8582-9BE3724424F8}"/>
              </a:ext>
            </a:extLst>
          </p:cNvPr>
          <p:cNvGrpSpPr/>
          <p:nvPr/>
        </p:nvGrpSpPr>
        <p:grpSpPr>
          <a:xfrm>
            <a:off x="2370023" y="4493055"/>
            <a:ext cx="3998559" cy="560282"/>
            <a:chOff x="2370023" y="4493055"/>
            <a:chExt cx="3998559" cy="560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68EAA36-48AA-4598-B5FC-AE5C51C14D81}"/>
                    </a:ext>
                  </a:extLst>
                </p:cNvPr>
                <p:cNvSpPr txBox="1"/>
                <p:nvPr/>
              </p:nvSpPr>
              <p:spPr>
                <a:xfrm>
                  <a:off x="3028950" y="4493055"/>
                  <a:ext cx="3339632" cy="560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Margin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68EAA36-48AA-4598-B5FC-AE5C51C14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0" y="4493055"/>
                  <a:ext cx="3339632" cy="560282"/>
                </a:xfrm>
                <a:prstGeom prst="rect">
                  <a:avLst/>
                </a:prstGeom>
                <a:blipFill>
                  <a:blip r:embed="rId6"/>
                  <a:stretch>
                    <a:fillRect l="-5657" t="-217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C27A9800-5537-4B4A-8B08-107078D75EBF}"/>
                </a:ext>
              </a:extLst>
            </p:cNvPr>
            <p:cNvSpPr/>
            <p:nvPr/>
          </p:nvSpPr>
          <p:spPr>
            <a:xfrm>
              <a:off x="2370023" y="4651886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C608C7B-FE7B-48F4-91BB-1CD8FDE260D6}"/>
              </a:ext>
            </a:extLst>
          </p:cNvPr>
          <p:cNvSpPr txBox="1"/>
          <p:nvPr/>
        </p:nvSpPr>
        <p:spPr>
          <a:xfrm>
            <a:off x="3160103" y="5506350"/>
            <a:ext cx="24287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Interval when 1-D x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854AD5-AB34-47FE-9FA9-3672FBFBBFA0}"/>
                  </a:ext>
                </a:extLst>
              </p:cNvPr>
              <p:cNvSpPr txBox="1"/>
              <p:nvPr/>
            </p:nvSpPr>
            <p:spPr>
              <a:xfrm>
                <a:off x="3350977" y="3830084"/>
                <a:ext cx="2141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𝑊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854AD5-AB34-47FE-9FA9-3672FBFB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977" y="3830084"/>
                <a:ext cx="2141677" cy="369332"/>
              </a:xfrm>
              <a:prstGeom prst="rect">
                <a:avLst/>
              </a:prstGeom>
              <a:blipFill>
                <a:blip r:embed="rId7"/>
                <a:stretch>
                  <a:fillRect l="-3134" r="-284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F615525-E57D-430B-8E61-8920365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Finding the optimal parameters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86629-9B9A-4904-997A-9598BEB8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 can now search for the optimal parameters by finding a solution that: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Correctly classifies all points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Maximizes the margin (or equivalently minimizes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w</a:t>
            </a:r>
            <a:r>
              <a:rPr lang="en-US" altLang="zh-CN" baseline="30000" dirty="0" err="1">
                <a:ea typeface="+mn-ea"/>
                <a:cs typeface="+mn-ea"/>
                <a:sym typeface="+mn-lt"/>
              </a:rPr>
              <a:t>T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w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73109-1CEE-4D03-A966-65C77F61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0EA54-8371-40D9-A97E-19AB0243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B2C84-6AAA-44FF-A75F-C4B6120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C638C7-0F93-48FC-A083-08D861E41537}"/>
              </a:ext>
            </a:extLst>
          </p:cNvPr>
          <p:cNvGrpSpPr/>
          <p:nvPr/>
        </p:nvGrpSpPr>
        <p:grpSpPr>
          <a:xfrm>
            <a:off x="865151" y="2099933"/>
            <a:ext cx="4488461" cy="1798139"/>
            <a:chOff x="45200" y="2037655"/>
            <a:chExt cx="4488461" cy="1798139"/>
          </a:xfrm>
        </p:grpSpPr>
        <p:grpSp>
          <p:nvGrpSpPr>
            <p:cNvPr id="8" name="object 7">
              <a:extLst>
                <a:ext uri="{FF2B5EF4-FFF2-40B4-BE49-F238E27FC236}">
                  <a16:creationId xmlns:a16="http://schemas.microsoft.com/office/drawing/2014/main" id="{A2E45F6F-646E-4204-891E-8221E5B34D59}"/>
                </a:ext>
              </a:extLst>
            </p:cNvPr>
            <p:cNvGrpSpPr/>
            <p:nvPr/>
          </p:nvGrpSpPr>
          <p:grpSpPr>
            <a:xfrm>
              <a:off x="1130298" y="2044700"/>
              <a:ext cx="2921000" cy="1397000"/>
              <a:chOff x="1130298" y="2044700"/>
              <a:chExt cx="2921000" cy="1397000"/>
            </a:xfrm>
          </p:grpSpPr>
          <p:sp>
            <p:nvSpPr>
              <p:cNvPr id="22" name="object 8">
                <a:extLst>
                  <a:ext uri="{FF2B5EF4-FFF2-40B4-BE49-F238E27FC236}">
                    <a16:creationId xmlns:a16="http://schemas.microsoft.com/office/drawing/2014/main" id="{33B3D0F1-47F3-46C6-AE6F-118E1C44A684}"/>
                  </a:ext>
                </a:extLst>
              </p:cNvPr>
              <p:cNvSpPr/>
              <p:nvPr/>
            </p:nvSpPr>
            <p:spPr>
              <a:xfrm>
                <a:off x="1142998" y="20574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9">
                <a:extLst>
                  <a:ext uri="{FF2B5EF4-FFF2-40B4-BE49-F238E27FC236}">
                    <a16:creationId xmlns:a16="http://schemas.microsoft.com/office/drawing/2014/main" id="{DB457C83-678B-4585-9636-034F772519A8}"/>
                  </a:ext>
                </a:extLst>
              </p:cNvPr>
              <p:cNvSpPr/>
              <p:nvPr/>
            </p:nvSpPr>
            <p:spPr>
              <a:xfrm>
                <a:off x="1219198" y="23622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681D4D99-3D04-41E8-8256-AB9A0C1E6139}"/>
                  </a:ext>
                </a:extLst>
              </p:cNvPr>
              <p:cNvSpPr/>
              <p:nvPr/>
            </p:nvSpPr>
            <p:spPr>
              <a:xfrm>
                <a:off x="1371598" y="26670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E3471C62-B554-4BA1-8C4F-58D96D77A2A8}"/>
                </a:ext>
              </a:extLst>
            </p:cNvPr>
            <p:cNvSpPr txBox="1"/>
            <p:nvPr/>
          </p:nvSpPr>
          <p:spPr>
            <a:xfrm rot="20760000">
              <a:off x="1160043" y="2037655"/>
              <a:ext cx="1968360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FF0000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FF0000"/>
                  </a:solidFill>
                  <a:cs typeface="+mn-ea"/>
                  <a:sym typeface="+mn-lt"/>
                </a:rPr>
                <a:t>class</a:t>
              </a:r>
              <a:r>
                <a:rPr sz="2800" b="1" spc="-195" baseline="3086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2800" b="1" spc="-7" baseline="4629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8FA5B7BD-B14D-416E-B82F-C73382AC0F0C}"/>
                </a:ext>
              </a:extLst>
            </p:cNvPr>
            <p:cNvSpPr txBox="1"/>
            <p:nvPr/>
          </p:nvSpPr>
          <p:spPr>
            <a:xfrm rot="20760000">
              <a:off x="1619018" y="3349075"/>
              <a:ext cx="1840351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0000FF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0000FF"/>
                  </a:solidFill>
                  <a:cs typeface="+mn-ea"/>
                  <a:sym typeface="+mn-lt"/>
                </a:rPr>
                <a:t>class</a:t>
              </a:r>
              <a:r>
                <a:rPr sz="2800" b="1" spc="-187" baseline="3086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2800" b="1" spc="-22" baseline="4629" dirty="0">
                  <a:solidFill>
                    <a:srgbClr val="0000FF"/>
                  </a:solidFill>
                  <a:cs typeface="+mn-ea"/>
                  <a:sym typeface="+mn-lt"/>
                </a:rPr>
                <a:t>-1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51749601-9401-491B-A2F7-31ECB7FA943C}"/>
                </a:ext>
              </a:extLst>
            </p:cNvPr>
            <p:cNvSpPr txBox="1"/>
            <p:nvPr/>
          </p:nvSpPr>
          <p:spPr>
            <a:xfrm rot="20760000">
              <a:off x="45200" y="29191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8408E0DB-1B67-47E5-A86A-A57F22377AA6}"/>
                </a:ext>
              </a:extLst>
            </p:cNvPr>
            <p:cNvSpPr txBox="1"/>
            <p:nvPr/>
          </p:nvSpPr>
          <p:spPr>
            <a:xfrm rot="20760000">
              <a:off x="193081" y="28883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FF0000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CCF41194-B78D-4501-A93C-37E0D98AAD85}"/>
                </a:ext>
              </a:extLst>
            </p:cNvPr>
            <p:cNvSpPr txBox="1"/>
            <p:nvPr/>
          </p:nvSpPr>
          <p:spPr>
            <a:xfrm rot="20760000">
              <a:off x="304824" y="2804172"/>
              <a:ext cx="717097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FF0000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FF0000"/>
                  </a:solidFill>
                  <a:cs typeface="+mn-ea"/>
                  <a:sym typeface="+mn-lt"/>
                </a:rPr>
                <a:t>=+</a:t>
              </a:r>
              <a:r>
                <a:rPr sz="2400" baseline="1736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5FF695FF-BE95-4458-9D76-65D3E2C67DC3}"/>
                </a:ext>
              </a:extLst>
            </p:cNvPr>
            <p:cNvSpPr txBox="1"/>
            <p:nvPr/>
          </p:nvSpPr>
          <p:spPr>
            <a:xfrm rot="20760000">
              <a:off x="197600" y="3223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C62C408C-562D-46AD-B023-1971E8CB6654}"/>
                </a:ext>
              </a:extLst>
            </p:cNvPr>
            <p:cNvSpPr txBox="1"/>
            <p:nvPr/>
          </p:nvSpPr>
          <p:spPr>
            <a:xfrm rot="20760000">
              <a:off x="345481" y="31931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2D1767F-93B5-4148-889C-E7EB5756EC7A}"/>
                </a:ext>
              </a:extLst>
            </p:cNvPr>
            <p:cNvSpPr txBox="1"/>
            <p:nvPr/>
          </p:nvSpPr>
          <p:spPr>
            <a:xfrm rot="20760000">
              <a:off x="456250" y="3124090"/>
              <a:ext cx="60355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cs typeface="+mn-ea"/>
                  <a:sym typeface="+mn-lt"/>
                </a:rPr>
                <a:t>x</a:t>
              </a:r>
              <a:r>
                <a:rPr sz="1600" spc="-20" dirty="0">
                  <a:cs typeface="+mn-ea"/>
                  <a:sym typeface="+mn-lt"/>
                </a:rPr>
                <a:t>+</a:t>
              </a:r>
              <a:r>
                <a:rPr sz="1600" spc="-25" dirty="0">
                  <a:cs typeface="+mn-ea"/>
                  <a:sym typeface="+mn-lt"/>
                </a:rPr>
                <a:t>b</a:t>
              </a:r>
              <a:r>
                <a:rPr sz="2400" spc="-30" baseline="1736" dirty="0">
                  <a:cs typeface="+mn-ea"/>
                  <a:sym typeface="+mn-lt"/>
                </a:rPr>
                <a:t>=</a:t>
              </a:r>
              <a:r>
                <a:rPr sz="2400" baseline="1736" dirty="0">
                  <a:cs typeface="+mn-ea"/>
                  <a:sym typeface="+mn-lt"/>
                </a:rPr>
                <a:t>0</a:t>
              </a:r>
              <a:endParaRPr sz="2400" baseline="1736">
                <a:cs typeface="+mn-ea"/>
                <a:sym typeface="+mn-lt"/>
              </a:endParaRPr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DD84A461-9029-40BB-A3C1-E033A3692543}"/>
                </a:ext>
              </a:extLst>
            </p:cNvPr>
            <p:cNvSpPr txBox="1"/>
            <p:nvPr/>
          </p:nvSpPr>
          <p:spPr>
            <a:xfrm rot="20760000">
              <a:off x="273800" y="3604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F0699005-2C3B-46BB-98B5-E6D8B2934AD7}"/>
                </a:ext>
              </a:extLst>
            </p:cNvPr>
            <p:cNvSpPr txBox="1"/>
            <p:nvPr/>
          </p:nvSpPr>
          <p:spPr>
            <a:xfrm rot="20760000">
              <a:off x="421681" y="3574116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0000FF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C37C7A0A-C463-4D72-B991-F23063966B02}"/>
                </a:ext>
              </a:extLst>
            </p:cNvPr>
            <p:cNvSpPr txBox="1"/>
            <p:nvPr/>
          </p:nvSpPr>
          <p:spPr>
            <a:xfrm rot="20760000">
              <a:off x="533187" y="3496703"/>
              <a:ext cx="66792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0000FF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0000FF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0000FF"/>
                  </a:solidFill>
                  <a:cs typeface="+mn-ea"/>
                  <a:sym typeface="+mn-lt"/>
                </a:rPr>
                <a:t>=</a:t>
              </a:r>
              <a:r>
                <a:rPr sz="2400" spc="-37" baseline="1736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2400" baseline="1736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DEE8FFEA-6189-4F67-B4CE-847B228D89E1}"/>
                </a:ext>
              </a:extLst>
            </p:cNvPr>
            <p:cNvSpPr/>
            <p:nvPr/>
          </p:nvSpPr>
          <p:spPr>
            <a:xfrm>
              <a:off x="3877284" y="2057400"/>
              <a:ext cx="247015" cy="609600"/>
            </a:xfrm>
            <a:custGeom>
              <a:avLst/>
              <a:gdLst/>
              <a:ahLst/>
              <a:cxnLst/>
              <a:rect l="l" t="t" r="r" b="b"/>
              <a:pathLst>
                <a:path w="247014" h="609600">
                  <a:moveTo>
                    <a:pt x="198864" y="542709"/>
                  </a:moveTo>
                  <a:lnTo>
                    <a:pt x="175082" y="551624"/>
                  </a:lnTo>
                  <a:lnTo>
                    <a:pt x="237515" y="609600"/>
                  </a:lnTo>
                  <a:lnTo>
                    <a:pt x="243302" y="554609"/>
                  </a:lnTo>
                  <a:lnTo>
                    <a:pt x="203326" y="554609"/>
                  </a:lnTo>
                  <a:lnTo>
                    <a:pt x="198864" y="542709"/>
                  </a:lnTo>
                  <a:close/>
                </a:path>
                <a:path w="247014" h="609600">
                  <a:moveTo>
                    <a:pt x="222655" y="533790"/>
                  </a:moveTo>
                  <a:lnTo>
                    <a:pt x="198864" y="542709"/>
                  </a:lnTo>
                  <a:lnTo>
                    <a:pt x="203326" y="554609"/>
                  </a:lnTo>
                  <a:lnTo>
                    <a:pt x="227114" y="545680"/>
                  </a:lnTo>
                  <a:lnTo>
                    <a:pt x="222655" y="533790"/>
                  </a:lnTo>
                  <a:close/>
                </a:path>
                <a:path w="247014" h="609600">
                  <a:moveTo>
                    <a:pt x="246430" y="524878"/>
                  </a:moveTo>
                  <a:lnTo>
                    <a:pt x="222655" y="533790"/>
                  </a:lnTo>
                  <a:lnTo>
                    <a:pt x="227114" y="545680"/>
                  </a:lnTo>
                  <a:lnTo>
                    <a:pt x="203326" y="554609"/>
                  </a:lnTo>
                  <a:lnTo>
                    <a:pt x="243302" y="554609"/>
                  </a:lnTo>
                  <a:lnTo>
                    <a:pt x="246430" y="524878"/>
                  </a:lnTo>
                  <a:close/>
                </a:path>
                <a:path w="247014" h="609600">
                  <a:moveTo>
                    <a:pt x="47562" y="66892"/>
                  </a:moveTo>
                  <a:lnTo>
                    <a:pt x="23775" y="75809"/>
                  </a:lnTo>
                  <a:lnTo>
                    <a:pt x="198864" y="542709"/>
                  </a:lnTo>
                  <a:lnTo>
                    <a:pt x="222655" y="533790"/>
                  </a:lnTo>
                  <a:lnTo>
                    <a:pt x="47562" y="66892"/>
                  </a:lnTo>
                  <a:close/>
                </a:path>
                <a:path w="247014" h="609600">
                  <a:moveTo>
                    <a:pt x="8915" y="0"/>
                  </a:moveTo>
                  <a:lnTo>
                    <a:pt x="0" y="84721"/>
                  </a:lnTo>
                  <a:lnTo>
                    <a:pt x="23775" y="75809"/>
                  </a:lnTo>
                  <a:lnTo>
                    <a:pt x="19316" y="63919"/>
                  </a:lnTo>
                  <a:lnTo>
                    <a:pt x="43103" y="55003"/>
                  </a:lnTo>
                  <a:lnTo>
                    <a:pt x="68148" y="55003"/>
                  </a:lnTo>
                  <a:lnTo>
                    <a:pt x="8915" y="0"/>
                  </a:lnTo>
                  <a:close/>
                </a:path>
                <a:path w="247014" h="609600">
                  <a:moveTo>
                    <a:pt x="43103" y="55003"/>
                  </a:moveTo>
                  <a:lnTo>
                    <a:pt x="19316" y="63919"/>
                  </a:lnTo>
                  <a:lnTo>
                    <a:pt x="23775" y="75809"/>
                  </a:lnTo>
                  <a:lnTo>
                    <a:pt x="47562" y="66892"/>
                  </a:lnTo>
                  <a:lnTo>
                    <a:pt x="43103" y="55003"/>
                  </a:lnTo>
                  <a:close/>
                </a:path>
                <a:path w="247014" h="609600">
                  <a:moveTo>
                    <a:pt x="68148" y="55003"/>
                  </a:moveTo>
                  <a:lnTo>
                    <a:pt x="43103" y="55003"/>
                  </a:lnTo>
                  <a:lnTo>
                    <a:pt x="47562" y="66892"/>
                  </a:lnTo>
                  <a:lnTo>
                    <a:pt x="71348" y="57975"/>
                  </a:lnTo>
                  <a:lnTo>
                    <a:pt x="68148" y="5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74D8CF21-7CE5-4E64-BB81-90E087D48084}"/>
                </a:ext>
              </a:extLst>
            </p:cNvPr>
            <p:cNvSpPr txBox="1"/>
            <p:nvPr/>
          </p:nvSpPr>
          <p:spPr>
            <a:xfrm rot="20640000">
              <a:off x="4135679" y="2059942"/>
              <a:ext cx="397982" cy="312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b="1" dirty="0">
                  <a:cs typeface="+mn-ea"/>
                  <a:sym typeface="+mn-lt"/>
                </a:rPr>
                <a:t>M</a:t>
              </a:r>
              <a:endParaRPr sz="2400"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E6AB5DB6-D894-404C-BA85-705B9AAC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76" y="2235426"/>
            <a:ext cx="1719221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Multiclass SVM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3012987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5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Step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i.e. learning optimal parameter for SVM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68E755E-5329-4962-8F72-9891BA6343E8}"/>
              </a:ext>
            </a:extLst>
          </p:cNvPr>
          <p:cNvGrpSpPr/>
          <p:nvPr/>
        </p:nvGrpSpPr>
        <p:grpSpPr>
          <a:xfrm>
            <a:off x="441819" y="1524279"/>
            <a:ext cx="4488461" cy="1967546"/>
            <a:chOff x="441819" y="1524279"/>
            <a:chExt cx="4488461" cy="196754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27FAFD4-0D13-4641-B1FF-7B153E755EA2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" name="object 7">
                <a:extLst>
                  <a:ext uri="{FF2B5EF4-FFF2-40B4-BE49-F238E27FC236}">
                    <a16:creationId xmlns:a16="http://schemas.microsoft.com/office/drawing/2014/main" id="{A79ADA42-CDCA-49CA-9888-0A8BF698F008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348065A5-E5EE-43DB-BC3D-C3D16F4104B8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39A5C84F-E8C5-442B-AAD9-2EED8C1ACD4B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5661AFBA-20A3-4DC9-8BE4-53B51D1AA90F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object 11">
                <a:extLst>
                  <a:ext uri="{FF2B5EF4-FFF2-40B4-BE49-F238E27FC236}">
                    <a16:creationId xmlns:a16="http://schemas.microsoft.com/office/drawing/2014/main" id="{1E13E542-8D40-4608-8D8F-AEF3A35B6215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31C16A1E-DC73-4FC0-AC77-77BC701AC458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403F7E33-8888-466D-800C-02C8DCCA6B49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630EF4A3-BEF5-4891-AEBB-642A8210181A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A9D9051D-3041-41C5-A4BB-0EA2B232A82D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3253A562-7837-4F7E-9AB5-D5FDA69A1C5B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0E1F4A67-78BC-4410-AADC-1F67B20FDEE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324DF150-C7AC-4C4B-BFF2-111A46E6341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5D5CB90A-584D-435C-84F3-69D4674E712F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E2E6A727-0F1C-42C3-BE32-88C99F7D3BA4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40DA973A-1DB8-4B09-9860-39E1484637E4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3FC8C787-8749-4FA9-8B51-C0A1D1EABD00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23">
                <a:extLst>
                  <a:ext uri="{FF2B5EF4-FFF2-40B4-BE49-F238E27FC236}">
                    <a16:creationId xmlns:a16="http://schemas.microsoft.com/office/drawing/2014/main" id="{A47DF817-ADC6-4230-AD69-DF632E45E037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D15357B-2468-43F4-9295-E25949517E01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A3008030-CF03-41EA-BDBD-6F69BF691D9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58F4ECB5-3BDB-4397-ABB0-905C227A6E93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A4012C52-908F-45B6-82CC-C72B651E7A0F}"/>
              </a:ext>
            </a:extLst>
          </p:cNvPr>
          <p:cNvSpPr/>
          <p:nvPr/>
        </p:nvSpPr>
        <p:spPr>
          <a:xfrm>
            <a:off x="3443138" y="3279366"/>
            <a:ext cx="56531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618CC-361E-493A-B511-5C51B7412BF3}"/>
              </a:ext>
            </a:extLst>
          </p:cNvPr>
          <p:cNvSpPr/>
          <p:nvPr/>
        </p:nvSpPr>
        <p:spPr>
          <a:xfrm>
            <a:off x="5482534" y="2688216"/>
            <a:ext cx="2612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pl-PL" altLang="zh-CN" sz="2000" b="1" i="1" spc="-5" dirty="0">
                <a:cs typeface="+mn-ea"/>
                <a:sym typeface="+mn-lt"/>
              </a:rPr>
              <a:t>f</a:t>
            </a:r>
            <a:r>
              <a:rPr lang="pl-PL" altLang="zh-CN" sz="2000" i="1" spc="-5" dirty="0">
                <a:cs typeface="+mn-ea"/>
                <a:sym typeface="+mn-lt"/>
              </a:rPr>
              <a:t>(</a:t>
            </a:r>
            <a:r>
              <a:rPr lang="pl-PL" altLang="zh-CN" sz="2000" b="1" i="1" spc="-5" dirty="0">
                <a:cs typeface="+mn-ea"/>
                <a:sym typeface="+mn-lt"/>
              </a:rPr>
              <a:t>x</a:t>
            </a:r>
            <a:r>
              <a:rPr lang="pl-PL" altLang="zh-CN" sz="2000" i="1" spc="-5" dirty="0">
                <a:cs typeface="+mn-ea"/>
                <a:sym typeface="+mn-lt"/>
              </a:rPr>
              <a:t>,</a:t>
            </a:r>
            <a:r>
              <a:rPr lang="pl-PL" altLang="zh-CN"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lang="pl-PL" altLang="zh-CN"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lang="pl-PL" altLang="zh-CN" sz="2000" i="1" spc="-5" dirty="0">
                <a:cs typeface="+mn-ea"/>
                <a:sym typeface="+mn-lt"/>
              </a:rPr>
              <a:t>) </a:t>
            </a:r>
            <a:r>
              <a:rPr lang="pl-PL" altLang="zh-CN" sz="2000" i="1" dirty="0">
                <a:cs typeface="+mn-ea"/>
                <a:sym typeface="+mn-lt"/>
              </a:rPr>
              <a:t>= </a:t>
            </a:r>
            <a:r>
              <a:rPr lang="pl-PL" altLang="zh-CN" sz="2000" i="1" spc="-10" dirty="0">
                <a:cs typeface="+mn-ea"/>
                <a:sym typeface="+mn-lt"/>
              </a:rPr>
              <a:t>sign(</a:t>
            </a:r>
            <a:r>
              <a:rPr lang="pl-PL" altLang="zh-CN"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lang="pl-PL" altLang="zh-CN"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lang="pl-PL" altLang="zh-CN" sz="2000" b="1" i="1" spc="-10" dirty="0">
                <a:cs typeface="+mn-ea"/>
                <a:sym typeface="+mn-lt"/>
              </a:rPr>
              <a:t>x </a:t>
            </a:r>
            <a:r>
              <a:rPr lang="pl-PL" altLang="zh-CN" sz="2000" i="1" dirty="0">
                <a:cs typeface="+mn-ea"/>
                <a:sym typeface="+mn-lt"/>
              </a:rPr>
              <a:t>+</a:t>
            </a:r>
            <a:r>
              <a:rPr lang="pl-PL" altLang="zh-CN" sz="2000" i="1" spc="5" dirty="0">
                <a:cs typeface="+mn-ea"/>
                <a:sym typeface="+mn-lt"/>
              </a:rPr>
              <a:t> </a:t>
            </a:r>
            <a:r>
              <a:rPr lang="pl-PL" altLang="zh-CN"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lang="pl-PL" altLang="zh-CN" sz="2000" i="1" spc="-5" dirty="0">
                <a:cs typeface="+mn-ea"/>
                <a:sym typeface="+mn-lt"/>
              </a:rPr>
              <a:t>)</a:t>
            </a:r>
            <a:endParaRPr lang="pl-PL" altLang="zh-CN" sz="2000" dirty="0">
              <a:cs typeface="+mn-ea"/>
              <a:sym typeface="+mn-lt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9D077091-ED8D-4623-BA50-6ACB41849FFB}"/>
              </a:ext>
            </a:extLst>
          </p:cNvPr>
          <p:cNvSpPr txBox="1"/>
          <p:nvPr/>
        </p:nvSpPr>
        <p:spPr>
          <a:xfrm>
            <a:off x="628650" y="3829076"/>
            <a:ext cx="4014634" cy="932948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cs typeface="+mn-ea"/>
                <a:sym typeface="+mn-lt"/>
              </a:rPr>
              <a:t>Min</a:t>
            </a:r>
            <a:r>
              <a:rPr sz="2400" spc="-15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(w</a:t>
            </a:r>
            <a:r>
              <a:rPr sz="2000" spc="-15" baseline="25641" dirty="0">
                <a:cs typeface="+mn-ea"/>
                <a:sym typeface="+mn-lt"/>
              </a:rPr>
              <a:t>T</a:t>
            </a:r>
            <a:r>
              <a:rPr sz="2400" spc="-10" dirty="0">
                <a:cs typeface="+mn-ea"/>
                <a:sym typeface="+mn-lt"/>
              </a:rPr>
              <a:t>w)/2</a:t>
            </a:r>
            <a:endParaRPr sz="24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20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5C3C93-96D2-40D8-A14D-CB193D1B3411}"/>
              </a:ext>
            </a:extLst>
          </p:cNvPr>
          <p:cNvGrpSpPr/>
          <p:nvPr/>
        </p:nvGrpSpPr>
        <p:grpSpPr>
          <a:xfrm>
            <a:off x="647065" y="4736463"/>
            <a:ext cx="6275437" cy="1885487"/>
            <a:chOff x="374857" y="4733466"/>
            <a:chExt cx="6275437" cy="1885487"/>
          </a:xfrm>
        </p:grpSpPr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86D771B-9013-46E0-BB53-CEF399EDB802}"/>
                </a:ext>
              </a:extLst>
            </p:cNvPr>
            <p:cNvSpPr txBox="1"/>
            <p:nvPr/>
          </p:nvSpPr>
          <p:spPr>
            <a:xfrm>
              <a:off x="374857" y="4793996"/>
              <a:ext cx="2165985" cy="1344930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30"/>
                </a:spcBef>
              </a:pPr>
              <a:r>
                <a:rPr sz="1800" spc="-5" dirty="0">
                  <a:solidFill>
                    <a:srgbClr val="FF0000"/>
                  </a:solidFill>
                  <a:cs typeface="+mn-ea"/>
                  <a:sym typeface="+mn-lt"/>
                </a:rPr>
                <a:t>For all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x in </a:t>
              </a:r>
              <a:r>
                <a:rPr sz="1800" spc="-5" dirty="0">
                  <a:solidFill>
                    <a:srgbClr val="FF0000"/>
                  </a:solidFill>
                  <a:cs typeface="+mn-ea"/>
                  <a:sym typeface="+mn-lt"/>
                </a:rPr>
                <a:t>class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800" spc="-60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18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14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</a:t>
              </a:r>
              <a:r>
                <a:rPr sz="2000" dirty="0">
                  <a:cs typeface="+mn-ea"/>
                  <a:sym typeface="+mn-lt"/>
                </a:rPr>
                <a:t>x+b </a:t>
              </a:r>
              <a:r>
                <a:rPr sz="2000" spc="-5" dirty="0">
                  <a:cs typeface="+mn-ea"/>
                  <a:sym typeface="+mn-lt"/>
                </a:rPr>
                <a:t>&gt;=</a:t>
              </a:r>
              <a:r>
                <a:rPr sz="2000" spc="-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500"/>
                </a:spcBef>
              </a:pPr>
              <a:r>
                <a:rPr sz="1800" spc="-5" dirty="0">
                  <a:solidFill>
                    <a:srgbClr val="0000FF"/>
                  </a:solidFill>
                  <a:cs typeface="+mn-ea"/>
                  <a:sym typeface="+mn-lt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cs typeface="+mn-ea"/>
                  <a:sym typeface="+mn-lt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1800" spc="-50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AA2D93ED-373B-4D45-93B0-C9AFBEBF8CBF}"/>
                </a:ext>
              </a:extLst>
            </p:cNvPr>
            <p:cNvSpPr txBox="1"/>
            <p:nvPr/>
          </p:nvSpPr>
          <p:spPr>
            <a:xfrm>
              <a:off x="418465" y="6288753"/>
              <a:ext cx="144018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</a:t>
              </a:r>
              <a:r>
                <a:rPr sz="2000" dirty="0">
                  <a:cs typeface="+mn-ea"/>
                  <a:sym typeface="+mn-lt"/>
                </a:rPr>
                <a:t>x+b </a:t>
              </a:r>
              <a:r>
                <a:rPr sz="2000" spc="-5" dirty="0">
                  <a:cs typeface="+mn-ea"/>
                  <a:sym typeface="+mn-lt"/>
                </a:rPr>
                <a:t>&lt;=</a:t>
              </a:r>
              <a:r>
                <a:rPr sz="2000" spc="-9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85798980-BF8C-46D2-A31F-6E3B06DBDA61}"/>
                </a:ext>
              </a:extLst>
            </p:cNvPr>
            <p:cNvSpPr txBox="1"/>
            <p:nvPr/>
          </p:nvSpPr>
          <p:spPr>
            <a:xfrm>
              <a:off x="2538085" y="4733466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600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9600" dirty="0">
                <a:cs typeface="+mn-ea"/>
                <a:sym typeface="+mn-lt"/>
              </a:endParaRPr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71388D5D-346A-4DB9-A578-AE1556E09568}"/>
                </a:ext>
              </a:extLst>
            </p:cNvPr>
            <p:cNvSpPr txBox="1"/>
            <p:nvPr/>
          </p:nvSpPr>
          <p:spPr>
            <a:xfrm>
              <a:off x="3319084" y="5348877"/>
              <a:ext cx="3331210" cy="601447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62230" rIns="0" bIns="0" rtlCol="0">
              <a:spAutoFit/>
            </a:bodyPr>
            <a:lstStyle/>
            <a:p>
              <a:pPr marL="90805" marR="450215">
                <a:lnSpc>
                  <a:spcPts val="2090"/>
                </a:lnSpc>
                <a:spcBef>
                  <a:spcPts val="490"/>
                </a:spcBef>
              </a:pPr>
              <a:r>
                <a:rPr sz="1800" dirty="0">
                  <a:cs typeface="+mn-ea"/>
                  <a:sym typeface="+mn-lt"/>
                </a:rPr>
                <a:t>A </a:t>
              </a:r>
              <a:r>
                <a:rPr sz="1800" spc="-5" dirty="0">
                  <a:cs typeface="+mn-ea"/>
                  <a:sym typeface="+mn-lt"/>
                </a:rPr>
                <a:t>total of </a:t>
              </a:r>
              <a:r>
                <a:rPr sz="1800" dirty="0">
                  <a:cs typeface="+mn-ea"/>
                  <a:sym typeface="+mn-lt"/>
                </a:rPr>
                <a:t>n </a:t>
              </a:r>
              <a:r>
                <a:rPr sz="1800" spc="-5" dirty="0">
                  <a:cs typeface="+mn-ea"/>
                  <a:sym typeface="+mn-lt"/>
                </a:rPr>
                <a:t>constraints </a:t>
              </a:r>
              <a:r>
                <a:rPr sz="1800" dirty="0">
                  <a:cs typeface="+mn-ea"/>
                  <a:sym typeface="+mn-lt"/>
                </a:rPr>
                <a:t>if</a:t>
              </a:r>
              <a:r>
                <a:rPr sz="1800" spc="-17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we  </a:t>
              </a:r>
              <a:r>
                <a:rPr sz="1800" spc="-5" dirty="0">
                  <a:cs typeface="+mn-ea"/>
                  <a:sym typeface="+mn-lt"/>
                </a:rPr>
                <a:t>have </a:t>
              </a:r>
              <a:r>
                <a:rPr sz="1800" dirty="0">
                  <a:cs typeface="+mn-ea"/>
                  <a:sym typeface="+mn-lt"/>
                </a:rPr>
                <a:t>n </a:t>
              </a:r>
              <a:r>
                <a:rPr sz="1800" spc="-5" dirty="0">
                  <a:cs typeface="+mn-ea"/>
                  <a:sym typeface="+mn-lt"/>
                </a:rPr>
                <a:t>training</a:t>
              </a:r>
              <a:r>
                <a:rPr sz="1800" spc="-30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samples</a:t>
              </a:r>
              <a:endParaRPr sz="1800" dirty="0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8DC25C3-D017-42C0-8324-0AFAA02A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81" y="1435543"/>
            <a:ext cx="1719221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 dirty="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</a:t>
            </a:r>
            <a:r>
              <a:rPr lang="en-US" sz="2000" spc="-1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B51733D-68BE-4F04-B74C-D67148D57DBB}"/>
              </a:ext>
            </a:extLst>
          </p:cNvPr>
          <p:cNvSpPr/>
          <p:nvPr/>
        </p:nvSpPr>
        <p:spPr>
          <a:xfrm>
            <a:off x="4847932" y="50072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8FF14F-5E19-41DE-87F2-D263600A95DC}"/>
              </a:ext>
            </a:extLst>
          </p:cNvPr>
          <p:cNvSpPr/>
          <p:nvPr/>
        </p:nvSpPr>
        <p:spPr>
          <a:xfrm>
            <a:off x="5270932" y="5036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/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Pos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blipFill>
                <a:blip r:embed="rId3"/>
                <a:stretch>
                  <a:fillRect l="-1636" t="-1613" r="-181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/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blipFill>
                <a:blip r:embed="rId4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/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N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𝑒𝑔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=−1,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blipFill>
                <a:blip r:embed="rId5"/>
                <a:stretch>
                  <a:fillRect l="-1408" t="-3226" r="-140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/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blipFill>
                <a:blip r:embed="rId6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 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51D362-AA83-4FDE-B73C-F6A1BEE3D496}"/>
              </a:ext>
            </a:extLst>
          </p:cNvPr>
          <p:cNvGrpSpPr/>
          <p:nvPr/>
        </p:nvGrpSpPr>
        <p:grpSpPr>
          <a:xfrm>
            <a:off x="4799074" y="3368266"/>
            <a:ext cx="2590800" cy="396875"/>
            <a:chOff x="4799074" y="3368266"/>
            <a:chExt cx="2590800" cy="396875"/>
          </a:xfrm>
        </p:grpSpPr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7AA9B4A0-9AA7-4A3C-A412-F6980A3FDD0A}"/>
                </a:ext>
              </a:extLst>
            </p:cNvPr>
            <p:cNvSpPr/>
            <p:nvPr/>
          </p:nvSpPr>
          <p:spPr>
            <a:xfrm>
              <a:off x="4799074" y="3368266"/>
              <a:ext cx="2590800" cy="396875"/>
            </a:xfrm>
            <a:custGeom>
              <a:avLst/>
              <a:gdLst/>
              <a:ahLst/>
              <a:cxnLst/>
              <a:rect l="l" t="t" r="r" b="b"/>
              <a:pathLst>
                <a:path w="2590800" h="396875">
                  <a:moveTo>
                    <a:pt x="2590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2590800" y="396875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8F95F4C7-D810-4AAA-8D72-77B2D4083A2F}"/>
                </a:ext>
              </a:extLst>
            </p:cNvPr>
            <p:cNvSpPr txBox="1"/>
            <p:nvPr/>
          </p:nvSpPr>
          <p:spPr>
            <a:xfrm>
              <a:off x="4877814" y="3389525"/>
              <a:ext cx="24212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cs typeface="+mn-ea"/>
                  <a:sym typeface="+mn-lt"/>
                </a:rPr>
                <a:t>Quadratic</a:t>
              </a:r>
              <a:r>
                <a:rPr sz="2000" b="1" spc="-80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Objective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F2C709CC-378D-42E3-80C4-3E049C8ACC9A}"/>
              </a:ext>
            </a:extLst>
          </p:cNvPr>
          <p:cNvSpPr txBox="1"/>
          <p:nvPr/>
        </p:nvSpPr>
        <p:spPr>
          <a:xfrm>
            <a:off x="7899388" y="6060177"/>
            <a:ext cx="1143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cs typeface="+mn-ea"/>
                <a:sym typeface="+mn-lt"/>
              </a:rPr>
              <a:t>48</a:t>
            </a:r>
            <a:endParaRPr sz="900">
              <a:cs typeface="+mn-ea"/>
              <a:sym typeface="+mn-lt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50A8C256-B53E-47E5-BE9C-ECD1E8E9BE3F}"/>
              </a:ext>
            </a:extLst>
          </p:cNvPr>
          <p:cNvSpPr txBox="1"/>
          <p:nvPr/>
        </p:nvSpPr>
        <p:spPr>
          <a:xfrm>
            <a:off x="4855668" y="5097795"/>
            <a:ext cx="2836545" cy="114005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2230" rIns="0" bIns="0" rtlCol="0">
            <a:spAutoFit/>
          </a:bodyPr>
          <a:lstStyle/>
          <a:p>
            <a:pPr marL="90805" marR="336550">
              <a:lnSpc>
                <a:spcPts val="2090"/>
              </a:lnSpc>
              <a:spcBef>
                <a:spcPts val="490"/>
              </a:spcBef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 programming  i.e.,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10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</a:t>
            </a:r>
            <a:r>
              <a:rPr sz="1800" spc="-15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objective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25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Linear</a:t>
            </a:r>
            <a:r>
              <a:rPr sz="1800" spc="-10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constraints</a:t>
            </a:r>
            <a:endParaRPr sz="1800" dirty="0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60" y="3847401"/>
            <a:ext cx="4517528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Next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E4E6876-AA31-4D63-8745-9FE8AD98CF8B}"/>
              </a:ext>
            </a:extLst>
          </p:cNvPr>
          <p:cNvSpPr/>
          <p:nvPr/>
        </p:nvSpPr>
        <p:spPr>
          <a:xfrm>
            <a:off x="36830" y="3429000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4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https://qiyanjun.github.io/2019f-UVA-CS6316-MachineLearning/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B.E.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Boser</a:t>
            </a:r>
            <a:r>
              <a:rPr lang="en-US" altLang="zh-CN" dirty="0">
                <a:ea typeface="+mn-ea"/>
                <a:cs typeface="+mn-ea"/>
                <a:sym typeface="+mn-lt"/>
              </a:rPr>
              <a:t> et al. A Training Algorithm for Optimal Margin Classifiers. Proceedings of the Fifth Annual Workshop on  Computational Learning Theory 5 144-152, Pittsburgh, 1992.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Bottou</a:t>
            </a:r>
            <a:r>
              <a:rPr lang="en-US" altLang="zh-CN" dirty="0">
                <a:ea typeface="+mn-ea"/>
                <a:cs typeface="+mn-ea"/>
                <a:sym typeface="+mn-lt"/>
              </a:rPr>
              <a:t> et al. Comparison of classifier methods: a case study in handwritten digit recognition. Proceedings of the 12th  IAPR International Conference on Pattern Recognition, vol. 2, pp. 77-82, 1994.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V.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Vapnik</a:t>
            </a:r>
            <a:r>
              <a:rPr lang="en-US" altLang="zh-CN" dirty="0">
                <a:ea typeface="+mn-ea"/>
                <a:cs typeface="+mn-ea"/>
                <a:sym typeface="+mn-lt"/>
              </a:rPr>
              <a:t>. The Nature of Statistical Learning Theory. 2nd edition, Springer, 1999.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dirty="0">
                <a:ea typeface="+mn-ea"/>
                <a:cs typeface="+mn-ea"/>
                <a:sym typeface="+mn-lt"/>
              </a:rPr>
              <a:t> Bar-Joseph and Prof. Eric Xing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Elements of Statistical Learning, by Hastie,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Tibshirani</a:t>
            </a:r>
            <a:r>
              <a:rPr lang="en-US" altLang="zh-CN" dirty="0">
                <a:ea typeface="+mn-ea"/>
                <a:cs typeface="+mn-ea"/>
                <a:sym typeface="+mn-lt"/>
              </a:rPr>
              <a:t> and Friedman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Andrew Moore @ CMU’s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Tutorial slides from Dr. Tie-Yan Liu, MSR Asia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A Practical Guide to Support Vector  Classification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-Wei Hsu,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-Chung  Chang, and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-Jen Lin, 2003-2010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Tutorial slides from Stanford “Convex Optimization I — Boyd &amp;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Vandenberghe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2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D526A-FB33-45CF-8AEB-03A2EC75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28C4D-0DF0-4F6C-8492-597003F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C11F0-72BC-43ED-92B6-A99EB08E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0468E-2DF3-4039-A5CB-BEA4F2BA176F}"/>
              </a:ext>
            </a:extLst>
          </p:cNvPr>
          <p:cNvSpPr txBox="1"/>
          <p:nvPr/>
        </p:nvSpPr>
        <p:spPr>
          <a:xfrm>
            <a:off x="3543300" y="273584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EXTRA</a:t>
            </a:r>
            <a:endParaRPr lang="zh-CN" altLang="en-US" sz="5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55" y="38848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How to define the width of the margin by M 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9BEEF803-FA46-4FF8-AD46-BA8A35FA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51918"/>
              </p:ext>
            </p:extLst>
          </p:nvPr>
        </p:nvGraphicFramePr>
        <p:xfrm>
          <a:off x="5208716" y="2269143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89FEA948-6EF6-427F-856A-28458429E384}"/>
              </a:ext>
            </a:extLst>
          </p:cNvPr>
          <p:cNvSpPr txBox="1"/>
          <p:nvPr/>
        </p:nvSpPr>
        <p:spPr>
          <a:xfrm>
            <a:off x="2014963" y="5012436"/>
            <a:ext cx="4838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How to represent ||x</a:t>
            </a:r>
            <a:r>
              <a:rPr lang="en-US" altLang="zh-CN" sz="3200" baseline="300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-x</a:t>
            </a:r>
            <a:r>
              <a:rPr lang="en-US" altLang="zh-CN" sz="3200" baseline="30000" dirty="0">
                <a:solidFill>
                  <a:srgbClr val="FF0000"/>
                </a:solidFill>
                <a:cs typeface="+mn-ea"/>
                <a:sym typeface="+mn-lt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||?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061C9E5-572F-4AF9-A938-452FBD8096DC}"/>
              </a:ext>
            </a:extLst>
          </p:cNvPr>
          <p:cNvGrpSpPr/>
          <p:nvPr/>
        </p:nvGrpSpPr>
        <p:grpSpPr>
          <a:xfrm>
            <a:off x="441819" y="2149020"/>
            <a:ext cx="4488461" cy="1967546"/>
            <a:chOff x="441819" y="1524279"/>
            <a:chExt cx="4488461" cy="196754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F382BAE6-2723-4F52-A73D-3EF3CC8EB161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6" name="object 7">
                <a:extLst>
                  <a:ext uri="{FF2B5EF4-FFF2-40B4-BE49-F238E27FC236}">
                    <a16:creationId xmlns:a16="http://schemas.microsoft.com/office/drawing/2014/main" id="{DDFF2DF8-00C3-45C3-B9DA-AB00FCAE2C64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100" name="object 8">
                  <a:extLst>
                    <a:ext uri="{FF2B5EF4-FFF2-40B4-BE49-F238E27FC236}">
                      <a16:creationId xmlns:a16="http://schemas.microsoft.com/office/drawing/2014/main" id="{C98F1DBD-0F67-4E47-AD30-8DEB1714FAB6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object 9">
                  <a:extLst>
                    <a:ext uri="{FF2B5EF4-FFF2-40B4-BE49-F238E27FC236}">
                      <a16:creationId xmlns:a16="http://schemas.microsoft.com/office/drawing/2014/main" id="{438A2974-2A36-4C3A-B8E1-F90BAAC050DE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object 10">
                  <a:extLst>
                    <a:ext uri="{FF2B5EF4-FFF2-40B4-BE49-F238E27FC236}">
                      <a16:creationId xmlns:a16="http://schemas.microsoft.com/office/drawing/2014/main" id="{64F79237-4B7B-474F-BCE0-622876D52784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object 11">
                <a:extLst>
                  <a:ext uri="{FF2B5EF4-FFF2-40B4-BE49-F238E27FC236}">
                    <a16:creationId xmlns:a16="http://schemas.microsoft.com/office/drawing/2014/main" id="{9F681789-BDC2-459E-ABC4-18CD7A91A4C2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88" name="object 12">
                <a:extLst>
                  <a:ext uri="{FF2B5EF4-FFF2-40B4-BE49-F238E27FC236}">
                    <a16:creationId xmlns:a16="http://schemas.microsoft.com/office/drawing/2014/main" id="{BEC01FEE-317B-488C-8E6D-674A9361FC7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89" name="object 13">
                <a:extLst>
                  <a:ext uri="{FF2B5EF4-FFF2-40B4-BE49-F238E27FC236}">
                    <a16:creationId xmlns:a16="http://schemas.microsoft.com/office/drawing/2014/main" id="{4C31A847-69F8-4941-B7E7-9245EA63B98A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0" name="object 14">
                <a:extLst>
                  <a:ext uri="{FF2B5EF4-FFF2-40B4-BE49-F238E27FC236}">
                    <a16:creationId xmlns:a16="http://schemas.microsoft.com/office/drawing/2014/main" id="{C155552A-FDFF-44C4-85B2-03664DA9C515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1" name="object 15">
                <a:extLst>
                  <a:ext uri="{FF2B5EF4-FFF2-40B4-BE49-F238E27FC236}">
                    <a16:creationId xmlns:a16="http://schemas.microsoft.com/office/drawing/2014/main" id="{EEF1E7BB-EF87-4D84-826F-073B432FC130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92" name="object 16">
                <a:extLst>
                  <a:ext uri="{FF2B5EF4-FFF2-40B4-BE49-F238E27FC236}">
                    <a16:creationId xmlns:a16="http://schemas.microsoft.com/office/drawing/2014/main" id="{81410265-04D1-4559-AD85-1D235D421608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3" name="object 17">
                <a:extLst>
                  <a:ext uri="{FF2B5EF4-FFF2-40B4-BE49-F238E27FC236}">
                    <a16:creationId xmlns:a16="http://schemas.microsoft.com/office/drawing/2014/main" id="{B572A419-3266-41F4-9ED6-D9C5FB54EE05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4" name="object 18">
                <a:extLst>
                  <a:ext uri="{FF2B5EF4-FFF2-40B4-BE49-F238E27FC236}">
                    <a16:creationId xmlns:a16="http://schemas.microsoft.com/office/drawing/2014/main" id="{9A83867C-1B8E-42C6-B76F-B9D7A2E632E2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95" name="object 19">
                <a:extLst>
                  <a:ext uri="{FF2B5EF4-FFF2-40B4-BE49-F238E27FC236}">
                    <a16:creationId xmlns:a16="http://schemas.microsoft.com/office/drawing/2014/main" id="{A216D74F-F78C-4ECF-AE3E-6F0FFB0F8ACB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6" name="object 20">
                <a:extLst>
                  <a:ext uri="{FF2B5EF4-FFF2-40B4-BE49-F238E27FC236}">
                    <a16:creationId xmlns:a16="http://schemas.microsoft.com/office/drawing/2014/main" id="{A4367688-966A-425A-AF65-02A90884542B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7" name="object 21">
                <a:extLst>
                  <a:ext uri="{FF2B5EF4-FFF2-40B4-BE49-F238E27FC236}">
                    <a16:creationId xmlns:a16="http://schemas.microsoft.com/office/drawing/2014/main" id="{C78E3181-0C76-4B05-9270-AC7270AFED0E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98" name="object 22">
                <a:extLst>
                  <a:ext uri="{FF2B5EF4-FFF2-40B4-BE49-F238E27FC236}">
                    <a16:creationId xmlns:a16="http://schemas.microsoft.com/office/drawing/2014/main" id="{F906D2C8-E557-4BCE-8AB1-5755A70180FA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object 23">
                <a:extLst>
                  <a:ext uri="{FF2B5EF4-FFF2-40B4-BE49-F238E27FC236}">
                    <a16:creationId xmlns:a16="http://schemas.microsoft.com/office/drawing/2014/main" id="{E4E84D26-D403-49C0-9153-FA1628041176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83" name="object 25">
              <a:extLst>
                <a:ext uri="{FF2B5EF4-FFF2-40B4-BE49-F238E27FC236}">
                  <a16:creationId xmlns:a16="http://schemas.microsoft.com/office/drawing/2014/main" id="{5624E4EE-79D8-4A20-8D01-2BC74A7142C3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1">
              <a:extLst>
                <a:ext uri="{FF2B5EF4-FFF2-40B4-BE49-F238E27FC236}">
                  <a16:creationId xmlns:a16="http://schemas.microsoft.com/office/drawing/2014/main" id="{D8A7E3AC-25C4-483D-B00C-BBD06671C654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85" name="object 23">
              <a:extLst>
                <a:ext uri="{FF2B5EF4-FFF2-40B4-BE49-F238E27FC236}">
                  <a16:creationId xmlns:a16="http://schemas.microsoft.com/office/drawing/2014/main" id="{72D396C0-05B2-4657-B0A0-01AF6F7B34D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1440"/>
            <a:ext cx="7863716" cy="52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observation1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Why?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71030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4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Review :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Vector Product, Orthogonal, and Norm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051A3E-7830-45FA-9CBE-AED7CCE6581D}"/>
              </a:ext>
            </a:extLst>
          </p:cNvPr>
          <p:cNvGrpSpPr/>
          <p:nvPr/>
        </p:nvGrpSpPr>
        <p:grpSpPr>
          <a:xfrm>
            <a:off x="1933527" y="1160656"/>
            <a:ext cx="5055850" cy="5450893"/>
            <a:chOff x="2049461" y="1157731"/>
            <a:chExt cx="4948023" cy="4967262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987F3BBD-5A84-4195-957C-BF9CB9F64217}"/>
                </a:ext>
              </a:extLst>
            </p:cNvPr>
            <p:cNvSpPr/>
            <p:nvPr/>
          </p:nvSpPr>
          <p:spPr>
            <a:xfrm>
              <a:off x="2049462" y="1217612"/>
              <a:ext cx="4923155" cy="1429081"/>
            </a:xfrm>
            <a:custGeom>
              <a:avLst/>
              <a:gdLst/>
              <a:ahLst/>
              <a:cxnLst/>
              <a:rect l="l" t="t" r="r" b="b"/>
              <a:pathLst>
                <a:path w="4923155" h="1297305">
                  <a:moveTo>
                    <a:pt x="4894262" y="0"/>
                  </a:moveTo>
                  <a:lnTo>
                    <a:pt x="28575" y="0"/>
                  </a:lnTo>
                  <a:lnTo>
                    <a:pt x="17450" y="2244"/>
                  </a:lnTo>
                  <a:lnTo>
                    <a:pt x="8367" y="8367"/>
                  </a:lnTo>
                  <a:lnTo>
                    <a:pt x="2244" y="17450"/>
                  </a:lnTo>
                  <a:lnTo>
                    <a:pt x="0" y="28575"/>
                  </a:lnTo>
                  <a:lnTo>
                    <a:pt x="0" y="1268412"/>
                  </a:lnTo>
                  <a:lnTo>
                    <a:pt x="2244" y="1279537"/>
                  </a:lnTo>
                  <a:lnTo>
                    <a:pt x="8367" y="1288619"/>
                  </a:lnTo>
                  <a:lnTo>
                    <a:pt x="17450" y="1294742"/>
                  </a:lnTo>
                  <a:lnTo>
                    <a:pt x="28575" y="1296987"/>
                  </a:lnTo>
                  <a:lnTo>
                    <a:pt x="4894262" y="1296987"/>
                  </a:lnTo>
                  <a:lnTo>
                    <a:pt x="4905387" y="1294742"/>
                  </a:lnTo>
                  <a:lnTo>
                    <a:pt x="4914469" y="1288619"/>
                  </a:lnTo>
                  <a:lnTo>
                    <a:pt x="4920592" y="1279537"/>
                  </a:lnTo>
                  <a:lnTo>
                    <a:pt x="4920915" y="1277937"/>
                  </a:lnTo>
                  <a:lnTo>
                    <a:pt x="23317" y="1277937"/>
                  </a:lnTo>
                  <a:lnTo>
                    <a:pt x="19050" y="1273670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5" y="19050"/>
                  </a:lnTo>
                  <a:lnTo>
                    <a:pt x="4920592" y="17450"/>
                  </a:lnTo>
                  <a:lnTo>
                    <a:pt x="4914469" y="8367"/>
                  </a:lnTo>
                  <a:lnTo>
                    <a:pt x="4905387" y="2244"/>
                  </a:lnTo>
                  <a:lnTo>
                    <a:pt x="4894262" y="0"/>
                  </a:lnTo>
                  <a:close/>
                </a:path>
                <a:path w="4923155" h="1297305">
                  <a:moveTo>
                    <a:pt x="4920915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1273670"/>
                  </a:lnTo>
                  <a:lnTo>
                    <a:pt x="4899520" y="1277937"/>
                  </a:lnTo>
                  <a:lnTo>
                    <a:pt x="4920915" y="1277937"/>
                  </a:lnTo>
                  <a:lnTo>
                    <a:pt x="4922837" y="1268412"/>
                  </a:lnTo>
                  <a:lnTo>
                    <a:pt x="4922837" y="28575"/>
                  </a:lnTo>
                  <a:lnTo>
                    <a:pt x="4920915" y="19050"/>
                  </a:lnTo>
                  <a:close/>
                </a:path>
                <a:path w="4923155" h="1297305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1258887"/>
                  </a:lnTo>
                  <a:lnTo>
                    <a:pt x="4884737" y="1258887"/>
                  </a:lnTo>
                  <a:lnTo>
                    <a:pt x="4884737" y="1239837"/>
                  </a:lnTo>
                  <a:lnTo>
                    <a:pt x="57150" y="1239837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1297305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1239837"/>
                  </a:lnTo>
                  <a:lnTo>
                    <a:pt x="4884737" y="1239837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18759A27-333F-4C86-A8E1-030A01924ABF}"/>
                </a:ext>
              </a:extLst>
            </p:cNvPr>
            <p:cNvSpPr/>
            <p:nvPr/>
          </p:nvSpPr>
          <p:spPr>
            <a:xfrm>
              <a:off x="2074329" y="4280954"/>
              <a:ext cx="4923155" cy="1844039"/>
            </a:xfrm>
            <a:custGeom>
              <a:avLst/>
              <a:gdLst/>
              <a:ahLst/>
              <a:cxnLst/>
              <a:rect l="l" t="t" r="r" b="b"/>
              <a:pathLst>
                <a:path w="4923155" h="1844039">
                  <a:moveTo>
                    <a:pt x="4894262" y="0"/>
                  </a:moveTo>
                  <a:lnTo>
                    <a:pt x="28575" y="0"/>
                  </a:lnTo>
                  <a:lnTo>
                    <a:pt x="17455" y="2246"/>
                  </a:lnTo>
                  <a:lnTo>
                    <a:pt x="8372" y="8372"/>
                  </a:lnTo>
                  <a:lnTo>
                    <a:pt x="2246" y="17455"/>
                  </a:lnTo>
                  <a:lnTo>
                    <a:pt x="0" y="28575"/>
                  </a:lnTo>
                  <a:lnTo>
                    <a:pt x="0" y="1815045"/>
                  </a:lnTo>
                  <a:lnTo>
                    <a:pt x="2246" y="1826168"/>
                  </a:lnTo>
                  <a:lnTo>
                    <a:pt x="8372" y="1835251"/>
                  </a:lnTo>
                  <a:lnTo>
                    <a:pt x="17455" y="1841375"/>
                  </a:lnTo>
                  <a:lnTo>
                    <a:pt x="28575" y="1843620"/>
                  </a:lnTo>
                  <a:lnTo>
                    <a:pt x="4894262" y="1843620"/>
                  </a:lnTo>
                  <a:lnTo>
                    <a:pt x="4905387" y="1841375"/>
                  </a:lnTo>
                  <a:lnTo>
                    <a:pt x="4914469" y="1835251"/>
                  </a:lnTo>
                  <a:lnTo>
                    <a:pt x="4920592" y="1826168"/>
                  </a:lnTo>
                  <a:lnTo>
                    <a:pt x="4920915" y="1824570"/>
                  </a:lnTo>
                  <a:lnTo>
                    <a:pt x="23317" y="1824570"/>
                  </a:lnTo>
                  <a:lnTo>
                    <a:pt x="19050" y="1820306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4" y="19050"/>
                  </a:lnTo>
                  <a:lnTo>
                    <a:pt x="4920592" y="17455"/>
                  </a:lnTo>
                  <a:lnTo>
                    <a:pt x="4914469" y="8372"/>
                  </a:lnTo>
                  <a:lnTo>
                    <a:pt x="4905387" y="2246"/>
                  </a:lnTo>
                  <a:lnTo>
                    <a:pt x="4894262" y="0"/>
                  </a:lnTo>
                  <a:close/>
                </a:path>
                <a:path w="4923155" h="1844039">
                  <a:moveTo>
                    <a:pt x="4920914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1820306"/>
                  </a:lnTo>
                  <a:lnTo>
                    <a:pt x="4899520" y="1824570"/>
                  </a:lnTo>
                  <a:lnTo>
                    <a:pt x="4920915" y="1824570"/>
                  </a:lnTo>
                  <a:lnTo>
                    <a:pt x="4922837" y="1815045"/>
                  </a:lnTo>
                  <a:lnTo>
                    <a:pt x="4922837" y="28575"/>
                  </a:lnTo>
                  <a:lnTo>
                    <a:pt x="4920914" y="19050"/>
                  </a:lnTo>
                  <a:close/>
                </a:path>
                <a:path w="4923155" h="1844039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1805520"/>
                  </a:lnTo>
                  <a:lnTo>
                    <a:pt x="4884737" y="1805520"/>
                  </a:lnTo>
                  <a:lnTo>
                    <a:pt x="4884737" y="1786470"/>
                  </a:lnTo>
                  <a:lnTo>
                    <a:pt x="57150" y="1786470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1844039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1786470"/>
                  </a:lnTo>
                  <a:lnTo>
                    <a:pt x="4884737" y="1786470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CD9A7FF-9529-4990-98EE-E463ADEFC5FF}"/>
                </a:ext>
              </a:extLst>
            </p:cNvPr>
            <p:cNvSpPr txBox="1"/>
            <p:nvPr/>
          </p:nvSpPr>
          <p:spPr>
            <a:xfrm>
              <a:off x="2205989" y="4373371"/>
              <a:ext cx="4622165" cy="169508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5400" marR="215265">
                <a:lnSpc>
                  <a:spcPts val="2090"/>
                </a:lnSpc>
                <a:spcBef>
                  <a:spcPts val="225"/>
                </a:spcBef>
              </a:pP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spc="-10" dirty="0">
                  <a:cs typeface="+mn-ea"/>
                  <a:sym typeface="+mn-lt"/>
                </a:rPr>
                <a:t>square root </a:t>
              </a:r>
              <a:r>
                <a:rPr sz="2400" dirty="0">
                  <a:cs typeface="+mn-ea"/>
                  <a:sym typeface="+mn-lt"/>
                </a:rPr>
                <a:t>of </a:t>
              </a:r>
              <a:r>
                <a:rPr sz="2400" spc="-5" dirty="0">
                  <a:cs typeface="+mn-ea"/>
                  <a:sym typeface="+mn-lt"/>
                </a:rPr>
                <a:t>the product </a:t>
              </a:r>
              <a:r>
                <a:rPr sz="2400" dirty="0">
                  <a:cs typeface="+mn-ea"/>
                  <a:sym typeface="+mn-lt"/>
                </a:rPr>
                <a:t>of a </a:t>
              </a:r>
              <a:r>
                <a:rPr sz="2400" spc="-10" dirty="0">
                  <a:cs typeface="+mn-ea"/>
                  <a:sym typeface="+mn-lt"/>
                </a:rPr>
                <a:t>vector </a:t>
              </a:r>
              <a:r>
                <a:rPr sz="2400" spc="-5" dirty="0">
                  <a:cs typeface="+mn-ea"/>
                  <a:sym typeface="+mn-lt"/>
                </a:rPr>
                <a:t>with  </a:t>
              </a:r>
              <a:r>
                <a:rPr sz="2400" spc="-20" dirty="0">
                  <a:cs typeface="+mn-ea"/>
                  <a:sym typeface="+mn-lt"/>
                </a:rPr>
                <a:t>itself,</a:t>
              </a:r>
              <a:endParaRPr sz="2400" dirty="0">
                <a:cs typeface="+mn-ea"/>
                <a:sym typeface="+mn-lt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600" dirty="0">
                <a:cs typeface="+mn-ea"/>
                <a:sym typeface="+mn-lt"/>
              </a:endParaRPr>
            </a:p>
            <a:p>
              <a:pPr marL="66675">
                <a:lnSpc>
                  <a:spcPct val="100000"/>
                </a:lnSpc>
              </a:pPr>
              <a:r>
                <a:rPr sz="2400" spc="-5" dirty="0">
                  <a:cs typeface="+mn-ea"/>
                  <a:sym typeface="+mn-lt"/>
                </a:rPr>
                <a:t>is called </a:t>
              </a: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i="1" spc="-5" dirty="0">
                  <a:cs typeface="+mn-ea"/>
                  <a:sym typeface="+mn-lt"/>
                </a:rPr>
                <a:t>2-norm </a:t>
              </a:r>
              <a:r>
                <a:rPr sz="2400" dirty="0">
                  <a:cs typeface="+mn-ea"/>
                  <a:sym typeface="+mn-lt"/>
                </a:rPr>
                <a:t>( </a:t>
              </a:r>
              <a:r>
                <a:rPr sz="2400" spc="-5" dirty="0">
                  <a:cs typeface="+mn-ea"/>
                  <a:sym typeface="+mn-lt"/>
                </a:rPr>
                <a:t>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5" dirty="0">
                  <a:cs typeface="+mn-ea"/>
                  <a:sym typeface="+mn-lt"/>
                </a:rPr>
                <a:t>x|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7" baseline="-13888" dirty="0">
                  <a:cs typeface="+mn-ea"/>
                  <a:sym typeface="+mn-lt"/>
                </a:rPr>
                <a:t>2 </a:t>
              </a:r>
              <a:r>
                <a:rPr sz="2400" dirty="0">
                  <a:cs typeface="+mn-ea"/>
                  <a:sym typeface="+mn-lt"/>
                </a:rPr>
                <a:t>), </a:t>
              </a:r>
              <a:r>
                <a:rPr sz="2400" spc="-5" dirty="0">
                  <a:cs typeface="+mn-ea"/>
                  <a:sym typeface="+mn-lt"/>
                </a:rPr>
                <a:t>can also </a:t>
              </a:r>
              <a:r>
                <a:rPr sz="2400" spc="-10" dirty="0">
                  <a:cs typeface="+mn-ea"/>
                  <a:sym typeface="+mn-lt"/>
                </a:rPr>
                <a:t>write </a:t>
              </a:r>
              <a:r>
                <a:rPr sz="2400" dirty="0">
                  <a:cs typeface="+mn-ea"/>
                  <a:sym typeface="+mn-lt"/>
                </a:rPr>
                <a:t>as</a:t>
              </a:r>
              <a:r>
                <a:rPr sz="2400" spc="7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5" dirty="0">
                  <a:cs typeface="+mn-ea"/>
                  <a:sym typeface="+mn-lt"/>
                </a:rPr>
                <a:t>x|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endParaRPr sz="2400" dirty="0">
                <a:cs typeface="+mn-ea"/>
                <a:sym typeface="+mn-lt"/>
              </a:endParaRPr>
            </a:p>
          </p:txBody>
        </p:sp>
        <p:grpSp>
          <p:nvGrpSpPr>
            <p:cNvPr id="11" name="object 6">
              <a:extLst>
                <a:ext uri="{FF2B5EF4-FFF2-40B4-BE49-F238E27FC236}">
                  <a16:creationId xmlns:a16="http://schemas.microsoft.com/office/drawing/2014/main" id="{7254CDE6-4F7D-4D1C-8391-43A5E000018C}"/>
                </a:ext>
              </a:extLst>
            </p:cNvPr>
            <p:cNvGrpSpPr/>
            <p:nvPr/>
          </p:nvGrpSpPr>
          <p:grpSpPr>
            <a:xfrm>
              <a:off x="3959225" y="4975758"/>
              <a:ext cx="690880" cy="292100"/>
              <a:chOff x="3959225" y="4975758"/>
              <a:chExt cx="690880" cy="292100"/>
            </a:xfrm>
          </p:grpSpPr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4B72543F-9A65-43F0-9251-346805020613}"/>
                  </a:ext>
                </a:extLst>
              </p:cNvPr>
              <p:cNvSpPr/>
              <p:nvPr/>
            </p:nvSpPr>
            <p:spPr>
              <a:xfrm>
                <a:off x="3959225" y="4975758"/>
                <a:ext cx="69088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90879" h="292100">
                    <a:moveTo>
                      <a:pt x="690562" y="0"/>
                    </a:moveTo>
                    <a:lnTo>
                      <a:pt x="200393" y="0"/>
                    </a:lnTo>
                    <a:lnTo>
                      <a:pt x="200393" y="13957"/>
                    </a:lnTo>
                    <a:lnTo>
                      <a:pt x="86893" y="261467"/>
                    </a:lnTo>
                    <a:lnTo>
                      <a:pt x="37211" y="146253"/>
                    </a:lnTo>
                    <a:lnTo>
                      <a:pt x="35750" y="143967"/>
                    </a:lnTo>
                    <a:lnTo>
                      <a:pt x="34302" y="143751"/>
                    </a:lnTo>
                    <a:lnTo>
                      <a:pt x="33058" y="143967"/>
                    </a:lnTo>
                    <a:lnTo>
                      <a:pt x="3327" y="167919"/>
                    </a:lnTo>
                    <a:lnTo>
                      <a:pt x="203" y="170637"/>
                    </a:lnTo>
                    <a:lnTo>
                      <a:pt x="0" y="171259"/>
                    </a:lnTo>
                    <a:lnTo>
                      <a:pt x="0" y="172923"/>
                    </a:lnTo>
                    <a:lnTo>
                      <a:pt x="20993" y="161671"/>
                    </a:lnTo>
                    <a:lnTo>
                      <a:pt x="76288" y="290220"/>
                    </a:lnTo>
                    <a:lnTo>
                      <a:pt x="77330" y="291261"/>
                    </a:lnTo>
                    <a:lnTo>
                      <a:pt x="78574" y="292100"/>
                    </a:lnTo>
                    <a:lnTo>
                      <a:pt x="82727" y="291884"/>
                    </a:lnTo>
                    <a:lnTo>
                      <a:pt x="84188" y="291261"/>
                    </a:lnTo>
                    <a:lnTo>
                      <a:pt x="85432" y="290423"/>
                    </a:lnTo>
                    <a:lnTo>
                      <a:pt x="87515" y="286473"/>
                    </a:lnTo>
                    <a:lnTo>
                      <a:pt x="212318" y="13957"/>
                    </a:lnTo>
                    <a:lnTo>
                      <a:pt x="690562" y="13957"/>
                    </a:lnTo>
                    <a:lnTo>
                      <a:pt x="69056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EBB461B-677D-4FA5-BE0D-9324A859FEEC}"/>
                  </a:ext>
                </a:extLst>
              </p:cNvPr>
              <p:cNvSpPr/>
              <p:nvPr/>
            </p:nvSpPr>
            <p:spPr>
              <a:xfrm>
                <a:off x="4167517" y="5123268"/>
                <a:ext cx="136982" cy="1310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6EEC064F-1577-4FED-B6BB-D19ADA7DDDB9}"/>
                  </a:ext>
                </a:extLst>
              </p:cNvPr>
              <p:cNvSpPr/>
              <p:nvPr/>
            </p:nvSpPr>
            <p:spPr>
              <a:xfrm>
                <a:off x="4334027" y="5027002"/>
                <a:ext cx="143217" cy="1372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4FE31310-00B6-4D6A-B663-7B78410482D1}"/>
                  </a:ext>
                </a:extLst>
              </p:cNvPr>
              <p:cNvSpPr/>
              <p:nvPr/>
            </p:nvSpPr>
            <p:spPr>
              <a:xfrm>
                <a:off x="4498657" y="5123268"/>
                <a:ext cx="136994" cy="13103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37EECD2-8C63-48BF-B127-6FECC39AF226}"/>
                </a:ext>
              </a:extLst>
            </p:cNvPr>
            <p:cNvSpPr/>
            <p:nvPr/>
          </p:nvSpPr>
          <p:spPr>
            <a:xfrm>
              <a:off x="2049461" y="2969159"/>
              <a:ext cx="4923155" cy="989330"/>
            </a:xfrm>
            <a:custGeom>
              <a:avLst/>
              <a:gdLst/>
              <a:ahLst/>
              <a:cxnLst/>
              <a:rect l="l" t="t" r="r" b="b"/>
              <a:pathLst>
                <a:path w="4923155" h="989329">
                  <a:moveTo>
                    <a:pt x="4894262" y="0"/>
                  </a:moveTo>
                  <a:lnTo>
                    <a:pt x="28575" y="0"/>
                  </a:lnTo>
                  <a:lnTo>
                    <a:pt x="17450" y="2244"/>
                  </a:lnTo>
                  <a:lnTo>
                    <a:pt x="8367" y="8367"/>
                  </a:lnTo>
                  <a:lnTo>
                    <a:pt x="2244" y="17450"/>
                  </a:lnTo>
                  <a:lnTo>
                    <a:pt x="0" y="28575"/>
                  </a:lnTo>
                  <a:lnTo>
                    <a:pt x="0" y="960437"/>
                  </a:lnTo>
                  <a:lnTo>
                    <a:pt x="2244" y="971562"/>
                  </a:lnTo>
                  <a:lnTo>
                    <a:pt x="8367" y="980644"/>
                  </a:lnTo>
                  <a:lnTo>
                    <a:pt x="17450" y="986767"/>
                  </a:lnTo>
                  <a:lnTo>
                    <a:pt x="28575" y="989012"/>
                  </a:lnTo>
                  <a:lnTo>
                    <a:pt x="4894262" y="989012"/>
                  </a:lnTo>
                  <a:lnTo>
                    <a:pt x="4905387" y="986767"/>
                  </a:lnTo>
                  <a:lnTo>
                    <a:pt x="4914469" y="980644"/>
                  </a:lnTo>
                  <a:lnTo>
                    <a:pt x="4920592" y="971562"/>
                  </a:lnTo>
                  <a:lnTo>
                    <a:pt x="4920915" y="969962"/>
                  </a:lnTo>
                  <a:lnTo>
                    <a:pt x="23317" y="969962"/>
                  </a:lnTo>
                  <a:lnTo>
                    <a:pt x="19050" y="965695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5" y="19050"/>
                  </a:lnTo>
                  <a:lnTo>
                    <a:pt x="4920592" y="17450"/>
                  </a:lnTo>
                  <a:lnTo>
                    <a:pt x="4914469" y="8367"/>
                  </a:lnTo>
                  <a:lnTo>
                    <a:pt x="4905387" y="2244"/>
                  </a:lnTo>
                  <a:lnTo>
                    <a:pt x="4894262" y="0"/>
                  </a:lnTo>
                  <a:close/>
                </a:path>
                <a:path w="4923155" h="989329">
                  <a:moveTo>
                    <a:pt x="4920915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965695"/>
                  </a:lnTo>
                  <a:lnTo>
                    <a:pt x="4899520" y="969962"/>
                  </a:lnTo>
                  <a:lnTo>
                    <a:pt x="4920915" y="969962"/>
                  </a:lnTo>
                  <a:lnTo>
                    <a:pt x="4922837" y="960437"/>
                  </a:lnTo>
                  <a:lnTo>
                    <a:pt x="4922837" y="28575"/>
                  </a:lnTo>
                  <a:lnTo>
                    <a:pt x="4920915" y="19050"/>
                  </a:lnTo>
                  <a:close/>
                </a:path>
                <a:path w="4923155" h="989329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950912"/>
                  </a:lnTo>
                  <a:lnTo>
                    <a:pt x="4884737" y="950912"/>
                  </a:lnTo>
                  <a:lnTo>
                    <a:pt x="4884737" y="931862"/>
                  </a:lnTo>
                  <a:lnTo>
                    <a:pt x="57150" y="931862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989329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931862"/>
                  </a:lnTo>
                  <a:lnTo>
                    <a:pt x="4884737" y="931862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CFDA5D63-3A77-44F6-852F-8549E77FA793}"/>
                </a:ext>
              </a:extLst>
            </p:cNvPr>
            <p:cNvSpPr txBox="1"/>
            <p:nvPr/>
          </p:nvSpPr>
          <p:spPr>
            <a:xfrm>
              <a:off x="2169477" y="1157731"/>
              <a:ext cx="4445099" cy="2804106"/>
            </a:xfrm>
            <a:prstGeom prst="rect">
              <a:avLst/>
            </a:prstGeom>
          </p:spPr>
          <p:txBody>
            <a:bodyPr vert="horz" wrap="square" lIns="0" tIns="131445" rIns="0" bIns="0" rtlCol="0">
              <a:spAutoFit/>
            </a:bodyPr>
            <a:lstStyle/>
            <a:p>
              <a:pPr marL="53975">
                <a:lnSpc>
                  <a:spcPct val="100000"/>
                </a:lnSpc>
                <a:spcBef>
                  <a:spcPts val="1035"/>
                </a:spcBef>
              </a:pPr>
              <a:r>
                <a:rPr sz="2400" spc="-10" dirty="0">
                  <a:cs typeface="+mn-ea"/>
                  <a:sym typeface="+mn-lt"/>
                </a:rPr>
                <a:t>For two </a:t>
              </a:r>
              <a:r>
                <a:rPr sz="2400" spc="-15" dirty="0">
                  <a:cs typeface="+mn-ea"/>
                  <a:sym typeface="+mn-lt"/>
                </a:rPr>
                <a:t>vectors </a:t>
              </a:r>
              <a:r>
                <a:rPr sz="2400" i="1" dirty="0">
                  <a:cs typeface="+mn-ea"/>
                  <a:sym typeface="+mn-lt"/>
                </a:rPr>
                <a:t>x </a:t>
              </a:r>
              <a:r>
                <a:rPr sz="2400" dirty="0">
                  <a:cs typeface="+mn-ea"/>
                  <a:sym typeface="+mn-lt"/>
                </a:rPr>
                <a:t>and</a:t>
              </a:r>
              <a:r>
                <a:rPr sz="2400" spc="30" dirty="0">
                  <a:cs typeface="+mn-ea"/>
                  <a:sym typeface="+mn-lt"/>
                </a:rPr>
                <a:t> </a:t>
              </a:r>
              <a:r>
                <a:rPr sz="2400" i="1" spc="-5" dirty="0">
                  <a:cs typeface="+mn-ea"/>
                  <a:sym typeface="+mn-lt"/>
                </a:rPr>
                <a:t>y</a:t>
              </a:r>
              <a:r>
                <a:rPr sz="2400" spc="-5" dirty="0">
                  <a:cs typeface="+mn-ea"/>
                  <a:sym typeface="+mn-lt"/>
                </a:rPr>
                <a:t>,</a:t>
              </a:r>
              <a:endParaRPr sz="2400" dirty="0">
                <a:cs typeface="+mn-ea"/>
                <a:sym typeface="+mn-lt"/>
              </a:endParaRPr>
            </a:p>
            <a:p>
              <a:pPr marL="2080895">
                <a:lnSpc>
                  <a:spcPct val="100000"/>
                </a:lnSpc>
                <a:spcBef>
                  <a:spcPts val="935"/>
                </a:spcBef>
              </a:pPr>
              <a:r>
                <a:rPr sz="2400" i="1" spc="-20" dirty="0">
                  <a:cs typeface="+mn-ea"/>
                  <a:sym typeface="+mn-lt"/>
                </a:rPr>
                <a:t>x</a:t>
              </a:r>
              <a:r>
                <a:rPr sz="2400" i="1" spc="-30" baseline="23148" dirty="0">
                  <a:cs typeface="+mn-ea"/>
                  <a:sym typeface="+mn-lt"/>
                </a:rPr>
                <a:t>T</a:t>
              </a:r>
              <a:r>
                <a:rPr sz="2400" i="1" spc="-20" dirty="0">
                  <a:cs typeface="+mn-ea"/>
                  <a:sym typeface="+mn-lt"/>
                </a:rPr>
                <a:t>y</a:t>
              </a:r>
              <a:endParaRPr sz="2400" dirty="0">
                <a:cs typeface="+mn-ea"/>
                <a:sym typeface="+mn-lt"/>
              </a:endParaRPr>
            </a:p>
            <a:p>
              <a:pPr marL="96520">
                <a:lnSpc>
                  <a:spcPct val="100000"/>
                </a:lnSpc>
                <a:spcBef>
                  <a:spcPts val="1105"/>
                </a:spcBef>
              </a:pPr>
              <a:r>
                <a:rPr sz="2400" spc="-5" dirty="0">
                  <a:cs typeface="+mn-ea"/>
                  <a:sym typeface="+mn-lt"/>
                </a:rPr>
                <a:t>is called </a:t>
              </a: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spc="-5" dirty="0">
                  <a:cs typeface="+mn-ea"/>
                  <a:sym typeface="+mn-lt"/>
                </a:rPr>
                <a:t>(</a:t>
              </a:r>
              <a:r>
                <a:rPr sz="2400" i="1" spc="-5" dirty="0">
                  <a:cs typeface="+mn-ea"/>
                  <a:sym typeface="+mn-lt"/>
                </a:rPr>
                <a:t>inner) vector</a:t>
              </a:r>
              <a:r>
                <a:rPr sz="2400" i="1" spc="5" dirty="0">
                  <a:cs typeface="+mn-ea"/>
                  <a:sym typeface="+mn-lt"/>
                </a:rPr>
                <a:t> </a:t>
              </a:r>
              <a:r>
                <a:rPr sz="2400" i="1" spc="-5" dirty="0">
                  <a:cs typeface="+mn-ea"/>
                  <a:sym typeface="+mn-lt"/>
                </a:rPr>
                <a:t>product.</a:t>
              </a:r>
              <a:endParaRPr sz="2400" dirty="0">
                <a:cs typeface="+mn-ea"/>
                <a:sym typeface="+mn-lt"/>
              </a:endParaRPr>
            </a:p>
            <a:p>
              <a:pPr>
                <a:lnSpc>
                  <a:spcPct val="100000"/>
                </a:lnSpc>
              </a:pPr>
              <a:endParaRPr sz="2800" dirty="0">
                <a:cs typeface="+mn-ea"/>
                <a:sym typeface="+mn-lt"/>
              </a:endParaRPr>
            </a:p>
            <a:p>
              <a:pPr marL="50800">
                <a:lnSpc>
                  <a:spcPct val="100000"/>
                </a:lnSpc>
                <a:spcBef>
                  <a:spcPts val="1920"/>
                </a:spcBef>
              </a:pPr>
              <a:r>
                <a:rPr sz="2400" i="1" dirty="0">
                  <a:cs typeface="+mn-ea"/>
                  <a:sym typeface="+mn-lt"/>
                </a:rPr>
                <a:t>x </a:t>
              </a:r>
              <a:r>
                <a:rPr sz="2400" dirty="0">
                  <a:cs typeface="+mn-ea"/>
                  <a:sym typeface="+mn-lt"/>
                </a:rPr>
                <a:t>and </a:t>
              </a:r>
              <a:r>
                <a:rPr sz="2400" i="1" dirty="0">
                  <a:cs typeface="+mn-ea"/>
                  <a:sym typeface="+mn-lt"/>
                </a:rPr>
                <a:t>y </a:t>
              </a:r>
              <a:r>
                <a:rPr sz="2400" spc="-10" dirty="0">
                  <a:cs typeface="+mn-ea"/>
                  <a:sym typeface="+mn-lt"/>
                </a:rPr>
                <a:t>are </a:t>
              </a:r>
              <a:r>
                <a:rPr sz="2400" spc="-5" dirty="0">
                  <a:cs typeface="+mn-ea"/>
                  <a:sym typeface="+mn-lt"/>
                </a:rPr>
                <a:t>called </a:t>
              </a:r>
              <a:r>
                <a:rPr sz="2400" i="1" spc="-5" dirty="0">
                  <a:cs typeface="+mn-ea"/>
                  <a:sym typeface="+mn-lt"/>
                </a:rPr>
                <a:t>orthogonal</a:t>
              </a:r>
              <a:r>
                <a:rPr sz="2400" i="1" spc="1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if</a:t>
              </a:r>
              <a:endParaRPr sz="2400" dirty="0">
                <a:cs typeface="+mn-ea"/>
                <a:sym typeface="+mn-lt"/>
              </a:endParaRPr>
            </a:p>
            <a:p>
              <a:pPr marL="2044700">
                <a:lnSpc>
                  <a:spcPct val="100000"/>
                </a:lnSpc>
                <a:spcBef>
                  <a:spcPts val="1300"/>
                </a:spcBef>
              </a:pPr>
              <a:r>
                <a:rPr sz="2400" i="1" spc="-20" dirty="0">
                  <a:cs typeface="+mn-ea"/>
                  <a:sym typeface="+mn-lt"/>
                </a:rPr>
                <a:t>x</a:t>
              </a:r>
              <a:r>
                <a:rPr sz="2400" i="1" spc="-30" baseline="23148" dirty="0">
                  <a:cs typeface="+mn-ea"/>
                  <a:sym typeface="+mn-lt"/>
                </a:rPr>
                <a:t>T</a:t>
              </a:r>
              <a:r>
                <a:rPr sz="2400" i="1" spc="-20" dirty="0">
                  <a:cs typeface="+mn-ea"/>
                  <a:sym typeface="+mn-lt"/>
                </a:rPr>
                <a:t>y </a:t>
              </a:r>
              <a:r>
                <a:rPr sz="2400" i="1" dirty="0">
                  <a:cs typeface="+mn-ea"/>
                  <a:sym typeface="+mn-lt"/>
                </a:rPr>
                <a:t>=</a:t>
              </a:r>
              <a:r>
                <a:rPr sz="2400" i="1" spc="15" dirty="0">
                  <a:cs typeface="+mn-ea"/>
                  <a:sym typeface="+mn-lt"/>
                </a:rPr>
                <a:t> </a:t>
              </a:r>
              <a:r>
                <a:rPr sz="2400" i="1" dirty="0">
                  <a:cs typeface="+mn-ea"/>
                  <a:sym typeface="+mn-lt"/>
                </a:rPr>
                <a:t>0</a:t>
              </a:r>
              <a:endParaRPr sz="2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4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observation1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Why?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59978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4472C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A22B8A-D399-4864-A09F-48FA4DFDDDAD}"/>
              </a:ext>
            </a:extLst>
          </p:cNvPr>
          <p:cNvGrpSpPr/>
          <p:nvPr/>
        </p:nvGrpSpPr>
        <p:grpSpPr>
          <a:xfrm>
            <a:off x="1557255" y="6187363"/>
            <a:ext cx="6145248" cy="656093"/>
            <a:chOff x="1746580" y="6340722"/>
            <a:chExt cx="5943600" cy="656093"/>
          </a:xfrm>
        </p:grpSpPr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398005B4-F9D7-4D4B-9141-E16BE8DDBA09}"/>
                </a:ext>
              </a:extLst>
            </p:cNvPr>
            <p:cNvSpPr/>
            <p:nvPr/>
          </p:nvSpPr>
          <p:spPr>
            <a:xfrm>
              <a:off x="1746580" y="6340722"/>
              <a:ext cx="5943600" cy="396875"/>
            </a:xfrm>
            <a:custGeom>
              <a:avLst/>
              <a:gdLst/>
              <a:ahLst/>
              <a:cxnLst/>
              <a:rect l="l" t="t" r="r" b="b"/>
              <a:pathLst>
                <a:path w="5943600" h="396875">
                  <a:moveTo>
                    <a:pt x="5943599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5943599" y="396875"/>
                  </a:lnTo>
                  <a:lnTo>
                    <a:pt x="594359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23">
              <a:extLst>
                <a:ext uri="{FF2B5EF4-FFF2-40B4-BE49-F238E27FC236}">
                  <a16:creationId xmlns:a16="http://schemas.microsoft.com/office/drawing/2014/main" id="{D9B92071-B290-46E6-9949-A861D65A1506}"/>
                </a:ext>
              </a:extLst>
            </p:cNvPr>
            <p:cNvSpPr txBox="1"/>
            <p:nvPr/>
          </p:nvSpPr>
          <p:spPr>
            <a:xfrm>
              <a:off x="1794463" y="6406910"/>
              <a:ext cx="5764530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10"/>
                </a:lnSpc>
              </a:pPr>
              <a:r>
                <a:rPr sz="2000" dirty="0">
                  <a:cs typeface="+mn-ea"/>
                  <a:sym typeface="+mn-lt"/>
                </a:rPr>
                <a:t>Corollary: </a:t>
              </a:r>
              <a:r>
                <a:rPr sz="2000" spc="-5" dirty="0">
                  <a:cs typeface="+mn-ea"/>
                  <a:sym typeface="+mn-lt"/>
                </a:rPr>
                <a:t>the vector </a:t>
              </a:r>
              <a:r>
                <a:rPr sz="2000" dirty="0">
                  <a:cs typeface="+mn-ea"/>
                  <a:sym typeface="+mn-lt"/>
                </a:rPr>
                <a:t>w is </a:t>
              </a:r>
              <a:r>
                <a:rPr sz="2000" spc="-5" dirty="0">
                  <a:cs typeface="+mn-ea"/>
                  <a:sym typeface="+mn-lt"/>
                </a:rPr>
                <a:t>orthogonal to the -1</a:t>
              </a:r>
              <a:r>
                <a:rPr sz="2000" spc="-6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plane</a:t>
              </a:r>
              <a:r>
                <a:rPr lang="en-US" altLang="zh-CN" sz="2000" dirty="0">
                  <a:cs typeface="+mn-ea"/>
                  <a:sym typeface="+mn-lt"/>
                </a:rPr>
                <a:t> (u-v)</a:t>
              </a:r>
              <a:endParaRPr sz="20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22">
                <a:extLst>
                  <a:ext uri="{FF2B5EF4-FFF2-40B4-BE49-F238E27FC236}">
                    <a16:creationId xmlns:a16="http://schemas.microsoft.com/office/drawing/2014/main" id="{440C5DD0-568B-4B3D-968B-BE9A7119A6A2}"/>
                  </a:ext>
                </a:extLst>
              </p:cNvPr>
              <p:cNvSpPr txBox="1"/>
              <p:nvPr/>
            </p:nvSpPr>
            <p:spPr>
              <a:xfrm>
                <a:off x="2005612" y="4811306"/>
                <a:ext cx="5149931" cy="1262461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91440" marR="110489">
                  <a:lnSpc>
                    <a:spcPct val="100000"/>
                  </a:lnSpc>
                  <a:spcBef>
                    <a:spcPts val="250"/>
                  </a:spcBef>
                </a:pPr>
                <a:r>
                  <a:rPr lang="en-US" sz="2000" dirty="0">
                    <a:cs typeface="+mn-ea"/>
                    <a:sym typeface="+mn-lt"/>
                  </a:rPr>
                  <a:t>Let u and v be </a:t>
                </a:r>
                <a:r>
                  <a:rPr lang="en-US" sz="2000" spc="-5" dirty="0">
                    <a:cs typeface="+mn-ea"/>
                    <a:sym typeface="+mn-lt"/>
                  </a:rPr>
                  <a:t>two points </a:t>
                </a:r>
                <a:r>
                  <a:rPr lang="en-US" sz="2000" dirty="0">
                    <a:cs typeface="+mn-ea"/>
                    <a:sym typeface="+mn-lt"/>
                  </a:rPr>
                  <a:t>on </a:t>
                </a:r>
                <a:r>
                  <a:rPr lang="en-US" sz="2000" spc="-5" dirty="0">
                    <a:cs typeface="+mn-ea"/>
                    <a:sym typeface="+mn-lt"/>
                  </a:rPr>
                  <a:t>the +1 </a:t>
                </a:r>
                <a:r>
                  <a:rPr lang="en-US" sz="2000" dirty="0">
                    <a:cs typeface="+mn-ea"/>
                    <a:sym typeface="+mn-lt"/>
                  </a:rPr>
                  <a:t>plane, </a:t>
                </a:r>
                <a:r>
                  <a:rPr lang="en-US" sz="2000" spc="-5" dirty="0">
                    <a:cs typeface="+mn-ea"/>
                    <a:sym typeface="+mn-lt"/>
                  </a:rPr>
                  <a:t>then for the vector defined </a:t>
                </a:r>
                <a:r>
                  <a:rPr lang="en-US" sz="2000" dirty="0">
                    <a:cs typeface="+mn-ea"/>
                    <a:sym typeface="+mn-lt"/>
                  </a:rPr>
                  <a:t>by u and v we</a:t>
                </a:r>
                <a:r>
                  <a:rPr lang="en-US" sz="2000" spc="-100" dirty="0">
                    <a:cs typeface="+mn-ea"/>
                    <a:sym typeface="+mn-lt"/>
                  </a:rPr>
                  <a:t> </a:t>
                </a:r>
                <a:r>
                  <a:rPr lang="en-US" sz="2000" dirty="0">
                    <a:cs typeface="+mn-ea"/>
                    <a:sym typeface="+mn-lt"/>
                  </a:rPr>
                  <a:t>have:</a:t>
                </a:r>
              </a:p>
              <a:p>
                <a:pPr marL="91440" marR="110489" algn="ctr">
                  <a:lnSpc>
                    <a:spcPct val="100000"/>
                  </a:lnSpc>
                  <a:spcBef>
                    <a:spcPts val="2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𝑢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𝑢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0</m:t>
                      </m:r>
                    </m:oMath>
                  </m:oMathPara>
                </a14:m>
                <a:endParaRPr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object 22">
                <a:extLst>
                  <a:ext uri="{FF2B5EF4-FFF2-40B4-BE49-F238E27FC236}">
                    <a16:creationId xmlns:a16="http://schemas.microsoft.com/office/drawing/2014/main" id="{440C5DD0-568B-4B3D-968B-BE9A7119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12" y="4811306"/>
                <a:ext cx="5149931" cy="1262461"/>
              </a:xfrm>
              <a:prstGeom prst="rect">
                <a:avLst/>
              </a:prstGeom>
              <a:blipFill>
                <a:blip r:embed="rId3"/>
                <a:stretch>
                  <a:fillRect l="-1183" t="-3865" r="-237" b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5F99C41D-F0B3-4030-BF42-168E3170B2C0}"/>
              </a:ext>
            </a:extLst>
          </p:cNvPr>
          <p:cNvGrpSpPr/>
          <p:nvPr/>
        </p:nvGrpSpPr>
        <p:grpSpPr>
          <a:xfrm>
            <a:off x="1714155" y="1688602"/>
            <a:ext cx="1594282" cy="791285"/>
            <a:chOff x="1714155" y="1688602"/>
            <a:chExt cx="1594282" cy="7912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BB23D8-9D55-4451-B82B-E53BF51A2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620" y="2158942"/>
              <a:ext cx="973091" cy="26183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F3756A9-AE6A-44DF-82C4-BEE052F95A45}"/>
                </a:ext>
              </a:extLst>
            </p:cNvPr>
            <p:cNvSpPr txBox="1"/>
            <p:nvPr/>
          </p:nvSpPr>
          <p:spPr>
            <a:xfrm rot="20562756">
              <a:off x="2801072" y="1688602"/>
              <a:ext cx="507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v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DE1DAE4-6D6F-4723-84D9-3E911BB21792}"/>
                </a:ext>
              </a:extLst>
            </p:cNvPr>
            <p:cNvSpPr txBox="1"/>
            <p:nvPr/>
          </p:nvSpPr>
          <p:spPr>
            <a:xfrm rot="20696302">
              <a:off x="1714155" y="2018222"/>
              <a:ext cx="507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u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observation2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pPr marL="38100" marR="304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tabLst>
                <a:tab pos="196850" algn="l"/>
              </a:tabLst>
            </a:pP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Observation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2: if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+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is a point on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+1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plane and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-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is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    </a:t>
            </a:r>
          </a:p>
          <a:p>
            <a:pPr marL="0" marR="30480" indent="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None/>
              <a:tabLst>
                <a:tab pos="196850" algn="l"/>
              </a:tabLst>
            </a:pP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closest point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to 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+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on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-1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plane</a:t>
            </a:r>
            <a:r>
              <a:rPr lang="en-US" altLang="zh-CN" sz="2400" spc="-19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then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25400" indent="0" algn="ctr">
              <a:lnSpc>
                <a:spcPct val="100000"/>
              </a:lnSpc>
              <a:spcBef>
                <a:spcPts val="1495"/>
              </a:spcBef>
              <a:buNone/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                         x</a:t>
            </a:r>
            <a:r>
              <a:rPr lang="en-US" altLang="zh-CN" sz="2400" baseline="24305" dirty="0">
                <a:ea typeface="+mn-ea"/>
                <a:cs typeface="+mn-ea"/>
                <a:sym typeface="+mn-lt"/>
              </a:rPr>
              <a:t>+ 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= λ w +</a:t>
            </a:r>
            <a:r>
              <a:rPr lang="en-US" altLang="zh-CN" sz="2400" spc="-27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x</a:t>
            </a:r>
            <a:r>
              <a:rPr lang="en-US" altLang="zh-CN" sz="2400" baseline="24305" dirty="0">
                <a:ea typeface="+mn-ea"/>
                <a:cs typeface="+mn-ea"/>
                <a:sym typeface="+mn-lt"/>
              </a:rPr>
              <a:t>-</a:t>
            </a:r>
          </a:p>
          <a:p>
            <a:endParaRPr lang="en-US" altLang="zh-CN" dirty="0">
              <a:solidFill>
                <a:srgbClr val="CC00CC"/>
              </a:solidFill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01907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4472C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sp>
        <p:nvSpPr>
          <p:cNvPr id="34" name="object 27">
            <a:extLst>
              <a:ext uri="{FF2B5EF4-FFF2-40B4-BE49-F238E27FC236}">
                <a16:creationId xmlns:a16="http://schemas.microsoft.com/office/drawing/2014/main" id="{DF58BA6F-2544-4BC6-B31C-0A605D3803A7}"/>
              </a:ext>
            </a:extLst>
          </p:cNvPr>
          <p:cNvSpPr txBox="1"/>
          <p:nvPr/>
        </p:nvSpPr>
        <p:spPr>
          <a:xfrm>
            <a:off x="1360868" y="5406732"/>
            <a:ext cx="3160541" cy="126380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 marR="241935">
              <a:lnSpc>
                <a:spcPct val="100000"/>
              </a:lnSpc>
              <a:spcBef>
                <a:spcPts val="254"/>
              </a:spcBef>
              <a:tabLst>
                <a:tab pos="2681605" algn="l"/>
              </a:tabLst>
            </a:pPr>
            <a:r>
              <a:rPr sz="2000" dirty="0">
                <a:cs typeface="+mn-ea"/>
                <a:sym typeface="+mn-lt"/>
              </a:rPr>
              <a:t>Since w is </a:t>
            </a:r>
            <a:r>
              <a:rPr sz="2000" spc="-5" dirty="0">
                <a:cs typeface="+mn-ea"/>
                <a:sym typeface="+mn-lt"/>
              </a:rPr>
              <a:t>orthogonal to both</a:t>
            </a:r>
            <a:r>
              <a:rPr sz="2000" spc="-7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planes we </a:t>
            </a:r>
            <a:r>
              <a:rPr sz="2000" spc="-5" dirty="0">
                <a:cs typeface="+mn-ea"/>
                <a:sym typeface="+mn-lt"/>
              </a:rPr>
              <a:t>need to</a:t>
            </a:r>
            <a:r>
              <a:rPr lang="en-US" altLang="zh-CN" sz="2000" spc="-5" dirty="0">
                <a:cs typeface="+mn-ea"/>
                <a:sym typeface="+mn-lt"/>
              </a:rPr>
              <a:t> ‘travel’ </a:t>
            </a:r>
            <a:r>
              <a:rPr sz="2000" spc="-5" dirty="0">
                <a:cs typeface="+mn-ea"/>
                <a:sym typeface="+mn-lt"/>
              </a:rPr>
              <a:t>some distance  </a:t>
            </a:r>
            <a:r>
              <a:rPr sz="2000" dirty="0">
                <a:cs typeface="+mn-ea"/>
                <a:sym typeface="+mn-lt"/>
              </a:rPr>
              <a:t>along w </a:t>
            </a:r>
            <a:r>
              <a:rPr sz="2000" spc="-5" dirty="0">
                <a:cs typeface="+mn-ea"/>
                <a:sym typeface="+mn-lt"/>
              </a:rPr>
              <a:t>to </a:t>
            </a:r>
            <a:r>
              <a:rPr sz="2000" dirty="0">
                <a:cs typeface="+mn-ea"/>
                <a:sym typeface="+mn-lt"/>
              </a:rPr>
              <a:t>get</a:t>
            </a:r>
            <a:r>
              <a:rPr sz="2000" spc="-2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from x</a:t>
            </a:r>
            <a:r>
              <a:rPr sz="1950" spc="-7" baseline="25641" dirty="0">
                <a:cs typeface="+mn-ea"/>
                <a:sym typeface="+mn-lt"/>
              </a:rPr>
              <a:t>+</a:t>
            </a:r>
            <a:r>
              <a:rPr lang="en-US" altLang="zh-CN" sz="1950" spc="-7" baseline="25641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to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x</a:t>
            </a:r>
            <a:r>
              <a:rPr sz="1950" spc="-7" baseline="25641" dirty="0">
                <a:cs typeface="+mn-ea"/>
                <a:sym typeface="+mn-lt"/>
              </a:rPr>
              <a:t>-</a:t>
            </a:r>
            <a:endParaRPr sz="1950" baseline="2564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Putting it together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CBEFAB-56E9-4C6E-910B-1AB15F6977C4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774A2C-7783-4E85-BEF3-8FE662BD9ADB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2" name="object 7">
                <a:extLst>
                  <a:ext uri="{FF2B5EF4-FFF2-40B4-BE49-F238E27FC236}">
                    <a16:creationId xmlns:a16="http://schemas.microsoft.com/office/drawing/2014/main" id="{1D249D48-6EA8-40E7-B9B8-19C455736A15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6" name="object 8">
                  <a:extLst>
                    <a:ext uri="{FF2B5EF4-FFF2-40B4-BE49-F238E27FC236}">
                      <a16:creationId xmlns:a16="http://schemas.microsoft.com/office/drawing/2014/main" id="{DBF64779-B8E6-43F2-BF2C-5B6670871FF2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9">
                  <a:extLst>
                    <a:ext uri="{FF2B5EF4-FFF2-40B4-BE49-F238E27FC236}">
                      <a16:creationId xmlns:a16="http://schemas.microsoft.com/office/drawing/2014/main" id="{93A6B572-6D37-4B71-9646-272A7DE4D928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3E26265C-2390-4AA7-B026-9C3E4E8D2E1A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EB3625A8-3138-402D-B182-B650C3545C9F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16A7302B-5C2B-4DA1-BABF-AECF5942D28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AA9A4839-B1D1-4FBC-82CF-A7378A3D1DF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678C3F97-95EF-4C45-B715-554D95F096EE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F3F7BA43-318D-405E-8B88-1219470DA5FE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1DF94823-69DD-4937-9152-31C0B17B9D04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51A073AE-9D53-481B-A3A4-494DF2AB1EDD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05BF3645-6AEE-4DFC-A71D-8597594E0E8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63F790CF-43BF-48DC-96F4-2A1967A78569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374F71FE-C8C6-4F5C-8FF7-D92178F1498E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010FC5D8-E314-40E6-8301-71BD1A83856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A9E36F28-18AA-403D-8F55-6AF30FDC09E3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D11D5CBA-7670-4EF4-AC10-3F2E02BDB07F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6F1E9924-68A8-4827-A731-0B4C897B7DB6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21">
              <a:extLst>
                <a:ext uri="{FF2B5EF4-FFF2-40B4-BE49-F238E27FC236}">
                  <a16:creationId xmlns:a16="http://schemas.microsoft.com/office/drawing/2014/main" id="{1AD4E89C-92E8-4DE1-ACE3-023D9514B62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5C7FE639-2202-411B-BE3C-B640A89F3C7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CB451C-84BD-4E23-878C-C465A0B40D74}"/>
              </a:ext>
            </a:extLst>
          </p:cNvPr>
          <p:cNvGrpSpPr/>
          <p:nvPr/>
        </p:nvGrpSpPr>
        <p:grpSpPr>
          <a:xfrm>
            <a:off x="661026" y="1530407"/>
            <a:ext cx="7952749" cy="4800600"/>
            <a:chOff x="281940" y="1264411"/>
            <a:chExt cx="7952749" cy="4800600"/>
          </a:xfrm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5A9F1C60-D5B4-46D0-916E-11DCC5DC6B18}"/>
                </a:ext>
              </a:extLst>
            </p:cNvPr>
            <p:cNvSpPr txBox="1"/>
            <p:nvPr/>
          </p:nvSpPr>
          <p:spPr>
            <a:xfrm>
              <a:off x="281940" y="3296411"/>
              <a:ext cx="1819275" cy="1854200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196850" indent="-158750">
                <a:lnSpc>
                  <a:spcPct val="100000"/>
                </a:lnSpc>
                <a:spcBef>
                  <a:spcPts val="13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10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8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= λw +</a:t>
              </a:r>
              <a:r>
                <a:rPr sz="2000" spc="-2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</a:t>
              </a:r>
              <a:endParaRPr sz="1950" baseline="25641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| 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- 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| =</a:t>
              </a:r>
              <a:r>
                <a:rPr sz="2000" spc="30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M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87D1087E-2400-4084-AA5C-8BC8E58CAB82}"/>
                </a:ext>
              </a:extLst>
            </p:cNvPr>
            <p:cNvSpPr txBox="1"/>
            <p:nvPr/>
          </p:nvSpPr>
          <p:spPr>
            <a:xfrm>
              <a:off x="383540" y="5430011"/>
              <a:ext cx="2729230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spc="-20" dirty="0">
                  <a:cs typeface="+mn-ea"/>
                  <a:sym typeface="+mn-lt"/>
                </a:rPr>
                <a:t>We </a:t>
              </a:r>
              <a:r>
                <a:rPr sz="2000" dirty="0">
                  <a:cs typeface="+mn-ea"/>
                  <a:sym typeface="+mn-lt"/>
                </a:rPr>
                <a:t>can now </a:t>
              </a:r>
              <a:r>
                <a:rPr sz="2000" spc="-5" dirty="0">
                  <a:cs typeface="+mn-ea"/>
                  <a:sym typeface="+mn-lt"/>
                </a:rPr>
                <a:t>define </a:t>
              </a:r>
              <a:r>
                <a:rPr sz="2000" dirty="0">
                  <a:cs typeface="+mn-ea"/>
                  <a:sym typeface="+mn-lt"/>
                </a:rPr>
                <a:t>M</a:t>
              </a:r>
              <a:r>
                <a:rPr sz="2000" spc="-8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in  </a:t>
              </a:r>
              <a:r>
                <a:rPr sz="2000" spc="-5" dirty="0">
                  <a:cs typeface="+mn-ea"/>
                  <a:sym typeface="+mn-lt"/>
                </a:rPr>
                <a:t>terms </a:t>
              </a:r>
              <a:r>
                <a:rPr sz="2000" dirty="0">
                  <a:cs typeface="+mn-ea"/>
                  <a:sym typeface="+mn-lt"/>
                </a:rPr>
                <a:t>of w and</a:t>
              </a:r>
              <a:r>
                <a:rPr sz="2000" spc="-5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E901A6A6-A2AE-402D-9917-77FA36C743AC}"/>
                </a:ext>
              </a:extLst>
            </p:cNvPr>
            <p:cNvSpPr txBox="1"/>
            <p:nvPr/>
          </p:nvSpPr>
          <p:spPr>
            <a:xfrm>
              <a:off x="5735964" y="1264411"/>
              <a:ext cx="2498725" cy="4064000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32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spc="-5" dirty="0">
                  <a:cs typeface="+mn-ea"/>
                  <a:sym typeface="+mn-lt"/>
                </a:rPr>
                <a:t>(λw </a:t>
              </a:r>
              <a:r>
                <a:rPr sz="2000" dirty="0">
                  <a:cs typeface="+mn-ea"/>
                  <a:sym typeface="+mn-lt"/>
                </a:rPr>
                <a:t>+ </a:t>
              </a:r>
              <a:r>
                <a:rPr sz="2000" spc="5" dirty="0">
                  <a:cs typeface="+mn-ea"/>
                  <a:sym typeface="+mn-lt"/>
                </a:rPr>
                <a:t>x</a:t>
              </a:r>
              <a:r>
                <a:rPr sz="1950" spc="7" baseline="25641" dirty="0">
                  <a:cs typeface="+mn-ea"/>
                  <a:sym typeface="+mn-lt"/>
                </a:rPr>
                <a:t>-</a:t>
              </a:r>
              <a:r>
                <a:rPr sz="2000" spc="5" dirty="0">
                  <a:cs typeface="+mn-ea"/>
                  <a:sym typeface="+mn-lt"/>
                </a:rPr>
                <a:t>)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30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6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  <a:tabLst>
                  <a:tab pos="1077595" algn="l"/>
                </a:tabLst>
              </a:pPr>
              <a:r>
                <a:rPr sz="2000" spc="5" dirty="0">
                  <a:cs typeface="+mn-ea"/>
                  <a:sym typeface="+mn-lt"/>
                </a:rPr>
                <a:t>w</a:t>
              </a:r>
              <a:r>
                <a:rPr sz="1950" spc="7" baseline="25641" dirty="0">
                  <a:cs typeface="+mn-ea"/>
                  <a:sym typeface="+mn-lt"/>
                </a:rPr>
                <a:t>T</a:t>
              </a:r>
              <a:r>
                <a:rPr sz="2000" spc="5" dirty="0">
                  <a:cs typeface="+mn-ea"/>
                  <a:sym typeface="+mn-lt"/>
                </a:rPr>
                <a:t>x</a:t>
              </a:r>
              <a:r>
                <a:rPr sz="1950" spc="7" baseline="25641" dirty="0">
                  <a:cs typeface="+mn-ea"/>
                  <a:sym typeface="+mn-lt"/>
                </a:rPr>
                <a:t>-</a:t>
              </a:r>
              <a:r>
                <a:rPr sz="1950" spc="300" baseline="25641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+</a:t>
              </a:r>
              <a:r>
                <a:rPr sz="2000" spc="-1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	+ </a:t>
              </a:r>
              <a:r>
                <a:rPr sz="2000" spc="-15" dirty="0">
                  <a:cs typeface="+mn-ea"/>
                  <a:sym typeface="+mn-lt"/>
                </a:rPr>
                <a:t>λw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 </a:t>
              </a:r>
              <a:r>
                <a:rPr sz="2000" dirty="0">
                  <a:cs typeface="+mn-ea"/>
                  <a:sym typeface="+mn-lt"/>
                </a:rPr>
                <a:t>=</a:t>
              </a:r>
              <a:r>
                <a:rPr sz="2000" spc="-9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  <a:tabLst>
                  <a:tab pos="403225" algn="l"/>
                </a:tabLst>
              </a:pPr>
              <a:r>
                <a:rPr sz="2000" spc="-5" dirty="0">
                  <a:cs typeface="+mn-ea"/>
                  <a:sym typeface="+mn-lt"/>
                </a:rPr>
                <a:t>-1	</a:t>
              </a:r>
              <a:r>
                <a:rPr sz="2000" dirty="0">
                  <a:cs typeface="+mn-ea"/>
                  <a:sym typeface="+mn-lt"/>
                </a:rPr>
                <a:t>+ </a:t>
              </a:r>
              <a:r>
                <a:rPr sz="2000" spc="-15" dirty="0">
                  <a:cs typeface="+mn-ea"/>
                  <a:sym typeface="+mn-lt"/>
                </a:rPr>
                <a:t>λw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 </a:t>
              </a:r>
              <a:r>
                <a:rPr sz="2000" dirty="0">
                  <a:cs typeface="+mn-ea"/>
                  <a:sym typeface="+mn-lt"/>
                </a:rPr>
                <a:t>=</a:t>
              </a:r>
              <a:r>
                <a:rPr sz="2000" spc="-4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cs typeface="+mn-ea"/>
                  <a:sym typeface="+mn-lt"/>
                </a:rPr>
                <a:t>λ =</a:t>
              </a:r>
              <a:r>
                <a:rPr sz="2000" spc="-35" dirty="0">
                  <a:cs typeface="+mn-ea"/>
                  <a:sym typeface="+mn-lt"/>
                </a:rPr>
                <a:t> </a:t>
              </a:r>
              <a:r>
                <a:rPr sz="2000" spc="-15" dirty="0">
                  <a:cs typeface="+mn-ea"/>
                  <a:sym typeface="+mn-lt"/>
                </a:rPr>
                <a:t>2/w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</a:t>
              </a:r>
              <a:endParaRPr sz="2000" dirty="0">
                <a:cs typeface="+mn-ea"/>
                <a:sym typeface="+mn-lt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279118-5E3D-42A2-B7E6-27AD1F2ED94C}"/>
              </a:ext>
            </a:extLst>
          </p:cNvPr>
          <p:cNvCxnSpPr/>
          <p:nvPr/>
        </p:nvCxnSpPr>
        <p:spPr>
          <a:xfrm flipV="1">
            <a:off x="2480301" y="1993563"/>
            <a:ext cx="3550109" cy="191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4CC56A-F290-4467-B92A-5D934FE5B46E}"/>
              </a:ext>
            </a:extLst>
          </p:cNvPr>
          <p:cNvCxnSpPr>
            <a:cxnSpLocks/>
          </p:cNvCxnSpPr>
          <p:nvPr/>
        </p:nvCxnSpPr>
        <p:spPr>
          <a:xfrm>
            <a:off x="2331365" y="4341487"/>
            <a:ext cx="3662293" cy="14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0F0FAA-34A0-4B39-8361-603A60A041B6}"/>
              </a:ext>
            </a:extLst>
          </p:cNvPr>
          <p:cNvCxnSpPr/>
          <p:nvPr/>
        </p:nvCxnSpPr>
        <p:spPr>
          <a:xfrm flipV="1">
            <a:off x="2371376" y="2840294"/>
            <a:ext cx="3550109" cy="191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4ECF040C-A20D-4ABF-BD5D-0C4EB27250B6}"/>
              </a:ext>
            </a:extLst>
          </p:cNvPr>
          <p:cNvSpPr/>
          <p:nvPr/>
        </p:nvSpPr>
        <p:spPr>
          <a:xfrm>
            <a:off x="6190303" y="2182145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C7F1C22-7A5A-4112-A609-37E0E214D7DE}"/>
              </a:ext>
            </a:extLst>
          </p:cNvPr>
          <p:cNvSpPr/>
          <p:nvPr/>
        </p:nvSpPr>
        <p:spPr>
          <a:xfrm>
            <a:off x="6203049" y="3032179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34651FC-3354-4754-BE8D-4094817F7751}"/>
              </a:ext>
            </a:extLst>
          </p:cNvPr>
          <p:cNvSpPr/>
          <p:nvPr/>
        </p:nvSpPr>
        <p:spPr>
          <a:xfrm>
            <a:off x="6203049" y="4809424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6E251D0-F40F-47C1-9055-8D2D11363E63}"/>
              </a:ext>
            </a:extLst>
          </p:cNvPr>
          <p:cNvSpPr/>
          <p:nvPr/>
        </p:nvSpPr>
        <p:spPr>
          <a:xfrm>
            <a:off x="6190303" y="3912243"/>
            <a:ext cx="464914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8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>
            <a:extLst>
              <a:ext uri="{FF2B5EF4-FFF2-40B4-BE49-F238E27FC236}">
                <a16:creationId xmlns:a16="http://schemas.microsoft.com/office/drawing/2014/main" id="{9F81E113-6276-4C7C-B77A-E371FACB57F2}"/>
              </a:ext>
            </a:extLst>
          </p:cNvPr>
          <p:cNvSpPr txBox="1"/>
          <p:nvPr/>
        </p:nvSpPr>
        <p:spPr>
          <a:xfrm>
            <a:off x="5875020" y="4552935"/>
            <a:ext cx="246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Max(M)</a:t>
            </a:r>
          </a:p>
          <a:p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>
                <a:cs typeface="+mn-ea"/>
                <a:sym typeface="+mn-lt"/>
              </a:rPr>
              <a:t>Min(W</a:t>
            </a:r>
            <a:r>
              <a:rPr lang="en-US" altLang="zh-CN" sz="2400" baseline="30000" dirty="0">
                <a:cs typeface="+mn-ea"/>
                <a:sym typeface="+mn-lt"/>
              </a:rPr>
              <a:t>T</a:t>
            </a:r>
            <a:r>
              <a:rPr lang="en-US" altLang="zh-CN" sz="2400" dirty="0">
                <a:cs typeface="+mn-ea"/>
                <a:sym typeface="+mn-lt"/>
              </a:rPr>
              <a:t>W)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Putting it together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CBEFAB-56E9-4C6E-910B-1AB15F6977C4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774A2C-7783-4E85-BEF3-8FE662BD9ADB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2" name="object 7">
                <a:extLst>
                  <a:ext uri="{FF2B5EF4-FFF2-40B4-BE49-F238E27FC236}">
                    <a16:creationId xmlns:a16="http://schemas.microsoft.com/office/drawing/2014/main" id="{1D249D48-6EA8-40E7-B9B8-19C455736A15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6" name="object 8">
                  <a:extLst>
                    <a:ext uri="{FF2B5EF4-FFF2-40B4-BE49-F238E27FC236}">
                      <a16:creationId xmlns:a16="http://schemas.microsoft.com/office/drawing/2014/main" id="{DBF64779-B8E6-43F2-BF2C-5B6670871FF2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9">
                  <a:extLst>
                    <a:ext uri="{FF2B5EF4-FFF2-40B4-BE49-F238E27FC236}">
                      <a16:creationId xmlns:a16="http://schemas.microsoft.com/office/drawing/2014/main" id="{93A6B572-6D37-4B71-9646-272A7DE4D928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3E26265C-2390-4AA7-B026-9C3E4E8D2E1A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EB3625A8-3138-402D-B182-B650C3545C9F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16A7302B-5C2B-4DA1-BABF-AECF5942D28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AA9A4839-B1D1-4FBC-82CF-A7378A3D1DF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678C3F97-95EF-4C45-B715-554D95F096EE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F3F7BA43-318D-405E-8B88-1219470DA5FE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1DF94823-69DD-4937-9152-31C0B17B9D04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51A073AE-9D53-481B-A3A4-494DF2AB1EDD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05BF3645-6AEE-4DFC-A71D-8597594E0E8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63F790CF-43BF-48DC-96F4-2A1967A78569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374F71FE-C8C6-4F5C-8FF7-D92178F1498E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010FC5D8-E314-40E6-8301-71BD1A83856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A9E36F28-18AA-403D-8F55-6AF30FDC09E3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D11D5CBA-7670-4EF4-AC10-3F2E02BDB07F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6F1E9924-68A8-4827-A731-0B4C897B7DB6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21">
              <a:extLst>
                <a:ext uri="{FF2B5EF4-FFF2-40B4-BE49-F238E27FC236}">
                  <a16:creationId xmlns:a16="http://schemas.microsoft.com/office/drawing/2014/main" id="{1AD4E89C-92E8-4DE1-ACE3-023D9514B62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5C7FE639-2202-411B-BE3C-B640A89F3C7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CB451C-84BD-4E23-878C-C465A0B40D74}"/>
              </a:ext>
            </a:extLst>
          </p:cNvPr>
          <p:cNvGrpSpPr/>
          <p:nvPr/>
        </p:nvGrpSpPr>
        <p:grpSpPr>
          <a:xfrm>
            <a:off x="372978" y="3562407"/>
            <a:ext cx="2729230" cy="3135842"/>
            <a:chOff x="-6108" y="3296411"/>
            <a:chExt cx="2729230" cy="3135842"/>
          </a:xfrm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5A9F1C60-D5B4-46D0-916E-11DCC5DC6B18}"/>
                </a:ext>
              </a:extLst>
            </p:cNvPr>
            <p:cNvSpPr txBox="1"/>
            <p:nvPr/>
          </p:nvSpPr>
          <p:spPr>
            <a:xfrm>
              <a:off x="281940" y="3296411"/>
              <a:ext cx="1819275" cy="2782813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196850" indent="-158750">
                <a:lnSpc>
                  <a:spcPct val="100000"/>
                </a:lnSpc>
                <a:spcBef>
                  <a:spcPts val="13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10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8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= λw +</a:t>
              </a:r>
              <a:r>
                <a:rPr sz="2000" spc="-2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</a:t>
              </a: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| 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- 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| =</a:t>
              </a:r>
              <a:r>
                <a:rPr sz="2000" spc="30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M</a:t>
              </a:r>
              <a:endParaRPr lang="en-US" altLang="zh-CN" sz="2000" dirty="0">
                <a:cs typeface="+mn-ea"/>
                <a:sym typeface="+mn-lt"/>
              </a:endParaRPr>
            </a:p>
            <a:p>
              <a:pPr marL="196850" indent="-158750">
                <a:spcBef>
                  <a:spcPts val="1200"/>
                </a:spcBef>
                <a:buFontTx/>
                <a:buChar char="•"/>
                <a:tabLst>
                  <a:tab pos="196850" algn="l"/>
                </a:tabLst>
              </a:pPr>
              <a:r>
                <a:rPr lang="el-GR" altLang="zh-CN" sz="2000" dirty="0">
                  <a:cs typeface="+mn-ea"/>
                  <a:sym typeface="+mn-lt"/>
                </a:rPr>
                <a:t>λ =</a:t>
              </a:r>
              <a:r>
                <a:rPr lang="el-GR" altLang="zh-CN" sz="2000" spc="-45" dirty="0">
                  <a:cs typeface="+mn-ea"/>
                  <a:sym typeface="+mn-lt"/>
                </a:rPr>
                <a:t> </a:t>
              </a:r>
              <a:r>
                <a:rPr lang="el-GR" altLang="zh-CN" sz="2000" spc="-15" dirty="0">
                  <a:cs typeface="+mn-ea"/>
                  <a:sym typeface="+mn-lt"/>
                </a:rPr>
                <a:t>2/</a:t>
              </a:r>
              <a:r>
                <a:rPr lang="en-US" altLang="zh-CN" sz="2000" spc="-15" dirty="0" err="1">
                  <a:cs typeface="+mn-ea"/>
                  <a:sym typeface="+mn-lt"/>
                </a:rPr>
                <a:t>w</a:t>
              </a:r>
              <a:r>
                <a:rPr lang="en-US" altLang="zh-CN" sz="1950" spc="-22" baseline="25641" dirty="0" err="1">
                  <a:cs typeface="+mn-ea"/>
                  <a:sym typeface="+mn-lt"/>
                </a:rPr>
                <a:t>T</a:t>
              </a:r>
              <a:r>
                <a:rPr lang="en-US" altLang="zh-CN" sz="2000" spc="-15" dirty="0" err="1">
                  <a:cs typeface="+mn-ea"/>
                  <a:sym typeface="+mn-lt"/>
                </a:rPr>
                <a:t>w</a:t>
              </a:r>
              <a:endParaRPr lang="en-US" altLang="zh-CN"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87D1087E-2400-4084-AA5C-8BC8E58CAB82}"/>
                </a:ext>
              </a:extLst>
            </p:cNvPr>
            <p:cNvSpPr txBox="1"/>
            <p:nvPr/>
          </p:nvSpPr>
          <p:spPr>
            <a:xfrm>
              <a:off x="-6108" y="5797253"/>
              <a:ext cx="2729230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spc="-20" dirty="0">
                  <a:cs typeface="+mn-ea"/>
                  <a:sym typeface="+mn-lt"/>
                </a:rPr>
                <a:t>We </a:t>
              </a:r>
              <a:r>
                <a:rPr sz="2000" dirty="0">
                  <a:cs typeface="+mn-ea"/>
                  <a:sym typeface="+mn-lt"/>
                </a:rPr>
                <a:t>can now </a:t>
              </a:r>
              <a:r>
                <a:rPr sz="2000" spc="-5" dirty="0">
                  <a:cs typeface="+mn-ea"/>
                  <a:sym typeface="+mn-lt"/>
                </a:rPr>
                <a:t>define </a:t>
              </a:r>
              <a:r>
                <a:rPr sz="2000" dirty="0">
                  <a:cs typeface="+mn-ea"/>
                  <a:sym typeface="+mn-lt"/>
                </a:rPr>
                <a:t>M</a:t>
              </a:r>
              <a:r>
                <a:rPr sz="2000" spc="-8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in  </a:t>
              </a:r>
              <a:r>
                <a:rPr sz="2000" spc="-5" dirty="0">
                  <a:cs typeface="+mn-ea"/>
                  <a:sym typeface="+mn-lt"/>
                </a:rPr>
                <a:t>terms </a:t>
              </a:r>
              <a:r>
                <a:rPr sz="2000" dirty="0">
                  <a:cs typeface="+mn-ea"/>
                  <a:sym typeface="+mn-lt"/>
                </a:rPr>
                <a:t>of w and</a:t>
              </a:r>
              <a:r>
                <a:rPr sz="2000" spc="-5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279118-5E3D-42A2-B7E6-27AD1F2ED94C}"/>
              </a:ext>
            </a:extLst>
          </p:cNvPr>
          <p:cNvCxnSpPr>
            <a:cxnSpLocks/>
          </p:cNvCxnSpPr>
          <p:nvPr/>
        </p:nvCxnSpPr>
        <p:spPr>
          <a:xfrm flipV="1">
            <a:off x="2386294" y="1993467"/>
            <a:ext cx="3423560" cy="31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4CC56A-F290-4467-B92A-5D934FE5B46E}"/>
              </a:ext>
            </a:extLst>
          </p:cNvPr>
          <p:cNvCxnSpPr>
            <a:cxnSpLocks/>
          </p:cNvCxnSpPr>
          <p:nvPr/>
        </p:nvCxnSpPr>
        <p:spPr>
          <a:xfrm flipV="1">
            <a:off x="2421521" y="3781082"/>
            <a:ext cx="3288312" cy="184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0F0FAA-34A0-4B39-8361-603A60A041B6}"/>
              </a:ext>
            </a:extLst>
          </p:cNvPr>
          <p:cNvCxnSpPr>
            <a:cxnSpLocks/>
          </p:cNvCxnSpPr>
          <p:nvPr/>
        </p:nvCxnSpPr>
        <p:spPr>
          <a:xfrm flipV="1">
            <a:off x="2371376" y="2929338"/>
            <a:ext cx="3338457" cy="18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4ECF040C-A20D-4ABF-BD5D-0C4EB27250B6}"/>
              </a:ext>
            </a:extLst>
          </p:cNvPr>
          <p:cNvSpPr/>
          <p:nvPr/>
        </p:nvSpPr>
        <p:spPr>
          <a:xfrm>
            <a:off x="5959136" y="2211004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C7F1C22-7A5A-4112-A609-37E0E214D7DE}"/>
              </a:ext>
            </a:extLst>
          </p:cNvPr>
          <p:cNvSpPr/>
          <p:nvPr/>
        </p:nvSpPr>
        <p:spPr>
          <a:xfrm>
            <a:off x="5993036" y="3042565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34651FC-3354-4754-BE8D-4094817F7751}"/>
              </a:ext>
            </a:extLst>
          </p:cNvPr>
          <p:cNvSpPr/>
          <p:nvPr/>
        </p:nvSpPr>
        <p:spPr>
          <a:xfrm>
            <a:off x="5993036" y="5048991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47186D-11B3-4019-BD5A-FCB684A8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38" y="1657821"/>
            <a:ext cx="3487214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161504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7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3029-EA5A-4753-9308-0B9E107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F1F9-8A3A-4B3F-88EF-C0CD2DB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6868-9461-4FCD-9015-83B184E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02CF-616E-4673-99A0-D642D24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8" name="Picture 4" descr="为什么外国人不戴口罩不戴口罩和戴口罩的人说话会被传染吗-趣流网">
            <a:extLst>
              <a:ext uri="{FF2B5EF4-FFF2-40B4-BE49-F238E27FC236}">
                <a16:creationId xmlns:a16="http://schemas.microsoft.com/office/drawing/2014/main" id="{C19AA537-73EF-48B9-92A4-B5AB1F8C3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 bwMode="auto">
          <a:xfrm>
            <a:off x="1599241" y="1374959"/>
            <a:ext cx="6454686" cy="410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F939ED-1FFE-41B0-BA05-83624D0A903D}"/>
              </a:ext>
            </a:extLst>
          </p:cNvPr>
          <p:cNvSpPr/>
          <p:nvPr/>
        </p:nvSpPr>
        <p:spPr>
          <a:xfrm>
            <a:off x="6163314" y="2208561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E32A6-B38F-45B6-9CC8-AF2EA41FDF52}"/>
              </a:ext>
            </a:extLst>
          </p:cNvPr>
          <p:cNvSpPr txBox="1"/>
          <p:nvPr/>
        </p:nvSpPr>
        <p:spPr>
          <a:xfrm>
            <a:off x="7414809" y="155656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Chinese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FCF321-C0AB-432C-957A-8CF18C705C6B}"/>
              </a:ext>
            </a:extLst>
          </p:cNvPr>
          <p:cNvSpPr/>
          <p:nvPr/>
        </p:nvSpPr>
        <p:spPr>
          <a:xfrm>
            <a:off x="2518969" y="1825283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16076D-D71B-445A-B954-C5F40752AC33}"/>
              </a:ext>
            </a:extLst>
          </p:cNvPr>
          <p:cNvSpPr txBox="1"/>
          <p:nvPr/>
        </p:nvSpPr>
        <p:spPr>
          <a:xfrm>
            <a:off x="691712" y="1374959"/>
            <a:ext cx="17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Foreigner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89EA40-248A-49F1-A8DD-EED21B9ED6AD}"/>
              </a:ext>
            </a:extLst>
          </p:cNvPr>
          <p:cNvSpPr txBox="1"/>
          <p:nvPr/>
        </p:nvSpPr>
        <p:spPr>
          <a:xfrm>
            <a:off x="1201270" y="5671754"/>
            <a:ext cx="643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What is the biggest difference?  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Masks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SVM is inspired from statistical learning theory 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SVM was first introduced in 1992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SVM becomes popular because of its success in handwritten digit recognition (next) in 1994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1.1% test error rate for SVM.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same as the error rates of a carefully constructed neural network,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LeNet</a:t>
            </a:r>
            <a:r>
              <a:rPr lang="en-US" altLang="zh-CN" dirty="0">
                <a:ea typeface="+mn-ea"/>
                <a:cs typeface="+mn-ea"/>
                <a:sym typeface="+mn-lt"/>
              </a:rPr>
              <a:t>  4.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Regarded as an important example of “kernel methods”,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arguably the hottest area in machine learning 20 years ago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2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Handwritten digit recognition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MINST(SVM) 1994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2854" y="2401888"/>
            <a:ext cx="8037195" cy="4137025"/>
            <a:chOff x="442854" y="2401888"/>
            <a:chExt cx="8037195" cy="4137025"/>
          </a:xfrm>
        </p:grpSpPr>
        <p:grpSp>
          <p:nvGrpSpPr>
            <p:cNvPr id="7" name="object 7">
              <a:extLst>
                <a:ext uri="{FF2B5EF4-FFF2-40B4-BE49-F238E27FC236}">
                  <a16:creationId xmlns:a16="http://schemas.microsoft.com/office/drawing/2014/main" id="{E9BAF4E5-A252-4624-92E9-A4D3B686B12F}"/>
                </a:ext>
              </a:extLst>
            </p:cNvPr>
            <p:cNvGrpSpPr/>
            <p:nvPr/>
          </p:nvGrpSpPr>
          <p:grpSpPr>
            <a:xfrm>
              <a:off x="442854" y="2401888"/>
              <a:ext cx="8037195" cy="4137025"/>
              <a:chOff x="232575" y="2105025"/>
              <a:chExt cx="8037195" cy="4137025"/>
            </a:xfrm>
          </p:grpSpPr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71000DED-2FB1-4409-B6E1-A110FD89F538}"/>
                  </a:ext>
                </a:extLst>
              </p:cNvPr>
              <p:cNvSpPr/>
              <p:nvPr/>
            </p:nvSpPr>
            <p:spPr>
              <a:xfrm>
                <a:off x="1114435" y="2105025"/>
                <a:ext cx="7088122" cy="30194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66F84E90-06AF-4D14-AD15-9BB7E4C2744C}"/>
                  </a:ext>
                </a:extLst>
              </p:cNvPr>
              <p:cNvSpPr/>
              <p:nvPr/>
            </p:nvSpPr>
            <p:spPr>
              <a:xfrm>
                <a:off x="914400" y="4800600"/>
                <a:ext cx="6400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400800" h="457200">
                    <a:moveTo>
                      <a:pt x="0" y="0"/>
                    </a:moveTo>
                    <a:lnTo>
                      <a:pt x="6400803" y="0"/>
                    </a:lnTo>
                    <a:lnTo>
                      <a:pt x="6400803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AFAABEFC-D40D-4CAF-9FE4-3819441C103E}"/>
                  </a:ext>
                </a:extLst>
              </p:cNvPr>
              <p:cNvSpPr/>
              <p:nvPr/>
            </p:nvSpPr>
            <p:spPr>
              <a:xfrm>
                <a:off x="3878811" y="220264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</a:path>
                </a:pathLst>
              </a:custGeom>
              <a:ln w="19051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F13FE66B-BE1F-435A-8A5B-9BFB6A877FA4}"/>
                  </a:ext>
                </a:extLst>
              </p:cNvPr>
              <p:cNvSpPr/>
              <p:nvPr/>
            </p:nvSpPr>
            <p:spPr>
              <a:xfrm>
                <a:off x="2154796" y="5303837"/>
                <a:ext cx="6114554" cy="93793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013F88D-8E4F-467B-A2D5-082731745174}"/>
                  </a:ext>
                </a:extLst>
              </p:cNvPr>
              <p:cNvSpPr/>
              <p:nvPr/>
            </p:nvSpPr>
            <p:spPr>
              <a:xfrm>
                <a:off x="232575" y="4781308"/>
                <a:ext cx="1668780" cy="938530"/>
              </a:xfrm>
              <a:custGeom>
                <a:avLst/>
                <a:gdLst/>
                <a:ahLst/>
                <a:cxnLst/>
                <a:rect l="l" t="t" r="r" b="b"/>
                <a:pathLst>
                  <a:path w="1668780" h="938529">
                    <a:moveTo>
                      <a:pt x="1668449" y="156324"/>
                    </a:moveTo>
                    <a:lnTo>
                      <a:pt x="1660474" y="106921"/>
                    </a:lnTo>
                    <a:lnTo>
                      <a:pt x="1638287" y="64008"/>
                    </a:lnTo>
                    <a:lnTo>
                      <a:pt x="1604441" y="30162"/>
                    </a:lnTo>
                    <a:lnTo>
                      <a:pt x="1561528" y="7975"/>
                    </a:lnTo>
                    <a:lnTo>
                      <a:pt x="1512125" y="0"/>
                    </a:lnTo>
                    <a:lnTo>
                      <a:pt x="156324" y="0"/>
                    </a:lnTo>
                    <a:lnTo>
                      <a:pt x="106908" y="7975"/>
                    </a:lnTo>
                    <a:lnTo>
                      <a:pt x="63995" y="30162"/>
                    </a:lnTo>
                    <a:lnTo>
                      <a:pt x="30149" y="64008"/>
                    </a:lnTo>
                    <a:lnTo>
                      <a:pt x="7962" y="106921"/>
                    </a:lnTo>
                    <a:lnTo>
                      <a:pt x="0" y="156324"/>
                    </a:lnTo>
                    <a:lnTo>
                      <a:pt x="0" y="781608"/>
                    </a:lnTo>
                    <a:lnTo>
                      <a:pt x="7962" y="831024"/>
                    </a:lnTo>
                    <a:lnTo>
                      <a:pt x="30149" y="873937"/>
                    </a:lnTo>
                    <a:lnTo>
                      <a:pt x="63995" y="907783"/>
                    </a:lnTo>
                    <a:lnTo>
                      <a:pt x="106908" y="929970"/>
                    </a:lnTo>
                    <a:lnTo>
                      <a:pt x="156324" y="937945"/>
                    </a:lnTo>
                    <a:lnTo>
                      <a:pt x="1512125" y="937945"/>
                    </a:lnTo>
                    <a:lnTo>
                      <a:pt x="1561528" y="929970"/>
                    </a:lnTo>
                    <a:lnTo>
                      <a:pt x="1604441" y="907783"/>
                    </a:lnTo>
                    <a:lnTo>
                      <a:pt x="1638287" y="873937"/>
                    </a:lnTo>
                    <a:lnTo>
                      <a:pt x="1660474" y="831024"/>
                    </a:lnTo>
                    <a:lnTo>
                      <a:pt x="1668449" y="781608"/>
                    </a:lnTo>
                    <a:lnTo>
                      <a:pt x="1668449" y="1563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9B7B42-7134-48F5-AED5-ABA3A2310039}"/>
                </a:ext>
              </a:extLst>
            </p:cNvPr>
            <p:cNvCxnSpPr/>
            <p:nvPr/>
          </p:nvCxnSpPr>
          <p:spPr>
            <a:xfrm>
              <a:off x="2064874" y="5032131"/>
              <a:ext cx="0" cy="4957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1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Applications of SVMs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Computer Vision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Text Categorization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Ranking (e.g., Google searches)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Handwritten Character Recognition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Time series analysis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Bioinformatics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……….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	</a:t>
            </a:r>
            <a:r>
              <a:rPr lang="zh-CN" altLang="en-US" spc="-5" dirty="0">
                <a:latin typeface="Wingdings"/>
                <a:cs typeface="+mn-ea"/>
              </a:rPr>
              <a:t></a:t>
            </a:r>
            <a:r>
              <a:rPr lang="en-US" altLang="zh-CN" dirty="0">
                <a:ea typeface="+mn-ea"/>
                <a:cs typeface="+mn-ea"/>
                <a:sym typeface="+mn-lt"/>
              </a:rPr>
              <a:t>Lots of very successful applications!!!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3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03xovpx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9476</TotalTime>
  <Words>2830</Words>
  <Application>Microsoft Office PowerPoint</Application>
  <PresentationFormat>全屏显示(4:3)</PresentationFormat>
  <Paragraphs>745</Paragraphs>
  <Slides>46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Course Content Plan </vt:lpstr>
      <vt:lpstr>Today: Support Vector Machine</vt:lpstr>
      <vt:lpstr>Today</vt:lpstr>
      <vt:lpstr>Example</vt:lpstr>
      <vt:lpstr>History of SVM</vt:lpstr>
      <vt:lpstr>Handwritten digit recognition</vt:lpstr>
      <vt:lpstr>Applications of SVMs</vt:lpstr>
      <vt:lpstr>Today</vt:lpstr>
      <vt:lpstr>Linear Classifiers</vt:lpstr>
      <vt:lpstr>Linear Classifiers</vt:lpstr>
      <vt:lpstr>Linear Classifiers</vt:lpstr>
      <vt:lpstr>Linear Classifiers</vt:lpstr>
      <vt:lpstr>Classifier Margin</vt:lpstr>
      <vt:lpstr>Maximum Margin</vt:lpstr>
      <vt:lpstr>Maximum Margin</vt:lpstr>
      <vt:lpstr>Max margin classifiers</vt:lpstr>
      <vt:lpstr>Max margin classifiers</vt:lpstr>
      <vt:lpstr>Max margin classifiers</vt:lpstr>
      <vt:lpstr>PowerPoint 演示文稿</vt:lpstr>
      <vt:lpstr>How to represent a Linear Decision Boundary?</vt:lpstr>
      <vt:lpstr>Max-margin &amp; Decision Boundary</vt:lpstr>
      <vt:lpstr>Specifying a max margin classifier </vt:lpstr>
      <vt:lpstr>Specifying a max margin classifier </vt:lpstr>
      <vt:lpstr>Today</vt:lpstr>
      <vt:lpstr>Maximizing the margin</vt:lpstr>
      <vt:lpstr>PowerPoint 演示文稿</vt:lpstr>
      <vt:lpstr>PowerPoint 演示文稿</vt:lpstr>
      <vt:lpstr>Finding the optimal parameters</vt:lpstr>
      <vt:lpstr>Today</vt:lpstr>
      <vt:lpstr>Optimization Step i.e. learning optimal parameter for SVM </vt:lpstr>
      <vt:lpstr>Optimization Reformulation</vt:lpstr>
      <vt:lpstr>Optimization Reformulation</vt:lpstr>
      <vt:lpstr>Next</vt:lpstr>
      <vt:lpstr>References</vt:lpstr>
      <vt:lpstr>References</vt:lpstr>
      <vt:lpstr>PowerPoint 演示文稿</vt:lpstr>
      <vt:lpstr>How to define the width of the margin by M </vt:lpstr>
      <vt:lpstr>Maximizing the margin: observation1</vt:lpstr>
      <vt:lpstr>Review : Vector Product, Orthogonal, and Norm</vt:lpstr>
      <vt:lpstr>Maximizing the margin: observation1</vt:lpstr>
      <vt:lpstr>Maximizing the margin: observation2</vt:lpstr>
      <vt:lpstr>Putting it together</vt:lpstr>
      <vt:lpstr>Putting it together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Beilun Wang</cp:lastModifiedBy>
  <cp:revision>341</cp:revision>
  <dcterms:created xsi:type="dcterms:W3CDTF">2019-04-07T06:41:07Z</dcterms:created>
  <dcterms:modified xsi:type="dcterms:W3CDTF">2020-04-02T07:27:51Z</dcterms:modified>
</cp:coreProperties>
</file>