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4"/>
  </p:notesMasterIdLst>
  <p:sldIdLst>
    <p:sldId id="265" r:id="rId2"/>
    <p:sldId id="293" r:id="rId3"/>
    <p:sldId id="292" r:id="rId4"/>
    <p:sldId id="291" r:id="rId5"/>
    <p:sldId id="290" r:id="rId6"/>
    <p:sldId id="289" r:id="rId7"/>
    <p:sldId id="288" r:id="rId8"/>
    <p:sldId id="287" r:id="rId9"/>
    <p:sldId id="338" r:id="rId10"/>
    <p:sldId id="285" r:id="rId11"/>
    <p:sldId id="284" r:id="rId12"/>
    <p:sldId id="283" r:id="rId13"/>
    <p:sldId id="282" r:id="rId14"/>
    <p:sldId id="302" r:id="rId15"/>
    <p:sldId id="301" r:id="rId16"/>
    <p:sldId id="300" r:id="rId17"/>
    <p:sldId id="299" r:id="rId18"/>
    <p:sldId id="298" r:id="rId19"/>
    <p:sldId id="339" r:id="rId20"/>
    <p:sldId id="296" r:id="rId21"/>
    <p:sldId id="295" r:id="rId22"/>
    <p:sldId id="294" r:id="rId23"/>
    <p:sldId id="281" r:id="rId24"/>
    <p:sldId id="311" r:id="rId25"/>
    <p:sldId id="310" r:id="rId26"/>
    <p:sldId id="309" r:id="rId27"/>
    <p:sldId id="340" r:id="rId28"/>
    <p:sldId id="307" r:id="rId29"/>
    <p:sldId id="306" r:id="rId30"/>
    <p:sldId id="305" r:id="rId31"/>
    <p:sldId id="304" r:id="rId32"/>
    <p:sldId id="303" r:id="rId33"/>
    <p:sldId id="321" r:id="rId34"/>
    <p:sldId id="320" r:id="rId35"/>
    <p:sldId id="319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42" r:id="rId44"/>
    <p:sldId id="330" r:id="rId45"/>
    <p:sldId id="331" r:id="rId46"/>
    <p:sldId id="332" r:id="rId47"/>
    <p:sldId id="333" r:id="rId48"/>
    <p:sldId id="334" r:id="rId49"/>
    <p:sldId id="335" r:id="rId50"/>
    <p:sldId id="341" r:id="rId51"/>
    <p:sldId id="337" r:id="rId52"/>
    <p:sldId id="268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265"/>
          </p14:sldIdLst>
        </p14:section>
        <p14:section name="1" id="{0A06FA41-014A-451A-B1A2-94E3B58DE44C}">
          <p14:sldIdLst>
            <p14:sldId id="293"/>
            <p14:sldId id="292"/>
            <p14:sldId id="291"/>
            <p14:sldId id="290"/>
            <p14:sldId id="289"/>
            <p14:sldId id="288"/>
            <p14:sldId id="287"/>
          </p14:sldIdLst>
        </p14:section>
        <p14:section name="2" id="{D28BD1AF-E121-41FC-9394-95F4C28A7FE7}">
          <p14:sldIdLst>
            <p14:sldId id="338"/>
            <p14:sldId id="285"/>
            <p14:sldId id="284"/>
            <p14:sldId id="283"/>
            <p14:sldId id="282"/>
            <p14:sldId id="302"/>
            <p14:sldId id="301"/>
            <p14:sldId id="300"/>
            <p14:sldId id="299"/>
            <p14:sldId id="298"/>
          </p14:sldIdLst>
        </p14:section>
        <p14:section name="3" id="{E3B7E792-0A4A-499E-AF76-CE52F3A2C9FB}">
          <p14:sldIdLst>
            <p14:sldId id="339"/>
            <p14:sldId id="296"/>
            <p14:sldId id="295"/>
            <p14:sldId id="294"/>
            <p14:sldId id="281"/>
            <p14:sldId id="311"/>
            <p14:sldId id="310"/>
            <p14:sldId id="309"/>
          </p14:sldIdLst>
        </p14:section>
        <p14:section name="4" id="{82C15563-4A89-4AE0-A086-B91D2BEB8497}">
          <p14:sldIdLst>
            <p14:sldId id="340"/>
            <p14:sldId id="307"/>
            <p14:sldId id="306"/>
            <p14:sldId id="305"/>
            <p14:sldId id="304"/>
            <p14:sldId id="303"/>
            <p14:sldId id="321"/>
            <p14:sldId id="320"/>
            <p14:sldId id="319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5" id="{D4DD4485-D767-4212-821E-F22D0098BF4B}">
          <p14:sldIdLst>
            <p14:sldId id="342"/>
            <p14:sldId id="330"/>
            <p14:sldId id="331"/>
            <p14:sldId id="332"/>
            <p14:sldId id="333"/>
            <p14:sldId id="334"/>
            <p14:sldId id="335"/>
            <p14:sldId id="341"/>
            <p14:sldId id="337"/>
          </p14:sldIdLst>
        </p14:section>
        <p14:section name="Final" id="{E1E3221E-6D36-4C82-B070-E76D7D2AEF93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95D"/>
    <a:srgbClr val="668A5B"/>
    <a:srgbClr val="9E8147"/>
    <a:srgbClr val="87695E"/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1" autoAdjust="0"/>
    <p:restoredTop sz="91601" autoAdjust="0"/>
  </p:normalViewPr>
  <p:slideViewPr>
    <p:cSldViewPr snapToGrid="0">
      <p:cViewPr varScale="1">
        <p:scale>
          <a:sx n="55" d="100"/>
          <a:sy n="55" d="100"/>
        </p:scale>
        <p:origin x="3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8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94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79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08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51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20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78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2020/3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2020/3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68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0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78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47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4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2020/3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 smtClean="0"/>
              <a:t>Beilun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0" r:id="rId5"/>
    <p:sldLayoutId id="2147483691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580.png"/><Relationship Id="rId7" Type="http://schemas.openxmlformats.org/officeDocument/2006/relationships/image" Target="../media/image7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7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libri" panose="020F0502020204030204"/>
                <a:cs typeface="Calibri" panose="020F0502020204030204"/>
              </a:rPr>
              <a:t>Dr. </a:t>
            </a:r>
            <a:r>
              <a:rPr lang="en-US" sz="2400" spc="-85" dirty="0">
                <a:latin typeface="Calibri" panose="020F0502020204030204"/>
                <a:cs typeface="Calibri" panose="020F0502020204030204"/>
              </a:rPr>
              <a:t>Beilun Wang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alibri" panose="020F0502020204030204"/>
              <a:cs typeface="Calibri" panose="020F0502020204030204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latin typeface="Calibri" panose="020F0502020204030204"/>
                <a:cs typeface="Calibri" panose="020F0502020204030204"/>
              </a:rPr>
              <a:t>         </a:t>
            </a:r>
            <a:r>
              <a:rPr lang="en-US" sz="2400" spc="-10" dirty="0" smtClean="0">
                <a:latin typeface="Calibri" panose="020F0502020204030204"/>
                <a:cs typeface="Calibri" panose="020F0502020204030204"/>
              </a:rPr>
              <a:t>Southeast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University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              School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 smtClean="0">
                <a:latin typeface="Calibri" panose="020F0502020204030204"/>
                <a:cs typeface="Calibri" panose="020F0502020204030204"/>
              </a:rPr>
              <a:t>of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Computer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latin typeface="Calibri" panose="020F0502020204030204"/>
                <a:cs typeface="Calibri" panose="020F0502020204030204"/>
              </a:rPr>
              <a:t>                           and Engineering</a:t>
            </a:r>
          </a:p>
        </p:txBody>
      </p:sp>
      <p:sp>
        <p:nvSpPr>
          <p:cNvPr id="14" name="object 6"/>
          <p:cNvSpPr txBox="1">
            <a:spLocks/>
          </p:cNvSpPr>
          <p:nvPr/>
        </p:nvSpPr>
        <p:spPr>
          <a:xfrm>
            <a:off x="1" y="1244600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 smtClean="0"/>
              <a:t>Machine</a:t>
            </a:r>
            <a:r>
              <a:rPr lang="en-US" sz="5300" spc="-35" dirty="0" smtClean="0"/>
              <a:t> </a:t>
            </a:r>
            <a:r>
              <a:rPr lang="en-US" sz="5300" spc="45" dirty="0" smtClean="0"/>
              <a:t>Learning</a:t>
            </a:r>
            <a:endParaRPr lang="en-US" sz="5300" dirty="0"/>
          </a:p>
        </p:txBody>
      </p:sp>
      <p:sp>
        <p:nvSpPr>
          <p:cNvPr id="15" name="object 7"/>
          <p:cNvSpPr txBox="1"/>
          <p:nvPr/>
        </p:nvSpPr>
        <p:spPr>
          <a:xfrm>
            <a:off x="1010046" y="2528094"/>
            <a:ext cx="712390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400" b="0" spc="30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Lecture </a:t>
            </a:r>
            <a:r>
              <a:rPr lang="en-US" altLang="zh-CN" sz="4400" spc="35" dirty="0" smtClean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12</a:t>
            </a:r>
            <a:r>
              <a:rPr sz="4400" b="0" spc="35" dirty="0" smtClean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:</a:t>
            </a:r>
            <a:r>
              <a:rPr lang="en-US" sz="4400" b="0" spc="35" dirty="0" smtClean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lang="en-US" altLang="zh-CN" sz="4400" spc="30" dirty="0">
                <a:solidFill>
                  <a:srgbClr val="0000FF"/>
                </a:solidFill>
                <a:latin typeface="Calibri Light"/>
                <a:cs typeface="Calibri Light"/>
              </a:rPr>
              <a:t>Probability</a:t>
            </a:r>
            <a:r>
              <a:rPr lang="en-US" altLang="zh-CN" sz="4400" spc="-9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lang="en-US" altLang="zh-CN" sz="4400" spc="25" dirty="0" smtClean="0">
                <a:solidFill>
                  <a:srgbClr val="0000FF"/>
                </a:solidFill>
                <a:latin typeface="Calibri Light"/>
                <a:cs typeface="Calibri Light"/>
              </a:rPr>
              <a:t>Review</a:t>
            </a:r>
            <a:endParaRPr lang="en-US" altLang="zh-CN" sz="4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50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 smtClean="0">
                <a:cs typeface="Calibri"/>
              </a:rPr>
              <a:t>Probability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8650" y="1524000"/>
            <a:ext cx="796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宋体" panose="02010600030101010101" pitchFamily="2" charset="-122"/>
              </a:rPr>
              <a:t>Probability is the formal study of the laws of chance. Probability allows us to manage uncertainty.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8650" y="2846439"/>
            <a:ext cx="796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宋体" panose="02010600030101010101" pitchFamily="2" charset="-122"/>
              </a:rPr>
              <a:t>The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 sample space </a:t>
            </a:r>
            <a:r>
              <a:rPr lang="en-US" altLang="zh-CN" sz="2400" dirty="0" smtClean="0">
                <a:ea typeface="宋体" panose="02010600030101010101" pitchFamily="2" charset="-122"/>
              </a:rPr>
              <a:t>is the set of all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outcomes. </a:t>
            </a:r>
            <a:r>
              <a:rPr lang="en-US" altLang="zh-CN" sz="2400" dirty="0" smtClean="0">
                <a:ea typeface="宋体" panose="02010600030101010101" pitchFamily="2" charset="-122"/>
              </a:rPr>
              <a:t>For example, for a die we have 6 outcomes: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870425" y="3648203"/>
                <a:ext cx="34793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𝑑𝑖𝑒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1,2,3,4,5,6</m:t>
                          </m:r>
                        </m:e>
                      </m:d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425" y="3648203"/>
                <a:ext cx="3479350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5"/>
          <p:cNvSpPr/>
          <p:nvPr/>
        </p:nvSpPr>
        <p:spPr>
          <a:xfrm>
            <a:off x="1894332" y="5163018"/>
            <a:ext cx="1432559" cy="356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1976437" y="4784876"/>
            <a:ext cx="730250" cy="652780"/>
          </a:xfrm>
          <a:custGeom>
            <a:avLst/>
            <a:gdLst/>
            <a:ahLst/>
            <a:cxnLst/>
            <a:rect l="l" t="t" r="r" b="b"/>
            <a:pathLst>
              <a:path w="730250" h="652779">
                <a:moveTo>
                  <a:pt x="730250" y="0"/>
                </a:moveTo>
                <a:lnTo>
                  <a:pt x="0" y="0"/>
                </a:lnTo>
                <a:lnTo>
                  <a:pt x="0" y="652462"/>
                </a:lnTo>
                <a:lnTo>
                  <a:pt x="730250" y="652462"/>
                </a:lnTo>
                <a:lnTo>
                  <a:pt x="73025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/>
          <p:nvPr/>
        </p:nvSpPr>
        <p:spPr>
          <a:xfrm>
            <a:off x="2706687" y="4567389"/>
            <a:ext cx="217804" cy="869950"/>
          </a:xfrm>
          <a:custGeom>
            <a:avLst/>
            <a:gdLst/>
            <a:ahLst/>
            <a:cxnLst/>
            <a:rect l="l" t="t" r="r" b="b"/>
            <a:pathLst>
              <a:path w="217805" h="869950">
                <a:moveTo>
                  <a:pt x="217487" y="0"/>
                </a:moveTo>
                <a:lnTo>
                  <a:pt x="0" y="217487"/>
                </a:lnTo>
                <a:lnTo>
                  <a:pt x="0" y="869950"/>
                </a:lnTo>
                <a:lnTo>
                  <a:pt x="217487" y="652462"/>
                </a:lnTo>
                <a:lnTo>
                  <a:pt x="217487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1976437" y="4567389"/>
            <a:ext cx="948055" cy="217804"/>
          </a:xfrm>
          <a:custGeom>
            <a:avLst/>
            <a:gdLst/>
            <a:ahLst/>
            <a:cxnLst/>
            <a:rect l="l" t="t" r="r" b="b"/>
            <a:pathLst>
              <a:path w="948055" h="217804">
                <a:moveTo>
                  <a:pt x="947737" y="0"/>
                </a:moveTo>
                <a:lnTo>
                  <a:pt x="217487" y="0"/>
                </a:lnTo>
                <a:lnTo>
                  <a:pt x="0" y="217487"/>
                </a:lnTo>
                <a:lnTo>
                  <a:pt x="730250" y="217487"/>
                </a:lnTo>
                <a:lnTo>
                  <a:pt x="947737" y="0"/>
                </a:lnTo>
                <a:close/>
              </a:path>
            </a:pathLst>
          </a:custGeom>
          <a:solidFill>
            <a:srgbClr val="698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1976437" y="4567389"/>
            <a:ext cx="948055" cy="869950"/>
          </a:xfrm>
          <a:custGeom>
            <a:avLst/>
            <a:gdLst/>
            <a:ahLst/>
            <a:cxnLst/>
            <a:rect l="l" t="t" r="r" b="b"/>
            <a:pathLst>
              <a:path w="948055" h="869950">
                <a:moveTo>
                  <a:pt x="0" y="217487"/>
                </a:moveTo>
                <a:lnTo>
                  <a:pt x="217487" y="0"/>
                </a:lnTo>
                <a:lnTo>
                  <a:pt x="947737" y="0"/>
                </a:lnTo>
                <a:lnTo>
                  <a:pt x="947737" y="652462"/>
                </a:lnTo>
                <a:lnTo>
                  <a:pt x="730249" y="869950"/>
                </a:lnTo>
                <a:lnTo>
                  <a:pt x="0" y="869950"/>
                </a:lnTo>
                <a:lnTo>
                  <a:pt x="0" y="2174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/>
        </p:nvSpPr>
        <p:spPr>
          <a:xfrm>
            <a:off x="1976437" y="4567389"/>
            <a:ext cx="948055" cy="217804"/>
          </a:xfrm>
          <a:custGeom>
            <a:avLst/>
            <a:gdLst/>
            <a:ahLst/>
            <a:cxnLst/>
            <a:rect l="l" t="t" r="r" b="b"/>
            <a:pathLst>
              <a:path w="948055" h="217804">
                <a:moveTo>
                  <a:pt x="0" y="217487"/>
                </a:moveTo>
                <a:lnTo>
                  <a:pt x="730249" y="217487"/>
                </a:lnTo>
                <a:lnTo>
                  <a:pt x="9477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/>
          <p:cNvSpPr/>
          <p:nvPr/>
        </p:nvSpPr>
        <p:spPr>
          <a:xfrm>
            <a:off x="2706687" y="4784876"/>
            <a:ext cx="0" cy="652780"/>
          </a:xfrm>
          <a:custGeom>
            <a:avLst/>
            <a:gdLst/>
            <a:ahLst/>
            <a:cxnLst/>
            <a:rect l="l" t="t" r="r" b="b"/>
            <a:pathLst>
              <a:path h="652779">
                <a:moveTo>
                  <a:pt x="0" y="0"/>
                </a:moveTo>
                <a:lnTo>
                  <a:pt x="0" y="6524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2"/>
          <p:cNvSpPr/>
          <p:nvPr/>
        </p:nvSpPr>
        <p:spPr>
          <a:xfrm>
            <a:off x="2287587" y="5029351"/>
            <a:ext cx="130175" cy="130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/>
          <p:cNvSpPr/>
          <p:nvPr/>
        </p:nvSpPr>
        <p:spPr>
          <a:xfrm>
            <a:off x="2948939" y="5163018"/>
            <a:ext cx="1432560" cy="356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/>
          <p:cNvSpPr/>
          <p:nvPr/>
        </p:nvSpPr>
        <p:spPr>
          <a:xfrm>
            <a:off x="3032125" y="4784876"/>
            <a:ext cx="730250" cy="652780"/>
          </a:xfrm>
          <a:custGeom>
            <a:avLst/>
            <a:gdLst/>
            <a:ahLst/>
            <a:cxnLst/>
            <a:rect l="l" t="t" r="r" b="b"/>
            <a:pathLst>
              <a:path w="730250" h="652779">
                <a:moveTo>
                  <a:pt x="730250" y="0"/>
                </a:moveTo>
                <a:lnTo>
                  <a:pt x="0" y="0"/>
                </a:lnTo>
                <a:lnTo>
                  <a:pt x="0" y="652463"/>
                </a:lnTo>
                <a:lnTo>
                  <a:pt x="730250" y="652463"/>
                </a:lnTo>
                <a:lnTo>
                  <a:pt x="73025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5"/>
          <p:cNvSpPr/>
          <p:nvPr/>
        </p:nvSpPr>
        <p:spPr>
          <a:xfrm>
            <a:off x="3762375" y="4567389"/>
            <a:ext cx="217804" cy="869950"/>
          </a:xfrm>
          <a:custGeom>
            <a:avLst/>
            <a:gdLst/>
            <a:ahLst/>
            <a:cxnLst/>
            <a:rect l="l" t="t" r="r" b="b"/>
            <a:pathLst>
              <a:path w="217804" h="869950">
                <a:moveTo>
                  <a:pt x="217487" y="0"/>
                </a:moveTo>
                <a:lnTo>
                  <a:pt x="0" y="217487"/>
                </a:lnTo>
                <a:lnTo>
                  <a:pt x="0" y="869951"/>
                </a:lnTo>
                <a:lnTo>
                  <a:pt x="217487" y="652463"/>
                </a:lnTo>
                <a:lnTo>
                  <a:pt x="217487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6"/>
          <p:cNvSpPr/>
          <p:nvPr/>
        </p:nvSpPr>
        <p:spPr>
          <a:xfrm>
            <a:off x="3032125" y="4567389"/>
            <a:ext cx="948055" cy="217804"/>
          </a:xfrm>
          <a:custGeom>
            <a:avLst/>
            <a:gdLst/>
            <a:ahLst/>
            <a:cxnLst/>
            <a:rect l="l" t="t" r="r" b="b"/>
            <a:pathLst>
              <a:path w="948054" h="217804">
                <a:moveTo>
                  <a:pt x="947737" y="0"/>
                </a:moveTo>
                <a:lnTo>
                  <a:pt x="217487" y="0"/>
                </a:lnTo>
                <a:lnTo>
                  <a:pt x="0" y="217487"/>
                </a:lnTo>
                <a:lnTo>
                  <a:pt x="730250" y="217487"/>
                </a:lnTo>
                <a:lnTo>
                  <a:pt x="947737" y="0"/>
                </a:lnTo>
                <a:close/>
              </a:path>
            </a:pathLst>
          </a:custGeom>
          <a:solidFill>
            <a:srgbClr val="698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7"/>
          <p:cNvSpPr/>
          <p:nvPr/>
        </p:nvSpPr>
        <p:spPr>
          <a:xfrm>
            <a:off x="3032125" y="4567389"/>
            <a:ext cx="948055" cy="869950"/>
          </a:xfrm>
          <a:custGeom>
            <a:avLst/>
            <a:gdLst/>
            <a:ahLst/>
            <a:cxnLst/>
            <a:rect l="l" t="t" r="r" b="b"/>
            <a:pathLst>
              <a:path w="948054" h="869950">
                <a:moveTo>
                  <a:pt x="0" y="217487"/>
                </a:moveTo>
                <a:lnTo>
                  <a:pt x="217487" y="0"/>
                </a:lnTo>
                <a:lnTo>
                  <a:pt x="947738" y="0"/>
                </a:lnTo>
                <a:lnTo>
                  <a:pt x="947738" y="652463"/>
                </a:lnTo>
                <a:lnTo>
                  <a:pt x="730250" y="869951"/>
                </a:lnTo>
                <a:lnTo>
                  <a:pt x="0" y="869951"/>
                </a:lnTo>
                <a:lnTo>
                  <a:pt x="0" y="2174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/>
          <p:cNvSpPr/>
          <p:nvPr/>
        </p:nvSpPr>
        <p:spPr>
          <a:xfrm>
            <a:off x="3032125" y="4567389"/>
            <a:ext cx="948055" cy="217804"/>
          </a:xfrm>
          <a:custGeom>
            <a:avLst/>
            <a:gdLst/>
            <a:ahLst/>
            <a:cxnLst/>
            <a:rect l="l" t="t" r="r" b="b"/>
            <a:pathLst>
              <a:path w="948054" h="217804">
                <a:moveTo>
                  <a:pt x="0" y="217487"/>
                </a:moveTo>
                <a:lnTo>
                  <a:pt x="730250" y="217487"/>
                </a:lnTo>
                <a:lnTo>
                  <a:pt x="94773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/>
          <p:cNvSpPr/>
          <p:nvPr/>
        </p:nvSpPr>
        <p:spPr>
          <a:xfrm>
            <a:off x="3762375" y="4784876"/>
            <a:ext cx="0" cy="652780"/>
          </a:xfrm>
          <a:custGeom>
            <a:avLst/>
            <a:gdLst/>
            <a:ahLst/>
            <a:cxnLst/>
            <a:rect l="l" t="t" r="r" b="b"/>
            <a:pathLst>
              <a:path h="652779">
                <a:moveTo>
                  <a:pt x="0" y="0"/>
                </a:moveTo>
                <a:lnTo>
                  <a:pt x="0" y="6524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/>
          <p:cNvSpPr/>
          <p:nvPr/>
        </p:nvSpPr>
        <p:spPr>
          <a:xfrm>
            <a:off x="3148012" y="5215089"/>
            <a:ext cx="128588" cy="128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1"/>
          <p:cNvSpPr/>
          <p:nvPr/>
        </p:nvSpPr>
        <p:spPr>
          <a:xfrm>
            <a:off x="3517900" y="4899176"/>
            <a:ext cx="128587" cy="1301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2"/>
          <p:cNvSpPr/>
          <p:nvPr/>
        </p:nvSpPr>
        <p:spPr>
          <a:xfrm>
            <a:off x="4027932" y="5163018"/>
            <a:ext cx="1432560" cy="356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3"/>
          <p:cNvSpPr/>
          <p:nvPr/>
        </p:nvSpPr>
        <p:spPr>
          <a:xfrm>
            <a:off x="4110037" y="4784876"/>
            <a:ext cx="730250" cy="652780"/>
          </a:xfrm>
          <a:custGeom>
            <a:avLst/>
            <a:gdLst/>
            <a:ahLst/>
            <a:cxnLst/>
            <a:rect l="l" t="t" r="r" b="b"/>
            <a:pathLst>
              <a:path w="730250" h="652779">
                <a:moveTo>
                  <a:pt x="730250" y="0"/>
                </a:moveTo>
                <a:lnTo>
                  <a:pt x="0" y="0"/>
                </a:lnTo>
                <a:lnTo>
                  <a:pt x="0" y="652462"/>
                </a:lnTo>
                <a:lnTo>
                  <a:pt x="730250" y="652462"/>
                </a:lnTo>
                <a:lnTo>
                  <a:pt x="73025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4"/>
          <p:cNvSpPr/>
          <p:nvPr/>
        </p:nvSpPr>
        <p:spPr>
          <a:xfrm>
            <a:off x="4840287" y="4567389"/>
            <a:ext cx="217804" cy="869950"/>
          </a:xfrm>
          <a:custGeom>
            <a:avLst/>
            <a:gdLst/>
            <a:ahLst/>
            <a:cxnLst/>
            <a:rect l="l" t="t" r="r" b="b"/>
            <a:pathLst>
              <a:path w="217804" h="869950">
                <a:moveTo>
                  <a:pt x="217487" y="0"/>
                </a:moveTo>
                <a:lnTo>
                  <a:pt x="0" y="217487"/>
                </a:lnTo>
                <a:lnTo>
                  <a:pt x="0" y="869950"/>
                </a:lnTo>
                <a:lnTo>
                  <a:pt x="217487" y="652462"/>
                </a:lnTo>
                <a:lnTo>
                  <a:pt x="217487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5"/>
          <p:cNvSpPr/>
          <p:nvPr/>
        </p:nvSpPr>
        <p:spPr>
          <a:xfrm>
            <a:off x="4110037" y="4567389"/>
            <a:ext cx="948055" cy="217804"/>
          </a:xfrm>
          <a:custGeom>
            <a:avLst/>
            <a:gdLst/>
            <a:ahLst/>
            <a:cxnLst/>
            <a:rect l="l" t="t" r="r" b="b"/>
            <a:pathLst>
              <a:path w="948054" h="217804">
                <a:moveTo>
                  <a:pt x="947737" y="0"/>
                </a:moveTo>
                <a:lnTo>
                  <a:pt x="217487" y="0"/>
                </a:lnTo>
                <a:lnTo>
                  <a:pt x="0" y="217487"/>
                </a:lnTo>
                <a:lnTo>
                  <a:pt x="730250" y="217487"/>
                </a:lnTo>
                <a:lnTo>
                  <a:pt x="947737" y="0"/>
                </a:lnTo>
                <a:close/>
              </a:path>
            </a:pathLst>
          </a:custGeom>
          <a:solidFill>
            <a:srgbClr val="698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6"/>
          <p:cNvSpPr/>
          <p:nvPr/>
        </p:nvSpPr>
        <p:spPr>
          <a:xfrm>
            <a:off x="4110037" y="4567389"/>
            <a:ext cx="948055" cy="869950"/>
          </a:xfrm>
          <a:custGeom>
            <a:avLst/>
            <a:gdLst/>
            <a:ahLst/>
            <a:cxnLst/>
            <a:rect l="l" t="t" r="r" b="b"/>
            <a:pathLst>
              <a:path w="948054" h="869950">
                <a:moveTo>
                  <a:pt x="0" y="217487"/>
                </a:moveTo>
                <a:lnTo>
                  <a:pt x="217487" y="0"/>
                </a:lnTo>
                <a:lnTo>
                  <a:pt x="947737" y="0"/>
                </a:lnTo>
                <a:lnTo>
                  <a:pt x="947737" y="652462"/>
                </a:lnTo>
                <a:lnTo>
                  <a:pt x="730249" y="869950"/>
                </a:lnTo>
                <a:lnTo>
                  <a:pt x="0" y="869950"/>
                </a:lnTo>
                <a:lnTo>
                  <a:pt x="0" y="2174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7"/>
          <p:cNvSpPr/>
          <p:nvPr/>
        </p:nvSpPr>
        <p:spPr>
          <a:xfrm>
            <a:off x="4110037" y="4567389"/>
            <a:ext cx="948055" cy="217804"/>
          </a:xfrm>
          <a:custGeom>
            <a:avLst/>
            <a:gdLst/>
            <a:ahLst/>
            <a:cxnLst/>
            <a:rect l="l" t="t" r="r" b="b"/>
            <a:pathLst>
              <a:path w="948054" h="217804">
                <a:moveTo>
                  <a:pt x="0" y="217487"/>
                </a:moveTo>
                <a:lnTo>
                  <a:pt x="730249" y="217487"/>
                </a:lnTo>
                <a:lnTo>
                  <a:pt x="9477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8"/>
          <p:cNvSpPr/>
          <p:nvPr/>
        </p:nvSpPr>
        <p:spPr>
          <a:xfrm>
            <a:off x="4840287" y="4784876"/>
            <a:ext cx="0" cy="652780"/>
          </a:xfrm>
          <a:custGeom>
            <a:avLst/>
            <a:gdLst/>
            <a:ahLst/>
            <a:cxnLst/>
            <a:rect l="l" t="t" r="r" b="b"/>
            <a:pathLst>
              <a:path h="652779">
                <a:moveTo>
                  <a:pt x="0" y="0"/>
                </a:moveTo>
                <a:lnTo>
                  <a:pt x="0" y="6524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9"/>
          <p:cNvSpPr/>
          <p:nvPr/>
        </p:nvSpPr>
        <p:spPr>
          <a:xfrm>
            <a:off x="4225925" y="5215089"/>
            <a:ext cx="128587" cy="128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0"/>
          <p:cNvSpPr/>
          <p:nvPr/>
        </p:nvSpPr>
        <p:spPr>
          <a:xfrm>
            <a:off x="4595812" y="4899176"/>
            <a:ext cx="128588" cy="1301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1"/>
          <p:cNvSpPr/>
          <p:nvPr/>
        </p:nvSpPr>
        <p:spPr>
          <a:xfrm>
            <a:off x="5140452" y="5150827"/>
            <a:ext cx="1429511" cy="3566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2"/>
          <p:cNvSpPr/>
          <p:nvPr/>
        </p:nvSpPr>
        <p:spPr>
          <a:xfrm>
            <a:off x="5221287" y="4773764"/>
            <a:ext cx="728980" cy="652780"/>
          </a:xfrm>
          <a:custGeom>
            <a:avLst/>
            <a:gdLst/>
            <a:ahLst/>
            <a:cxnLst/>
            <a:rect l="l" t="t" r="r" b="b"/>
            <a:pathLst>
              <a:path w="728979" h="652779">
                <a:moveTo>
                  <a:pt x="728662" y="0"/>
                </a:moveTo>
                <a:lnTo>
                  <a:pt x="0" y="0"/>
                </a:lnTo>
                <a:lnTo>
                  <a:pt x="0" y="652462"/>
                </a:lnTo>
                <a:lnTo>
                  <a:pt x="728662" y="652462"/>
                </a:lnTo>
                <a:lnTo>
                  <a:pt x="728662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3"/>
          <p:cNvSpPr/>
          <p:nvPr/>
        </p:nvSpPr>
        <p:spPr>
          <a:xfrm>
            <a:off x="5949950" y="4556276"/>
            <a:ext cx="217804" cy="869950"/>
          </a:xfrm>
          <a:custGeom>
            <a:avLst/>
            <a:gdLst/>
            <a:ahLst/>
            <a:cxnLst/>
            <a:rect l="l" t="t" r="r" b="b"/>
            <a:pathLst>
              <a:path w="217804" h="869950">
                <a:moveTo>
                  <a:pt x="217487" y="0"/>
                </a:moveTo>
                <a:lnTo>
                  <a:pt x="0" y="217487"/>
                </a:lnTo>
                <a:lnTo>
                  <a:pt x="0" y="869950"/>
                </a:lnTo>
                <a:lnTo>
                  <a:pt x="217487" y="652462"/>
                </a:lnTo>
                <a:lnTo>
                  <a:pt x="217487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4"/>
          <p:cNvSpPr/>
          <p:nvPr/>
        </p:nvSpPr>
        <p:spPr>
          <a:xfrm>
            <a:off x="5221287" y="4556276"/>
            <a:ext cx="946150" cy="217804"/>
          </a:xfrm>
          <a:custGeom>
            <a:avLst/>
            <a:gdLst/>
            <a:ahLst/>
            <a:cxnLst/>
            <a:rect l="l" t="t" r="r" b="b"/>
            <a:pathLst>
              <a:path w="946150" h="217804">
                <a:moveTo>
                  <a:pt x="946150" y="0"/>
                </a:moveTo>
                <a:lnTo>
                  <a:pt x="217487" y="0"/>
                </a:lnTo>
                <a:lnTo>
                  <a:pt x="0" y="217487"/>
                </a:lnTo>
                <a:lnTo>
                  <a:pt x="728662" y="217487"/>
                </a:lnTo>
                <a:lnTo>
                  <a:pt x="946150" y="0"/>
                </a:lnTo>
                <a:close/>
              </a:path>
            </a:pathLst>
          </a:custGeom>
          <a:solidFill>
            <a:srgbClr val="698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5"/>
          <p:cNvSpPr/>
          <p:nvPr/>
        </p:nvSpPr>
        <p:spPr>
          <a:xfrm>
            <a:off x="5221287" y="4556276"/>
            <a:ext cx="946150" cy="869950"/>
          </a:xfrm>
          <a:custGeom>
            <a:avLst/>
            <a:gdLst/>
            <a:ahLst/>
            <a:cxnLst/>
            <a:rect l="l" t="t" r="r" b="b"/>
            <a:pathLst>
              <a:path w="946150" h="869950">
                <a:moveTo>
                  <a:pt x="0" y="217487"/>
                </a:moveTo>
                <a:lnTo>
                  <a:pt x="217487" y="0"/>
                </a:lnTo>
                <a:lnTo>
                  <a:pt x="946150" y="0"/>
                </a:lnTo>
                <a:lnTo>
                  <a:pt x="946150" y="652462"/>
                </a:lnTo>
                <a:lnTo>
                  <a:pt x="728662" y="869950"/>
                </a:lnTo>
                <a:lnTo>
                  <a:pt x="0" y="869950"/>
                </a:lnTo>
                <a:lnTo>
                  <a:pt x="0" y="2174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6"/>
          <p:cNvSpPr/>
          <p:nvPr/>
        </p:nvSpPr>
        <p:spPr>
          <a:xfrm>
            <a:off x="5221287" y="4556276"/>
            <a:ext cx="946150" cy="217804"/>
          </a:xfrm>
          <a:custGeom>
            <a:avLst/>
            <a:gdLst/>
            <a:ahLst/>
            <a:cxnLst/>
            <a:rect l="l" t="t" r="r" b="b"/>
            <a:pathLst>
              <a:path w="946150" h="217804">
                <a:moveTo>
                  <a:pt x="0" y="217487"/>
                </a:moveTo>
                <a:lnTo>
                  <a:pt x="728662" y="217487"/>
                </a:lnTo>
                <a:lnTo>
                  <a:pt x="9461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7"/>
          <p:cNvSpPr/>
          <p:nvPr/>
        </p:nvSpPr>
        <p:spPr>
          <a:xfrm>
            <a:off x="5949950" y="4773763"/>
            <a:ext cx="0" cy="652780"/>
          </a:xfrm>
          <a:custGeom>
            <a:avLst/>
            <a:gdLst/>
            <a:ahLst/>
            <a:cxnLst/>
            <a:rect l="l" t="t" r="r" b="b"/>
            <a:pathLst>
              <a:path h="652779">
                <a:moveTo>
                  <a:pt x="0" y="0"/>
                </a:moveTo>
                <a:lnTo>
                  <a:pt x="0" y="6524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8"/>
          <p:cNvSpPr/>
          <p:nvPr/>
        </p:nvSpPr>
        <p:spPr>
          <a:xfrm>
            <a:off x="6195059" y="5150827"/>
            <a:ext cx="1429512" cy="3566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9"/>
          <p:cNvSpPr/>
          <p:nvPr/>
        </p:nvSpPr>
        <p:spPr>
          <a:xfrm>
            <a:off x="6276975" y="4773764"/>
            <a:ext cx="728980" cy="652780"/>
          </a:xfrm>
          <a:custGeom>
            <a:avLst/>
            <a:gdLst/>
            <a:ahLst/>
            <a:cxnLst/>
            <a:rect l="l" t="t" r="r" b="b"/>
            <a:pathLst>
              <a:path w="728979" h="652779">
                <a:moveTo>
                  <a:pt x="728662" y="0"/>
                </a:moveTo>
                <a:lnTo>
                  <a:pt x="0" y="0"/>
                </a:lnTo>
                <a:lnTo>
                  <a:pt x="0" y="652462"/>
                </a:lnTo>
                <a:lnTo>
                  <a:pt x="728662" y="652462"/>
                </a:lnTo>
                <a:lnTo>
                  <a:pt x="728662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0"/>
          <p:cNvSpPr/>
          <p:nvPr/>
        </p:nvSpPr>
        <p:spPr>
          <a:xfrm>
            <a:off x="7005637" y="4556276"/>
            <a:ext cx="217804" cy="869950"/>
          </a:xfrm>
          <a:custGeom>
            <a:avLst/>
            <a:gdLst/>
            <a:ahLst/>
            <a:cxnLst/>
            <a:rect l="l" t="t" r="r" b="b"/>
            <a:pathLst>
              <a:path w="217804" h="869950">
                <a:moveTo>
                  <a:pt x="217487" y="0"/>
                </a:moveTo>
                <a:lnTo>
                  <a:pt x="0" y="217487"/>
                </a:lnTo>
                <a:lnTo>
                  <a:pt x="0" y="869950"/>
                </a:lnTo>
                <a:lnTo>
                  <a:pt x="217487" y="652462"/>
                </a:lnTo>
                <a:lnTo>
                  <a:pt x="217487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1"/>
          <p:cNvSpPr/>
          <p:nvPr/>
        </p:nvSpPr>
        <p:spPr>
          <a:xfrm>
            <a:off x="6276975" y="4556276"/>
            <a:ext cx="946150" cy="217804"/>
          </a:xfrm>
          <a:custGeom>
            <a:avLst/>
            <a:gdLst/>
            <a:ahLst/>
            <a:cxnLst/>
            <a:rect l="l" t="t" r="r" b="b"/>
            <a:pathLst>
              <a:path w="946150" h="217804">
                <a:moveTo>
                  <a:pt x="946150" y="0"/>
                </a:moveTo>
                <a:lnTo>
                  <a:pt x="217487" y="0"/>
                </a:lnTo>
                <a:lnTo>
                  <a:pt x="0" y="217487"/>
                </a:lnTo>
                <a:lnTo>
                  <a:pt x="728662" y="217487"/>
                </a:lnTo>
                <a:lnTo>
                  <a:pt x="946150" y="0"/>
                </a:lnTo>
                <a:close/>
              </a:path>
            </a:pathLst>
          </a:custGeom>
          <a:solidFill>
            <a:srgbClr val="698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2"/>
          <p:cNvSpPr/>
          <p:nvPr/>
        </p:nvSpPr>
        <p:spPr>
          <a:xfrm>
            <a:off x="6276975" y="4556276"/>
            <a:ext cx="946150" cy="869950"/>
          </a:xfrm>
          <a:custGeom>
            <a:avLst/>
            <a:gdLst/>
            <a:ahLst/>
            <a:cxnLst/>
            <a:rect l="l" t="t" r="r" b="b"/>
            <a:pathLst>
              <a:path w="946150" h="869950">
                <a:moveTo>
                  <a:pt x="0" y="217487"/>
                </a:moveTo>
                <a:lnTo>
                  <a:pt x="217487" y="0"/>
                </a:lnTo>
                <a:lnTo>
                  <a:pt x="946150" y="0"/>
                </a:lnTo>
                <a:lnTo>
                  <a:pt x="946150" y="652462"/>
                </a:lnTo>
                <a:lnTo>
                  <a:pt x="728662" y="869950"/>
                </a:lnTo>
                <a:lnTo>
                  <a:pt x="0" y="869950"/>
                </a:lnTo>
                <a:lnTo>
                  <a:pt x="0" y="2174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3"/>
          <p:cNvSpPr/>
          <p:nvPr/>
        </p:nvSpPr>
        <p:spPr>
          <a:xfrm>
            <a:off x="6276975" y="4556276"/>
            <a:ext cx="946150" cy="217804"/>
          </a:xfrm>
          <a:custGeom>
            <a:avLst/>
            <a:gdLst/>
            <a:ahLst/>
            <a:cxnLst/>
            <a:rect l="l" t="t" r="r" b="b"/>
            <a:pathLst>
              <a:path w="946150" h="217804">
                <a:moveTo>
                  <a:pt x="0" y="217487"/>
                </a:moveTo>
                <a:lnTo>
                  <a:pt x="728662" y="217487"/>
                </a:lnTo>
                <a:lnTo>
                  <a:pt x="9461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4"/>
          <p:cNvSpPr/>
          <p:nvPr/>
        </p:nvSpPr>
        <p:spPr>
          <a:xfrm>
            <a:off x="7005637" y="4773763"/>
            <a:ext cx="0" cy="652780"/>
          </a:xfrm>
          <a:custGeom>
            <a:avLst/>
            <a:gdLst/>
            <a:ahLst/>
            <a:cxnLst/>
            <a:rect l="l" t="t" r="r" b="b"/>
            <a:pathLst>
              <a:path h="652779">
                <a:moveTo>
                  <a:pt x="0" y="0"/>
                </a:moveTo>
                <a:lnTo>
                  <a:pt x="0" y="6524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5"/>
          <p:cNvSpPr/>
          <p:nvPr/>
        </p:nvSpPr>
        <p:spPr>
          <a:xfrm>
            <a:off x="7274052" y="5150827"/>
            <a:ext cx="1429511" cy="3566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6"/>
          <p:cNvSpPr/>
          <p:nvPr/>
        </p:nvSpPr>
        <p:spPr>
          <a:xfrm>
            <a:off x="7354887" y="4773764"/>
            <a:ext cx="728980" cy="652780"/>
          </a:xfrm>
          <a:custGeom>
            <a:avLst/>
            <a:gdLst/>
            <a:ahLst/>
            <a:cxnLst/>
            <a:rect l="l" t="t" r="r" b="b"/>
            <a:pathLst>
              <a:path w="728979" h="652779">
                <a:moveTo>
                  <a:pt x="728662" y="0"/>
                </a:moveTo>
                <a:lnTo>
                  <a:pt x="0" y="0"/>
                </a:lnTo>
                <a:lnTo>
                  <a:pt x="0" y="652462"/>
                </a:lnTo>
                <a:lnTo>
                  <a:pt x="728662" y="652462"/>
                </a:lnTo>
                <a:lnTo>
                  <a:pt x="728662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7"/>
          <p:cNvSpPr/>
          <p:nvPr/>
        </p:nvSpPr>
        <p:spPr>
          <a:xfrm>
            <a:off x="8083550" y="4556276"/>
            <a:ext cx="217804" cy="869950"/>
          </a:xfrm>
          <a:custGeom>
            <a:avLst/>
            <a:gdLst/>
            <a:ahLst/>
            <a:cxnLst/>
            <a:rect l="l" t="t" r="r" b="b"/>
            <a:pathLst>
              <a:path w="217804" h="869950">
                <a:moveTo>
                  <a:pt x="217487" y="0"/>
                </a:moveTo>
                <a:lnTo>
                  <a:pt x="0" y="217487"/>
                </a:lnTo>
                <a:lnTo>
                  <a:pt x="0" y="869950"/>
                </a:lnTo>
                <a:lnTo>
                  <a:pt x="217487" y="652462"/>
                </a:lnTo>
                <a:lnTo>
                  <a:pt x="217487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8"/>
          <p:cNvSpPr/>
          <p:nvPr/>
        </p:nvSpPr>
        <p:spPr>
          <a:xfrm>
            <a:off x="7354887" y="4556276"/>
            <a:ext cx="946150" cy="217804"/>
          </a:xfrm>
          <a:custGeom>
            <a:avLst/>
            <a:gdLst/>
            <a:ahLst/>
            <a:cxnLst/>
            <a:rect l="l" t="t" r="r" b="b"/>
            <a:pathLst>
              <a:path w="946150" h="217804">
                <a:moveTo>
                  <a:pt x="946150" y="0"/>
                </a:moveTo>
                <a:lnTo>
                  <a:pt x="217487" y="0"/>
                </a:lnTo>
                <a:lnTo>
                  <a:pt x="0" y="217487"/>
                </a:lnTo>
                <a:lnTo>
                  <a:pt x="728662" y="217487"/>
                </a:lnTo>
                <a:lnTo>
                  <a:pt x="946150" y="0"/>
                </a:lnTo>
                <a:close/>
              </a:path>
            </a:pathLst>
          </a:custGeom>
          <a:solidFill>
            <a:srgbClr val="698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9"/>
          <p:cNvSpPr/>
          <p:nvPr/>
        </p:nvSpPr>
        <p:spPr>
          <a:xfrm>
            <a:off x="7354887" y="4556276"/>
            <a:ext cx="946150" cy="869950"/>
          </a:xfrm>
          <a:custGeom>
            <a:avLst/>
            <a:gdLst/>
            <a:ahLst/>
            <a:cxnLst/>
            <a:rect l="l" t="t" r="r" b="b"/>
            <a:pathLst>
              <a:path w="946150" h="869950">
                <a:moveTo>
                  <a:pt x="0" y="217487"/>
                </a:moveTo>
                <a:lnTo>
                  <a:pt x="217487" y="0"/>
                </a:lnTo>
                <a:lnTo>
                  <a:pt x="946150" y="0"/>
                </a:lnTo>
                <a:lnTo>
                  <a:pt x="946150" y="652462"/>
                </a:lnTo>
                <a:lnTo>
                  <a:pt x="728662" y="869950"/>
                </a:lnTo>
                <a:lnTo>
                  <a:pt x="0" y="869950"/>
                </a:lnTo>
                <a:lnTo>
                  <a:pt x="0" y="2174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0"/>
          <p:cNvSpPr/>
          <p:nvPr/>
        </p:nvSpPr>
        <p:spPr>
          <a:xfrm>
            <a:off x="7354887" y="4556276"/>
            <a:ext cx="946150" cy="217804"/>
          </a:xfrm>
          <a:custGeom>
            <a:avLst/>
            <a:gdLst/>
            <a:ahLst/>
            <a:cxnLst/>
            <a:rect l="l" t="t" r="r" b="b"/>
            <a:pathLst>
              <a:path w="946150" h="217804">
                <a:moveTo>
                  <a:pt x="0" y="217487"/>
                </a:moveTo>
                <a:lnTo>
                  <a:pt x="728662" y="217487"/>
                </a:lnTo>
                <a:lnTo>
                  <a:pt x="9461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1"/>
          <p:cNvSpPr/>
          <p:nvPr/>
        </p:nvSpPr>
        <p:spPr>
          <a:xfrm>
            <a:off x="8083550" y="4773763"/>
            <a:ext cx="0" cy="652780"/>
          </a:xfrm>
          <a:custGeom>
            <a:avLst/>
            <a:gdLst/>
            <a:ahLst/>
            <a:cxnLst/>
            <a:rect l="l" t="t" r="r" b="b"/>
            <a:pathLst>
              <a:path h="652779">
                <a:moveTo>
                  <a:pt x="0" y="0"/>
                </a:moveTo>
                <a:lnTo>
                  <a:pt x="0" y="6524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2"/>
          <p:cNvSpPr/>
          <p:nvPr/>
        </p:nvSpPr>
        <p:spPr>
          <a:xfrm>
            <a:off x="4398962" y="5062689"/>
            <a:ext cx="130175" cy="1285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3"/>
          <p:cNvSpPr/>
          <p:nvPr/>
        </p:nvSpPr>
        <p:spPr>
          <a:xfrm>
            <a:off x="5313362" y="5215089"/>
            <a:ext cx="130175" cy="1285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4"/>
          <p:cNvSpPr/>
          <p:nvPr/>
        </p:nvSpPr>
        <p:spPr>
          <a:xfrm>
            <a:off x="5684837" y="4899176"/>
            <a:ext cx="128588" cy="1301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5"/>
          <p:cNvSpPr/>
          <p:nvPr/>
        </p:nvSpPr>
        <p:spPr>
          <a:xfrm>
            <a:off x="5673725" y="5215089"/>
            <a:ext cx="128587" cy="128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6"/>
          <p:cNvSpPr/>
          <p:nvPr/>
        </p:nvSpPr>
        <p:spPr>
          <a:xfrm>
            <a:off x="5313362" y="4899176"/>
            <a:ext cx="130175" cy="1301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7"/>
          <p:cNvSpPr/>
          <p:nvPr/>
        </p:nvSpPr>
        <p:spPr>
          <a:xfrm>
            <a:off x="6402387" y="5192864"/>
            <a:ext cx="130175" cy="1301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8"/>
          <p:cNvSpPr/>
          <p:nvPr/>
        </p:nvSpPr>
        <p:spPr>
          <a:xfrm>
            <a:off x="6772275" y="4876951"/>
            <a:ext cx="130175" cy="1301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59"/>
          <p:cNvSpPr/>
          <p:nvPr/>
        </p:nvSpPr>
        <p:spPr>
          <a:xfrm>
            <a:off x="6761162" y="5192864"/>
            <a:ext cx="130175" cy="1301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0"/>
          <p:cNvSpPr/>
          <p:nvPr/>
        </p:nvSpPr>
        <p:spPr>
          <a:xfrm>
            <a:off x="6402387" y="4876951"/>
            <a:ext cx="130175" cy="130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1"/>
          <p:cNvSpPr/>
          <p:nvPr/>
        </p:nvSpPr>
        <p:spPr>
          <a:xfrm>
            <a:off x="6588125" y="5029351"/>
            <a:ext cx="128587" cy="1301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2"/>
          <p:cNvSpPr/>
          <p:nvPr/>
        </p:nvSpPr>
        <p:spPr>
          <a:xfrm>
            <a:off x="7480300" y="5181751"/>
            <a:ext cx="128587" cy="1301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3"/>
          <p:cNvSpPr/>
          <p:nvPr/>
        </p:nvSpPr>
        <p:spPr>
          <a:xfrm>
            <a:off x="7850187" y="4867426"/>
            <a:ext cx="130175" cy="1285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4"/>
          <p:cNvSpPr/>
          <p:nvPr/>
        </p:nvSpPr>
        <p:spPr>
          <a:xfrm>
            <a:off x="7839075" y="5181751"/>
            <a:ext cx="130175" cy="1301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5"/>
          <p:cNvSpPr/>
          <p:nvPr/>
        </p:nvSpPr>
        <p:spPr>
          <a:xfrm>
            <a:off x="7480300" y="4867426"/>
            <a:ext cx="128587" cy="128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6"/>
          <p:cNvSpPr/>
          <p:nvPr/>
        </p:nvSpPr>
        <p:spPr>
          <a:xfrm>
            <a:off x="7675562" y="4867426"/>
            <a:ext cx="130175" cy="128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7"/>
          <p:cNvSpPr/>
          <p:nvPr/>
        </p:nvSpPr>
        <p:spPr>
          <a:xfrm>
            <a:off x="7666037" y="5181751"/>
            <a:ext cx="128588" cy="1301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68"/>
          <p:cNvSpPr/>
          <p:nvPr/>
        </p:nvSpPr>
        <p:spPr>
          <a:xfrm>
            <a:off x="3367350" y="5437339"/>
            <a:ext cx="76200" cy="393065"/>
          </a:xfrm>
          <a:custGeom>
            <a:avLst/>
            <a:gdLst/>
            <a:ahLst/>
            <a:cxnLst/>
            <a:rect l="l" t="t" r="r" b="b"/>
            <a:pathLst>
              <a:path w="76200" h="393064">
                <a:moveTo>
                  <a:pt x="42625" y="75280"/>
                </a:moveTo>
                <a:lnTo>
                  <a:pt x="33154" y="76278"/>
                </a:lnTo>
                <a:lnTo>
                  <a:pt x="66508" y="392612"/>
                </a:lnTo>
                <a:lnTo>
                  <a:pt x="75980" y="391613"/>
                </a:lnTo>
                <a:lnTo>
                  <a:pt x="42625" y="75280"/>
                </a:lnTo>
                <a:close/>
              </a:path>
              <a:path w="76200" h="393064">
                <a:moveTo>
                  <a:pt x="29899" y="0"/>
                </a:moveTo>
                <a:lnTo>
                  <a:pt x="0" y="79775"/>
                </a:lnTo>
                <a:lnTo>
                  <a:pt x="33154" y="76278"/>
                </a:lnTo>
                <a:lnTo>
                  <a:pt x="31822" y="63648"/>
                </a:lnTo>
                <a:lnTo>
                  <a:pt x="41294" y="62650"/>
                </a:lnTo>
                <a:lnTo>
                  <a:pt x="69941" y="62650"/>
                </a:lnTo>
                <a:lnTo>
                  <a:pt x="29899" y="0"/>
                </a:lnTo>
                <a:close/>
              </a:path>
              <a:path w="76200" h="393064">
                <a:moveTo>
                  <a:pt x="41294" y="62650"/>
                </a:moveTo>
                <a:lnTo>
                  <a:pt x="31822" y="63648"/>
                </a:lnTo>
                <a:lnTo>
                  <a:pt x="33154" y="76278"/>
                </a:lnTo>
                <a:lnTo>
                  <a:pt x="42625" y="75280"/>
                </a:lnTo>
                <a:lnTo>
                  <a:pt x="41294" y="62650"/>
                </a:lnTo>
                <a:close/>
              </a:path>
              <a:path w="76200" h="393064">
                <a:moveTo>
                  <a:pt x="69941" y="62650"/>
                </a:moveTo>
                <a:lnTo>
                  <a:pt x="41294" y="62650"/>
                </a:lnTo>
                <a:lnTo>
                  <a:pt x="42625" y="75280"/>
                </a:lnTo>
                <a:lnTo>
                  <a:pt x="75779" y="71784"/>
                </a:lnTo>
                <a:lnTo>
                  <a:pt x="69941" y="62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69"/>
          <p:cNvSpPr txBox="1"/>
          <p:nvPr/>
        </p:nvSpPr>
        <p:spPr>
          <a:xfrm>
            <a:off x="2044064" y="5848310"/>
            <a:ext cx="269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Elementary </a:t>
            </a:r>
            <a:r>
              <a:rPr sz="1800" spc="-20" dirty="0">
                <a:latin typeface="Calibri"/>
                <a:cs typeface="Calibri"/>
              </a:rPr>
              <a:t>Event </a:t>
            </a:r>
            <a:r>
              <a:rPr sz="1800" spc="-10" dirty="0">
                <a:latin typeface="MS PGothic"/>
                <a:cs typeface="MS PGothic"/>
              </a:rPr>
              <a:t>“</a:t>
            </a:r>
            <a:r>
              <a:rPr sz="1800" spc="-10" dirty="0">
                <a:latin typeface="Calibri"/>
                <a:cs typeface="Calibri"/>
              </a:rPr>
              <a:t>Throw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</a:t>
            </a:r>
            <a:r>
              <a:rPr sz="1800" spc="-5" dirty="0">
                <a:latin typeface="MS PGothic"/>
                <a:cs typeface="MS PGothic"/>
              </a:rPr>
              <a:t>”</a:t>
            </a:r>
            <a:endParaRPr sz="1800" dirty="0">
              <a:latin typeface="MS PGothic"/>
              <a:cs typeface="MS PGothic"/>
            </a:endParaRPr>
          </a:p>
        </p:txBody>
      </p:sp>
      <p:sp>
        <p:nvSpPr>
          <p:cNvPr id="75" name="object 70"/>
          <p:cNvSpPr txBox="1"/>
          <p:nvPr/>
        </p:nvSpPr>
        <p:spPr>
          <a:xfrm>
            <a:off x="987225" y="4707846"/>
            <a:ext cx="86925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615"/>
              </a:spcBef>
            </a:pPr>
            <a:r>
              <a:rPr sz="4800" spc="-5" dirty="0" smtClean="0">
                <a:latin typeface="Calibri"/>
                <a:cs typeface="Calibri"/>
              </a:rPr>
              <a:t>O: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76" name="object 71"/>
          <p:cNvSpPr/>
          <p:nvPr/>
        </p:nvSpPr>
        <p:spPr>
          <a:xfrm>
            <a:off x="5624512" y="5694514"/>
            <a:ext cx="3197225" cy="646430"/>
          </a:xfrm>
          <a:custGeom>
            <a:avLst/>
            <a:gdLst/>
            <a:ahLst/>
            <a:cxnLst/>
            <a:rect l="l" t="t" r="r" b="b"/>
            <a:pathLst>
              <a:path w="3197225" h="646429">
                <a:moveTo>
                  <a:pt x="3197225" y="0"/>
                </a:moveTo>
                <a:lnTo>
                  <a:pt x="0" y="0"/>
                </a:lnTo>
                <a:lnTo>
                  <a:pt x="0" y="646112"/>
                </a:lnTo>
                <a:lnTo>
                  <a:pt x="3197225" y="646112"/>
                </a:lnTo>
                <a:lnTo>
                  <a:pt x="319722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2"/>
          <p:cNvSpPr txBox="1"/>
          <p:nvPr/>
        </p:nvSpPr>
        <p:spPr>
          <a:xfrm>
            <a:off x="5703252" y="5714198"/>
            <a:ext cx="268097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elements </a:t>
            </a:r>
            <a:r>
              <a:rPr sz="1800" dirty="0">
                <a:latin typeface="Calibri"/>
                <a:cs typeface="Calibri"/>
              </a:rPr>
              <a:t>of O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sz="1800" i="1" spc="-5" dirty="0">
                <a:latin typeface="Calibri"/>
                <a:cs typeface="Calibri"/>
              </a:rPr>
              <a:t>elementary </a:t>
            </a:r>
            <a:r>
              <a:rPr sz="1800" i="1" spc="-10" dirty="0">
                <a:latin typeface="Calibri"/>
                <a:cs typeface="Calibri"/>
              </a:rPr>
              <a:t>events.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16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 smtClean="0">
                <a:cs typeface="Calibri"/>
              </a:rPr>
              <a:t>Probability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indent="-171450">
              <a:lnSpc>
                <a:spcPct val="100000"/>
              </a:lnSpc>
              <a:spcBef>
                <a:spcPts val="269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"/>
              </a:rPr>
              <a:t>Probability allows </a:t>
            </a:r>
            <a:r>
              <a:rPr lang="en-US" altLang="zh-CN" dirty="0">
                <a:cs typeface="Calibri"/>
              </a:rPr>
              <a:t>us </a:t>
            </a:r>
            <a:r>
              <a:rPr lang="en-US" altLang="zh-CN" spc="-20" dirty="0">
                <a:cs typeface="Calibri"/>
              </a:rPr>
              <a:t>to </a:t>
            </a:r>
            <a:r>
              <a:rPr lang="en-US" altLang="zh-CN" dirty="0">
                <a:cs typeface="Calibri"/>
              </a:rPr>
              <a:t>measure </a:t>
            </a:r>
            <a:r>
              <a:rPr lang="en-US" altLang="zh-CN" spc="-15" dirty="0">
                <a:cs typeface="Calibri"/>
              </a:rPr>
              <a:t>many</a:t>
            </a:r>
            <a:r>
              <a:rPr lang="en-US" altLang="zh-CN" spc="10" dirty="0">
                <a:cs typeface="Calibri"/>
              </a:rPr>
              <a:t> </a:t>
            </a:r>
            <a:r>
              <a:rPr lang="en-US" altLang="zh-CN" spc="-10" dirty="0">
                <a:cs typeface="Calibri"/>
              </a:rPr>
              <a:t>events.</a:t>
            </a:r>
            <a:endParaRPr lang="en-US" altLang="zh-CN" dirty="0">
              <a:cs typeface="Calibri"/>
            </a:endParaRPr>
          </a:p>
          <a:p>
            <a:pPr marL="184150" marR="5080" indent="-171450">
              <a:lnSpc>
                <a:spcPts val="3410"/>
              </a:lnSpc>
              <a:spcBef>
                <a:spcPts val="93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"/>
              </a:rPr>
              <a:t>The </a:t>
            </a:r>
            <a:r>
              <a:rPr lang="en-US" altLang="zh-CN" spc="-10" dirty="0">
                <a:cs typeface="Calibri"/>
              </a:rPr>
              <a:t>events </a:t>
            </a:r>
            <a:r>
              <a:rPr lang="en-US" altLang="zh-CN" spc="-5" dirty="0">
                <a:cs typeface="Calibri"/>
              </a:rPr>
              <a:t>are </a:t>
            </a:r>
            <a:r>
              <a:rPr lang="en-US" altLang="zh-CN" spc="-10" dirty="0">
                <a:cs typeface="Calibri"/>
              </a:rPr>
              <a:t>subsets </a:t>
            </a:r>
            <a:r>
              <a:rPr lang="en-US" altLang="zh-CN" spc="-5" dirty="0">
                <a:cs typeface="Calibri"/>
              </a:rPr>
              <a:t>of </a:t>
            </a:r>
            <a:r>
              <a:rPr lang="en-US" altLang="zh-CN" dirty="0">
                <a:cs typeface="Calibri"/>
              </a:rPr>
              <a:t>the </a:t>
            </a:r>
            <a:r>
              <a:rPr lang="en-US" altLang="zh-CN" spc="-5" dirty="0">
                <a:cs typeface="Calibri"/>
              </a:rPr>
              <a:t>sample </a:t>
            </a:r>
            <a:r>
              <a:rPr lang="en-US" altLang="zh-CN" spc="-10" dirty="0">
                <a:cs typeface="Calibri"/>
              </a:rPr>
              <a:t>space </a:t>
            </a:r>
            <a:r>
              <a:rPr lang="en-US" altLang="zh-CN" spc="10" dirty="0">
                <a:cs typeface="Calibri"/>
              </a:rPr>
              <a:t>O.  </a:t>
            </a:r>
            <a:r>
              <a:rPr lang="en-US" altLang="zh-CN" spc="-20" dirty="0">
                <a:cs typeface="Calibri"/>
              </a:rPr>
              <a:t>For example, for </a:t>
            </a:r>
            <a:r>
              <a:rPr lang="en-US" altLang="zh-CN" dirty="0">
                <a:cs typeface="Calibri"/>
              </a:rPr>
              <a:t>a die </a:t>
            </a:r>
            <a:r>
              <a:rPr lang="en-US" altLang="zh-CN" spc="-5" dirty="0">
                <a:cs typeface="Calibri"/>
              </a:rPr>
              <a:t>we </a:t>
            </a:r>
            <a:r>
              <a:rPr lang="en-US" altLang="zh-CN" dirty="0">
                <a:cs typeface="Calibri"/>
              </a:rPr>
              <a:t>may </a:t>
            </a:r>
            <a:r>
              <a:rPr lang="en-US" altLang="zh-CN" spc="-5" dirty="0">
                <a:cs typeface="Calibri"/>
              </a:rPr>
              <a:t>consider</a:t>
            </a:r>
            <a:r>
              <a:rPr lang="en-US" altLang="zh-CN" spc="35" dirty="0">
                <a:cs typeface="Calibri"/>
              </a:rPr>
              <a:t> </a:t>
            </a:r>
            <a:r>
              <a:rPr lang="en-US" altLang="zh-CN" dirty="0" smtClean="0">
                <a:cs typeface="Calibri"/>
              </a:rPr>
              <a:t>the </a:t>
            </a:r>
            <a:r>
              <a:rPr lang="en-US" altLang="zh-CN" spc="-10" dirty="0">
                <a:cs typeface="Calibri"/>
              </a:rPr>
              <a:t>following events:</a:t>
            </a:r>
            <a:r>
              <a:rPr lang="en-US" altLang="zh-CN" spc="-4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e.g.,</a:t>
            </a:r>
            <a:endParaRPr lang="en-US" altLang="zh-CN" dirty="0">
              <a:cs typeface="Calibri"/>
            </a:endParaRPr>
          </a:p>
          <a:p>
            <a:pPr marL="184150" marR="5080" indent="-171450">
              <a:lnSpc>
                <a:spcPts val="3410"/>
              </a:lnSpc>
              <a:spcBef>
                <a:spcPts val="930"/>
              </a:spcBef>
              <a:buFont typeface="Arial"/>
              <a:buChar char="•"/>
              <a:tabLst>
                <a:tab pos="184150" algn="l"/>
              </a:tabLst>
            </a:pPr>
            <a:endParaRPr lang="en-US" altLang="zh-CN" dirty="0" smtClean="0">
              <a:cs typeface="Calibri"/>
            </a:endParaRPr>
          </a:p>
          <a:p>
            <a:pPr marL="184150" marR="5080" indent="-171450">
              <a:lnSpc>
                <a:spcPts val="3410"/>
              </a:lnSpc>
              <a:spcBef>
                <a:spcPts val="930"/>
              </a:spcBef>
              <a:buFont typeface="Arial"/>
              <a:buChar char="•"/>
              <a:tabLst>
                <a:tab pos="184150" algn="l"/>
              </a:tabLst>
            </a:pPr>
            <a:endParaRPr lang="en-US" altLang="zh-CN" dirty="0"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"/>
              </a:rPr>
              <a:t>Assign probabilities </a:t>
            </a:r>
            <a:r>
              <a:rPr lang="en-US" altLang="zh-CN" spc="-20" dirty="0">
                <a:cs typeface="Calibri"/>
              </a:rPr>
              <a:t>to </a:t>
            </a:r>
            <a:r>
              <a:rPr lang="en-US" altLang="zh-CN" dirty="0">
                <a:cs typeface="Calibri"/>
              </a:rPr>
              <a:t>these </a:t>
            </a:r>
            <a:r>
              <a:rPr lang="en-US" altLang="zh-CN" spc="-10" dirty="0">
                <a:cs typeface="Calibri"/>
              </a:rPr>
              <a:t>events:</a:t>
            </a:r>
            <a:r>
              <a:rPr lang="en-US" altLang="zh-CN" spc="2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e.g.,</a:t>
            </a:r>
            <a:endParaRPr lang="en-US" altLang="zh-CN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10" name="object 4"/>
          <p:cNvSpPr txBox="1"/>
          <p:nvPr/>
        </p:nvSpPr>
        <p:spPr>
          <a:xfrm>
            <a:off x="3465422" y="3407407"/>
            <a:ext cx="2213156" cy="977191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400" spc="-50" dirty="0">
                <a:latin typeface="Calibri"/>
                <a:cs typeface="Calibri"/>
              </a:rPr>
              <a:t>GREATER </a:t>
            </a:r>
            <a:r>
              <a:rPr sz="2400" dirty="0">
                <a:latin typeface="Calibri"/>
                <a:cs typeface="Calibri"/>
              </a:rPr>
              <a:t>= {5,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6}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spc="-5" dirty="0">
                <a:latin typeface="Calibri"/>
                <a:cs typeface="Calibri"/>
              </a:rPr>
              <a:t>EVEN </a:t>
            </a:r>
            <a:r>
              <a:rPr sz="2400" dirty="0">
                <a:latin typeface="Calibri"/>
                <a:cs typeface="Calibri"/>
              </a:rPr>
              <a:t>= {2, 4,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6}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65422" y="5174096"/>
            <a:ext cx="1921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cs typeface="Calibri"/>
              </a:rPr>
              <a:t>P(EVEN) =</a:t>
            </a:r>
            <a:r>
              <a:rPr lang="en-US" altLang="zh-CN" sz="2400" spc="-20" dirty="0" smtClean="0">
                <a:cs typeface="Calibri"/>
              </a:rPr>
              <a:t> </a:t>
            </a:r>
            <a:r>
              <a:rPr lang="en-US" altLang="zh-CN" sz="2400" spc="-5" dirty="0">
                <a:cs typeface="Calibri"/>
              </a:rPr>
              <a:t>1/2</a:t>
            </a:r>
            <a:endParaRPr lang="en-US" altLang="zh-CN" sz="2400" dirty="0">
              <a:cs typeface="Calibri"/>
            </a:endParaRPr>
          </a:p>
          <a:p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solidFill>
                  <a:srgbClr val="000000"/>
                </a:solidFill>
              </a:rPr>
              <a:t>Sample space and</a:t>
            </a:r>
            <a:r>
              <a:rPr lang="en-US" altLang="zh-CN" spc="-40" dirty="0">
                <a:solidFill>
                  <a:srgbClr val="000000"/>
                </a:solidFill>
              </a:rPr>
              <a:t> </a:t>
            </a:r>
            <a:r>
              <a:rPr lang="en-US" altLang="zh-CN" spc="-30" dirty="0">
                <a:solidFill>
                  <a:srgbClr val="000000"/>
                </a:solidFill>
              </a:rPr>
              <a:t>Events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altLang="zh-CN" dirty="0" smtClean="0">
                <a:solidFill>
                  <a:srgbClr val="0070C0"/>
                </a:solidFill>
                <a:latin typeface="Symbol"/>
                <a:cs typeface="Symbol"/>
              </a:rPr>
              <a:t></a:t>
            </a:r>
            <a:r>
              <a:rPr lang="en-US" altLang="zh-CN" dirty="0" smtClean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-5" dirty="0">
                <a:solidFill>
                  <a:srgbClr val="0070C0"/>
                </a:solidFill>
                <a:cs typeface="Calibri"/>
              </a:rPr>
              <a:t>Sample</a:t>
            </a:r>
            <a:r>
              <a:rPr lang="en-US" altLang="zh-CN" spc="-25" dirty="0">
                <a:solidFill>
                  <a:srgbClr val="0070C0"/>
                </a:solidFill>
                <a:cs typeface="Calibri"/>
              </a:rPr>
              <a:t> </a:t>
            </a:r>
            <a:r>
              <a:rPr lang="en-US" altLang="zh-CN" spc="-5" dirty="0" smtClean="0">
                <a:solidFill>
                  <a:srgbClr val="0070C0"/>
                </a:solidFill>
                <a:cs typeface="Calibri"/>
              </a:rPr>
              <a:t>Space</a:t>
            </a:r>
            <a:r>
              <a:rPr lang="en-US" altLang="zh-CN" spc="-5" dirty="0" smtClean="0">
                <a:cs typeface="Calibri"/>
              </a:rPr>
              <a:t>,</a:t>
            </a:r>
            <a:endParaRPr lang="en-US" altLang="zh-CN" dirty="0" smtClean="0"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altLang="zh-CN" spc="-15" dirty="0" smtClean="0">
                <a:cs typeface="Calibri"/>
              </a:rPr>
              <a:t>result </a:t>
            </a:r>
            <a:r>
              <a:rPr lang="en-US" altLang="zh-CN" dirty="0">
                <a:cs typeface="Calibri"/>
              </a:rPr>
              <a:t>of an </a:t>
            </a:r>
            <a:r>
              <a:rPr lang="en-US" altLang="zh-CN" spc="-15" dirty="0">
                <a:cs typeface="Calibri"/>
              </a:rPr>
              <a:t>experiment </a:t>
            </a:r>
            <a:r>
              <a:rPr lang="en-US" altLang="zh-CN" dirty="0">
                <a:cs typeface="Calibri"/>
              </a:rPr>
              <a:t>/ </a:t>
            </a:r>
            <a:r>
              <a:rPr lang="en-US" altLang="zh-CN" spc="-10" dirty="0">
                <a:cs typeface="Calibri"/>
              </a:rPr>
              <a:t>set </a:t>
            </a:r>
            <a:r>
              <a:rPr lang="en-US" altLang="zh-CN" dirty="0">
                <a:cs typeface="Calibri"/>
              </a:rPr>
              <a:t>of </a:t>
            </a:r>
            <a:r>
              <a:rPr lang="en-US" altLang="zh-CN" spc="-5" dirty="0">
                <a:cs typeface="Calibri"/>
              </a:rPr>
              <a:t>all </a:t>
            </a:r>
            <a:r>
              <a:rPr lang="en-US" altLang="zh-CN" spc="-15" dirty="0" smtClean="0">
                <a:cs typeface="Calibri"/>
              </a:rPr>
              <a:t>outcomes</a:t>
            </a:r>
            <a:endParaRPr lang="en-US" altLang="zh-CN" dirty="0"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812800" algn="l"/>
              </a:tabLst>
            </a:pPr>
            <a:r>
              <a:rPr lang="en-US" altLang="zh-CN" dirty="0">
                <a:cs typeface="Calibri"/>
              </a:rPr>
              <a:t>If </a:t>
            </a:r>
            <a:r>
              <a:rPr lang="en-US" altLang="zh-CN" spc="-20" dirty="0">
                <a:cs typeface="Calibri"/>
              </a:rPr>
              <a:t>you </a:t>
            </a:r>
            <a:r>
              <a:rPr lang="en-US" altLang="zh-CN" spc="-15" dirty="0">
                <a:cs typeface="Calibri"/>
              </a:rPr>
              <a:t>toss </a:t>
            </a:r>
            <a:r>
              <a:rPr lang="en-US" altLang="zh-CN" dirty="0">
                <a:cs typeface="Calibri"/>
              </a:rPr>
              <a:t>a </a:t>
            </a:r>
            <a:r>
              <a:rPr lang="en-US" altLang="zh-CN" spc="-10" dirty="0">
                <a:cs typeface="Calibri"/>
              </a:rPr>
              <a:t>coin </a:t>
            </a:r>
            <a:r>
              <a:rPr lang="en-US" altLang="zh-CN" spc="-5" dirty="0">
                <a:cs typeface="Calibri"/>
              </a:rPr>
              <a:t>twice </a:t>
            </a:r>
            <a:r>
              <a:rPr lang="en-US" altLang="zh-CN" dirty="0">
                <a:latin typeface="Symbol"/>
                <a:cs typeface="Symbol"/>
              </a:rPr>
              <a:t></a:t>
            </a:r>
            <a:r>
              <a:rPr lang="en-US" altLang="zh-CN" dirty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Symbol"/>
                <a:cs typeface="Symbol"/>
              </a:rPr>
              <a:t> </a:t>
            </a:r>
            <a:r>
              <a:rPr lang="en-US" altLang="zh-CN" sz="2400" spc="-5" dirty="0" smtClean="0">
                <a:latin typeface="Symbol"/>
                <a:cs typeface="Symbol"/>
              </a:rPr>
              <a:t></a:t>
            </a:r>
            <a:endParaRPr lang="en-US" altLang="zh-CN" sz="2400" dirty="0">
              <a:latin typeface="Symbol"/>
              <a:cs typeface="Symbo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pc="-25" dirty="0">
                <a:cs typeface="Calibri"/>
              </a:rPr>
              <a:t>Event: </a:t>
            </a:r>
            <a:r>
              <a:rPr lang="en-US" altLang="zh-CN" dirty="0">
                <a:cs typeface="Calibri"/>
              </a:rPr>
              <a:t>a </a:t>
            </a:r>
            <a:r>
              <a:rPr lang="en-US" altLang="zh-CN" spc="-10" dirty="0">
                <a:cs typeface="Calibri"/>
              </a:rPr>
              <a:t>subset </a:t>
            </a:r>
            <a:r>
              <a:rPr lang="en-US" altLang="zh-CN" dirty="0">
                <a:cs typeface="Calibri"/>
              </a:rPr>
              <a:t>of</a:t>
            </a:r>
            <a:r>
              <a:rPr lang="en-US" altLang="zh-CN" spc="35" dirty="0">
                <a:cs typeface="Calibri"/>
              </a:rPr>
              <a:t> </a:t>
            </a:r>
            <a:r>
              <a:rPr lang="en-US" altLang="zh-CN" dirty="0">
                <a:latin typeface="Symbol"/>
                <a:cs typeface="Symbol"/>
              </a:rPr>
              <a:t></a:t>
            </a:r>
          </a:p>
          <a:p>
            <a:pPr marL="812800" lvl="1" indent="-3429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lang="en-US" altLang="zh-CN" spc="-20" dirty="0">
                <a:cs typeface="Calibri"/>
              </a:rPr>
              <a:t>First </a:t>
            </a:r>
            <a:r>
              <a:rPr lang="en-US" altLang="zh-CN" spc="-10" dirty="0">
                <a:cs typeface="Calibri"/>
              </a:rPr>
              <a:t>toss </a:t>
            </a:r>
            <a:r>
              <a:rPr lang="en-US" altLang="zh-CN" dirty="0">
                <a:cs typeface="Calibri"/>
              </a:rPr>
              <a:t>is head =</a:t>
            </a:r>
            <a:r>
              <a:rPr lang="en-US" altLang="zh-CN" spc="20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{HH,HT}</a:t>
            </a: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dirty="0">
                <a:solidFill>
                  <a:srgbClr val="0070C0"/>
                </a:solidFill>
                <a:cs typeface="Calibri"/>
              </a:rPr>
              <a:t>S: </a:t>
            </a:r>
            <a:r>
              <a:rPr lang="en-US" altLang="zh-CN" spc="-20" dirty="0">
                <a:solidFill>
                  <a:srgbClr val="0070C0"/>
                </a:solidFill>
                <a:cs typeface="Calibri"/>
              </a:rPr>
              <a:t>E</a:t>
            </a:r>
            <a:r>
              <a:rPr lang="en-US" altLang="zh-CN" spc="-20" dirty="0" smtClean="0">
                <a:solidFill>
                  <a:srgbClr val="0070C0"/>
                </a:solidFill>
                <a:cs typeface="Calibri"/>
              </a:rPr>
              <a:t>vent </a:t>
            </a:r>
            <a:r>
              <a:rPr lang="en-US" altLang="zh-CN" spc="-5" dirty="0">
                <a:solidFill>
                  <a:srgbClr val="0070C0"/>
                </a:solidFill>
                <a:cs typeface="Calibri"/>
              </a:rPr>
              <a:t>S</a:t>
            </a:r>
            <a:r>
              <a:rPr lang="en-US" altLang="zh-CN" spc="-5" dirty="0" smtClean="0">
                <a:solidFill>
                  <a:srgbClr val="0070C0"/>
                </a:solidFill>
                <a:cs typeface="Calibri"/>
              </a:rPr>
              <a:t>pace</a:t>
            </a:r>
            <a:r>
              <a:rPr lang="en-US" altLang="zh-CN" spc="-5" dirty="0">
                <a:cs typeface="Calibri"/>
              </a:rPr>
              <a:t>, </a:t>
            </a:r>
            <a:r>
              <a:rPr lang="en-US" altLang="zh-CN" dirty="0">
                <a:cs typeface="Calibri"/>
              </a:rPr>
              <a:t>a </a:t>
            </a:r>
            <a:r>
              <a:rPr lang="en-US" altLang="zh-CN" spc="-10" dirty="0">
                <a:cs typeface="Calibri"/>
              </a:rPr>
              <a:t>set </a:t>
            </a:r>
            <a:r>
              <a:rPr lang="en-US" altLang="zh-CN" spc="-5" dirty="0">
                <a:cs typeface="Calibri"/>
              </a:rPr>
              <a:t>of</a:t>
            </a:r>
            <a:r>
              <a:rPr lang="en-US" altLang="zh-CN" spc="35" dirty="0">
                <a:cs typeface="Calibri"/>
              </a:rPr>
              <a:t> </a:t>
            </a:r>
            <a:r>
              <a:rPr lang="en-US" altLang="zh-CN" spc="-15" dirty="0">
                <a:cs typeface="Calibri"/>
              </a:rPr>
              <a:t>events</a:t>
            </a:r>
            <a:r>
              <a:rPr lang="en-US" altLang="zh-CN" spc="-15" dirty="0">
                <a:latin typeface="Symbol"/>
                <a:cs typeface="Symbol"/>
              </a:rPr>
              <a:t></a:t>
            </a:r>
            <a:endParaRPr lang="en-US" altLang="zh-CN" dirty="0">
              <a:latin typeface="Symbol"/>
              <a:cs typeface="Symbol"/>
            </a:endParaRPr>
          </a:p>
          <a:p>
            <a:pPr marL="812800" lvl="1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lang="en-US" altLang="zh-CN" spc="-10" dirty="0">
                <a:cs typeface="Calibri"/>
              </a:rPr>
              <a:t>Contains </a:t>
            </a:r>
            <a:r>
              <a:rPr lang="en-US" altLang="zh-CN" dirty="0">
                <a:cs typeface="Calibri"/>
              </a:rPr>
              <a:t>the </a:t>
            </a:r>
            <a:r>
              <a:rPr lang="en-US" altLang="zh-CN" spc="-5" dirty="0">
                <a:cs typeface="Calibri"/>
              </a:rPr>
              <a:t>empty </a:t>
            </a:r>
            <a:r>
              <a:rPr lang="en-US" altLang="zh-CN" spc="-20" dirty="0">
                <a:cs typeface="Calibri"/>
              </a:rPr>
              <a:t>event </a:t>
            </a:r>
            <a:r>
              <a:rPr lang="en-US" altLang="zh-CN" dirty="0">
                <a:cs typeface="Calibri"/>
              </a:rPr>
              <a:t>and</a:t>
            </a:r>
            <a:r>
              <a:rPr lang="en-US" altLang="zh-CN" spc="15" dirty="0">
                <a:cs typeface="Calibri"/>
              </a:rPr>
              <a:t> </a:t>
            </a:r>
            <a:r>
              <a:rPr lang="en-US" altLang="zh-CN" dirty="0">
                <a:latin typeface="Symbol"/>
                <a:cs typeface="Symbol"/>
              </a:rPr>
              <a:t>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Picture 4" descr="“coin”的图片搜索结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1" t="21734" r="22111" b="21620"/>
          <a:stretch/>
        </p:blipFill>
        <p:spPr bwMode="auto">
          <a:xfrm>
            <a:off x="7208279" y="2433975"/>
            <a:ext cx="1307071" cy="68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4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solidFill>
                  <a:srgbClr val="000000"/>
                </a:solidFill>
              </a:rPr>
              <a:t>Axioms </a:t>
            </a:r>
            <a:r>
              <a:rPr lang="en-US" altLang="zh-CN" spc="-25" dirty="0">
                <a:solidFill>
                  <a:srgbClr val="000000"/>
                </a:solidFill>
              </a:rPr>
              <a:t>for</a:t>
            </a:r>
            <a:r>
              <a:rPr lang="en-US" altLang="zh-CN" spc="-15" dirty="0">
                <a:solidFill>
                  <a:srgbClr val="000000"/>
                </a:solidFill>
              </a:rPr>
              <a:t> </a:t>
            </a:r>
            <a:r>
              <a:rPr lang="en-US" altLang="zh-CN" spc="-10" dirty="0">
                <a:solidFill>
                  <a:srgbClr val="000000"/>
                </a:solidFill>
              </a:rPr>
              <a:t>Probability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pc="-10" dirty="0">
                <a:cs typeface="Calibri"/>
              </a:rPr>
              <a:t>Defined </a:t>
            </a:r>
            <a:r>
              <a:rPr lang="en-US" altLang="zh-CN" spc="-15" dirty="0">
                <a:cs typeface="Calibri"/>
              </a:rPr>
              <a:t>over </a:t>
            </a:r>
            <a:r>
              <a:rPr lang="en-US" altLang="zh-CN" dirty="0">
                <a:cs typeface="Calibri"/>
              </a:rPr>
              <a:t>(</a:t>
            </a:r>
            <a:r>
              <a:rPr lang="en-US" altLang="zh-CN" dirty="0" smtClean="0">
                <a:latin typeface="Symbol"/>
                <a:cs typeface="Symbol"/>
              </a:rPr>
              <a:t> </a:t>
            </a:r>
            <a:r>
              <a:rPr lang="en-US" altLang="zh-CN" dirty="0" smtClean="0">
                <a:cs typeface="Calibri"/>
              </a:rPr>
              <a:t>S</a:t>
            </a:r>
            <a:r>
              <a:rPr lang="en-US" altLang="zh-CN" dirty="0">
                <a:latin typeface="Symbol"/>
                <a:cs typeface="Symbol"/>
              </a:rPr>
              <a:t></a:t>
            </a:r>
            <a:r>
              <a:rPr lang="en-US" altLang="zh-CN" spc="5" dirty="0">
                <a:latin typeface="Times New Roman"/>
                <a:cs typeface="Times New Roman"/>
              </a:rPr>
              <a:t> </a:t>
            </a:r>
            <a:r>
              <a:rPr lang="en-US" altLang="zh-CN" spc="-20" dirty="0" err="1">
                <a:cs typeface="Calibri"/>
              </a:rPr>
              <a:t>s.t.</a:t>
            </a:r>
            <a:endParaRPr lang="en-US" altLang="zh-CN" dirty="0"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lang="en-US" altLang="zh-CN" dirty="0">
                <a:cs typeface="Calibri"/>
              </a:rPr>
              <a:t>1 &gt;= P(</a:t>
            </a:r>
            <a:r>
              <a:rPr lang="en-US" altLang="zh-CN" dirty="0">
                <a:latin typeface="Symbol"/>
                <a:cs typeface="Symbol"/>
              </a:rPr>
              <a:t></a:t>
            </a:r>
            <a:r>
              <a:rPr lang="en-US" altLang="zh-CN" dirty="0">
                <a:cs typeface="Calibri"/>
              </a:rPr>
              <a:t>) &gt;= 0 </a:t>
            </a:r>
            <a:r>
              <a:rPr lang="en-US" altLang="zh-CN" spc="-25" dirty="0">
                <a:cs typeface="Calibri"/>
              </a:rPr>
              <a:t>for </a:t>
            </a:r>
            <a:r>
              <a:rPr lang="en-US" altLang="zh-CN" dirty="0">
                <a:cs typeface="Calibri"/>
              </a:rPr>
              <a:t>all </a:t>
            </a:r>
            <a:r>
              <a:rPr lang="en-US" altLang="zh-CN" dirty="0">
                <a:latin typeface="Symbol"/>
                <a:cs typeface="Symbol"/>
              </a:rPr>
              <a:t></a:t>
            </a:r>
            <a:r>
              <a:rPr lang="en-US" altLang="zh-CN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cs typeface="Calibri"/>
              </a:rPr>
              <a:t>in</a:t>
            </a:r>
            <a:r>
              <a:rPr lang="en-US" altLang="zh-CN" spc="-100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S</a:t>
            </a:r>
          </a:p>
          <a:p>
            <a:pPr marL="812800" lvl="1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lang="en-US" altLang="zh-CN" spc="-5" dirty="0">
                <a:cs typeface="Calibri"/>
              </a:rPr>
              <a:t>P(</a:t>
            </a:r>
            <a:r>
              <a:rPr lang="en-US" altLang="zh-CN" spc="-5" dirty="0">
                <a:latin typeface="Symbol"/>
                <a:cs typeface="Symbol"/>
              </a:rPr>
              <a:t></a:t>
            </a:r>
            <a:r>
              <a:rPr lang="en-US" altLang="zh-CN" spc="-5" dirty="0">
                <a:cs typeface="Calibri"/>
              </a:rPr>
              <a:t>) </a:t>
            </a:r>
            <a:r>
              <a:rPr lang="en-US" altLang="zh-CN" dirty="0">
                <a:cs typeface="Calibri"/>
              </a:rPr>
              <a:t>=</a:t>
            </a:r>
            <a:r>
              <a:rPr lang="en-US" altLang="zh-CN" spc="10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1</a:t>
            </a: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altLang="zh-CN" sz="4450" dirty="0"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lang="en-US" altLang="zh-CN" sz="2800" dirty="0">
                <a:cs typeface="Calibri"/>
              </a:rPr>
              <a:t>If </a:t>
            </a:r>
            <a:r>
              <a:rPr lang="en-US" altLang="zh-CN" sz="2800" dirty="0">
                <a:latin typeface="Symbol"/>
                <a:cs typeface="Symbol"/>
              </a:rPr>
              <a:t></a:t>
            </a:r>
            <a:r>
              <a:rPr lang="en-US" altLang="zh-CN" sz="2800" dirty="0"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latin typeface="Symbol"/>
                <a:cs typeface="Symbol"/>
              </a:rPr>
              <a:t></a:t>
            </a:r>
            <a:r>
              <a:rPr lang="en-US" altLang="zh-CN" sz="2800" dirty="0">
                <a:latin typeface="Times New Roman"/>
                <a:cs typeface="Times New Roman"/>
              </a:rPr>
              <a:t> </a:t>
            </a:r>
            <a:r>
              <a:rPr lang="en-US" altLang="zh-CN" sz="2800" spc="-20" dirty="0">
                <a:cs typeface="Calibri"/>
              </a:rPr>
              <a:t>are </a:t>
            </a:r>
            <a:r>
              <a:rPr lang="en-US" altLang="zh-CN" sz="2800" spc="-5" dirty="0">
                <a:solidFill>
                  <a:srgbClr val="FF0000"/>
                </a:solidFill>
                <a:cs typeface="Calibri"/>
              </a:rPr>
              <a:t>disjoint</a:t>
            </a:r>
            <a:r>
              <a:rPr lang="en-US" altLang="zh-CN" sz="2800" spc="-5" dirty="0">
                <a:cs typeface="Calibri"/>
              </a:rPr>
              <a:t>,</a:t>
            </a:r>
            <a:r>
              <a:rPr lang="en-US" altLang="zh-CN" sz="2800" spc="-100" dirty="0">
                <a:cs typeface="Calibri"/>
              </a:rPr>
              <a:t> </a:t>
            </a:r>
            <a:r>
              <a:rPr lang="en-US" altLang="zh-CN" sz="2800" dirty="0">
                <a:cs typeface="Calibri"/>
              </a:rPr>
              <a:t>then</a:t>
            </a:r>
          </a:p>
          <a:p>
            <a:pPr marL="1270000" lvl="2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lang="en-US" altLang="zh-CN" sz="2400" spc="-5" dirty="0">
                <a:cs typeface="Calibri"/>
              </a:rPr>
              <a:t>P(</a:t>
            </a:r>
            <a:r>
              <a:rPr lang="en-US" altLang="zh-CN" sz="2400" spc="-5" dirty="0">
                <a:latin typeface="Symbol"/>
                <a:cs typeface="Symbol"/>
              </a:rPr>
              <a:t></a:t>
            </a:r>
            <a:r>
              <a:rPr lang="en-US" altLang="zh-CN" sz="2400" spc="-5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cs typeface="Calibri"/>
              </a:rPr>
              <a:t>U </a:t>
            </a:r>
            <a:r>
              <a:rPr lang="en-US" altLang="zh-CN" sz="2400" dirty="0">
                <a:latin typeface="Symbol"/>
                <a:cs typeface="Symbol"/>
              </a:rPr>
              <a:t></a:t>
            </a:r>
            <a:r>
              <a:rPr lang="en-US" altLang="zh-CN" sz="2400" dirty="0">
                <a:cs typeface="Calibri"/>
              </a:rPr>
              <a:t>) = </a:t>
            </a:r>
            <a:r>
              <a:rPr lang="en-US" altLang="zh-CN" sz="2400" dirty="0" smtClean="0">
                <a:cs typeface="Calibri"/>
              </a:rPr>
              <a:t>P(</a:t>
            </a:r>
            <a:r>
              <a:rPr lang="en-US" altLang="zh-CN" sz="2400" dirty="0">
                <a:latin typeface="Symbol"/>
                <a:cs typeface="Symbol"/>
              </a:rPr>
              <a:t></a:t>
            </a:r>
            <a:r>
              <a:rPr lang="en-US" altLang="zh-CN" sz="2400" dirty="0">
                <a:cs typeface="Calibri"/>
              </a:rPr>
              <a:t>) +</a:t>
            </a:r>
            <a:r>
              <a:rPr lang="en-US" altLang="zh-CN" sz="2400" spc="-114" dirty="0">
                <a:cs typeface="Calibri"/>
              </a:rPr>
              <a:t> </a:t>
            </a:r>
            <a:r>
              <a:rPr lang="en-US" altLang="zh-CN" sz="2400" dirty="0">
                <a:cs typeface="Calibri"/>
              </a:rPr>
              <a:t>P</a:t>
            </a:r>
            <a:r>
              <a:rPr lang="en-US" altLang="zh-CN" sz="2400" dirty="0" smtClean="0">
                <a:cs typeface="Calibri"/>
              </a:rPr>
              <a:t>(</a:t>
            </a:r>
            <a:r>
              <a:rPr lang="en-US" altLang="zh-CN" sz="2400" dirty="0">
                <a:latin typeface="Symbol"/>
                <a:cs typeface="Symbol"/>
              </a:rPr>
              <a:t></a:t>
            </a:r>
            <a:r>
              <a:rPr lang="en-US" altLang="zh-CN" sz="2400" dirty="0">
                <a:cs typeface="Calibri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343853" y="1534667"/>
            <a:ext cx="5200015" cy="6033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51199" y="1055663"/>
            <a:ext cx="3125855" cy="649443"/>
            <a:chOff x="3293359" y="1121983"/>
            <a:chExt cx="2355284" cy="649443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3293359" y="1464040"/>
              <a:ext cx="421391" cy="3073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3714750" y="1121983"/>
              <a:ext cx="1933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Sample space</a:t>
              </a:r>
              <a:endPara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72591" y="1323781"/>
            <a:ext cx="3045210" cy="597616"/>
            <a:chOff x="3610611" y="1490381"/>
            <a:chExt cx="2704464" cy="461665"/>
          </a:xfrm>
        </p:grpSpPr>
        <p:cxnSp>
          <p:nvCxnSpPr>
            <p:cNvPr id="17" name="直接箭头连接符 16"/>
            <p:cNvCxnSpPr/>
            <p:nvPr/>
          </p:nvCxnSpPr>
          <p:spPr>
            <a:xfrm flipV="1">
              <a:off x="3610611" y="1721214"/>
              <a:ext cx="961389" cy="15049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4505643" y="1490381"/>
              <a:ext cx="1809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Event space</a:t>
              </a:r>
              <a:endPara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2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solidFill>
                  <a:srgbClr val="000000"/>
                </a:solidFill>
              </a:rPr>
              <a:t>Axioms </a:t>
            </a:r>
            <a:r>
              <a:rPr lang="en-US" altLang="zh-CN" spc="-25" dirty="0">
                <a:solidFill>
                  <a:srgbClr val="000000"/>
                </a:solidFill>
              </a:rPr>
              <a:t>for</a:t>
            </a:r>
            <a:r>
              <a:rPr lang="en-US" altLang="zh-CN" spc="-15" dirty="0">
                <a:solidFill>
                  <a:srgbClr val="000000"/>
                </a:solidFill>
              </a:rPr>
              <a:t> </a:t>
            </a:r>
            <a:r>
              <a:rPr lang="en-US" altLang="zh-CN" spc="-10" dirty="0">
                <a:solidFill>
                  <a:srgbClr val="000000"/>
                </a:solidFill>
              </a:rPr>
              <a:t>Probability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object 2"/>
          <p:cNvSpPr/>
          <p:nvPr/>
        </p:nvSpPr>
        <p:spPr>
          <a:xfrm>
            <a:off x="243299" y="1124837"/>
            <a:ext cx="8383689" cy="440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79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solidFill>
                  <a:srgbClr val="000000"/>
                </a:solidFill>
              </a:rPr>
              <a:t>Axioms </a:t>
            </a:r>
            <a:r>
              <a:rPr lang="en-US" altLang="zh-CN" spc="-25" dirty="0">
                <a:solidFill>
                  <a:srgbClr val="000000"/>
                </a:solidFill>
              </a:rPr>
              <a:t>for</a:t>
            </a:r>
            <a:r>
              <a:rPr lang="en-US" altLang="zh-CN" spc="-15" dirty="0">
                <a:solidFill>
                  <a:srgbClr val="000000"/>
                </a:solidFill>
              </a:rPr>
              <a:t> </a:t>
            </a:r>
            <a:r>
              <a:rPr lang="en-US" altLang="zh-CN" spc="-10" dirty="0">
                <a:solidFill>
                  <a:srgbClr val="000000"/>
                </a:solidFill>
              </a:rPr>
              <a:t>Probability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59280" y="2722880"/>
            <a:ext cx="5466439" cy="2877061"/>
            <a:chOff x="3747175" y="3560956"/>
            <a:chExt cx="4208464" cy="2079625"/>
          </a:xfrm>
        </p:grpSpPr>
        <p:sp>
          <p:nvSpPr>
            <p:cNvPr id="7" name="object 3"/>
            <p:cNvSpPr/>
            <p:nvPr/>
          </p:nvSpPr>
          <p:spPr>
            <a:xfrm>
              <a:off x="3764639" y="3573656"/>
              <a:ext cx="4191000" cy="2057400"/>
            </a:xfrm>
            <a:custGeom>
              <a:avLst/>
              <a:gdLst/>
              <a:ahLst/>
              <a:cxnLst/>
              <a:rect l="l" t="t" r="r" b="b"/>
              <a:pathLst>
                <a:path w="4191000" h="2057400">
                  <a:moveTo>
                    <a:pt x="0" y="0"/>
                  </a:moveTo>
                  <a:lnTo>
                    <a:pt x="4191000" y="0"/>
                  </a:lnTo>
                  <a:lnTo>
                    <a:pt x="4191000" y="2057400"/>
                  </a:lnTo>
                  <a:lnTo>
                    <a:pt x="0" y="2057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/>
            <p:cNvSpPr/>
            <p:nvPr/>
          </p:nvSpPr>
          <p:spPr>
            <a:xfrm>
              <a:off x="6634838" y="3560956"/>
              <a:ext cx="1308100" cy="1106805"/>
            </a:xfrm>
            <a:custGeom>
              <a:avLst/>
              <a:gdLst/>
              <a:ahLst/>
              <a:cxnLst/>
              <a:rect l="l" t="t" r="r" b="b"/>
              <a:pathLst>
                <a:path w="1308100" h="1106804">
                  <a:moveTo>
                    <a:pt x="0" y="0"/>
                  </a:moveTo>
                  <a:lnTo>
                    <a:pt x="11079" y="52537"/>
                  </a:lnTo>
                  <a:lnTo>
                    <a:pt x="22266" y="104950"/>
                  </a:lnTo>
                  <a:lnTo>
                    <a:pt x="33670" y="157114"/>
                  </a:lnTo>
                  <a:lnTo>
                    <a:pt x="45398" y="208904"/>
                  </a:lnTo>
                  <a:lnTo>
                    <a:pt x="57560" y="260197"/>
                  </a:lnTo>
                  <a:lnTo>
                    <a:pt x="70262" y="310867"/>
                  </a:lnTo>
                  <a:lnTo>
                    <a:pt x="83614" y="360791"/>
                  </a:lnTo>
                  <a:lnTo>
                    <a:pt x="97723" y="409843"/>
                  </a:lnTo>
                  <a:lnTo>
                    <a:pt x="112697" y="457899"/>
                  </a:lnTo>
                  <a:lnTo>
                    <a:pt x="128646" y="504835"/>
                  </a:lnTo>
                  <a:lnTo>
                    <a:pt x="145676" y="550526"/>
                  </a:lnTo>
                  <a:lnTo>
                    <a:pt x="163897" y="594848"/>
                  </a:lnTo>
                  <a:lnTo>
                    <a:pt x="183417" y="637676"/>
                  </a:lnTo>
                  <a:lnTo>
                    <a:pt x="204343" y="678885"/>
                  </a:lnTo>
                  <a:lnTo>
                    <a:pt x="226783" y="718353"/>
                  </a:lnTo>
                  <a:lnTo>
                    <a:pt x="250847" y="755952"/>
                  </a:lnTo>
                  <a:lnTo>
                    <a:pt x="276643" y="791561"/>
                  </a:lnTo>
                  <a:lnTo>
                    <a:pt x="304277" y="825053"/>
                  </a:lnTo>
                  <a:lnTo>
                    <a:pt x="333860" y="856304"/>
                  </a:lnTo>
                  <a:lnTo>
                    <a:pt x="365498" y="885190"/>
                  </a:lnTo>
                  <a:lnTo>
                    <a:pt x="399265" y="911628"/>
                  </a:lnTo>
                  <a:lnTo>
                    <a:pt x="435087" y="935701"/>
                  </a:lnTo>
                  <a:lnTo>
                    <a:pt x="472857" y="957534"/>
                  </a:lnTo>
                  <a:lnTo>
                    <a:pt x="512467" y="977250"/>
                  </a:lnTo>
                  <a:lnTo>
                    <a:pt x="553808" y="994974"/>
                  </a:lnTo>
                  <a:lnTo>
                    <a:pt x="596772" y="1010832"/>
                  </a:lnTo>
                  <a:lnTo>
                    <a:pt x="641251" y="1024946"/>
                  </a:lnTo>
                  <a:lnTo>
                    <a:pt x="687136" y="1037443"/>
                  </a:lnTo>
                  <a:lnTo>
                    <a:pt x="734321" y="1048445"/>
                  </a:lnTo>
                  <a:lnTo>
                    <a:pt x="782695" y="1058078"/>
                  </a:lnTo>
                  <a:lnTo>
                    <a:pt x="832152" y="1066467"/>
                  </a:lnTo>
                  <a:lnTo>
                    <a:pt x="882582" y="1073735"/>
                  </a:lnTo>
                  <a:lnTo>
                    <a:pt x="933878" y="1080008"/>
                  </a:lnTo>
                  <a:lnTo>
                    <a:pt x="985931" y="1085409"/>
                  </a:lnTo>
                  <a:lnTo>
                    <a:pt x="1038634" y="1090063"/>
                  </a:lnTo>
                  <a:lnTo>
                    <a:pt x="1091878" y="1094095"/>
                  </a:lnTo>
                  <a:lnTo>
                    <a:pt x="1145555" y="1097629"/>
                  </a:lnTo>
                  <a:lnTo>
                    <a:pt x="1199556" y="1100789"/>
                  </a:lnTo>
                  <a:lnTo>
                    <a:pt x="1253774" y="1103700"/>
                  </a:lnTo>
                  <a:lnTo>
                    <a:pt x="1308100" y="1106488"/>
                  </a:lnTo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6191957" y="4243581"/>
              <a:ext cx="654050" cy="1397000"/>
            </a:xfrm>
            <a:custGeom>
              <a:avLst/>
              <a:gdLst/>
              <a:ahLst/>
              <a:cxnLst/>
              <a:rect l="l" t="t" r="r" b="b"/>
              <a:pathLst>
                <a:path w="654050" h="1397000">
                  <a:moveTo>
                    <a:pt x="654018" y="0"/>
                  </a:moveTo>
                  <a:lnTo>
                    <a:pt x="615286" y="36418"/>
                  </a:lnTo>
                  <a:lnTo>
                    <a:pt x="576689" y="72868"/>
                  </a:lnTo>
                  <a:lnTo>
                    <a:pt x="538362" y="109383"/>
                  </a:lnTo>
                  <a:lnTo>
                    <a:pt x="500440" y="145995"/>
                  </a:lnTo>
                  <a:lnTo>
                    <a:pt x="463059" y="182737"/>
                  </a:lnTo>
                  <a:lnTo>
                    <a:pt x="426353" y="219641"/>
                  </a:lnTo>
                  <a:lnTo>
                    <a:pt x="390457" y="256738"/>
                  </a:lnTo>
                  <a:lnTo>
                    <a:pt x="355508" y="294062"/>
                  </a:lnTo>
                  <a:lnTo>
                    <a:pt x="321638" y="331645"/>
                  </a:lnTo>
                  <a:lnTo>
                    <a:pt x="288985" y="369520"/>
                  </a:lnTo>
                  <a:lnTo>
                    <a:pt x="257682" y="407717"/>
                  </a:lnTo>
                  <a:lnTo>
                    <a:pt x="227865" y="446271"/>
                  </a:lnTo>
                  <a:lnTo>
                    <a:pt x="199669" y="485213"/>
                  </a:lnTo>
                  <a:lnTo>
                    <a:pt x="173229" y="524575"/>
                  </a:lnTo>
                  <a:lnTo>
                    <a:pt x="148680" y="564391"/>
                  </a:lnTo>
                  <a:lnTo>
                    <a:pt x="126157" y="604692"/>
                  </a:lnTo>
                  <a:lnTo>
                    <a:pt x="105796" y="645510"/>
                  </a:lnTo>
                  <a:lnTo>
                    <a:pt x="85677" y="694091"/>
                  </a:lnTo>
                  <a:lnTo>
                    <a:pt x="68721" y="746191"/>
                  </a:lnTo>
                  <a:lnTo>
                    <a:pt x="54629" y="801049"/>
                  </a:lnTo>
                  <a:lnTo>
                    <a:pt x="43101" y="857903"/>
                  </a:lnTo>
                  <a:lnTo>
                    <a:pt x="33840" y="915989"/>
                  </a:lnTo>
                  <a:lnTo>
                    <a:pt x="26544" y="974547"/>
                  </a:lnTo>
                  <a:lnTo>
                    <a:pt x="20916" y="1032813"/>
                  </a:lnTo>
                  <a:lnTo>
                    <a:pt x="16656" y="1090026"/>
                  </a:lnTo>
                  <a:lnTo>
                    <a:pt x="13464" y="1145424"/>
                  </a:lnTo>
                  <a:lnTo>
                    <a:pt x="11042" y="1198244"/>
                  </a:lnTo>
                  <a:lnTo>
                    <a:pt x="9090" y="1247724"/>
                  </a:lnTo>
                  <a:lnTo>
                    <a:pt x="7309" y="1293101"/>
                  </a:lnTo>
                  <a:lnTo>
                    <a:pt x="5400" y="1333615"/>
                  </a:lnTo>
                  <a:lnTo>
                    <a:pt x="3063" y="1368501"/>
                  </a:lnTo>
                  <a:lnTo>
                    <a:pt x="0" y="1397000"/>
                  </a:lnTo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/>
            <p:cNvSpPr/>
            <p:nvPr/>
          </p:nvSpPr>
          <p:spPr>
            <a:xfrm>
              <a:off x="4574264" y="3560956"/>
              <a:ext cx="1684655" cy="1405255"/>
            </a:xfrm>
            <a:custGeom>
              <a:avLst/>
              <a:gdLst/>
              <a:ahLst/>
              <a:cxnLst/>
              <a:rect l="l" t="t" r="r" b="b"/>
              <a:pathLst>
                <a:path w="1684654" h="1405254">
                  <a:moveTo>
                    <a:pt x="1684337" y="1404938"/>
                  </a:moveTo>
                  <a:lnTo>
                    <a:pt x="1630023" y="1398450"/>
                  </a:lnTo>
                  <a:lnTo>
                    <a:pt x="1575774" y="1391903"/>
                  </a:lnTo>
                  <a:lnTo>
                    <a:pt x="1521655" y="1385233"/>
                  </a:lnTo>
                  <a:lnTo>
                    <a:pt x="1467731" y="1378381"/>
                  </a:lnTo>
                  <a:lnTo>
                    <a:pt x="1414066" y="1371287"/>
                  </a:lnTo>
                  <a:lnTo>
                    <a:pt x="1360725" y="1363888"/>
                  </a:lnTo>
                  <a:lnTo>
                    <a:pt x="1307774" y="1356125"/>
                  </a:lnTo>
                  <a:lnTo>
                    <a:pt x="1255278" y="1347936"/>
                  </a:lnTo>
                  <a:lnTo>
                    <a:pt x="1203300" y="1339261"/>
                  </a:lnTo>
                  <a:lnTo>
                    <a:pt x="1151907" y="1330039"/>
                  </a:lnTo>
                  <a:lnTo>
                    <a:pt x="1101162" y="1320210"/>
                  </a:lnTo>
                  <a:lnTo>
                    <a:pt x="1051131" y="1309712"/>
                  </a:lnTo>
                  <a:lnTo>
                    <a:pt x="1001879" y="1298484"/>
                  </a:lnTo>
                  <a:lnTo>
                    <a:pt x="953471" y="1286467"/>
                  </a:lnTo>
                  <a:lnTo>
                    <a:pt x="905971" y="1273599"/>
                  </a:lnTo>
                  <a:lnTo>
                    <a:pt x="859444" y="1259819"/>
                  </a:lnTo>
                  <a:lnTo>
                    <a:pt x="813956" y="1245067"/>
                  </a:lnTo>
                  <a:lnTo>
                    <a:pt x="769571" y="1229282"/>
                  </a:lnTo>
                  <a:lnTo>
                    <a:pt x="726353" y="1212403"/>
                  </a:lnTo>
                  <a:lnTo>
                    <a:pt x="684369" y="1194369"/>
                  </a:lnTo>
                  <a:lnTo>
                    <a:pt x="643683" y="1175120"/>
                  </a:lnTo>
                  <a:lnTo>
                    <a:pt x="604359" y="1154594"/>
                  </a:lnTo>
                  <a:lnTo>
                    <a:pt x="566463" y="1132732"/>
                  </a:lnTo>
                  <a:lnTo>
                    <a:pt x="530060" y="1109471"/>
                  </a:lnTo>
                  <a:lnTo>
                    <a:pt x="495213" y="1084753"/>
                  </a:lnTo>
                  <a:lnTo>
                    <a:pt x="461990" y="1058515"/>
                  </a:lnTo>
                  <a:lnTo>
                    <a:pt x="427807" y="1027138"/>
                  </a:lnTo>
                  <a:lnTo>
                    <a:pt x="395399" y="991806"/>
                  </a:lnTo>
                  <a:lnTo>
                    <a:pt x="364698" y="952907"/>
                  </a:lnTo>
                  <a:lnTo>
                    <a:pt x="335642" y="910830"/>
                  </a:lnTo>
                  <a:lnTo>
                    <a:pt x="308164" y="865963"/>
                  </a:lnTo>
                  <a:lnTo>
                    <a:pt x="282201" y="818694"/>
                  </a:lnTo>
                  <a:lnTo>
                    <a:pt x="257688" y="769413"/>
                  </a:lnTo>
                  <a:lnTo>
                    <a:pt x="234559" y="718506"/>
                  </a:lnTo>
                  <a:lnTo>
                    <a:pt x="212751" y="666364"/>
                  </a:lnTo>
                  <a:lnTo>
                    <a:pt x="192197" y="613373"/>
                  </a:lnTo>
                  <a:lnTo>
                    <a:pt x="172835" y="559923"/>
                  </a:lnTo>
                  <a:lnTo>
                    <a:pt x="154598" y="506403"/>
                  </a:lnTo>
                  <a:lnTo>
                    <a:pt x="137422" y="453199"/>
                  </a:lnTo>
                  <a:lnTo>
                    <a:pt x="121242" y="400701"/>
                  </a:lnTo>
                  <a:lnTo>
                    <a:pt x="105994" y="349298"/>
                  </a:lnTo>
                  <a:lnTo>
                    <a:pt x="91613" y="299377"/>
                  </a:lnTo>
                  <a:lnTo>
                    <a:pt x="78034" y="251328"/>
                  </a:lnTo>
                  <a:lnTo>
                    <a:pt x="65192" y="205538"/>
                  </a:lnTo>
                  <a:lnTo>
                    <a:pt x="53023" y="162396"/>
                  </a:lnTo>
                  <a:lnTo>
                    <a:pt x="41462" y="122290"/>
                  </a:lnTo>
                  <a:lnTo>
                    <a:pt x="30443" y="85609"/>
                  </a:lnTo>
                  <a:lnTo>
                    <a:pt x="19904" y="52742"/>
                  </a:lnTo>
                  <a:lnTo>
                    <a:pt x="9777" y="24075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/>
            <p:cNvSpPr/>
            <p:nvPr/>
          </p:nvSpPr>
          <p:spPr>
            <a:xfrm>
              <a:off x="3747175" y="4456306"/>
              <a:ext cx="1135380" cy="673100"/>
            </a:xfrm>
            <a:custGeom>
              <a:avLst/>
              <a:gdLst/>
              <a:ahLst/>
              <a:cxnLst/>
              <a:rect l="l" t="t" r="r" b="b"/>
              <a:pathLst>
                <a:path w="1135379" h="673100">
                  <a:moveTo>
                    <a:pt x="1135063" y="0"/>
                  </a:moveTo>
                  <a:lnTo>
                    <a:pt x="1108929" y="44609"/>
                  </a:lnTo>
                  <a:lnTo>
                    <a:pt x="1082648" y="89008"/>
                  </a:lnTo>
                  <a:lnTo>
                    <a:pt x="1056072" y="132986"/>
                  </a:lnTo>
                  <a:lnTo>
                    <a:pt x="1029055" y="176334"/>
                  </a:lnTo>
                  <a:lnTo>
                    <a:pt x="1001449" y="218841"/>
                  </a:lnTo>
                  <a:lnTo>
                    <a:pt x="973107" y="260296"/>
                  </a:lnTo>
                  <a:lnTo>
                    <a:pt x="943881" y="300490"/>
                  </a:lnTo>
                  <a:lnTo>
                    <a:pt x="913625" y="339212"/>
                  </a:lnTo>
                  <a:lnTo>
                    <a:pt x="882191" y="376253"/>
                  </a:lnTo>
                  <a:lnTo>
                    <a:pt x="849432" y="411400"/>
                  </a:lnTo>
                  <a:lnTo>
                    <a:pt x="815200" y="444446"/>
                  </a:lnTo>
                  <a:lnTo>
                    <a:pt x="779349" y="475178"/>
                  </a:lnTo>
                  <a:lnTo>
                    <a:pt x="741731" y="503388"/>
                  </a:lnTo>
                  <a:lnTo>
                    <a:pt x="702199" y="528864"/>
                  </a:lnTo>
                  <a:lnTo>
                    <a:pt x="660655" y="551466"/>
                  </a:lnTo>
                  <a:lnTo>
                    <a:pt x="617197" y="571335"/>
                  </a:lnTo>
                  <a:lnTo>
                    <a:pt x="571972" y="588682"/>
                  </a:lnTo>
                  <a:lnTo>
                    <a:pt x="525128" y="603715"/>
                  </a:lnTo>
                  <a:lnTo>
                    <a:pt x="476811" y="616646"/>
                  </a:lnTo>
                  <a:lnTo>
                    <a:pt x="427169" y="627684"/>
                  </a:lnTo>
                  <a:lnTo>
                    <a:pt x="376349" y="637041"/>
                  </a:lnTo>
                  <a:lnTo>
                    <a:pt x="324499" y="644925"/>
                  </a:lnTo>
                  <a:lnTo>
                    <a:pt x="271765" y="651548"/>
                  </a:lnTo>
                  <a:lnTo>
                    <a:pt x="218296" y="657120"/>
                  </a:lnTo>
                  <a:lnTo>
                    <a:pt x="164237" y="661851"/>
                  </a:lnTo>
                  <a:lnTo>
                    <a:pt x="109736" y="665951"/>
                  </a:lnTo>
                  <a:lnTo>
                    <a:pt x="54942" y="669630"/>
                  </a:lnTo>
                  <a:lnTo>
                    <a:pt x="0" y="673100"/>
                  </a:lnTo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/>
            <p:cNvSpPr/>
            <p:nvPr/>
          </p:nvSpPr>
          <p:spPr>
            <a:xfrm>
              <a:off x="5595025" y="3560956"/>
              <a:ext cx="467359" cy="1298575"/>
            </a:xfrm>
            <a:custGeom>
              <a:avLst/>
              <a:gdLst/>
              <a:ahLst/>
              <a:cxnLst/>
              <a:rect l="l" t="t" r="r" b="b"/>
              <a:pathLst>
                <a:path w="467360" h="1298575">
                  <a:moveTo>
                    <a:pt x="0" y="1298575"/>
                  </a:moveTo>
                  <a:lnTo>
                    <a:pt x="33125" y="1248089"/>
                  </a:lnTo>
                  <a:lnTo>
                    <a:pt x="66103" y="1197695"/>
                  </a:lnTo>
                  <a:lnTo>
                    <a:pt x="98787" y="1147481"/>
                  </a:lnTo>
                  <a:lnTo>
                    <a:pt x="131029" y="1097539"/>
                  </a:lnTo>
                  <a:lnTo>
                    <a:pt x="162682" y="1047958"/>
                  </a:lnTo>
                  <a:lnTo>
                    <a:pt x="193600" y="998830"/>
                  </a:lnTo>
                  <a:lnTo>
                    <a:pt x="223634" y="950245"/>
                  </a:lnTo>
                  <a:lnTo>
                    <a:pt x="252638" y="902292"/>
                  </a:lnTo>
                  <a:lnTo>
                    <a:pt x="280464" y="855064"/>
                  </a:lnTo>
                  <a:lnTo>
                    <a:pt x="306965" y="808649"/>
                  </a:lnTo>
                  <a:lnTo>
                    <a:pt x="331994" y="763139"/>
                  </a:lnTo>
                  <a:lnTo>
                    <a:pt x="355404" y="718624"/>
                  </a:lnTo>
                  <a:lnTo>
                    <a:pt x="377047" y="675194"/>
                  </a:lnTo>
                  <a:lnTo>
                    <a:pt x="396777" y="632941"/>
                  </a:lnTo>
                  <a:lnTo>
                    <a:pt x="414445" y="591953"/>
                  </a:lnTo>
                  <a:lnTo>
                    <a:pt x="429906" y="552323"/>
                  </a:lnTo>
                  <a:lnTo>
                    <a:pt x="443012" y="514140"/>
                  </a:lnTo>
                  <a:lnTo>
                    <a:pt x="453614" y="477494"/>
                  </a:lnTo>
                  <a:lnTo>
                    <a:pt x="466936" y="385015"/>
                  </a:lnTo>
                  <a:lnTo>
                    <a:pt x="461597" y="330741"/>
                  </a:lnTo>
                  <a:lnTo>
                    <a:pt x="447480" y="279740"/>
                  </a:lnTo>
                  <a:lnTo>
                    <a:pt x="426514" y="232100"/>
                  </a:lnTo>
                  <a:lnTo>
                    <a:pt x="400628" y="187907"/>
                  </a:lnTo>
                  <a:lnTo>
                    <a:pt x="371751" y="147249"/>
                  </a:lnTo>
                  <a:lnTo>
                    <a:pt x="341812" y="110210"/>
                  </a:lnTo>
                  <a:lnTo>
                    <a:pt x="312740" y="76880"/>
                  </a:lnTo>
                  <a:lnTo>
                    <a:pt x="286464" y="47343"/>
                  </a:lnTo>
                  <a:lnTo>
                    <a:pt x="264913" y="21687"/>
                  </a:lnTo>
                  <a:lnTo>
                    <a:pt x="250016" y="0"/>
                  </a:lnTo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/>
            <p:cNvSpPr/>
            <p:nvPr/>
          </p:nvSpPr>
          <p:spPr>
            <a:xfrm>
              <a:off x="4353600" y="5024631"/>
              <a:ext cx="673100" cy="605155"/>
            </a:xfrm>
            <a:custGeom>
              <a:avLst/>
              <a:gdLst/>
              <a:ahLst/>
              <a:cxnLst/>
              <a:rect l="l" t="t" r="r" b="b"/>
              <a:pathLst>
                <a:path w="673100" h="605154">
                  <a:moveTo>
                    <a:pt x="0" y="0"/>
                  </a:moveTo>
                  <a:lnTo>
                    <a:pt x="54427" y="21011"/>
                  </a:lnTo>
                  <a:lnTo>
                    <a:pt x="108488" y="42080"/>
                  </a:lnTo>
                  <a:lnTo>
                    <a:pt x="161814" y="63266"/>
                  </a:lnTo>
                  <a:lnTo>
                    <a:pt x="214038" y="84627"/>
                  </a:lnTo>
                  <a:lnTo>
                    <a:pt x="264793" y="106222"/>
                  </a:lnTo>
                  <a:lnTo>
                    <a:pt x="313712" y="128108"/>
                  </a:lnTo>
                  <a:lnTo>
                    <a:pt x="360427" y="150344"/>
                  </a:lnTo>
                  <a:lnTo>
                    <a:pt x="404571" y="172989"/>
                  </a:lnTo>
                  <a:lnTo>
                    <a:pt x="445777" y="196100"/>
                  </a:lnTo>
                  <a:lnTo>
                    <a:pt x="483678" y="219736"/>
                  </a:lnTo>
                  <a:lnTo>
                    <a:pt x="517906" y="243956"/>
                  </a:lnTo>
                  <a:lnTo>
                    <a:pt x="548095" y="268817"/>
                  </a:lnTo>
                  <a:lnTo>
                    <a:pt x="585412" y="307374"/>
                  </a:lnTo>
                  <a:lnTo>
                    <a:pt x="614053" y="347309"/>
                  </a:lnTo>
                  <a:lnTo>
                    <a:pt x="635256" y="388425"/>
                  </a:lnTo>
                  <a:lnTo>
                    <a:pt x="650262" y="430526"/>
                  </a:lnTo>
                  <a:lnTo>
                    <a:pt x="660310" y="473415"/>
                  </a:lnTo>
                  <a:lnTo>
                    <a:pt x="666639" y="516894"/>
                  </a:lnTo>
                  <a:lnTo>
                    <a:pt x="670489" y="560767"/>
                  </a:lnTo>
                  <a:lnTo>
                    <a:pt x="673100" y="604838"/>
                  </a:lnTo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/>
            <p:cNvSpPr txBox="1"/>
            <p:nvPr/>
          </p:nvSpPr>
          <p:spPr>
            <a:xfrm>
              <a:off x="6954877" y="5119070"/>
              <a:ext cx="264795" cy="2762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Calibri"/>
                  <a:cs typeface="Calibri"/>
                </a:rPr>
                <a:t>B</a:t>
              </a:r>
              <a:r>
                <a:rPr sz="2400" spc="-7" baseline="-13888" dirty="0">
                  <a:latin typeface="Calibri"/>
                  <a:cs typeface="Calibri"/>
                </a:rPr>
                <a:t>1</a:t>
              </a:r>
              <a:endParaRPr sz="2400" baseline="-13888" dirty="0">
                <a:latin typeface="Calibri"/>
                <a:cs typeface="Calibri"/>
              </a:endParaRPr>
            </a:p>
          </p:txBody>
        </p:sp>
        <p:sp>
          <p:nvSpPr>
            <p:cNvPr id="15" name="object 11"/>
            <p:cNvSpPr txBox="1"/>
            <p:nvPr/>
          </p:nvSpPr>
          <p:spPr>
            <a:xfrm>
              <a:off x="7229516" y="3756614"/>
              <a:ext cx="264795" cy="2762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Calibri"/>
                  <a:cs typeface="Calibri"/>
                </a:rPr>
                <a:t>B</a:t>
              </a:r>
              <a:r>
                <a:rPr sz="2400" spc="-7" baseline="-13888" dirty="0">
                  <a:latin typeface="Calibri"/>
                  <a:cs typeface="Calibri"/>
                </a:rPr>
                <a:t>2</a:t>
              </a:r>
              <a:endParaRPr sz="2400" baseline="-13888" dirty="0">
                <a:latin typeface="Calibri"/>
                <a:cs typeface="Calibri"/>
              </a:endParaRPr>
            </a:p>
          </p:txBody>
        </p:sp>
        <p:sp>
          <p:nvSpPr>
            <p:cNvPr id="16" name="object 12"/>
            <p:cNvSpPr txBox="1"/>
            <p:nvPr/>
          </p:nvSpPr>
          <p:spPr>
            <a:xfrm>
              <a:off x="6231403" y="4072127"/>
              <a:ext cx="264795" cy="2762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Calibri"/>
                  <a:cs typeface="Calibri"/>
                </a:rPr>
                <a:t>B</a:t>
              </a:r>
              <a:r>
                <a:rPr sz="2400" spc="-7" baseline="-13888" dirty="0">
                  <a:latin typeface="Calibri"/>
                  <a:cs typeface="Calibri"/>
                </a:rPr>
                <a:t>3</a:t>
              </a:r>
              <a:endParaRPr sz="2400" baseline="-13888" dirty="0">
                <a:latin typeface="Calibri"/>
                <a:cs typeface="Calibri"/>
              </a:endParaRPr>
            </a:p>
          </p:txBody>
        </p:sp>
        <p:sp>
          <p:nvSpPr>
            <p:cNvPr id="17" name="object 13"/>
            <p:cNvSpPr txBox="1"/>
            <p:nvPr/>
          </p:nvSpPr>
          <p:spPr>
            <a:xfrm>
              <a:off x="4059278" y="4128470"/>
              <a:ext cx="264795" cy="2762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Calibri"/>
                  <a:cs typeface="Calibri"/>
                </a:rPr>
                <a:t>B</a:t>
              </a:r>
              <a:r>
                <a:rPr sz="2400" spc="-7" baseline="-13888" dirty="0">
                  <a:latin typeface="Calibri"/>
                  <a:cs typeface="Calibri"/>
                </a:rPr>
                <a:t>4</a:t>
              </a:r>
              <a:endParaRPr sz="2400" baseline="-13888" dirty="0">
                <a:latin typeface="Calibri"/>
                <a:cs typeface="Calibri"/>
              </a:endParaRPr>
            </a:p>
          </p:txBody>
        </p:sp>
        <p:sp>
          <p:nvSpPr>
            <p:cNvPr id="18" name="object 14"/>
            <p:cNvSpPr txBox="1"/>
            <p:nvPr/>
          </p:nvSpPr>
          <p:spPr>
            <a:xfrm>
              <a:off x="5244793" y="3900406"/>
              <a:ext cx="264795" cy="2762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Calibri"/>
                  <a:cs typeface="Calibri"/>
                </a:rPr>
                <a:t>B</a:t>
              </a:r>
              <a:r>
                <a:rPr sz="2400" spc="-7" baseline="-13888" dirty="0">
                  <a:latin typeface="Calibri"/>
                  <a:cs typeface="Calibri"/>
                </a:rPr>
                <a:t>5</a:t>
              </a:r>
              <a:endParaRPr sz="2400" baseline="-13888" dirty="0">
                <a:latin typeface="Calibri"/>
                <a:cs typeface="Calibri"/>
              </a:endParaRPr>
            </a:p>
          </p:txBody>
        </p:sp>
        <p:sp>
          <p:nvSpPr>
            <p:cNvPr id="19" name="object 15"/>
            <p:cNvSpPr txBox="1"/>
            <p:nvPr/>
          </p:nvSpPr>
          <p:spPr>
            <a:xfrm>
              <a:off x="5323592" y="5103918"/>
              <a:ext cx="264795" cy="2762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Calibri"/>
                  <a:cs typeface="Calibri"/>
                </a:rPr>
                <a:t>B</a:t>
              </a:r>
              <a:r>
                <a:rPr sz="2400" spc="-7" baseline="-13888" dirty="0">
                  <a:latin typeface="Calibri"/>
                  <a:cs typeface="Calibri"/>
                </a:rPr>
                <a:t>6</a:t>
              </a:r>
              <a:endParaRPr sz="2400" baseline="-13888" dirty="0">
                <a:latin typeface="Calibri"/>
                <a:cs typeface="Calibri"/>
              </a:endParaRPr>
            </a:p>
          </p:txBody>
        </p:sp>
        <p:sp>
          <p:nvSpPr>
            <p:cNvPr id="20" name="object 16"/>
            <p:cNvSpPr txBox="1"/>
            <p:nvPr/>
          </p:nvSpPr>
          <p:spPr>
            <a:xfrm>
              <a:off x="4186067" y="5242035"/>
              <a:ext cx="264795" cy="2762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Calibri"/>
                  <a:cs typeface="Calibri"/>
                </a:rPr>
                <a:t>B</a:t>
              </a:r>
              <a:r>
                <a:rPr sz="2400" spc="-7" baseline="-13888" dirty="0">
                  <a:latin typeface="Calibri"/>
                  <a:cs typeface="Calibri"/>
                </a:rPr>
                <a:t>7</a:t>
              </a:r>
              <a:endParaRPr sz="2400" baseline="-13888" dirty="0">
                <a:latin typeface="Calibri"/>
                <a:cs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8"/>
              <p:cNvSpPr txBox="1"/>
              <p:nvPr/>
            </p:nvSpPr>
            <p:spPr>
              <a:xfrm>
                <a:off x="886649" y="1694583"/>
                <a:ext cx="3803501" cy="445634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494665" indent="-457200">
                  <a:lnSpc>
                    <a:spcPct val="100000"/>
                  </a:lnSpc>
                  <a:spcBef>
                    <a:spcPts val="114"/>
                  </a:spcBef>
                  <a:buSzPct val="96875"/>
                  <a:buFont typeface="Arial" panose="020B0604020202020204" pitchFamily="34" charset="0"/>
                  <a:buChar char="•"/>
                  <a:tabLst>
                    <a:tab pos="181610" algn="l"/>
                    <a:tab pos="1504315" algn="l"/>
                  </a:tabLst>
                </a:pPr>
                <a14:m>
                  <m:oMath xmlns:m="http://schemas.openxmlformats.org/officeDocument/2006/math">
                    <m:r>
                      <a:rPr lang="zh-CN" altLang="en-US" sz="2800" b="0" i="1" smtClean="0">
                        <a:latin typeface="Cambria Math" panose="02040503050406030204" pitchFamily="18" charset="0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Calibri"/>
                          </a:rPr>
                          <m:t>𝑂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Calibri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Calibri"/>
                          </a:rPr>
                          <m:t>=1</m:t>
                        </m:r>
                      </m:e>
                    </m:nary>
                  </m:oMath>
                </a14:m>
                <a:endParaRPr sz="28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21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49" y="1694583"/>
                <a:ext cx="3803501" cy="445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0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OR &amp; AND </a:t>
            </a:r>
            <a:r>
              <a:rPr lang="en-US" altLang="zh-CN" spc="-15" dirty="0">
                <a:solidFill>
                  <a:srgbClr val="000000"/>
                </a:solidFill>
              </a:rPr>
              <a:t>operation </a:t>
            </a:r>
            <a:r>
              <a:rPr lang="en-US" altLang="zh-CN" spc="-25" dirty="0">
                <a:solidFill>
                  <a:srgbClr val="000000"/>
                </a:solidFill>
              </a:rPr>
              <a:t>for</a:t>
            </a:r>
            <a:r>
              <a:rPr lang="en-US" altLang="zh-CN" spc="-50" dirty="0">
                <a:solidFill>
                  <a:srgbClr val="000000"/>
                </a:solidFill>
              </a:rPr>
              <a:t> </a:t>
            </a:r>
            <a:r>
              <a:rPr lang="en-US" altLang="zh-CN" spc="-10" dirty="0">
                <a:solidFill>
                  <a:srgbClr val="000000"/>
                </a:solidFill>
              </a:rPr>
              <a:t>Probability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84150" indent="-171450">
                  <a:lnSpc>
                    <a:spcPct val="10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184150" algn="l"/>
                  </a:tabLst>
                </a:pPr>
                <a:r>
                  <a:rPr lang="en-US" altLang="zh-CN" spc="-55" dirty="0">
                    <a:cs typeface="Calibri"/>
                  </a:rPr>
                  <a:t>We </a:t>
                </a:r>
                <a:r>
                  <a:rPr lang="en-US" altLang="zh-CN" spc="-10" dirty="0">
                    <a:cs typeface="Calibri"/>
                  </a:rPr>
                  <a:t>can </a:t>
                </a:r>
                <a:r>
                  <a:rPr lang="en-US" altLang="zh-CN" spc="-5" dirty="0">
                    <a:cs typeface="Calibri"/>
                  </a:rPr>
                  <a:t>deduce other </a:t>
                </a:r>
                <a:r>
                  <a:rPr lang="en-US" altLang="zh-CN" spc="-10" dirty="0">
                    <a:cs typeface="Calibri"/>
                  </a:rPr>
                  <a:t>axioms </a:t>
                </a:r>
                <a:r>
                  <a:rPr lang="en-US" altLang="zh-CN" spc="-15" dirty="0">
                    <a:cs typeface="Calibri"/>
                  </a:rPr>
                  <a:t>from </a:t>
                </a:r>
                <a:r>
                  <a:rPr lang="en-US" altLang="zh-CN" spc="-5" dirty="0">
                    <a:cs typeface="Calibri"/>
                  </a:rPr>
                  <a:t>the </a:t>
                </a:r>
                <a:r>
                  <a:rPr lang="en-US" altLang="zh-CN" spc="-10" dirty="0">
                    <a:cs typeface="Calibri"/>
                  </a:rPr>
                  <a:t>above</a:t>
                </a:r>
                <a:r>
                  <a:rPr lang="en-US" altLang="zh-CN" spc="60" dirty="0">
                    <a:cs typeface="Calibri"/>
                  </a:rPr>
                  <a:t> </a:t>
                </a:r>
                <a:r>
                  <a:rPr lang="en-US" altLang="zh-CN" spc="-5" dirty="0" smtClean="0">
                    <a:cs typeface="Calibri"/>
                  </a:rPr>
                  <a:t>ones</a:t>
                </a:r>
              </a:p>
              <a:p>
                <a:pPr marL="641350" lvl="1" indent="-171450">
                  <a:lnSpc>
                    <a:spcPct val="10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184150" algn="l"/>
                  </a:tabLst>
                </a:pPr>
                <a:r>
                  <a:rPr lang="en-US" altLang="zh-CN" dirty="0" smtClean="0">
                    <a:cs typeface="Calibri"/>
                  </a:rPr>
                  <a:t>Ex</a:t>
                </a:r>
                <a:r>
                  <a:rPr lang="en-US" altLang="zh-CN" dirty="0">
                    <a:cs typeface="Calibri"/>
                  </a:rPr>
                  <a:t>: P(</a:t>
                </a:r>
                <a:r>
                  <a:rPr lang="en-US" altLang="zh-CN" dirty="0">
                    <a:latin typeface="Symbol"/>
                    <a:cs typeface="Symbol"/>
                  </a:rPr>
                  <a:t></a:t>
                </a:r>
                <a:r>
                  <a:rPr lang="en-US" altLang="zh-CN" dirty="0">
                    <a:latin typeface="Times New Roman"/>
                    <a:cs typeface="Times New Roman"/>
                  </a:rPr>
                  <a:t> </a:t>
                </a:r>
                <a:r>
                  <a:rPr lang="en-US" altLang="zh-CN" dirty="0">
                    <a:cs typeface="Calibri"/>
                  </a:rPr>
                  <a:t>U </a:t>
                </a:r>
                <a:r>
                  <a:rPr lang="en-US" altLang="zh-CN" dirty="0">
                    <a:latin typeface="Symbol"/>
                    <a:cs typeface="Symbol"/>
                  </a:rPr>
                  <a:t></a:t>
                </a:r>
                <a:r>
                  <a:rPr lang="en-US" altLang="zh-CN" dirty="0">
                    <a:cs typeface="Calibri"/>
                  </a:rPr>
                  <a:t>) </a:t>
                </a:r>
                <a:r>
                  <a:rPr lang="en-US" altLang="zh-CN" spc="-25" dirty="0">
                    <a:cs typeface="Calibri"/>
                  </a:rPr>
                  <a:t>for </a:t>
                </a:r>
                <a:r>
                  <a:rPr lang="en-US" altLang="zh-CN" spc="-5" dirty="0">
                    <a:solidFill>
                      <a:srgbClr val="FF0000"/>
                    </a:solidFill>
                    <a:cs typeface="Calibri"/>
                  </a:rPr>
                  <a:t>non-disjoint</a:t>
                </a:r>
                <a:r>
                  <a:rPr lang="en-US" altLang="zh-CN" spc="-90" dirty="0">
                    <a:solidFill>
                      <a:srgbClr val="FF0000"/>
                    </a:solidFill>
                    <a:cs typeface="Calibri"/>
                  </a:rPr>
                  <a:t> </a:t>
                </a:r>
                <a:r>
                  <a:rPr lang="en-US" altLang="zh-CN" spc="-15" dirty="0" smtClean="0">
                    <a:cs typeface="Calibri"/>
                  </a:rPr>
                  <a:t>events</a:t>
                </a:r>
              </a:p>
              <a:p>
                <a:pPr marL="641350" lvl="1" indent="-171450">
                  <a:lnSpc>
                    <a:spcPct val="10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184150" algn="l"/>
                  </a:tabLst>
                </a:pPr>
                <a:endParaRPr lang="en-US" altLang="zh-CN" spc="-15" dirty="0" smtClean="0">
                  <a:cs typeface="Calibri"/>
                </a:endParaRPr>
              </a:p>
              <a:p>
                <a:pPr marL="1040765" lvl="1" indent="0">
                  <a:lnSpc>
                    <a:spcPct val="100000"/>
                  </a:lnSpc>
                  <a:spcBef>
                    <a:spcPts val="30"/>
                  </a:spcBef>
                  <a:buNone/>
                  <a:tabLst>
                    <a:tab pos="12128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  <a:p>
                <a:pPr marL="1040765" lvl="1" indent="0">
                  <a:lnSpc>
                    <a:spcPct val="100000"/>
                  </a:lnSpc>
                  <a:spcBef>
                    <a:spcPts val="30"/>
                  </a:spcBef>
                  <a:buNone/>
                  <a:tabLst>
                    <a:tab pos="1212850" algn="l"/>
                  </a:tabLst>
                </a:pPr>
                <a:endParaRPr lang="en-US" altLang="zh-CN" sz="3200" dirty="0">
                  <a:cs typeface="Calibri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6" t="-1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707390" y="1795779"/>
            <a:ext cx="74466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48439" y="2777611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028950" y="3403926"/>
            <a:ext cx="3171826" cy="2314249"/>
            <a:chOff x="4800599" y="3505526"/>
            <a:chExt cx="3171826" cy="2314249"/>
          </a:xfrm>
        </p:grpSpPr>
        <p:sp>
          <p:nvSpPr>
            <p:cNvPr id="11" name="矩形 10"/>
            <p:cNvSpPr/>
            <p:nvPr/>
          </p:nvSpPr>
          <p:spPr>
            <a:xfrm>
              <a:off x="4800599" y="4029075"/>
              <a:ext cx="2143125" cy="1790700"/>
            </a:xfrm>
            <a:prstGeom prst="rect">
              <a:avLst/>
            </a:prstGeom>
            <a:solidFill>
              <a:srgbClr val="87695E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191250" y="4457700"/>
              <a:ext cx="752475" cy="9620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3725" y="4457700"/>
              <a:ext cx="1028700" cy="971550"/>
            </a:xfrm>
            <a:prstGeom prst="rect">
              <a:avLst/>
            </a:prstGeom>
            <a:solidFill>
              <a:srgbClr val="68895D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24464" y="3505526"/>
              <a:ext cx="538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A</a:t>
              </a:r>
              <a:endPara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319962" y="3934480"/>
              <a:ext cx="4286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070C0"/>
                  </a:solidFill>
                  <a:ea typeface="宋体" panose="02010600030101010101" pitchFamily="2" charset="-122"/>
                </a:rPr>
                <a:t>B</a:t>
              </a:r>
              <a:endParaRPr lang="zh-CN" altLang="en-US" sz="2800" dirty="0">
                <a:solidFill>
                  <a:srgbClr val="0070C0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5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35" dirty="0">
                <a:solidFill>
                  <a:srgbClr val="000000"/>
                </a:solidFill>
              </a:rPr>
              <a:t>NOT </a:t>
            </a:r>
            <a:r>
              <a:rPr lang="en-US" altLang="zh-CN" spc="-15" dirty="0">
                <a:solidFill>
                  <a:srgbClr val="000000"/>
                </a:solidFill>
              </a:rPr>
              <a:t>operation </a:t>
            </a:r>
            <a:r>
              <a:rPr lang="en-US" altLang="zh-CN" spc="-25" dirty="0">
                <a:solidFill>
                  <a:srgbClr val="000000"/>
                </a:solidFill>
              </a:rPr>
              <a:t>for</a:t>
            </a:r>
            <a:r>
              <a:rPr lang="en-US" altLang="zh-CN" spc="50" dirty="0">
                <a:solidFill>
                  <a:srgbClr val="000000"/>
                </a:solidFill>
              </a:rPr>
              <a:t> </a:t>
            </a:r>
            <a:r>
              <a:rPr lang="en-US" altLang="zh-CN" spc="-10" dirty="0">
                <a:solidFill>
                  <a:srgbClr val="000000"/>
                </a:solidFill>
              </a:rPr>
              <a:t>Probability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zh-CN" alt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From these we can prove</a:t>
                </a:r>
                <a:r>
                  <a:rPr lang="en-US" altLang="zh-CN" dirty="0" smtClean="0"/>
                  <a:t>:</a:t>
                </a:r>
                <a:endParaRPr lang="zh-CN" alt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𝑛𝑜𝑡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  <a:p>
                <a:pPr>
                  <a:lnSpc>
                    <a:spcPct val="10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9" name="object 3"/>
          <p:cNvSpPr/>
          <p:nvPr/>
        </p:nvSpPr>
        <p:spPr>
          <a:xfrm>
            <a:off x="2498725" y="3843337"/>
            <a:ext cx="4008754" cy="2212975"/>
          </a:xfrm>
          <a:custGeom>
            <a:avLst/>
            <a:gdLst/>
            <a:ahLst/>
            <a:cxnLst/>
            <a:rect l="l" t="t" r="r" b="b"/>
            <a:pathLst>
              <a:path w="4008754" h="2212975">
                <a:moveTo>
                  <a:pt x="4008437" y="0"/>
                </a:moveTo>
                <a:lnTo>
                  <a:pt x="0" y="0"/>
                </a:lnTo>
                <a:lnTo>
                  <a:pt x="0" y="2212975"/>
                </a:lnTo>
                <a:lnTo>
                  <a:pt x="4008437" y="2212975"/>
                </a:lnTo>
                <a:lnTo>
                  <a:pt x="4008437" y="0"/>
                </a:lnTo>
                <a:close/>
              </a:path>
            </a:pathLst>
          </a:custGeom>
          <a:solidFill>
            <a:srgbClr val="9F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/>
          <p:nvPr/>
        </p:nvSpPr>
        <p:spPr>
          <a:xfrm>
            <a:off x="3397250" y="4397375"/>
            <a:ext cx="2211705" cy="1313180"/>
          </a:xfrm>
          <a:custGeom>
            <a:avLst/>
            <a:gdLst/>
            <a:ahLst/>
            <a:cxnLst/>
            <a:rect l="l" t="t" r="r" b="b"/>
            <a:pathLst>
              <a:path w="2211704" h="1313179">
                <a:moveTo>
                  <a:pt x="1105693" y="0"/>
                </a:moveTo>
                <a:lnTo>
                  <a:pt x="1045027" y="971"/>
                </a:lnTo>
                <a:lnTo>
                  <a:pt x="985216" y="3851"/>
                </a:lnTo>
                <a:lnTo>
                  <a:pt x="926344" y="8591"/>
                </a:lnTo>
                <a:lnTo>
                  <a:pt x="868496" y="15140"/>
                </a:lnTo>
                <a:lnTo>
                  <a:pt x="811756" y="23448"/>
                </a:lnTo>
                <a:lnTo>
                  <a:pt x="756208" y="33465"/>
                </a:lnTo>
                <a:lnTo>
                  <a:pt x="701938" y="45141"/>
                </a:lnTo>
                <a:lnTo>
                  <a:pt x="649028" y="58426"/>
                </a:lnTo>
                <a:lnTo>
                  <a:pt x="597563" y="73269"/>
                </a:lnTo>
                <a:lnTo>
                  <a:pt x="547628" y="89622"/>
                </a:lnTo>
                <a:lnTo>
                  <a:pt x="499307" y="107433"/>
                </a:lnTo>
                <a:lnTo>
                  <a:pt x="452685" y="126653"/>
                </a:lnTo>
                <a:lnTo>
                  <a:pt x="407845" y="147231"/>
                </a:lnTo>
                <a:lnTo>
                  <a:pt x="364872" y="169118"/>
                </a:lnTo>
                <a:lnTo>
                  <a:pt x="323850" y="192264"/>
                </a:lnTo>
                <a:lnTo>
                  <a:pt x="284863" y="216618"/>
                </a:lnTo>
                <a:lnTo>
                  <a:pt x="247997" y="242130"/>
                </a:lnTo>
                <a:lnTo>
                  <a:pt x="213334" y="268751"/>
                </a:lnTo>
                <a:lnTo>
                  <a:pt x="180960" y="296430"/>
                </a:lnTo>
                <a:lnTo>
                  <a:pt x="150959" y="325117"/>
                </a:lnTo>
                <a:lnTo>
                  <a:pt x="123415" y="354763"/>
                </a:lnTo>
                <a:lnTo>
                  <a:pt x="98412" y="385316"/>
                </a:lnTo>
                <a:lnTo>
                  <a:pt x="76035" y="416728"/>
                </a:lnTo>
                <a:lnTo>
                  <a:pt x="39496" y="481925"/>
                </a:lnTo>
                <a:lnTo>
                  <a:pt x="14471" y="549954"/>
                </a:lnTo>
                <a:lnTo>
                  <a:pt x="1636" y="620414"/>
                </a:lnTo>
                <a:lnTo>
                  <a:pt x="0" y="656431"/>
                </a:lnTo>
                <a:lnTo>
                  <a:pt x="1636" y="692447"/>
                </a:lnTo>
                <a:lnTo>
                  <a:pt x="14471" y="762907"/>
                </a:lnTo>
                <a:lnTo>
                  <a:pt x="39496" y="830936"/>
                </a:lnTo>
                <a:lnTo>
                  <a:pt x="76035" y="896133"/>
                </a:lnTo>
                <a:lnTo>
                  <a:pt x="98412" y="927545"/>
                </a:lnTo>
                <a:lnTo>
                  <a:pt x="123415" y="958099"/>
                </a:lnTo>
                <a:lnTo>
                  <a:pt x="150959" y="987744"/>
                </a:lnTo>
                <a:lnTo>
                  <a:pt x="180960" y="1016432"/>
                </a:lnTo>
                <a:lnTo>
                  <a:pt x="213334" y="1044111"/>
                </a:lnTo>
                <a:lnTo>
                  <a:pt x="247997" y="1070731"/>
                </a:lnTo>
                <a:lnTo>
                  <a:pt x="284863" y="1096244"/>
                </a:lnTo>
                <a:lnTo>
                  <a:pt x="323850" y="1120598"/>
                </a:lnTo>
                <a:lnTo>
                  <a:pt x="364872" y="1143744"/>
                </a:lnTo>
                <a:lnTo>
                  <a:pt x="407845" y="1165631"/>
                </a:lnTo>
                <a:lnTo>
                  <a:pt x="452685" y="1186209"/>
                </a:lnTo>
                <a:lnTo>
                  <a:pt x="499307" y="1205429"/>
                </a:lnTo>
                <a:lnTo>
                  <a:pt x="547628" y="1223240"/>
                </a:lnTo>
                <a:lnTo>
                  <a:pt x="597563" y="1239593"/>
                </a:lnTo>
                <a:lnTo>
                  <a:pt x="649028" y="1254436"/>
                </a:lnTo>
                <a:lnTo>
                  <a:pt x="701938" y="1267721"/>
                </a:lnTo>
                <a:lnTo>
                  <a:pt x="756208" y="1279397"/>
                </a:lnTo>
                <a:lnTo>
                  <a:pt x="811756" y="1289414"/>
                </a:lnTo>
                <a:lnTo>
                  <a:pt x="868496" y="1297722"/>
                </a:lnTo>
                <a:lnTo>
                  <a:pt x="926344" y="1304271"/>
                </a:lnTo>
                <a:lnTo>
                  <a:pt x="985216" y="1309011"/>
                </a:lnTo>
                <a:lnTo>
                  <a:pt x="1045027" y="1311891"/>
                </a:lnTo>
                <a:lnTo>
                  <a:pt x="1105693" y="1312863"/>
                </a:lnTo>
                <a:lnTo>
                  <a:pt x="1166360" y="1311891"/>
                </a:lnTo>
                <a:lnTo>
                  <a:pt x="1226171" y="1309011"/>
                </a:lnTo>
                <a:lnTo>
                  <a:pt x="1285043" y="1304271"/>
                </a:lnTo>
                <a:lnTo>
                  <a:pt x="1342891" y="1297722"/>
                </a:lnTo>
                <a:lnTo>
                  <a:pt x="1399630" y="1289414"/>
                </a:lnTo>
                <a:lnTo>
                  <a:pt x="1455178" y="1279397"/>
                </a:lnTo>
                <a:lnTo>
                  <a:pt x="1509449" y="1267721"/>
                </a:lnTo>
                <a:lnTo>
                  <a:pt x="1562359" y="1254436"/>
                </a:lnTo>
                <a:lnTo>
                  <a:pt x="1613823" y="1239593"/>
                </a:lnTo>
                <a:lnTo>
                  <a:pt x="1663758" y="1223240"/>
                </a:lnTo>
                <a:lnTo>
                  <a:pt x="1712079" y="1205429"/>
                </a:lnTo>
                <a:lnTo>
                  <a:pt x="1758702" y="1186209"/>
                </a:lnTo>
                <a:lnTo>
                  <a:pt x="1803542" y="1165631"/>
                </a:lnTo>
                <a:lnTo>
                  <a:pt x="1846515" y="1143744"/>
                </a:lnTo>
                <a:lnTo>
                  <a:pt x="1887537" y="1120598"/>
                </a:lnTo>
                <a:lnTo>
                  <a:pt x="1926523" y="1096244"/>
                </a:lnTo>
                <a:lnTo>
                  <a:pt x="1963390" y="1070731"/>
                </a:lnTo>
                <a:lnTo>
                  <a:pt x="1998052" y="1044111"/>
                </a:lnTo>
                <a:lnTo>
                  <a:pt x="2030426" y="1016432"/>
                </a:lnTo>
                <a:lnTo>
                  <a:pt x="2060427" y="987744"/>
                </a:lnTo>
                <a:lnTo>
                  <a:pt x="2087971" y="958099"/>
                </a:lnTo>
                <a:lnTo>
                  <a:pt x="2112974" y="927545"/>
                </a:lnTo>
                <a:lnTo>
                  <a:pt x="2135351" y="896133"/>
                </a:lnTo>
                <a:lnTo>
                  <a:pt x="2171891" y="830936"/>
                </a:lnTo>
                <a:lnTo>
                  <a:pt x="2196915" y="762907"/>
                </a:lnTo>
                <a:lnTo>
                  <a:pt x="2209751" y="692447"/>
                </a:lnTo>
                <a:lnTo>
                  <a:pt x="2211387" y="656431"/>
                </a:lnTo>
                <a:lnTo>
                  <a:pt x="2209751" y="620414"/>
                </a:lnTo>
                <a:lnTo>
                  <a:pt x="2196915" y="549954"/>
                </a:lnTo>
                <a:lnTo>
                  <a:pt x="2171891" y="481925"/>
                </a:lnTo>
                <a:lnTo>
                  <a:pt x="2135351" y="416728"/>
                </a:lnTo>
                <a:lnTo>
                  <a:pt x="2112974" y="385316"/>
                </a:lnTo>
                <a:lnTo>
                  <a:pt x="2087971" y="354763"/>
                </a:lnTo>
                <a:lnTo>
                  <a:pt x="2060427" y="325117"/>
                </a:lnTo>
                <a:lnTo>
                  <a:pt x="2030426" y="296430"/>
                </a:lnTo>
                <a:lnTo>
                  <a:pt x="1998052" y="268751"/>
                </a:lnTo>
                <a:lnTo>
                  <a:pt x="1963390" y="242130"/>
                </a:lnTo>
                <a:lnTo>
                  <a:pt x="1926523" y="216618"/>
                </a:lnTo>
                <a:lnTo>
                  <a:pt x="1887537" y="192264"/>
                </a:lnTo>
                <a:lnTo>
                  <a:pt x="1846515" y="169118"/>
                </a:lnTo>
                <a:lnTo>
                  <a:pt x="1803542" y="147231"/>
                </a:lnTo>
                <a:lnTo>
                  <a:pt x="1758702" y="126653"/>
                </a:lnTo>
                <a:lnTo>
                  <a:pt x="1712079" y="107433"/>
                </a:lnTo>
                <a:lnTo>
                  <a:pt x="1663758" y="89622"/>
                </a:lnTo>
                <a:lnTo>
                  <a:pt x="1613823" y="73269"/>
                </a:lnTo>
                <a:lnTo>
                  <a:pt x="1562359" y="58426"/>
                </a:lnTo>
                <a:lnTo>
                  <a:pt x="1509449" y="45141"/>
                </a:lnTo>
                <a:lnTo>
                  <a:pt x="1455178" y="33465"/>
                </a:lnTo>
                <a:lnTo>
                  <a:pt x="1399630" y="23448"/>
                </a:lnTo>
                <a:lnTo>
                  <a:pt x="1342891" y="15140"/>
                </a:lnTo>
                <a:lnTo>
                  <a:pt x="1285043" y="8591"/>
                </a:lnTo>
                <a:lnTo>
                  <a:pt x="1226171" y="3851"/>
                </a:lnTo>
                <a:lnTo>
                  <a:pt x="1166360" y="971"/>
                </a:lnTo>
                <a:lnTo>
                  <a:pt x="1105693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 txBox="1"/>
          <p:nvPr/>
        </p:nvSpPr>
        <p:spPr>
          <a:xfrm>
            <a:off x="2498725" y="3843337"/>
            <a:ext cx="4008754" cy="22129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90805"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42925" y="1482388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2925" y="203698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2925" y="3103165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>
                <a:solidFill>
                  <a:srgbClr val="000000"/>
                </a:solidFill>
              </a:rPr>
              <a:t>Law </a:t>
            </a:r>
            <a:r>
              <a:rPr lang="en-US" altLang="zh-CN" spc="-5" dirty="0">
                <a:solidFill>
                  <a:srgbClr val="000000"/>
                </a:solidFill>
              </a:rPr>
              <a:t>of </a:t>
            </a:r>
            <a:r>
              <a:rPr lang="en-US" altLang="zh-CN" spc="-70" dirty="0">
                <a:solidFill>
                  <a:srgbClr val="000000"/>
                </a:solidFill>
              </a:rPr>
              <a:t>Total</a:t>
            </a:r>
            <a:r>
              <a:rPr lang="en-US" altLang="zh-CN" spc="30" dirty="0">
                <a:solidFill>
                  <a:srgbClr val="000000"/>
                </a:solidFill>
              </a:rPr>
              <a:t> </a:t>
            </a:r>
            <a:r>
              <a:rPr lang="en-US" altLang="zh-CN" spc="-10" dirty="0">
                <a:solidFill>
                  <a:srgbClr val="000000"/>
                </a:solidFill>
              </a:rPr>
              <a:t>Probability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zh-CN" alt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From these we can prove:</a:t>
                </a:r>
                <a:endParaRPr lang="zh-CN" alt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^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^~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  <a:p>
                <a:pPr>
                  <a:lnSpc>
                    <a:spcPct val="10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2925" y="1482388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34129" y="4053682"/>
            <a:ext cx="4008754" cy="2212975"/>
            <a:chOff x="3308350" y="4122445"/>
            <a:chExt cx="4008754" cy="2212975"/>
          </a:xfrm>
        </p:grpSpPr>
        <p:sp>
          <p:nvSpPr>
            <p:cNvPr id="11" name="object 3"/>
            <p:cNvSpPr/>
            <p:nvPr/>
          </p:nvSpPr>
          <p:spPr>
            <a:xfrm>
              <a:off x="3308350" y="4122445"/>
              <a:ext cx="4008754" cy="2212975"/>
            </a:xfrm>
            <a:custGeom>
              <a:avLst/>
              <a:gdLst/>
              <a:ahLst/>
              <a:cxnLst/>
              <a:rect l="l" t="t" r="r" b="b"/>
              <a:pathLst>
                <a:path w="4008754" h="2212975">
                  <a:moveTo>
                    <a:pt x="4008437" y="0"/>
                  </a:moveTo>
                  <a:lnTo>
                    <a:pt x="0" y="0"/>
                  </a:lnTo>
                  <a:lnTo>
                    <a:pt x="0" y="2212975"/>
                  </a:lnTo>
                  <a:lnTo>
                    <a:pt x="4008437" y="2212975"/>
                  </a:lnTo>
                  <a:lnTo>
                    <a:pt x="4008437" y="0"/>
                  </a:lnTo>
                  <a:close/>
                </a:path>
              </a:pathLst>
            </a:custGeom>
            <a:solidFill>
              <a:srgbClr val="9FD1E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/>
            <p:cNvSpPr/>
            <p:nvPr/>
          </p:nvSpPr>
          <p:spPr>
            <a:xfrm>
              <a:off x="4206875" y="4587875"/>
              <a:ext cx="2211705" cy="1313180"/>
            </a:xfrm>
            <a:custGeom>
              <a:avLst/>
              <a:gdLst/>
              <a:ahLst/>
              <a:cxnLst/>
              <a:rect l="l" t="t" r="r" b="b"/>
              <a:pathLst>
                <a:path w="2211704" h="1313179">
                  <a:moveTo>
                    <a:pt x="1105693" y="0"/>
                  </a:moveTo>
                  <a:lnTo>
                    <a:pt x="1045027" y="971"/>
                  </a:lnTo>
                  <a:lnTo>
                    <a:pt x="985216" y="3851"/>
                  </a:lnTo>
                  <a:lnTo>
                    <a:pt x="926344" y="8591"/>
                  </a:lnTo>
                  <a:lnTo>
                    <a:pt x="868496" y="15140"/>
                  </a:lnTo>
                  <a:lnTo>
                    <a:pt x="811756" y="23448"/>
                  </a:lnTo>
                  <a:lnTo>
                    <a:pt x="756208" y="33465"/>
                  </a:lnTo>
                  <a:lnTo>
                    <a:pt x="701938" y="45141"/>
                  </a:lnTo>
                  <a:lnTo>
                    <a:pt x="649028" y="58426"/>
                  </a:lnTo>
                  <a:lnTo>
                    <a:pt x="597563" y="73269"/>
                  </a:lnTo>
                  <a:lnTo>
                    <a:pt x="547628" y="89622"/>
                  </a:lnTo>
                  <a:lnTo>
                    <a:pt x="499307" y="107433"/>
                  </a:lnTo>
                  <a:lnTo>
                    <a:pt x="452685" y="126653"/>
                  </a:lnTo>
                  <a:lnTo>
                    <a:pt x="407845" y="147231"/>
                  </a:lnTo>
                  <a:lnTo>
                    <a:pt x="364872" y="169118"/>
                  </a:lnTo>
                  <a:lnTo>
                    <a:pt x="323850" y="192264"/>
                  </a:lnTo>
                  <a:lnTo>
                    <a:pt x="284863" y="216618"/>
                  </a:lnTo>
                  <a:lnTo>
                    <a:pt x="247997" y="242130"/>
                  </a:lnTo>
                  <a:lnTo>
                    <a:pt x="213334" y="268751"/>
                  </a:lnTo>
                  <a:lnTo>
                    <a:pt x="180960" y="296430"/>
                  </a:lnTo>
                  <a:lnTo>
                    <a:pt x="150959" y="325117"/>
                  </a:lnTo>
                  <a:lnTo>
                    <a:pt x="123415" y="354763"/>
                  </a:lnTo>
                  <a:lnTo>
                    <a:pt x="98412" y="385316"/>
                  </a:lnTo>
                  <a:lnTo>
                    <a:pt x="76035" y="416728"/>
                  </a:lnTo>
                  <a:lnTo>
                    <a:pt x="39496" y="481925"/>
                  </a:lnTo>
                  <a:lnTo>
                    <a:pt x="14471" y="549954"/>
                  </a:lnTo>
                  <a:lnTo>
                    <a:pt x="1636" y="620414"/>
                  </a:lnTo>
                  <a:lnTo>
                    <a:pt x="0" y="656431"/>
                  </a:lnTo>
                  <a:lnTo>
                    <a:pt x="1636" y="692447"/>
                  </a:lnTo>
                  <a:lnTo>
                    <a:pt x="14471" y="762907"/>
                  </a:lnTo>
                  <a:lnTo>
                    <a:pt x="39496" y="830936"/>
                  </a:lnTo>
                  <a:lnTo>
                    <a:pt x="76035" y="896133"/>
                  </a:lnTo>
                  <a:lnTo>
                    <a:pt x="98412" y="927545"/>
                  </a:lnTo>
                  <a:lnTo>
                    <a:pt x="123415" y="958099"/>
                  </a:lnTo>
                  <a:lnTo>
                    <a:pt x="150959" y="987744"/>
                  </a:lnTo>
                  <a:lnTo>
                    <a:pt x="180960" y="1016432"/>
                  </a:lnTo>
                  <a:lnTo>
                    <a:pt x="213334" y="1044111"/>
                  </a:lnTo>
                  <a:lnTo>
                    <a:pt x="247997" y="1070731"/>
                  </a:lnTo>
                  <a:lnTo>
                    <a:pt x="284863" y="1096244"/>
                  </a:lnTo>
                  <a:lnTo>
                    <a:pt x="323850" y="1120598"/>
                  </a:lnTo>
                  <a:lnTo>
                    <a:pt x="364872" y="1143744"/>
                  </a:lnTo>
                  <a:lnTo>
                    <a:pt x="407845" y="1165631"/>
                  </a:lnTo>
                  <a:lnTo>
                    <a:pt x="452685" y="1186209"/>
                  </a:lnTo>
                  <a:lnTo>
                    <a:pt x="499307" y="1205429"/>
                  </a:lnTo>
                  <a:lnTo>
                    <a:pt x="547628" y="1223240"/>
                  </a:lnTo>
                  <a:lnTo>
                    <a:pt x="597563" y="1239593"/>
                  </a:lnTo>
                  <a:lnTo>
                    <a:pt x="649028" y="1254436"/>
                  </a:lnTo>
                  <a:lnTo>
                    <a:pt x="701938" y="1267721"/>
                  </a:lnTo>
                  <a:lnTo>
                    <a:pt x="756208" y="1279397"/>
                  </a:lnTo>
                  <a:lnTo>
                    <a:pt x="811756" y="1289414"/>
                  </a:lnTo>
                  <a:lnTo>
                    <a:pt x="868496" y="1297722"/>
                  </a:lnTo>
                  <a:lnTo>
                    <a:pt x="926344" y="1304271"/>
                  </a:lnTo>
                  <a:lnTo>
                    <a:pt x="985216" y="1309011"/>
                  </a:lnTo>
                  <a:lnTo>
                    <a:pt x="1045027" y="1311891"/>
                  </a:lnTo>
                  <a:lnTo>
                    <a:pt x="1105693" y="1312863"/>
                  </a:lnTo>
                  <a:lnTo>
                    <a:pt x="1166360" y="1311891"/>
                  </a:lnTo>
                  <a:lnTo>
                    <a:pt x="1226171" y="1309011"/>
                  </a:lnTo>
                  <a:lnTo>
                    <a:pt x="1285043" y="1304271"/>
                  </a:lnTo>
                  <a:lnTo>
                    <a:pt x="1342891" y="1297722"/>
                  </a:lnTo>
                  <a:lnTo>
                    <a:pt x="1399630" y="1289414"/>
                  </a:lnTo>
                  <a:lnTo>
                    <a:pt x="1455178" y="1279397"/>
                  </a:lnTo>
                  <a:lnTo>
                    <a:pt x="1509449" y="1267721"/>
                  </a:lnTo>
                  <a:lnTo>
                    <a:pt x="1562359" y="1254436"/>
                  </a:lnTo>
                  <a:lnTo>
                    <a:pt x="1613823" y="1239593"/>
                  </a:lnTo>
                  <a:lnTo>
                    <a:pt x="1663758" y="1223240"/>
                  </a:lnTo>
                  <a:lnTo>
                    <a:pt x="1712079" y="1205429"/>
                  </a:lnTo>
                  <a:lnTo>
                    <a:pt x="1758702" y="1186209"/>
                  </a:lnTo>
                  <a:lnTo>
                    <a:pt x="1803542" y="1165631"/>
                  </a:lnTo>
                  <a:lnTo>
                    <a:pt x="1846515" y="1143744"/>
                  </a:lnTo>
                  <a:lnTo>
                    <a:pt x="1887537" y="1120598"/>
                  </a:lnTo>
                  <a:lnTo>
                    <a:pt x="1926523" y="1096244"/>
                  </a:lnTo>
                  <a:lnTo>
                    <a:pt x="1963390" y="1070731"/>
                  </a:lnTo>
                  <a:lnTo>
                    <a:pt x="1998052" y="1044111"/>
                  </a:lnTo>
                  <a:lnTo>
                    <a:pt x="2030426" y="1016432"/>
                  </a:lnTo>
                  <a:lnTo>
                    <a:pt x="2060427" y="987744"/>
                  </a:lnTo>
                  <a:lnTo>
                    <a:pt x="2087971" y="958099"/>
                  </a:lnTo>
                  <a:lnTo>
                    <a:pt x="2112974" y="927545"/>
                  </a:lnTo>
                  <a:lnTo>
                    <a:pt x="2135351" y="896133"/>
                  </a:lnTo>
                  <a:lnTo>
                    <a:pt x="2171891" y="830936"/>
                  </a:lnTo>
                  <a:lnTo>
                    <a:pt x="2196915" y="762907"/>
                  </a:lnTo>
                  <a:lnTo>
                    <a:pt x="2209751" y="692447"/>
                  </a:lnTo>
                  <a:lnTo>
                    <a:pt x="2211387" y="656431"/>
                  </a:lnTo>
                  <a:lnTo>
                    <a:pt x="2209751" y="620414"/>
                  </a:lnTo>
                  <a:lnTo>
                    <a:pt x="2196915" y="549954"/>
                  </a:lnTo>
                  <a:lnTo>
                    <a:pt x="2171891" y="481925"/>
                  </a:lnTo>
                  <a:lnTo>
                    <a:pt x="2135351" y="416728"/>
                  </a:lnTo>
                  <a:lnTo>
                    <a:pt x="2112974" y="385316"/>
                  </a:lnTo>
                  <a:lnTo>
                    <a:pt x="2087971" y="354763"/>
                  </a:lnTo>
                  <a:lnTo>
                    <a:pt x="2060427" y="325117"/>
                  </a:lnTo>
                  <a:lnTo>
                    <a:pt x="2030426" y="296430"/>
                  </a:lnTo>
                  <a:lnTo>
                    <a:pt x="1998052" y="268751"/>
                  </a:lnTo>
                  <a:lnTo>
                    <a:pt x="1963390" y="242130"/>
                  </a:lnTo>
                  <a:lnTo>
                    <a:pt x="1926523" y="216618"/>
                  </a:lnTo>
                  <a:lnTo>
                    <a:pt x="1887537" y="192264"/>
                  </a:lnTo>
                  <a:lnTo>
                    <a:pt x="1846515" y="169118"/>
                  </a:lnTo>
                  <a:lnTo>
                    <a:pt x="1803542" y="147231"/>
                  </a:lnTo>
                  <a:lnTo>
                    <a:pt x="1758702" y="126653"/>
                  </a:lnTo>
                  <a:lnTo>
                    <a:pt x="1712079" y="107433"/>
                  </a:lnTo>
                  <a:lnTo>
                    <a:pt x="1663758" y="89622"/>
                  </a:lnTo>
                  <a:lnTo>
                    <a:pt x="1613823" y="73269"/>
                  </a:lnTo>
                  <a:lnTo>
                    <a:pt x="1562359" y="58426"/>
                  </a:lnTo>
                  <a:lnTo>
                    <a:pt x="1509449" y="45141"/>
                  </a:lnTo>
                  <a:lnTo>
                    <a:pt x="1455178" y="33465"/>
                  </a:lnTo>
                  <a:lnTo>
                    <a:pt x="1399630" y="23448"/>
                  </a:lnTo>
                  <a:lnTo>
                    <a:pt x="1342891" y="15140"/>
                  </a:lnTo>
                  <a:lnTo>
                    <a:pt x="1285043" y="8591"/>
                  </a:lnTo>
                  <a:lnTo>
                    <a:pt x="1226171" y="3851"/>
                  </a:lnTo>
                  <a:lnTo>
                    <a:pt x="1166360" y="971"/>
                  </a:lnTo>
                  <a:lnTo>
                    <a:pt x="1105693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/>
            <p:cNvSpPr txBox="1"/>
            <p:nvPr/>
          </p:nvSpPr>
          <p:spPr>
            <a:xfrm>
              <a:off x="5243907" y="5155183"/>
              <a:ext cx="22923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14" name="object 9"/>
            <p:cNvSpPr/>
            <p:nvPr/>
          </p:nvSpPr>
          <p:spPr>
            <a:xfrm>
              <a:off x="5865812" y="4310062"/>
              <a:ext cx="1244600" cy="1866900"/>
            </a:xfrm>
            <a:custGeom>
              <a:avLst/>
              <a:gdLst/>
              <a:ahLst/>
              <a:cxnLst/>
              <a:rect l="l" t="t" r="r" b="b"/>
              <a:pathLst>
                <a:path w="1244600" h="1866900">
                  <a:moveTo>
                    <a:pt x="622300" y="0"/>
                  </a:moveTo>
                  <a:lnTo>
                    <a:pt x="547083" y="6749"/>
                  </a:lnTo>
                  <a:lnTo>
                    <a:pt x="474529" y="26475"/>
                  </a:lnTo>
                  <a:lnTo>
                    <a:pt x="405159" y="58399"/>
                  </a:lnTo>
                  <a:lnTo>
                    <a:pt x="371831" y="78690"/>
                  </a:lnTo>
                  <a:lnTo>
                    <a:pt x="339494" y="101737"/>
                  </a:lnTo>
                  <a:lnTo>
                    <a:pt x="308213" y="127443"/>
                  </a:lnTo>
                  <a:lnTo>
                    <a:pt x="278054" y="155710"/>
                  </a:lnTo>
                  <a:lnTo>
                    <a:pt x="249081" y="186440"/>
                  </a:lnTo>
                  <a:lnTo>
                    <a:pt x="221360" y="219535"/>
                  </a:lnTo>
                  <a:lnTo>
                    <a:pt x="194955" y="254899"/>
                  </a:lnTo>
                  <a:lnTo>
                    <a:pt x="169933" y="292433"/>
                  </a:lnTo>
                  <a:lnTo>
                    <a:pt x="146357" y="332040"/>
                  </a:lnTo>
                  <a:lnTo>
                    <a:pt x="124293" y="373621"/>
                  </a:lnTo>
                  <a:lnTo>
                    <a:pt x="103806" y="417081"/>
                  </a:lnTo>
                  <a:lnTo>
                    <a:pt x="84962" y="462320"/>
                  </a:lnTo>
                  <a:lnTo>
                    <a:pt x="67825" y="509241"/>
                  </a:lnTo>
                  <a:lnTo>
                    <a:pt x="52460" y="557746"/>
                  </a:lnTo>
                  <a:lnTo>
                    <a:pt x="38932" y="607739"/>
                  </a:lnTo>
                  <a:lnTo>
                    <a:pt x="27307" y="659120"/>
                  </a:lnTo>
                  <a:lnTo>
                    <a:pt x="17650" y="711794"/>
                  </a:lnTo>
                  <a:lnTo>
                    <a:pt x="10026" y="765661"/>
                  </a:lnTo>
                  <a:lnTo>
                    <a:pt x="4499" y="820624"/>
                  </a:lnTo>
                  <a:lnTo>
                    <a:pt x="1135" y="876586"/>
                  </a:lnTo>
                  <a:lnTo>
                    <a:pt x="0" y="933450"/>
                  </a:lnTo>
                  <a:lnTo>
                    <a:pt x="1135" y="990313"/>
                  </a:lnTo>
                  <a:lnTo>
                    <a:pt x="4499" y="1046275"/>
                  </a:lnTo>
                  <a:lnTo>
                    <a:pt x="10026" y="1101238"/>
                  </a:lnTo>
                  <a:lnTo>
                    <a:pt x="17650" y="1155105"/>
                  </a:lnTo>
                  <a:lnTo>
                    <a:pt x="27307" y="1207779"/>
                  </a:lnTo>
                  <a:lnTo>
                    <a:pt x="38932" y="1259160"/>
                  </a:lnTo>
                  <a:lnTo>
                    <a:pt x="52460" y="1309153"/>
                  </a:lnTo>
                  <a:lnTo>
                    <a:pt x="67825" y="1357658"/>
                  </a:lnTo>
                  <a:lnTo>
                    <a:pt x="84962" y="1404579"/>
                  </a:lnTo>
                  <a:lnTo>
                    <a:pt x="103806" y="1449818"/>
                  </a:lnTo>
                  <a:lnTo>
                    <a:pt x="124293" y="1493278"/>
                  </a:lnTo>
                  <a:lnTo>
                    <a:pt x="146357" y="1534859"/>
                  </a:lnTo>
                  <a:lnTo>
                    <a:pt x="169933" y="1574466"/>
                  </a:lnTo>
                  <a:lnTo>
                    <a:pt x="194955" y="1612000"/>
                  </a:lnTo>
                  <a:lnTo>
                    <a:pt x="221360" y="1647364"/>
                  </a:lnTo>
                  <a:lnTo>
                    <a:pt x="249081" y="1680459"/>
                  </a:lnTo>
                  <a:lnTo>
                    <a:pt x="278054" y="1711190"/>
                  </a:lnTo>
                  <a:lnTo>
                    <a:pt x="308213" y="1739456"/>
                  </a:lnTo>
                  <a:lnTo>
                    <a:pt x="339494" y="1765162"/>
                  </a:lnTo>
                  <a:lnTo>
                    <a:pt x="371831" y="1788210"/>
                  </a:lnTo>
                  <a:lnTo>
                    <a:pt x="405159" y="1808501"/>
                  </a:lnTo>
                  <a:lnTo>
                    <a:pt x="439414" y="1825938"/>
                  </a:lnTo>
                  <a:lnTo>
                    <a:pt x="510440" y="1851861"/>
                  </a:lnTo>
                  <a:lnTo>
                    <a:pt x="584391" y="1865196"/>
                  </a:lnTo>
                  <a:lnTo>
                    <a:pt x="622300" y="1866900"/>
                  </a:lnTo>
                  <a:lnTo>
                    <a:pt x="660208" y="1865196"/>
                  </a:lnTo>
                  <a:lnTo>
                    <a:pt x="734159" y="1851861"/>
                  </a:lnTo>
                  <a:lnTo>
                    <a:pt x="805186" y="1825938"/>
                  </a:lnTo>
                  <a:lnTo>
                    <a:pt x="839440" y="1808501"/>
                  </a:lnTo>
                  <a:lnTo>
                    <a:pt x="872769" y="1788210"/>
                  </a:lnTo>
                  <a:lnTo>
                    <a:pt x="905106" y="1765162"/>
                  </a:lnTo>
                  <a:lnTo>
                    <a:pt x="936386" y="1739456"/>
                  </a:lnTo>
                  <a:lnTo>
                    <a:pt x="966546" y="1711190"/>
                  </a:lnTo>
                  <a:lnTo>
                    <a:pt x="995519" y="1680459"/>
                  </a:lnTo>
                  <a:lnTo>
                    <a:pt x="1023240" y="1647364"/>
                  </a:lnTo>
                  <a:lnTo>
                    <a:pt x="1049644" y="1612000"/>
                  </a:lnTo>
                  <a:lnTo>
                    <a:pt x="1074667" y="1574466"/>
                  </a:lnTo>
                  <a:lnTo>
                    <a:pt x="1098243" y="1534859"/>
                  </a:lnTo>
                  <a:lnTo>
                    <a:pt x="1120306" y="1493278"/>
                  </a:lnTo>
                  <a:lnTo>
                    <a:pt x="1140793" y="1449818"/>
                  </a:lnTo>
                  <a:lnTo>
                    <a:pt x="1159637" y="1404579"/>
                  </a:lnTo>
                  <a:lnTo>
                    <a:pt x="1176775" y="1357658"/>
                  </a:lnTo>
                  <a:lnTo>
                    <a:pt x="1192140" y="1309153"/>
                  </a:lnTo>
                  <a:lnTo>
                    <a:pt x="1205667" y="1259160"/>
                  </a:lnTo>
                  <a:lnTo>
                    <a:pt x="1217292" y="1207779"/>
                  </a:lnTo>
                  <a:lnTo>
                    <a:pt x="1226949" y="1155105"/>
                  </a:lnTo>
                  <a:lnTo>
                    <a:pt x="1234573" y="1101238"/>
                  </a:lnTo>
                  <a:lnTo>
                    <a:pt x="1240100" y="1046275"/>
                  </a:lnTo>
                  <a:lnTo>
                    <a:pt x="1243464" y="990313"/>
                  </a:lnTo>
                  <a:lnTo>
                    <a:pt x="1244600" y="933450"/>
                  </a:lnTo>
                  <a:lnTo>
                    <a:pt x="1243464" y="876586"/>
                  </a:lnTo>
                  <a:lnTo>
                    <a:pt x="1240100" y="820624"/>
                  </a:lnTo>
                  <a:lnTo>
                    <a:pt x="1234573" y="765661"/>
                  </a:lnTo>
                  <a:lnTo>
                    <a:pt x="1226949" y="711794"/>
                  </a:lnTo>
                  <a:lnTo>
                    <a:pt x="1217292" y="659120"/>
                  </a:lnTo>
                  <a:lnTo>
                    <a:pt x="1205667" y="607739"/>
                  </a:lnTo>
                  <a:lnTo>
                    <a:pt x="1192140" y="557746"/>
                  </a:lnTo>
                  <a:lnTo>
                    <a:pt x="1176775" y="509241"/>
                  </a:lnTo>
                  <a:lnTo>
                    <a:pt x="1159637" y="462320"/>
                  </a:lnTo>
                  <a:lnTo>
                    <a:pt x="1140793" y="417081"/>
                  </a:lnTo>
                  <a:lnTo>
                    <a:pt x="1120306" y="373621"/>
                  </a:lnTo>
                  <a:lnTo>
                    <a:pt x="1098243" y="332040"/>
                  </a:lnTo>
                  <a:lnTo>
                    <a:pt x="1074667" y="292433"/>
                  </a:lnTo>
                  <a:lnTo>
                    <a:pt x="1049644" y="254899"/>
                  </a:lnTo>
                  <a:lnTo>
                    <a:pt x="1023240" y="219535"/>
                  </a:lnTo>
                  <a:lnTo>
                    <a:pt x="995519" y="186440"/>
                  </a:lnTo>
                  <a:lnTo>
                    <a:pt x="966546" y="155710"/>
                  </a:lnTo>
                  <a:lnTo>
                    <a:pt x="936386" y="127443"/>
                  </a:lnTo>
                  <a:lnTo>
                    <a:pt x="905106" y="101737"/>
                  </a:lnTo>
                  <a:lnTo>
                    <a:pt x="872769" y="78690"/>
                  </a:lnTo>
                  <a:lnTo>
                    <a:pt x="839440" y="58399"/>
                  </a:lnTo>
                  <a:lnTo>
                    <a:pt x="805186" y="40961"/>
                  </a:lnTo>
                  <a:lnTo>
                    <a:pt x="734159" y="15039"/>
                  </a:lnTo>
                  <a:lnTo>
                    <a:pt x="660208" y="1703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92D050">
                <a:alpha val="52159"/>
              </a:srgb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/>
            <p:cNvSpPr txBox="1"/>
            <p:nvPr/>
          </p:nvSpPr>
          <p:spPr>
            <a:xfrm>
              <a:off x="6696469" y="4753864"/>
              <a:ext cx="1612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solidFill>
                    <a:srgbClr val="FFFFFF"/>
                  </a:solidFill>
                  <a:latin typeface="Arial"/>
                  <a:cs typeface="Arial"/>
                </a:rPr>
                <a:t>B</a:t>
              </a:r>
              <a:endParaRPr sz="16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7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75" dirty="0" smtClean="0">
                <a:solidFill>
                  <a:srgbClr val="0070C0"/>
                </a:solidFill>
                <a:cs typeface="Calibri"/>
              </a:rPr>
              <a:t>Today</a:t>
            </a:r>
            <a:r>
              <a:rPr lang="en-US" altLang="zh-CN" dirty="0" smtClean="0">
                <a:solidFill>
                  <a:srgbClr val="0070C0"/>
                </a:solidFill>
                <a:cs typeface="Calibri"/>
              </a:rPr>
              <a:t>: </a:t>
            </a:r>
            <a:r>
              <a:rPr lang="en-US" altLang="zh-CN" spc="-10" dirty="0">
                <a:solidFill>
                  <a:srgbClr val="000000"/>
                </a:solidFill>
              </a:rPr>
              <a:t>Probability</a:t>
            </a:r>
            <a:r>
              <a:rPr lang="en-US" altLang="zh-CN" spc="40" dirty="0">
                <a:solidFill>
                  <a:srgbClr val="000000"/>
                </a:solidFill>
              </a:rPr>
              <a:t> </a:t>
            </a:r>
            <a:r>
              <a:rPr lang="en-US" altLang="zh-CN" spc="-20" dirty="0">
                <a:solidFill>
                  <a:srgbClr val="000000"/>
                </a:solidFill>
              </a:rPr>
              <a:t>Review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791528" y="1641347"/>
            <a:ext cx="7560943" cy="420268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315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dirty="0" smtClean="0"/>
              <a:t>The big</a:t>
            </a:r>
            <a:r>
              <a:rPr lang="en-US" spc="-10" dirty="0" smtClean="0"/>
              <a:t> picture</a:t>
            </a:r>
          </a:p>
          <a:p>
            <a:pPr marL="488315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spc="-25" dirty="0" smtClean="0"/>
              <a:t>Events </a:t>
            </a:r>
            <a:r>
              <a:rPr lang="en-US" dirty="0" smtClean="0"/>
              <a:t>and </a:t>
            </a:r>
            <a:r>
              <a:rPr lang="en-US" spc="-30" dirty="0" smtClean="0"/>
              <a:t>Event</a:t>
            </a:r>
            <a:r>
              <a:rPr lang="en-US" spc="35" dirty="0" smtClean="0"/>
              <a:t> </a:t>
            </a:r>
            <a:r>
              <a:rPr lang="en-US" spc="-5" dirty="0" smtClean="0"/>
              <a:t>spaces</a:t>
            </a:r>
          </a:p>
          <a:p>
            <a:pPr marL="488315" indent="-3429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dirty="0" smtClean="0"/>
              <a:t>Random </a:t>
            </a:r>
            <a:r>
              <a:rPr lang="en-US" spc="-10" dirty="0" smtClean="0"/>
              <a:t>variables</a:t>
            </a:r>
          </a:p>
          <a:p>
            <a:pPr marL="488315" marR="5080" indent="-342900">
              <a:lnSpc>
                <a:spcPct val="89700"/>
              </a:lnSpc>
              <a:spcBef>
                <a:spcPts val="755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spc="-10" dirty="0" smtClean="0"/>
              <a:t>Joint </a:t>
            </a:r>
            <a:r>
              <a:rPr lang="en-US" spc="-25" dirty="0" smtClean="0"/>
              <a:t>probability, </a:t>
            </a:r>
            <a:r>
              <a:rPr lang="en-US" spc="-10" dirty="0" smtClean="0"/>
              <a:t>Marginalization, </a:t>
            </a:r>
            <a:r>
              <a:rPr lang="en-US" dirty="0" smtClean="0"/>
              <a:t>conditioning, chain </a:t>
            </a:r>
            <a:r>
              <a:rPr lang="en-US" spc="-5" dirty="0" smtClean="0"/>
              <a:t>rule, </a:t>
            </a:r>
            <a:r>
              <a:rPr lang="en-US" spc="-25" dirty="0" smtClean="0"/>
              <a:t>Bayes </a:t>
            </a:r>
            <a:r>
              <a:rPr lang="en-US" dirty="0" smtClean="0"/>
              <a:t>Rule, </a:t>
            </a:r>
            <a:r>
              <a:rPr lang="en-US" spc="-10" dirty="0" smtClean="0"/>
              <a:t>law </a:t>
            </a:r>
            <a:r>
              <a:rPr lang="en-US" spc="-5" dirty="0" smtClean="0"/>
              <a:t>of </a:t>
            </a:r>
            <a:r>
              <a:rPr lang="en-US" spc="-15" dirty="0" smtClean="0"/>
              <a:t>total </a:t>
            </a:r>
            <a:r>
              <a:rPr lang="en-US" spc="-25" dirty="0" smtClean="0"/>
              <a:t>probability,</a:t>
            </a:r>
            <a:r>
              <a:rPr lang="en-US" spc="10" dirty="0" smtClean="0"/>
              <a:t> </a:t>
            </a:r>
            <a:r>
              <a:rPr lang="en-US" spc="-20" dirty="0" smtClean="0"/>
              <a:t>etc.</a:t>
            </a:r>
          </a:p>
          <a:p>
            <a:pPr marL="488315" marR="176530" indent="-342900">
              <a:lnSpc>
                <a:spcPts val="3500"/>
              </a:lnSpc>
              <a:spcBef>
                <a:spcPts val="760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spc="-10" dirty="0" smtClean="0"/>
              <a:t>Structural properties, </a:t>
            </a:r>
            <a:r>
              <a:rPr lang="en-US" spc="5" dirty="0" smtClean="0"/>
              <a:t>e.g., </a:t>
            </a:r>
            <a:r>
              <a:rPr lang="en-US" dirty="0" smtClean="0"/>
              <a:t>Independence,  </a:t>
            </a:r>
            <a:r>
              <a:rPr lang="en-US" spc="-5" dirty="0" smtClean="0"/>
              <a:t>conditional</a:t>
            </a:r>
            <a:r>
              <a:rPr lang="en-US" dirty="0" smtClean="0"/>
              <a:t> independence</a:t>
            </a:r>
          </a:p>
          <a:p>
            <a:pPr marL="488315" indent="-3429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spc="-5" dirty="0" smtClean="0"/>
              <a:t>Maximum </a:t>
            </a:r>
            <a:r>
              <a:rPr lang="en-US" spc="-15" dirty="0" smtClean="0"/>
              <a:t>Likelihood</a:t>
            </a:r>
            <a:r>
              <a:rPr lang="en-US" spc="15" dirty="0" smtClean="0"/>
              <a:t> </a:t>
            </a:r>
            <a:r>
              <a:rPr lang="en-US" spc="-10" dirty="0" smtClean="0"/>
              <a:t>Estimation</a:t>
            </a:r>
            <a:endParaRPr lang="en-US" spc="-10" dirty="0"/>
          </a:p>
        </p:txBody>
      </p:sp>
      <p:sp>
        <p:nvSpPr>
          <p:cNvPr id="9" name="object 5"/>
          <p:cNvSpPr/>
          <p:nvPr/>
        </p:nvSpPr>
        <p:spPr>
          <a:xfrm>
            <a:off x="0" y="2591941"/>
            <a:ext cx="846455" cy="540253"/>
          </a:xfrm>
          <a:custGeom>
            <a:avLst/>
            <a:gdLst/>
            <a:ahLst/>
            <a:cxnLst/>
            <a:rect l="l" t="t" r="r" b="b"/>
            <a:pathLst>
              <a:path w="846455" h="687705">
                <a:moveTo>
                  <a:pt x="502355" y="0"/>
                </a:moveTo>
                <a:lnTo>
                  <a:pt x="502355" y="171847"/>
                </a:lnTo>
                <a:lnTo>
                  <a:pt x="0" y="171847"/>
                </a:lnTo>
                <a:lnTo>
                  <a:pt x="0" y="515541"/>
                </a:lnTo>
                <a:lnTo>
                  <a:pt x="502355" y="515541"/>
                </a:lnTo>
                <a:lnTo>
                  <a:pt x="502355" y="687387"/>
                </a:lnTo>
                <a:lnTo>
                  <a:pt x="846138" y="343695"/>
                </a:lnTo>
                <a:lnTo>
                  <a:pt x="5023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50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75" dirty="0" smtClean="0">
                <a:solidFill>
                  <a:srgbClr val="0070C0"/>
                </a:solidFill>
                <a:cs typeface="Calibri"/>
              </a:rPr>
              <a:t>Today</a:t>
            </a:r>
            <a:r>
              <a:rPr lang="en-US" altLang="zh-CN" dirty="0" smtClean="0">
                <a:solidFill>
                  <a:srgbClr val="0070C0"/>
                </a:solidFill>
                <a:cs typeface="Calibri"/>
              </a:rPr>
              <a:t>: </a:t>
            </a:r>
            <a:r>
              <a:rPr lang="en-US" altLang="zh-CN" spc="-10" dirty="0">
                <a:solidFill>
                  <a:srgbClr val="000000"/>
                </a:solidFill>
              </a:rPr>
              <a:t>Probability</a:t>
            </a:r>
            <a:r>
              <a:rPr lang="en-US" altLang="zh-CN" spc="40" dirty="0">
                <a:solidFill>
                  <a:srgbClr val="000000"/>
                </a:solidFill>
              </a:rPr>
              <a:t> </a:t>
            </a:r>
            <a:r>
              <a:rPr lang="en-US" altLang="zh-CN" spc="-20" dirty="0">
                <a:solidFill>
                  <a:srgbClr val="000000"/>
                </a:solidFill>
              </a:rPr>
              <a:t>Review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791528" y="1641347"/>
            <a:ext cx="7560943" cy="420268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315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dirty="0" smtClean="0"/>
              <a:t>The big</a:t>
            </a:r>
            <a:r>
              <a:rPr lang="en-US" spc="-10" dirty="0" smtClean="0"/>
              <a:t> picture</a:t>
            </a:r>
          </a:p>
          <a:p>
            <a:pPr marL="488315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spc="-25" dirty="0" smtClean="0"/>
              <a:t>Events </a:t>
            </a:r>
            <a:r>
              <a:rPr lang="en-US" dirty="0" smtClean="0"/>
              <a:t>and </a:t>
            </a:r>
            <a:r>
              <a:rPr lang="en-US" spc="-30" dirty="0" smtClean="0"/>
              <a:t>Event</a:t>
            </a:r>
            <a:r>
              <a:rPr lang="en-US" spc="35" dirty="0" smtClean="0"/>
              <a:t> </a:t>
            </a:r>
            <a:r>
              <a:rPr lang="en-US" spc="-5" dirty="0" smtClean="0"/>
              <a:t>spaces</a:t>
            </a:r>
          </a:p>
          <a:p>
            <a:pPr marL="488315" indent="-3429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dirty="0" smtClean="0"/>
              <a:t>Random </a:t>
            </a:r>
            <a:r>
              <a:rPr lang="en-US" spc="-10" dirty="0" smtClean="0"/>
              <a:t>variables</a:t>
            </a:r>
          </a:p>
          <a:p>
            <a:pPr marL="488315" marR="5080" indent="-342900">
              <a:lnSpc>
                <a:spcPct val="89700"/>
              </a:lnSpc>
              <a:spcBef>
                <a:spcPts val="755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spc="-10" dirty="0" smtClean="0"/>
              <a:t>Joint </a:t>
            </a:r>
            <a:r>
              <a:rPr lang="en-US" spc="-25" dirty="0" smtClean="0"/>
              <a:t>probability, </a:t>
            </a:r>
            <a:r>
              <a:rPr lang="en-US" spc="-10" dirty="0" smtClean="0"/>
              <a:t>Marginalization, </a:t>
            </a:r>
            <a:r>
              <a:rPr lang="en-US" dirty="0" smtClean="0"/>
              <a:t>conditioning, chain </a:t>
            </a:r>
            <a:r>
              <a:rPr lang="en-US" spc="-5" dirty="0" smtClean="0"/>
              <a:t>rule, </a:t>
            </a:r>
            <a:r>
              <a:rPr lang="en-US" spc="-25" dirty="0" smtClean="0"/>
              <a:t>Bayes </a:t>
            </a:r>
            <a:r>
              <a:rPr lang="en-US" dirty="0" smtClean="0"/>
              <a:t>Rule, </a:t>
            </a:r>
            <a:r>
              <a:rPr lang="en-US" spc="-10" dirty="0" smtClean="0"/>
              <a:t>law </a:t>
            </a:r>
            <a:r>
              <a:rPr lang="en-US" spc="-5" dirty="0" smtClean="0"/>
              <a:t>of </a:t>
            </a:r>
            <a:r>
              <a:rPr lang="en-US" spc="-15" dirty="0" smtClean="0"/>
              <a:t>total </a:t>
            </a:r>
            <a:r>
              <a:rPr lang="en-US" spc="-25" dirty="0" smtClean="0"/>
              <a:t>probability,</a:t>
            </a:r>
            <a:r>
              <a:rPr lang="en-US" spc="10" dirty="0" smtClean="0"/>
              <a:t> </a:t>
            </a:r>
            <a:r>
              <a:rPr lang="en-US" spc="-20" dirty="0" smtClean="0"/>
              <a:t>etc.</a:t>
            </a:r>
          </a:p>
          <a:p>
            <a:pPr marL="488315" marR="176530" indent="-342900">
              <a:lnSpc>
                <a:spcPts val="3500"/>
              </a:lnSpc>
              <a:spcBef>
                <a:spcPts val="760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spc="-10" dirty="0" smtClean="0"/>
              <a:t>Structural properties, </a:t>
            </a:r>
            <a:r>
              <a:rPr lang="en-US" spc="5" dirty="0" smtClean="0"/>
              <a:t>e.g., </a:t>
            </a:r>
            <a:r>
              <a:rPr lang="en-US" dirty="0" smtClean="0"/>
              <a:t>Independence,  </a:t>
            </a:r>
            <a:r>
              <a:rPr lang="en-US" spc="-5" dirty="0" smtClean="0"/>
              <a:t>conditional</a:t>
            </a:r>
            <a:r>
              <a:rPr lang="en-US" dirty="0" smtClean="0"/>
              <a:t> independence</a:t>
            </a:r>
          </a:p>
          <a:p>
            <a:pPr marL="488315" indent="-3429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spc="-5" dirty="0" smtClean="0"/>
              <a:t>Maximum </a:t>
            </a:r>
            <a:r>
              <a:rPr lang="en-US" spc="-15" dirty="0" smtClean="0"/>
              <a:t>Likelihood</a:t>
            </a:r>
            <a:r>
              <a:rPr lang="en-US" spc="15" dirty="0" smtClean="0"/>
              <a:t> </a:t>
            </a:r>
            <a:r>
              <a:rPr lang="en-US" spc="-10" dirty="0" smtClean="0"/>
              <a:t>Estimation</a:t>
            </a:r>
            <a:endParaRPr lang="en-US" spc="-10" dirty="0"/>
          </a:p>
        </p:txBody>
      </p:sp>
      <p:sp>
        <p:nvSpPr>
          <p:cNvPr id="9" name="object 5"/>
          <p:cNvSpPr/>
          <p:nvPr/>
        </p:nvSpPr>
        <p:spPr>
          <a:xfrm>
            <a:off x="0" y="1641347"/>
            <a:ext cx="846455" cy="540253"/>
          </a:xfrm>
          <a:custGeom>
            <a:avLst/>
            <a:gdLst/>
            <a:ahLst/>
            <a:cxnLst/>
            <a:rect l="l" t="t" r="r" b="b"/>
            <a:pathLst>
              <a:path w="846455" h="687705">
                <a:moveTo>
                  <a:pt x="502355" y="0"/>
                </a:moveTo>
                <a:lnTo>
                  <a:pt x="502355" y="171847"/>
                </a:lnTo>
                <a:lnTo>
                  <a:pt x="0" y="171847"/>
                </a:lnTo>
                <a:lnTo>
                  <a:pt x="0" y="515541"/>
                </a:lnTo>
                <a:lnTo>
                  <a:pt x="502355" y="515541"/>
                </a:lnTo>
                <a:lnTo>
                  <a:pt x="502355" y="687387"/>
                </a:lnTo>
                <a:lnTo>
                  <a:pt x="846138" y="343695"/>
                </a:lnTo>
                <a:lnTo>
                  <a:pt x="5023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051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0" dirty="0">
                <a:solidFill>
                  <a:srgbClr val="000000"/>
                </a:solidFill>
              </a:rPr>
              <a:t>From </a:t>
            </a:r>
            <a:r>
              <a:rPr lang="en-US" altLang="zh-CN" spc="-30" dirty="0">
                <a:solidFill>
                  <a:srgbClr val="0070C0"/>
                </a:solidFill>
              </a:rPr>
              <a:t>Events</a:t>
            </a:r>
            <a:r>
              <a:rPr lang="en-US" altLang="zh-CN" spc="-30" dirty="0">
                <a:solidFill>
                  <a:srgbClr val="0000FF"/>
                </a:solidFill>
              </a:rPr>
              <a:t> </a:t>
            </a:r>
            <a:r>
              <a:rPr lang="en-US" altLang="zh-CN" spc="-20" dirty="0">
                <a:solidFill>
                  <a:srgbClr val="000000"/>
                </a:solidFill>
              </a:rPr>
              <a:t>to </a:t>
            </a:r>
            <a:r>
              <a:rPr lang="en-US" altLang="zh-CN" spc="-5" dirty="0">
                <a:solidFill>
                  <a:srgbClr val="0070C0"/>
                </a:solidFill>
              </a:rPr>
              <a:t>Random </a:t>
            </a:r>
            <a:r>
              <a:rPr lang="en-US" altLang="zh-CN" spc="-25" dirty="0">
                <a:solidFill>
                  <a:srgbClr val="0070C0"/>
                </a:solidFill>
              </a:rPr>
              <a:t>Variable</a:t>
            </a:r>
            <a:r>
              <a:rPr lang="en-US" altLang="zh-CN" spc="15" dirty="0">
                <a:solidFill>
                  <a:srgbClr val="0070C0"/>
                </a:solidFill>
              </a:rPr>
              <a:t> </a:t>
            </a:r>
            <a:r>
              <a:rPr lang="en-US" altLang="zh-CN" spc="-15" dirty="0">
                <a:solidFill>
                  <a:srgbClr val="0070C0"/>
                </a:solidFill>
              </a:rPr>
              <a:t>(RV)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600" spc="-5" dirty="0">
                <a:cs typeface="Calibri"/>
              </a:rPr>
              <a:t>Concise </a:t>
            </a:r>
            <a:r>
              <a:rPr lang="en-US" altLang="zh-CN" sz="2600" spc="-25" dirty="0">
                <a:cs typeface="Calibri"/>
              </a:rPr>
              <a:t>way </a:t>
            </a:r>
            <a:r>
              <a:rPr lang="en-US" altLang="zh-CN" sz="2600" dirty="0">
                <a:cs typeface="Calibri"/>
              </a:rPr>
              <a:t>of </a:t>
            </a:r>
            <a:r>
              <a:rPr lang="en-US" altLang="zh-CN" sz="2600" spc="-5" dirty="0">
                <a:cs typeface="Calibri"/>
              </a:rPr>
              <a:t>specifying </a:t>
            </a:r>
            <a:r>
              <a:rPr lang="en-US" altLang="zh-CN" sz="2600" spc="-10" dirty="0">
                <a:cs typeface="Calibri"/>
              </a:rPr>
              <a:t>attributes </a:t>
            </a:r>
            <a:r>
              <a:rPr lang="en-US" altLang="zh-CN" sz="2600" dirty="0">
                <a:cs typeface="Calibri"/>
              </a:rPr>
              <a:t>of</a:t>
            </a:r>
            <a:r>
              <a:rPr lang="en-US" altLang="zh-CN" sz="2600" spc="-5" dirty="0">
                <a:cs typeface="Calibri"/>
              </a:rPr>
              <a:t> </a:t>
            </a:r>
            <a:r>
              <a:rPr lang="en-US" altLang="zh-CN" sz="2600" spc="-10" dirty="0">
                <a:cs typeface="Calibri"/>
              </a:rPr>
              <a:t>outcomes</a:t>
            </a:r>
            <a:endParaRPr lang="en-US" altLang="zh-CN" sz="26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600" spc="-5" dirty="0">
                <a:cs typeface="Calibri"/>
              </a:rPr>
              <a:t>Modeling </a:t>
            </a:r>
            <a:r>
              <a:rPr lang="en-US" altLang="zh-CN" sz="2600" spc="-15" dirty="0">
                <a:cs typeface="Calibri"/>
              </a:rPr>
              <a:t>students (Grade </a:t>
            </a:r>
            <a:r>
              <a:rPr lang="en-US" altLang="zh-CN" sz="2600" spc="-5" dirty="0">
                <a:cs typeface="Calibri"/>
              </a:rPr>
              <a:t>and</a:t>
            </a:r>
            <a:r>
              <a:rPr lang="en-US" altLang="zh-CN" sz="2600" spc="15" dirty="0">
                <a:cs typeface="Calibri"/>
              </a:rPr>
              <a:t> </a:t>
            </a:r>
            <a:r>
              <a:rPr lang="en-US" altLang="zh-CN" sz="2600" spc="-10" dirty="0">
                <a:cs typeface="Calibri"/>
              </a:rPr>
              <a:t>Intelligence):</a:t>
            </a:r>
            <a:endParaRPr lang="en-US" altLang="zh-CN" sz="2600" dirty="0"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812165" algn="l"/>
                <a:tab pos="812800" algn="l"/>
                <a:tab pos="1478915" algn="l"/>
              </a:tabLst>
            </a:pPr>
            <a:r>
              <a:rPr lang="en-US" altLang="zh-CN" sz="2600" dirty="0">
                <a:latin typeface="Symbol"/>
                <a:cs typeface="Symbol"/>
              </a:rPr>
              <a:t></a:t>
            </a:r>
            <a:r>
              <a:rPr lang="en-US" altLang="zh-CN" sz="2600" spc="-5" dirty="0">
                <a:latin typeface="Times New Roman"/>
                <a:cs typeface="Times New Roman"/>
              </a:rPr>
              <a:t> </a:t>
            </a:r>
            <a:r>
              <a:rPr lang="en-US" altLang="zh-CN" sz="2600" dirty="0" smtClean="0">
                <a:latin typeface="Symbol"/>
                <a:cs typeface="Symbol"/>
              </a:rPr>
              <a:t></a:t>
            </a:r>
            <a:r>
              <a:rPr lang="en-US" altLang="zh-CN" sz="2600" dirty="0">
                <a:latin typeface="Times New Roman"/>
                <a:cs typeface="Times New Roman"/>
              </a:rPr>
              <a:t> </a:t>
            </a:r>
            <a:r>
              <a:rPr lang="en-US" altLang="zh-CN" sz="2600" dirty="0" smtClean="0">
                <a:cs typeface="Calibri"/>
              </a:rPr>
              <a:t>all </a:t>
            </a:r>
            <a:r>
              <a:rPr lang="en-US" altLang="zh-CN" sz="2600" spc="-5" dirty="0">
                <a:cs typeface="Calibri"/>
              </a:rPr>
              <a:t>possible </a:t>
            </a:r>
            <a:r>
              <a:rPr lang="en-US" altLang="zh-CN" sz="2600" spc="-15" dirty="0">
                <a:cs typeface="Calibri"/>
              </a:rPr>
              <a:t>students </a:t>
            </a:r>
            <a:r>
              <a:rPr lang="en-US" altLang="zh-CN" sz="2600" spc="-5" dirty="0">
                <a:solidFill>
                  <a:srgbClr val="FF0000"/>
                </a:solidFill>
                <a:cs typeface="Calibri"/>
              </a:rPr>
              <a:t>(sample</a:t>
            </a:r>
            <a:r>
              <a:rPr lang="en-US" altLang="zh-CN" sz="2600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zh-CN" sz="2600" spc="-5" dirty="0">
                <a:solidFill>
                  <a:srgbClr val="FF0000"/>
                </a:solidFill>
                <a:cs typeface="Calibri"/>
              </a:rPr>
              <a:t>space)</a:t>
            </a:r>
            <a:endParaRPr lang="en-US" altLang="zh-CN" sz="2600" dirty="0"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lang="en-US" altLang="zh-CN" sz="2600" spc="-10" dirty="0">
                <a:cs typeface="Calibri"/>
              </a:rPr>
              <a:t>What are </a:t>
            </a:r>
            <a:r>
              <a:rPr lang="en-US" altLang="zh-CN" sz="2600" spc="-15" dirty="0">
                <a:cs typeface="Calibri"/>
              </a:rPr>
              <a:t>events </a:t>
            </a:r>
            <a:r>
              <a:rPr lang="en-US" altLang="zh-CN" sz="2600" spc="-10" dirty="0">
                <a:solidFill>
                  <a:srgbClr val="FF0000"/>
                </a:solidFill>
                <a:cs typeface="Calibri"/>
              </a:rPr>
              <a:t>(subset </a:t>
            </a:r>
            <a:r>
              <a:rPr lang="en-US" altLang="zh-CN" sz="2600" dirty="0">
                <a:solidFill>
                  <a:srgbClr val="FF0000"/>
                </a:solidFill>
                <a:cs typeface="Calibri"/>
              </a:rPr>
              <a:t>of </a:t>
            </a:r>
            <a:r>
              <a:rPr lang="en-US" altLang="zh-CN" sz="2600" spc="-5" dirty="0">
                <a:solidFill>
                  <a:srgbClr val="FF0000"/>
                </a:solidFill>
                <a:cs typeface="Calibri"/>
              </a:rPr>
              <a:t>sample</a:t>
            </a:r>
            <a:r>
              <a:rPr lang="en-US" altLang="zh-CN" sz="260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zh-CN" sz="2600" spc="-5" dirty="0">
                <a:solidFill>
                  <a:srgbClr val="FF0000"/>
                </a:solidFill>
                <a:cs typeface="Calibri"/>
              </a:rPr>
              <a:t>space)</a:t>
            </a:r>
            <a:endParaRPr lang="en-US" altLang="zh-CN" sz="2600" dirty="0">
              <a:cs typeface="Calibri"/>
            </a:endParaRPr>
          </a:p>
          <a:p>
            <a:pPr marL="1270000" lvl="2" indent="-3429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lang="en-US" altLang="zh-CN" sz="2200" spc="-10" dirty="0" err="1">
                <a:cs typeface="Calibri"/>
              </a:rPr>
              <a:t>Grade_A</a:t>
            </a:r>
            <a:r>
              <a:rPr lang="en-US" altLang="zh-CN" sz="2200" spc="-10" dirty="0">
                <a:cs typeface="Calibri"/>
              </a:rPr>
              <a:t> </a:t>
            </a:r>
            <a:r>
              <a:rPr lang="en-US" altLang="zh-CN" sz="2200" dirty="0">
                <a:cs typeface="Calibri"/>
              </a:rPr>
              <a:t>= all </a:t>
            </a:r>
            <a:r>
              <a:rPr lang="en-US" altLang="zh-CN" sz="2200" spc="-15" dirty="0">
                <a:cs typeface="Calibri"/>
              </a:rPr>
              <a:t>students </a:t>
            </a:r>
            <a:r>
              <a:rPr lang="en-US" altLang="zh-CN" sz="2200" dirty="0">
                <a:cs typeface="Calibri"/>
              </a:rPr>
              <a:t>with </a:t>
            </a:r>
            <a:r>
              <a:rPr lang="en-US" altLang="zh-CN" sz="2200" spc="-15" dirty="0">
                <a:cs typeface="Calibri"/>
              </a:rPr>
              <a:t>grade</a:t>
            </a:r>
            <a:r>
              <a:rPr lang="en-US" altLang="zh-CN" sz="2200" spc="-45" dirty="0">
                <a:cs typeface="Calibri"/>
              </a:rPr>
              <a:t> </a:t>
            </a:r>
            <a:r>
              <a:rPr lang="en-US" altLang="zh-CN" sz="2200" dirty="0">
                <a:cs typeface="Calibri"/>
              </a:rPr>
              <a:t>A</a:t>
            </a:r>
          </a:p>
          <a:p>
            <a:pPr marL="1270000" lvl="2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lang="en-US" altLang="zh-CN" sz="2200" spc="-10" dirty="0" err="1">
                <a:cs typeface="Calibri"/>
              </a:rPr>
              <a:t>Grade_B</a:t>
            </a:r>
            <a:r>
              <a:rPr lang="en-US" altLang="zh-CN" sz="2200" spc="-10" dirty="0">
                <a:cs typeface="Calibri"/>
              </a:rPr>
              <a:t> </a:t>
            </a:r>
            <a:r>
              <a:rPr lang="en-US" altLang="zh-CN" sz="2200" dirty="0">
                <a:cs typeface="Calibri"/>
              </a:rPr>
              <a:t>= all </a:t>
            </a:r>
            <a:r>
              <a:rPr lang="en-US" altLang="zh-CN" sz="2200" spc="-15" dirty="0">
                <a:cs typeface="Calibri"/>
              </a:rPr>
              <a:t>students </a:t>
            </a:r>
            <a:r>
              <a:rPr lang="en-US" altLang="zh-CN" sz="2200" dirty="0">
                <a:cs typeface="Calibri"/>
              </a:rPr>
              <a:t>with </a:t>
            </a:r>
            <a:r>
              <a:rPr lang="en-US" altLang="zh-CN" sz="2200" spc="-15" dirty="0">
                <a:cs typeface="Calibri"/>
              </a:rPr>
              <a:t>grade</a:t>
            </a:r>
            <a:r>
              <a:rPr lang="en-US" altLang="zh-CN" sz="2200" spc="-40" dirty="0">
                <a:cs typeface="Calibri"/>
              </a:rPr>
              <a:t> </a:t>
            </a:r>
            <a:r>
              <a:rPr lang="en-US" altLang="zh-CN" sz="2200" dirty="0">
                <a:cs typeface="Calibri"/>
              </a:rPr>
              <a:t>B</a:t>
            </a:r>
          </a:p>
          <a:p>
            <a:pPr marL="1270000" lvl="2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lang="en-US" altLang="zh-CN" sz="2200" spc="-25" dirty="0" err="1">
                <a:cs typeface="Calibri"/>
              </a:rPr>
              <a:t>HardWorking_Yes</a:t>
            </a:r>
            <a:r>
              <a:rPr lang="en-US" altLang="zh-CN" sz="2200" spc="-25" dirty="0">
                <a:cs typeface="Calibri"/>
              </a:rPr>
              <a:t> </a:t>
            </a:r>
            <a:r>
              <a:rPr lang="en-US" altLang="zh-CN" sz="2200" dirty="0">
                <a:cs typeface="Calibri"/>
              </a:rPr>
              <a:t>= … </a:t>
            </a:r>
            <a:r>
              <a:rPr lang="en-US" altLang="zh-CN" sz="2200" spc="-5" dirty="0">
                <a:cs typeface="Calibri"/>
              </a:rPr>
              <a:t>who </a:t>
            </a:r>
            <a:r>
              <a:rPr lang="en-US" altLang="zh-CN" sz="2200" spc="-10" dirty="0">
                <a:cs typeface="Calibri"/>
              </a:rPr>
              <a:t>works</a:t>
            </a:r>
            <a:r>
              <a:rPr lang="en-US" altLang="zh-CN" sz="2200" spc="10" dirty="0">
                <a:cs typeface="Calibri"/>
              </a:rPr>
              <a:t> </a:t>
            </a:r>
            <a:r>
              <a:rPr lang="en-US" altLang="zh-CN" sz="2200" spc="-10" dirty="0">
                <a:cs typeface="Calibri"/>
              </a:rPr>
              <a:t>hard</a:t>
            </a:r>
            <a:endParaRPr lang="en-US" altLang="zh-CN" sz="2200" dirty="0"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lang="en-US" altLang="zh-CN" sz="2600" spc="-35" dirty="0">
                <a:solidFill>
                  <a:srgbClr val="0070C0"/>
                </a:solidFill>
                <a:cs typeface="Calibri"/>
              </a:rPr>
              <a:t>Very</a:t>
            </a:r>
            <a:r>
              <a:rPr lang="en-US" altLang="zh-CN" sz="2600" spc="-10" dirty="0">
                <a:solidFill>
                  <a:srgbClr val="0070C0"/>
                </a:solidFill>
                <a:cs typeface="Calibri"/>
              </a:rPr>
              <a:t> cumbersome</a:t>
            </a:r>
            <a:endParaRPr lang="en-US" altLang="zh-CN" sz="2600" dirty="0">
              <a:solidFill>
                <a:srgbClr val="0070C0"/>
              </a:solidFill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</a:pPr>
            <a:endParaRPr lang="en-US" altLang="zh-CN" sz="3150" dirty="0">
              <a:cs typeface="Calibri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lang="en-US" altLang="zh-CN" sz="2600" spc="-10" dirty="0">
                <a:cs typeface="Calibri"/>
              </a:rPr>
              <a:t>Need </a:t>
            </a:r>
            <a:r>
              <a:rPr lang="en-US" altLang="zh-CN" sz="2600" spc="-5" dirty="0" smtClean="0">
                <a:solidFill>
                  <a:srgbClr val="0070C0"/>
                </a:solidFill>
                <a:latin typeface="MS PGothic"/>
                <a:cs typeface="Calibri"/>
              </a:rPr>
              <a:t>“</a:t>
            </a:r>
            <a:r>
              <a:rPr lang="en-US" altLang="zh-CN" sz="2600" spc="-5" dirty="0" smtClean="0">
                <a:solidFill>
                  <a:srgbClr val="FF0000"/>
                </a:solidFill>
                <a:cs typeface="Calibri"/>
              </a:rPr>
              <a:t>functions</a:t>
            </a:r>
            <a:r>
              <a:rPr lang="en-US" altLang="zh-CN" sz="2600" spc="-5" dirty="0" smtClean="0">
                <a:solidFill>
                  <a:srgbClr val="0070C0"/>
                </a:solidFill>
                <a:cs typeface="Calibri"/>
              </a:rPr>
              <a:t>”</a:t>
            </a:r>
            <a:r>
              <a:rPr lang="en-US" altLang="zh-CN" sz="2600" spc="-5" dirty="0" smtClean="0">
                <a:solidFill>
                  <a:srgbClr val="0000FF"/>
                </a:solidFill>
                <a:latin typeface="MS PGothic"/>
                <a:cs typeface="Calibri"/>
              </a:rPr>
              <a:t> </a:t>
            </a:r>
            <a:r>
              <a:rPr lang="en-US" altLang="zh-CN" sz="2600" spc="-10" dirty="0" smtClean="0">
                <a:solidFill>
                  <a:srgbClr val="0070C0"/>
                </a:solidFill>
                <a:cs typeface="Calibri"/>
              </a:rPr>
              <a:t>that </a:t>
            </a:r>
            <a:r>
              <a:rPr lang="en-US" altLang="zh-CN" sz="2600" spc="-10" dirty="0">
                <a:solidFill>
                  <a:srgbClr val="0070C0"/>
                </a:solidFill>
                <a:cs typeface="Calibri"/>
              </a:rPr>
              <a:t>maps </a:t>
            </a:r>
            <a:r>
              <a:rPr lang="en-US" altLang="zh-CN" sz="2600" spc="-15" dirty="0">
                <a:solidFill>
                  <a:srgbClr val="0070C0"/>
                </a:solidFill>
                <a:cs typeface="Calibri"/>
              </a:rPr>
              <a:t>from </a:t>
            </a:r>
            <a:r>
              <a:rPr lang="en-US" altLang="zh-CN" sz="2600" dirty="0">
                <a:solidFill>
                  <a:srgbClr val="0070C0"/>
                </a:solidFill>
                <a:latin typeface="Symbol"/>
                <a:cs typeface="Symbol"/>
              </a:rPr>
              <a:t></a:t>
            </a:r>
            <a:r>
              <a:rPr lang="en-US" altLang="zh-CN" sz="26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-15" dirty="0">
                <a:solidFill>
                  <a:srgbClr val="0070C0"/>
                </a:solidFill>
                <a:cs typeface="Calibri"/>
              </a:rPr>
              <a:t>to </a:t>
            </a:r>
            <a:r>
              <a:rPr lang="en-US" altLang="zh-CN" sz="2600" dirty="0">
                <a:solidFill>
                  <a:srgbClr val="0070C0"/>
                </a:solidFill>
                <a:cs typeface="Calibri"/>
              </a:rPr>
              <a:t>an </a:t>
            </a:r>
            <a:r>
              <a:rPr lang="en-US" altLang="zh-CN" sz="2600" spc="-10" dirty="0">
                <a:solidFill>
                  <a:srgbClr val="0070C0"/>
                </a:solidFill>
                <a:cs typeface="Calibri"/>
              </a:rPr>
              <a:t>attribute </a:t>
            </a:r>
            <a:r>
              <a:rPr lang="en-US" altLang="zh-CN" sz="2600" spc="-5" dirty="0">
                <a:solidFill>
                  <a:srgbClr val="0070C0"/>
                </a:solidFill>
                <a:cs typeface="Calibri"/>
              </a:rPr>
              <a:t>space</a:t>
            </a:r>
            <a:r>
              <a:rPr lang="en-US" altLang="zh-CN" sz="2600" spc="-165" dirty="0">
                <a:solidFill>
                  <a:srgbClr val="0070C0"/>
                </a:solidFill>
                <a:cs typeface="Calibri"/>
              </a:rPr>
              <a:t> </a:t>
            </a:r>
            <a:r>
              <a:rPr lang="en-US" altLang="zh-CN" sz="2600" spc="-135" dirty="0">
                <a:solidFill>
                  <a:srgbClr val="0070C0"/>
                </a:solidFill>
                <a:cs typeface="Calibri"/>
              </a:rPr>
              <a:t>T.</a:t>
            </a:r>
            <a:endParaRPr lang="en-US" altLang="zh-CN" sz="2600" dirty="0">
              <a:solidFill>
                <a:srgbClr val="0070C0"/>
              </a:solidFill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lang="en-US" altLang="zh-CN" sz="2600" spc="-5" dirty="0">
                <a:cs typeface="Calibri"/>
              </a:rPr>
              <a:t>P(</a:t>
            </a:r>
            <a:r>
              <a:rPr lang="en-US" altLang="zh-CN" sz="2600" spc="-5" dirty="0">
                <a:solidFill>
                  <a:srgbClr val="FF0000"/>
                </a:solidFill>
                <a:cs typeface="Calibri"/>
              </a:rPr>
              <a:t>H </a:t>
            </a:r>
            <a:r>
              <a:rPr lang="en-US" altLang="zh-CN" sz="2600" dirty="0">
                <a:solidFill>
                  <a:srgbClr val="FF0000"/>
                </a:solidFill>
                <a:cs typeface="Calibri"/>
              </a:rPr>
              <a:t>= </a:t>
            </a:r>
            <a:r>
              <a:rPr lang="en-US" altLang="zh-CN" sz="2600" spc="-5" dirty="0">
                <a:solidFill>
                  <a:srgbClr val="FF0000"/>
                </a:solidFill>
                <a:cs typeface="Calibri"/>
              </a:rPr>
              <a:t>YES</a:t>
            </a:r>
            <a:r>
              <a:rPr lang="en-US" altLang="zh-CN" sz="2600" spc="-5" dirty="0">
                <a:cs typeface="Calibri"/>
              </a:rPr>
              <a:t>) </a:t>
            </a:r>
            <a:r>
              <a:rPr lang="en-US" altLang="zh-CN" sz="2600" dirty="0">
                <a:cs typeface="Calibri"/>
              </a:rPr>
              <a:t>= </a:t>
            </a:r>
            <a:r>
              <a:rPr lang="en-US" altLang="zh-CN" sz="2600" spc="-15" dirty="0">
                <a:cs typeface="Calibri"/>
              </a:rPr>
              <a:t>P({student </a:t>
            </a:r>
            <a:r>
              <a:rPr lang="en-US" altLang="zh-CN" sz="2600" dirty="0">
                <a:cs typeface="Calibri"/>
              </a:rPr>
              <a:t>ϵ </a:t>
            </a:r>
            <a:r>
              <a:rPr lang="en-US" altLang="zh-CN" sz="2600" dirty="0">
                <a:latin typeface="Symbol"/>
                <a:cs typeface="Symbol"/>
              </a:rPr>
              <a:t></a:t>
            </a:r>
            <a:r>
              <a:rPr lang="en-US" altLang="zh-CN" sz="2600" dirty="0">
                <a:latin typeface="Times New Roman"/>
                <a:cs typeface="Times New Roman"/>
              </a:rPr>
              <a:t> </a:t>
            </a:r>
            <a:r>
              <a:rPr lang="en-US" altLang="zh-CN" sz="2600" dirty="0">
                <a:latin typeface="Symbol"/>
                <a:cs typeface="Symbol"/>
              </a:rPr>
              <a:t></a:t>
            </a:r>
            <a:r>
              <a:rPr lang="en-US" altLang="zh-CN" sz="2600" dirty="0">
                <a:latin typeface="Times New Roman"/>
                <a:cs typeface="Times New Roman"/>
              </a:rPr>
              <a:t> </a:t>
            </a:r>
            <a:r>
              <a:rPr lang="en-US" altLang="zh-CN" sz="2600" spc="-10" dirty="0">
                <a:cs typeface="Calibri"/>
              </a:rPr>
              <a:t>H(student) </a:t>
            </a:r>
            <a:r>
              <a:rPr lang="en-US" altLang="zh-CN" sz="2600" dirty="0">
                <a:cs typeface="Calibri"/>
              </a:rPr>
              <a:t>=</a:t>
            </a:r>
            <a:r>
              <a:rPr lang="en-US" altLang="zh-CN" sz="2600" spc="10" dirty="0">
                <a:cs typeface="Calibri"/>
              </a:rPr>
              <a:t> </a:t>
            </a:r>
            <a:r>
              <a:rPr lang="en-US" altLang="zh-CN" sz="2600" spc="-10" dirty="0">
                <a:cs typeface="Calibri"/>
              </a:rPr>
              <a:t>YES})</a:t>
            </a:r>
            <a:endParaRPr lang="en-US" altLang="zh-CN" sz="2600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264160" y="1359407"/>
            <a:ext cx="8803640" cy="4623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32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solidFill>
                  <a:srgbClr val="000000"/>
                </a:solidFill>
              </a:rPr>
              <a:t>Random </a:t>
            </a:r>
            <a:r>
              <a:rPr lang="en-US" altLang="zh-CN" spc="-25" dirty="0">
                <a:solidFill>
                  <a:srgbClr val="000000"/>
                </a:solidFill>
              </a:rPr>
              <a:t>Variables</a:t>
            </a:r>
            <a:r>
              <a:rPr lang="en-US" altLang="zh-CN" spc="-55" dirty="0">
                <a:solidFill>
                  <a:srgbClr val="000000"/>
                </a:solidFill>
              </a:rPr>
              <a:t> </a:t>
            </a:r>
            <a:r>
              <a:rPr lang="en-US" altLang="zh-CN" spc="-15" dirty="0">
                <a:solidFill>
                  <a:srgbClr val="000000"/>
                </a:solidFill>
              </a:rPr>
              <a:t>(RV)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6" name="object 22"/>
          <p:cNvSpPr txBox="1"/>
          <p:nvPr/>
        </p:nvSpPr>
        <p:spPr>
          <a:xfrm>
            <a:off x="628650" y="5063642"/>
            <a:ext cx="8193314" cy="1036822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latin typeface="Calibri"/>
                <a:cs typeface="Calibri"/>
              </a:rPr>
              <a:t>P(H = </a:t>
            </a:r>
            <a:r>
              <a:rPr sz="2400" spc="-35" dirty="0">
                <a:latin typeface="Calibri"/>
                <a:cs typeface="Calibri"/>
              </a:rPr>
              <a:t>Yes) </a:t>
            </a:r>
            <a:r>
              <a:rPr sz="2400" dirty="0">
                <a:latin typeface="Calibri"/>
                <a:cs typeface="Calibri"/>
              </a:rPr>
              <a:t>= P</a:t>
            </a:r>
            <a:r>
              <a:rPr sz="2400" dirty="0" smtClean="0">
                <a:latin typeface="Calibri"/>
                <a:cs typeface="Calibri"/>
              </a:rPr>
              <a:t>(</a:t>
            </a:r>
            <a:r>
              <a:rPr sz="2400" spc="-5" dirty="0" smtClean="0">
                <a:latin typeface="Calibri"/>
                <a:cs typeface="Calibri"/>
              </a:rPr>
              <a:t>{</a:t>
            </a:r>
            <a:r>
              <a:rPr sz="2400" spc="-5" dirty="0">
                <a:latin typeface="Calibri"/>
                <a:cs typeface="Calibri"/>
              </a:rPr>
              <a:t>all students who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working </a:t>
            </a:r>
            <a:r>
              <a:rPr sz="2400" spc="-10" dirty="0">
                <a:latin typeface="Calibri"/>
                <a:cs typeface="Calibri"/>
              </a:rPr>
              <a:t>hard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course})</a:t>
            </a:r>
            <a:endParaRPr sz="2400" dirty="0">
              <a:latin typeface="Calibri"/>
              <a:cs typeface="Calibri"/>
            </a:endParaRPr>
          </a:p>
          <a:p>
            <a:pPr marL="158750" indent="-146050">
              <a:lnSpc>
                <a:spcPct val="100000"/>
              </a:lnSpc>
              <a:spcBef>
                <a:spcPts val="1130"/>
              </a:spcBef>
              <a:buFont typeface="Arial"/>
              <a:buChar char="•"/>
              <a:tabLst>
                <a:tab pos="158750" algn="l"/>
              </a:tabLst>
            </a:pPr>
            <a:r>
              <a:rPr sz="2400" spc="-5" dirty="0">
                <a:solidFill>
                  <a:srgbClr val="0070C0"/>
                </a:solidFill>
                <a:latin typeface="Yu Gothic"/>
                <a:cs typeface="Yu Gothic"/>
              </a:rPr>
              <a:t>“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functions</a:t>
            </a:r>
            <a:r>
              <a:rPr sz="2400" spc="-5" dirty="0">
                <a:solidFill>
                  <a:srgbClr val="0070C0"/>
                </a:solidFill>
                <a:latin typeface="Yu Gothic"/>
                <a:cs typeface="Yu Gothic"/>
              </a:rPr>
              <a:t>”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that maps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0070C0"/>
                </a:solidFill>
                <a:latin typeface="Symbol"/>
                <a:cs typeface="Symbol"/>
              </a:rPr>
              <a:t>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an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attribute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space</a:t>
            </a:r>
            <a:r>
              <a:rPr sz="2400" spc="-9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0" dirty="0">
                <a:solidFill>
                  <a:srgbClr val="0070C0"/>
                </a:solidFill>
                <a:latin typeface="Calibri"/>
                <a:cs typeface="Calibri"/>
              </a:rPr>
              <a:t>T.</a:t>
            </a:r>
            <a:endParaRPr sz="24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259114" y="1172185"/>
            <a:ext cx="6625771" cy="3959679"/>
            <a:chOff x="762000" y="1390650"/>
            <a:chExt cx="7086600" cy="3962400"/>
          </a:xfrm>
        </p:grpSpPr>
        <p:sp>
          <p:nvSpPr>
            <p:cNvPr id="8" name="object 4"/>
            <p:cNvSpPr/>
            <p:nvPr/>
          </p:nvSpPr>
          <p:spPr>
            <a:xfrm>
              <a:off x="5943600" y="1390650"/>
              <a:ext cx="1752600" cy="1905000"/>
            </a:xfrm>
            <a:custGeom>
              <a:avLst/>
              <a:gdLst/>
              <a:ahLst/>
              <a:cxnLst/>
              <a:rect l="l" t="t" r="r" b="b"/>
              <a:pathLst>
                <a:path w="1752600" h="1905000">
                  <a:moveTo>
                    <a:pt x="0" y="952500"/>
                  </a:moveTo>
                  <a:lnTo>
                    <a:pt x="1214" y="901913"/>
                  </a:lnTo>
                  <a:lnTo>
                    <a:pt x="4818" y="852015"/>
                  </a:lnTo>
                  <a:lnTo>
                    <a:pt x="10750" y="802870"/>
                  </a:lnTo>
                  <a:lnTo>
                    <a:pt x="18950" y="754544"/>
                  </a:lnTo>
                  <a:lnTo>
                    <a:pt x="29357" y="707103"/>
                  </a:lnTo>
                  <a:lnTo>
                    <a:pt x="41911" y="660614"/>
                  </a:lnTo>
                  <a:lnTo>
                    <a:pt x="56551" y="615141"/>
                  </a:lnTo>
                  <a:lnTo>
                    <a:pt x="73217" y="570751"/>
                  </a:lnTo>
                  <a:lnTo>
                    <a:pt x="91847" y="527510"/>
                  </a:lnTo>
                  <a:lnTo>
                    <a:pt x="112382" y="485482"/>
                  </a:lnTo>
                  <a:lnTo>
                    <a:pt x="134761" y="444735"/>
                  </a:lnTo>
                  <a:lnTo>
                    <a:pt x="158924" y="405334"/>
                  </a:lnTo>
                  <a:lnTo>
                    <a:pt x="184809" y="367345"/>
                  </a:lnTo>
                  <a:lnTo>
                    <a:pt x="212356" y="330833"/>
                  </a:lnTo>
                  <a:lnTo>
                    <a:pt x="241506" y="295865"/>
                  </a:lnTo>
                  <a:lnTo>
                    <a:pt x="272196" y="262506"/>
                  </a:lnTo>
                  <a:lnTo>
                    <a:pt x="304367" y="230822"/>
                  </a:lnTo>
                  <a:lnTo>
                    <a:pt x="337957" y="200879"/>
                  </a:lnTo>
                  <a:lnTo>
                    <a:pt x="372907" y="172743"/>
                  </a:lnTo>
                  <a:lnTo>
                    <a:pt x="409156" y="146480"/>
                  </a:lnTo>
                  <a:lnTo>
                    <a:pt x="446644" y="122155"/>
                  </a:lnTo>
                  <a:lnTo>
                    <a:pt x="485309" y="99834"/>
                  </a:lnTo>
                  <a:lnTo>
                    <a:pt x="525091" y="79583"/>
                  </a:lnTo>
                  <a:lnTo>
                    <a:pt x="565930" y="61468"/>
                  </a:lnTo>
                  <a:lnTo>
                    <a:pt x="607765" y="45555"/>
                  </a:lnTo>
                  <a:lnTo>
                    <a:pt x="650535" y="31910"/>
                  </a:lnTo>
                  <a:lnTo>
                    <a:pt x="694180" y="20598"/>
                  </a:lnTo>
                  <a:lnTo>
                    <a:pt x="738640" y="11685"/>
                  </a:lnTo>
                  <a:lnTo>
                    <a:pt x="783853" y="5237"/>
                  </a:lnTo>
                  <a:lnTo>
                    <a:pt x="829760" y="1320"/>
                  </a:lnTo>
                  <a:lnTo>
                    <a:pt x="876300" y="0"/>
                  </a:lnTo>
                  <a:lnTo>
                    <a:pt x="922839" y="1320"/>
                  </a:lnTo>
                  <a:lnTo>
                    <a:pt x="968746" y="5237"/>
                  </a:lnTo>
                  <a:lnTo>
                    <a:pt x="1013959" y="11685"/>
                  </a:lnTo>
                  <a:lnTo>
                    <a:pt x="1058419" y="20598"/>
                  </a:lnTo>
                  <a:lnTo>
                    <a:pt x="1102064" y="31910"/>
                  </a:lnTo>
                  <a:lnTo>
                    <a:pt x="1144834" y="45555"/>
                  </a:lnTo>
                  <a:lnTo>
                    <a:pt x="1186669" y="61468"/>
                  </a:lnTo>
                  <a:lnTo>
                    <a:pt x="1227508" y="79583"/>
                  </a:lnTo>
                  <a:lnTo>
                    <a:pt x="1267290" y="99834"/>
                  </a:lnTo>
                  <a:lnTo>
                    <a:pt x="1305955" y="122155"/>
                  </a:lnTo>
                  <a:lnTo>
                    <a:pt x="1343443" y="146480"/>
                  </a:lnTo>
                  <a:lnTo>
                    <a:pt x="1379692" y="172743"/>
                  </a:lnTo>
                  <a:lnTo>
                    <a:pt x="1414642" y="200879"/>
                  </a:lnTo>
                  <a:lnTo>
                    <a:pt x="1448232" y="230822"/>
                  </a:lnTo>
                  <a:lnTo>
                    <a:pt x="1480403" y="262506"/>
                  </a:lnTo>
                  <a:lnTo>
                    <a:pt x="1511093" y="295865"/>
                  </a:lnTo>
                  <a:lnTo>
                    <a:pt x="1540243" y="330833"/>
                  </a:lnTo>
                  <a:lnTo>
                    <a:pt x="1567790" y="367345"/>
                  </a:lnTo>
                  <a:lnTo>
                    <a:pt x="1593675" y="405334"/>
                  </a:lnTo>
                  <a:lnTo>
                    <a:pt x="1617838" y="444735"/>
                  </a:lnTo>
                  <a:lnTo>
                    <a:pt x="1640217" y="485482"/>
                  </a:lnTo>
                  <a:lnTo>
                    <a:pt x="1660752" y="527510"/>
                  </a:lnTo>
                  <a:lnTo>
                    <a:pt x="1679383" y="570751"/>
                  </a:lnTo>
                  <a:lnTo>
                    <a:pt x="1696048" y="615141"/>
                  </a:lnTo>
                  <a:lnTo>
                    <a:pt x="1710688" y="660614"/>
                  </a:lnTo>
                  <a:lnTo>
                    <a:pt x="1723242" y="707103"/>
                  </a:lnTo>
                  <a:lnTo>
                    <a:pt x="1733649" y="754544"/>
                  </a:lnTo>
                  <a:lnTo>
                    <a:pt x="1741849" y="802870"/>
                  </a:lnTo>
                  <a:lnTo>
                    <a:pt x="1747781" y="852015"/>
                  </a:lnTo>
                  <a:lnTo>
                    <a:pt x="1751385" y="901913"/>
                  </a:lnTo>
                  <a:lnTo>
                    <a:pt x="1752600" y="952500"/>
                  </a:lnTo>
                  <a:lnTo>
                    <a:pt x="1751385" y="1003086"/>
                  </a:lnTo>
                  <a:lnTo>
                    <a:pt x="1747781" y="1052984"/>
                  </a:lnTo>
                  <a:lnTo>
                    <a:pt x="1741849" y="1102129"/>
                  </a:lnTo>
                  <a:lnTo>
                    <a:pt x="1733649" y="1150455"/>
                  </a:lnTo>
                  <a:lnTo>
                    <a:pt x="1723242" y="1197896"/>
                  </a:lnTo>
                  <a:lnTo>
                    <a:pt x="1710688" y="1244385"/>
                  </a:lnTo>
                  <a:lnTo>
                    <a:pt x="1696048" y="1289858"/>
                  </a:lnTo>
                  <a:lnTo>
                    <a:pt x="1679383" y="1334248"/>
                  </a:lnTo>
                  <a:lnTo>
                    <a:pt x="1660752" y="1377489"/>
                  </a:lnTo>
                  <a:lnTo>
                    <a:pt x="1640217" y="1419517"/>
                  </a:lnTo>
                  <a:lnTo>
                    <a:pt x="1617838" y="1460264"/>
                  </a:lnTo>
                  <a:lnTo>
                    <a:pt x="1593675" y="1499665"/>
                  </a:lnTo>
                  <a:lnTo>
                    <a:pt x="1567790" y="1537654"/>
                  </a:lnTo>
                  <a:lnTo>
                    <a:pt x="1540243" y="1574166"/>
                  </a:lnTo>
                  <a:lnTo>
                    <a:pt x="1511093" y="1609134"/>
                  </a:lnTo>
                  <a:lnTo>
                    <a:pt x="1480403" y="1642493"/>
                  </a:lnTo>
                  <a:lnTo>
                    <a:pt x="1448232" y="1674177"/>
                  </a:lnTo>
                  <a:lnTo>
                    <a:pt x="1414642" y="1704120"/>
                  </a:lnTo>
                  <a:lnTo>
                    <a:pt x="1379692" y="1732256"/>
                  </a:lnTo>
                  <a:lnTo>
                    <a:pt x="1343443" y="1758519"/>
                  </a:lnTo>
                  <a:lnTo>
                    <a:pt x="1305955" y="1782844"/>
                  </a:lnTo>
                  <a:lnTo>
                    <a:pt x="1267290" y="1805165"/>
                  </a:lnTo>
                  <a:lnTo>
                    <a:pt x="1227508" y="1825416"/>
                  </a:lnTo>
                  <a:lnTo>
                    <a:pt x="1186669" y="1843531"/>
                  </a:lnTo>
                  <a:lnTo>
                    <a:pt x="1144834" y="1859444"/>
                  </a:lnTo>
                  <a:lnTo>
                    <a:pt x="1102064" y="1873089"/>
                  </a:lnTo>
                  <a:lnTo>
                    <a:pt x="1058419" y="1884401"/>
                  </a:lnTo>
                  <a:lnTo>
                    <a:pt x="1013959" y="1893314"/>
                  </a:lnTo>
                  <a:lnTo>
                    <a:pt x="968746" y="1899762"/>
                  </a:lnTo>
                  <a:lnTo>
                    <a:pt x="922839" y="1903679"/>
                  </a:lnTo>
                  <a:lnTo>
                    <a:pt x="876300" y="1905000"/>
                  </a:lnTo>
                  <a:lnTo>
                    <a:pt x="829760" y="1903679"/>
                  </a:lnTo>
                  <a:lnTo>
                    <a:pt x="783853" y="1899762"/>
                  </a:lnTo>
                  <a:lnTo>
                    <a:pt x="738640" y="1893314"/>
                  </a:lnTo>
                  <a:lnTo>
                    <a:pt x="694180" y="1884401"/>
                  </a:lnTo>
                  <a:lnTo>
                    <a:pt x="650535" y="1873089"/>
                  </a:lnTo>
                  <a:lnTo>
                    <a:pt x="607765" y="1859444"/>
                  </a:lnTo>
                  <a:lnTo>
                    <a:pt x="565930" y="1843531"/>
                  </a:lnTo>
                  <a:lnTo>
                    <a:pt x="525091" y="1825416"/>
                  </a:lnTo>
                  <a:lnTo>
                    <a:pt x="485309" y="1805165"/>
                  </a:lnTo>
                  <a:lnTo>
                    <a:pt x="446644" y="1782844"/>
                  </a:lnTo>
                  <a:lnTo>
                    <a:pt x="409156" y="1758519"/>
                  </a:lnTo>
                  <a:lnTo>
                    <a:pt x="372907" y="1732256"/>
                  </a:lnTo>
                  <a:lnTo>
                    <a:pt x="337957" y="1704120"/>
                  </a:lnTo>
                  <a:lnTo>
                    <a:pt x="304367" y="1674177"/>
                  </a:lnTo>
                  <a:lnTo>
                    <a:pt x="272196" y="1642493"/>
                  </a:lnTo>
                  <a:lnTo>
                    <a:pt x="241506" y="1609134"/>
                  </a:lnTo>
                  <a:lnTo>
                    <a:pt x="212356" y="1574166"/>
                  </a:lnTo>
                  <a:lnTo>
                    <a:pt x="184809" y="1537654"/>
                  </a:lnTo>
                  <a:lnTo>
                    <a:pt x="158924" y="1499665"/>
                  </a:lnTo>
                  <a:lnTo>
                    <a:pt x="134761" y="1460264"/>
                  </a:lnTo>
                  <a:lnTo>
                    <a:pt x="112382" y="1419517"/>
                  </a:lnTo>
                  <a:lnTo>
                    <a:pt x="91847" y="1377489"/>
                  </a:lnTo>
                  <a:lnTo>
                    <a:pt x="73217" y="1334248"/>
                  </a:lnTo>
                  <a:lnTo>
                    <a:pt x="56551" y="1289858"/>
                  </a:lnTo>
                  <a:lnTo>
                    <a:pt x="41911" y="1244385"/>
                  </a:lnTo>
                  <a:lnTo>
                    <a:pt x="29357" y="1197896"/>
                  </a:lnTo>
                  <a:lnTo>
                    <a:pt x="18950" y="1150455"/>
                  </a:lnTo>
                  <a:lnTo>
                    <a:pt x="10750" y="1102129"/>
                  </a:lnTo>
                  <a:lnTo>
                    <a:pt x="4818" y="1052984"/>
                  </a:lnTo>
                  <a:lnTo>
                    <a:pt x="1214" y="1003086"/>
                  </a:lnTo>
                  <a:lnTo>
                    <a:pt x="0" y="9525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 txBox="1"/>
            <p:nvPr/>
          </p:nvSpPr>
          <p:spPr>
            <a:xfrm>
              <a:off x="1602739" y="1398270"/>
              <a:ext cx="319405" cy="513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200" dirty="0">
                  <a:latin typeface="Symbol"/>
                  <a:cs typeface="Symbol"/>
                </a:rPr>
                <a:t></a:t>
              </a:r>
              <a:endParaRPr sz="3200">
                <a:latin typeface="Symbol"/>
                <a:cs typeface="Symbol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762000" y="1924050"/>
              <a:ext cx="7086600" cy="3429000"/>
              <a:chOff x="762000" y="1924050"/>
              <a:chExt cx="7086600" cy="3429000"/>
            </a:xfrm>
          </p:grpSpPr>
          <p:sp>
            <p:nvSpPr>
              <p:cNvPr id="7" name="object 3"/>
              <p:cNvSpPr/>
              <p:nvPr/>
            </p:nvSpPr>
            <p:spPr>
              <a:xfrm>
                <a:off x="762000" y="2000250"/>
                <a:ext cx="2057400" cy="3048000"/>
              </a:xfrm>
              <a:custGeom>
                <a:avLst/>
                <a:gdLst/>
                <a:ahLst/>
                <a:cxnLst/>
                <a:rect l="l" t="t" r="r" b="b"/>
                <a:pathLst>
                  <a:path w="2057400" h="3048000">
                    <a:moveTo>
                      <a:pt x="0" y="1524000"/>
                    </a:moveTo>
                    <a:lnTo>
                      <a:pt x="709" y="1466865"/>
                    </a:lnTo>
                    <a:lnTo>
                      <a:pt x="2821" y="1410262"/>
                    </a:lnTo>
                    <a:lnTo>
                      <a:pt x="6311" y="1354226"/>
                    </a:lnTo>
                    <a:lnTo>
                      <a:pt x="11153" y="1298794"/>
                    </a:lnTo>
                    <a:lnTo>
                      <a:pt x="17324" y="1244004"/>
                    </a:lnTo>
                    <a:lnTo>
                      <a:pt x="24797" y="1189891"/>
                    </a:lnTo>
                    <a:lnTo>
                      <a:pt x="33549" y="1136494"/>
                    </a:lnTo>
                    <a:lnTo>
                      <a:pt x="43554" y="1083848"/>
                    </a:lnTo>
                    <a:lnTo>
                      <a:pt x="54787" y="1031991"/>
                    </a:lnTo>
                    <a:lnTo>
                      <a:pt x="67224" y="980959"/>
                    </a:lnTo>
                    <a:lnTo>
                      <a:pt x="80840" y="930790"/>
                    </a:lnTo>
                    <a:lnTo>
                      <a:pt x="95609" y="881520"/>
                    </a:lnTo>
                    <a:lnTo>
                      <a:pt x="111508" y="833185"/>
                    </a:lnTo>
                    <a:lnTo>
                      <a:pt x="128511" y="785823"/>
                    </a:lnTo>
                    <a:lnTo>
                      <a:pt x="146593" y="739471"/>
                    </a:lnTo>
                    <a:lnTo>
                      <a:pt x="165729" y="694166"/>
                    </a:lnTo>
                    <a:lnTo>
                      <a:pt x="185895" y="649943"/>
                    </a:lnTo>
                    <a:lnTo>
                      <a:pt x="207066" y="606841"/>
                    </a:lnTo>
                    <a:lnTo>
                      <a:pt x="229217" y="564895"/>
                    </a:lnTo>
                    <a:lnTo>
                      <a:pt x="252322" y="524144"/>
                    </a:lnTo>
                    <a:lnTo>
                      <a:pt x="276358" y="484622"/>
                    </a:lnTo>
                    <a:lnTo>
                      <a:pt x="301299" y="446369"/>
                    </a:lnTo>
                    <a:lnTo>
                      <a:pt x="327120" y="409419"/>
                    </a:lnTo>
                    <a:lnTo>
                      <a:pt x="353797" y="373811"/>
                    </a:lnTo>
                    <a:lnTo>
                      <a:pt x="381304" y="339581"/>
                    </a:lnTo>
                    <a:lnTo>
                      <a:pt x="409617" y="306765"/>
                    </a:lnTo>
                    <a:lnTo>
                      <a:pt x="438711" y="275401"/>
                    </a:lnTo>
                    <a:lnTo>
                      <a:pt x="468562" y="245525"/>
                    </a:lnTo>
                    <a:lnTo>
                      <a:pt x="499143" y="217175"/>
                    </a:lnTo>
                    <a:lnTo>
                      <a:pt x="530431" y="190387"/>
                    </a:lnTo>
                    <a:lnTo>
                      <a:pt x="562400" y="165197"/>
                    </a:lnTo>
                    <a:lnTo>
                      <a:pt x="595026" y="141644"/>
                    </a:lnTo>
                    <a:lnTo>
                      <a:pt x="628283" y="119763"/>
                    </a:lnTo>
                    <a:lnTo>
                      <a:pt x="662147" y="99591"/>
                    </a:lnTo>
                    <a:lnTo>
                      <a:pt x="696594" y="81166"/>
                    </a:lnTo>
                    <a:lnTo>
                      <a:pt x="731597" y="64524"/>
                    </a:lnTo>
                    <a:lnTo>
                      <a:pt x="767133" y="49702"/>
                    </a:lnTo>
                    <a:lnTo>
                      <a:pt x="803176" y="36737"/>
                    </a:lnTo>
                    <a:lnTo>
                      <a:pt x="839702" y="25665"/>
                    </a:lnTo>
                    <a:lnTo>
                      <a:pt x="914102" y="9350"/>
                    </a:lnTo>
                    <a:lnTo>
                      <a:pt x="951926" y="4180"/>
                    </a:lnTo>
                    <a:lnTo>
                      <a:pt x="990134" y="1051"/>
                    </a:lnTo>
                    <a:lnTo>
                      <a:pt x="1028700" y="0"/>
                    </a:lnTo>
                    <a:lnTo>
                      <a:pt x="1067265" y="1051"/>
                    </a:lnTo>
                    <a:lnTo>
                      <a:pt x="1105473" y="4180"/>
                    </a:lnTo>
                    <a:lnTo>
                      <a:pt x="1143297" y="9350"/>
                    </a:lnTo>
                    <a:lnTo>
                      <a:pt x="1217697" y="25665"/>
                    </a:lnTo>
                    <a:lnTo>
                      <a:pt x="1254222" y="36737"/>
                    </a:lnTo>
                    <a:lnTo>
                      <a:pt x="1290266" y="49702"/>
                    </a:lnTo>
                    <a:lnTo>
                      <a:pt x="1325802" y="64524"/>
                    </a:lnTo>
                    <a:lnTo>
                      <a:pt x="1360805" y="81166"/>
                    </a:lnTo>
                    <a:lnTo>
                      <a:pt x="1395251" y="99591"/>
                    </a:lnTo>
                    <a:lnTo>
                      <a:pt x="1429116" y="119763"/>
                    </a:lnTo>
                    <a:lnTo>
                      <a:pt x="1462373" y="141644"/>
                    </a:lnTo>
                    <a:lnTo>
                      <a:pt x="1494999" y="165197"/>
                    </a:lnTo>
                    <a:lnTo>
                      <a:pt x="1526968" y="190387"/>
                    </a:lnTo>
                    <a:lnTo>
                      <a:pt x="1558256" y="217175"/>
                    </a:lnTo>
                    <a:lnTo>
                      <a:pt x="1588837" y="245525"/>
                    </a:lnTo>
                    <a:lnTo>
                      <a:pt x="1618687" y="275401"/>
                    </a:lnTo>
                    <a:lnTo>
                      <a:pt x="1647782" y="306765"/>
                    </a:lnTo>
                    <a:lnTo>
                      <a:pt x="1676095" y="339581"/>
                    </a:lnTo>
                    <a:lnTo>
                      <a:pt x="1703602" y="373811"/>
                    </a:lnTo>
                    <a:lnTo>
                      <a:pt x="1730279" y="409419"/>
                    </a:lnTo>
                    <a:lnTo>
                      <a:pt x="1756100" y="446369"/>
                    </a:lnTo>
                    <a:lnTo>
                      <a:pt x="1781041" y="484622"/>
                    </a:lnTo>
                    <a:lnTo>
                      <a:pt x="1805077" y="524144"/>
                    </a:lnTo>
                    <a:lnTo>
                      <a:pt x="1828182" y="564895"/>
                    </a:lnTo>
                    <a:lnTo>
                      <a:pt x="1850333" y="606841"/>
                    </a:lnTo>
                    <a:lnTo>
                      <a:pt x="1871503" y="649943"/>
                    </a:lnTo>
                    <a:lnTo>
                      <a:pt x="1891670" y="694166"/>
                    </a:lnTo>
                    <a:lnTo>
                      <a:pt x="1910806" y="739471"/>
                    </a:lnTo>
                    <a:lnTo>
                      <a:pt x="1928888" y="785823"/>
                    </a:lnTo>
                    <a:lnTo>
                      <a:pt x="1945891" y="833185"/>
                    </a:lnTo>
                    <a:lnTo>
                      <a:pt x="1961790" y="881520"/>
                    </a:lnTo>
                    <a:lnTo>
                      <a:pt x="1976559" y="930790"/>
                    </a:lnTo>
                    <a:lnTo>
                      <a:pt x="1990175" y="980959"/>
                    </a:lnTo>
                    <a:lnTo>
                      <a:pt x="2002612" y="1031991"/>
                    </a:lnTo>
                    <a:lnTo>
                      <a:pt x="2013845" y="1083848"/>
                    </a:lnTo>
                    <a:lnTo>
                      <a:pt x="2023850" y="1136494"/>
                    </a:lnTo>
                    <a:lnTo>
                      <a:pt x="2032602" y="1189891"/>
                    </a:lnTo>
                    <a:lnTo>
                      <a:pt x="2040075" y="1244004"/>
                    </a:lnTo>
                    <a:lnTo>
                      <a:pt x="2046246" y="1298794"/>
                    </a:lnTo>
                    <a:lnTo>
                      <a:pt x="2051088" y="1354226"/>
                    </a:lnTo>
                    <a:lnTo>
                      <a:pt x="2054578" y="1410262"/>
                    </a:lnTo>
                    <a:lnTo>
                      <a:pt x="2056690" y="1466865"/>
                    </a:lnTo>
                    <a:lnTo>
                      <a:pt x="2057400" y="1524000"/>
                    </a:lnTo>
                    <a:lnTo>
                      <a:pt x="2056690" y="1581134"/>
                    </a:lnTo>
                    <a:lnTo>
                      <a:pt x="2054578" y="1637737"/>
                    </a:lnTo>
                    <a:lnTo>
                      <a:pt x="2051088" y="1693773"/>
                    </a:lnTo>
                    <a:lnTo>
                      <a:pt x="2046246" y="1749205"/>
                    </a:lnTo>
                    <a:lnTo>
                      <a:pt x="2040075" y="1803995"/>
                    </a:lnTo>
                    <a:lnTo>
                      <a:pt x="2032602" y="1858108"/>
                    </a:lnTo>
                    <a:lnTo>
                      <a:pt x="2023850" y="1911505"/>
                    </a:lnTo>
                    <a:lnTo>
                      <a:pt x="2013845" y="1964151"/>
                    </a:lnTo>
                    <a:lnTo>
                      <a:pt x="2002612" y="2016008"/>
                    </a:lnTo>
                    <a:lnTo>
                      <a:pt x="1990175" y="2067040"/>
                    </a:lnTo>
                    <a:lnTo>
                      <a:pt x="1976559" y="2117209"/>
                    </a:lnTo>
                    <a:lnTo>
                      <a:pt x="1961790" y="2166479"/>
                    </a:lnTo>
                    <a:lnTo>
                      <a:pt x="1945891" y="2214814"/>
                    </a:lnTo>
                    <a:lnTo>
                      <a:pt x="1928888" y="2262176"/>
                    </a:lnTo>
                    <a:lnTo>
                      <a:pt x="1910806" y="2308528"/>
                    </a:lnTo>
                    <a:lnTo>
                      <a:pt x="1891670" y="2353834"/>
                    </a:lnTo>
                    <a:lnTo>
                      <a:pt x="1871503" y="2398056"/>
                    </a:lnTo>
                    <a:lnTo>
                      <a:pt x="1850333" y="2441158"/>
                    </a:lnTo>
                    <a:lnTo>
                      <a:pt x="1828182" y="2483104"/>
                    </a:lnTo>
                    <a:lnTo>
                      <a:pt x="1805077" y="2523855"/>
                    </a:lnTo>
                    <a:lnTo>
                      <a:pt x="1781041" y="2563377"/>
                    </a:lnTo>
                    <a:lnTo>
                      <a:pt x="1756100" y="2601630"/>
                    </a:lnTo>
                    <a:lnTo>
                      <a:pt x="1730279" y="2638580"/>
                    </a:lnTo>
                    <a:lnTo>
                      <a:pt x="1703602" y="2674188"/>
                    </a:lnTo>
                    <a:lnTo>
                      <a:pt x="1676095" y="2708418"/>
                    </a:lnTo>
                    <a:lnTo>
                      <a:pt x="1647782" y="2741234"/>
                    </a:lnTo>
                    <a:lnTo>
                      <a:pt x="1618687" y="2772598"/>
                    </a:lnTo>
                    <a:lnTo>
                      <a:pt x="1588837" y="2802474"/>
                    </a:lnTo>
                    <a:lnTo>
                      <a:pt x="1558256" y="2830824"/>
                    </a:lnTo>
                    <a:lnTo>
                      <a:pt x="1526968" y="2857612"/>
                    </a:lnTo>
                    <a:lnTo>
                      <a:pt x="1494999" y="2882802"/>
                    </a:lnTo>
                    <a:lnTo>
                      <a:pt x="1462373" y="2906355"/>
                    </a:lnTo>
                    <a:lnTo>
                      <a:pt x="1429116" y="2928236"/>
                    </a:lnTo>
                    <a:lnTo>
                      <a:pt x="1395251" y="2948408"/>
                    </a:lnTo>
                    <a:lnTo>
                      <a:pt x="1360805" y="2966833"/>
                    </a:lnTo>
                    <a:lnTo>
                      <a:pt x="1325802" y="2983475"/>
                    </a:lnTo>
                    <a:lnTo>
                      <a:pt x="1290266" y="2998297"/>
                    </a:lnTo>
                    <a:lnTo>
                      <a:pt x="1254222" y="3011262"/>
                    </a:lnTo>
                    <a:lnTo>
                      <a:pt x="1217697" y="3022334"/>
                    </a:lnTo>
                    <a:lnTo>
                      <a:pt x="1143297" y="3038650"/>
                    </a:lnTo>
                    <a:lnTo>
                      <a:pt x="1105473" y="3043819"/>
                    </a:lnTo>
                    <a:lnTo>
                      <a:pt x="1067265" y="3046948"/>
                    </a:lnTo>
                    <a:lnTo>
                      <a:pt x="1028700" y="3048000"/>
                    </a:lnTo>
                    <a:lnTo>
                      <a:pt x="990134" y="3046948"/>
                    </a:lnTo>
                    <a:lnTo>
                      <a:pt x="951926" y="3043819"/>
                    </a:lnTo>
                    <a:lnTo>
                      <a:pt x="914102" y="3038650"/>
                    </a:lnTo>
                    <a:lnTo>
                      <a:pt x="839702" y="3022334"/>
                    </a:lnTo>
                    <a:lnTo>
                      <a:pt x="803176" y="3011262"/>
                    </a:lnTo>
                    <a:lnTo>
                      <a:pt x="767133" y="2998297"/>
                    </a:lnTo>
                    <a:lnTo>
                      <a:pt x="731597" y="2983475"/>
                    </a:lnTo>
                    <a:lnTo>
                      <a:pt x="696594" y="2966833"/>
                    </a:lnTo>
                    <a:lnTo>
                      <a:pt x="662147" y="2948408"/>
                    </a:lnTo>
                    <a:lnTo>
                      <a:pt x="628283" y="2928236"/>
                    </a:lnTo>
                    <a:lnTo>
                      <a:pt x="595026" y="2906355"/>
                    </a:lnTo>
                    <a:lnTo>
                      <a:pt x="562400" y="2882802"/>
                    </a:lnTo>
                    <a:lnTo>
                      <a:pt x="530431" y="2857612"/>
                    </a:lnTo>
                    <a:lnTo>
                      <a:pt x="499143" y="2830824"/>
                    </a:lnTo>
                    <a:lnTo>
                      <a:pt x="468562" y="2802474"/>
                    </a:lnTo>
                    <a:lnTo>
                      <a:pt x="438711" y="2772598"/>
                    </a:lnTo>
                    <a:lnTo>
                      <a:pt x="409617" y="2741234"/>
                    </a:lnTo>
                    <a:lnTo>
                      <a:pt x="381304" y="2708418"/>
                    </a:lnTo>
                    <a:lnTo>
                      <a:pt x="353797" y="2674188"/>
                    </a:lnTo>
                    <a:lnTo>
                      <a:pt x="327120" y="2638580"/>
                    </a:lnTo>
                    <a:lnTo>
                      <a:pt x="301299" y="2601630"/>
                    </a:lnTo>
                    <a:lnTo>
                      <a:pt x="276358" y="2563377"/>
                    </a:lnTo>
                    <a:lnTo>
                      <a:pt x="252322" y="2523855"/>
                    </a:lnTo>
                    <a:lnTo>
                      <a:pt x="229217" y="2483104"/>
                    </a:lnTo>
                    <a:lnTo>
                      <a:pt x="207066" y="2441158"/>
                    </a:lnTo>
                    <a:lnTo>
                      <a:pt x="185895" y="2398056"/>
                    </a:lnTo>
                    <a:lnTo>
                      <a:pt x="165729" y="2353834"/>
                    </a:lnTo>
                    <a:lnTo>
                      <a:pt x="146593" y="2308528"/>
                    </a:lnTo>
                    <a:lnTo>
                      <a:pt x="128511" y="2262176"/>
                    </a:lnTo>
                    <a:lnTo>
                      <a:pt x="111508" y="2214814"/>
                    </a:lnTo>
                    <a:lnTo>
                      <a:pt x="95609" y="2166479"/>
                    </a:lnTo>
                    <a:lnTo>
                      <a:pt x="80840" y="2117209"/>
                    </a:lnTo>
                    <a:lnTo>
                      <a:pt x="67224" y="2067040"/>
                    </a:lnTo>
                    <a:lnTo>
                      <a:pt x="54787" y="2016008"/>
                    </a:lnTo>
                    <a:lnTo>
                      <a:pt x="43554" y="1964151"/>
                    </a:lnTo>
                    <a:lnTo>
                      <a:pt x="33549" y="1911505"/>
                    </a:lnTo>
                    <a:lnTo>
                      <a:pt x="24797" y="1858108"/>
                    </a:lnTo>
                    <a:lnTo>
                      <a:pt x="17324" y="1803995"/>
                    </a:lnTo>
                    <a:lnTo>
                      <a:pt x="11153" y="1749205"/>
                    </a:lnTo>
                    <a:lnTo>
                      <a:pt x="6311" y="1693773"/>
                    </a:lnTo>
                    <a:lnTo>
                      <a:pt x="2821" y="1637737"/>
                    </a:lnTo>
                    <a:lnTo>
                      <a:pt x="709" y="1581134"/>
                    </a:lnTo>
                    <a:lnTo>
                      <a:pt x="0" y="1524000"/>
                    </a:lnTo>
                    <a:close/>
                  </a:path>
                </a:pathLst>
              </a:custGeom>
              <a:ln w="12700">
                <a:solidFill>
                  <a:srgbClr val="2F528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6"/>
              <p:cNvSpPr/>
              <p:nvPr/>
            </p:nvSpPr>
            <p:spPr>
              <a:xfrm>
                <a:off x="6096000" y="3676650"/>
                <a:ext cx="1752600" cy="1676400"/>
              </a:xfrm>
              <a:custGeom>
                <a:avLst/>
                <a:gdLst/>
                <a:ahLst/>
                <a:cxnLst/>
                <a:rect l="l" t="t" r="r" b="b"/>
                <a:pathLst>
                  <a:path w="1752600" h="1676400">
                    <a:moveTo>
                      <a:pt x="0" y="838200"/>
                    </a:moveTo>
                    <a:lnTo>
                      <a:pt x="1387" y="790635"/>
                    </a:lnTo>
                    <a:lnTo>
                      <a:pt x="5499" y="743767"/>
                    </a:lnTo>
                    <a:lnTo>
                      <a:pt x="12262" y="697665"/>
                    </a:lnTo>
                    <a:lnTo>
                      <a:pt x="21603" y="652402"/>
                    </a:lnTo>
                    <a:lnTo>
                      <a:pt x="33446" y="608046"/>
                    </a:lnTo>
                    <a:lnTo>
                      <a:pt x="47719" y="564670"/>
                    </a:lnTo>
                    <a:lnTo>
                      <a:pt x="64347" y="522344"/>
                    </a:lnTo>
                    <a:lnTo>
                      <a:pt x="83256" y="481138"/>
                    </a:lnTo>
                    <a:lnTo>
                      <a:pt x="104373" y="441123"/>
                    </a:lnTo>
                    <a:lnTo>
                      <a:pt x="127623" y="402371"/>
                    </a:lnTo>
                    <a:lnTo>
                      <a:pt x="152931" y="364952"/>
                    </a:lnTo>
                    <a:lnTo>
                      <a:pt x="180226" y="328936"/>
                    </a:lnTo>
                    <a:lnTo>
                      <a:pt x="209431" y="294395"/>
                    </a:lnTo>
                    <a:lnTo>
                      <a:pt x="240474" y="261399"/>
                    </a:lnTo>
                    <a:lnTo>
                      <a:pt x="273281" y="230019"/>
                    </a:lnTo>
                    <a:lnTo>
                      <a:pt x="307777" y="200326"/>
                    </a:lnTo>
                    <a:lnTo>
                      <a:pt x="343888" y="172390"/>
                    </a:lnTo>
                    <a:lnTo>
                      <a:pt x="381541" y="146282"/>
                    </a:lnTo>
                    <a:lnTo>
                      <a:pt x="420661" y="122074"/>
                    </a:lnTo>
                    <a:lnTo>
                      <a:pt x="461174" y="99835"/>
                    </a:lnTo>
                    <a:lnTo>
                      <a:pt x="503008" y="79637"/>
                    </a:lnTo>
                    <a:lnTo>
                      <a:pt x="546086" y="61549"/>
                    </a:lnTo>
                    <a:lnTo>
                      <a:pt x="590337" y="45644"/>
                    </a:lnTo>
                    <a:lnTo>
                      <a:pt x="635685" y="31992"/>
                    </a:lnTo>
                    <a:lnTo>
                      <a:pt x="682056" y="20664"/>
                    </a:lnTo>
                    <a:lnTo>
                      <a:pt x="729378" y="11729"/>
                    </a:lnTo>
                    <a:lnTo>
                      <a:pt x="777575" y="5260"/>
                    </a:lnTo>
                    <a:lnTo>
                      <a:pt x="826573" y="1326"/>
                    </a:lnTo>
                    <a:lnTo>
                      <a:pt x="876300" y="0"/>
                    </a:lnTo>
                    <a:lnTo>
                      <a:pt x="926026" y="1326"/>
                    </a:lnTo>
                    <a:lnTo>
                      <a:pt x="975024" y="5260"/>
                    </a:lnTo>
                    <a:lnTo>
                      <a:pt x="1023221" y="11729"/>
                    </a:lnTo>
                    <a:lnTo>
                      <a:pt x="1070543" y="20664"/>
                    </a:lnTo>
                    <a:lnTo>
                      <a:pt x="1116914" y="31992"/>
                    </a:lnTo>
                    <a:lnTo>
                      <a:pt x="1162262" y="45644"/>
                    </a:lnTo>
                    <a:lnTo>
                      <a:pt x="1206513" y="61549"/>
                    </a:lnTo>
                    <a:lnTo>
                      <a:pt x="1249591" y="79637"/>
                    </a:lnTo>
                    <a:lnTo>
                      <a:pt x="1291425" y="99835"/>
                    </a:lnTo>
                    <a:lnTo>
                      <a:pt x="1331938" y="122074"/>
                    </a:lnTo>
                    <a:lnTo>
                      <a:pt x="1371058" y="146282"/>
                    </a:lnTo>
                    <a:lnTo>
                      <a:pt x="1408711" y="172390"/>
                    </a:lnTo>
                    <a:lnTo>
                      <a:pt x="1444822" y="200326"/>
                    </a:lnTo>
                    <a:lnTo>
                      <a:pt x="1479318" y="230019"/>
                    </a:lnTo>
                    <a:lnTo>
                      <a:pt x="1512125" y="261399"/>
                    </a:lnTo>
                    <a:lnTo>
                      <a:pt x="1543168" y="294395"/>
                    </a:lnTo>
                    <a:lnTo>
                      <a:pt x="1572373" y="328936"/>
                    </a:lnTo>
                    <a:lnTo>
                      <a:pt x="1599668" y="364952"/>
                    </a:lnTo>
                    <a:lnTo>
                      <a:pt x="1624976" y="402371"/>
                    </a:lnTo>
                    <a:lnTo>
                      <a:pt x="1648226" y="441123"/>
                    </a:lnTo>
                    <a:lnTo>
                      <a:pt x="1669343" y="481138"/>
                    </a:lnTo>
                    <a:lnTo>
                      <a:pt x="1688252" y="522344"/>
                    </a:lnTo>
                    <a:lnTo>
                      <a:pt x="1704880" y="564670"/>
                    </a:lnTo>
                    <a:lnTo>
                      <a:pt x="1719153" y="608046"/>
                    </a:lnTo>
                    <a:lnTo>
                      <a:pt x="1730996" y="652402"/>
                    </a:lnTo>
                    <a:lnTo>
                      <a:pt x="1740337" y="697665"/>
                    </a:lnTo>
                    <a:lnTo>
                      <a:pt x="1747100" y="743767"/>
                    </a:lnTo>
                    <a:lnTo>
                      <a:pt x="1751212" y="790635"/>
                    </a:lnTo>
                    <a:lnTo>
                      <a:pt x="1752600" y="838200"/>
                    </a:lnTo>
                    <a:lnTo>
                      <a:pt x="1751212" y="885764"/>
                    </a:lnTo>
                    <a:lnTo>
                      <a:pt x="1747100" y="932632"/>
                    </a:lnTo>
                    <a:lnTo>
                      <a:pt x="1740337" y="978734"/>
                    </a:lnTo>
                    <a:lnTo>
                      <a:pt x="1730996" y="1023997"/>
                    </a:lnTo>
                    <a:lnTo>
                      <a:pt x="1719153" y="1068353"/>
                    </a:lnTo>
                    <a:lnTo>
                      <a:pt x="1704880" y="1111729"/>
                    </a:lnTo>
                    <a:lnTo>
                      <a:pt x="1688252" y="1154055"/>
                    </a:lnTo>
                    <a:lnTo>
                      <a:pt x="1669343" y="1195261"/>
                    </a:lnTo>
                    <a:lnTo>
                      <a:pt x="1648226" y="1235276"/>
                    </a:lnTo>
                    <a:lnTo>
                      <a:pt x="1624976" y="1274028"/>
                    </a:lnTo>
                    <a:lnTo>
                      <a:pt x="1599668" y="1311447"/>
                    </a:lnTo>
                    <a:lnTo>
                      <a:pt x="1572373" y="1347463"/>
                    </a:lnTo>
                    <a:lnTo>
                      <a:pt x="1543168" y="1382004"/>
                    </a:lnTo>
                    <a:lnTo>
                      <a:pt x="1512125" y="1415000"/>
                    </a:lnTo>
                    <a:lnTo>
                      <a:pt x="1479318" y="1446380"/>
                    </a:lnTo>
                    <a:lnTo>
                      <a:pt x="1444822" y="1476073"/>
                    </a:lnTo>
                    <a:lnTo>
                      <a:pt x="1408711" y="1504009"/>
                    </a:lnTo>
                    <a:lnTo>
                      <a:pt x="1371058" y="1530117"/>
                    </a:lnTo>
                    <a:lnTo>
                      <a:pt x="1331938" y="1554325"/>
                    </a:lnTo>
                    <a:lnTo>
                      <a:pt x="1291425" y="1576564"/>
                    </a:lnTo>
                    <a:lnTo>
                      <a:pt x="1249591" y="1596763"/>
                    </a:lnTo>
                    <a:lnTo>
                      <a:pt x="1206513" y="1614850"/>
                    </a:lnTo>
                    <a:lnTo>
                      <a:pt x="1162262" y="1630755"/>
                    </a:lnTo>
                    <a:lnTo>
                      <a:pt x="1116914" y="1644407"/>
                    </a:lnTo>
                    <a:lnTo>
                      <a:pt x="1070543" y="1655736"/>
                    </a:lnTo>
                    <a:lnTo>
                      <a:pt x="1023221" y="1664670"/>
                    </a:lnTo>
                    <a:lnTo>
                      <a:pt x="975024" y="1671139"/>
                    </a:lnTo>
                    <a:lnTo>
                      <a:pt x="926026" y="1675073"/>
                    </a:lnTo>
                    <a:lnTo>
                      <a:pt x="876300" y="1676400"/>
                    </a:lnTo>
                    <a:lnTo>
                      <a:pt x="826573" y="1675073"/>
                    </a:lnTo>
                    <a:lnTo>
                      <a:pt x="777575" y="1671139"/>
                    </a:lnTo>
                    <a:lnTo>
                      <a:pt x="729378" y="1664670"/>
                    </a:lnTo>
                    <a:lnTo>
                      <a:pt x="682056" y="1655736"/>
                    </a:lnTo>
                    <a:lnTo>
                      <a:pt x="635685" y="1644407"/>
                    </a:lnTo>
                    <a:lnTo>
                      <a:pt x="590337" y="1630755"/>
                    </a:lnTo>
                    <a:lnTo>
                      <a:pt x="546086" y="1614850"/>
                    </a:lnTo>
                    <a:lnTo>
                      <a:pt x="503008" y="1596763"/>
                    </a:lnTo>
                    <a:lnTo>
                      <a:pt x="461174" y="1576564"/>
                    </a:lnTo>
                    <a:lnTo>
                      <a:pt x="420661" y="1554325"/>
                    </a:lnTo>
                    <a:lnTo>
                      <a:pt x="381541" y="1530117"/>
                    </a:lnTo>
                    <a:lnTo>
                      <a:pt x="343888" y="1504009"/>
                    </a:lnTo>
                    <a:lnTo>
                      <a:pt x="307777" y="1476073"/>
                    </a:lnTo>
                    <a:lnTo>
                      <a:pt x="273281" y="1446380"/>
                    </a:lnTo>
                    <a:lnTo>
                      <a:pt x="240474" y="1415000"/>
                    </a:lnTo>
                    <a:lnTo>
                      <a:pt x="209431" y="1382004"/>
                    </a:lnTo>
                    <a:lnTo>
                      <a:pt x="180226" y="1347463"/>
                    </a:lnTo>
                    <a:lnTo>
                      <a:pt x="152931" y="1311447"/>
                    </a:lnTo>
                    <a:lnTo>
                      <a:pt x="127623" y="1274028"/>
                    </a:lnTo>
                    <a:lnTo>
                      <a:pt x="104373" y="1235276"/>
                    </a:lnTo>
                    <a:lnTo>
                      <a:pt x="83256" y="1195261"/>
                    </a:lnTo>
                    <a:lnTo>
                      <a:pt x="64347" y="1154055"/>
                    </a:lnTo>
                    <a:lnTo>
                      <a:pt x="47719" y="1111729"/>
                    </a:lnTo>
                    <a:lnTo>
                      <a:pt x="33446" y="1068353"/>
                    </a:lnTo>
                    <a:lnTo>
                      <a:pt x="21603" y="1023997"/>
                    </a:lnTo>
                    <a:lnTo>
                      <a:pt x="12262" y="978734"/>
                    </a:lnTo>
                    <a:lnTo>
                      <a:pt x="5499" y="932632"/>
                    </a:lnTo>
                    <a:lnTo>
                      <a:pt x="1387" y="885764"/>
                    </a:lnTo>
                    <a:lnTo>
                      <a:pt x="0" y="838200"/>
                    </a:lnTo>
                    <a:close/>
                  </a:path>
                </a:pathLst>
              </a:custGeom>
              <a:ln w="12700">
                <a:solidFill>
                  <a:srgbClr val="2F528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8"/>
              <p:cNvSpPr txBox="1"/>
              <p:nvPr/>
            </p:nvSpPr>
            <p:spPr>
              <a:xfrm>
                <a:off x="6477000" y="1924050"/>
                <a:ext cx="504825" cy="341995"/>
              </a:xfrm>
              <a:prstGeom prst="rect">
                <a:avLst/>
              </a:prstGeom>
              <a:solidFill>
                <a:srgbClr val="4472C4">
                  <a:alpha val="83139"/>
                </a:srgbClr>
              </a:solidFill>
            </p:spPr>
            <p:txBody>
              <a:bodyPr vert="horz" wrap="square" lIns="0" tIns="33655" rIns="0" bIns="0" rtlCol="0">
                <a:spAutoFit/>
              </a:bodyPr>
              <a:lstStyle/>
              <a:p>
                <a:pPr marL="91440">
                  <a:lnSpc>
                    <a:spcPct val="100000"/>
                  </a:lnSpc>
                  <a:spcBef>
                    <a:spcPts val="265"/>
                  </a:spcBef>
                </a:pPr>
                <a:r>
                  <a:rPr sz="2000" spc="-45" dirty="0">
                    <a:solidFill>
                      <a:srgbClr val="FFFFFF"/>
                    </a:solidFill>
                    <a:latin typeface="Calibri"/>
                    <a:cs typeface="Calibri"/>
                  </a:rPr>
                  <a:t>Yes</a:t>
                </a:r>
                <a:endParaRPr sz="2000" dirty="0">
                  <a:latin typeface="Calibri"/>
                  <a:cs typeface="Calibri"/>
                </a:endParaRPr>
              </a:p>
            </p:txBody>
          </p:sp>
          <p:sp>
            <p:nvSpPr>
              <p:cNvPr id="13" name="object 9"/>
              <p:cNvSpPr txBox="1"/>
              <p:nvPr/>
            </p:nvSpPr>
            <p:spPr>
              <a:xfrm>
                <a:off x="6565265" y="2443162"/>
                <a:ext cx="595312" cy="32082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000" dirty="0">
                    <a:latin typeface="Calibri"/>
                    <a:cs typeface="Calibri"/>
                  </a:rPr>
                  <a:t>No</a:t>
                </a:r>
              </a:p>
            </p:txBody>
          </p:sp>
          <p:sp>
            <p:nvSpPr>
              <p:cNvPr id="14" name="object 10"/>
              <p:cNvSpPr txBox="1"/>
              <p:nvPr/>
            </p:nvSpPr>
            <p:spPr>
              <a:xfrm>
                <a:off x="6862921" y="4134390"/>
                <a:ext cx="158115" cy="32082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000" dirty="0">
                    <a:latin typeface="Calibri"/>
                    <a:cs typeface="Calibri"/>
                  </a:rPr>
                  <a:t>A</a:t>
                </a:r>
              </a:p>
            </p:txBody>
          </p:sp>
          <p:sp>
            <p:nvSpPr>
              <p:cNvPr id="15" name="object 11"/>
              <p:cNvSpPr txBox="1"/>
              <p:nvPr/>
            </p:nvSpPr>
            <p:spPr>
              <a:xfrm>
                <a:off x="6555740" y="4611878"/>
                <a:ext cx="149860" cy="32082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000" dirty="0">
                    <a:latin typeface="Calibri"/>
                    <a:cs typeface="Calibri"/>
                  </a:rPr>
                  <a:t>B</a:t>
                </a:r>
              </a:p>
            </p:txBody>
          </p:sp>
          <p:sp>
            <p:nvSpPr>
              <p:cNvPr id="16" name="object 12"/>
              <p:cNvSpPr txBox="1"/>
              <p:nvPr/>
            </p:nvSpPr>
            <p:spPr>
              <a:xfrm>
                <a:off x="7160577" y="4535678"/>
                <a:ext cx="535624" cy="32082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000" spc="-5" dirty="0">
                    <a:latin typeface="Calibri"/>
                    <a:cs typeface="Calibri"/>
                  </a:rPr>
                  <a:t>A+</a:t>
                </a:r>
                <a:endParaRPr sz="2000" dirty="0">
                  <a:latin typeface="Calibri"/>
                  <a:cs typeface="Calibri"/>
                </a:endParaRPr>
              </a:p>
            </p:txBody>
          </p:sp>
          <p:sp>
            <p:nvSpPr>
              <p:cNvPr id="17" name="object 13"/>
              <p:cNvSpPr txBox="1"/>
              <p:nvPr/>
            </p:nvSpPr>
            <p:spPr>
              <a:xfrm>
                <a:off x="3465829" y="1944878"/>
                <a:ext cx="2411733" cy="38241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400" dirty="0">
                    <a:latin typeface="Calibri"/>
                    <a:cs typeface="Calibri"/>
                  </a:rPr>
                  <a:t>H:</a:t>
                </a:r>
                <a:r>
                  <a:rPr sz="2400" spc="-35" dirty="0">
                    <a:latin typeface="Calibri"/>
                    <a:cs typeface="Calibri"/>
                  </a:rPr>
                  <a:t> </a:t>
                </a:r>
                <a:r>
                  <a:rPr sz="2400" spc="-10" dirty="0">
                    <a:latin typeface="Calibri"/>
                    <a:cs typeface="Calibri"/>
                  </a:rPr>
                  <a:t>hardworking</a:t>
                </a:r>
                <a:endParaRPr sz="2400" dirty="0">
                  <a:latin typeface="Calibri"/>
                  <a:cs typeface="Calibri"/>
                </a:endParaRPr>
              </a:p>
            </p:txBody>
          </p:sp>
          <p:sp>
            <p:nvSpPr>
              <p:cNvPr id="18" name="object 14"/>
              <p:cNvSpPr txBox="1"/>
              <p:nvPr/>
            </p:nvSpPr>
            <p:spPr>
              <a:xfrm>
                <a:off x="4274253" y="4611878"/>
                <a:ext cx="1366770" cy="38241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400" spc="-10" dirty="0">
                    <a:latin typeface="Calibri"/>
                    <a:cs typeface="Calibri"/>
                  </a:rPr>
                  <a:t>G</a:t>
                </a:r>
                <a:r>
                  <a:rPr sz="2400" spc="-10" dirty="0" smtClean="0">
                    <a:latin typeface="Calibri"/>
                    <a:cs typeface="Calibri"/>
                  </a:rPr>
                  <a:t>:</a:t>
                </a:r>
                <a:r>
                  <a:rPr lang="en-US" sz="2400" spc="-10" dirty="0" smtClean="0">
                    <a:latin typeface="Calibri"/>
                    <a:cs typeface="Calibri"/>
                  </a:rPr>
                  <a:t> </a:t>
                </a:r>
                <a:r>
                  <a:rPr sz="2400" spc="-10" dirty="0" smtClean="0">
                    <a:latin typeface="Calibri"/>
                    <a:cs typeface="Calibri"/>
                  </a:rPr>
                  <a:t>Grade</a:t>
                </a:r>
                <a:endParaRPr sz="2400" dirty="0">
                  <a:latin typeface="Calibri"/>
                  <a:cs typeface="Calibri"/>
                </a:endParaRPr>
              </a:p>
            </p:txBody>
          </p:sp>
          <p:sp>
            <p:nvSpPr>
              <p:cNvPr id="19" name="object 15"/>
              <p:cNvSpPr/>
              <p:nvPr/>
            </p:nvSpPr>
            <p:spPr>
              <a:xfrm>
                <a:off x="2667000" y="2443162"/>
                <a:ext cx="3300729" cy="395605"/>
              </a:xfrm>
              <a:custGeom>
                <a:avLst/>
                <a:gdLst/>
                <a:ahLst/>
                <a:cxnLst/>
                <a:rect l="l" t="t" r="r" b="b"/>
                <a:pathLst>
                  <a:path w="3300729" h="395605">
                    <a:moveTo>
                      <a:pt x="0" y="395287"/>
                    </a:moveTo>
                    <a:lnTo>
                      <a:pt x="55339" y="386146"/>
                    </a:lnTo>
                    <a:lnTo>
                      <a:pt x="110660" y="377010"/>
                    </a:lnTo>
                    <a:lnTo>
                      <a:pt x="165946" y="367885"/>
                    </a:lnTo>
                    <a:lnTo>
                      <a:pt x="221177" y="358776"/>
                    </a:lnTo>
                    <a:lnTo>
                      <a:pt x="276337" y="349686"/>
                    </a:lnTo>
                    <a:lnTo>
                      <a:pt x="331407" y="340623"/>
                    </a:lnTo>
                    <a:lnTo>
                      <a:pt x="386369" y="331590"/>
                    </a:lnTo>
                    <a:lnTo>
                      <a:pt x="441206" y="322594"/>
                    </a:lnTo>
                    <a:lnTo>
                      <a:pt x="495898" y="313638"/>
                    </a:lnTo>
                    <a:lnTo>
                      <a:pt x="550430" y="304729"/>
                    </a:lnTo>
                    <a:lnTo>
                      <a:pt x="604781" y="295871"/>
                    </a:lnTo>
                    <a:lnTo>
                      <a:pt x="658935" y="287070"/>
                    </a:lnTo>
                    <a:lnTo>
                      <a:pt x="712874" y="278330"/>
                    </a:lnTo>
                    <a:lnTo>
                      <a:pt x="766579" y="269657"/>
                    </a:lnTo>
                    <a:lnTo>
                      <a:pt x="820033" y="261057"/>
                    </a:lnTo>
                    <a:lnTo>
                      <a:pt x="873217" y="252533"/>
                    </a:lnTo>
                    <a:lnTo>
                      <a:pt x="926114" y="244091"/>
                    </a:lnTo>
                    <a:lnTo>
                      <a:pt x="978706" y="235737"/>
                    </a:lnTo>
                    <a:lnTo>
                      <a:pt x="1030975" y="227476"/>
                    </a:lnTo>
                    <a:lnTo>
                      <a:pt x="1082902" y="219312"/>
                    </a:lnTo>
                    <a:lnTo>
                      <a:pt x="1134470" y="211251"/>
                    </a:lnTo>
                    <a:lnTo>
                      <a:pt x="1185662" y="203298"/>
                    </a:lnTo>
                    <a:lnTo>
                      <a:pt x="1236458" y="195458"/>
                    </a:lnTo>
                    <a:lnTo>
                      <a:pt x="1286841" y="187736"/>
                    </a:lnTo>
                    <a:lnTo>
                      <a:pt x="1336793" y="180138"/>
                    </a:lnTo>
                    <a:lnTo>
                      <a:pt x="1386296" y="172668"/>
                    </a:lnTo>
                    <a:lnTo>
                      <a:pt x="1435332" y="165332"/>
                    </a:lnTo>
                    <a:lnTo>
                      <a:pt x="1483883" y="158135"/>
                    </a:lnTo>
                    <a:lnTo>
                      <a:pt x="1531932" y="151081"/>
                    </a:lnTo>
                    <a:lnTo>
                      <a:pt x="1579459" y="144177"/>
                    </a:lnTo>
                    <a:lnTo>
                      <a:pt x="1626448" y="137427"/>
                    </a:lnTo>
                    <a:lnTo>
                      <a:pt x="1672881" y="130836"/>
                    </a:lnTo>
                    <a:lnTo>
                      <a:pt x="1718738" y="124410"/>
                    </a:lnTo>
                    <a:lnTo>
                      <a:pt x="1764003" y="118153"/>
                    </a:lnTo>
                    <a:lnTo>
                      <a:pt x="1808658" y="112071"/>
                    </a:lnTo>
                    <a:lnTo>
                      <a:pt x="1852684" y="106170"/>
                    </a:lnTo>
                    <a:lnTo>
                      <a:pt x="1896063" y="100453"/>
                    </a:lnTo>
                    <a:lnTo>
                      <a:pt x="1938779" y="94926"/>
                    </a:lnTo>
                    <a:lnTo>
                      <a:pt x="1980811" y="89595"/>
                    </a:lnTo>
                    <a:lnTo>
                      <a:pt x="2022144" y="84464"/>
                    </a:lnTo>
                    <a:lnTo>
                      <a:pt x="2062758" y="79539"/>
                    </a:lnTo>
                    <a:lnTo>
                      <a:pt x="2130457" y="71607"/>
                    </a:lnTo>
                    <a:lnTo>
                      <a:pt x="2196097" y="64265"/>
                    </a:lnTo>
                    <a:lnTo>
                      <a:pt x="2259767" y="57486"/>
                    </a:lnTo>
                    <a:lnTo>
                      <a:pt x="2321557" y="51246"/>
                    </a:lnTo>
                    <a:lnTo>
                      <a:pt x="2381557" y="45518"/>
                    </a:lnTo>
                    <a:lnTo>
                      <a:pt x="2439856" y="40278"/>
                    </a:lnTo>
                    <a:lnTo>
                      <a:pt x="2496543" y="35498"/>
                    </a:lnTo>
                    <a:lnTo>
                      <a:pt x="2551708" y="31155"/>
                    </a:lnTo>
                    <a:lnTo>
                      <a:pt x="2605440" y="27221"/>
                    </a:lnTo>
                    <a:lnTo>
                      <a:pt x="2657830" y="23672"/>
                    </a:lnTo>
                    <a:lnTo>
                      <a:pt x="2708966" y="20482"/>
                    </a:lnTo>
                    <a:lnTo>
                      <a:pt x="2758939" y="17625"/>
                    </a:lnTo>
                    <a:lnTo>
                      <a:pt x="2807837" y="15075"/>
                    </a:lnTo>
                    <a:lnTo>
                      <a:pt x="2855750" y="12808"/>
                    </a:lnTo>
                    <a:lnTo>
                      <a:pt x="2902768" y="10796"/>
                    </a:lnTo>
                    <a:lnTo>
                      <a:pt x="2948980" y="9016"/>
                    </a:lnTo>
                    <a:lnTo>
                      <a:pt x="2994476" y="7440"/>
                    </a:lnTo>
                    <a:lnTo>
                      <a:pt x="3039345" y="6044"/>
                    </a:lnTo>
                    <a:lnTo>
                      <a:pt x="3083677" y="4802"/>
                    </a:lnTo>
                    <a:lnTo>
                      <a:pt x="3127561" y="3688"/>
                    </a:lnTo>
                    <a:lnTo>
                      <a:pt x="3171087" y="2676"/>
                    </a:lnTo>
                    <a:lnTo>
                      <a:pt x="3214345" y="1741"/>
                    </a:lnTo>
                    <a:lnTo>
                      <a:pt x="3257424" y="857"/>
                    </a:lnTo>
                    <a:lnTo>
                      <a:pt x="3300413" y="0"/>
                    </a:lnTo>
                  </a:path>
                </a:pathLst>
              </a:custGeom>
              <a:ln w="6350">
                <a:solidFill>
                  <a:srgbClr val="4472C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16"/>
              <p:cNvSpPr/>
              <p:nvPr/>
            </p:nvSpPr>
            <p:spPr>
              <a:xfrm>
                <a:off x="2743200" y="4057650"/>
                <a:ext cx="3352800" cy="524510"/>
              </a:xfrm>
              <a:custGeom>
                <a:avLst/>
                <a:gdLst/>
                <a:ahLst/>
                <a:cxnLst/>
                <a:rect l="l" t="t" r="r" b="b"/>
                <a:pathLst>
                  <a:path w="3352800" h="524510">
                    <a:moveTo>
                      <a:pt x="0" y="0"/>
                    </a:moveTo>
                    <a:lnTo>
                      <a:pt x="37957" y="20748"/>
                    </a:lnTo>
                    <a:lnTo>
                      <a:pt x="75993" y="41465"/>
                    </a:lnTo>
                    <a:lnTo>
                      <a:pt x="114186" y="62118"/>
                    </a:lnTo>
                    <a:lnTo>
                      <a:pt x="152614" y="82677"/>
                    </a:lnTo>
                    <a:lnTo>
                      <a:pt x="191357" y="103108"/>
                    </a:lnTo>
                    <a:lnTo>
                      <a:pt x="230492" y="123380"/>
                    </a:lnTo>
                    <a:lnTo>
                      <a:pt x="270098" y="143462"/>
                    </a:lnTo>
                    <a:lnTo>
                      <a:pt x="310253" y="163321"/>
                    </a:lnTo>
                    <a:lnTo>
                      <a:pt x="351037" y="182926"/>
                    </a:lnTo>
                    <a:lnTo>
                      <a:pt x="392527" y="202246"/>
                    </a:lnTo>
                    <a:lnTo>
                      <a:pt x="434802" y="221248"/>
                    </a:lnTo>
                    <a:lnTo>
                      <a:pt x="477940" y="239900"/>
                    </a:lnTo>
                    <a:lnTo>
                      <a:pt x="522020" y="258171"/>
                    </a:lnTo>
                    <a:lnTo>
                      <a:pt x="567121" y="276030"/>
                    </a:lnTo>
                    <a:lnTo>
                      <a:pt x="613321" y="293444"/>
                    </a:lnTo>
                    <a:lnTo>
                      <a:pt x="660698" y="310381"/>
                    </a:lnTo>
                    <a:lnTo>
                      <a:pt x="709332" y="326811"/>
                    </a:lnTo>
                    <a:lnTo>
                      <a:pt x="759300" y="342700"/>
                    </a:lnTo>
                    <a:lnTo>
                      <a:pt x="810680" y="358018"/>
                    </a:lnTo>
                    <a:lnTo>
                      <a:pt x="863553" y="372732"/>
                    </a:lnTo>
                    <a:lnTo>
                      <a:pt x="917995" y="386811"/>
                    </a:lnTo>
                    <a:lnTo>
                      <a:pt x="974085" y="400223"/>
                    </a:lnTo>
                    <a:lnTo>
                      <a:pt x="1031903" y="412937"/>
                    </a:lnTo>
                    <a:lnTo>
                      <a:pt x="1091526" y="424920"/>
                    </a:lnTo>
                    <a:lnTo>
                      <a:pt x="1153033" y="436140"/>
                    </a:lnTo>
                    <a:lnTo>
                      <a:pt x="1216503" y="446567"/>
                    </a:lnTo>
                    <a:lnTo>
                      <a:pt x="1256805" y="452612"/>
                    </a:lnTo>
                    <a:lnTo>
                      <a:pt x="1297870" y="458349"/>
                    </a:lnTo>
                    <a:lnTo>
                      <a:pt x="1339681" y="463784"/>
                    </a:lnTo>
                    <a:lnTo>
                      <a:pt x="1382218" y="468925"/>
                    </a:lnTo>
                    <a:lnTo>
                      <a:pt x="1425462" y="473780"/>
                    </a:lnTo>
                    <a:lnTo>
                      <a:pt x="1469396" y="478356"/>
                    </a:lnTo>
                    <a:lnTo>
                      <a:pt x="1514000" y="482661"/>
                    </a:lnTo>
                    <a:lnTo>
                      <a:pt x="1559256" y="486702"/>
                    </a:lnTo>
                    <a:lnTo>
                      <a:pt x="1605145" y="490487"/>
                    </a:lnTo>
                    <a:lnTo>
                      <a:pt x="1651648" y="494024"/>
                    </a:lnTo>
                    <a:lnTo>
                      <a:pt x="1698747" y="497319"/>
                    </a:lnTo>
                    <a:lnTo>
                      <a:pt x="1746424" y="500381"/>
                    </a:lnTo>
                    <a:lnTo>
                      <a:pt x="1794659" y="503216"/>
                    </a:lnTo>
                    <a:lnTo>
                      <a:pt x="1843435" y="505834"/>
                    </a:lnTo>
                    <a:lnTo>
                      <a:pt x="1892732" y="508240"/>
                    </a:lnTo>
                    <a:lnTo>
                      <a:pt x="1942531" y="510443"/>
                    </a:lnTo>
                    <a:lnTo>
                      <a:pt x="1992815" y="512449"/>
                    </a:lnTo>
                    <a:lnTo>
                      <a:pt x="2043565" y="514268"/>
                    </a:lnTo>
                    <a:lnTo>
                      <a:pt x="2094761" y="515906"/>
                    </a:lnTo>
                    <a:lnTo>
                      <a:pt x="2146385" y="517370"/>
                    </a:lnTo>
                    <a:lnTo>
                      <a:pt x="2198420" y="518669"/>
                    </a:lnTo>
                    <a:lnTo>
                      <a:pt x="2250845" y="519809"/>
                    </a:lnTo>
                    <a:lnTo>
                      <a:pt x="2303643" y="520799"/>
                    </a:lnTo>
                    <a:lnTo>
                      <a:pt x="2356795" y="521646"/>
                    </a:lnTo>
                    <a:lnTo>
                      <a:pt x="2410282" y="522357"/>
                    </a:lnTo>
                    <a:lnTo>
                      <a:pt x="2464085" y="522940"/>
                    </a:lnTo>
                    <a:lnTo>
                      <a:pt x="2518186" y="523402"/>
                    </a:lnTo>
                    <a:lnTo>
                      <a:pt x="2572567" y="523751"/>
                    </a:lnTo>
                    <a:lnTo>
                      <a:pt x="2627209" y="523995"/>
                    </a:lnTo>
                    <a:lnTo>
                      <a:pt x="2682092" y="524141"/>
                    </a:lnTo>
                    <a:lnTo>
                      <a:pt x="2737199" y="524197"/>
                    </a:lnTo>
                    <a:lnTo>
                      <a:pt x="2792511" y="524169"/>
                    </a:lnTo>
                    <a:lnTo>
                      <a:pt x="2848009" y="524066"/>
                    </a:lnTo>
                    <a:lnTo>
                      <a:pt x="2903675" y="523896"/>
                    </a:lnTo>
                    <a:lnTo>
                      <a:pt x="2959490" y="523665"/>
                    </a:lnTo>
                    <a:lnTo>
                      <a:pt x="3015435" y="523382"/>
                    </a:lnTo>
                    <a:lnTo>
                      <a:pt x="3071491" y="523053"/>
                    </a:lnTo>
                    <a:lnTo>
                      <a:pt x="3127641" y="522686"/>
                    </a:lnTo>
                    <a:lnTo>
                      <a:pt x="3183866" y="522290"/>
                    </a:lnTo>
                    <a:lnTo>
                      <a:pt x="3240146" y="521871"/>
                    </a:lnTo>
                    <a:lnTo>
                      <a:pt x="3296463" y="521436"/>
                    </a:lnTo>
                    <a:lnTo>
                      <a:pt x="3352800" y="520995"/>
                    </a:lnTo>
                  </a:path>
                </a:pathLst>
              </a:custGeom>
              <a:ln w="6350">
                <a:solidFill>
                  <a:srgbClr val="4472C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0"/>
              <p:cNvSpPr/>
              <p:nvPr/>
            </p:nvSpPr>
            <p:spPr>
              <a:xfrm>
                <a:off x="899529" y="2296477"/>
                <a:ext cx="1552575" cy="1645285"/>
              </a:xfrm>
              <a:custGeom>
                <a:avLst/>
                <a:gdLst/>
                <a:ahLst/>
                <a:cxnLst/>
                <a:rect l="l" t="t" r="r" b="b"/>
                <a:pathLst>
                  <a:path w="1552575" h="1645285">
                    <a:moveTo>
                      <a:pt x="1083897" y="0"/>
                    </a:moveTo>
                    <a:lnTo>
                      <a:pt x="1042675" y="2367"/>
                    </a:lnTo>
                    <a:lnTo>
                      <a:pt x="1000681" y="7394"/>
                    </a:lnTo>
                    <a:lnTo>
                      <a:pt x="958028" y="15047"/>
                    </a:lnTo>
                    <a:lnTo>
                      <a:pt x="914828" y="25292"/>
                    </a:lnTo>
                    <a:lnTo>
                      <a:pt x="871196" y="38097"/>
                    </a:lnTo>
                    <a:lnTo>
                      <a:pt x="827244" y="53427"/>
                    </a:lnTo>
                    <a:lnTo>
                      <a:pt x="783088" y="71250"/>
                    </a:lnTo>
                    <a:lnTo>
                      <a:pt x="738839" y="91533"/>
                    </a:lnTo>
                    <a:lnTo>
                      <a:pt x="694612" y="114242"/>
                    </a:lnTo>
                    <a:lnTo>
                      <a:pt x="650520" y="139343"/>
                    </a:lnTo>
                    <a:lnTo>
                      <a:pt x="606676" y="166803"/>
                    </a:lnTo>
                    <a:lnTo>
                      <a:pt x="563195" y="196590"/>
                    </a:lnTo>
                    <a:lnTo>
                      <a:pt x="520189" y="228670"/>
                    </a:lnTo>
                    <a:lnTo>
                      <a:pt x="477772" y="263009"/>
                    </a:lnTo>
                    <a:lnTo>
                      <a:pt x="436057" y="299574"/>
                    </a:lnTo>
                    <a:lnTo>
                      <a:pt x="395159" y="338332"/>
                    </a:lnTo>
                    <a:lnTo>
                      <a:pt x="355190" y="379249"/>
                    </a:lnTo>
                    <a:lnTo>
                      <a:pt x="316264" y="422293"/>
                    </a:lnTo>
                    <a:lnTo>
                      <a:pt x="279017" y="466797"/>
                    </a:lnTo>
                    <a:lnTo>
                      <a:pt x="244020" y="512041"/>
                    </a:lnTo>
                    <a:lnTo>
                      <a:pt x="211290" y="557906"/>
                    </a:lnTo>
                    <a:lnTo>
                      <a:pt x="180845" y="604276"/>
                    </a:lnTo>
                    <a:lnTo>
                      <a:pt x="152702" y="651034"/>
                    </a:lnTo>
                    <a:lnTo>
                      <a:pt x="126878" y="698064"/>
                    </a:lnTo>
                    <a:lnTo>
                      <a:pt x="103390" y="745246"/>
                    </a:lnTo>
                    <a:lnTo>
                      <a:pt x="82257" y="792466"/>
                    </a:lnTo>
                    <a:lnTo>
                      <a:pt x="63494" y="839606"/>
                    </a:lnTo>
                    <a:lnTo>
                      <a:pt x="47120" y="886549"/>
                    </a:lnTo>
                    <a:lnTo>
                      <a:pt x="33151" y="933177"/>
                    </a:lnTo>
                    <a:lnTo>
                      <a:pt x="21606" y="979374"/>
                    </a:lnTo>
                    <a:lnTo>
                      <a:pt x="12501" y="1025023"/>
                    </a:lnTo>
                    <a:lnTo>
                      <a:pt x="5853" y="1070007"/>
                    </a:lnTo>
                    <a:lnTo>
                      <a:pt x="1680" y="1114208"/>
                    </a:lnTo>
                    <a:lnTo>
                      <a:pt x="0" y="1157510"/>
                    </a:lnTo>
                    <a:lnTo>
                      <a:pt x="828" y="1199796"/>
                    </a:lnTo>
                    <a:lnTo>
                      <a:pt x="4184" y="1240949"/>
                    </a:lnTo>
                    <a:lnTo>
                      <a:pt x="10083" y="1280851"/>
                    </a:lnTo>
                    <a:lnTo>
                      <a:pt x="18544" y="1319386"/>
                    </a:lnTo>
                    <a:lnTo>
                      <a:pt x="29584" y="1356436"/>
                    </a:lnTo>
                    <a:lnTo>
                      <a:pt x="59468" y="1425616"/>
                    </a:lnTo>
                    <a:lnTo>
                      <a:pt x="99874" y="1487454"/>
                    </a:lnTo>
                    <a:lnTo>
                      <a:pt x="150940" y="1541015"/>
                    </a:lnTo>
                    <a:lnTo>
                      <a:pt x="211047" y="1584183"/>
                    </a:lnTo>
                    <a:lnTo>
                      <a:pt x="277879" y="1615649"/>
                    </a:lnTo>
                    <a:lnTo>
                      <a:pt x="350527" y="1635679"/>
                    </a:lnTo>
                    <a:lnTo>
                      <a:pt x="388748" y="1641489"/>
                    </a:lnTo>
                    <a:lnTo>
                      <a:pt x="428082" y="1644540"/>
                    </a:lnTo>
                    <a:lnTo>
                      <a:pt x="468417" y="1644865"/>
                    </a:lnTo>
                    <a:lnTo>
                      <a:pt x="509638" y="1642497"/>
                    </a:lnTo>
                    <a:lnTo>
                      <a:pt x="551632" y="1637470"/>
                    </a:lnTo>
                    <a:lnTo>
                      <a:pt x="594286" y="1629817"/>
                    </a:lnTo>
                    <a:lnTo>
                      <a:pt x="637486" y="1619572"/>
                    </a:lnTo>
                    <a:lnTo>
                      <a:pt x="681118" y="1606767"/>
                    </a:lnTo>
                    <a:lnTo>
                      <a:pt x="725069" y="1591437"/>
                    </a:lnTo>
                    <a:lnTo>
                      <a:pt x="769226" y="1573614"/>
                    </a:lnTo>
                    <a:lnTo>
                      <a:pt x="813474" y="1553331"/>
                    </a:lnTo>
                    <a:lnTo>
                      <a:pt x="857702" y="1530623"/>
                    </a:lnTo>
                    <a:lnTo>
                      <a:pt x="901794" y="1505521"/>
                    </a:lnTo>
                    <a:lnTo>
                      <a:pt x="945637" y="1478061"/>
                    </a:lnTo>
                    <a:lnTo>
                      <a:pt x="989119" y="1448274"/>
                    </a:lnTo>
                    <a:lnTo>
                      <a:pt x="1032125" y="1416194"/>
                    </a:lnTo>
                    <a:lnTo>
                      <a:pt x="1074542" y="1381855"/>
                    </a:lnTo>
                    <a:lnTo>
                      <a:pt x="1116256" y="1345290"/>
                    </a:lnTo>
                    <a:lnTo>
                      <a:pt x="1157155" y="1306532"/>
                    </a:lnTo>
                    <a:lnTo>
                      <a:pt x="1197123" y="1265615"/>
                    </a:lnTo>
                    <a:lnTo>
                      <a:pt x="1236049" y="1222571"/>
                    </a:lnTo>
                    <a:lnTo>
                      <a:pt x="1273296" y="1178067"/>
                    </a:lnTo>
                    <a:lnTo>
                      <a:pt x="1308293" y="1132823"/>
                    </a:lnTo>
                    <a:lnTo>
                      <a:pt x="1341023" y="1086958"/>
                    </a:lnTo>
                    <a:lnTo>
                      <a:pt x="1371468" y="1040588"/>
                    </a:lnTo>
                    <a:lnTo>
                      <a:pt x="1399612" y="993830"/>
                    </a:lnTo>
                    <a:lnTo>
                      <a:pt x="1425436" y="946801"/>
                    </a:lnTo>
                    <a:lnTo>
                      <a:pt x="1448923" y="899618"/>
                    </a:lnTo>
                    <a:lnTo>
                      <a:pt x="1470057" y="852398"/>
                    </a:lnTo>
                    <a:lnTo>
                      <a:pt x="1488819" y="805258"/>
                    </a:lnTo>
                    <a:lnTo>
                      <a:pt x="1505194" y="758315"/>
                    </a:lnTo>
                    <a:lnTo>
                      <a:pt x="1519162" y="711687"/>
                    </a:lnTo>
                    <a:lnTo>
                      <a:pt x="1530708" y="665490"/>
                    </a:lnTo>
                    <a:lnTo>
                      <a:pt x="1539813" y="619841"/>
                    </a:lnTo>
                    <a:lnTo>
                      <a:pt x="1546461" y="574857"/>
                    </a:lnTo>
                    <a:lnTo>
                      <a:pt x="1550633" y="530656"/>
                    </a:lnTo>
                    <a:lnTo>
                      <a:pt x="1552314" y="487354"/>
                    </a:lnTo>
                    <a:lnTo>
                      <a:pt x="1551485" y="445068"/>
                    </a:lnTo>
                    <a:lnTo>
                      <a:pt x="1548130" y="403915"/>
                    </a:lnTo>
                    <a:lnTo>
                      <a:pt x="1542230" y="364013"/>
                    </a:lnTo>
                    <a:lnTo>
                      <a:pt x="1533769" y="325478"/>
                    </a:lnTo>
                    <a:lnTo>
                      <a:pt x="1522730" y="288428"/>
                    </a:lnTo>
                    <a:lnTo>
                      <a:pt x="1492846" y="219248"/>
                    </a:lnTo>
                    <a:lnTo>
                      <a:pt x="1452440" y="157410"/>
                    </a:lnTo>
                    <a:lnTo>
                      <a:pt x="1401374" y="103850"/>
                    </a:lnTo>
                    <a:lnTo>
                      <a:pt x="1341267" y="60681"/>
                    </a:lnTo>
                    <a:lnTo>
                      <a:pt x="1274435" y="29215"/>
                    </a:lnTo>
                    <a:lnTo>
                      <a:pt x="1201787" y="9185"/>
                    </a:lnTo>
                    <a:lnTo>
                      <a:pt x="1163566" y="3375"/>
                    </a:lnTo>
                    <a:lnTo>
                      <a:pt x="1124231" y="324"/>
                    </a:lnTo>
                    <a:lnTo>
                      <a:pt x="1083897" y="0"/>
                    </a:lnTo>
                    <a:close/>
                  </a:path>
                </a:pathLst>
              </a:custGeom>
              <a:solidFill>
                <a:srgbClr val="4472C4">
                  <a:alpha val="4705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1"/>
              <p:cNvSpPr/>
              <p:nvPr/>
            </p:nvSpPr>
            <p:spPr>
              <a:xfrm>
                <a:off x="900243" y="2279542"/>
                <a:ext cx="1552575" cy="1645285"/>
              </a:xfrm>
              <a:custGeom>
                <a:avLst/>
                <a:gdLst/>
                <a:ahLst/>
                <a:cxnLst/>
                <a:rect l="l" t="t" r="r" b="b"/>
                <a:pathLst>
                  <a:path w="1552575" h="1645285">
                    <a:moveTo>
                      <a:pt x="316264" y="422293"/>
                    </a:moveTo>
                    <a:lnTo>
                      <a:pt x="355190" y="379249"/>
                    </a:lnTo>
                    <a:lnTo>
                      <a:pt x="395159" y="338332"/>
                    </a:lnTo>
                    <a:lnTo>
                      <a:pt x="436057" y="299574"/>
                    </a:lnTo>
                    <a:lnTo>
                      <a:pt x="477772" y="263009"/>
                    </a:lnTo>
                    <a:lnTo>
                      <a:pt x="520189" y="228670"/>
                    </a:lnTo>
                    <a:lnTo>
                      <a:pt x="563195" y="196590"/>
                    </a:lnTo>
                    <a:lnTo>
                      <a:pt x="606676" y="166803"/>
                    </a:lnTo>
                    <a:lnTo>
                      <a:pt x="650520" y="139343"/>
                    </a:lnTo>
                    <a:lnTo>
                      <a:pt x="694612" y="114241"/>
                    </a:lnTo>
                    <a:lnTo>
                      <a:pt x="738839" y="91533"/>
                    </a:lnTo>
                    <a:lnTo>
                      <a:pt x="783088" y="71250"/>
                    </a:lnTo>
                    <a:lnTo>
                      <a:pt x="827244" y="53427"/>
                    </a:lnTo>
                    <a:lnTo>
                      <a:pt x="871196" y="38097"/>
                    </a:lnTo>
                    <a:lnTo>
                      <a:pt x="914828" y="25292"/>
                    </a:lnTo>
                    <a:lnTo>
                      <a:pt x="958028" y="15047"/>
                    </a:lnTo>
                    <a:lnTo>
                      <a:pt x="1000681" y="7394"/>
                    </a:lnTo>
                    <a:lnTo>
                      <a:pt x="1042675" y="2367"/>
                    </a:lnTo>
                    <a:lnTo>
                      <a:pt x="1083897" y="0"/>
                    </a:lnTo>
                    <a:lnTo>
                      <a:pt x="1124231" y="324"/>
                    </a:lnTo>
                    <a:lnTo>
                      <a:pt x="1163566" y="3375"/>
                    </a:lnTo>
                    <a:lnTo>
                      <a:pt x="1201787" y="9185"/>
                    </a:lnTo>
                    <a:lnTo>
                      <a:pt x="1274435" y="29215"/>
                    </a:lnTo>
                    <a:lnTo>
                      <a:pt x="1341266" y="60681"/>
                    </a:lnTo>
                    <a:lnTo>
                      <a:pt x="1401374" y="103850"/>
                    </a:lnTo>
                    <a:lnTo>
                      <a:pt x="1452440" y="157410"/>
                    </a:lnTo>
                    <a:lnTo>
                      <a:pt x="1492846" y="219248"/>
                    </a:lnTo>
                    <a:lnTo>
                      <a:pt x="1522730" y="288427"/>
                    </a:lnTo>
                    <a:lnTo>
                      <a:pt x="1533769" y="325478"/>
                    </a:lnTo>
                    <a:lnTo>
                      <a:pt x="1542230" y="364013"/>
                    </a:lnTo>
                    <a:lnTo>
                      <a:pt x="1548130" y="403915"/>
                    </a:lnTo>
                    <a:lnTo>
                      <a:pt x="1551485" y="445067"/>
                    </a:lnTo>
                    <a:lnTo>
                      <a:pt x="1552314" y="487353"/>
                    </a:lnTo>
                    <a:lnTo>
                      <a:pt x="1550633" y="530656"/>
                    </a:lnTo>
                    <a:lnTo>
                      <a:pt x="1546461" y="574857"/>
                    </a:lnTo>
                    <a:lnTo>
                      <a:pt x="1539813" y="619841"/>
                    </a:lnTo>
                    <a:lnTo>
                      <a:pt x="1530708" y="665490"/>
                    </a:lnTo>
                    <a:lnTo>
                      <a:pt x="1519162" y="711687"/>
                    </a:lnTo>
                    <a:lnTo>
                      <a:pt x="1505194" y="758315"/>
                    </a:lnTo>
                    <a:lnTo>
                      <a:pt x="1488819" y="805258"/>
                    </a:lnTo>
                    <a:lnTo>
                      <a:pt x="1470057" y="852397"/>
                    </a:lnTo>
                    <a:lnTo>
                      <a:pt x="1448923" y="899617"/>
                    </a:lnTo>
                    <a:lnTo>
                      <a:pt x="1425436" y="946800"/>
                    </a:lnTo>
                    <a:lnTo>
                      <a:pt x="1399612" y="993829"/>
                    </a:lnTo>
                    <a:lnTo>
                      <a:pt x="1371468" y="1040588"/>
                    </a:lnTo>
                    <a:lnTo>
                      <a:pt x="1341023" y="1086958"/>
                    </a:lnTo>
                    <a:lnTo>
                      <a:pt x="1308294" y="1132823"/>
                    </a:lnTo>
                    <a:lnTo>
                      <a:pt x="1273296" y="1178066"/>
                    </a:lnTo>
                    <a:lnTo>
                      <a:pt x="1236049" y="1222571"/>
                    </a:lnTo>
                    <a:lnTo>
                      <a:pt x="1197123" y="1265614"/>
                    </a:lnTo>
                    <a:lnTo>
                      <a:pt x="1157155" y="1306532"/>
                    </a:lnTo>
                    <a:lnTo>
                      <a:pt x="1116256" y="1345290"/>
                    </a:lnTo>
                    <a:lnTo>
                      <a:pt x="1074542" y="1381855"/>
                    </a:lnTo>
                    <a:lnTo>
                      <a:pt x="1032125" y="1416194"/>
                    </a:lnTo>
                    <a:lnTo>
                      <a:pt x="989119" y="1448273"/>
                    </a:lnTo>
                    <a:lnTo>
                      <a:pt x="945637" y="1478060"/>
                    </a:lnTo>
                    <a:lnTo>
                      <a:pt x="901794" y="1505521"/>
                    </a:lnTo>
                    <a:lnTo>
                      <a:pt x="857702" y="1530622"/>
                    </a:lnTo>
                    <a:lnTo>
                      <a:pt x="813474" y="1553330"/>
                    </a:lnTo>
                    <a:lnTo>
                      <a:pt x="769226" y="1573613"/>
                    </a:lnTo>
                    <a:lnTo>
                      <a:pt x="725069" y="1591436"/>
                    </a:lnTo>
                    <a:lnTo>
                      <a:pt x="681118" y="1606767"/>
                    </a:lnTo>
                    <a:lnTo>
                      <a:pt x="637486" y="1619571"/>
                    </a:lnTo>
                    <a:lnTo>
                      <a:pt x="594286" y="1629817"/>
                    </a:lnTo>
                    <a:lnTo>
                      <a:pt x="551632" y="1637469"/>
                    </a:lnTo>
                    <a:lnTo>
                      <a:pt x="509638" y="1642496"/>
                    </a:lnTo>
                    <a:lnTo>
                      <a:pt x="468417" y="1644864"/>
                    </a:lnTo>
                    <a:lnTo>
                      <a:pt x="428082" y="1644539"/>
                    </a:lnTo>
                    <a:lnTo>
                      <a:pt x="388748" y="1641489"/>
                    </a:lnTo>
                    <a:lnTo>
                      <a:pt x="350526" y="1635679"/>
                    </a:lnTo>
                    <a:lnTo>
                      <a:pt x="277879" y="1615649"/>
                    </a:lnTo>
                    <a:lnTo>
                      <a:pt x="211047" y="1584183"/>
                    </a:lnTo>
                    <a:lnTo>
                      <a:pt x="150940" y="1541014"/>
                    </a:lnTo>
                    <a:lnTo>
                      <a:pt x="99874" y="1487454"/>
                    </a:lnTo>
                    <a:lnTo>
                      <a:pt x="59468" y="1425616"/>
                    </a:lnTo>
                    <a:lnTo>
                      <a:pt x="29584" y="1356436"/>
                    </a:lnTo>
                    <a:lnTo>
                      <a:pt x="18544" y="1319386"/>
                    </a:lnTo>
                    <a:lnTo>
                      <a:pt x="10083" y="1280851"/>
                    </a:lnTo>
                    <a:lnTo>
                      <a:pt x="4184" y="1240949"/>
                    </a:lnTo>
                    <a:lnTo>
                      <a:pt x="828" y="1199796"/>
                    </a:lnTo>
                    <a:lnTo>
                      <a:pt x="0" y="1157510"/>
                    </a:lnTo>
                    <a:lnTo>
                      <a:pt x="1680" y="1114208"/>
                    </a:lnTo>
                    <a:lnTo>
                      <a:pt x="5853" y="1070006"/>
                    </a:lnTo>
                    <a:lnTo>
                      <a:pt x="12501" y="1025023"/>
                    </a:lnTo>
                    <a:lnTo>
                      <a:pt x="21606" y="979374"/>
                    </a:lnTo>
                    <a:lnTo>
                      <a:pt x="33151" y="933177"/>
                    </a:lnTo>
                    <a:lnTo>
                      <a:pt x="47120" y="886548"/>
                    </a:lnTo>
                    <a:lnTo>
                      <a:pt x="63494" y="839606"/>
                    </a:lnTo>
                    <a:lnTo>
                      <a:pt x="82257" y="792466"/>
                    </a:lnTo>
                    <a:lnTo>
                      <a:pt x="103390" y="745246"/>
                    </a:lnTo>
                    <a:lnTo>
                      <a:pt x="126878" y="698063"/>
                    </a:lnTo>
                    <a:lnTo>
                      <a:pt x="152702" y="651034"/>
                    </a:lnTo>
                    <a:lnTo>
                      <a:pt x="180845" y="604276"/>
                    </a:lnTo>
                    <a:lnTo>
                      <a:pt x="211290" y="557906"/>
                    </a:lnTo>
                    <a:lnTo>
                      <a:pt x="244020" y="512040"/>
                    </a:lnTo>
                    <a:lnTo>
                      <a:pt x="279017" y="466797"/>
                    </a:lnTo>
                    <a:lnTo>
                      <a:pt x="316264" y="422293"/>
                    </a:lnTo>
                    <a:close/>
                  </a:path>
                </a:pathLst>
              </a:custGeom>
              <a:ln w="12700">
                <a:solidFill>
                  <a:srgbClr val="2F528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46671" y="2413817"/>
                <a:ext cx="698689" cy="564478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3543" y="3101035"/>
                <a:ext cx="615087" cy="575616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2143" y="3743204"/>
                <a:ext cx="566738" cy="541046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7939" y="4331261"/>
                <a:ext cx="533122" cy="5184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5983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>
                <a:solidFill>
                  <a:srgbClr val="000000"/>
                </a:solidFill>
              </a:rPr>
              <a:t>Discrete </a:t>
            </a:r>
            <a:r>
              <a:rPr lang="en-US" altLang="zh-CN" spc="-5" dirty="0">
                <a:solidFill>
                  <a:srgbClr val="000000"/>
                </a:solidFill>
              </a:rPr>
              <a:t>Random</a:t>
            </a:r>
            <a:r>
              <a:rPr lang="en-US" altLang="zh-CN" spc="-30" dirty="0">
                <a:solidFill>
                  <a:srgbClr val="000000"/>
                </a:solidFill>
              </a:rPr>
              <a:t> </a:t>
            </a:r>
            <a:r>
              <a:rPr lang="en-US" altLang="zh-CN" spc="-25" dirty="0">
                <a:solidFill>
                  <a:srgbClr val="000000"/>
                </a:solidFill>
              </a:rPr>
              <a:t>Variables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0" indent="-457200">
              <a:lnSpc>
                <a:spcPct val="100000"/>
              </a:lnSpc>
              <a:spcBef>
                <a:spcPts val="100"/>
              </a:spcBef>
              <a:tabLst>
                <a:tab pos="222250" algn="l"/>
              </a:tabLst>
            </a:pPr>
            <a:r>
              <a:rPr lang="en-US" altLang="zh-CN" spc="-5" dirty="0">
                <a:cs typeface="Calibri"/>
              </a:rPr>
              <a:t>Random variables </a:t>
            </a:r>
            <a:r>
              <a:rPr lang="en-US" altLang="zh-CN" spc="-30" dirty="0">
                <a:cs typeface="Calibri"/>
              </a:rPr>
              <a:t>(RVs) </a:t>
            </a:r>
            <a:r>
              <a:rPr lang="en-US" altLang="zh-CN" spc="-5" dirty="0">
                <a:cs typeface="Calibri"/>
              </a:rPr>
              <a:t>which </a:t>
            </a:r>
            <a:r>
              <a:rPr lang="en-US" altLang="zh-CN" spc="-20" dirty="0">
                <a:cs typeface="Calibri"/>
              </a:rPr>
              <a:t>may </a:t>
            </a:r>
            <a:r>
              <a:rPr lang="en-US" altLang="zh-CN" spc="-30" dirty="0">
                <a:cs typeface="Calibri"/>
              </a:rPr>
              <a:t>take </a:t>
            </a:r>
            <a:r>
              <a:rPr lang="en-US" altLang="zh-CN" dirty="0">
                <a:cs typeface="Calibri"/>
              </a:rPr>
              <a:t>on </a:t>
            </a:r>
            <a:r>
              <a:rPr lang="en-US" altLang="zh-CN" spc="-5" dirty="0">
                <a:cs typeface="Calibri"/>
              </a:rPr>
              <a:t>only </a:t>
            </a:r>
            <a:r>
              <a:rPr lang="en-US" altLang="zh-CN" dirty="0">
                <a:cs typeface="Calibri"/>
              </a:rPr>
              <a:t>a </a:t>
            </a:r>
            <a:r>
              <a:rPr lang="en-US" altLang="zh-CN" spc="-10" dirty="0">
                <a:cs typeface="Calibri"/>
              </a:rPr>
              <a:t>countable </a:t>
            </a:r>
            <a:r>
              <a:rPr lang="en-US" altLang="zh-CN" spc="-5" dirty="0">
                <a:cs typeface="Calibri"/>
              </a:rPr>
              <a:t>number</a:t>
            </a:r>
            <a:r>
              <a:rPr lang="en-US" altLang="zh-CN" spc="85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of </a:t>
            </a:r>
            <a:r>
              <a:rPr lang="en-US" altLang="zh-CN" spc="-10" dirty="0">
                <a:cs typeface="Calibri"/>
              </a:rPr>
              <a:t>distinct values</a:t>
            </a:r>
            <a:endParaRPr lang="en-US" altLang="zh-CN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altLang="zh-CN" sz="3200" dirty="0">
              <a:cs typeface="Calibri"/>
            </a:endParaRPr>
          </a:p>
          <a:p>
            <a:pPr marL="508000" indent="-457200">
              <a:lnSpc>
                <a:spcPct val="100000"/>
              </a:lnSpc>
              <a:tabLst>
                <a:tab pos="222250" algn="l"/>
              </a:tabLst>
            </a:pPr>
            <a:r>
              <a:rPr lang="en-US" altLang="zh-CN" dirty="0">
                <a:cs typeface="Calibri"/>
              </a:rPr>
              <a:t>X is a </a:t>
            </a:r>
            <a:r>
              <a:rPr lang="en-US" altLang="zh-CN" spc="-20" dirty="0">
                <a:cs typeface="Calibri"/>
              </a:rPr>
              <a:t>RV </a:t>
            </a:r>
            <a:r>
              <a:rPr lang="en-US" altLang="zh-CN" spc="-5" dirty="0">
                <a:cs typeface="Calibri"/>
              </a:rPr>
              <a:t>with arity </a:t>
            </a:r>
            <a:r>
              <a:rPr lang="en-US" altLang="zh-CN" i="1" dirty="0">
                <a:cs typeface="Calibri"/>
              </a:rPr>
              <a:t>k </a:t>
            </a:r>
            <a:r>
              <a:rPr lang="en-US" altLang="zh-CN" dirty="0">
                <a:cs typeface="Calibri"/>
              </a:rPr>
              <a:t>if it </a:t>
            </a:r>
            <a:r>
              <a:rPr lang="en-US" altLang="zh-CN" spc="-10" dirty="0">
                <a:solidFill>
                  <a:srgbClr val="0070C0"/>
                </a:solidFill>
                <a:cs typeface="Calibri"/>
              </a:rPr>
              <a:t>can </a:t>
            </a:r>
            <a:r>
              <a:rPr lang="en-US" altLang="zh-CN" spc="-30" dirty="0">
                <a:solidFill>
                  <a:srgbClr val="0070C0"/>
                </a:solidFill>
                <a:cs typeface="Calibri"/>
              </a:rPr>
              <a:t>take </a:t>
            </a:r>
            <a:r>
              <a:rPr lang="en-US" altLang="zh-CN" dirty="0">
                <a:solidFill>
                  <a:srgbClr val="0070C0"/>
                </a:solidFill>
                <a:cs typeface="Calibri"/>
              </a:rPr>
              <a:t>on </a:t>
            </a:r>
            <a:r>
              <a:rPr lang="en-US" altLang="zh-CN" spc="-15" dirty="0">
                <a:solidFill>
                  <a:srgbClr val="0070C0"/>
                </a:solidFill>
                <a:cs typeface="Calibri"/>
              </a:rPr>
              <a:t>exactly </a:t>
            </a:r>
            <a:r>
              <a:rPr lang="en-US" altLang="zh-CN" dirty="0">
                <a:solidFill>
                  <a:srgbClr val="0070C0"/>
                </a:solidFill>
                <a:cs typeface="Calibri"/>
              </a:rPr>
              <a:t>one </a:t>
            </a:r>
            <a:r>
              <a:rPr lang="en-US" altLang="zh-CN" spc="-10" dirty="0">
                <a:solidFill>
                  <a:srgbClr val="0070C0"/>
                </a:solidFill>
                <a:cs typeface="Calibri"/>
              </a:rPr>
              <a:t>value </a:t>
            </a:r>
            <a:r>
              <a:rPr lang="en-US" altLang="zh-CN" dirty="0">
                <a:cs typeface="Calibri"/>
              </a:rPr>
              <a:t>out of {</a:t>
            </a:r>
            <a:r>
              <a:rPr lang="en-US" altLang="zh-CN" i="1" dirty="0">
                <a:cs typeface="Calibri"/>
              </a:rPr>
              <a:t>x</a:t>
            </a:r>
            <a:r>
              <a:rPr lang="en-US" altLang="zh-CN" i="1" baseline="-15873" dirty="0">
                <a:cs typeface="Calibri"/>
              </a:rPr>
              <a:t>1</a:t>
            </a:r>
            <a:r>
              <a:rPr lang="en-US" altLang="zh-CN" dirty="0">
                <a:cs typeface="Calibri"/>
              </a:rPr>
              <a:t>, …,</a:t>
            </a:r>
            <a:r>
              <a:rPr lang="en-US" altLang="zh-CN" spc="35" dirty="0">
                <a:cs typeface="Calibri"/>
              </a:rPr>
              <a:t> </a:t>
            </a:r>
            <a:r>
              <a:rPr lang="en-US" altLang="zh-CN" i="1" dirty="0" err="1">
                <a:cs typeface="Calibri"/>
              </a:rPr>
              <a:t>x</a:t>
            </a:r>
            <a:r>
              <a:rPr lang="en-US" altLang="zh-CN" i="1" baseline="-15873" dirty="0" err="1">
                <a:cs typeface="Calibri"/>
              </a:rPr>
              <a:t>k</a:t>
            </a:r>
            <a:r>
              <a:rPr lang="en-US" altLang="zh-CN" dirty="0">
                <a:cs typeface="Calibri"/>
              </a:rPr>
              <a:t>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248920" y="1582928"/>
            <a:ext cx="8895080" cy="3384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171450">
              <a:lnSpc>
                <a:spcPts val="2410"/>
              </a:lnSpc>
              <a:spcBef>
                <a:spcPts val="100"/>
              </a:spcBef>
              <a:buFont typeface="Arial"/>
              <a:buChar char="•"/>
              <a:tabLst>
                <a:tab pos="222250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9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>
                <a:solidFill>
                  <a:srgbClr val="000000"/>
                </a:solidFill>
              </a:rPr>
              <a:t>Probability </a:t>
            </a:r>
            <a:r>
              <a:rPr lang="en-US" altLang="zh-CN" spc="-5" dirty="0">
                <a:solidFill>
                  <a:srgbClr val="000000"/>
                </a:solidFill>
              </a:rPr>
              <a:t>of </a:t>
            </a:r>
            <a:r>
              <a:rPr lang="en-US" altLang="zh-CN" spc="-20" dirty="0">
                <a:solidFill>
                  <a:srgbClr val="000000"/>
                </a:solidFill>
              </a:rPr>
              <a:t>Discrete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spc="-25" dirty="0">
                <a:solidFill>
                  <a:srgbClr val="000000"/>
                </a:solidFill>
              </a:rPr>
              <a:t>RV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5300" indent="-457200">
              <a:lnSpc>
                <a:spcPct val="100000"/>
              </a:lnSpc>
              <a:spcBef>
                <a:spcPts val="555"/>
              </a:spcBef>
              <a:tabLst>
                <a:tab pos="209550" algn="l"/>
              </a:tabLst>
            </a:pPr>
            <a:r>
              <a:rPr lang="en-US" altLang="zh-CN" spc="-5" dirty="0">
                <a:cs typeface="Calibri"/>
              </a:rPr>
              <a:t>Probability </a:t>
            </a:r>
            <a:r>
              <a:rPr lang="en-US" altLang="zh-CN" dirty="0">
                <a:cs typeface="Calibri"/>
              </a:rPr>
              <a:t>mass function (</a:t>
            </a:r>
            <a:r>
              <a:rPr lang="en-US" altLang="zh-CN" dirty="0" err="1">
                <a:cs typeface="Calibri"/>
              </a:rPr>
              <a:t>pmf</a:t>
            </a:r>
            <a:r>
              <a:rPr lang="en-US" altLang="zh-CN" dirty="0">
                <a:cs typeface="Calibri"/>
              </a:rPr>
              <a:t>): </a:t>
            </a:r>
            <a:r>
              <a:rPr lang="en-US" altLang="zh-CN" spc="-5" dirty="0">
                <a:cs typeface="Calibri"/>
              </a:rPr>
              <a:t>P(X </a:t>
            </a:r>
            <a:r>
              <a:rPr lang="en-US" altLang="zh-CN" dirty="0">
                <a:cs typeface="Calibri"/>
              </a:rPr>
              <a:t>=</a:t>
            </a:r>
            <a:r>
              <a:rPr lang="en-US" altLang="zh-CN" spc="-20" dirty="0">
                <a:cs typeface="Calibri"/>
              </a:rPr>
              <a:t> </a:t>
            </a:r>
            <a:r>
              <a:rPr lang="en-US" altLang="zh-CN" i="1" dirty="0">
                <a:cs typeface="Calibri"/>
              </a:rPr>
              <a:t>x</a:t>
            </a:r>
            <a:r>
              <a:rPr lang="en-US" altLang="zh-CN" i="1" baseline="-18518" dirty="0">
                <a:cs typeface="Calibri"/>
              </a:rPr>
              <a:t>i</a:t>
            </a:r>
            <a:r>
              <a:rPr lang="en-US" altLang="zh-CN" dirty="0">
                <a:cs typeface="Calibri"/>
              </a:rPr>
              <a:t>)</a:t>
            </a:r>
          </a:p>
          <a:p>
            <a:pPr marL="495300" indent="-457200">
              <a:lnSpc>
                <a:spcPct val="100000"/>
              </a:lnSpc>
              <a:spcBef>
                <a:spcPts val="455"/>
              </a:spcBef>
              <a:tabLst>
                <a:tab pos="209550" algn="l"/>
              </a:tabLst>
            </a:pPr>
            <a:r>
              <a:rPr lang="en-US" altLang="zh-CN" spc="-30" dirty="0">
                <a:cs typeface="Calibri"/>
              </a:rPr>
              <a:t>Easy </a:t>
            </a:r>
            <a:r>
              <a:rPr lang="en-US" altLang="zh-CN" spc="-15" dirty="0">
                <a:cs typeface="Calibri"/>
              </a:rPr>
              <a:t>facts </a:t>
            </a:r>
            <a:r>
              <a:rPr lang="en-US" altLang="zh-CN" dirty="0">
                <a:cs typeface="Calibri"/>
              </a:rPr>
              <a:t>about</a:t>
            </a:r>
            <a:r>
              <a:rPr lang="en-US" altLang="zh-CN" spc="35" dirty="0">
                <a:cs typeface="Calibri"/>
              </a:rPr>
              <a:t> </a:t>
            </a:r>
            <a:r>
              <a:rPr lang="en-US" altLang="zh-CN" spc="-5" dirty="0" err="1">
                <a:cs typeface="Calibri"/>
              </a:rPr>
              <a:t>pmf</a:t>
            </a:r>
            <a:endParaRPr lang="en-US" altLang="zh-CN" dirty="0">
              <a:cs typeface="Calibri"/>
            </a:endParaRPr>
          </a:p>
          <a:p>
            <a:pPr marL="838200" lvl="1" indent="-457200">
              <a:lnSpc>
                <a:spcPct val="100000"/>
              </a:lnSpc>
              <a:spcBef>
                <a:spcPts val="65"/>
              </a:spcBef>
              <a:buSzPct val="96428"/>
              <a:tabLst>
                <a:tab pos="552450" algn="l"/>
              </a:tabLst>
            </a:pPr>
            <a:r>
              <a:rPr lang="el-GR" altLang="zh-CN" dirty="0">
                <a:cs typeface="Calibri"/>
              </a:rPr>
              <a:t>Σ</a:t>
            </a:r>
            <a:r>
              <a:rPr lang="en-US" altLang="zh-CN" sz="2800" baseline="-17543" dirty="0" err="1">
                <a:cs typeface="Calibri"/>
              </a:rPr>
              <a:t>i</a:t>
            </a:r>
            <a:r>
              <a:rPr lang="en-US" altLang="zh-CN" sz="2800" baseline="-17543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P(X = </a:t>
            </a:r>
            <a:r>
              <a:rPr lang="en-US" altLang="zh-CN" i="1" spc="-10" dirty="0">
                <a:cs typeface="Calibri"/>
              </a:rPr>
              <a:t>x</a:t>
            </a:r>
            <a:r>
              <a:rPr lang="en-US" altLang="zh-CN" sz="2800" i="1" spc="-15" baseline="-17543" dirty="0">
                <a:cs typeface="Calibri"/>
              </a:rPr>
              <a:t>i</a:t>
            </a:r>
            <a:r>
              <a:rPr lang="en-US" altLang="zh-CN" spc="-10" dirty="0">
                <a:cs typeface="Calibri"/>
              </a:rPr>
              <a:t>) </a:t>
            </a:r>
            <a:r>
              <a:rPr lang="en-US" altLang="zh-CN" dirty="0">
                <a:cs typeface="Calibri"/>
              </a:rPr>
              <a:t>=</a:t>
            </a:r>
            <a:r>
              <a:rPr lang="en-US" altLang="zh-CN" spc="-225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1</a:t>
            </a:r>
          </a:p>
          <a:p>
            <a:pPr marL="838200" lvl="1" indent="-457200">
              <a:lnSpc>
                <a:spcPct val="100000"/>
              </a:lnSpc>
              <a:spcBef>
                <a:spcPts val="45"/>
              </a:spcBef>
              <a:buSzPct val="96428"/>
              <a:tabLst>
                <a:tab pos="552450" algn="l"/>
              </a:tabLst>
            </a:pPr>
            <a:r>
              <a:rPr lang="en-US" altLang="zh-CN" dirty="0">
                <a:cs typeface="Calibri"/>
              </a:rPr>
              <a:t>P(X = </a:t>
            </a:r>
            <a:r>
              <a:rPr lang="en-US" altLang="zh-CN" i="1" spc="-10" dirty="0" smtClean="0">
                <a:cs typeface="Calibri"/>
              </a:rPr>
              <a:t>x</a:t>
            </a:r>
            <a:r>
              <a:rPr lang="en-US" altLang="zh-CN" sz="2800" i="1" spc="-15" baseline="-17543" dirty="0" smtClean="0">
                <a:cs typeface="Calibri"/>
              </a:rPr>
              <a:t>i </a:t>
            </a:r>
            <a:r>
              <a:rPr lang="en-US" altLang="zh-CN" spc="-10" dirty="0" smtClean="0">
                <a:cs typeface="Calibri"/>
              </a:rPr>
              <a:t>∩ X </a:t>
            </a:r>
            <a:r>
              <a:rPr lang="en-US" altLang="zh-CN" dirty="0">
                <a:cs typeface="Calibri"/>
              </a:rPr>
              <a:t>= </a:t>
            </a:r>
            <a:r>
              <a:rPr lang="en-US" altLang="zh-CN" i="1" spc="-5" dirty="0" err="1">
                <a:cs typeface="Calibri"/>
              </a:rPr>
              <a:t>x</a:t>
            </a:r>
            <a:r>
              <a:rPr lang="en-US" altLang="zh-CN" sz="2800" i="1" spc="-7" baseline="-17543" dirty="0" err="1">
                <a:cs typeface="Calibri"/>
              </a:rPr>
              <a:t>j</a:t>
            </a:r>
            <a:r>
              <a:rPr lang="en-US" altLang="zh-CN" spc="-5" dirty="0">
                <a:cs typeface="Calibri"/>
              </a:rPr>
              <a:t>) </a:t>
            </a:r>
            <a:r>
              <a:rPr lang="en-US" altLang="zh-CN" dirty="0">
                <a:cs typeface="Calibri"/>
              </a:rPr>
              <a:t>= 0 </a:t>
            </a:r>
            <a:r>
              <a:rPr lang="en-US" altLang="zh-CN" spc="-5" dirty="0">
                <a:cs typeface="Calibri"/>
              </a:rPr>
              <a:t>if </a:t>
            </a:r>
            <a:r>
              <a:rPr lang="en-US" altLang="zh-CN" dirty="0" err="1">
                <a:cs typeface="Calibri"/>
              </a:rPr>
              <a:t>i</a:t>
            </a:r>
            <a:r>
              <a:rPr lang="en-US" altLang="zh-CN" dirty="0">
                <a:cs typeface="Calibri"/>
              </a:rPr>
              <a:t> ≠</a:t>
            </a:r>
            <a:r>
              <a:rPr lang="en-US" altLang="zh-CN" spc="30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j</a:t>
            </a:r>
          </a:p>
          <a:p>
            <a:pPr marL="838200" lvl="1" indent="-457200">
              <a:lnSpc>
                <a:spcPct val="100000"/>
              </a:lnSpc>
              <a:spcBef>
                <a:spcPts val="50"/>
              </a:spcBef>
              <a:buSzPct val="96428"/>
              <a:tabLst>
                <a:tab pos="552450" algn="l"/>
              </a:tabLst>
            </a:pPr>
            <a:r>
              <a:rPr lang="en-US" altLang="zh-CN" dirty="0">
                <a:cs typeface="Calibri"/>
              </a:rPr>
              <a:t>P(X = </a:t>
            </a:r>
            <a:r>
              <a:rPr lang="en-US" altLang="zh-CN" i="1" spc="-5" dirty="0">
                <a:cs typeface="Calibri"/>
              </a:rPr>
              <a:t>x</a:t>
            </a:r>
            <a:r>
              <a:rPr lang="en-US" altLang="zh-CN" sz="2800" i="1" spc="-7" baseline="-17543" dirty="0">
                <a:cs typeface="Calibri"/>
              </a:rPr>
              <a:t>i </a:t>
            </a:r>
            <a:r>
              <a:rPr lang="en-US" altLang="zh-CN" dirty="0">
                <a:cs typeface="Calibri"/>
              </a:rPr>
              <a:t>U X = </a:t>
            </a:r>
            <a:r>
              <a:rPr lang="en-US" altLang="zh-CN" i="1" spc="-5" dirty="0" err="1">
                <a:cs typeface="Calibri"/>
              </a:rPr>
              <a:t>x</a:t>
            </a:r>
            <a:r>
              <a:rPr lang="en-US" altLang="zh-CN" sz="2800" i="1" spc="-7" baseline="-17543" dirty="0" err="1">
                <a:cs typeface="Calibri"/>
              </a:rPr>
              <a:t>j</a:t>
            </a:r>
            <a:r>
              <a:rPr lang="en-US" altLang="zh-CN" spc="-5" dirty="0">
                <a:cs typeface="Calibri"/>
              </a:rPr>
              <a:t>) </a:t>
            </a:r>
            <a:r>
              <a:rPr lang="en-US" altLang="zh-CN" dirty="0">
                <a:cs typeface="Calibri"/>
              </a:rPr>
              <a:t>= P(X = </a:t>
            </a:r>
            <a:r>
              <a:rPr lang="en-US" altLang="zh-CN" i="1" spc="-10" dirty="0">
                <a:cs typeface="Calibri"/>
              </a:rPr>
              <a:t>x</a:t>
            </a:r>
            <a:r>
              <a:rPr lang="en-US" altLang="zh-CN" sz="2800" i="1" spc="-15" baseline="-17543" dirty="0">
                <a:cs typeface="Calibri"/>
              </a:rPr>
              <a:t>i</a:t>
            </a:r>
            <a:r>
              <a:rPr lang="en-US" altLang="zh-CN" spc="-10" dirty="0">
                <a:cs typeface="Calibri"/>
              </a:rPr>
              <a:t>) </a:t>
            </a:r>
            <a:r>
              <a:rPr lang="en-US" altLang="zh-CN" dirty="0">
                <a:cs typeface="Calibri"/>
              </a:rPr>
              <a:t>+ P(X = </a:t>
            </a:r>
            <a:r>
              <a:rPr lang="en-US" altLang="zh-CN" i="1" spc="-5" dirty="0" err="1">
                <a:cs typeface="Calibri"/>
              </a:rPr>
              <a:t>x</a:t>
            </a:r>
            <a:r>
              <a:rPr lang="en-US" altLang="zh-CN" sz="2800" i="1" spc="-7" baseline="-17543" dirty="0" err="1">
                <a:cs typeface="Calibri"/>
              </a:rPr>
              <a:t>j</a:t>
            </a:r>
            <a:r>
              <a:rPr lang="en-US" altLang="zh-CN" spc="-5" dirty="0">
                <a:cs typeface="Calibri"/>
              </a:rPr>
              <a:t>) if </a:t>
            </a:r>
            <a:r>
              <a:rPr lang="en-US" altLang="zh-CN" dirty="0" err="1">
                <a:cs typeface="Calibri"/>
              </a:rPr>
              <a:t>i</a:t>
            </a:r>
            <a:r>
              <a:rPr lang="en-US" altLang="zh-CN" dirty="0">
                <a:cs typeface="Calibri"/>
              </a:rPr>
              <a:t> ≠ j</a:t>
            </a:r>
          </a:p>
          <a:p>
            <a:pPr marL="838200" lvl="1" indent="-457200">
              <a:lnSpc>
                <a:spcPct val="100000"/>
              </a:lnSpc>
              <a:spcBef>
                <a:spcPts val="120"/>
              </a:spcBef>
              <a:buSzPct val="96428"/>
              <a:tabLst>
                <a:tab pos="552450" algn="l"/>
              </a:tabLst>
            </a:pPr>
            <a:r>
              <a:rPr lang="en-US" altLang="zh-CN" dirty="0">
                <a:cs typeface="Calibri"/>
              </a:rPr>
              <a:t>P(X = </a:t>
            </a:r>
            <a:r>
              <a:rPr lang="en-US" altLang="zh-CN" i="1" spc="-5" dirty="0">
                <a:cs typeface="Calibri"/>
              </a:rPr>
              <a:t>x</a:t>
            </a:r>
            <a:r>
              <a:rPr lang="en-US" altLang="zh-CN" sz="2800" i="1" spc="-7" baseline="-17543" dirty="0">
                <a:cs typeface="Calibri"/>
              </a:rPr>
              <a:t>1 </a:t>
            </a:r>
            <a:r>
              <a:rPr lang="en-US" altLang="zh-CN" dirty="0">
                <a:cs typeface="Calibri"/>
              </a:rPr>
              <a:t>U X = </a:t>
            </a:r>
            <a:r>
              <a:rPr lang="en-US" altLang="zh-CN" i="1" spc="-5" dirty="0">
                <a:cs typeface="Calibri"/>
              </a:rPr>
              <a:t>x</a:t>
            </a:r>
            <a:r>
              <a:rPr lang="en-US" altLang="zh-CN" sz="2800" i="1" spc="-7" baseline="-17543" dirty="0">
                <a:cs typeface="Calibri"/>
              </a:rPr>
              <a:t>2 </a:t>
            </a:r>
            <a:r>
              <a:rPr lang="en-US" altLang="zh-CN" dirty="0">
                <a:cs typeface="Calibri"/>
              </a:rPr>
              <a:t>U … U X = </a:t>
            </a:r>
            <a:r>
              <a:rPr lang="en-US" altLang="zh-CN" i="1" spc="-10" dirty="0" err="1">
                <a:cs typeface="Calibri"/>
              </a:rPr>
              <a:t>x</a:t>
            </a:r>
            <a:r>
              <a:rPr lang="en-US" altLang="zh-CN" sz="2800" i="1" spc="-15" baseline="-17543" dirty="0" err="1">
                <a:cs typeface="Calibri"/>
              </a:rPr>
              <a:t>k</a:t>
            </a:r>
            <a:r>
              <a:rPr lang="en-US" altLang="zh-CN" spc="-10" dirty="0">
                <a:cs typeface="Calibri"/>
              </a:rPr>
              <a:t>) </a:t>
            </a:r>
            <a:r>
              <a:rPr lang="en-US" altLang="zh-CN" dirty="0">
                <a:cs typeface="Calibri"/>
              </a:rPr>
              <a:t>=</a:t>
            </a:r>
            <a:r>
              <a:rPr lang="en-US" altLang="zh-CN" spc="-15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1</a:t>
            </a:r>
          </a:p>
          <a:p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048141" y="4593456"/>
                <a:ext cx="2417970" cy="1036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4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𝑋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141" y="4593456"/>
                <a:ext cx="2417970" cy="10367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4385076" y="3356753"/>
            <a:ext cx="3799815" cy="2502853"/>
            <a:chOff x="3956342" y="3777667"/>
            <a:chExt cx="3799815" cy="2502853"/>
          </a:xfrm>
        </p:grpSpPr>
        <p:sp>
          <p:nvSpPr>
            <p:cNvPr id="10" name="弧形 9"/>
            <p:cNvSpPr/>
            <p:nvPr/>
          </p:nvSpPr>
          <p:spPr>
            <a:xfrm rot="6074595">
              <a:off x="4166728" y="3567281"/>
              <a:ext cx="1773969" cy="2194742"/>
            </a:xfrm>
            <a:prstGeom prst="arc">
              <a:avLst>
                <a:gd name="adj1" fmla="val 16200000"/>
                <a:gd name="adj2" fmla="val 21267648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962525" y="3934086"/>
              <a:ext cx="2793632" cy="2346434"/>
              <a:chOff x="4962525" y="3934086"/>
              <a:chExt cx="2793632" cy="2346434"/>
            </a:xfrm>
          </p:grpSpPr>
          <p:sp>
            <p:nvSpPr>
              <p:cNvPr id="11" name="弧形 10"/>
              <p:cNvSpPr/>
              <p:nvPr/>
            </p:nvSpPr>
            <p:spPr>
              <a:xfrm rot="9401750">
                <a:off x="5959818" y="3934086"/>
                <a:ext cx="1796339" cy="1674041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4962525" y="4867275"/>
                <a:ext cx="2242191" cy="1413245"/>
                <a:chOff x="4962525" y="4867275"/>
                <a:chExt cx="2242191" cy="1413245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4962525" y="4867275"/>
                  <a:ext cx="2219325" cy="13716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rot="4408528">
                  <a:off x="5054575" y="5014824"/>
                  <a:ext cx="1258156" cy="1273235"/>
                </a:xfrm>
                <a:prstGeom prst="arc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文本框 13"/>
                    <p:cNvSpPr txBox="1"/>
                    <p:nvPr/>
                  </p:nvSpPr>
                  <p:spPr>
                    <a:xfrm>
                      <a:off x="5053712" y="4869776"/>
                      <a:ext cx="93788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>
                        <a:solidFill>
                          <a:srgbClr val="FF0000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文本框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53712" y="4869776"/>
                      <a:ext cx="937885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896" r="-2597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文本框 14"/>
                    <p:cNvSpPr txBox="1"/>
                    <p:nvPr/>
                  </p:nvSpPr>
                  <p:spPr>
                    <a:xfrm>
                      <a:off x="6259714" y="5725140"/>
                      <a:ext cx="9450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>
                        <a:solidFill>
                          <a:srgbClr val="FF0000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文本框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9714" y="5725140"/>
                      <a:ext cx="945002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871" r="-2581"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文本框 15"/>
                    <p:cNvSpPr txBox="1"/>
                    <p:nvPr/>
                  </p:nvSpPr>
                  <p:spPr>
                    <a:xfrm>
                      <a:off x="5133750" y="5651441"/>
                      <a:ext cx="9450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>
                        <a:solidFill>
                          <a:srgbClr val="FF0000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文本框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3750" y="5651441"/>
                      <a:ext cx="94500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846" r="-1923"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/>
                    <p:cNvSpPr txBox="1"/>
                    <p:nvPr/>
                  </p:nvSpPr>
                  <p:spPr>
                    <a:xfrm>
                      <a:off x="6212120" y="4989910"/>
                      <a:ext cx="9450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>
                        <a:solidFill>
                          <a:srgbClr val="FF0000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文本框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2120" y="4989910"/>
                      <a:ext cx="945002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871" r="-2581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310491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5" dirty="0">
                <a:solidFill>
                  <a:srgbClr val="000000"/>
                </a:solidFill>
                <a:cs typeface="Calibri Light"/>
              </a:rPr>
              <a:t>e.g. </a:t>
            </a:r>
            <a:r>
              <a:rPr lang="en-US" altLang="zh-CN" spc="-5" dirty="0">
                <a:solidFill>
                  <a:srgbClr val="000000"/>
                </a:solidFill>
                <a:cs typeface="Calibri Light"/>
              </a:rPr>
              <a:t>Coin</a:t>
            </a:r>
            <a:r>
              <a:rPr lang="en-US" altLang="zh-CN" spc="-75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en-US" altLang="zh-CN" spc="-10" dirty="0">
                <a:solidFill>
                  <a:srgbClr val="000000"/>
                </a:solidFill>
                <a:cs typeface="Calibri Light"/>
              </a:rPr>
              <a:t>Flips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5" dirty="0">
                <a:cs typeface="Calibri"/>
              </a:rPr>
              <a:t>You </a:t>
            </a:r>
            <a:r>
              <a:rPr lang="en-US" altLang="zh-CN" dirty="0">
                <a:cs typeface="Calibri"/>
              </a:rPr>
              <a:t>flip a</a:t>
            </a:r>
            <a:r>
              <a:rPr lang="en-US" altLang="zh-CN" spc="3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coin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spc="-5" dirty="0">
                <a:cs typeface="Calibri"/>
              </a:rPr>
              <a:t>Head with probability</a:t>
            </a:r>
            <a:r>
              <a:rPr lang="en-US" altLang="zh-CN" spc="-40" dirty="0">
                <a:cs typeface="Calibri"/>
              </a:rPr>
              <a:t> </a:t>
            </a:r>
            <a:r>
              <a:rPr lang="en-US" altLang="zh-CN" i="1" dirty="0">
                <a:cs typeface="Calibri"/>
              </a:rPr>
              <a:t>p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dirty="0">
                <a:solidFill>
                  <a:srgbClr val="FF0000"/>
                </a:solidFill>
                <a:cs typeface="Calibri"/>
              </a:rPr>
              <a:t>Binary </a:t>
            </a:r>
            <a:r>
              <a:rPr lang="en-US" altLang="zh-CN" spc="-10" dirty="0">
                <a:cs typeface="Calibri"/>
              </a:rPr>
              <a:t>random</a:t>
            </a:r>
            <a:r>
              <a:rPr lang="en-US" altLang="zh-CN" spc="-75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variable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spc="-5" dirty="0">
                <a:solidFill>
                  <a:srgbClr val="0000FF"/>
                </a:solidFill>
                <a:cs typeface="Calibri"/>
              </a:rPr>
              <a:t>Bernoulli trial </a:t>
            </a:r>
            <a:r>
              <a:rPr lang="en-US" altLang="zh-CN" spc="-5" dirty="0">
                <a:cs typeface="Calibri"/>
              </a:rPr>
              <a:t>with success probability</a:t>
            </a:r>
            <a:r>
              <a:rPr lang="en-US" altLang="zh-CN" spc="20" dirty="0">
                <a:cs typeface="Calibri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cs typeface="Calibri"/>
              </a:rPr>
              <a:t>p</a:t>
            </a:r>
            <a:endParaRPr lang="en-US" altLang="zh-CN" dirty="0"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5" dirty="0">
                <a:cs typeface="Calibri"/>
              </a:rPr>
              <a:t>You </a:t>
            </a:r>
            <a:r>
              <a:rPr lang="en-US" altLang="zh-CN" dirty="0">
                <a:cs typeface="Calibri"/>
              </a:rPr>
              <a:t>flip </a:t>
            </a:r>
            <a:r>
              <a:rPr lang="en-US" altLang="zh-CN" i="1" dirty="0">
                <a:cs typeface="Calibri"/>
              </a:rPr>
              <a:t>a </a:t>
            </a:r>
            <a:r>
              <a:rPr lang="en-US" altLang="zh-CN" spc="-5" dirty="0">
                <a:cs typeface="Calibri"/>
              </a:rPr>
              <a:t>coin </a:t>
            </a:r>
            <a:r>
              <a:rPr lang="en-US" altLang="zh-CN" spc="-15" dirty="0">
                <a:cs typeface="Calibri"/>
              </a:rPr>
              <a:t>for </a:t>
            </a:r>
            <a:r>
              <a:rPr lang="en-US" altLang="zh-CN" i="1" dirty="0">
                <a:cs typeface="Calibri"/>
              </a:rPr>
              <a:t>k</a:t>
            </a:r>
            <a:r>
              <a:rPr lang="en-US" altLang="zh-CN" i="1" spc="30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times</a:t>
            </a: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spc="-5" dirty="0">
                <a:cs typeface="Calibri"/>
              </a:rPr>
              <a:t>How </a:t>
            </a:r>
            <a:r>
              <a:rPr lang="en-US" altLang="zh-CN" spc="-10" dirty="0">
                <a:cs typeface="Calibri"/>
              </a:rPr>
              <a:t>many </a:t>
            </a:r>
            <a:r>
              <a:rPr lang="en-US" altLang="zh-CN" dirty="0">
                <a:cs typeface="Calibri"/>
              </a:rPr>
              <a:t>heads </a:t>
            </a:r>
            <a:r>
              <a:rPr lang="en-US" altLang="zh-CN" spc="-5" dirty="0">
                <a:cs typeface="Calibri"/>
              </a:rPr>
              <a:t>would </a:t>
            </a:r>
            <a:r>
              <a:rPr lang="en-US" altLang="zh-CN" spc="-10" dirty="0">
                <a:cs typeface="Calibri"/>
              </a:rPr>
              <a:t>you</a:t>
            </a:r>
            <a:r>
              <a:rPr lang="en-US" altLang="zh-CN" spc="3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expect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dirty="0">
                <a:solidFill>
                  <a:srgbClr val="FF0000"/>
                </a:solidFill>
                <a:cs typeface="Calibri"/>
              </a:rPr>
              <a:t>Number </a:t>
            </a:r>
            <a:r>
              <a:rPr lang="en-US" altLang="zh-CN" dirty="0">
                <a:cs typeface="Calibri"/>
              </a:rPr>
              <a:t>of </a:t>
            </a:r>
            <a:r>
              <a:rPr lang="en-US" altLang="zh-CN" spc="-5" dirty="0">
                <a:cs typeface="Calibri"/>
              </a:rPr>
              <a:t>heads </a:t>
            </a:r>
            <a:r>
              <a:rPr lang="en-US" altLang="zh-CN" dirty="0">
                <a:cs typeface="Calibri"/>
              </a:rPr>
              <a:t>X </a:t>
            </a:r>
            <a:r>
              <a:rPr lang="en-US" altLang="zh-CN" spc="-5" dirty="0">
                <a:cs typeface="Calibri"/>
              </a:rPr>
              <a:t>is </a:t>
            </a:r>
            <a:r>
              <a:rPr lang="en-US" altLang="zh-CN" dirty="0">
                <a:cs typeface="Calibri"/>
              </a:rPr>
              <a:t>a </a:t>
            </a:r>
            <a:r>
              <a:rPr lang="en-US" altLang="zh-CN" spc="-10" dirty="0">
                <a:cs typeface="Calibri"/>
              </a:rPr>
              <a:t>discrete random</a:t>
            </a:r>
            <a:r>
              <a:rPr lang="en-US" altLang="zh-CN" spc="15" dirty="0">
                <a:cs typeface="Calibri"/>
              </a:rPr>
              <a:t> </a:t>
            </a:r>
            <a:r>
              <a:rPr lang="en-US" altLang="zh-CN" spc="-10" dirty="0">
                <a:cs typeface="Calibri"/>
              </a:rPr>
              <a:t>variable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spc="-5" dirty="0">
                <a:solidFill>
                  <a:srgbClr val="0000FF"/>
                </a:solidFill>
                <a:cs typeface="Calibri"/>
              </a:rPr>
              <a:t>Binomial distribution </a:t>
            </a:r>
            <a:r>
              <a:rPr lang="en-US" altLang="zh-CN" spc="-5" dirty="0">
                <a:cs typeface="Calibri"/>
              </a:rPr>
              <a:t>with </a:t>
            </a:r>
            <a:r>
              <a:rPr lang="en-US" altLang="zh-CN" spc="-15" dirty="0">
                <a:cs typeface="Calibri"/>
              </a:rPr>
              <a:t>parameters </a:t>
            </a:r>
            <a:r>
              <a:rPr lang="en-US" altLang="zh-CN" i="1" dirty="0">
                <a:solidFill>
                  <a:srgbClr val="FF0000"/>
                </a:solidFill>
                <a:cs typeface="Calibri"/>
              </a:rPr>
              <a:t>k </a:t>
            </a:r>
            <a:r>
              <a:rPr lang="en-US" altLang="zh-CN" dirty="0">
                <a:solidFill>
                  <a:srgbClr val="FF0000"/>
                </a:solidFill>
                <a:cs typeface="Calibri"/>
              </a:rPr>
              <a:t>and</a:t>
            </a:r>
            <a:r>
              <a:rPr lang="en-US" altLang="zh-CN" spc="4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cs typeface="Calibri"/>
              </a:rPr>
              <a:t>p</a:t>
            </a:r>
            <a:endParaRPr lang="en-US" altLang="zh-CN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272133" y="2168816"/>
                <a:ext cx="22145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𝐵𝑖𝑛𝑎𝑟𝑦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𝐻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133" y="2168816"/>
                <a:ext cx="2214517" cy="369332"/>
              </a:xfrm>
              <a:prstGeom prst="rect">
                <a:avLst/>
              </a:prstGeom>
              <a:blipFill>
                <a:blip r:embed="rId2"/>
                <a:stretch>
                  <a:fillRect l="-4408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685812" y="5062304"/>
                <a:ext cx="28584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𝐼𝑛𝑡𝑒𝑔𝑒𝑟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1,2,…,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812" y="5062304"/>
                <a:ext cx="2858475" cy="369332"/>
              </a:xfrm>
              <a:prstGeom prst="rect">
                <a:avLst/>
              </a:prstGeom>
              <a:blipFill>
                <a:blip r:embed="rId4"/>
                <a:stretch>
                  <a:fillRect l="-3198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4" descr="“coin”的图片搜索结果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1" t="21734" r="22111" b="21620"/>
          <a:stretch/>
        </p:blipFill>
        <p:spPr bwMode="auto">
          <a:xfrm>
            <a:off x="7208279" y="2691698"/>
            <a:ext cx="1307071" cy="68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6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-20" dirty="0">
                <a:cs typeface="Calibri Light"/>
              </a:rPr>
              <a:t>Discrete </a:t>
            </a:r>
            <a:r>
              <a:rPr lang="en-US" altLang="zh-CN" sz="3600" spc="-5" dirty="0">
                <a:solidFill>
                  <a:srgbClr val="000000"/>
                </a:solidFill>
                <a:cs typeface="Calibri Light"/>
              </a:rPr>
              <a:t>Random</a:t>
            </a:r>
            <a:r>
              <a:rPr lang="en-US" altLang="zh-CN" sz="3600" spc="-20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en-US" altLang="zh-CN" sz="3600" spc="-25" dirty="0">
                <a:solidFill>
                  <a:srgbClr val="000000"/>
                </a:solidFill>
                <a:cs typeface="Calibri Light"/>
              </a:rPr>
              <a:t>Variables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marR="5080" indent="-17145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"/>
              </a:rPr>
              <a:t>Random variables </a:t>
            </a:r>
            <a:r>
              <a:rPr lang="en-US" altLang="zh-CN" spc="-30" dirty="0">
                <a:cs typeface="Calibri"/>
              </a:rPr>
              <a:t>(RVs) </a:t>
            </a:r>
            <a:r>
              <a:rPr lang="en-US" altLang="zh-CN" spc="-5" dirty="0">
                <a:cs typeface="Calibri"/>
              </a:rPr>
              <a:t>which </a:t>
            </a:r>
            <a:r>
              <a:rPr lang="en-US" altLang="zh-CN" spc="-20" dirty="0">
                <a:cs typeface="Calibri"/>
              </a:rPr>
              <a:t>may </a:t>
            </a:r>
            <a:r>
              <a:rPr lang="en-US" altLang="zh-CN" spc="-30" dirty="0">
                <a:cs typeface="Calibri"/>
              </a:rPr>
              <a:t>take </a:t>
            </a:r>
            <a:r>
              <a:rPr lang="en-US" altLang="zh-CN" dirty="0">
                <a:cs typeface="Calibri"/>
              </a:rPr>
              <a:t>on </a:t>
            </a:r>
            <a:r>
              <a:rPr lang="en-US" altLang="zh-CN" spc="-5" dirty="0">
                <a:cs typeface="Calibri"/>
              </a:rPr>
              <a:t>only </a:t>
            </a:r>
            <a:r>
              <a:rPr lang="en-US" altLang="zh-CN" dirty="0">
                <a:cs typeface="Calibri"/>
              </a:rPr>
              <a:t>a </a:t>
            </a:r>
            <a:r>
              <a:rPr lang="en-US" altLang="zh-CN" spc="-10" dirty="0">
                <a:cs typeface="Calibri"/>
              </a:rPr>
              <a:t>countable </a:t>
            </a:r>
            <a:r>
              <a:rPr lang="en-US" altLang="zh-CN" spc="-5" dirty="0">
                <a:cs typeface="Calibri"/>
              </a:rPr>
              <a:t>number </a:t>
            </a:r>
            <a:r>
              <a:rPr lang="en-US" altLang="zh-CN" dirty="0" smtClean="0">
                <a:cs typeface="Calibri"/>
              </a:rPr>
              <a:t>of </a:t>
            </a:r>
            <a:r>
              <a:rPr lang="en-US" altLang="zh-CN" spc="-10" dirty="0">
                <a:cs typeface="Calibri"/>
              </a:rPr>
              <a:t>distinct</a:t>
            </a:r>
            <a:r>
              <a:rPr lang="en-US" altLang="zh-CN" spc="-15" dirty="0">
                <a:cs typeface="Calibri"/>
              </a:rPr>
              <a:t> </a:t>
            </a:r>
            <a:r>
              <a:rPr lang="en-US" altLang="zh-CN" spc="-10" dirty="0">
                <a:cs typeface="Calibri"/>
              </a:rPr>
              <a:t>values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dirty="0">
                <a:solidFill>
                  <a:srgbClr val="FF0000"/>
                </a:solidFill>
                <a:cs typeface="Calibri"/>
              </a:rPr>
              <a:t>E.g. </a:t>
            </a:r>
            <a:r>
              <a:rPr lang="en-US" altLang="zh-CN" dirty="0">
                <a:cs typeface="Calibri"/>
              </a:rPr>
              <a:t>the </a:t>
            </a:r>
            <a:r>
              <a:rPr lang="en-US" altLang="zh-CN" spc="-10" dirty="0">
                <a:cs typeface="Calibri"/>
              </a:rPr>
              <a:t>total </a:t>
            </a:r>
            <a:r>
              <a:rPr lang="en-US" altLang="zh-CN" dirty="0">
                <a:cs typeface="Calibri"/>
              </a:rPr>
              <a:t>number of heads X </a:t>
            </a:r>
            <a:r>
              <a:rPr lang="en-US" altLang="zh-CN" spc="-10" dirty="0">
                <a:cs typeface="Calibri"/>
              </a:rPr>
              <a:t>you get </a:t>
            </a:r>
            <a:r>
              <a:rPr lang="en-US" altLang="zh-CN" spc="-5" dirty="0">
                <a:cs typeface="Calibri"/>
              </a:rPr>
              <a:t>if </a:t>
            </a:r>
            <a:r>
              <a:rPr lang="en-US" altLang="zh-CN" spc="-10" dirty="0">
                <a:cs typeface="Calibri"/>
              </a:rPr>
              <a:t>you </a:t>
            </a:r>
            <a:r>
              <a:rPr lang="en-US" altLang="zh-CN" spc="-5" dirty="0">
                <a:cs typeface="Calibri"/>
              </a:rPr>
              <a:t>flip </a:t>
            </a:r>
            <a:r>
              <a:rPr lang="en-US" altLang="zh-CN" dirty="0">
                <a:cs typeface="Calibri"/>
              </a:rPr>
              <a:t>100</a:t>
            </a:r>
            <a:r>
              <a:rPr lang="en-US" altLang="zh-CN" spc="105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coins</a:t>
            </a:r>
            <a:endParaRPr lang="en-US" altLang="zh-CN" dirty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Arial"/>
              <a:buChar char="•"/>
            </a:pPr>
            <a:endParaRPr lang="en-US" altLang="zh-CN" sz="2800" dirty="0">
              <a:cs typeface="Calibri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dirty="0">
                <a:cs typeface="Calibri"/>
              </a:rPr>
              <a:t>X is a </a:t>
            </a:r>
            <a:r>
              <a:rPr lang="en-US" altLang="zh-CN" spc="-20" dirty="0">
                <a:cs typeface="Calibri"/>
              </a:rPr>
              <a:t>RV </a:t>
            </a:r>
            <a:r>
              <a:rPr lang="en-US" altLang="zh-CN" spc="-5" dirty="0">
                <a:cs typeface="Calibri"/>
              </a:rPr>
              <a:t>with arity </a:t>
            </a:r>
            <a:r>
              <a:rPr lang="en-US" altLang="zh-CN" i="1" dirty="0">
                <a:cs typeface="Calibri"/>
              </a:rPr>
              <a:t>k </a:t>
            </a:r>
            <a:r>
              <a:rPr lang="en-US" altLang="zh-CN" dirty="0">
                <a:cs typeface="Calibri"/>
              </a:rPr>
              <a:t>if it </a:t>
            </a:r>
            <a:r>
              <a:rPr lang="en-US" altLang="zh-CN" spc="-10" dirty="0">
                <a:cs typeface="Calibri"/>
              </a:rPr>
              <a:t>can </a:t>
            </a:r>
            <a:r>
              <a:rPr lang="en-US" altLang="zh-CN" spc="-30" dirty="0">
                <a:cs typeface="Calibri"/>
              </a:rPr>
              <a:t>take </a:t>
            </a:r>
            <a:r>
              <a:rPr lang="en-US" altLang="zh-CN" dirty="0">
                <a:cs typeface="Calibri"/>
              </a:rPr>
              <a:t>on </a:t>
            </a:r>
            <a:r>
              <a:rPr lang="en-US" altLang="zh-CN" spc="-15" dirty="0">
                <a:cs typeface="Calibri"/>
              </a:rPr>
              <a:t>exactly </a:t>
            </a:r>
            <a:r>
              <a:rPr lang="en-US" altLang="zh-CN" dirty="0">
                <a:cs typeface="Calibri"/>
              </a:rPr>
              <a:t>one </a:t>
            </a:r>
            <a:r>
              <a:rPr lang="en-US" altLang="zh-CN" spc="-10" dirty="0">
                <a:cs typeface="Calibri"/>
              </a:rPr>
              <a:t>value </a:t>
            </a:r>
            <a:r>
              <a:rPr lang="en-US" altLang="zh-CN" dirty="0">
                <a:cs typeface="Calibri"/>
              </a:rPr>
              <a:t>out</a:t>
            </a:r>
            <a:r>
              <a:rPr lang="en-US" altLang="zh-CN" spc="45" dirty="0">
                <a:cs typeface="Calibri"/>
              </a:rPr>
              <a:t> </a:t>
            </a:r>
            <a:r>
              <a:rPr lang="en-US" altLang="zh-CN" spc="5" dirty="0">
                <a:cs typeface="Calibri"/>
              </a:rPr>
              <a:t>of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dirty="0">
                <a:solidFill>
                  <a:srgbClr val="FF0000"/>
                </a:solidFill>
                <a:cs typeface="Calibri"/>
              </a:rPr>
              <a:t>E.g. </a:t>
            </a:r>
            <a:r>
              <a:rPr lang="en-US" altLang="zh-CN" spc="-5" dirty="0">
                <a:cs typeface="Calibri"/>
              </a:rPr>
              <a:t>the possible </a:t>
            </a:r>
            <a:r>
              <a:rPr lang="en-US" altLang="zh-CN" spc="-10" dirty="0">
                <a:cs typeface="Calibri"/>
              </a:rPr>
              <a:t>values that </a:t>
            </a:r>
            <a:r>
              <a:rPr lang="en-US" altLang="zh-CN" dirty="0">
                <a:cs typeface="Calibri"/>
              </a:rPr>
              <a:t>X </a:t>
            </a:r>
            <a:r>
              <a:rPr lang="en-US" altLang="zh-CN" spc="-5" dirty="0">
                <a:cs typeface="Calibri"/>
              </a:rPr>
              <a:t>can </a:t>
            </a:r>
            <a:r>
              <a:rPr lang="en-US" altLang="zh-CN" spc="-25" dirty="0">
                <a:cs typeface="Calibri"/>
              </a:rPr>
              <a:t>take </a:t>
            </a:r>
            <a:r>
              <a:rPr lang="en-US" altLang="zh-CN" dirty="0">
                <a:cs typeface="Calibri"/>
              </a:rPr>
              <a:t>on </a:t>
            </a:r>
            <a:r>
              <a:rPr lang="en-US" altLang="zh-CN" spc="-10" dirty="0">
                <a:cs typeface="Calibri"/>
              </a:rPr>
              <a:t>are </a:t>
            </a:r>
            <a:r>
              <a:rPr lang="en-US" altLang="zh-CN" dirty="0">
                <a:cs typeface="Calibri"/>
              </a:rPr>
              <a:t>0, 1, </a:t>
            </a:r>
            <a:r>
              <a:rPr lang="en-US" altLang="zh-CN" spc="-5" dirty="0">
                <a:cs typeface="Calibri"/>
              </a:rPr>
              <a:t>2</a:t>
            </a:r>
            <a:r>
              <a:rPr lang="en-US" altLang="zh-CN" spc="-5" dirty="0" smtClean="0">
                <a:cs typeface="Calibri"/>
              </a:rPr>
              <a:t>, …,</a:t>
            </a:r>
            <a:r>
              <a:rPr lang="en-US" altLang="zh-CN" spc="150" dirty="0" smtClean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100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8" name="object 4"/>
          <p:cNvSpPr txBox="1"/>
          <p:nvPr/>
        </p:nvSpPr>
        <p:spPr>
          <a:xfrm>
            <a:off x="3388178" y="4873023"/>
            <a:ext cx="1708150" cy="6924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600" spc="-914" baseline="-6105" dirty="0">
                <a:latin typeface="Symbol"/>
                <a:cs typeface="Symbol"/>
              </a:rPr>
              <a:t></a:t>
            </a:r>
            <a:r>
              <a:rPr sz="2800" i="1" spc="-170" dirty="0">
                <a:latin typeface="Times New Roman"/>
                <a:cs typeface="Times New Roman"/>
              </a:rPr>
              <a:t>x</a:t>
            </a:r>
            <a:r>
              <a:rPr sz="2800" spc="97" baseline="-27777" dirty="0">
                <a:latin typeface="Times New Roman"/>
                <a:cs typeface="Times New Roman"/>
              </a:rPr>
              <a:t>1</a:t>
            </a:r>
            <a:r>
              <a:rPr sz="2800" spc="-85" dirty="0">
                <a:latin typeface="Times New Roman"/>
                <a:cs typeface="Times New Roman"/>
              </a:rPr>
              <a:t>,</a:t>
            </a:r>
            <a:r>
              <a:rPr sz="2800" spc="40" dirty="0">
                <a:latin typeface="Lucida Sans Unicode"/>
                <a:cs typeface="Lucida Sans Unicode"/>
              </a:rPr>
              <a:t>…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365" dirty="0">
                <a:latin typeface="Times New Roman"/>
                <a:cs typeface="Times New Roman"/>
              </a:rPr>
              <a:t> </a:t>
            </a:r>
            <a:r>
              <a:rPr sz="2800" i="1" spc="25" dirty="0">
                <a:latin typeface="Times New Roman"/>
                <a:cs typeface="Times New Roman"/>
              </a:rPr>
              <a:t>x</a:t>
            </a:r>
            <a:r>
              <a:rPr sz="2800" i="1" baseline="-27777" dirty="0">
                <a:latin typeface="Times New Roman"/>
                <a:cs typeface="Times New Roman"/>
              </a:rPr>
              <a:t>k</a:t>
            </a:r>
            <a:r>
              <a:rPr sz="2800" i="1" spc="-202" baseline="-27777" dirty="0">
                <a:latin typeface="Times New Roman"/>
                <a:cs typeface="Times New Roman"/>
              </a:rPr>
              <a:t> </a:t>
            </a:r>
            <a:r>
              <a:rPr sz="6600" spc="-1117" baseline="-6105" dirty="0">
                <a:latin typeface="Symbol"/>
                <a:cs typeface="Symbol"/>
              </a:rPr>
              <a:t></a:t>
            </a:r>
            <a:endParaRPr sz="6600" baseline="-6105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62133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5" dirty="0">
                <a:cs typeface="Calibri Light"/>
              </a:rPr>
              <a:t>e.g., </a:t>
            </a:r>
            <a:r>
              <a:rPr lang="en-US" altLang="zh-CN" sz="3600" spc="-15" dirty="0">
                <a:cs typeface="Calibri Light"/>
              </a:rPr>
              <a:t>two </a:t>
            </a:r>
            <a:r>
              <a:rPr lang="en-US" altLang="zh-CN" sz="3600" spc="-5" dirty="0">
                <a:cs typeface="Calibri Light"/>
              </a:rPr>
              <a:t>c</a:t>
            </a:r>
            <a:r>
              <a:rPr lang="en-US" altLang="zh-CN" sz="3600" spc="-5" dirty="0" smtClean="0">
                <a:cs typeface="Calibri Light"/>
              </a:rPr>
              <a:t>ommon</a:t>
            </a:r>
            <a:r>
              <a:rPr lang="en-US" altLang="zh-CN" sz="3600" spc="10" dirty="0" smtClean="0">
                <a:cs typeface="Calibri Light"/>
              </a:rPr>
              <a:t> </a:t>
            </a:r>
            <a:r>
              <a:rPr lang="en-US" altLang="zh-CN" sz="3600" spc="-10" dirty="0">
                <a:cs typeface="Calibri Light"/>
              </a:rPr>
              <a:t>d</a:t>
            </a:r>
            <a:r>
              <a:rPr lang="en-US" altLang="zh-CN" sz="3600" spc="-10" dirty="0" smtClean="0">
                <a:cs typeface="Calibri Light"/>
              </a:rPr>
              <a:t>istributions</a:t>
            </a:r>
            <a:r>
              <a:rPr lang="en-US" altLang="zh-CN" dirty="0">
                <a:latin typeface="Calibri Light"/>
                <a:cs typeface="Calibri Light"/>
              </a:rPr>
              <a:t/>
            </a:r>
            <a:br>
              <a:rPr lang="en-US" altLang="zh-CN" dirty="0">
                <a:latin typeface="Calibri Light"/>
                <a:cs typeface="Calibri Light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indent="-17145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z="3200" spc="-10" dirty="0">
                <a:cs typeface="Calibri"/>
              </a:rPr>
              <a:t>Uniform</a:t>
            </a:r>
            <a:endParaRPr lang="en-US" altLang="zh-CN" sz="3200" dirty="0"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sz="2800" dirty="0">
                <a:cs typeface="Calibri"/>
              </a:rPr>
              <a:t>X </a:t>
            </a:r>
            <a:r>
              <a:rPr lang="en-US" altLang="zh-CN" sz="2800" spc="-20" dirty="0">
                <a:cs typeface="Calibri"/>
              </a:rPr>
              <a:t>takes </a:t>
            </a:r>
            <a:r>
              <a:rPr lang="en-US" altLang="zh-CN" sz="2800" spc="-10" dirty="0">
                <a:cs typeface="Calibri"/>
              </a:rPr>
              <a:t>values </a:t>
            </a:r>
            <a:r>
              <a:rPr lang="en-US" altLang="zh-CN" sz="2800" dirty="0">
                <a:cs typeface="Calibri"/>
              </a:rPr>
              <a:t>1, 2, </a:t>
            </a:r>
            <a:r>
              <a:rPr lang="en-US" altLang="zh-CN" sz="2800" spc="-5" dirty="0">
                <a:cs typeface="Calibri"/>
              </a:rPr>
              <a:t>…,</a:t>
            </a:r>
            <a:r>
              <a:rPr lang="en-US" altLang="zh-CN" sz="2800" spc="-20" dirty="0">
                <a:cs typeface="Calibri"/>
              </a:rPr>
              <a:t> </a:t>
            </a:r>
            <a:r>
              <a:rPr lang="en-US" altLang="zh-CN" sz="2800" i="1" dirty="0" smtClean="0">
                <a:cs typeface="Calibri"/>
              </a:rPr>
              <a:t>N</a:t>
            </a:r>
          </a:p>
          <a:p>
            <a:pPr marL="527050" lvl="1" indent="-17145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sz="2800" dirty="0">
                <a:cs typeface="Calibri"/>
              </a:rPr>
              <a:t>E.g. </a:t>
            </a:r>
            <a:r>
              <a:rPr lang="en-US" altLang="zh-CN" sz="2800" spc="-5" dirty="0">
                <a:cs typeface="Calibri"/>
              </a:rPr>
              <a:t>picking balls </a:t>
            </a:r>
            <a:r>
              <a:rPr lang="en-US" altLang="zh-CN" sz="2800" dirty="0">
                <a:cs typeface="Calibri"/>
              </a:rPr>
              <a:t>of </a:t>
            </a:r>
            <a:r>
              <a:rPr lang="en-US" altLang="zh-CN" sz="2800" spc="-15" dirty="0">
                <a:cs typeface="Calibri"/>
              </a:rPr>
              <a:t>different </a:t>
            </a:r>
            <a:r>
              <a:rPr lang="en-US" altLang="zh-CN" sz="2800" spc="-10" dirty="0">
                <a:cs typeface="Calibri"/>
              </a:rPr>
              <a:t>colors from </a:t>
            </a:r>
            <a:r>
              <a:rPr lang="en-US" altLang="zh-CN" sz="2800" dirty="0">
                <a:cs typeface="Calibri"/>
              </a:rPr>
              <a:t>a</a:t>
            </a:r>
            <a:r>
              <a:rPr lang="en-US" altLang="zh-CN" sz="2800" spc="30" dirty="0">
                <a:cs typeface="Calibri"/>
              </a:rPr>
              <a:t> </a:t>
            </a:r>
            <a:r>
              <a:rPr lang="en-US" altLang="zh-CN" sz="2800" spc="-15" dirty="0">
                <a:cs typeface="Calibri"/>
              </a:rPr>
              <a:t>box</a:t>
            </a:r>
            <a:endParaRPr lang="en-US" altLang="zh-CN" sz="2800" dirty="0"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527050" algn="l"/>
              </a:tabLst>
            </a:pPr>
            <a:endParaRPr lang="en-US" altLang="zh-CN" sz="2800" dirty="0"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z="3200" spc="-5" dirty="0">
                <a:cs typeface="Calibri"/>
              </a:rPr>
              <a:t>Binomial</a:t>
            </a:r>
            <a:endParaRPr lang="en-US" altLang="zh-CN" sz="3200" dirty="0"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sz="2800" dirty="0">
                <a:cs typeface="Calibri"/>
              </a:rPr>
              <a:t>X </a:t>
            </a:r>
            <a:r>
              <a:rPr lang="en-US" altLang="zh-CN" sz="2800" spc="-20" dirty="0">
                <a:cs typeface="Calibri"/>
              </a:rPr>
              <a:t>takes </a:t>
            </a:r>
            <a:r>
              <a:rPr lang="en-US" altLang="zh-CN" sz="2800" spc="-10" dirty="0">
                <a:cs typeface="Calibri"/>
              </a:rPr>
              <a:t>values </a:t>
            </a:r>
            <a:r>
              <a:rPr lang="en-US" altLang="zh-CN" sz="2800" dirty="0">
                <a:cs typeface="Calibri"/>
              </a:rPr>
              <a:t>0, 1, </a:t>
            </a:r>
            <a:r>
              <a:rPr lang="en-US" altLang="zh-CN" sz="2800" spc="-5" dirty="0">
                <a:cs typeface="Calibri"/>
              </a:rPr>
              <a:t>…,</a:t>
            </a:r>
            <a:r>
              <a:rPr lang="en-US" altLang="zh-CN" sz="2800" spc="-20" dirty="0">
                <a:cs typeface="Calibri"/>
              </a:rPr>
              <a:t> </a:t>
            </a:r>
            <a:r>
              <a:rPr lang="en-US" altLang="zh-CN" sz="2800" i="1" dirty="0" smtClean="0">
                <a:cs typeface="Calibri"/>
              </a:rPr>
              <a:t>k</a:t>
            </a:r>
          </a:p>
          <a:p>
            <a:pPr marL="527050" lvl="1" indent="-17145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sz="2800" dirty="0">
                <a:cs typeface="Calibri"/>
              </a:rPr>
              <a:t>E.g.</a:t>
            </a:r>
            <a:r>
              <a:rPr lang="en-US" altLang="zh-CN" sz="280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zh-CN" sz="2800" spc="-5" dirty="0">
                <a:cs typeface="Calibri"/>
              </a:rPr>
              <a:t>coin flips </a:t>
            </a:r>
            <a:r>
              <a:rPr lang="en-US" altLang="zh-CN" sz="2800" dirty="0">
                <a:cs typeface="Calibri"/>
              </a:rPr>
              <a:t>k</a:t>
            </a:r>
            <a:r>
              <a:rPr lang="en-US" altLang="zh-CN" sz="2800" spc="-50" dirty="0">
                <a:cs typeface="Calibri"/>
              </a:rPr>
              <a:t> </a:t>
            </a:r>
            <a:r>
              <a:rPr lang="en-US" altLang="zh-CN" sz="2800" spc="-5" dirty="0">
                <a:cs typeface="Calibri"/>
              </a:rPr>
              <a:t>times</a:t>
            </a:r>
            <a:endParaRPr lang="en-US" altLang="zh-CN" sz="2800" dirty="0"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527050" algn="l"/>
              </a:tabLst>
            </a:pPr>
            <a:endParaRPr lang="en-US" altLang="zh-CN" sz="2800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439420" y="1754136"/>
            <a:ext cx="4493260" cy="471924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18415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782319" y="2706918"/>
            <a:ext cx="4470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439419" y="3771912"/>
            <a:ext cx="4655185" cy="471924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18415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782319" y="5108742"/>
            <a:ext cx="367411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endParaRPr sz="2800" dirty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5121910" y="1720494"/>
                <a:ext cx="2101344" cy="1430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𝑋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~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1,…,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altLang="zh-CN" sz="2400" b="0" dirty="0" smtClean="0">
                  <a:solidFill>
                    <a:srgbClr val="0070C0"/>
                  </a:solidFill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0070C0"/>
                  </a:solidFill>
                  <a:ea typeface="宋体" panose="02010600030101010101" pitchFamily="2" charset="-122"/>
                </a:endParaRPr>
              </a:p>
              <a:p>
                <a:endParaRPr lang="zh-CN" altLang="en-US" sz="2400" dirty="0">
                  <a:solidFill>
                    <a:srgbClr val="0070C0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910" y="1720494"/>
                <a:ext cx="2101344" cy="1430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5972175" y="2565814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5283834" y="4075601"/>
                <a:ext cx="3874522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𝑋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~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𝐵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𝑘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>
                  <a:solidFill>
                    <a:srgbClr val="0070C0"/>
                  </a:solidFill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(1−</m:t>
                          </m:r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rgbClr val="0070C0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834" y="4075601"/>
                <a:ext cx="3874522" cy="1022459"/>
              </a:xfrm>
              <a:prstGeom prst="rect">
                <a:avLst/>
              </a:prstGeom>
              <a:blipFill>
                <a:blip r:embed="rId3"/>
                <a:stretch>
                  <a:fillRect l="-2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4394777" y="5017399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7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75" dirty="0" smtClean="0">
                <a:solidFill>
                  <a:srgbClr val="0070C0"/>
                </a:solidFill>
                <a:cs typeface="Calibri"/>
              </a:rPr>
              <a:t>Today</a:t>
            </a:r>
            <a:r>
              <a:rPr lang="en-US" altLang="zh-CN" dirty="0" smtClean="0">
                <a:solidFill>
                  <a:srgbClr val="0070C0"/>
                </a:solidFill>
                <a:cs typeface="Calibri"/>
              </a:rPr>
              <a:t>: </a:t>
            </a:r>
            <a:r>
              <a:rPr lang="en-US" altLang="zh-CN" spc="-10" dirty="0">
                <a:solidFill>
                  <a:srgbClr val="000000"/>
                </a:solidFill>
              </a:rPr>
              <a:t>Probability</a:t>
            </a:r>
            <a:r>
              <a:rPr lang="en-US" altLang="zh-CN" spc="40" dirty="0">
                <a:solidFill>
                  <a:srgbClr val="000000"/>
                </a:solidFill>
              </a:rPr>
              <a:t> </a:t>
            </a:r>
            <a:r>
              <a:rPr lang="en-US" altLang="zh-CN" spc="-20" dirty="0">
                <a:solidFill>
                  <a:srgbClr val="000000"/>
                </a:solidFill>
              </a:rPr>
              <a:t>Review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791528" y="1641347"/>
            <a:ext cx="7560943" cy="420268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315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dirty="0" smtClean="0"/>
              <a:t>The big</a:t>
            </a:r>
            <a:r>
              <a:rPr lang="en-US" spc="-10" dirty="0" smtClean="0"/>
              <a:t> picture</a:t>
            </a:r>
          </a:p>
          <a:p>
            <a:pPr marL="488315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spc="-25" dirty="0" smtClean="0"/>
              <a:t>Events </a:t>
            </a:r>
            <a:r>
              <a:rPr lang="en-US" dirty="0" smtClean="0"/>
              <a:t>and </a:t>
            </a:r>
            <a:r>
              <a:rPr lang="en-US" spc="-30" dirty="0" smtClean="0"/>
              <a:t>Event</a:t>
            </a:r>
            <a:r>
              <a:rPr lang="en-US" spc="35" dirty="0" smtClean="0"/>
              <a:t> </a:t>
            </a:r>
            <a:r>
              <a:rPr lang="en-US" spc="-5" dirty="0" smtClean="0"/>
              <a:t>spaces</a:t>
            </a:r>
          </a:p>
          <a:p>
            <a:pPr marL="488315" indent="-3429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dirty="0" smtClean="0"/>
              <a:t>Random </a:t>
            </a:r>
            <a:r>
              <a:rPr lang="en-US" spc="-10" dirty="0" smtClean="0"/>
              <a:t>variables</a:t>
            </a:r>
          </a:p>
          <a:p>
            <a:pPr marL="488315" marR="5080" indent="-342900">
              <a:lnSpc>
                <a:spcPct val="89700"/>
              </a:lnSpc>
              <a:spcBef>
                <a:spcPts val="755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spc="-10" dirty="0" smtClean="0"/>
              <a:t>Joint </a:t>
            </a:r>
            <a:r>
              <a:rPr lang="en-US" spc="-25" dirty="0" smtClean="0"/>
              <a:t>probability, </a:t>
            </a:r>
            <a:r>
              <a:rPr lang="en-US" spc="-10" dirty="0" smtClean="0"/>
              <a:t>Marginalization, </a:t>
            </a:r>
            <a:r>
              <a:rPr lang="en-US" dirty="0" smtClean="0"/>
              <a:t>conditioning, chain </a:t>
            </a:r>
            <a:r>
              <a:rPr lang="en-US" spc="-5" dirty="0" smtClean="0"/>
              <a:t>rule, </a:t>
            </a:r>
            <a:r>
              <a:rPr lang="en-US" spc="-25" dirty="0" smtClean="0"/>
              <a:t>Bayes </a:t>
            </a:r>
            <a:r>
              <a:rPr lang="en-US" dirty="0" smtClean="0"/>
              <a:t>Rule, </a:t>
            </a:r>
            <a:r>
              <a:rPr lang="en-US" spc="-10" dirty="0" smtClean="0"/>
              <a:t>law </a:t>
            </a:r>
            <a:r>
              <a:rPr lang="en-US" spc="-5" dirty="0" smtClean="0"/>
              <a:t>of </a:t>
            </a:r>
            <a:r>
              <a:rPr lang="en-US" spc="-15" dirty="0" smtClean="0"/>
              <a:t>total </a:t>
            </a:r>
            <a:r>
              <a:rPr lang="en-US" spc="-25" dirty="0" smtClean="0"/>
              <a:t>probability,</a:t>
            </a:r>
            <a:r>
              <a:rPr lang="en-US" spc="10" dirty="0" smtClean="0"/>
              <a:t> </a:t>
            </a:r>
            <a:r>
              <a:rPr lang="en-US" spc="-20" dirty="0" smtClean="0"/>
              <a:t>etc.</a:t>
            </a:r>
          </a:p>
          <a:p>
            <a:pPr marL="488315" marR="176530" indent="-342900">
              <a:lnSpc>
                <a:spcPts val="3500"/>
              </a:lnSpc>
              <a:spcBef>
                <a:spcPts val="760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spc="-10" dirty="0" smtClean="0"/>
              <a:t>Structural properties, </a:t>
            </a:r>
            <a:r>
              <a:rPr lang="en-US" spc="5" dirty="0" smtClean="0"/>
              <a:t>e.g., </a:t>
            </a:r>
            <a:r>
              <a:rPr lang="en-US" dirty="0" smtClean="0"/>
              <a:t>Independence,  </a:t>
            </a:r>
            <a:r>
              <a:rPr lang="en-US" spc="-5" dirty="0" smtClean="0"/>
              <a:t>conditional</a:t>
            </a:r>
            <a:r>
              <a:rPr lang="en-US" dirty="0" smtClean="0"/>
              <a:t> independence</a:t>
            </a:r>
          </a:p>
          <a:p>
            <a:pPr marL="488315" indent="-3429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spc="-5" dirty="0" smtClean="0"/>
              <a:t>Maximum </a:t>
            </a:r>
            <a:r>
              <a:rPr lang="en-US" spc="-15" dirty="0" smtClean="0"/>
              <a:t>Likelihood</a:t>
            </a:r>
            <a:r>
              <a:rPr lang="en-US" spc="15" dirty="0" smtClean="0"/>
              <a:t> </a:t>
            </a:r>
            <a:r>
              <a:rPr lang="en-US" spc="-10" dirty="0" smtClean="0"/>
              <a:t>Estimation</a:t>
            </a:r>
            <a:endParaRPr lang="en-US" spc="-10" dirty="0"/>
          </a:p>
        </p:txBody>
      </p:sp>
      <p:sp>
        <p:nvSpPr>
          <p:cNvPr id="9" name="object 5"/>
          <p:cNvSpPr/>
          <p:nvPr/>
        </p:nvSpPr>
        <p:spPr>
          <a:xfrm>
            <a:off x="0" y="3113041"/>
            <a:ext cx="846455" cy="540253"/>
          </a:xfrm>
          <a:custGeom>
            <a:avLst/>
            <a:gdLst/>
            <a:ahLst/>
            <a:cxnLst/>
            <a:rect l="l" t="t" r="r" b="b"/>
            <a:pathLst>
              <a:path w="846455" h="687705">
                <a:moveTo>
                  <a:pt x="502355" y="0"/>
                </a:moveTo>
                <a:lnTo>
                  <a:pt x="502355" y="171847"/>
                </a:lnTo>
                <a:lnTo>
                  <a:pt x="0" y="171847"/>
                </a:lnTo>
                <a:lnTo>
                  <a:pt x="0" y="515541"/>
                </a:lnTo>
                <a:lnTo>
                  <a:pt x="502355" y="515541"/>
                </a:lnTo>
                <a:lnTo>
                  <a:pt x="502355" y="687387"/>
                </a:lnTo>
                <a:lnTo>
                  <a:pt x="846138" y="343695"/>
                </a:lnTo>
                <a:lnTo>
                  <a:pt x="5023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79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9519"/>
            <a:ext cx="7665605" cy="585111"/>
          </a:xfrm>
        </p:spPr>
        <p:txBody>
          <a:bodyPr/>
          <a:lstStyle/>
          <a:p>
            <a:r>
              <a:rPr lang="en-US" altLang="zh-CN" sz="3200" spc="-5" dirty="0">
                <a:solidFill>
                  <a:srgbClr val="000000"/>
                </a:solidFill>
                <a:cs typeface="Calibri Light"/>
              </a:rPr>
              <a:t>If </a:t>
            </a:r>
            <a:r>
              <a:rPr lang="en-US" altLang="zh-CN" sz="3200" spc="-15" dirty="0">
                <a:solidFill>
                  <a:srgbClr val="000000"/>
                </a:solidFill>
                <a:cs typeface="Calibri Light"/>
              </a:rPr>
              <a:t>hard </a:t>
            </a:r>
            <a:r>
              <a:rPr lang="en-US" altLang="zh-CN" sz="3200" spc="-20" dirty="0">
                <a:solidFill>
                  <a:srgbClr val="000000"/>
                </a:solidFill>
                <a:cs typeface="Calibri Light"/>
              </a:rPr>
              <a:t>to </a:t>
            </a:r>
            <a:r>
              <a:rPr lang="en-US" altLang="zh-CN" sz="3200" spc="-10" dirty="0">
                <a:solidFill>
                  <a:srgbClr val="000000"/>
                </a:solidFill>
                <a:cs typeface="Calibri Light"/>
              </a:rPr>
              <a:t>directly </a:t>
            </a:r>
            <a:r>
              <a:rPr lang="en-US" altLang="zh-CN" sz="3200" spc="-20" dirty="0">
                <a:solidFill>
                  <a:srgbClr val="000000"/>
                </a:solidFill>
                <a:cs typeface="Calibri Light"/>
              </a:rPr>
              <a:t>estimate from data, </a:t>
            </a:r>
            <a:r>
              <a:rPr lang="en-US" altLang="zh-CN" sz="3200" spc="-20" dirty="0" smtClean="0">
                <a:solidFill>
                  <a:srgbClr val="000000"/>
                </a:solidFill>
                <a:cs typeface="Calibri Light"/>
              </a:rPr>
              <a:t/>
            </a:r>
            <a:br>
              <a:rPr lang="en-US" altLang="zh-CN" sz="3200" spc="-20" dirty="0" smtClean="0">
                <a:solidFill>
                  <a:srgbClr val="000000"/>
                </a:solidFill>
                <a:cs typeface="Calibri Light"/>
              </a:rPr>
            </a:br>
            <a:r>
              <a:rPr lang="en-US" altLang="zh-CN" sz="3200" spc="-15" dirty="0" smtClean="0">
                <a:solidFill>
                  <a:srgbClr val="000000"/>
                </a:solidFill>
                <a:cs typeface="Calibri Light"/>
              </a:rPr>
              <a:t>most </a:t>
            </a:r>
            <a:r>
              <a:rPr lang="en-US" altLang="zh-CN" sz="3200" spc="-25" dirty="0">
                <a:solidFill>
                  <a:srgbClr val="000000"/>
                </a:solidFill>
                <a:cs typeface="Calibri Light"/>
              </a:rPr>
              <a:t>likely </a:t>
            </a:r>
            <a:r>
              <a:rPr lang="en-US" altLang="zh-CN" sz="3200" spc="-20" dirty="0" smtClean="0">
                <a:solidFill>
                  <a:srgbClr val="000000"/>
                </a:solidFill>
                <a:cs typeface="Calibri Light"/>
              </a:rPr>
              <a:t>we </a:t>
            </a:r>
            <a:r>
              <a:rPr lang="en-US" altLang="zh-CN" sz="3200" spc="-20" dirty="0">
                <a:solidFill>
                  <a:srgbClr val="000000"/>
                </a:solidFill>
                <a:cs typeface="Calibri Light"/>
              </a:rPr>
              <a:t>can</a:t>
            </a:r>
            <a:r>
              <a:rPr lang="en-US" altLang="zh-CN" sz="3200" spc="-5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en-US" altLang="zh-CN" sz="3200" spc="-20" dirty="0">
                <a:solidFill>
                  <a:srgbClr val="000000"/>
                </a:solidFill>
                <a:cs typeface="Calibri Light"/>
              </a:rPr>
              <a:t>estimate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 smtClean="0">
                <a:cs typeface="Calibri"/>
              </a:rPr>
              <a:t>Joint</a:t>
            </a:r>
            <a:r>
              <a:rPr lang="en-US" altLang="zh-CN" spc="-15" dirty="0" smtClean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probability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spc="-5" dirty="0">
                <a:cs typeface="Calibri"/>
              </a:rPr>
              <a:t>Use Chain</a:t>
            </a:r>
            <a:r>
              <a:rPr lang="en-US" altLang="zh-CN" spc="1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Rule</a:t>
            </a:r>
            <a:endParaRPr lang="en-US" altLang="zh-CN" dirty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en-US" altLang="zh-CN" sz="3200" dirty="0">
              <a:cs typeface="Calibri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spc="-10" dirty="0" smtClean="0">
                <a:cs typeface="Calibri"/>
              </a:rPr>
              <a:t>Marginal</a:t>
            </a:r>
            <a:r>
              <a:rPr lang="en-US" altLang="zh-CN" spc="-5" dirty="0" smtClean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probability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spc="-5" dirty="0">
                <a:cs typeface="Calibri"/>
              </a:rPr>
              <a:t>Use the </a:t>
            </a:r>
            <a:r>
              <a:rPr lang="en-US" altLang="zh-CN" spc="-15" dirty="0">
                <a:cs typeface="Calibri"/>
              </a:rPr>
              <a:t>total </a:t>
            </a:r>
            <a:r>
              <a:rPr lang="en-US" altLang="zh-CN" spc="-10" dirty="0">
                <a:cs typeface="Calibri"/>
              </a:rPr>
              <a:t>law </a:t>
            </a:r>
            <a:r>
              <a:rPr lang="en-US" altLang="zh-CN" dirty="0">
                <a:cs typeface="Calibri"/>
              </a:rPr>
              <a:t>of</a:t>
            </a:r>
            <a:r>
              <a:rPr lang="en-US" altLang="zh-CN" spc="50" dirty="0">
                <a:cs typeface="Calibri"/>
              </a:rPr>
              <a:t> </a:t>
            </a:r>
            <a:r>
              <a:rPr lang="en-US" altLang="zh-CN" spc="-10" dirty="0">
                <a:cs typeface="Calibri"/>
              </a:rPr>
              <a:t>probability</a:t>
            </a:r>
            <a:endParaRPr lang="en-US" altLang="zh-CN" dirty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lang="en-US" altLang="zh-CN" sz="2800" dirty="0">
              <a:cs typeface="Calibri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 smtClean="0">
                <a:cs typeface="Calibri"/>
              </a:rPr>
              <a:t>Conditional </a:t>
            </a:r>
            <a:r>
              <a:rPr lang="en-US" altLang="zh-CN" spc="-5" dirty="0">
                <a:cs typeface="Calibri"/>
              </a:rPr>
              <a:t>probability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spc="-5" dirty="0">
                <a:cs typeface="Calibri"/>
              </a:rPr>
              <a:t>Use the </a:t>
            </a:r>
            <a:r>
              <a:rPr lang="en-US" altLang="zh-CN" spc="-15" dirty="0">
                <a:cs typeface="Calibri"/>
              </a:rPr>
              <a:t>Bayes</a:t>
            </a:r>
            <a:r>
              <a:rPr lang="en-US" altLang="zh-CN" spc="1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Rule</a:t>
            </a:r>
            <a:endParaRPr lang="en-US" altLang="zh-CN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28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774391" y="1998957"/>
                <a:ext cx="3069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</m:e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70C0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391" y="1998957"/>
                <a:ext cx="3069365" cy="369332"/>
              </a:xfrm>
              <a:prstGeom prst="rect">
                <a:avLst/>
              </a:prstGeom>
              <a:blipFill>
                <a:blip r:embed="rId2"/>
                <a:stretch>
                  <a:fillRect l="-178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474149" y="3154037"/>
                <a:ext cx="366985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,~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sz="2400" b="0" i="1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𝐵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∪~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70C0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149" y="3154037"/>
                <a:ext cx="3669851" cy="738664"/>
              </a:xfrm>
              <a:prstGeom prst="rect">
                <a:avLst/>
              </a:prstGeom>
              <a:blipFill>
                <a:blip r:embed="rId3"/>
                <a:stretch>
                  <a:fillRect l="-1661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712466" y="4434734"/>
                <a:ext cx="4431534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</m:e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0070C0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466" y="4434734"/>
                <a:ext cx="4431534" cy="782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5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777"/>
            <a:ext cx="7665605" cy="585111"/>
          </a:xfrm>
        </p:spPr>
        <p:txBody>
          <a:bodyPr/>
          <a:lstStyle/>
          <a:p>
            <a:r>
              <a:rPr lang="en-US" altLang="zh-CN" sz="3200" spc="-5" dirty="0">
                <a:solidFill>
                  <a:srgbClr val="000000"/>
                </a:solidFill>
              </a:rPr>
              <a:t>(</a:t>
            </a:r>
            <a:r>
              <a:rPr lang="en-US" altLang="zh-CN" sz="3200" spc="-5" dirty="0" smtClean="0">
                <a:solidFill>
                  <a:srgbClr val="000000"/>
                </a:solidFill>
              </a:rPr>
              <a:t>1) </a:t>
            </a:r>
            <a:r>
              <a:rPr lang="en-US" altLang="zh-CN" sz="3200" spc="-180" dirty="0" smtClean="0">
                <a:solidFill>
                  <a:srgbClr val="000000"/>
                </a:solidFill>
              </a:rPr>
              <a:t>To </a:t>
            </a:r>
            <a:r>
              <a:rPr lang="en-US" altLang="zh-CN" sz="3200" spc="-20" dirty="0">
                <a:solidFill>
                  <a:srgbClr val="000000"/>
                </a:solidFill>
              </a:rPr>
              <a:t>calculate </a:t>
            </a:r>
            <a:r>
              <a:rPr lang="en-US" altLang="zh-CN" sz="3200" spc="-15" dirty="0">
                <a:solidFill>
                  <a:srgbClr val="0000FF"/>
                </a:solidFill>
              </a:rPr>
              <a:t>Joint </a:t>
            </a:r>
            <a:r>
              <a:rPr lang="en-US" altLang="zh-CN" sz="3200" spc="-10" dirty="0">
                <a:solidFill>
                  <a:srgbClr val="0000FF"/>
                </a:solidFill>
              </a:rPr>
              <a:t>Probability</a:t>
            </a:r>
            <a:r>
              <a:rPr lang="en-US" altLang="zh-CN" sz="3200" spc="-10" dirty="0" smtClean="0">
                <a:solidFill>
                  <a:srgbClr val="0000FF"/>
                </a:solidFill>
              </a:rPr>
              <a:t>:</a:t>
            </a:r>
            <a:r>
              <a:rPr lang="en-US" altLang="zh-CN" sz="3200" spc="-10" dirty="0" smtClean="0"/>
              <a:t> </a:t>
            </a:r>
            <a:br>
              <a:rPr lang="en-US" altLang="zh-CN" sz="3200" spc="-10" dirty="0" smtClean="0"/>
            </a:br>
            <a:r>
              <a:rPr lang="en-US" altLang="zh-CN" sz="3200" spc="-5" dirty="0" smtClean="0"/>
              <a:t>Use </a:t>
            </a:r>
            <a:r>
              <a:rPr lang="en-US" altLang="zh-CN" sz="3200" spc="-5" dirty="0"/>
              <a:t>Chain</a:t>
            </a:r>
            <a:r>
              <a:rPr lang="en-US" altLang="zh-CN" sz="3200" spc="-25" dirty="0"/>
              <a:t> </a:t>
            </a:r>
            <a:r>
              <a:rPr lang="en-US" altLang="zh-CN" sz="3200" spc="-5" dirty="0"/>
              <a:t>Rule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40" dirty="0">
                <a:cs typeface="Calibri"/>
              </a:rPr>
              <a:t>Two </a:t>
            </a:r>
            <a:r>
              <a:rPr lang="en-US" altLang="zh-CN" spc="-25" dirty="0">
                <a:cs typeface="Calibri"/>
              </a:rPr>
              <a:t>ways </a:t>
            </a:r>
            <a:r>
              <a:rPr lang="en-US" altLang="zh-CN" spc="-15" dirty="0">
                <a:cs typeface="Calibri"/>
              </a:rPr>
              <a:t>to </a:t>
            </a:r>
            <a:r>
              <a:rPr lang="en-US" altLang="zh-CN" spc="-5" dirty="0">
                <a:cs typeface="Calibri"/>
              </a:rPr>
              <a:t>use chain </a:t>
            </a:r>
            <a:r>
              <a:rPr lang="en-US" altLang="zh-CN" dirty="0">
                <a:cs typeface="Calibri"/>
              </a:rPr>
              <a:t>rules on </a:t>
            </a:r>
            <a:r>
              <a:rPr lang="en-US" altLang="zh-CN" spc="-5" dirty="0">
                <a:cs typeface="Calibri"/>
              </a:rPr>
              <a:t>joint</a:t>
            </a:r>
            <a:r>
              <a:rPr lang="en-US" altLang="zh-CN" spc="65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probability</a:t>
            </a:r>
            <a:endParaRPr lang="en-US" altLang="zh-CN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552450" y="1605074"/>
            <a:ext cx="712903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2083752" y="3759708"/>
            <a:ext cx="3346450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5" dirty="0">
                <a:latin typeface="Calibri"/>
                <a:cs typeface="Calibri"/>
              </a:rPr>
              <a:t>P(</a:t>
            </a:r>
            <a:r>
              <a:rPr sz="3200" spc="-5" dirty="0">
                <a:latin typeface="Symbol"/>
                <a:cs typeface="Symbol"/>
              </a:rPr>
              <a:t></a:t>
            </a:r>
            <a:r>
              <a:rPr sz="3200" spc="-5" dirty="0">
                <a:latin typeface="Calibri"/>
                <a:cs typeface="Calibri"/>
              </a:rPr>
              <a:t>B)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lang="en-US" sz="3200" dirty="0">
                <a:latin typeface="Calibri"/>
                <a:cs typeface="Calibri"/>
              </a:rPr>
              <a:t>P</a:t>
            </a:r>
            <a:r>
              <a:rPr sz="3200" dirty="0" smtClean="0">
                <a:latin typeface="Calibri"/>
                <a:cs typeface="Calibri"/>
              </a:rPr>
              <a:t>(B|A)</a:t>
            </a:r>
            <a:r>
              <a:rPr lang="en-US" sz="3200" dirty="0" smtClean="0">
                <a:latin typeface="Calibri"/>
                <a:cs typeface="Calibri"/>
              </a:rPr>
              <a:t>P</a:t>
            </a:r>
            <a:r>
              <a:rPr sz="3200" dirty="0" smtClean="0">
                <a:latin typeface="Calibri"/>
                <a:cs typeface="Calibri"/>
              </a:rPr>
              <a:t>(</a:t>
            </a:r>
            <a:r>
              <a:rPr sz="3200" dirty="0">
                <a:latin typeface="Symbol"/>
                <a:cs typeface="Symbol"/>
              </a:rPr>
              <a:t></a:t>
            </a:r>
            <a:r>
              <a:rPr sz="3200" dirty="0">
                <a:latin typeface="Calibri"/>
                <a:cs typeface="Calibri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P(</a:t>
            </a:r>
            <a:r>
              <a:rPr sz="3200" spc="-5" dirty="0">
                <a:latin typeface="Symbol"/>
                <a:cs typeface="Symbol"/>
              </a:rPr>
              <a:t></a:t>
            </a:r>
            <a:r>
              <a:rPr sz="3200" spc="-5" dirty="0">
                <a:latin typeface="Calibri"/>
                <a:cs typeface="Calibri"/>
              </a:rPr>
              <a:t>B)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lang="en-US" sz="3200" dirty="0">
                <a:latin typeface="Calibri"/>
                <a:cs typeface="Calibri"/>
              </a:rPr>
              <a:t>P</a:t>
            </a:r>
            <a:r>
              <a:rPr sz="3200" dirty="0" smtClean="0">
                <a:latin typeface="Calibri"/>
                <a:cs typeface="Calibri"/>
              </a:rPr>
              <a:t>(A|B)</a:t>
            </a:r>
            <a:r>
              <a:rPr lang="en-US" sz="3200" dirty="0" smtClean="0">
                <a:latin typeface="Calibri"/>
                <a:cs typeface="Calibri"/>
              </a:rPr>
              <a:t>P</a:t>
            </a:r>
            <a:r>
              <a:rPr sz="3200" dirty="0" smtClean="0">
                <a:latin typeface="Calibri"/>
                <a:cs typeface="Calibri"/>
              </a:rPr>
              <a:t>(</a:t>
            </a:r>
            <a:r>
              <a:rPr sz="3200" dirty="0">
                <a:latin typeface="Symbol"/>
                <a:cs typeface="Symbol"/>
              </a:rPr>
              <a:t></a:t>
            </a:r>
            <a:r>
              <a:rPr sz="3200" dirty="0">
                <a:latin typeface="Calibri"/>
                <a:cs typeface="Calibri"/>
              </a:rPr>
              <a:t>)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2438400" y="3337677"/>
            <a:ext cx="328613" cy="4982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70551" y="2814457"/>
            <a:ext cx="86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joint</a:t>
            </a:r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257675" y="3337677"/>
            <a:ext cx="504825" cy="540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451040" y="3607806"/>
            <a:ext cx="664010" cy="341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994150" y="2834608"/>
            <a:ext cx="210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conditional</a:t>
            </a:r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99175" y="3255348"/>
            <a:ext cx="1604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marginal</a:t>
            </a:r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8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55602"/>
            <a:ext cx="7665605" cy="585111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</a:rPr>
              <a:t>The Big</a:t>
            </a:r>
            <a:r>
              <a:rPr lang="en-US" altLang="zh-CN" sz="3600" spc="-70" dirty="0">
                <a:solidFill>
                  <a:srgbClr val="000000"/>
                </a:solidFill>
              </a:rPr>
              <a:t> </a:t>
            </a:r>
            <a:r>
              <a:rPr lang="en-US" altLang="zh-CN" sz="3600" spc="-10" dirty="0">
                <a:solidFill>
                  <a:srgbClr val="000000"/>
                </a:solidFill>
              </a:rPr>
              <a:t>Picture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object 3"/>
          <p:cNvSpPr/>
          <p:nvPr/>
        </p:nvSpPr>
        <p:spPr>
          <a:xfrm>
            <a:off x="457200" y="2438400"/>
            <a:ext cx="2971800" cy="990600"/>
          </a:xfrm>
          <a:custGeom>
            <a:avLst/>
            <a:gdLst/>
            <a:ahLst/>
            <a:cxnLst/>
            <a:rect l="l" t="t" r="r" b="b"/>
            <a:pathLst>
              <a:path w="2971800" h="990600">
                <a:moveTo>
                  <a:pt x="0" y="495300"/>
                </a:moveTo>
                <a:lnTo>
                  <a:pt x="6421" y="448945"/>
                </a:lnTo>
                <a:lnTo>
                  <a:pt x="25306" y="403795"/>
                </a:lnTo>
                <a:lnTo>
                  <a:pt x="56082" y="360041"/>
                </a:lnTo>
                <a:lnTo>
                  <a:pt x="98180" y="317872"/>
                </a:lnTo>
                <a:lnTo>
                  <a:pt x="151028" y="277479"/>
                </a:lnTo>
                <a:lnTo>
                  <a:pt x="214056" y="239052"/>
                </a:lnTo>
                <a:lnTo>
                  <a:pt x="249208" y="220636"/>
                </a:lnTo>
                <a:lnTo>
                  <a:pt x="286692" y="202782"/>
                </a:lnTo>
                <a:lnTo>
                  <a:pt x="326435" y="185515"/>
                </a:lnTo>
                <a:lnTo>
                  <a:pt x="368366" y="168858"/>
                </a:lnTo>
                <a:lnTo>
                  <a:pt x="412414" y="152835"/>
                </a:lnTo>
                <a:lnTo>
                  <a:pt x="458507" y="137471"/>
                </a:lnTo>
                <a:lnTo>
                  <a:pt x="506575" y="122788"/>
                </a:lnTo>
                <a:lnTo>
                  <a:pt x="556545" y="108811"/>
                </a:lnTo>
                <a:lnTo>
                  <a:pt x="608346" y="95564"/>
                </a:lnTo>
                <a:lnTo>
                  <a:pt x="661908" y="83069"/>
                </a:lnTo>
                <a:lnTo>
                  <a:pt x="717158" y="71352"/>
                </a:lnTo>
                <a:lnTo>
                  <a:pt x="774025" y="60435"/>
                </a:lnTo>
                <a:lnTo>
                  <a:pt x="832438" y="50342"/>
                </a:lnTo>
                <a:lnTo>
                  <a:pt x="892326" y="41098"/>
                </a:lnTo>
                <a:lnTo>
                  <a:pt x="953617" y="32726"/>
                </a:lnTo>
                <a:lnTo>
                  <a:pt x="1016240" y="25250"/>
                </a:lnTo>
                <a:lnTo>
                  <a:pt x="1080124" y="18694"/>
                </a:lnTo>
                <a:lnTo>
                  <a:pt x="1145196" y="13081"/>
                </a:lnTo>
                <a:lnTo>
                  <a:pt x="1211387" y="8435"/>
                </a:lnTo>
                <a:lnTo>
                  <a:pt x="1278624" y="4780"/>
                </a:lnTo>
                <a:lnTo>
                  <a:pt x="1346836" y="2140"/>
                </a:lnTo>
                <a:lnTo>
                  <a:pt x="1415951" y="539"/>
                </a:lnTo>
                <a:lnTo>
                  <a:pt x="1485900" y="0"/>
                </a:lnTo>
                <a:lnTo>
                  <a:pt x="1555848" y="539"/>
                </a:lnTo>
                <a:lnTo>
                  <a:pt x="1624963" y="2140"/>
                </a:lnTo>
                <a:lnTo>
                  <a:pt x="1693175" y="4780"/>
                </a:lnTo>
                <a:lnTo>
                  <a:pt x="1760412" y="8435"/>
                </a:lnTo>
                <a:lnTo>
                  <a:pt x="1826603" y="13081"/>
                </a:lnTo>
                <a:lnTo>
                  <a:pt x="1891675" y="18694"/>
                </a:lnTo>
                <a:lnTo>
                  <a:pt x="1955559" y="25250"/>
                </a:lnTo>
                <a:lnTo>
                  <a:pt x="2018182" y="32726"/>
                </a:lnTo>
                <a:lnTo>
                  <a:pt x="2079473" y="41098"/>
                </a:lnTo>
                <a:lnTo>
                  <a:pt x="2139361" y="50342"/>
                </a:lnTo>
                <a:lnTo>
                  <a:pt x="2197774" y="60435"/>
                </a:lnTo>
                <a:lnTo>
                  <a:pt x="2254641" y="71352"/>
                </a:lnTo>
                <a:lnTo>
                  <a:pt x="2309891" y="83069"/>
                </a:lnTo>
                <a:lnTo>
                  <a:pt x="2363453" y="95564"/>
                </a:lnTo>
                <a:lnTo>
                  <a:pt x="2415254" y="108811"/>
                </a:lnTo>
                <a:lnTo>
                  <a:pt x="2465224" y="122788"/>
                </a:lnTo>
                <a:lnTo>
                  <a:pt x="2513292" y="137471"/>
                </a:lnTo>
                <a:lnTo>
                  <a:pt x="2559385" y="152835"/>
                </a:lnTo>
                <a:lnTo>
                  <a:pt x="2603433" y="168858"/>
                </a:lnTo>
                <a:lnTo>
                  <a:pt x="2645364" y="185515"/>
                </a:lnTo>
                <a:lnTo>
                  <a:pt x="2685107" y="202782"/>
                </a:lnTo>
                <a:lnTo>
                  <a:pt x="2722591" y="220636"/>
                </a:lnTo>
                <a:lnTo>
                  <a:pt x="2757743" y="239052"/>
                </a:lnTo>
                <a:lnTo>
                  <a:pt x="2820771" y="277479"/>
                </a:lnTo>
                <a:lnTo>
                  <a:pt x="2873619" y="317872"/>
                </a:lnTo>
                <a:lnTo>
                  <a:pt x="2915717" y="360041"/>
                </a:lnTo>
                <a:lnTo>
                  <a:pt x="2946493" y="403795"/>
                </a:lnTo>
                <a:lnTo>
                  <a:pt x="2965378" y="448945"/>
                </a:lnTo>
                <a:lnTo>
                  <a:pt x="2971800" y="495300"/>
                </a:lnTo>
                <a:lnTo>
                  <a:pt x="2970182" y="518616"/>
                </a:lnTo>
                <a:lnTo>
                  <a:pt x="2957458" y="564391"/>
                </a:lnTo>
                <a:lnTo>
                  <a:pt x="2932556" y="608867"/>
                </a:lnTo>
                <a:lnTo>
                  <a:pt x="2896047" y="651853"/>
                </a:lnTo>
                <a:lnTo>
                  <a:pt x="2848503" y="693157"/>
                </a:lnTo>
                <a:lnTo>
                  <a:pt x="2790494" y="732591"/>
                </a:lnTo>
                <a:lnTo>
                  <a:pt x="2722591" y="769963"/>
                </a:lnTo>
                <a:lnTo>
                  <a:pt x="2685107" y="787817"/>
                </a:lnTo>
                <a:lnTo>
                  <a:pt x="2645364" y="805084"/>
                </a:lnTo>
                <a:lnTo>
                  <a:pt x="2603433" y="821741"/>
                </a:lnTo>
                <a:lnTo>
                  <a:pt x="2559385" y="837764"/>
                </a:lnTo>
                <a:lnTo>
                  <a:pt x="2513292" y="853128"/>
                </a:lnTo>
                <a:lnTo>
                  <a:pt x="2465224" y="867811"/>
                </a:lnTo>
                <a:lnTo>
                  <a:pt x="2415254" y="881788"/>
                </a:lnTo>
                <a:lnTo>
                  <a:pt x="2363453" y="895035"/>
                </a:lnTo>
                <a:lnTo>
                  <a:pt x="2309891" y="907530"/>
                </a:lnTo>
                <a:lnTo>
                  <a:pt x="2254641" y="919247"/>
                </a:lnTo>
                <a:lnTo>
                  <a:pt x="2197774" y="930164"/>
                </a:lnTo>
                <a:lnTo>
                  <a:pt x="2139361" y="940257"/>
                </a:lnTo>
                <a:lnTo>
                  <a:pt x="2079473" y="949501"/>
                </a:lnTo>
                <a:lnTo>
                  <a:pt x="2018182" y="957873"/>
                </a:lnTo>
                <a:lnTo>
                  <a:pt x="1955559" y="965349"/>
                </a:lnTo>
                <a:lnTo>
                  <a:pt x="1891675" y="971905"/>
                </a:lnTo>
                <a:lnTo>
                  <a:pt x="1826603" y="977518"/>
                </a:lnTo>
                <a:lnTo>
                  <a:pt x="1760412" y="982164"/>
                </a:lnTo>
                <a:lnTo>
                  <a:pt x="1693175" y="985819"/>
                </a:lnTo>
                <a:lnTo>
                  <a:pt x="1624963" y="988459"/>
                </a:lnTo>
                <a:lnTo>
                  <a:pt x="1555848" y="990060"/>
                </a:lnTo>
                <a:lnTo>
                  <a:pt x="1485900" y="990600"/>
                </a:lnTo>
                <a:lnTo>
                  <a:pt x="1415951" y="990060"/>
                </a:lnTo>
                <a:lnTo>
                  <a:pt x="1346836" y="988459"/>
                </a:lnTo>
                <a:lnTo>
                  <a:pt x="1278624" y="985819"/>
                </a:lnTo>
                <a:lnTo>
                  <a:pt x="1211387" y="982164"/>
                </a:lnTo>
                <a:lnTo>
                  <a:pt x="1145196" y="977518"/>
                </a:lnTo>
                <a:lnTo>
                  <a:pt x="1080124" y="971905"/>
                </a:lnTo>
                <a:lnTo>
                  <a:pt x="1016240" y="965349"/>
                </a:lnTo>
                <a:lnTo>
                  <a:pt x="953617" y="957873"/>
                </a:lnTo>
                <a:lnTo>
                  <a:pt x="892326" y="949501"/>
                </a:lnTo>
                <a:lnTo>
                  <a:pt x="832438" y="940257"/>
                </a:lnTo>
                <a:lnTo>
                  <a:pt x="774025" y="930164"/>
                </a:lnTo>
                <a:lnTo>
                  <a:pt x="717158" y="919247"/>
                </a:lnTo>
                <a:lnTo>
                  <a:pt x="661908" y="907530"/>
                </a:lnTo>
                <a:lnTo>
                  <a:pt x="608346" y="895035"/>
                </a:lnTo>
                <a:lnTo>
                  <a:pt x="556545" y="881788"/>
                </a:lnTo>
                <a:lnTo>
                  <a:pt x="506575" y="867811"/>
                </a:lnTo>
                <a:lnTo>
                  <a:pt x="458507" y="853128"/>
                </a:lnTo>
                <a:lnTo>
                  <a:pt x="412414" y="837764"/>
                </a:lnTo>
                <a:lnTo>
                  <a:pt x="368366" y="821741"/>
                </a:lnTo>
                <a:lnTo>
                  <a:pt x="326435" y="805084"/>
                </a:lnTo>
                <a:lnTo>
                  <a:pt x="286692" y="787817"/>
                </a:lnTo>
                <a:lnTo>
                  <a:pt x="249208" y="769963"/>
                </a:lnTo>
                <a:lnTo>
                  <a:pt x="214056" y="751547"/>
                </a:lnTo>
                <a:lnTo>
                  <a:pt x="151028" y="713120"/>
                </a:lnTo>
                <a:lnTo>
                  <a:pt x="98180" y="672727"/>
                </a:lnTo>
                <a:lnTo>
                  <a:pt x="56082" y="630558"/>
                </a:lnTo>
                <a:lnTo>
                  <a:pt x="25306" y="586804"/>
                </a:lnTo>
                <a:lnTo>
                  <a:pt x="6421" y="541654"/>
                </a:lnTo>
                <a:lnTo>
                  <a:pt x="0" y="49530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 txBox="1"/>
          <p:nvPr/>
        </p:nvSpPr>
        <p:spPr>
          <a:xfrm>
            <a:off x="1024382" y="2495803"/>
            <a:ext cx="1837689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6585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  <a:p>
            <a:pPr marL="565150" marR="5080" indent="-553085">
              <a:lnSpc>
                <a:spcPts val="2180"/>
              </a:lnSpc>
              <a:spcBef>
                <a:spcPts val="30"/>
              </a:spcBef>
            </a:pPr>
            <a:r>
              <a:rPr sz="1800" spc="-5" dirty="0">
                <a:latin typeface="Calibri"/>
                <a:cs typeface="Calibri"/>
              </a:rPr>
              <a:t>i.e. </a:t>
            </a:r>
            <a:r>
              <a:rPr sz="1800" spc="-10" dirty="0">
                <a:latin typeface="Calibri"/>
                <a:cs typeface="Calibri"/>
              </a:rPr>
              <a:t>Data generating  process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5867400" y="2438400"/>
            <a:ext cx="2059305" cy="990600"/>
          </a:xfrm>
          <a:custGeom>
            <a:avLst/>
            <a:gdLst/>
            <a:ahLst/>
            <a:cxnLst/>
            <a:rect l="l" t="t" r="r" b="b"/>
            <a:pathLst>
              <a:path w="2059304" h="990600">
                <a:moveTo>
                  <a:pt x="0" y="495300"/>
                </a:moveTo>
                <a:lnTo>
                  <a:pt x="7443" y="435433"/>
                </a:lnTo>
                <a:lnTo>
                  <a:pt x="29199" y="377686"/>
                </a:lnTo>
                <a:lnTo>
                  <a:pt x="64407" y="322473"/>
                </a:lnTo>
                <a:lnTo>
                  <a:pt x="112205" y="270209"/>
                </a:lnTo>
                <a:lnTo>
                  <a:pt x="171731" y="221308"/>
                </a:lnTo>
                <a:lnTo>
                  <a:pt x="205623" y="198248"/>
                </a:lnTo>
                <a:lnTo>
                  <a:pt x="242124" y="176184"/>
                </a:lnTo>
                <a:lnTo>
                  <a:pt x="281126" y="155168"/>
                </a:lnTo>
                <a:lnTo>
                  <a:pt x="322522" y="135252"/>
                </a:lnTo>
                <a:lnTo>
                  <a:pt x="366204" y="116488"/>
                </a:lnTo>
                <a:lnTo>
                  <a:pt x="412064" y="98927"/>
                </a:lnTo>
                <a:lnTo>
                  <a:pt x="459994" y="82621"/>
                </a:lnTo>
                <a:lnTo>
                  <a:pt x="509888" y="67622"/>
                </a:lnTo>
                <a:lnTo>
                  <a:pt x="561637" y="53983"/>
                </a:lnTo>
                <a:lnTo>
                  <a:pt x="615133" y="41753"/>
                </a:lnTo>
                <a:lnTo>
                  <a:pt x="670270" y="30987"/>
                </a:lnTo>
                <a:lnTo>
                  <a:pt x="726938" y="21734"/>
                </a:lnTo>
                <a:lnTo>
                  <a:pt x="785031" y="14048"/>
                </a:lnTo>
                <a:lnTo>
                  <a:pt x="844441" y="7979"/>
                </a:lnTo>
                <a:lnTo>
                  <a:pt x="905059" y="3581"/>
                </a:lnTo>
                <a:lnTo>
                  <a:pt x="966780" y="903"/>
                </a:lnTo>
                <a:lnTo>
                  <a:pt x="1029494" y="0"/>
                </a:lnTo>
                <a:lnTo>
                  <a:pt x="1092207" y="903"/>
                </a:lnTo>
                <a:lnTo>
                  <a:pt x="1153928" y="3581"/>
                </a:lnTo>
                <a:lnTo>
                  <a:pt x="1214546" y="7979"/>
                </a:lnTo>
                <a:lnTo>
                  <a:pt x="1273956" y="14048"/>
                </a:lnTo>
                <a:lnTo>
                  <a:pt x="1332049" y="21734"/>
                </a:lnTo>
                <a:lnTo>
                  <a:pt x="1388717" y="30987"/>
                </a:lnTo>
                <a:lnTo>
                  <a:pt x="1443854" y="41753"/>
                </a:lnTo>
                <a:lnTo>
                  <a:pt x="1497350" y="53983"/>
                </a:lnTo>
                <a:lnTo>
                  <a:pt x="1549099" y="67622"/>
                </a:lnTo>
                <a:lnTo>
                  <a:pt x="1598993" y="82621"/>
                </a:lnTo>
                <a:lnTo>
                  <a:pt x="1646923" y="98927"/>
                </a:lnTo>
                <a:lnTo>
                  <a:pt x="1692783" y="116488"/>
                </a:lnTo>
                <a:lnTo>
                  <a:pt x="1736465" y="135252"/>
                </a:lnTo>
                <a:lnTo>
                  <a:pt x="1777861" y="155168"/>
                </a:lnTo>
                <a:lnTo>
                  <a:pt x="1816863" y="176184"/>
                </a:lnTo>
                <a:lnTo>
                  <a:pt x="1853364" y="198248"/>
                </a:lnTo>
                <a:lnTo>
                  <a:pt x="1887256" y="221308"/>
                </a:lnTo>
                <a:lnTo>
                  <a:pt x="1918431" y="245312"/>
                </a:lnTo>
                <a:lnTo>
                  <a:pt x="1972201" y="295947"/>
                </a:lnTo>
                <a:lnTo>
                  <a:pt x="2013811" y="349737"/>
                </a:lnTo>
                <a:lnTo>
                  <a:pt x="2042401" y="406269"/>
                </a:lnTo>
                <a:lnTo>
                  <a:pt x="2057109" y="465127"/>
                </a:lnTo>
                <a:lnTo>
                  <a:pt x="2058988" y="495300"/>
                </a:lnTo>
                <a:lnTo>
                  <a:pt x="2057109" y="525472"/>
                </a:lnTo>
                <a:lnTo>
                  <a:pt x="2042401" y="584330"/>
                </a:lnTo>
                <a:lnTo>
                  <a:pt x="2013811" y="640862"/>
                </a:lnTo>
                <a:lnTo>
                  <a:pt x="1972201" y="694652"/>
                </a:lnTo>
                <a:lnTo>
                  <a:pt x="1918431" y="745287"/>
                </a:lnTo>
                <a:lnTo>
                  <a:pt x="1887256" y="769291"/>
                </a:lnTo>
                <a:lnTo>
                  <a:pt x="1853364" y="792351"/>
                </a:lnTo>
                <a:lnTo>
                  <a:pt x="1816863" y="814415"/>
                </a:lnTo>
                <a:lnTo>
                  <a:pt x="1777861" y="835431"/>
                </a:lnTo>
                <a:lnTo>
                  <a:pt x="1736465" y="855347"/>
                </a:lnTo>
                <a:lnTo>
                  <a:pt x="1692783" y="874111"/>
                </a:lnTo>
                <a:lnTo>
                  <a:pt x="1646923" y="891672"/>
                </a:lnTo>
                <a:lnTo>
                  <a:pt x="1598993" y="907978"/>
                </a:lnTo>
                <a:lnTo>
                  <a:pt x="1549099" y="922977"/>
                </a:lnTo>
                <a:lnTo>
                  <a:pt x="1497350" y="936616"/>
                </a:lnTo>
                <a:lnTo>
                  <a:pt x="1443854" y="948846"/>
                </a:lnTo>
                <a:lnTo>
                  <a:pt x="1388717" y="959612"/>
                </a:lnTo>
                <a:lnTo>
                  <a:pt x="1332049" y="968865"/>
                </a:lnTo>
                <a:lnTo>
                  <a:pt x="1273956" y="976551"/>
                </a:lnTo>
                <a:lnTo>
                  <a:pt x="1214546" y="982620"/>
                </a:lnTo>
                <a:lnTo>
                  <a:pt x="1153928" y="987018"/>
                </a:lnTo>
                <a:lnTo>
                  <a:pt x="1092207" y="989696"/>
                </a:lnTo>
                <a:lnTo>
                  <a:pt x="1029494" y="990600"/>
                </a:lnTo>
                <a:lnTo>
                  <a:pt x="966780" y="989696"/>
                </a:lnTo>
                <a:lnTo>
                  <a:pt x="905059" y="987018"/>
                </a:lnTo>
                <a:lnTo>
                  <a:pt x="844441" y="982620"/>
                </a:lnTo>
                <a:lnTo>
                  <a:pt x="785031" y="976551"/>
                </a:lnTo>
                <a:lnTo>
                  <a:pt x="726938" y="968865"/>
                </a:lnTo>
                <a:lnTo>
                  <a:pt x="670270" y="959612"/>
                </a:lnTo>
                <a:lnTo>
                  <a:pt x="615133" y="948846"/>
                </a:lnTo>
                <a:lnTo>
                  <a:pt x="561637" y="936616"/>
                </a:lnTo>
                <a:lnTo>
                  <a:pt x="509888" y="922977"/>
                </a:lnTo>
                <a:lnTo>
                  <a:pt x="459994" y="907978"/>
                </a:lnTo>
                <a:lnTo>
                  <a:pt x="412064" y="891672"/>
                </a:lnTo>
                <a:lnTo>
                  <a:pt x="366204" y="874111"/>
                </a:lnTo>
                <a:lnTo>
                  <a:pt x="322522" y="855347"/>
                </a:lnTo>
                <a:lnTo>
                  <a:pt x="281126" y="835431"/>
                </a:lnTo>
                <a:lnTo>
                  <a:pt x="242124" y="814415"/>
                </a:lnTo>
                <a:lnTo>
                  <a:pt x="205623" y="792351"/>
                </a:lnTo>
                <a:lnTo>
                  <a:pt x="171731" y="769291"/>
                </a:lnTo>
                <a:lnTo>
                  <a:pt x="140556" y="745287"/>
                </a:lnTo>
                <a:lnTo>
                  <a:pt x="86786" y="694652"/>
                </a:lnTo>
                <a:lnTo>
                  <a:pt x="45176" y="640862"/>
                </a:lnTo>
                <a:lnTo>
                  <a:pt x="16586" y="584330"/>
                </a:lnTo>
                <a:lnTo>
                  <a:pt x="1878" y="525472"/>
                </a:lnTo>
                <a:lnTo>
                  <a:pt x="0" y="49530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 txBox="1"/>
          <p:nvPr/>
        </p:nvSpPr>
        <p:spPr>
          <a:xfrm>
            <a:off x="6438741" y="2632964"/>
            <a:ext cx="915669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41935" marR="5080" indent="-22987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Calibri"/>
                <a:cs typeface="Calibri"/>
              </a:rPr>
              <a:t>Obs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ed  </a:t>
            </a:r>
            <a:r>
              <a:rPr sz="1800" spc="-1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7"/>
          <p:cNvSpPr/>
          <p:nvPr/>
        </p:nvSpPr>
        <p:spPr>
          <a:xfrm>
            <a:off x="1946275" y="2212975"/>
            <a:ext cx="5004435" cy="231775"/>
          </a:xfrm>
          <a:custGeom>
            <a:avLst/>
            <a:gdLst/>
            <a:ahLst/>
            <a:cxnLst/>
            <a:rect l="l" t="t" r="r" b="b"/>
            <a:pathLst>
              <a:path w="5004434" h="231775">
                <a:moveTo>
                  <a:pt x="4959350" y="0"/>
                </a:moveTo>
                <a:lnTo>
                  <a:pt x="0" y="0"/>
                </a:lnTo>
                <a:lnTo>
                  <a:pt x="0" y="231775"/>
                </a:lnTo>
                <a:lnTo>
                  <a:pt x="6350" y="231775"/>
                </a:lnTo>
                <a:lnTo>
                  <a:pt x="6350" y="6350"/>
                </a:lnTo>
                <a:lnTo>
                  <a:pt x="3175" y="6350"/>
                </a:lnTo>
                <a:lnTo>
                  <a:pt x="6350" y="3175"/>
                </a:lnTo>
                <a:lnTo>
                  <a:pt x="4959350" y="3175"/>
                </a:lnTo>
                <a:lnTo>
                  <a:pt x="4959350" y="0"/>
                </a:lnTo>
                <a:close/>
              </a:path>
              <a:path w="5004434" h="231775">
                <a:moveTo>
                  <a:pt x="4911639" y="132962"/>
                </a:moveTo>
                <a:lnTo>
                  <a:pt x="4908609" y="134729"/>
                </a:lnTo>
                <a:lnTo>
                  <a:pt x="4908099" y="136673"/>
                </a:lnTo>
                <a:lnTo>
                  <a:pt x="4956175" y="219088"/>
                </a:lnTo>
                <a:lnTo>
                  <a:pt x="4959850" y="212788"/>
                </a:lnTo>
                <a:lnTo>
                  <a:pt x="4953000" y="212788"/>
                </a:lnTo>
                <a:lnTo>
                  <a:pt x="4952998" y="201043"/>
                </a:lnTo>
                <a:lnTo>
                  <a:pt x="4913584" y="133474"/>
                </a:lnTo>
                <a:lnTo>
                  <a:pt x="4911639" y="132962"/>
                </a:lnTo>
                <a:close/>
              </a:path>
              <a:path w="5004434" h="231775">
                <a:moveTo>
                  <a:pt x="4953000" y="201044"/>
                </a:moveTo>
                <a:lnTo>
                  <a:pt x="4953000" y="212788"/>
                </a:lnTo>
                <a:lnTo>
                  <a:pt x="4959350" y="212788"/>
                </a:lnTo>
                <a:lnTo>
                  <a:pt x="4959350" y="211188"/>
                </a:lnTo>
                <a:lnTo>
                  <a:pt x="4953431" y="211188"/>
                </a:lnTo>
                <a:lnTo>
                  <a:pt x="4956174" y="206486"/>
                </a:lnTo>
                <a:lnTo>
                  <a:pt x="4953000" y="201044"/>
                </a:lnTo>
                <a:close/>
              </a:path>
              <a:path w="5004434" h="231775">
                <a:moveTo>
                  <a:pt x="5000710" y="132962"/>
                </a:moveTo>
                <a:lnTo>
                  <a:pt x="4998765" y="133474"/>
                </a:lnTo>
                <a:lnTo>
                  <a:pt x="4959350" y="201043"/>
                </a:lnTo>
                <a:lnTo>
                  <a:pt x="4959350" y="212788"/>
                </a:lnTo>
                <a:lnTo>
                  <a:pt x="4959850" y="212788"/>
                </a:lnTo>
                <a:lnTo>
                  <a:pt x="5004250" y="136673"/>
                </a:lnTo>
                <a:lnTo>
                  <a:pt x="5003739" y="134729"/>
                </a:lnTo>
                <a:lnTo>
                  <a:pt x="5000710" y="132962"/>
                </a:lnTo>
                <a:close/>
              </a:path>
              <a:path w="5004434" h="231775">
                <a:moveTo>
                  <a:pt x="4956174" y="206486"/>
                </a:moveTo>
                <a:lnTo>
                  <a:pt x="4953431" y="211188"/>
                </a:lnTo>
                <a:lnTo>
                  <a:pt x="4958916" y="211188"/>
                </a:lnTo>
                <a:lnTo>
                  <a:pt x="4956174" y="206486"/>
                </a:lnTo>
                <a:close/>
              </a:path>
              <a:path w="5004434" h="231775">
                <a:moveTo>
                  <a:pt x="4959350" y="201043"/>
                </a:moveTo>
                <a:lnTo>
                  <a:pt x="4956174" y="206486"/>
                </a:lnTo>
                <a:lnTo>
                  <a:pt x="4958916" y="211188"/>
                </a:lnTo>
                <a:lnTo>
                  <a:pt x="4959350" y="211188"/>
                </a:lnTo>
                <a:lnTo>
                  <a:pt x="4959350" y="201043"/>
                </a:lnTo>
                <a:close/>
              </a:path>
              <a:path w="5004434" h="231775">
                <a:moveTo>
                  <a:pt x="4953000" y="3175"/>
                </a:moveTo>
                <a:lnTo>
                  <a:pt x="4953000" y="201044"/>
                </a:lnTo>
                <a:lnTo>
                  <a:pt x="4956174" y="206486"/>
                </a:lnTo>
                <a:lnTo>
                  <a:pt x="4959348" y="201044"/>
                </a:lnTo>
                <a:lnTo>
                  <a:pt x="4959350" y="6350"/>
                </a:lnTo>
                <a:lnTo>
                  <a:pt x="4956175" y="6350"/>
                </a:lnTo>
                <a:lnTo>
                  <a:pt x="4953000" y="3175"/>
                </a:lnTo>
                <a:close/>
              </a:path>
              <a:path w="5004434" h="231775">
                <a:moveTo>
                  <a:pt x="6350" y="3175"/>
                </a:moveTo>
                <a:lnTo>
                  <a:pt x="3175" y="6350"/>
                </a:lnTo>
                <a:lnTo>
                  <a:pt x="6350" y="6350"/>
                </a:lnTo>
                <a:lnTo>
                  <a:pt x="6350" y="3175"/>
                </a:lnTo>
                <a:close/>
              </a:path>
              <a:path w="5004434" h="231775">
                <a:moveTo>
                  <a:pt x="4953000" y="3175"/>
                </a:moveTo>
                <a:lnTo>
                  <a:pt x="6350" y="3175"/>
                </a:lnTo>
                <a:lnTo>
                  <a:pt x="6350" y="6350"/>
                </a:lnTo>
                <a:lnTo>
                  <a:pt x="4953000" y="6350"/>
                </a:lnTo>
                <a:lnTo>
                  <a:pt x="4953000" y="3175"/>
                </a:lnTo>
                <a:close/>
              </a:path>
              <a:path w="5004434" h="231775">
                <a:moveTo>
                  <a:pt x="4959350" y="3175"/>
                </a:moveTo>
                <a:lnTo>
                  <a:pt x="4953000" y="3175"/>
                </a:lnTo>
                <a:lnTo>
                  <a:pt x="4956175" y="6350"/>
                </a:lnTo>
                <a:lnTo>
                  <a:pt x="4959350" y="6350"/>
                </a:lnTo>
                <a:lnTo>
                  <a:pt x="4959350" y="317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 txBox="1"/>
          <p:nvPr/>
        </p:nvSpPr>
        <p:spPr>
          <a:xfrm>
            <a:off x="3507740" y="1538732"/>
            <a:ext cx="1408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Probability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9"/>
          <p:cNvSpPr/>
          <p:nvPr/>
        </p:nvSpPr>
        <p:spPr>
          <a:xfrm>
            <a:off x="1901374" y="3422650"/>
            <a:ext cx="5004435" cy="231775"/>
          </a:xfrm>
          <a:custGeom>
            <a:avLst/>
            <a:gdLst/>
            <a:ahLst/>
            <a:cxnLst/>
            <a:rect l="l" t="t" r="r" b="b"/>
            <a:pathLst>
              <a:path w="5004434" h="231775">
                <a:moveTo>
                  <a:pt x="48075" y="25288"/>
                </a:moveTo>
                <a:lnTo>
                  <a:pt x="44900" y="30730"/>
                </a:lnTo>
                <a:lnTo>
                  <a:pt x="44900" y="231775"/>
                </a:lnTo>
                <a:lnTo>
                  <a:pt x="5004250" y="231775"/>
                </a:lnTo>
                <a:lnTo>
                  <a:pt x="5004250" y="228600"/>
                </a:lnTo>
                <a:lnTo>
                  <a:pt x="51250" y="228600"/>
                </a:lnTo>
                <a:lnTo>
                  <a:pt x="48075" y="225425"/>
                </a:lnTo>
                <a:lnTo>
                  <a:pt x="51250" y="225425"/>
                </a:lnTo>
                <a:lnTo>
                  <a:pt x="51249" y="30730"/>
                </a:lnTo>
                <a:lnTo>
                  <a:pt x="48075" y="25288"/>
                </a:lnTo>
                <a:close/>
              </a:path>
              <a:path w="5004434" h="231775">
                <a:moveTo>
                  <a:pt x="51250" y="225425"/>
                </a:moveTo>
                <a:lnTo>
                  <a:pt x="48075" y="225425"/>
                </a:lnTo>
                <a:lnTo>
                  <a:pt x="51250" y="228600"/>
                </a:lnTo>
                <a:lnTo>
                  <a:pt x="51250" y="225425"/>
                </a:lnTo>
                <a:close/>
              </a:path>
              <a:path w="5004434" h="231775">
                <a:moveTo>
                  <a:pt x="4997900" y="225425"/>
                </a:moveTo>
                <a:lnTo>
                  <a:pt x="51250" y="225425"/>
                </a:lnTo>
                <a:lnTo>
                  <a:pt x="51250" y="228600"/>
                </a:lnTo>
                <a:lnTo>
                  <a:pt x="4997900" y="228600"/>
                </a:lnTo>
                <a:lnTo>
                  <a:pt x="4997900" y="225425"/>
                </a:lnTo>
                <a:close/>
              </a:path>
              <a:path w="5004434" h="231775">
                <a:moveTo>
                  <a:pt x="5004250" y="0"/>
                </a:moveTo>
                <a:lnTo>
                  <a:pt x="4997900" y="0"/>
                </a:lnTo>
                <a:lnTo>
                  <a:pt x="4997900" y="228600"/>
                </a:lnTo>
                <a:lnTo>
                  <a:pt x="5001075" y="225425"/>
                </a:lnTo>
                <a:lnTo>
                  <a:pt x="5004250" y="225425"/>
                </a:lnTo>
                <a:lnTo>
                  <a:pt x="5004250" y="0"/>
                </a:lnTo>
                <a:close/>
              </a:path>
              <a:path w="5004434" h="231775">
                <a:moveTo>
                  <a:pt x="5004250" y="225425"/>
                </a:moveTo>
                <a:lnTo>
                  <a:pt x="5001075" y="225425"/>
                </a:lnTo>
                <a:lnTo>
                  <a:pt x="4997900" y="228600"/>
                </a:lnTo>
                <a:lnTo>
                  <a:pt x="5004250" y="228600"/>
                </a:lnTo>
                <a:lnTo>
                  <a:pt x="5004250" y="225425"/>
                </a:lnTo>
                <a:close/>
              </a:path>
              <a:path w="5004434" h="231775">
                <a:moveTo>
                  <a:pt x="48075" y="12684"/>
                </a:moveTo>
                <a:lnTo>
                  <a:pt x="0" y="95101"/>
                </a:lnTo>
                <a:lnTo>
                  <a:pt x="510" y="97045"/>
                </a:lnTo>
                <a:lnTo>
                  <a:pt x="3540" y="98812"/>
                </a:lnTo>
                <a:lnTo>
                  <a:pt x="5485" y="98300"/>
                </a:lnTo>
                <a:lnTo>
                  <a:pt x="44899" y="30731"/>
                </a:lnTo>
                <a:lnTo>
                  <a:pt x="44900" y="18986"/>
                </a:lnTo>
                <a:lnTo>
                  <a:pt x="51751" y="18986"/>
                </a:lnTo>
                <a:lnTo>
                  <a:pt x="48075" y="12684"/>
                </a:lnTo>
                <a:close/>
              </a:path>
              <a:path w="5004434" h="231775">
                <a:moveTo>
                  <a:pt x="51751" y="18986"/>
                </a:moveTo>
                <a:lnTo>
                  <a:pt x="51250" y="18986"/>
                </a:lnTo>
                <a:lnTo>
                  <a:pt x="51250" y="30731"/>
                </a:lnTo>
                <a:lnTo>
                  <a:pt x="90666" y="98300"/>
                </a:lnTo>
                <a:lnTo>
                  <a:pt x="92610" y="98812"/>
                </a:lnTo>
                <a:lnTo>
                  <a:pt x="95639" y="97045"/>
                </a:lnTo>
                <a:lnTo>
                  <a:pt x="96151" y="95101"/>
                </a:lnTo>
                <a:lnTo>
                  <a:pt x="51751" y="18986"/>
                </a:lnTo>
                <a:close/>
              </a:path>
              <a:path w="5004434" h="231775">
                <a:moveTo>
                  <a:pt x="51250" y="20586"/>
                </a:moveTo>
                <a:lnTo>
                  <a:pt x="50817" y="20586"/>
                </a:lnTo>
                <a:lnTo>
                  <a:pt x="48075" y="25288"/>
                </a:lnTo>
                <a:lnTo>
                  <a:pt x="51250" y="30731"/>
                </a:lnTo>
                <a:lnTo>
                  <a:pt x="51250" y="20586"/>
                </a:lnTo>
                <a:close/>
              </a:path>
              <a:path w="5004434" h="231775">
                <a:moveTo>
                  <a:pt x="51250" y="18986"/>
                </a:moveTo>
                <a:lnTo>
                  <a:pt x="44900" y="18986"/>
                </a:lnTo>
                <a:lnTo>
                  <a:pt x="44900" y="30730"/>
                </a:lnTo>
                <a:lnTo>
                  <a:pt x="48075" y="25288"/>
                </a:lnTo>
                <a:lnTo>
                  <a:pt x="45332" y="20586"/>
                </a:lnTo>
                <a:lnTo>
                  <a:pt x="51250" y="20586"/>
                </a:lnTo>
                <a:lnTo>
                  <a:pt x="51250" y="18986"/>
                </a:lnTo>
                <a:close/>
              </a:path>
              <a:path w="5004434" h="231775">
                <a:moveTo>
                  <a:pt x="50817" y="20586"/>
                </a:moveTo>
                <a:lnTo>
                  <a:pt x="45332" y="20586"/>
                </a:lnTo>
                <a:lnTo>
                  <a:pt x="48075" y="25288"/>
                </a:lnTo>
                <a:lnTo>
                  <a:pt x="50817" y="20586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 txBox="1"/>
          <p:nvPr/>
        </p:nvSpPr>
        <p:spPr>
          <a:xfrm>
            <a:off x="3953950" y="3894835"/>
            <a:ext cx="295021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b="1" spc="-10" dirty="0">
                <a:latin typeface="Calibri"/>
                <a:cs typeface="Calibri"/>
              </a:rPr>
              <a:t>Estimation </a:t>
            </a:r>
            <a:r>
              <a:rPr sz="2400" b="1" dirty="0">
                <a:latin typeface="Calibri"/>
                <a:cs typeface="Calibri"/>
              </a:rPr>
              <a:t>/ </a:t>
            </a:r>
            <a:r>
              <a:rPr sz="2400" b="1" spc="-5" dirty="0">
                <a:latin typeface="Calibri"/>
                <a:cs typeface="Calibri"/>
              </a:rPr>
              <a:t>learning </a:t>
            </a:r>
            <a:r>
              <a:rPr sz="2400" b="1" dirty="0">
                <a:latin typeface="Calibri"/>
                <a:cs typeface="Calibri"/>
              </a:rPr>
              <a:t>/  </a:t>
            </a:r>
            <a:r>
              <a:rPr sz="2400" b="1" spc="-10" dirty="0">
                <a:latin typeface="Calibri"/>
                <a:cs typeface="Calibri"/>
              </a:rPr>
              <a:t>Statistics </a:t>
            </a:r>
            <a:r>
              <a:rPr sz="2400" b="1" dirty="0">
                <a:latin typeface="Calibri"/>
                <a:cs typeface="Calibri"/>
              </a:rPr>
              <a:t>/ </a:t>
            </a:r>
            <a:r>
              <a:rPr sz="2400" b="1" spc="-15" dirty="0">
                <a:latin typeface="Calibri"/>
                <a:cs typeface="Calibri"/>
              </a:rPr>
              <a:t>Data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mining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5050057" y="1580201"/>
            <a:ext cx="817342" cy="383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5050057" y="1580201"/>
            <a:ext cx="817880" cy="384175"/>
          </a:xfrm>
          <a:custGeom>
            <a:avLst/>
            <a:gdLst/>
            <a:ahLst/>
            <a:cxnLst/>
            <a:rect l="l" t="t" r="r" b="b"/>
            <a:pathLst>
              <a:path w="817879" h="384175">
                <a:moveTo>
                  <a:pt x="0" y="95994"/>
                </a:moveTo>
                <a:lnTo>
                  <a:pt x="625355" y="95994"/>
                </a:lnTo>
                <a:lnTo>
                  <a:pt x="625355" y="0"/>
                </a:lnTo>
                <a:lnTo>
                  <a:pt x="817343" y="191987"/>
                </a:lnTo>
                <a:lnTo>
                  <a:pt x="625355" y="383975"/>
                </a:lnTo>
                <a:lnTo>
                  <a:pt x="625355" y="287981"/>
                </a:lnTo>
                <a:lnTo>
                  <a:pt x="0" y="287981"/>
                </a:lnTo>
                <a:lnTo>
                  <a:pt x="0" y="95994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2702225" y="3887787"/>
            <a:ext cx="963035" cy="383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2702225" y="3887787"/>
            <a:ext cx="963294" cy="384175"/>
          </a:xfrm>
          <a:custGeom>
            <a:avLst/>
            <a:gdLst/>
            <a:ahLst/>
            <a:cxnLst/>
            <a:rect l="l" t="t" r="r" b="b"/>
            <a:pathLst>
              <a:path w="963295" h="384175">
                <a:moveTo>
                  <a:pt x="963035" y="95994"/>
                </a:moveTo>
                <a:lnTo>
                  <a:pt x="191986" y="95994"/>
                </a:lnTo>
                <a:lnTo>
                  <a:pt x="191986" y="0"/>
                </a:lnTo>
                <a:lnTo>
                  <a:pt x="0" y="191988"/>
                </a:lnTo>
                <a:lnTo>
                  <a:pt x="191986" y="383975"/>
                </a:lnTo>
                <a:lnTo>
                  <a:pt x="191986" y="287981"/>
                </a:lnTo>
                <a:lnTo>
                  <a:pt x="963035" y="287981"/>
                </a:lnTo>
                <a:lnTo>
                  <a:pt x="963035" y="95994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0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30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195295" y="1999672"/>
            <a:ext cx="4208463" cy="2079625"/>
            <a:chOff x="1963737" y="1511300"/>
            <a:chExt cx="4208463" cy="2079625"/>
          </a:xfrm>
        </p:grpSpPr>
        <p:sp>
          <p:nvSpPr>
            <p:cNvPr id="7" name="object 3"/>
            <p:cNvSpPr/>
            <p:nvPr/>
          </p:nvSpPr>
          <p:spPr>
            <a:xfrm>
              <a:off x="1981200" y="1524000"/>
              <a:ext cx="4191000" cy="2057400"/>
            </a:xfrm>
            <a:custGeom>
              <a:avLst/>
              <a:gdLst/>
              <a:ahLst/>
              <a:cxnLst/>
              <a:rect l="l" t="t" r="r" b="b"/>
              <a:pathLst>
                <a:path w="4191000" h="2057400">
                  <a:moveTo>
                    <a:pt x="0" y="0"/>
                  </a:moveTo>
                  <a:lnTo>
                    <a:pt x="4191000" y="0"/>
                  </a:lnTo>
                  <a:lnTo>
                    <a:pt x="4191000" y="2057400"/>
                  </a:lnTo>
                  <a:lnTo>
                    <a:pt x="0" y="2057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/>
            <p:cNvSpPr/>
            <p:nvPr/>
          </p:nvSpPr>
          <p:spPr>
            <a:xfrm>
              <a:off x="4851400" y="1511300"/>
              <a:ext cx="1308100" cy="1106805"/>
            </a:xfrm>
            <a:custGeom>
              <a:avLst/>
              <a:gdLst/>
              <a:ahLst/>
              <a:cxnLst/>
              <a:rect l="l" t="t" r="r" b="b"/>
              <a:pathLst>
                <a:path w="1308100" h="1106805">
                  <a:moveTo>
                    <a:pt x="0" y="0"/>
                  </a:moveTo>
                  <a:lnTo>
                    <a:pt x="11079" y="52537"/>
                  </a:lnTo>
                  <a:lnTo>
                    <a:pt x="22266" y="104950"/>
                  </a:lnTo>
                  <a:lnTo>
                    <a:pt x="33670" y="157114"/>
                  </a:lnTo>
                  <a:lnTo>
                    <a:pt x="45398" y="208904"/>
                  </a:lnTo>
                  <a:lnTo>
                    <a:pt x="57560" y="260197"/>
                  </a:lnTo>
                  <a:lnTo>
                    <a:pt x="70262" y="310867"/>
                  </a:lnTo>
                  <a:lnTo>
                    <a:pt x="83614" y="360791"/>
                  </a:lnTo>
                  <a:lnTo>
                    <a:pt x="97723" y="409843"/>
                  </a:lnTo>
                  <a:lnTo>
                    <a:pt x="112697" y="457899"/>
                  </a:lnTo>
                  <a:lnTo>
                    <a:pt x="128646" y="504835"/>
                  </a:lnTo>
                  <a:lnTo>
                    <a:pt x="145676" y="550526"/>
                  </a:lnTo>
                  <a:lnTo>
                    <a:pt x="163897" y="594848"/>
                  </a:lnTo>
                  <a:lnTo>
                    <a:pt x="183417" y="637676"/>
                  </a:lnTo>
                  <a:lnTo>
                    <a:pt x="204343" y="678885"/>
                  </a:lnTo>
                  <a:lnTo>
                    <a:pt x="226783" y="718353"/>
                  </a:lnTo>
                  <a:lnTo>
                    <a:pt x="250847" y="755952"/>
                  </a:lnTo>
                  <a:lnTo>
                    <a:pt x="276643" y="791561"/>
                  </a:lnTo>
                  <a:lnTo>
                    <a:pt x="304277" y="825053"/>
                  </a:lnTo>
                  <a:lnTo>
                    <a:pt x="333860" y="856304"/>
                  </a:lnTo>
                  <a:lnTo>
                    <a:pt x="365498" y="885190"/>
                  </a:lnTo>
                  <a:lnTo>
                    <a:pt x="399265" y="911628"/>
                  </a:lnTo>
                  <a:lnTo>
                    <a:pt x="435087" y="935701"/>
                  </a:lnTo>
                  <a:lnTo>
                    <a:pt x="472857" y="957534"/>
                  </a:lnTo>
                  <a:lnTo>
                    <a:pt x="512467" y="977250"/>
                  </a:lnTo>
                  <a:lnTo>
                    <a:pt x="553808" y="994974"/>
                  </a:lnTo>
                  <a:lnTo>
                    <a:pt x="596772" y="1010832"/>
                  </a:lnTo>
                  <a:lnTo>
                    <a:pt x="641251" y="1024946"/>
                  </a:lnTo>
                  <a:lnTo>
                    <a:pt x="687136" y="1037443"/>
                  </a:lnTo>
                  <a:lnTo>
                    <a:pt x="734321" y="1048445"/>
                  </a:lnTo>
                  <a:lnTo>
                    <a:pt x="782695" y="1058078"/>
                  </a:lnTo>
                  <a:lnTo>
                    <a:pt x="832152" y="1066467"/>
                  </a:lnTo>
                  <a:lnTo>
                    <a:pt x="882582" y="1073735"/>
                  </a:lnTo>
                  <a:lnTo>
                    <a:pt x="933878" y="1080008"/>
                  </a:lnTo>
                  <a:lnTo>
                    <a:pt x="985931" y="1085409"/>
                  </a:lnTo>
                  <a:lnTo>
                    <a:pt x="1038634" y="1090063"/>
                  </a:lnTo>
                  <a:lnTo>
                    <a:pt x="1091878" y="1094095"/>
                  </a:lnTo>
                  <a:lnTo>
                    <a:pt x="1145555" y="1097629"/>
                  </a:lnTo>
                  <a:lnTo>
                    <a:pt x="1199556" y="1100789"/>
                  </a:lnTo>
                  <a:lnTo>
                    <a:pt x="1253774" y="1103700"/>
                  </a:lnTo>
                  <a:lnTo>
                    <a:pt x="1308100" y="1106488"/>
                  </a:lnTo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4408518" y="2193925"/>
              <a:ext cx="654050" cy="1397000"/>
            </a:xfrm>
            <a:custGeom>
              <a:avLst/>
              <a:gdLst/>
              <a:ahLst/>
              <a:cxnLst/>
              <a:rect l="l" t="t" r="r" b="b"/>
              <a:pathLst>
                <a:path w="654050" h="1397000">
                  <a:moveTo>
                    <a:pt x="654018" y="0"/>
                  </a:moveTo>
                  <a:lnTo>
                    <a:pt x="615286" y="36418"/>
                  </a:lnTo>
                  <a:lnTo>
                    <a:pt x="576689" y="72868"/>
                  </a:lnTo>
                  <a:lnTo>
                    <a:pt x="538362" y="109383"/>
                  </a:lnTo>
                  <a:lnTo>
                    <a:pt x="500440" y="145995"/>
                  </a:lnTo>
                  <a:lnTo>
                    <a:pt x="463059" y="182737"/>
                  </a:lnTo>
                  <a:lnTo>
                    <a:pt x="426353" y="219641"/>
                  </a:lnTo>
                  <a:lnTo>
                    <a:pt x="390457" y="256738"/>
                  </a:lnTo>
                  <a:lnTo>
                    <a:pt x="355508" y="294062"/>
                  </a:lnTo>
                  <a:lnTo>
                    <a:pt x="321638" y="331645"/>
                  </a:lnTo>
                  <a:lnTo>
                    <a:pt x="288985" y="369520"/>
                  </a:lnTo>
                  <a:lnTo>
                    <a:pt x="257682" y="407717"/>
                  </a:lnTo>
                  <a:lnTo>
                    <a:pt x="227865" y="446271"/>
                  </a:lnTo>
                  <a:lnTo>
                    <a:pt x="199669" y="485213"/>
                  </a:lnTo>
                  <a:lnTo>
                    <a:pt x="173229" y="524575"/>
                  </a:lnTo>
                  <a:lnTo>
                    <a:pt x="148680" y="564391"/>
                  </a:lnTo>
                  <a:lnTo>
                    <a:pt x="126157" y="604692"/>
                  </a:lnTo>
                  <a:lnTo>
                    <a:pt x="105796" y="645510"/>
                  </a:lnTo>
                  <a:lnTo>
                    <a:pt x="85677" y="694091"/>
                  </a:lnTo>
                  <a:lnTo>
                    <a:pt x="68721" y="746191"/>
                  </a:lnTo>
                  <a:lnTo>
                    <a:pt x="54629" y="801049"/>
                  </a:lnTo>
                  <a:lnTo>
                    <a:pt x="43101" y="857903"/>
                  </a:lnTo>
                  <a:lnTo>
                    <a:pt x="33840" y="915989"/>
                  </a:lnTo>
                  <a:lnTo>
                    <a:pt x="26544" y="974547"/>
                  </a:lnTo>
                  <a:lnTo>
                    <a:pt x="20916" y="1032813"/>
                  </a:lnTo>
                  <a:lnTo>
                    <a:pt x="16656" y="1090026"/>
                  </a:lnTo>
                  <a:lnTo>
                    <a:pt x="13464" y="1145424"/>
                  </a:lnTo>
                  <a:lnTo>
                    <a:pt x="11042" y="1198244"/>
                  </a:lnTo>
                  <a:lnTo>
                    <a:pt x="9090" y="1247724"/>
                  </a:lnTo>
                  <a:lnTo>
                    <a:pt x="7309" y="1293101"/>
                  </a:lnTo>
                  <a:lnTo>
                    <a:pt x="5400" y="1333615"/>
                  </a:lnTo>
                  <a:lnTo>
                    <a:pt x="3063" y="1368501"/>
                  </a:lnTo>
                  <a:lnTo>
                    <a:pt x="0" y="1397000"/>
                  </a:lnTo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/>
            <p:cNvSpPr/>
            <p:nvPr/>
          </p:nvSpPr>
          <p:spPr>
            <a:xfrm>
              <a:off x="2790825" y="1511300"/>
              <a:ext cx="1684655" cy="1405255"/>
            </a:xfrm>
            <a:custGeom>
              <a:avLst/>
              <a:gdLst/>
              <a:ahLst/>
              <a:cxnLst/>
              <a:rect l="l" t="t" r="r" b="b"/>
              <a:pathLst>
                <a:path w="1684654" h="1405255">
                  <a:moveTo>
                    <a:pt x="1684338" y="1404938"/>
                  </a:moveTo>
                  <a:lnTo>
                    <a:pt x="1630024" y="1398450"/>
                  </a:lnTo>
                  <a:lnTo>
                    <a:pt x="1575775" y="1391903"/>
                  </a:lnTo>
                  <a:lnTo>
                    <a:pt x="1521656" y="1385233"/>
                  </a:lnTo>
                  <a:lnTo>
                    <a:pt x="1467731" y="1378381"/>
                  </a:lnTo>
                  <a:lnTo>
                    <a:pt x="1414067" y="1371287"/>
                  </a:lnTo>
                  <a:lnTo>
                    <a:pt x="1360726" y="1363888"/>
                  </a:lnTo>
                  <a:lnTo>
                    <a:pt x="1307775" y="1356125"/>
                  </a:lnTo>
                  <a:lnTo>
                    <a:pt x="1255279" y="1347936"/>
                  </a:lnTo>
                  <a:lnTo>
                    <a:pt x="1203301" y="1339261"/>
                  </a:lnTo>
                  <a:lnTo>
                    <a:pt x="1151908" y="1330039"/>
                  </a:lnTo>
                  <a:lnTo>
                    <a:pt x="1101163" y="1320210"/>
                  </a:lnTo>
                  <a:lnTo>
                    <a:pt x="1051132" y="1309711"/>
                  </a:lnTo>
                  <a:lnTo>
                    <a:pt x="1001880" y="1298484"/>
                  </a:lnTo>
                  <a:lnTo>
                    <a:pt x="953471" y="1286467"/>
                  </a:lnTo>
                  <a:lnTo>
                    <a:pt x="905971" y="1273599"/>
                  </a:lnTo>
                  <a:lnTo>
                    <a:pt x="859445" y="1259819"/>
                  </a:lnTo>
                  <a:lnTo>
                    <a:pt x="813956" y="1245067"/>
                  </a:lnTo>
                  <a:lnTo>
                    <a:pt x="769571" y="1229281"/>
                  </a:lnTo>
                  <a:lnTo>
                    <a:pt x="726354" y="1212402"/>
                  </a:lnTo>
                  <a:lnTo>
                    <a:pt x="684370" y="1194368"/>
                  </a:lnTo>
                  <a:lnTo>
                    <a:pt x="643683" y="1175119"/>
                  </a:lnTo>
                  <a:lnTo>
                    <a:pt x="604359" y="1154593"/>
                  </a:lnTo>
                  <a:lnTo>
                    <a:pt x="566463" y="1132731"/>
                  </a:lnTo>
                  <a:lnTo>
                    <a:pt x="530060" y="1109471"/>
                  </a:lnTo>
                  <a:lnTo>
                    <a:pt x="495214" y="1084752"/>
                  </a:lnTo>
                  <a:lnTo>
                    <a:pt x="461990" y="1058514"/>
                  </a:lnTo>
                  <a:lnTo>
                    <a:pt x="427808" y="1027137"/>
                  </a:lnTo>
                  <a:lnTo>
                    <a:pt x="395399" y="991805"/>
                  </a:lnTo>
                  <a:lnTo>
                    <a:pt x="364698" y="952907"/>
                  </a:lnTo>
                  <a:lnTo>
                    <a:pt x="335642" y="910830"/>
                  </a:lnTo>
                  <a:lnTo>
                    <a:pt x="308165" y="865963"/>
                  </a:lnTo>
                  <a:lnTo>
                    <a:pt x="282202" y="818694"/>
                  </a:lnTo>
                  <a:lnTo>
                    <a:pt x="257688" y="769412"/>
                  </a:lnTo>
                  <a:lnTo>
                    <a:pt x="234559" y="718506"/>
                  </a:lnTo>
                  <a:lnTo>
                    <a:pt x="212751" y="666364"/>
                  </a:lnTo>
                  <a:lnTo>
                    <a:pt x="192197" y="613373"/>
                  </a:lnTo>
                  <a:lnTo>
                    <a:pt x="172835" y="559923"/>
                  </a:lnTo>
                  <a:lnTo>
                    <a:pt x="154598" y="506402"/>
                  </a:lnTo>
                  <a:lnTo>
                    <a:pt x="137422" y="453199"/>
                  </a:lnTo>
                  <a:lnTo>
                    <a:pt x="121242" y="400701"/>
                  </a:lnTo>
                  <a:lnTo>
                    <a:pt x="105994" y="349298"/>
                  </a:lnTo>
                  <a:lnTo>
                    <a:pt x="91613" y="299377"/>
                  </a:lnTo>
                  <a:lnTo>
                    <a:pt x="78034" y="251328"/>
                  </a:lnTo>
                  <a:lnTo>
                    <a:pt x="65192" y="205538"/>
                  </a:lnTo>
                  <a:lnTo>
                    <a:pt x="53023" y="162396"/>
                  </a:lnTo>
                  <a:lnTo>
                    <a:pt x="41462" y="122290"/>
                  </a:lnTo>
                  <a:lnTo>
                    <a:pt x="30444" y="85609"/>
                  </a:lnTo>
                  <a:lnTo>
                    <a:pt x="19904" y="52742"/>
                  </a:lnTo>
                  <a:lnTo>
                    <a:pt x="9777" y="24075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/>
            <p:cNvSpPr/>
            <p:nvPr/>
          </p:nvSpPr>
          <p:spPr>
            <a:xfrm>
              <a:off x="1963737" y="2406650"/>
              <a:ext cx="1135380" cy="673100"/>
            </a:xfrm>
            <a:custGeom>
              <a:avLst/>
              <a:gdLst/>
              <a:ahLst/>
              <a:cxnLst/>
              <a:rect l="l" t="t" r="r" b="b"/>
              <a:pathLst>
                <a:path w="1135380" h="673100">
                  <a:moveTo>
                    <a:pt x="1135062" y="0"/>
                  </a:moveTo>
                  <a:lnTo>
                    <a:pt x="1108928" y="44609"/>
                  </a:lnTo>
                  <a:lnTo>
                    <a:pt x="1082647" y="89008"/>
                  </a:lnTo>
                  <a:lnTo>
                    <a:pt x="1056071" y="132986"/>
                  </a:lnTo>
                  <a:lnTo>
                    <a:pt x="1029054" y="176334"/>
                  </a:lnTo>
                  <a:lnTo>
                    <a:pt x="1001448" y="218841"/>
                  </a:lnTo>
                  <a:lnTo>
                    <a:pt x="973106" y="260296"/>
                  </a:lnTo>
                  <a:lnTo>
                    <a:pt x="943880" y="300490"/>
                  </a:lnTo>
                  <a:lnTo>
                    <a:pt x="913624" y="339212"/>
                  </a:lnTo>
                  <a:lnTo>
                    <a:pt x="882190" y="376253"/>
                  </a:lnTo>
                  <a:lnTo>
                    <a:pt x="849431" y="411400"/>
                  </a:lnTo>
                  <a:lnTo>
                    <a:pt x="815199" y="444446"/>
                  </a:lnTo>
                  <a:lnTo>
                    <a:pt x="779348" y="475178"/>
                  </a:lnTo>
                  <a:lnTo>
                    <a:pt x="741731" y="503388"/>
                  </a:lnTo>
                  <a:lnTo>
                    <a:pt x="702199" y="528864"/>
                  </a:lnTo>
                  <a:lnTo>
                    <a:pt x="660655" y="551466"/>
                  </a:lnTo>
                  <a:lnTo>
                    <a:pt x="617197" y="571335"/>
                  </a:lnTo>
                  <a:lnTo>
                    <a:pt x="571972" y="588682"/>
                  </a:lnTo>
                  <a:lnTo>
                    <a:pt x="525127" y="603715"/>
                  </a:lnTo>
                  <a:lnTo>
                    <a:pt x="476811" y="616646"/>
                  </a:lnTo>
                  <a:lnTo>
                    <a:pt x="427169" y="627684"/>
                  </a:lnTo>
                  <a:lnTo>
                    <a:pt x="376349" y="637041"/>
                  </a:lnTo>
                  <a:lnTo>
                    <a:pt x="324499" y="644925"/>
                  </a:lnTo>
                  <a:lnTo>
                    <a:pt x="271765" y="651548"/>
                  </a:lnTo>
                  <a:lnTo>
                    <a:pt x="218295" y="657120"/>
                  </a:lnTo>
                  <a:lnTo>
                    <a:pt x="164237" y="661851"/>
                  </a:lnTo>
                  <a:lnTo>
                    <a:pt x="109736" y="665951"/>
                  </a:lnTo>
                  <a:lnTo>
                    <a:pt x="54942" y="669630"/>
                  </a:lnTo>
                  <a:lnTo>
                    <a:pt x="0" y="673100"/>
                  </a:lnTo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/>
            <p:cNvSpPr/>
            <p:nvPr/>
          </p:nvSpPr>
          <p:spPr>
            <a:xfrm>
              <a:off x="3276600" y="2209800"/>
              <a:ext cx="1447800" cy="1143000"/>
            </a:xfrm>
            <a:custGeom>
              <a:avLst/>
              <a:gdLst/>
              <a:ahLst/>
              <a:cxnLst/>
              <a:rect l="l" t="t" r="r" b="b"/>
              <a:pathLst>
                <a:path w="1447800" h="1143000">
                  <a:moveTo>
                    <a:pt x="723900" y="0"/>
                  </a:moveTo>
                  <a:lnTo>
                    <a:pt x="669874" y="1567"/>
                  </a:lnTo>
                  <a:lnTo>
                    <a:pt x="616927" y="6196"/>
                  </a:lnTo>
                  <a:lnTo>
                    <a:pt x="565198" y="13776"/>
                  </a:lnTo>
                  <a:lnTo>
                    <a:pt x="514828" y="24196"/>
                  </a:lnTo>
                  <a:lnTo>
                    <a:pt x="465956" y="37347"/>
                  </a:lnTo>
                  <a:lnTo>
                    <a:pt x="418722" y="53116"/>
                  </a:lnTo>
                  <a:lnTo>
                    <a:pt x="373266" y="71395"/>
                  </a:lnTo>
                  <a:lnTo>
                    <a:pt x="329729" y="92072"/>
                  </a:lnTo>
                  <a:lnTo>
                    <a:pt x="288249" y="115037"/>
                  </a:lnTo>
                  <a:lnTo>
                    <a:pt x="248968" y="140179"/>
                  </a:lnTo>
                  <a:lnTo>
                    <a:pt x="212025" y="167388"/>
                  </a:lnTo>
                  <a:lnTo>
                    <a:pt x="177560" y="196554"/>
                  </a:lnTo>
                  <a:lnTo>
                    <a:pt x="145713" y="227565"/>
                  </a:lnTo>
                  <a:lnTo>
                    <a:pt x="116624" y="260312"/>
                  </a:lnTo>
                  <a:lnTo>
                    <a:pt x="90434" y="294684"/>
                  </a:lnTo>
                  <a:lnTo>
                    <a:pt x="67281" y="330570"/>
                  </a:lnTo>
                  <a:lnTo>
                    <a:pt x="47306" y="367860"/>
                  </a:lnTo>
                  <a:lnTo>
                    <a:pt x="30649" y="406443"/>
                  </a:lnTo>
                  <a:lnTo>
                    <a:pt x="17450" y="446209"/>
                  </a:lnTo>
                  <a:lnTo>
                    <a:pt x="7848" y="487047"/>
                  </a:lnTo>
                  <a:lnTo>
                    <a:pt x="1985" y="528848"/>
                  </a:lnTo>
                  <a:lnTo>
                    <a:pt x="0" y="571500"/>
                  </a:lnTo>
                  <a:lnTo>
                    <a:pt x="1985" y="614151"/>
                  </a:lnTo>
                  <a:lnTo>
                    <a:pt x="7848" y="655952"/>
                  </a:lnTo>
                  <a:lnTo>
                    <a:pt x="17450" y="696790"/>
                  </a:lnTo>
                  <a:lnTo>
                    <a:pt x="30649" y="736556"/>
                  </a:lnTo>
                  <a:lnTo>
                    <a:pt x="47306" y="775139"/>
                  </a:lnTo>
                  <a:lnTo>
                    <a:pt x="67281" y="812429"/>
                  </a:lnTo>
                  <a:lnTo>
                    <a:pt x="90434" y="848315"/>
                  </a:lnTo>
                  <a:lnTo>
                    <a:pt x="116624" y="882687"/>
                  </a:lnTo>
                  <a:lnTo>
                    <a:pt x="145713" y="915434"/>
                  </a:lnTo>
                  <a:lnTo>
                    <a:pt x="177560" y="946445"/>
                  </a:lnTo>
                  <a:lnTo>
                    <a:pt x="212025" y="975611"/>
                  </a:lnTo>
                  <a:lnTo>
                    <a:pt x="248968" y="1002820"/>
                  </a:lnTo>
                  <a:lnTo>
                    <a:pt x="288249" y="1027962"/>
                  </a:lnTo>
                  <a:lnTo>
                    <a:pt x="329729" y="1050927"/>
                  </a:lnTo>
                  <a:lnTo>
                    <a:pt x="373266" y="1071604"/>
                  </a:lnTo>
                  <a:lnTo>
                    <a:pt x="418722" y="1089883"/>
                  </a:lnTo>
                  <a:lnTo>
                    <a:pt x="465956" y="1105652"/>
                  </a:lnTo>
                  <a:lnTo>
                    <a:pt x="514828" y="1118803"/>
                  </a:lnTo>
                  <a:lnTo>
                    <a:pt x="565198" y="1129223"/>
                  </a:lnTo>
                  <a:lnTo>
                    <a:pt x="616927" y="1136803"/>
                  </a:lnTo>
                  <a:lnTo>
                    <a:pt x="669874" y="1141432"/>
                  </a:lnTo>
                  <a:lnTo>
                    <a:pt x="723900" y="1143000"/>
                  </a:lnTo>
                  <a:lnTo>
                    <a:pt x="777925" y="1141432"/>
                  </a:lnTo>
                  <a:lnTo>
                    <a:pt x="830872" y="1136803"/>
                  </a:lnTo>
                  <a:lnTo>
                    <a:pt x="882601" y="1129223"/>
                  </a:lnTo>
                  <a:lnTo>
                    <a:pt x="932971" y="1118803"/>
                  </a:lnTo>
                  <a:lnTo>
                    <a:pt x="981843" y="1105652"/>
                  </a:lnTo>
                  <a:lnTo>
                    <a:pt x="1029077" y="1089883"/>
                  </a:lnTo>
                  <a:lnTo>
                    <a:pt x="1074533" y="1071604"/>
                  </a:lnTo>
                  <a:lnTo>
                    <a:pt x="1118070" y="1050927"/>
                  </a:lnTo>
                  <a:lnTo>
                    <a:pt x="1159550" y="1027962"/>
                  </a:lnTo>
                  <a:lnTo>
                    <a:pt x="1198831" y="1002820"/>
                  </a:lnTo>
                  <a:lnTo>
                    <a:pt x="1235774" y="975611"/>
                  </a:lnTo>
                  <a:lnTo>
                    <a:pt x="1270239" y="946445"/>
                  </a:lnTo>
                  <a:lnTo>
                    <a:pt x="1302086" y="915434"/>
                  </a:lnTo>
                  <a:lnTo>
                    <a:pt x="1331175" y="882687"/>
                  </a:lnTo>
                  <a:lnTo>
                    <a:pt x="1357365" y="848315"/>
                  </a:lnTo>
                  <a:lnTo>
                    <a:pt x="1380518" y="812429"/>
                  </a:lnTo>
                  <a:lnTo>
                    <a:pt x="1400493" y="775139"/>
                  </a:lnTo>
                  <a:lnTo>
                    <a:pt x="1417150" y="736556"/>
                  </a:lnTo>
                  <a:lnTo>
                    <a:pt x="1430349" y="696790"/>
                  </a:lnTo>
                  <a:lnTo>
                    <a:pt x="1439951" y="655952"/>
                  </a:lnTo>
                  <a:lnTo>
                    <a:pt x="1445814" y="614151"/>
                  </a:lnTo>
                  <a:lnTo>
                    <a:pt x="1447800" y="571500"/>
                  </a:lnTo>
                  <a:lnTo>
                    <a:pt x="1445814" y="528848"/>
                  </a:lnTo>
                  <a:lnTo>
                    <a:pt x="1439951" y="487047"/>
                  </a:lnTo>
                  <a:lnTo>
                    <a:pt x="1430349" y="446209"/>
                  </a:lnTo>
                  <a:lnTo>
                    <a:pt x="1417150" y="406443"/>
                  </a:lnTo>
                  <a:lnTo>
                    <a:pt x="1400493" y="367860"/>
                  </a:lnTo>
                  <a:lnTo>
                    <a:pt x="1380518" y="330570"/>
                  </a:lnTo>
                  <a:lnTo>
                    <a:pt x="1357365" y="294684"/>
                  </a:lnTo>
                  <a:lnTo>
                    <a:pt x="1331175" y="260312"/>
                  </a:lnTo>
                  <a:lnTo>
                    <a:pt x="1302086" y="227565"/>
                  </a:lnTo>
                  <a:lnTo>
                    <a:pt x="1270239" y="196554"/>
                  </a:lnTo>
                  <a:lnTo>
                    <a:pt x="1235774" y="167388"/>
                  </a:lnTo>
                  <a:lnTo>
                    <a:pt x="1198831" y="140179"/>
                  </a:lnTo>
                  <a:lnTo>
                    <a:pt x="1159550" y="115037"/>
                  </a:lnTo>
                  <a:lnTo>
                    <a:pt x="1118070" y="92072"/>
                  </a:lnTo>
                  <a:lnTo>
                    <a:pt x="1074533" y="71395"/>
                  </a:lnTo>
                  <a:lnTo>
                    <a:pt x="1029077" y="53116"/>
                  </a:lnTo>
                  <a:lnTo>
                    <a:pt x="981843" y="37347"/>
                  </a:lnTo>
                  <a:lnTo>
                    <a:pt x="932971" y="24196"/>
                  </a:lnTo>
                  <a:lnTo>
                    <a:pt x="882601" y="13776"/>
                  </a:lnTo>
                  <a:lnTo>
                    <a:pt x="830872" y="6196"/>
                  </a:lnTo>
                  <a:lnTo>
                    <a:pt x="777925" y="1567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4472C4">
                <a:alpha val="4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/>
            <p:cNvSpPr/>
            <p:nvPr/>
          </p:nvSpPr>
          <p:spPr>
            <a:xfrm>
              <a:off x="3276600" y="2209800"/>
              <a:ext cx="1447800" cy="1143000"/>
            </a:xfrm>
            <a:custGeom>
              <a:avLst/>
              <a:gdLst/>
              <a:ahLst/>
              <a:cxnLst/>
              <a:rect l="l" t="t" r="r" b="b"/>
              <a:pathLst>
                <a:path w="1447800" h="1143000">
                  <a:moveTo>
                    <a:pt x="0" y="571500"/>
                  </a:moveTo>
                  <a:lnTo>
                    <a:pt x="1985" y="528848"/>
                  </a:lnTo>
                  <a:lnTo>
                    <a:pt x="7848" y="487047"/>
                  </a:lnTo>
                  <a:lnTo>
                    <a:pt x="17450" y="446209"/>
                  </a:lnTo>
                  <a:lnTo>
                    <a:pt x="30649" y="406443"/>
                  </a:lnTo>
                  <a:lnTo>
                    <a:pt x="47306" y="367859"/>
                  </a:lnTo>
                  <a:lnTo>
                    <a:pt x="67281" y="330570"/>
                  </a:lnTo>
                  <a:lnTo>
                    <a:pt x="90433" y="294683"/>
                  </a:lnTo>
                  <a:lnTo>
                    <a:pt x="116624" y="260312"/>
                  </a:lnTo>
                  <a:lnTo>
                    <a:pt x="145713" y="227565"/>
                  </a:lnTo>
                  <a:lnTo>
                    <a:pt x="177560" y="196554"/>
                  </a:lnTo>
                  <a:lnTo>
                    <a:pt x="212025" y="167388"/>
                  </a:lnTo>
                  <a:lnTo>
                    <a:pt x="248968" y="140179"/>
                  </a:lnTo>
                  <a:lnTo>
                    <a:pt x="288249" y="115037"/>
                  </a:lnTo>
                  <a:lnTo>
                    <a:pt x="329728" y="92072"/>
                  </a:lnTo>
                  <a:lnTo>
                    <a:pt x="373266" y="71395"/>
                  </a:lnTo>
                  <a:lnTo>
                    <a:pt x="418722" y="53116"/>
                  </a:lnTo>
                  <a:lnTo>
                    <a:pt x="465955" y="37347"/>
                  </a:lnTo>
                  <a:lnTo>
                    <a:pt x="514828" y="24196"/>
                  </a:lnTo>
                  <a:lnTo>
                    <a:pt x="565198" y="13776"/>
                  </a:lnTo>
                  <a:lnTo>
                    <a:pt x="616927" y="6196"/>
                  </a:lnTo>
                  <a:lnTo>
                    <a:pt x="669874" y="1567"/>
                  </a:lnTo>
                  <a:lnTo>
                    <a:pt x="723900" y="0"/>
                  </a:lnTo>
                  <a:lnTo>
                    <a:pt x="777925" y="1567"/>
                  </a:lnTo>
                  <a:lnTo>
                    <a:pt x="830872" y="6196"/>
                  </a:lnTo>
                  <a:lnTo>
                    <a:pt x="882601" y="13776"/>
                  </a:lnTo>
                  <a:lnTo>
                    <a:pt x="932971" y="24196"/>
                  </a:lnTo>
                  <a:lnTo>
                    <a:pt x="981844" y="37347"/>
                  </a:lnTo>
                  <a:lnTo>
                    <a:pt x="1029078" y="53116"/>
                  </a:lnTo>
                  <a:lnTo>
                    <a:pt x="1074533" y="71395"/>
                  </a:lnTo>
                  <a:lnTo>
                    <a:pt x="1118071" y="92072"/>
                  </a:lnTo>
                  <a:lnTo>
                    <a:pt x="1159550" y="115037"/>
                  </a:lnTo>
                  <a:lnTo>
                    <a:pt x="1198831" y="140179"/>
                  </a:lnTo>
                  <a:lnTo>
                    <a:pt x="1235774" y="167388"/>
                  </a:lnTo>
                  <a:lnTo>
                    <a:pt x="1270239" y="196554"/>
                  </a:lnTo>
                  <a:lnTo>
                    <a:pt x="1302086" y="227565"/>
                  </a:lnTo>
                  <a:lnTo>
                    <a:pt x="1331175" y="260312"/>
                  </a:lnTo>
                  <a:lnTo>
                    <a:pt x="1357366" y="294683"/>
                  </a:lnTo>
                  <a:lnTo>
                    <a:pt x="1380518" y="330570"/>
                  </a:lnTo>
                  <a:lnTo>
                    <a:pt x="1400493" y="367859"/>
                  </a:lnTo>
                  <a:lnTo>
                    <a:pt x="1417150" y="406443"/>
                  </a:lnTo>
                  <a:lnTo>
                    <a:pt x="1430349" y="446209"/>
                  </a:lnTo>
                  <a:lnTo>
                    <a:pt x="1439951" y="487047"/>
                  </a:lnTo>
                  <a:lnTo>
                    <a:pt x="1445814" y="528848"/>
                  </a:lnTo>
                  <a:lnTo>
                    <a:pt x="1447800" y="571500"/>
                  </a:lnTo>
                  <a:lnTo>
                    <a:pt x="1445814" y="614151"/>
                  </a:lnTo>
                  <a:lnTo>
                    <a:pt x="1439951" y="655952"/>
                  </a:lnTo>
                  <a:lnTo>
                    <a:pt x="1430349" y="696790"/>
                  </a:lnTo>
                  <a:lnTo>
                    <a:pt x="1417150" y="736556"/>
                  </a:lnTo>
                  <a:lnTo>
                    <a:pt x="1400493" y="775140"/>
                  </a:lnTo>
                  <a:lnTo>
                    <a:pt x="1380518" y="812429"/>
                  </a:lnTo>
                  <a:lnTo>
                    <a:pt x="1357366" y="848316"/>
                  </a:lnTo>
                  <a:lnTo>
                    <a:pt x="1331175" y="882687"/>
                  </a:lnTo>
                  <a:lnTo>
                    <a:pt x="1302086" y="915434"/>
                  </a:lnTo>
                  <a:lnTo>
                    <a:pt x="1270239" y="946445"/>
                  </a:lnTo>
                  <a:lnTo>
                    <a:pt x="1235774" y="975611"/>
                  </a:lnTo>
                  <a:lnTo>
                    <a:pt x="1198831" y="1002820"/>
                  </a:lnTo>
                  <a:lnTo>
                    <a:pt x="1159550" y="1027962"/>
                  </a:lnTo>
                  <a:lnTo>
                    <a:pt x="1118071" y="1050927"/>
                  </a:lnTo>
                  <a:lnTo>
                    <a:pt x="1074533" y="1071604"/>
                  </a:lnTo>
                  <a:lnTo>
                    <a:pt x="1029078" y="1089883"/>
                  </a:lnTo>
                  <a:lnTo>
                    <a:pt x="981844" y="1105653"/>
                  </a:lnTo>
                  <a:lnTo>
                    <a:pt x="932971" y="1118803"/>
                  </a:lnTo>
                  <a:lnTo>
                    <a:pt x="882601" y="1129223"/>
                  </a:lnTo>
                  <a:lnTo>
                    <a:pt x="830872" y="1136803"/>
                  </a:lnTo>
                  <a:lnTo>
                    <a:pt x="777925" y="1141432"/>
                  </a:lnTo>
                  <a:lnTo>
                    <a:pt x="723900" y="1143000"/>
                  </a:lnTo>
                  <a:lnTo>
                    <a:pt x="669874" y="1141432"/>
                  </a:lnTo>
                  <a:lnTo>
                    <a:pt x="616927" y="1136803"/>
                  </a:lnTo>
                  <a:lnTo>
                    <a:pt x="565198" y="1129223"/>
                  </a:lnTo>
                  <a:lnTo>
                    <a:pt x="514828" y="1118803"/>
                  </a:lnTo>
                  <a:lnTo>
                    <a:pt x="465955" y="1105653"/>
                  </a:lnTo>
                  <a:lnTo>
                    <a:pt x="418722" y="1089883"/>
                  </a:lnTo>
                  <a:lnTo>
                    <a:pt x="373266" y="1071604"/>
                  </a:lnTo>
                  <a:lnTo>
                    <a:pt x="329728" y="1050927"/>
                  </a:lnTo>
                  <a:lnTo>
                    <a:pt x="288249" y="1027962"/>
                  </a:lnTo>
                  <a:lnTo>
                    <a:pt x="248968" y="1002820"/>
                  </a:lnTo>
                  <a:lnTo>
                    <a:pt x="212025" y="975611"/>
                  </a:lnTo>
                  <a:lnTo>
                    <a:pt x="177560" y="946445"/>
                  </a:lnTo>
                  <a:lnTo>
                    <a:pt x="145713" y="915434"/>
                  </a:lnTo>
                  <a:lnTo>
                    <a:pt x="116624" y="882687"/>
                  </a:lnTo>
                  <a:lnTo>
                    <a:pt x="90433" y="848316"/>
                  </a:lnTo>
                  <a:lnTo>
                    <a:pt x="67281" y="812429"/>
                  </a:lnTo>
                  <a:lnTo>
                    <a:pt x="47306" y="775140"/>
                  </a:lnTo>
                  <a:lnTo>
                    <a:pt x="30649" y="736556"/>
                  </a:lnTo>
                  <a:lnTo>
                    <a:pt x="17450" y="696790"/>
                  </a:lnTo>
                  <a:lnTo>
                    <a:pt x="7848" y="655952"/>
                  </a:lnTo>
                  <a:lnTo>
                    <a:pt x="1985" y="614151"/>
                  </a:lnTo>
                  <a:lnTo>
                    <a:pt x="0" y="5715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/>
            <p:cNvSpPr txBox="1"/>
            <p:nvPr/>
          </p:nvSpPr>
          <p:spPr>
            <a:xfrm>
              <a:off x="3934618" y="2617723"/>
              <a:ext cx="1454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alibri"/>
                  <a:cs typeface="Calibri"/>
                </a:rPr>
                <a:t>A</a:t>
              </a:r>
              <a:endParaRPr sz="1800">
                <a:latin typeface="Calibri"/>
                <a:cs typeface="Calibri"/>
              </a:endParaRPr>
            </a:p>
          </p:txBody>
        </p:sp>
        <p:sp>
          <p:nvSpPr>
            <p:cNvPr id="15" name="object 11"/>
            <p:cNvSpPr/>
            <p:nvPr/>
          </p:nvSpPr>
          <p:spPr>
            <a:xfrm>
              <a:off x="3811587" y="1511300"/>
              <a:ext cx="467359" cy="1298575"/>
            </a:xfrm>
            <a:custGeom>
              <a:avLst/>
              <a:gdLst/>
              <a:ahLst/>
              <a:cxnLst/>
              <a:rect l="l" t="t" r="r" b="b"/>
              <a:pathLst>
                <a:path w="467360" h="1298575">
                  <a:moveTo>
                    <a:pt x="0" y="1298575"/>
                  </a:moveTo>
                  <a:lnTo>
                    <a:pt x="33125" y="1248089"/>
                  </a:lnTo>
                  <a:lnTo>
                    <a:pt x="66103" y="1197695"/>
                  </a:lnTo>
                  <a:lnTo>
                    <a:pt x="98787" y="1147481"/>
                  </a:lnTo>
                  <a:lnTo>
                    <a:pt x="131029" y="1097539"/>
                  </a:lnTo>
                  <a:lnTo>
                    <a:pt x="162682" y="1047958"/>
                  </a:lnTo>
                  <a:lnTo>
                    <a:pt x="193599" y="998830"/>
                  </a:lnTo>
                  <a:lnTo>
                    <a:pt x="223633" y="950245"/>
                  </a:lnTo>
                  <a:lnTo>
                    <a:pt x="252637" y="902292"/>
                  </a:lnTo>
                  <a:lnTo>
                    <a:pt x="280463" y="855064"/>
                  </a:lnTo>
                  <a:lnTo>
                    <a:pt x="306964" y="808649"/>
                  </a:lnTo>
                  <a:lnTo>
                    <a:pt x="331993" y="763139"/>
                  </a:lnTo>
                  <a:lnTo>
                    <a:pt x="355403" y="718624"/>
                  </a:lnTo>
                  <a:lnTo>
                    <a:pt x="377046" y="675194"/>
                  </a:lnTo>
                  <a:lnTo>
                    <a:pt x="396776" y="632941"/>
                  </a:lnTo>
                  <a:lnTo>
                    <a:pt x="414445" y="591953"/>
                  </a:lnTo>
                  <a:lnTo>
                    <a:pt x="429905" y="552323"/>
                  </a:lnTo>
                  <a:lnTo>
                    <a:pt x="443011" y="514140"/>
                  </a:lnTo>
                  <a:lnTo>
                    <a:pt x="453614" y="477494"/>
                  </a:lnTo>
                  <a:lnTo>
                    <a:pt x="466935" y="385015"/>
                  </a:lnTo>
                  <a:lnTo>
                    <a:pt x="461596" y="330741"/>
                  </a:lnTo>
                  <a:lnTo>
                    <a:pt x="447479" y="279740"/>
                  </a:lnTo>
                  <a:lnTo>
                    <a:pt x="426513" y="232100"/>
                  </a:lnTo>
                  <a:lnTo>
                    <a:pt x="400627" y="187907"/>
                  </a:lnTo>
                  <a:lnTo>
                    <a:pt x="371750" y="147249"/>
                  </a:lnTo>
                  <a:lnTo>
                    <a:pt x="341811" y="110210"/>
                  </a:lnTo>
                  <a:lnTo>
                    <a:pt x="312739" y="76880"/>
                  </a:lnTo>
                  <a:lnTo>
                    <a:pt x="286463" y="47343"/>
                  </a:lnTo>
                  <a:lnTo>
                    <a:pt x="264912" y="21687"/>
                  </a:lnTo>
                  <a:lnTo>
                    <a:pt x="250015" y="0"/>
                  </a:lnTo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/>
            <p:cNvSpPr/>
            <p:nvPr/>
          </p:nvSpPr>
          <p:spPr>
            <a:xfrm>
              <a:off x="2570162" y="2974975"/>
              <a:ext cx="673100" cy="605155"/>
            </a:xfrm>
            <a:custGeom>
              <a:avLst/>
              <a:gdLst/>
              <a:ahLst/>
              <a:cxnLst/>
              <a:rect l="l" t="t" r="r" b="b"/>
              <a:pathLst>
                <a:path w="673100" h="605154">
                  <a:moveTo>
                    <a:pt x="0" y="0"/>
                  </a:moveTo>
                  <a:lnTo>
                    <a:pt x="54427" y="21011"/>
                  </a:lnTo>
                  <a:lnTo>
                    <a:pt x="108488" y="42080"/>
                  </a:lnTo>
                  <a:lnTo>
                    <a:pt x="161814" y="63266"/>
                  </a:lnTo>
                  <a:lnTo>
                    <a:pt x="214038" y="84627"/>
                  </a:lnTo>
                  <a:lnTo>
                    <a:pt x="264793" y="106222"/>
                  </a:lnTo>
                  <a:lnTo>
                    <a:pt x="313712" y="128108"/>
                  </a:lnTo>
                  <a:lnTo>
                    <a:pt x="360427" y="150344"/>
                  </a:lnTo>
                  <a:lnTo>
                    <a:pt x="404571" y="172989"/>
                  </a:lnTo>
                  <a:lnTo>
                    <a:pt x="445777" y="196100"/>
                  </a:lnTo>
                  <a:lnTo>
                    <a:pt x="483678" y="219736"/>
                  </a:lnTo>
                  <a:lnTo>
                    <a:pt x="517906" y="243956"/>
                  </a:lnTo>
                  <a:lnTo>
                    <a:pt x="548095" y="268817"/>
                  </a:lnTo>
                  <a:lnTo>
                    <a:pt x="585412" y="307374"/>
                  </a:lnTo>
                  <a:lnTo>
                    <a:pt x="614053" y="347309"/>
                  </a:lnTo>
                  <a:lnTo>
                    <a:pt x="635256" y="388425"/>
                  </a:lnTo>
                  <a:lnTo>
                    <a:pt x="650262" y="430526"/>
                  </a:lnTo>
                  <a:lnTo>
                    <a:pt x="660310" y="473415"/>
                  </a:lnTo>
                  <a:lnTo>
                    <a:pt x="666639" y="516894"/>
                  </a:lnTo>
                  <a:lnTo>
                    <a:pt x="670489" y="560767"/>
                  </a:lnTo>
                  <a:lnTo>
                    <a:pt x="673100" y="604838"/>
                  </a:lnTo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/>
            <p:cNvSpPr txBox="1"/>
            <p:nvPr/>
          </p:nvSpPr>
          <p:spPr>
            <a:xfrm>
              <a:off x="5171440" y="3068828"/>
              <a:ext cx="2647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B</a:t>
              </a:r>
              <a:r>
                <a:rPr sz="1800" spc="-7" baseline="-13888" dirty="0">
                  <a:latin typeface="Calibri"/>
                  <a:cs typeface="Calibri"/>
                </a:rPr>
                <a:t>1</a:t>
              </a:r>
              <a:endParaRPr sz="1800" baseline="-13888">
                <a:latin typeface="Calibri"/>
                <a:cs typeface="Calibri"/>
              </a:endParaRPr>
            </a:p>
          </p:txBody>
        </p:sp>
        <p:sp>
          <p:nvSpPr>
            <p:cNvPr id="18" name="object 14"/>
            <p:cNvSpPr txBox="1"/>
            <p:nvPr/>
          </p:nvSpPr>
          <p:spPr>
            <a:xfrm>
              <a:off x="5446077" y="1706371"/>
              <a:ext cx="2647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B</a:t>
              </a:r>
              <a:r>
                <a:rPr sz="1800" spc="-7" baseline="-13888" dirty="0">
                  <a:latin typeface="Calibri"/>
                  <a:cs typeface="Calibri"/>
                </a:rPr>
                <a:t>2</a:t>
              </a:r>
              <a:endParaRPr sz="1800" baseline="-13888">
                <a:latin typeface="Calibri"/>
                <a:cs typeface="Calibri"/>
              </a:endParaRPr>
            </a:p>
          </p:txBody>
        </p:sp>
        <p:sp>
          <p:nvSpPr>
            <p:cNvPr id="19" name="object 15"/>
            <p:cNvSpPr txBox="1"/>
            <p:nvPr/>
          </p:nvSpPr>
          <p:spPr>
            <a:xfrm>
              <a:off x="4379277" y="1773428"/>
              <a:ext cx="2647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B</a:t>
              </a:r>
              <a:r>
                <a:rPr sz="1800" spc="-7" baseline="-13888" dirty="0">
                  <a:latin typeface="Calibri"/>
                  <a:cs typeface="Calibri"/>
                </a:rPr>
                <a:t>3</a:t>
              </a:r>
              <a:endParaRPr sz="1800" baseline="-13888">
                <a:latin typeface="Calibri"/>
                <a:cs typeface="Calibri"/>
              </a:endParaRPr>
            </a:p>
          </p:txBody>
        </p:sp>
        <p:sp>
          <p:nvSpPr>
            <p:cNvPr id="20" name="object 16"/>
            <p:cNvSpPr txBox="1"/>
            <p:nvPr/>
          </p:nvSpPr>
          <p:spPr>
            <a:xfrm>
              <a:off x="2275839" y="2078228"/>
              <a:ext cx="2647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B</a:t>
              </a:r>
              <a:r>
                <a:rPr sz="1800" spc="-7" baseline="-13888" dirty="0">
                  <a:latin typeface="Calibri"/>
                  <a:cs typeface="Calibri"/>
                </a:rPr>
                <a:t>4</a:t>
              </a:r>
              <a:endParaRPr sz="1800" baseline="-13888">
                <a:latin typeface="Calibri"/>
                <a:cs typeface="Calibri"/>
              </a:endParaRPr>
            </a:p>
          </p:txBody>
        </p:sp>
        <p:sp>
          <p:nvSpPr>
            <p:cNvPr id="21" name="object 17"/>
            <p:cNvSpPr txBox="1"/>
            <p:nvPr/>
          </p:nvSpPr>
          <p:spPr>
            <a:xfrm>
              <a:off x="3342640" y="1773428"/>
              <a:ext cx="2647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B</a:t>
              </a:r>
              <a:r>
                <a:rPr sz="1800" spc="-7" baseline="-13888" dirty="0">
                  <a:latin typeface="Calibri"/>
                  <a:cs typeface="Calibri"/>
                </a:rPr>
                <a:t>5</a:t>
              </a:r>
              <a:endParaRPr sz="1800" baseline="-13888">
                <a:latin typeface="Calibri"/>
                <a:cs typeface="Calibri"/>
              </a:endParaRPr>
            </a:p>
          </p:txBody>
        </p:sp>
        <p:sp>
          <p:nvSpPr>
            <p:cNvPr id="22" name="object 18"/>
            <p:cNvSpPr txBox="1"/>
            <p:nvPr/>
          </p:nvSpPr>
          <p:spPr>
            <a:xfrm>
              <a:off x="3342640" y="3221228"/>
              <a:ext cx="2647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B</a:t>
              </a:r>
              <a:r>
                <a:rPr sz="1800" spc="-7" baseline="-13888" dirty="0">
                  <a:latin typeface="Calibri"/>
                  <a:cs typeface="Calibri"/>
                </a:rPr>
                <a:t>6</a:t>
              </a:r>
              <a:endParaRPr sz="1800" baseline="-13888">
                <a:latin typeface="Calibri"/>
                <a:cs typeface="Calibri"/>
              </a:endParaRPr>
            </a:p>
          </p:txBody>
        </p:sp>
        <p:sp>
          <p:nvSpPr>
            <p:cNvPr id="23" name="object 19"/>
            <p:cNvSpPr txBox="1"/>
            <p:nvPr/>
          </p:nvSpPr>
          <p:spPr>
            <a:xfrm>
              <a:off x="2199639" y="3221228"/>
              <a:ext cx="2647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B</a:t>
              </a:r>
              <a:r>
                <a:rPr sz="1800" spc="-7" baseline="-13888" dirty="0">
                  <a:latin typeface="Calibri"/>
                  <a:cs typeface="Calibri"/>
                </a:rPr>
                <a:t>7</a:t>
              </a:r>
              <a:endParaRPr sz="1800" baseline="-13888">
                <a:latin typeface="Calibri"/>
                <a:cs typeface="Calibri"/>
              </a:endParaRPr>
            </a:p>
          </p:txBody>
        </p:sp>
      </p:grpSp>
      <p:sp>
        <p:nvSpPr>
          <p:cNvPr id="24" name="object 20"/>
          <p:cNvSpPr txBox="1"/>
          <p:nvPr/>
        </p:nvSpPr>
        <p:spPr>
          <a:xfrm>
            <a:off x="2381486" y="4646298"/>
            <a:ext cx="3679825" cy="714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000" i="1" spc="160" dirty="0">
                <a:latin typeface="Times New Roman"/>
                <a:cs typeface="Times New Roman"/>
              </a:rPr>
              <a:t>p</a:t>
            </a:r>
            <a:r>
              <a:rPr sz="5850" spc="-172" baseline="-4985" dirty="0">
                <a:latin typeface="Symbol"/>
                <a:cs typeface="Symbol"/>
              </a:rPr>
              <a:t></a:t>
            </a:r>
            <a:r>
              <a:rPr sz="3000" i="1" spc="-5" dirty="0">
                <a:latin typeface="Times New Roman"/>
                <a:cs typeface="Times New Roman"/>
              </a:rPr>
              <a:t>A</a:t>
            </a:r>
            <a:r>
              <a:rPr sz="5850" spc="-525" baseline="-4985" dirty="0">
                <a:latin typeface="Symbol"/>
                <a:cs typeface="Symbol"/>
              </a:rPr>
              <a:t></a:t>
            </a:r>
            <a:r>
              <a:rPr sz="5850" spc="-675" baseline="-4985" dirty="0">
                <a:latin typeface="Times New Roman"/>
                <a:cs typeface="Times New Roman"/>
              </a:rPr>
              <a:t> </a:t>
            </a:r>
            <a:r>
              <a:rPr sz="3000" spc="-80" dirty="0">
                <a:latin typeface="Symbol"/>
                <a:cs typeface="Symbol"/>
              </a:rPr>
              <a:t></a:t>
            </a:r>
            <a:r>
              <a:rPr sz="3000" spc="-260" dirty="0">
                <a:latin typeface="Times New Roman"/>
                <a:cs typeface="Times New Roman"/>
              </a:rPr>
              <a:t> </a:t>
            </a:r>
            <a:r>
              <a:rPr sz="6750" spc="104" baseline="-6172" dirty="0">
                <a:latin typeface="Symbol"/>
                <a:cs typeface="Symbol"/>
              </a:rPr>
              <a:t></a:t>
            </a:r>
            <a:r>
              <a:rPr sz="3000" i="1" spc="-90" dirty="0">
                <a:latin typeface="Times New Roman"/>
                <a:cs typeface="Times New Roman"/>
              </a:rPr>
              <a:t>P</a:t>
            </a:r>
            <a:r>
              <a:rPr sz="3000" i="1" spc="-450" dirty="0">
                <a:latin typeface="Times New Roman"/>
                <a:cs typeface="Times New Roman"/>
              </a:rPr>
              <a:t> </a:t>
            </a:r>
            <a:r>
              <a:rPr sz="5850" spc="-262" baseline="-4985" dirty="0">
                <a:latin typeface="Symbol"/>
                <a:cs typeface="Symbol"/>
              </a:rPr>
              <a:t></a:t>
            </a:r>
            <a:r>
              <a:rPr sz="3000" i="1" spc="-225" dirty="0">
                <a:latin typeface="Times New Roman"/>
                <a:cs typeface="Times New Roman"/>
              </a:rPr>
              <a:t>B</a:t>
            </a:r>
            <a:r>
              <a:rPr sz="2625" i="1" spc="-44" baseline="-23809" dirty="0">
                <a:latin typeface="Times New Roman"/>
                <a:cs typeface="Times New Roman"/>
              </a:rPr>
              <a:t>i</a:t>
            </a:r>
            <a:r>
              <a:rPr sz="2625" i="1" spc="-157" baseline="-23809" dirty="0">
                <a:latin typeface="Times New Roman"/>
                <a:cs typeface="Times New Roman"/>
              </a:rPr>
              <a:t> </a:t>
            </a:r>
            <a:r>
              <a:rPr sz="5850" spc="-525" baseline="-4985" dirty="0">
                <a:latin typeface="Symbol"/>
                <a:cs typeface="Symbol"/>
              </a:rPr>
              <a:t></a:t>
            </a:r>
            <a:r>
              <a:rPr sz="5850" spc="-960" baseline="-4985" dirty="0">
                <a:latin typeface="Times New Roman"/>
                <a:cs typeface="Times New Roman"/>
              </a:rPr>
              <a:t> </a:t>
            </a:r>
            <a:r>
              <a:rPr sz="3000" i="1" spc="-90" dirty="0">
                <a:latin typeface="Times New Roman"/>
                <a:cs typeface="Times New Roman"/>
              </a:rPr>
              <a:t>P</a:t>
            </a:r>
            <a:r>
              <a:rPr sz="3000" i="1" spc="-450" dirty="0">
                <a:latin typeface="Times New Roman"/>
                <a:cs typeface="Times New Roman"/>
              </a:rPr>
              <a:t> </a:t>
            </a:r>
            <a:r>
              <a:rPr sz="5850" spc="-172" baseline="-4985" dirty="0">
                <a:latin typeface="Symbol"/>
                <a:cs typeface="Symbol"/>
              </a:rPr>
              <a:t></a:t>
            </a:r>
            <a:r>
              <a:rPr sz="3000" i="1" spc="-90" dirty="0">
                <a:latin typeface="Times New Roman"/>
                <a:cs typeface="Times New Roman"/>
              </a:rPr>
              <a:t>A</a:t>
            </a:r>
            <a:r>
              <a:rPr sz="3000" i="1" spc="-229" dirty="0">
                <a:latin typeface="Times New Roman"/>
                <a:cs typeface="Times New Roman"/>
              </a:rPr>
              <a:t> </a:t>
            </a:r>
            <a:r>
              <a:rPr sz="3000" spc="-30" dirty="0">
                <a:latin typeface="Times New Roman"/>
                <a:cs typeface="Times New Roman"/>
              </a:rPr>
              <a:t>|</a:t>
            </a:r>
            <a:r>
              <a:rPr sz="3000" spc="-210" dirty="0">
                <a:latin typeface="Times New Roman"/>
                <a:cs typeface="Times New Roman"/>
              </a:rPr>
              <a:t> </a:t>
            </a:r>
            <a:r>
              <a:rPr sz="3000" i="1" spc="-225" dirty="0">
                <a:latin typeface="Times New Roman"/>
                <a:cs typeface="Times New Roman"/>
              </a:rPr>
              <a:t>B</a:t>
            </a:r>
            <a:r>
              <a:rPr sz="2625" i="1" spc="-44" baseline="-23809" dirty="0">
                <a:latin typeface="Times New Roman"/>
                <a:cs typeface="Times New Roman"/>
              </a:rPr>
              <a:t>i</a:t>
            </a:r>
            <a:r>
              <a:rPr sz="2625" i="1" spc="-157" baseline="-23809" dirty="0">
                <a:latin typeface="Times New Roman"/>
                <a:cs typeface="Times New Roman"/>
              </a:rPr>
              <a:t> </a:t>
            </a:r>
            <a:r>
              <a:rPr sz="5850" spc="-525" baseline="-4985" dirty="0">
                <a:latin typeface="Symbol"/>
                <a:cs typeface="Symbol"/>
              </a:rPr>
              <a:t></a:t>
            </a:r>
            <a:endParaRPr sz="5850" baseline="-4985" dirty="0">
              <a:latin typeface="Symbol"/>
              <a:cs typeface="Symbol"/>
            </a:endParaRPr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586451" y="-14514"/>
            <a:ext cx="8025114" cy="585111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spc="-5" dirty="0">
                <a:solidFill>
                  <a:srgbClr val="000000"/>
                </a:solidFill>
              </a:rPr>
              <a:t>(2</a:t>
            </a:r>
            <a:r>
              <a:rPr lang="en-US" altLang="zh-CN" sz="3200" spc="-5" dirty="0" smtClean="0">
                <a:solidFill>
                  <a:srgbClr val="000000"/>
                </a:solidFill>
              </a:rPr>
              <a:t>) </a:t>
            </a:r>
            <a:r>
              <a:rPr lang="en-US" altLang="zh-CN" sz="3200" spc="-165" dirty="0">
                <a:solidFill>
                  <a:srgbClr val="000000"/>
                </a:solidFill>
              </a:rPr>
              <a:t>To </a:t>
            </a:r>
            <a:r>
              <a:rPr lang="en-US" altLang="zh-CN" sz="3200" spc="-15" dirty="0">
                <a:solidFill>
                  <a:srgbClr val="000000"/>
                </a:solidFill>
              </a:rPr>
              <a:t>calculate </a:t>
            </a:r>
            <a:r>
              <a:rPr lang="en-US" altLang="zh-CN" sz="3200" spc="-10" dirty="0">
                <a:solidFill>
                  <a:srgbClr val="0000FF"/>
                </a:solidFill>
              </a:rPr>
              <a:t>Marginal</a:t>
            </a:r>
            <a:r>
              <a:rPr lang="en-US" altLang="zh-CN" sz="3200" spc="155" dirty="0">
                <a:solidFill>
                  <a:srgbClr val="0000FF"/>
                </a:solidFill>
              </a:rPr>
              <a:t> </a:t>
            </a:r>
            <a:r>
              <a:rPr lang="en-US" altLang="zh-CN" sz="3200" spc="-10" dirty="0" smtClean="0">
                <a:solidFill>
                  <a:srgbClr val="0000FF"/>
                </a:solidFill>
              </a:rPr>
              <a:t>Probability: </a:t>
            </a:r>
            <a:br>
              <a:rPr lang="en-US" altLang="zh-CN" sz="3200" spc="-10" dirty="0" smtClean="0">
                <a:solidFill>
                  <a:srgbClr val="0000FF"/>
                </a:solidFill>
              </a:rPr>
            </a:br>
            <a:r>
              <a:rPr lang="en-US" altLang="zh-CN" sz="3200" dirty="0" smtClean="0"/>
              <a:t>Use </a:t>
            </a:r>
            <a:r>
              <a:rPr lang="en-US" altLang="zh-CN" sz="3200" dirty="0">
                <a:cs typeface="Calibri Light"/>
              </a:rPr>
              <a:t>Rule </a:t>
            </a:r>
            <a:r>
              <a:rPr lang="en-US" altLang="zh-CN" sz="3200" spc="-5" dirty="0">
                <a:cs typeface="Calibri Light"/>
              </a:rPr>
              <a:t>of </a:t>
            </a:r>
            <a:r>
              <a:rPr lang="en-US" altLang="zh-CN" sz="3200" spc="-20" dirty="0">
                <a:cs typeface="Calibri Light"/>
              </a:rPr>
              <a:t>total </a:t>
            </a:r>
            <a:r>
              <a:rPr lang="en-US" altLang="zh-CN" sz="3200" spc="-10" dirty="0">
                <a:cs typeface="Calibri Light"/>
              </a:rPr>
              <a:t>probability </a:t>
            </a:r>
            <a:r>
              <a:rPr lang="en-US" altLang="zh-CN" sz="3200" dirty="0">
                <a:cs typeface="Calibri Light"/>
              </a:rPr>
              <a:t>(e.g. </a:t>
            </a:r>
            <a:r>
              <a:rPr lang="en-US" altLang="zh-CN" sz="3200" spc="-20" dirty="0" smtClean="0">
                <a:cs typeface="Calibri Light"/>
              </a:rPr>
              <a:t>event</a:t>
            </a:r>
            <a:r>
              <a:rPr lang="en-US" altLang="zh-CN" sz="3200" spc="-15" dirty="0" smtClean="0">
                <a:cs typeface="Calibri Light"/>
              </a:rPr>
              <a:t> </a:t>
            </a:r>
            <a:r>
              <a:rPr lang="en-US" altLang="zh-CN" sz="3200" spc="-15" dirty="0">
                <a:cs typeface="Calibri Light"/>
              </a:rPr>
              <a:t>version)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5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586451" y="-14514"/>
            <a:ext cx="7665605" cy="585111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spc="-5" dirty="0">
                <a:solidFill>
                  <a:srgbClr val="000000"/>
                </a:solidFill>
              </a:rPr>
              <a:t>(2</a:t>
            </a:r>
            <a:r>
              <a:rPr lang="en-US" altLang="zh-CN" sz="3200" spc="-5" dirty="0" smtClean="0">
                <a:solidFill>
                  <a:srgbClr val="000000"/>
                </a:solidFill>
              </a:rPr>
              <a:t>) </a:t>
            </a:r>
            <a:r>
              <a:rPr lang="en-US" altLang="zh-CN" sz="3200" spc="-165" dirty="0">
                <a:solidFill>
                  <a:srgbClr val="000000"/>
                </a:solidFill>
              </a:rPr>
              <a:t>To </a:t>
            </a:r>
            <a:r>
              <a:rPr lang="en-US" altLang="zh-CN" sz="3200" spc="-15" dirty="0">
                <a:solidFill>
                  <a:srgbClr val="000000"/>
                </a:solidFill>
              </a:rPr>
              <a:t>calculate </a:t>
            </a:r>
            <a:r>
              <a:rPr lang="en-US" altLang="zh-CN" sz="3200" spc="-10" dirty="0">
                <a:solidFill>
                  <a:srgbClr val="0000FF"/>
                </a:solidFill>
              </a:rPr>
              <a:t>Marginal</a:t>
            </a:r>
            <a:r>
              <a:rPr lang="en-US" altLang="zh-CN" sz="3200" spc="155" dirty="0">
                <a:solidFill>
                  <a:srgbClr val="0000FF"/>
                </a:solidFill>
              </a:rPr>
              <a:t> </a:t>
            </a:r>
            <a:r>
              <a:rPr lang="en-US" altLang="zh-CN" sz="3200" spc="-10" dirty="0" smtClean="0">
                <a:solidFill>
                  <a:srgbClr val="0000FF"/>
                </a:solidFill>
              </a:rPr>
              <a:t>Probability: </a:t>
            </a:r>
            <a:br>
              <a:rPr lang="en-US" altLang="zh-CN" sz="3200" spc="-10" dirty="0" smtClean="0">
                <a:solidFill>
                  <a:srgbClr val="0000FF"/>
                </a:solidFill>
              </a:rPr>
            </a:br>
            <a:r>
              <a:rPr lang="en-US" altLang="zh-CN" sz="3200" dirty="0" smtClean="0"/>
              <a:t>Use </a:t>
            </a:r>
            <a:r>
              <a:rPr lang="en-US" altLang="zh-CN" sz="3200" dirty="0">
                <a:cs typeface="Calibri Light"/>
              </a:rPr>
              <a:t>Rule </a:t>
            </a:r>
            <a:r>
              <a:rPr lang="en-US" altLang="zh-CN" sz="3200" spc="-5" dirty="0">
                <a:cs typeface="Calibri Light"/>
              </a:rPr>
              <a:t>of </a:t>
            </a:r>
            <a:r>
              <a:rPr lang="en-US" altLang="zh-CN" sz="3200" spc="-20" dirty="0">
                <a:cs typeface="Calibri Light"/>
              </a:rPr>
              <a:t>total </a:t>
            </a:r>
            <a:r>
              <a:rPr lang="en-US" altLang="zh-CN" sz="3200" spc="-10" dirty="0">
                <a:cs typeface="Calibri Light"/>
              </a:rPr>
              <a:t>probability </a:t>
            </a:r>
            <a:r>
              <a:rPr lang="en-US" altLang="zh-CN" sz="3200" dirty="0">
                <a:cs typeface="Calibri Light"/>
              </a:rPr>
              <a:t>(e.g. </a:t>
            </a:r>
            <a:r>
              <a:rPr lang="en-US" altLang="zh-CN" sz="3200" spc="-20" dirty="0" smtClean="0">
                <a:cs typeface="Calibri Light"/>
              </a:rPr>
              <a:t>RV</a:t>
            </a:r>
            <a:r>
              <a:rPr lang="en-US" altLang="zh-CN" sz="3200" spc="-15" dirty="0" smtClean="0">
                <a:cs typeface="Calibri Light"/>
              </a:rPr>
              <a:t> </a:t>
            </a:r>
            <a:r>
              <a:rPr lang="en-US" altLang="zh-CN" sz="3200" spc="-15" dirty="0">
                <a:cs typeface="Calibri Light"/>
              </a:rPr>
              <a:t>version)</a:t>
            </a:r>
            <a:endParaRPr lang="zh-CN" altLang="en-US" sz="3200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Given two discrete RVs X and Y, which take values in: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9" name="object 5"/>
          <p:cNvSpPr/>
          <p:nvPr/>
        </p:nvSpPr>
        <p:spPr>
          <a:xfrm>
            <a:off x="4448175" y="4950647"/>
            <a:ext cx="897467" cy="766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3276600" y="5745593"/>
            <a:ext cx="349459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 smtClean="0">
                <a:ea typeface="宋体" panose="02010600030101010101" pitchFamily="2" charset="-122"/>
              </a:rPr>
              <a:t>P(A) = P(A^B)+P(A^~B)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781" y="3480658"/>
            <a:ext cx="5888823" cy="144180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171" y="2226159"/>
            <a:ext cx="3579658" cy="56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2889"/>
            <a:ext cx="7665605" cy="585111"/>
          </a:xfrm>
        </p:spPr>
        <p:txBody>
          <a:bodyPr/>
          <a:lstStyle/>
          <a:p>
            <a:r>
              <a:rPr lang="en-US" altLang="zh-CN" sz="3200" spc="-5" dirty="0">
                <a:cs typeface="Calibri"/>
              </a:rPr>
              <a:t>(3</a:t>
            </a:r>
            <a:r>
              <a:rPr lang="en-US" altLang="zh-CN" sz="3200" spc="-5" dirty="0" smtClean="0">
                <a:cs typeface="Calibri"/>
              </a:rPr>
              <a:t>) </a:t>
            </a:r>
            <a:r>
              <a:rPr lang="en-US" altLang="zh-CN" sz="3200" spc="-145" dirty="0">
                <a:cs typeface="Calibri"/>
              </a:rPr>
              <a:t>To </a:t>
            </a:r>
            <a:r>
              <a:rPr lang="en-US" altLang="zh-CN" sz="3200" spc="-15" dirty="0">
                <a:cs typeface="Calibri"/>
              </a:rPr>
              <a:t>calculate </a:t>
            </a:r>
            <a:r>
              <a:rPr lang="en-US" altLang="zh-CN" sz="3200" spc="-5" dirty="0">
                <a:solidFill>
                  <a:srgbClr val="0000FF"/>
                </a:solidFill>
                <a:cs typeface="Calibri"/>
              </a:rPr>
              <a:t>Conditional </a:t>
            </a:r>
            <a:r>
              <a:rPr lang="en-US" altLang="zh-CN" sz="3200" spc="-10" dirty="0">
                <a:solidFill>
                  <a:srgbClr val="0000FF"/>
                </a:solidFill>
                <a:cs typeface="Calibri"/>
              </a:rPr>
              <a:t>Probability: </a:t>
            </a:r>
            <a:r>
              <a:rPr lang="en-US" altLang="zh-CN" sz="3200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zh-CN" sz="3200" spc="-10" dirty="0" smtClean="0">
                <a:solidFill>
                  <a:srgbClr val="FF0000"/>
                </a:solidFill>
                <a:cs typeface="Calibri"/>
              </a:rPr>
              <a:t/>
            </a:r>
            <a:br>
              <a:rPr lang="en-US" altLang="zh-CN" sz="3200" spc="-10" dirty="0" smtClean="0">
                <a:solidFill>
                  <a:srgbClr val="FF0000"/>
                </a:solidFill>
                <a:cs typeface="Calibri"/>
              </a:rPr>
            </a:br>
            <a:r>
              <a:rPr lang="en-US" altLang="zh-CN" sz="3200" spc="-5" dirty="0" smtClean="0">
                <a:cs typeface="Calibri"/>
              </a:rPr>
              <a:t>Use </a:t>
            </a:r>
            <a:r>
              <a:rPr lang="en-US" altLang="zh-CN" sz="3200" spc="-25" dirty="0">
                <a:cs typeface="Calibri"/>
              </a:rPr>
              <a:t>Bayes </a:t>
            </a:r>
            <a:r>
              <a:rPr lang="en-US" altLang="zh-CN" sz="3200" dirty="0">
                <a:cs typeface="Calibri"/>
              </a:rPr>
              <a:t>Rule </a:t>
            </a:r>
            <a:r>
              <a:rPr lang="en-US" altLang="zh-CN" sz="3200" dirty="0">
                <a:cs typeface="Calibri Light"/>
              </a:rPr>
              <a:t>(e.g. </a:t>
            </a:r>
            <a:r>
              <a:rPr lang="en-US" altLang="zh-CN" sz="3200" spc="-30" dirty="0">
                <a:cs typeface="Calibri Light"/>
              </a:rPr>
              <a:t>RV</a:t>
            </a:r>
            <a:r>
              <a:rPr lang="en-US" altLang="zh-CN" sz="3200" spc="-20" dirty="0">
                <a:cs typeface="Calibri Light"/>
              </a:rPr>
              <a:t> </a:t>
            </a:r>
            <a:r>
              <a:rPr lang="en-US" altLang="zh-CN" sz="3200" spc="-15" dirty="0">
                <a:cs typeface="Calibri Light"/>
              </a:rPr>
              <a:t>version)</a:t>
            </a:r>
            <a:r>
              <a:rPr lang="en-US" altLang="zh-CN" sz="2800" dirty="0">
                <a:cs typeface="Calibri Light"/>
              </a:rPr>
              <a:t/>
            </a:r>
            <a:br>
              <a:rPr lang="en-US" altLang="zh-CN" sz="2800" dirty="0">
                <a:cs typeface="Calibri Light"/>
              </a:rPr>
            </a:b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object 3"/>
          <p:cNvSpPr/>
          <p:nvPr/>
        </p:nvSpPr>
        <p:spPr>
          <a:xfrm>
            <a:off x="2907754" y="3276074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488"/>
                </a:lnTo>
              </a:path>
            </a:pathLst>
          </a:custGeom>
          <a:ln w="189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423487" y="3517313"/>
            <a:ext cx="2830195" cy="0"/>
          </a:xfrm>
          <a:custGeom>
            <a:avLst/>
            <a:gdLst/>
            <a:ahLst/>
            <a:cxnLst/>
            <a:rect l="l" t="t" r="r" b="b"/>
            <a:pathLst>
              <a:path w="2830195">
                <a:moveTo>
                  <a:pt x="0" y="0"/>
                </a:moveTo>
                <a:lnTo>
                  <a:pt x="2829674" y="0"/>
                </a:lnTo>
              </a:path>
            </a:pathLst>
          </a:custGeom>
          <a:ln w="18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 txBox="1"/>
          <p:nvPr/>
        </p:nvSpPr>
        <p:spPr>
          <a:xfrm>
            <a:off x="1527146" y="2984292"/>
            <a:ext cx="2809875" cy="768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25" dirty="0">
                <a:latin typeface="Times New Roman"/>
                <a:cs typeface="Times New Roman"/>
              </a:rPr>
              <a:t>P</a:t>
            </a:r>
            <a:r>
              <a:rPr sz="7275" spc="-37" baseline="-4581" dirty="0">
                <a:latin typeface="Symbol"/>
                <a:cs typeface="Symbol"/>
              </a:rPr>
              <a:t></a:t>
            </a:r>
            <a:r>
              <a:rPr sz="3100" spc="-25" dirty="0">
                <a:latin typeface="Times New Roman"/>
                <a:cs typeface="Times New Roman"/>
              </a:rPr>
              <a:t>X </a:t>
            </a:r>
            <a:r>
              <a:rPr sz="3100" spc="-5" dirty="0">
                <a:latin typeface="Symbol"/>
                <a:cs typeface="Symbol"/>
              </a:rPr>
              <a:t></a:t>
            </a:r>
            <a:r>
              <a:rPr sz="3100" spc="-5" dirty="0">
                <a:latin typeface="Times New Roman"/>
                <a:cs typeface="Times New Roman"/>
              </a:rPr>
              <a:t> </a:t>
            </a:r>
            <a:r>
              <a:rPr sz="3100" i="1" spc="-5" dirty="0">
                <a:latin typeface="Times New Roman"/>
                <a:cs typeface="Times New Roman"/>
              </a:rPr>
              <a:t>x </a:t>
            </a:r>
            <a:r>
              <a:rPr sz="3100" spc="-5" dirty="0">
                <a:latin typeface="Times New Roman"/>
                <a:cs typeface="Times New Roman"/>
              </a:rPr>
              <a:t>Y </a:t>
            </a:r>
            <a:r>
              <a:rPr sz="3100" spc="-5" dirty="0">
                <a:latin typeface="Symbol"/>
                <a:cs typeface="Symbol"/>
              </a:rPr>
              <a:t></a:t>
            </a:r>
            <a:r>
              <a:rPr sz="3100" spc="-5" dirty="0">
                <a:latin typeface="Times New Roman"/>
                <a:cs typeface="Times New Roman"/>
              </a:rPr>
              <a:t> </a:t>
            </a:r>
            <a:r>
              <a:rPr sz="3100" i="1" spc="-180" dirty="0">
                <a:latin typeface="Times New Roman"/>
                <a:cs typeface="Times New Roman"/>
              </a:rPr>
              <a:t>y</a:t>
            </a:r>
            <a:r>
              <a:rPr sz="7275" spc="-270" baseline="-4581" dirty="0">
                <a:latin typeface="Symbol"/>
                <a:cs typeface="Symbol"/>
              </a:rPr>
              <a:t></a:t>
            </a:r>
            <a:r>
              <a:rPr sz="7275" spc="-120" baseline="-4581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0" name="object 6"/>
          <p:cNvSpPr txBox="1">
            <a:spLocks/>
          </p:cNvSpPr>
          <p:nvPr/>
        </p:nvSpPr>
        <p:spPr>
          <a:xfrm>
            <a:off x="4442995" y="2772360"/>
            <a:ext cx="2805430" cy="1271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algn="ctr">
              <a:lnSpc>
                <a:spcPts val="4880"/>
              </a:lnSpc>
              <a:spcBef>
                <a:spcPts val="135"/>
              </a:spcBef>
            </a:pPr>
            <a:r>
              <a:rPr lang="en-US" sz="3100" spc="55" dirty="0" smtClean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en-US" sz="6225" spc="82" baseline="-3346" dirty="0" smtClean="0">
                <a:solidFill>
                  <a:srgbClr val="000000"/>
                </a:solidFill>
                <a:latin typeface="Symbol"/>
                <a:cs typeface="Symbol"/>
              </a:rPr>
              <a:t></a:t>
            </a:r>
            <a:r>
              <a:rPr lang="en-US" sz="3100" spc="55" dirty="0" smtClean="0">
                <a:solidFill>
                  <a:srgbClr val="000000"/>
                </a:solidFill>
                <a:latin typeface="Times New Roman"/>
                <a:cs typeface="Times New Roman"/>
              </a:rPr>
              <a:t>X </a:t>
            </a:r>
            <a:r>
              <a:rPr lang="en-US" sz="3100" spc="-5" dirty="0" smtClean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lang="en-US" sz="310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100" i="1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x </a:t>
            </a:r>
            <a:r>
              <a:rPr lang="en-US" sz="3100" spc="-5" dirty="0" smtClean="0">
                <a:solidFill>
                  <a:srgbClr val="000000"/>
                </a:solidFill>
                <a:latin typeface="Symbol"/>
                <a:cs typeface="Symbol"/>
              </a:rPr>
              <a:t></a:t>
            </a:r>
            <a:r>
              <a:rPr lang="en-US" sz="310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Y </a:t>
            </a:r>
            <a:r>
              <a:rPr lang="en-US" sz="3100" spc="-5" dirty="0" smtClean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lang="en-US" sz="3100" spc="-44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100" i="1" spc="-60" dirty="0" smtClean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lang="en-US" sz="6225" spc="-89" baseline="-3346" dirty="0" smtClean="0">
                <a:solidFill>
                  <a:srgbClr val="000000"/>
                </a:solidFill>
                <a:latin typeface="Symbol"/>
                <a:cs typeface="Symbol"/>
              </a:rPr>
              <a:t></a:t>
            </a:r>
            <a:endParaRPr lang="en-US" sz="6225" baseline="-3346" dirty="0" smtClean="0">
              <a:latin typeface="Symbol"/>
              <a:cs typeface="Symbol"/>
            </a:endParaRPr>
          </a:p>
          <a:p>
            <a:pPr algn="ctr">
              <a:lnSpc>
                <a:spcPts val="4880"/>
              </a:lnSpc>
            </a:pPr>
            <a:r>
              <a:rPr lang="en-US" sz="3100" spc="55" dirty="0" smtClean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en-US" sz="6225" spc="82" baseline="-3346" dirty="0" smtClean="0">
                <a:solidFill>
                  <a:srgbClr val="000000"/>
                </a:solidFill>
                <a:latin typeface="Symbol"/>
                <a:cs typeface="Symbol"/>
              </a:rPr>
              <a:t></a:t>
            </a:r>
            <a:r>
              <a:rPr lang="en-US" sz="3100" spc="55" dirty="0" smtClean="0">
                <a:solidFill>
                  <a:srgbClr val="000000"/>
                </a:solidFill>
                <a:latin typeface="Times New Roman"/>
                <a:cs typeface="Times New Roman"/>
              </a:rPr>
              <a:t>Y </a:t>
            </a:r>
            <a:r>
              <a:rPr lang="en-US" sz="3100" spc="-5" dirty="0" smtClean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lang="en-US" sz="3100" spc="13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100" i="1" spc="-60" dirty="0" smtClean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lang="en-US" sz="6225" spc="-89" baseline="-3346" dirty="0" smtClean="0">
                <a:solidFill>
                  <a:srgbClr val="000000"/>
                </a:solidFill>
                <a:latin typeface="Symbol"/>
                <a:cs typeface="Symbol"/>
              </a:rPr>
              <a:t></a:t>
            </a:r>
            <a:endParaRPr lang="en-US" sz="6225" baseline="-3346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3015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 </a:t>
            </a:r>
            <a:r>
              <a:rPr lang="en-US" altLang="zh-CN" spc="-10" dirty="0"/>
              <a:t>Example:</a:t>
            </a:r>
            <a:r>
              <a:rPr lang="en-US" altLang="zh-CN" spc="-80" dirty="0"/>
              <a:t> </a:t>
            </a:r>
            <a:r>
              <a:rPr lang="en-US" altLang="zh-CN" spc="-10" dirty="0"/>
              <a:t>Joint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2925" y="1514475"/>
            <a:ext cx="8601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ea typeface="宋体" panose="02010600030101010101" pitchFamily="2" charset="-122"/>
              </a:rPr>
              <a:t>Assume we have a dark box with 3 </a:t>
            </a:r>
            <a:r>
              <a:rPr lang="en-US" altLang="zh-CN" sz="28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red</a:t>
            </a:r>
            <a:r>
              <a:rPr lang="en-US" altLang="zh-CN" sz="2800" i="1" dirty="0" smtClean="0">
                <a:ea typeface="宋体" panose="02010600030101010101" pitchFamily="2" charset="-122"/>
              </a:rPr>
              <a:t> balls and 1 </a:t>
            </a:r>
            <a:r>
              <a:rPr lang="en-US" altLang="zh-CN" sz="2800" i="1" dirty="0" smtClean="0">
                <a:solidFill>
                  <a:srgbClr val="0070C0"/>
                </a:solidFill>
                <a:ea typeface="宋体" panose="02010600030101010101" pitchFamily="2" charset="-122"/>
              </a:rPr>
              <a:t>blue</a:t>
            </a:r>
            <a:r>
              <a:rPr lang="en-US" altLang="zh-CN" sz="2800" i="1" dirty="0" smtClean="0">
                <a:ea typeface="宋体" panose="02010600030101010101" pitchFamily="2" charset="-122"/>
              </a:rPr>
              <a:t> ball. That is, we have the set{</a:t>
            </a:r>
            <a:r>
              <a:rPr lang="en-US" altLang="zh-CN" sz="28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i="1" dirty="0" smtClean="0">
                <a:ea typeface="宋体" panose="02010600030101010101" pitchFamily="2" charset="-122"/>
              </a:rPr>
              <a:t>, </a:t>
            </a:r>
            <a:r>
              <a:rPr lang="en-US" altLang="zh-CN" sz="28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i="1" dirty="0" smtClean="0">
                <a:ea typeface="宋体" panose="02010600030101010101" pitchFamily="2" charset="-122"/>
              </a:rPr>
              <a:t>, </a:t>
            </a:r>
            <a:r>
              <a:rPr lang="en-US" altLang="zh-CN" sz="28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i="1" dirty="0" smtClean="0">
                <a:ea typeface="宋体" panose="02010600030101010101" pitchFamily="2" charset="-122"/>
              </a:rPr>
              <a:t>, </a:t>
            </a:r>
            <a:r>
              <a:rPr lang="en-US" altLang="zh-CN" sz="2800" i="1" dirty="0" smtClean="0">
                <a:solidFill>
                  <a:srgbClr val="0070C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800" i="1" dirty="0" smtClean="0">
                <a:ea typeface="宋体" panose="02010600030101010101" pitchFamily="2" charset="-122"/>
              </a:rPr>
              <a:t>}. What is the probability of drawing 2 red balls in the first 2 tries?</a:t>
            </a:r>
            <a:endParaRPr lang="zh-CN" altLang="en-US" sz="2800" i="1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42925" y="3250466"/>
                <a:ext cx="30201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𝒓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𝒓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" y="3250466"/>
                <a:ext cx="3020186" cy="46166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6397954" y="3081822"/>
            <a:ext cx="1950117" cy="1855459"/>
            <a:chOff x="6397954" y="3081822"/>
            <a:chExt cx="1950117" cy="1855459"/>
          </a:xfrm>
        </p:grpSpPr>
        <p:pic>
          <p:nvPicPr>
            <p:cNvPr id="1026" name="Picture 2" descr="Gray cardboard box in luxurious dark gray for shipping or as a ..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7205" y="3081822"/>
              <a:ext cx="1797050" cy="1260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Blue PU round stress ball – Presenc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1809" y="4431019"/>
              <a:ext cx="506262" cy="506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1243" y="4461499"/>
              <a:ext cx="450406" cy="451882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97954" y="4461499"/>
              <a:ext cx="450406" cy="451882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8427" y="4461499"/>
              <a:ext cx="450406" cy="45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66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 </a:t>
            </a:r>
            <a:r>
              <a:rPr lang="en-US" altLang="zh-CN" spc="-10" dirty="0"/>
              <a:t>Example:</a:t>
            </a:r>
            <a:r>
              <a:rPr lang="en-US" altLang="zh-CN" spc="-80" dirty="0"/>
              <a:t> </a:t>
            </a:r>
            <a:r>
              <a:rPr lang="en-US" altLang="zh-CN" spc="-10" dirty="0"/>
              <a:t>Marginal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3400" y="1694568"/>
            <a:ext cx="7981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ea typeface="宋体" panose="02010600030101010101" pitchFamily="2" charset="-122"/>
              </a:rPr>
              <a:t>What is the probability that the 2</a:t>
            </a:r>
            <a:r>
              <a:rPr lang="en-US" altLang="zh-CN" sz="2800" i="1" baseline="30000" dirty="0" smtClean="0">
                <a:ea typeface="宋体" panose="02010600030101010101" pitchFamily="2" charset="-122"/>
              </a:rPr>
              <a:t>nd</a:t>
            </a:r>
            <a:r>
              <a:rPr lang="en-US" altLang="zh-CN" sz="2800" i="1" dirty="0" smtClean="0">
                <a:ea typeface="宋体" panose="02010600030101010101" pitchFamily="2" charset="-122"/>
              </a:rPr>
              <a:t> ball drawn from the set{</a:t>
            </a:r>
            <a:r>
              <a:rPr lang="en-US" altLang="zh-CN" sz="28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i="1" dirty="0" smtClean="0">
                <a:ea typeface="宋体" panose="02010600030101010101" pitchFamily="2" charset="-122"/>
              </a:rPr>
              <a:t>, </a:t>
            </a:r>
            <a:r>
              <a:rPr lang="en-US" altLang="zh-CN" sz="28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i="1" dirty="0" smtClean="0">
                <a:ea typeface="宋体" panose="02010600030101010101" pitchFamily="2" charset="-122"/>
              </a:rPr>
              <a:t>, </a:t>
            </a:r>
            <a:r>
              <a:rPr lang="en-US" altLang="zh-CN" sz="28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i="1" dirty="0" smtClean="0">
                <a:ea typeface="宋体" panose="02010600030101010101" pitchFamily="2" charset="-122"/>
              </a:rPr>
              <a:t>, </a:t>
            </a:r>
            <a:r>
              <a:rPr lang="en-US" altLang="zh-CN" sz="2800" i="1" dirty="0" smtClean="0">
                <a:solidFill>
                  <a:srgbClr val="0070C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800" i="1" dirty="0" smtClean="0">
                <a:ea typeface="宋体" panose="02010600030101010101" pitchFamily="2" charset="-122"/>
              </a:rPr>
              <a:t>} will be red?</a:t>
            </a:r>
            <a:endParaRPr lang="zh-CN" altLang="en-US" sz="2800" i="1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33400" y="3047177"/>
                <a:ext cx="62262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𝒓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047177"/>
                <a:ext cx="6226216" cy="461665"/>
              </a:xfrm>
              <a:prstGeom prst="rect">
                <a:avLst/>
              </a:prstGeom>
              <a:blipFill>
                <a:blip r:embed="rId2"/>
                <a:stretch>
                  <a:fillRect l="-294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6397954" y="3081822"/>
            <a:ext cx="1950117" cy="1855459"/>
            <a:chOff x="6397954" y="3081822"/>
            <a:chExt cx="1950117" cy="1855459"/>
          </a:xfrm>
        </p:grpSpPr>
        <p:pic>
          <p:nvPicPr>
            <p:cNvPr id="10" name="Picture 2" descr="Gray cardboard box in luxurious dark gray for shipping or as a ..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7205" y="3081822"/>
              <a:ext cx="1797050" cy="1260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Blue PU round stress ball – Presenc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1809" y="4431019"/>
              <a:ext cx="506262" cy="506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1243" y="4461499"/>
              <a:ext cx="450406" cy="45188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97954" y="4461499"/>
              <a:ext cx="450406" cy="451882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8427" y="4461499"/>
              <a:ext cx="450406" cy="45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415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 </a:t>
            </a:r>
            <a:r>
              <a:rPr lang="en-US" altLang="zh-CN" spc="-10" dirty="0"/>
              <a:t>Example:</a:t>
            </a:r>
            <a:r>
              <a:rPr lang="en-US" altLang="zh-CN" spc="-50" dirty="0"/>
              <a:t> </a:t>
            </a:r>
            <a:r>
              <a:rPr lang="en-US" altLang="zh-CN" spc="-5" dirty="0"/>
              <a:t>Conditional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35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397954" y="3081822"/>
            <a:ext cx="1950117" cy="1855459"/>
            <a:chOff x="6397954" y="3081822"/>
            <a:chExt cx="1950117" cy="1855459"/>
          </a:xfrm>
        </p:grpSpPr>
        <p:pic>
          <p:nvPicPr>
            <p:cNvPr id="8" name="Picture 2" descr="Gray cardboard box in luxurious dark gray for shipping or as a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7205" y="3081822"/>
              <a:ext cx="1797050" cy="1260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Blue PU round stress ball – Presenc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1809" y="4431019"/>
              <a:ext cx="506262" cy="506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1243" y="4461499"/>
              <a:ext cx="450406" cy="45188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7954" y="4461499"/>
              <a:ext cx="450406" cy="45188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8427" y="4461499"/>
              <a:ext cx="450406" cy="451882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533400" y="1694568"/>
            <a:ext cx="7981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ea typeface="宋体" panose="02010600030101010101" pitchFamily="2" charset="-122"/>
              </a:rPr>
              <a:t>What is the probability </a:t>
            </a:r>
            <a:r>
              <a:rPr lang="en-US" altLang="zh-CN" sz="2800" i="1" dirty="0">
                <a:ea typeface="宋体" panose="02010600030101010101" pitchFamily="2" charset="-122"/>
              </a:rPr>
              <a:t>that the 2</a:t>
            </a:r>
            <a:r>
              <a:rPr lang="en-US" altLang="zh-CN" sz="2800" i="1" baseline="30000" dirty="0">
                <a:ea typeface="宋体" panose="02010600030101010101" pitchFamily="2" charset="-122"/>
              </a:rPr>
              <a:t>nd</a:t>
            </a:r>
            <a:r>
              <a:rPr lang="en-US" altLang="zh-CN" sz="2800" i="1" dirty="0">
                <a:ea typeface="宋体" panose="02010600030101010101" pitchFamily="2" charset="-122"/>
              </a:rPr>
              <a:t> ball will be red </a:t>
            </a:r>
            <a:r>
              <a:rPr lang="en-US" altLang="zh-CN" sz="2800" i="1" dirty="0" smtClean="0">
                <a:ea typeface="宋体" panose="02010600030101010101" pitchFamily="2" charset="-122"/>
              </a:rPr>
              <a:t>if the 1</a:t>
            </a:r>
            <a:r>
              <a:rPr lang="en-US" altLang="zh-CN" sz="2800" i="1" baseline="30000" dirty="0" smtClean="0">
                <a:ea typeface="宋体" panose="02010600030101010101" pitchFamily="2" charset="-122"/>
              </a:rPr>
              <a:t>st</a:t>
            </a:r>
            <a:r>
              <a:rPr lang="en-US" altLang="zh-CN" sz="2800" i="1" dirty="0" smtClean="0">
                <a:ea typeface="宋体" panose="02010600030101010101" pitchFamily="2" charset="-122"/>
              </a:rPr>
              <a:t> ball drawn from the set{</a:t>
            </a:r>
            <a:r>
              <a:rPr lang="en-US" altLang="zh-CN" sz="28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i="1" dirty="0" smtClean="0">
                <a:ea typeface="宋体" panose="02010600030101010101" pitchFamily="2" charset="-122"/>
              </a:rPr>
              <a:t>, </a:t>
            </a:r>
            <a:r>
              <a:rPr lang="en-US" altLang="zh-CN" sz="28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i="1" dirty="0" smtClean="0">
                <a:ea typeface="宋体" panose="02010600030101010101" pitchFamily="2" charset="-122"/>
              </a:rPr>
              <a:t>, </a:t>
            </a:r>
            <a:r>
              <a:rPr lang="en-US" altLang="zh-CN" sz="28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i="1" dirty="0" smtClean="0">
                <a:ea typeface="宋体" panose="02010600030101010101" pitchFamily="2" charset="-122"/>
              </a:rPr>
              <a:t>, </a:t>
            </a:r>
            <a:r>
              <a:rPr lang="en-US" altLang="zh-CN" sz="2800" i="1" dirty="0" smtClean="0">
                <a:solidFill>
                  <a:srgbClr val="0070C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800" i="1" dirty="0" smtClean="0">
                <a:ea typeface="宋体" panose="02010600030101010101" pitchFamily="2" charset="-122"/>
              </a:rPr>
              <a:t>} is red?</a:t>
            </a:r>
            <a:endParaRPr lang="zh-CN" altLang="en-US" sz="2800" i="1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33400" y="3047177"/>
                <a:ext cx="62262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𝒓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|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 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𝒓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047177"/>
                <a:ext cx="6226216" cy="461665"/>
              </a:xfrm>
              <a:prstGeom prst="rect">
                <a:avLst/>
              </a:prstGeom>
              <a:blipFill>
                <a:blip r:embed="rId5"/>
                <a:stretch>
                  <a:fillRect l="-294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25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Use </a:t>
            </a:r>
            <a:r>
              <a:rPr lang="en-US" altLang="zh-CN" sz="3600" dirty="0"/>
              <a:t>both Bayes Rule and </a:t>
            </a:r>
            <a:r>
              <a:rPr lang="en-US" altLang="zh-CN" sz="3600" dirty="0" smtClean="0"/>
              <a:t>Marginal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 and Y are discrete RVs…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42570" y="2119618"/>
                <a:ext cx="7102549" cy="10671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𝑋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𝑌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∩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70" y="2119618"/>
                <a:ext cx="7102549" cy="10671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23520" y="4108312"/>
                <a:ext cx="8696960" cy="1147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𝑋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𝑌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ctrlP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𝑋</m:t>
                                  </m:r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zh-CN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𝑃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𝑌</m:t>
                                  </m:r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ctrlP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  <m:t>𝑋</m:t>
                                      </m:r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+mn-cs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𝑃</m:t>
                                  </m:r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𝑋</m:t>
                                  </m:r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zh-CN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" y="4108312"/>
                <a:ext cx="8696960" cy="11471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728128" y="3345164"/>
                <a:ext cx="16715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{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,…,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28" y="3345164"/>
                <a:ext cx="167154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下箭头 10"/>
          <p:cNvSpPr/>
          <p:nvPr/>
        </p:nvSpPr>
        <p:spPr>
          <a:xfrm>
            <a:off x="3291840" y="3230206"/>
            <a:ext cx="731520" cy="955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4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箭头连接符 25"/>
          <p:cNvCxnSpPr/>
          <p:nvPr/>
        </p:nvCxnSpPr>
        <p:spPr>
          <a:xfrm flipH="1">
            <a:off x="5847891" y="1339855"/>
            <a:ext cx="746619" cy="108578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123464" cy="585111"/>
          </a:xfrm>
          <a:prstGeom prst="rect">
            <a:avLst/>
          </a:prstGeom>
        </p:spPr>
        <p:txBody>
          <a:bodyPr/>
          <a:lstStyle/>
          <a:p>
            <a:r>
              <a:rPr lang="en-US" altLang="zh-CN" sz="3600" dirty="0"/>
              <a:t>Simplify Notation: </a:t>
            </a:r>
            <a:r>
              <a:rPr lang="en-US" altLang="zh-CN" sz="3600" dirty="0" smtClean="0"/>
              <a:t>Conditional Probability</a:t>
            </a:r>
            <a:endParaRPr lang="zh-CN" altLang="en-US" sz="4400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But </a:t>
            </a:r>
            <a:r>
              <a:rPr lang="en-US" altLang="zh-CN" dirty="0"/>
              <a:t>we will always write it this way: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P(X=x true) -&gt; P(X=x) -&gt; P(x)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8650" y="4121559"/>
                <a:ext cx="7102549" cy="1004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𝑦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𝑃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𝑦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21559"/>
                <a:ext cx="7102549" cy="1004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90103" y="1798403"/>
                <a:ext cx="7102549" cy="1004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𝑋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=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𝑌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=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𝑦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∩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𝑃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𝑌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=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𝑦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03" y="1798403"/>
                <a:ext cx="7102549" cy="1004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bject 19"/>
          <p:cNvSpPr/>
          <p:nvPr/>
        </p:nvSpPr>
        <p:spPr>
          <a:xfrm>
            <a:off x="5628308" y="3972922"/>
            <a:ext cx="3440462" cy="22040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ject 20"/>
          <p:cNvSpPr/>
          <p:nvPr/>
        </p:nvSpPr>
        <p:spPr>
          <a:xfrm>
            <a:off x="6470967" y="4261566"/>
            <a:ext cx="894080" cy="406400"/>
          </a:xfrm>
          <a:custGeom>
            <a:avLst/>
            <a:gdLst/>
            <a:ahLst/>
            <a:cxnLst/>
            <a:rect l="l" t="t" r="r" b="b"/>
            <a:pathLst>
              <a:path w="894079" h="406400">
                <a:moveTo>
                  <a:pt x="826027" y="0"/>
                </a:moveTo>
                <a:lnTo>
                  <a:pt x="67735" y="0"/>
                </a:lnTo>
                <a:lnTo>
                  <a:pt x="41369" y="5323"/>
                </a:lnTo>
                <a:lnTo>
                  <a:pt x="19839" y="19839"/>
                </a:lnTo>
                <a:lnTo>
                  <a:pt x="5323" y="41369"/>
                </a:lnTo>
                <a:lnTo>
                  <a:pt x="0" y="67735"/>
                </a:lnTo>
                <a:lnTo>
                  <a:pt x="0" y="338665"/>
                </a:lnTo>
                <a:lnTo>
                  <a:pt x="5323" y="365030"/>
                </a:lnTo>
                <a:lnTo>
                  <a:pt x="19839" y="386560"/>
                </a:lnTo>
                <a:lnTo>
                  <a:pt x="41369" y="401077"/>
                </a:lnTo>
                <a:lnTo>
                  <a:pt x="67735" y="406400"/>
                </a:lnTo>
                <a:lnTo>
                  <a:pt x="826027" y="406400"/>
                </a:lnTo>
                <a:lnTo>
                  <a:pt x="852392" y="401077"/>
                </a:lnTo>
                <a:lnTo>
                  <a:pt x="873923" y="386560"/>
                </a:lnTo>
                <a:lnTo>
                  <a:pt x="888439" y="365030"/>
                </a:lnTo>
                <a:lnTo>
                  <a:pt x="893762" y="338665"/>
                </a:lnTo>
                <a:lnTo>
                  <a:pt x="893762" y="67735"/>
                </a:lnTo>
                <a:lnTo>
                  <a:pt x="888439" y="41369"/>
                </a:lnTo>
                <a:lnTo>
                  <a:pt x="873923" y="19839"/>
                </a:lnTo>
                <a:lnTo>
                  <a:pt x="852392" y="5323"/>
                </a:lnTo>
                <a:lnTo>
                  <a:pt x="8260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bject 21"/>
          <p:cNvSpPr txBox="1"/>
          <p:nvPr/>
        </p:nvSpPr>
        <p:spPr>
          <a:xfrm>
            <a:off x="6739255" y="4301254"/>
            <a:ext cx="358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X=x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9" name="object 22"/>
          <p:cNvSpPr/>
          <p:nvPr/>
        </p:nvSpPr>
        <p:spPr>
          <a:xfrm>
            <a:off x="7680642" y="5042616"/>
            <a:ext cx="476250" cy="405130"/>
          </a:xfrm>
          <a:custGeom>
            <a:avLst/>
            <a:gdLst/>
            <a:ahLst/>
            <a:cxnLst/>
            <a:rect l="l" t="t" r="r" b="b"/>
            <a:pathLst>
              <a:path w="476250" h="405129">
                <a:moveTo>
                  <a:pt x="408781" y="0"/>
                </a:moveTo>
                <a:lnTo>
                  <a:pt x="67470" y="0"/>
                </a:lnTo>
                <a:lnTo>
                  <a:pt x="41208" y="5302"/>
                </a:lnTo>
                <a:lnTo>
                  <a:pt x="19761" y="19761"/>
                </a:lnTo>
                <a:lnTo>
                  <a:pt x="5302" y="41207"/>
                </a:lnTo>
                <a:lnTo>
                  <a:pt x="0" y="67470"/>
                </a:lnTo>
                <a:lnTo>
                  <a:pt x="0" y="337342"/>
                </a:lnTo>
                <a:lnTo>
                  <a:pt x="5302" y="363605"/>
                </a:lnTo>
                <a:lnTo>
                  <a:pt x="19761" y="385051"/>
                </a:lnTo>
                <a:lnTo>
                  <a:pt x="41208" y="399510"/>
                </a:lnTo>
                <a:lnTo>
                  <a:pt x="67470" y="404812"/>
                </a:lnTo>
                <a:lnTo>
                  <a:pt x="408781" y="404812"/>
                </a:lnTo>
                <a:lnTo>
                  <a:pt x="435043" y="399510"/>
                </a:lnTo>
                <a:lnTo>
                  <a:pt x="456488" y="385051"/>
                </a:lnTo>
                <a:lnTo>
                  <a:pt x="470947" y="363605"/>
                </a:lnTo>
                <a:lnTo>
                  <a:pt x="476250" y="337342"/>
                </a:lnTo>
                <a:lnTo>
                  <a:pt x="476250" y="67470"/>
                </a:lnTo>
                <a:lnTo>
                  <a:pt x="470947" y="41207"/>
                </a:lnTo>
                <a:lnTo>
                  <a:pt x="456488" y="19761"/>
                </a:lnTo>
                <a:lnTo>
                  <a:pt x="435043" y="5302"/>
                </a:lnTo>
                <a:lnTo>
                  <a:pt x="4087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bject 23"/>
          <p:cNvSpPr txBox="1"/>
          <p:nvPr/>
        </p:nvSpPr>
        <p:spPr>
          <a:xfrm>
            <a:off x="7741761" y="5081542"/>
            <a:ext cx="354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Y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=y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21" name="object 25"/>
          <p:cNvSpPr/>
          <p:nvPr/>
        </p:nvSpPr>
        <p:spPr>
          <a:xfrm>
            <a:off x="6048365" y="5297279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3240" y="0"/>
                </a:moveTo>
                <a:lnTo>
                  <a:pt x="0" y="1440"/>
                </a:lnTo>
              </a:path>
            </a:pathLst>
          </a:custGeom>
          <a:ln w="19051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6508819" y="1339855"/>
            <a:ext cx="85691" cy="53833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直接箭头连接符 27"/>
          <p:cNvCxnSpPr/>
          <p:nvPr/>
        </p:nvCxnSpPr>
        <p:spPr>
          <a:xfrm flipH="1">
            <a:off x="5101273" y="1310642"/>
            <a:ext cx="1493237" cy="52109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文本框 52"/>
          <p:cNvSpPr txBox="1"/>
          <p:nvPr/>
        </p:nvSpPr>
        <p:spPr>
          <a:xfrm>
            <a:off x="6643353" y="982789"/>
            <a:ext cx="1059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events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4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3831"/>
            <a:ext cx="7665605" cy="585111"/>
          </a:xfrm>
        </p:spPr>
        <p:txBody>
          <a:bodyPr/>
          <a:lstStyle/>
          <a:p>
            <a:r>
              <a:rPr lang="en-US" altLang="zh-CN" sz="3200" dirty="0"/>
              <a:t>Simplify </a:t>
            </a:r>
            <a:r>
              <a:rPr lang="en-US" altLang="zh-CN" sz="3200" dirty="0" smtClean="0"/>
              <a:t>Notation:</a:t>
            </a:r>
            <a:br>
              <a:rPr lang="en-US" altLang="zh-CN" sz="3200" dirty="0" smtClean="0"/>
            </a:br>
            <a:r>
              <a:rPr lang="en-US" altLang="zh-CN" sz="3200" dirty="0" smtClean="0"/>
              <a:t>An </a:t>
            </a:r>
            <a:r>
              <a:rPr lang="en-US" altLang="zh-CN" sz="3200" dirty="0"/>
              <a:t>Example of estimating conditional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know that P(rain) = 0.5</a:t>
            </a:r>
          </a:p>
          <a:p>
            <a:pPr lvl="1"/>
            <a:r>
              <a:rPr lang="en-US" altLang="zh-CN" dirty="0"/>
              <a:t>If we also know that the grass is wet, </a:t>
            </a:r>
            <a:r>
              <a:rPr lang="en-US" altLang="zh-CN" dirty="0" smtClean="0"/>
              <a:t>then </a:t>
            </a:r>
            <a:r>
              <a:rPr lang="en-US" altLang="zh-CN" dirty="0"/>
              <a:t>how this affects our belief about whether </a:t>
            </a:r>
            <a:r>
              <a:rPr lang="en-US" altLang="zh-CN" dirty="0" smtClean="0"/>
              <a:t>it </a:t>
            </a:r>
            <a:r>
              <a:rPr lang="en-US" altLang="zh-CN" dirty="0"/>
              <a:t>rains or not?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72187" y="3028437"/>
                <a:ext cx="5645969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𝑟𝑎𝑖𝑛</m:t>
                          </m:r>
                        </m:e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𝑤𝑒𝑡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𝑟𝑎𝑖𝑛</m:t>
                              </m:r>
                            </m:e>
                          </m:d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𝑃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𝑤𝑒𝑡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|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𝑟𝑎𝑖𝑛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𝑃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𝑤𝑒𝑡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187" y="3028437"/>
                <a:ext cx="5645969" cy="9126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Drops On The Green Grass After Rain. Water Drop On The Grass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571" y="4120447"/>
            <a:ext cx="2675827" cy="178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6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know that P(rain) = 0.5</a:t>
            </a:r>
          </a:p>
          <a:p>
            <a:pPr lvl="1"/>
            <a:r>
              <a:rPr lang="en-US" altLang="zh-CN" dirty="0"/>
              <a:t>If we also know that the grass is wet, </a:t>
            </a:r>
            <a:r>
              <a:rPr lang="en-US" altLang="zh-CN" dirty="0" smtClean="0"/>
              <a:t>then </a:t>
            </a:r>
            <a:r>
              <a:rPr lang="en-US" altLang="zh-CN" dirty="0"/>
              <a:t>how this affects our belief about whether </a:t>
            </a:r>
            <a:r>
              <a:rPr lang="en-US" altLang="zh-CN" dirty="0" smtClean="0"/>
              <a:t>it </a:t>
            </a:r>
            <a:r>
              <a:rPr lang="en-US" altLang="zh-CN" dirty="0"/>
              <a:t>rains or not?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72187" y="3028437"/>
                <a:ext cx="5645969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𝑟𝑎𝑖𝑛</m:t>
                          </m:r>
                        </m:e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𝑤𝑒𝑡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𝑟𝑎𝑖𝑛</m:t>
                              </m:r>
                            </m:e>
                          </m:d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𝑃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𝑤𝑒𝑡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|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𝑟𝑎𝑖𝑛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𝑃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𝑤𝑒𝑡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187" y="3028437"/>
                <a:ext cx="5645969" cy="9126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28650" y="4385719"/>
                <a:ext cx="7102549" cy="1004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𝑦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𝑃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𝑦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|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𝑃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𝑦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85719"/>
                <a:ext cx="7102549" cy="1004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28650" y="53831"/>
            <a:ext cx="7665605" cy="585111"/>
          </a:xfrm>
        </p:spPr>
        <p:txBody>
          <a:bodyPr/>
          <a:lstStyle/>
          <a:p>
            <a:r>
              <a:rPr lang="en-US" altLang="zh-CN" sz="3200" dirty="0"/>
              <a:t>Simplify </a:t>
            </a:r>
            <a:r>
              <a:rPr lang="en-US" altLang="zh-CN" sz="3200" dirty="0" smtClean="0"/>
              <a:t>Notation:</a:t>
            </a:r>
            <a:br>
              <a:rPr lang="en-US" altLang="zh-CN" sz="3200" dirty="0" smtClean="0"/>
            </a:br>
            <a:r>
              <a:rPr lang="en-US" altLang="zh-CN" sz="3200" dirty="0" smtClean="0"/>
              <a:t>An </a:t>
            </a:r>
            <a:r>
              <a:rPr lang="en-US" altLang="zh-CN" sz="3200" dirty="0"/>
              <a:t>Example of estimating conditional</a:t>
            </a:r>
            <a:br>
              <a:rPr lang="en-US" altLang="zh-CN" sz="3200" dirty="0"/>
            </a:br>
            <a:endParaRPr lang="zh-CN" altLang="en-US" sz="3200" dirty="0"/>
          </a:p>
        </p:txBody>
      </p:sp>
      <p:pic>
        <p:nvPicPr>
          <p:cNvPr id="12" name="Picture 2" descr="Drops On The Green Grass After Rain. Water Drop On The Grass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571" y="4120447"/>
            <a:ext cx="2675827" cy="178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4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-10" dirty="0">
                <a:solidFill>
                  <a:srgbClr val="000000"/>
                </a:solidFill>
              </a:rPr>
              <a:t>Probability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Counting</a:t>
            </a:r>
          </a:p>
          <a:p>
            <a:r>
              <a:rPr lang="en-US" altLang="zh-CN" dirty="0"/>
              <a:t>Basics of probability</a:t>
            </a:r>
          </a:p>
          <a:p>
            <a:r>
              <a:rPr lang="en-US" altLang="zh-CN" dirty="0"/>
              <a:t>Conditional probability</a:t>
            </a:r>
          </a:p>
          <a:p>
            <a:r>
              <a:rPr lang="en-US" altLang="zh-CN" dirty="0"/>
              <a:t>Random variables</a:t>
            </a:r>
          </a:p>
          <a:p>
            <a:r>
              <a:rPr lang="en-US" altLang="zh-CN" dirty="0"/>
              <a:t>Discrete and continuous distributions</a:t>
            </a:r>
          </a:p>
          <a:p>
            <a:r>
              <a:rPr lang="en-US" altLang="zh-CN" dirty="0"/>
              <a:t>Expectation and variance</a:t>
            </a:r>
          </a:p>
          <a:p>
            <a:r>
              <a:rPr lang="en-US" altLang="zh-CN" dirty="0"/>
              <a:t>Tail bounds and central limit theorem</a:t>
            </a:r>
          </a:p>
          <a:p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5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Simplify Notation</a:t>
            </a:r>
            <a:r>
              <a:rPr lang="en-US" altLang="zh-CN" dirty="0" smtClean="0"/>
              <a:t>: </a:t>
            </a:r>
            <a:r>
              <a:rPr lang="en-US" altLang="zh-CN" dirty="0"/>
              <a:t>Conditional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Bayes </a:t>
            </a:r>
            <a:r>
              <a:rPr lang="en-US" altLang="zh-CN" dirty="0" smtClean="0"/>
              <a:t>Rule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381000" lvl="0" indent="-342900">
              <a:lnSpc>
                <a:spcPct val="100000"/>
              </a:lnSpc>
              <a:spcBef>
                <a:spcPts val="231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lang="en-US" altLang="zh-CN" spc="-80" dirty="0">
                <a:solidFill>
                  <a:prstClr val="black"/>
                </a:solidFill>
                <a:ea typeface="+mn-ea"/>
                <a:cs typeface="Calibri"/>
              </a:rPr>
              <a:t>You </a:t>
            </a:r>
            <a:r>
              <a:rPr lang="en-US" altLang="zh-CN" spc="-10" dirty="0">
                <a:solidFill>
                  <a:prstClr val="black"/>
                </a:solidFill>
                <a:ea typeface="+mn-ea"/>
                <a:cs typeface="Calibri"/>
              </a:rPr>
              <a:t>can </a:t>
            </a:r>
            <a:r>
              <a:rPr lang="en-US" altLang="zh-CN" spc="-5" dirty="0">
                <a:solidFill>
                  <a:prstClr val="black"/>
                </a:solidFill>
                <a:ea typeface="+mn-ea"/>
                <a:cs typeface="Calibri"/>
              </a:rPr>
              <a:t>condition </a:t>
            </a:r>
            <a:r>
              <a:rPr lang="en-US" altLang="zh-CN" dirty="0">
                <a:solidFill>
                  <a:prstClr val="black"/>
                </a:solidFill>
                <a:ea typeface="+mn-ea"/>
                <a:cs typeface="Calibri"/>
              </a:rPr>
              <a:t>on </a:t>
            </a:r>
            <a:r>
              <a:rPr lang="en-US" altLang="zh-CN" spc="-15" dirty="0">
                <a:solidFill>
                  <a:srgbClr val="FF0000"/>
                </a:solidFill>
                <a:ea typeface="+mn-ea"/>
                <a:cs typeface="Calibri"/>
              </a:rPr>
              <a:t>more</a:t>
            </a:r>
            <a:r>
              <a:rPr lang="en-US" altLang="zh-CN" spc="80" dirty="0">
                <a:solidFill>
                  <a:srgbClr val="FF0000"/>
                </a:solidFill>
                <a:ea typeface="+mn-ea"/>
                <a:cs typeface="Calibri"/>
              </a:rPr>
              <a:t> </a:t>
            </a:r>
            <a:r>
              <a:rPr lang="en-US" altLang="zh-CN" spc="-10" dirty="0">
                <a:solidFill>
                  <a:srgbClr val="FF0000"/>
                </a:solidFill>
                <a:ea typeface="+mn-ea"/>
                <a:cs typeface="Calibri"/>
              </a:rPr>
              <a:t>variables</a:t>
            </a:r>
            <a:endParaRPr lang="en-US" altLang="zh-CN" dirty="0">
              <a:solidFill>
                <a:prstClr val="black"/>
              </a:solidFill>
              <a:ea typeface="+mn-ea"/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314912" y="2199606"/>
                <a:ext cx="4394772" cy="87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𝑦</m:t>
                          </m:r>
                        </m:e>
                      </m:d>
                      <m: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𝑃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𝑦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|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0" lang="zh-CN" alt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等线" panose="02010600030101010101" pitchFamily="2" charset="-122"/>
                              <a:cs typeface="+mn-cs"/>
                            </a:rPr>
                            <m:t> 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𝑃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𝑦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912" y="2199606"/>
                <a:ext cx="4394772" cy="8745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314912" y="4425355"/>
                <a:ext cx="4394772" cy="87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e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𝑦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𝑧</m:t>
                          </m:r>
                        </m:e>
                      </m:d>
                      <m: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𝑧</m:t>
                              </m:r>
                            </m:e>
                          </m:d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𝑃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𝑦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|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𝑧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0" lang="zh-CN" alt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等线" panose="02010600030101010101" pitchFamily="2" charset="-122"/>
                              <a:cs typeface="+mn-cs"/>
                            </a:rPr>
                            <m:t> 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𝑃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𝑦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|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𝑧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912" y="4425355"/>
                <a:ext cx="4394772" cy="874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03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Simplify </a:t>
            </a:r>
            <a:r>
              <a:rPr lang="en-US" altLang="zh-CN" dirty="0" smtClean="0"/>
              <a:t>Notation: Marginal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know </a:t>
            </a:r>
            <a:r>
              <a:rPr lang="en-US" altLang="zh-CN" dirty="0" smtClean="0"/>
              <a:t>P(X</a:t>
            </a:r>
            <a:r>
              <a:rPr lang="en-US" altLang="zh-CN" dirty="0"/>
              <a:t>, Y), what is P(Y=y) or P(X=x)?</a:t>
            </a:r>
          </a:p>
          <a:p>
            <a:r>
              <a:rPr lang="en-US" altLang="zh-CN" dirty="0"/>
              <a:t>We can use the law of total probability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72198" y="3018634"/>
            <a:ext cx="3095399" cy="2081078"/>
            <a:chOff x="972198" y="3018634"/>
            <a:chExt cx="3095399" cy="20810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692075" y="4162276"/>
                  <a:ext cx="2375522" cy="937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𝑃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(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𝑥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|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𝑦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075" y="4162276"/>
                  <a:ext cx="2375522" cy="9374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972198" y="3018634"/>
                  <a:ext cx="2472023" cy="937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𝑃</m:t>
                        </m:r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𝑥</m:t>
                            </m:r>
                          </m:e>
                        </m:d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𝑃</m:t>
                            </m:r>
                            <m:d>
                              <m:dPr>
                                <m:begChr m:val="（"/>
                                <m:endChr m:val="）"/>
                                <m:ctrlPr>
                                  <a:rPr kumimoji="0" lang="zh-CN" alt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198" y="3018634"/>
                  <a:ext cx="2472023" cy="93743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/>
          <p:cNvGrpSpPr/>
          <p:nvPr/>
        </p:nvGrpSpPr>
        <p:grpSpPr>
          <a:xfrm>
            <a:off x="4890883" y="3028752"/>
            <a:ext cx="3612892" cy="2070960"/>
            <a:chOff x="5175807" y="2938865"/>
            <a:chExt cx="3612892" cy="20709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175807" y="2938865"/>
                  <a:ext cx="2716641" cy="937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𝑥</m:t>
                            </m:r>
                          </m:e>
                        </m:d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𝑦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𝑃</m:t>
                            </m:r>
                            <m:d>
                              <m:dPr>
                                <m:begChr m:val="（"/>
                                <m:endChr m:val="）"/>
                                <m:ctrlPr>
                                  <a:rPr kumimoji="0" lang="zh-CN" alt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𝑦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𝑧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807" y="2938865"/>
                  <a:ext cx="2716641" cy="9374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5876876" y="4072389"/>
                  <a:ext cx="2911823" cy="937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𝑧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𝑦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+mn-cs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𝑃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(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𝑥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|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𝑦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𝑧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6876" y="4072389"/>
                  <a:ext cx="2911823" cy="9374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12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Simplify </a:t>
            </a:r>
            <a:r>
              <a:rPr lang="en-US" altLang="zh-CN" dirty="0" smtClean="0"/>
              <a:t>Notation: An </a:t>
            </a:r>
            <a:r>
              <a:rPr lang="en-US" altLang="zh-CN" dirty="0"/>
              <a:t>Example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know that P(rain) = 0.5</a:t>
            </a:r>
          </a:p>
          <a:p>
            <a:r>
              <a:rPr lang="en-US" altLang="zh-CN" dirty="0"/>
              <a:t>If we also know that the grass is wet, </a:t>
            </a:r>
            <a:r>
              <a:rPr lang="en-US" altLang="zh-CN" dirty="0" smtClean="0"/>
              <a:t>then </a:t>
            </a:r>
            <a:r>
              <a:rPr lang="en-US" altLang="zh-CN" dirty="0"/>
              <a:t>how this affects our belief about whether </a:t>
            </a:r>
            <a:r>
              <a:rPr lang="en-US" altLang="zh-CN" dirty="0" smtClean="0"/>
              <a:t>it </a:t>
            </a:r>
            <a:r>
              <a:rPr lang="en-US" altLang="zh-CN" dirty="0"/>
              <a:t>rains or not?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074134" y="4558301"/>
            <a:ext cx="8255" cy="45786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732392" y="5383204"/>
            <a:ext cx="1897367" cy="467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{rain, sunny}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51096" y="4966905"/>
            <a:ext cx="1278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weather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73087" y="5383204"/>
            <a:ext cx="1533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{wet, dry}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79817" y="5045051"/>
            <a:ext cx="3840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P(rain)P(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rain|wet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+ P(sunny)P(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sunny|wet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744795" y="4963562"/>
            <a:ext cx="1052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grass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4707621" y="3466723"/>
            <a:ext cx="4508" cy="38118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直接箭头连接符 21"/>
          <p:cNvCxnSpPr/>
          <p:nvPr/>
        </p:nvCxnSpPr>
        <p:spPr>
          <a:xfrm>
            <a:off x="5518043" y="4773079"/>
            <a:ext cx="364" cy="35108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直接箭头连接符 22"/>
          <p:cNvCxnSpPr/>
          <p:nvPr/>
        </p:nvCxnSpPr>
        <p:spPr>
          <a:xfrm>
            <a:off x="3120226" y="4547722"/>
            <a:ext cx="8255" cy="45786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直接箭头连接符 25"/>
          <p:cNvCxnSpPr/>
          <p:nvPr/>
        </p:nvCxnSpPr>
        <p:spPr>
          <a:xfrm flipH="1" flipV="1">
            <a:off x="5938585" y="3414383"/>
            <a:ext cx="4508" cy="38118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4425657" y="3084790"/>
            <a:ext cx="641522" cy="445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0.5</a:t>
            </a:r>
          </a:p>
        </p:txBody>
      </p:sp>
      <p:sp>
        <p:nvSpPr>
          <p:cNvPr id="28" name="矩形 27"/>
          <p:cNvSpPr/>
          <p:nvPr/>
        </p:nvSpPr>
        <p:spPr>
          <a:xfrm>
            <a:off x="5754881" y="3029734"/>
            <a:ext cx="367408" cy="445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556833" y="3831427"/>
                <a:ext cx="5645969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𝑟𝑎𝑖𝑛</m:t>
                          </m:r>
                        </m:e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𝑤𝑒𝑡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𝑟𝑎𝑖𝑛</m:t>
                              </m:r>
                            </m:e>
                          </m:d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𝑃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𝑤𝑒𝑡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|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𝑟𝑎𝑖𝑛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𝑃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𝑤𝑒𝑡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833" y="3831427"/>
                <a:ext cx="5645969" cy="9126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5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75" dirty="0" smtClean="0">
                <a:solidFill>
                  <a:srgbClr val="0070C0"/>
                </a:solidFill>
                <a:cs typeface="Calibri"/>
              </a:rPr>
              <a:t>Today</a:t>
            </a:r>
            <a:r>
              <a:rPr lang="en-US" altLang="zh-CN" dirty="0" smtClean="0">
                <a:solidFill>
                  <a:srgbClr val="0070C0"/>
                </a:solidFill>
                <a:cs typeface="Calibri"/>
              </a:rPr>
              <a:t>: </a:t>
            </a:r>
            <a:r>
              <a:rPr lang="en-US" altLang="zh-CN" spc="-10" dirty="0">
                <a:solidFill>
                  <a:srgbClr val="000000"/>
                </a:solidFill>
              </a:rPr>
              <a:t>Probability</a:t>
            </a:r>
            <a:r>
              <a:rPr lang="en-US" altLang="zh-CN" spc="40" dirty="0">
                <a:solidFill>
                  <a:srgbClr val="000000"/>
                </a:solidFill>
              </a:rPr>
              <a:t> </a:t>
            </a:r>
            <a:r>
              <a:rPr lang="en-US" altLang="zh-CN" spc="-20" dirty="0">
                <a:solidFill>
                  <a:srgbClr val="000000"/>
                </a:solidFill>
              </a:rPr>
              <a:t>Review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791528" y="1641347"/>
            <a:ext cx="7560943" cy="420268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315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dirty="0" smtClean="0"/>
              <a:t>The big</a:t>
            </a:r>
            <a:r>
              <a:rPr lang="en-US" spc="-10" dirty="0" smtClean="0"/>
              <a:t> picture</a:t>
            </a:r>
          </a:p>
          <a:p>
            <a:pPr marL="488315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spc="-25" dirty="0" smtClean="0"/>
              <a:t>Events </a:t>
            </a:r>
            <a:r>
              <a:rPr lang="en-US" dirty="0" smtClean="0"/>
              <a:t>and </a:t>
            </a:r>
            <a:r>
              <a:rPr lang="en-US" spc="-30" dirty="0" smtClean="0"/>
              <a:t>Event</a:t>
            </a:r>
            <a:r>
              <a:rPr lang="en-US" spc="35" dirty="0" smtClean="0"/>
              <a:t> </a:t>
            </a:r>
            <a:r>
              <a:rPr lang="en-US" spc="-5" dirty="0" smtClean="0"/>
              <a:t>spaces</a:t>
            </a:r>
          </a:p>
          <a:p>
            <a:pPr marL="488315" indent="-3429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dirty="0" smtClean="0"/>
              <a:t>Random </a:t>
            </a:r>
            <a:r>
              <a:rPr lang="en-US" spc="-10" dirty="0" smtClean="0"/>
              <a:t>variables</a:t>
            </a:r>
          </a:p>
          <a:p>
            <a:pPr marL="488315" marR="5080" indent="-342900">
              <a:lnSpc>
                <a:spcPct val="89700"/>
              </a:lnSpc>
              <a:spcBef>
                <a:spcPts val="755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spc="-10" dirty="0" smtClean="0"/>
              <a:t>Joint </a:t>
            </a:r>
            <a:r>
              <a:rPr lang="en-US" spc="-25" dirty="0" smtClean="0"/>
              <a:t>probability, </a:t>
            </a:r>
            <a:r>
              <a:rPr lang="en-US" spc="-10" dirty="0" smtClean="0"/>
              <a:t>Marginalization, </a:t>
            </a:r>
            <a:r>
              <a:rPr lang="en-US" dirty="0" smtClean="0"/>
              <a:t>conditioning, chain </a:t>
            </a:r>
            <a:r>
              <a:rPr lang="en-US" spc="-5" dirty="0" smtClean="0"/>
              <a:t>rule, </a:t>
            </a:r>
            <a:r>
              <a:rPr lang="en-US" spc="-25" dirty="0" smtClean="0"/>
              <a:t>Bayes </a:t>
            </a:r>
            <a:r>
              <a:rPr lang="en-US" dirty="0" smtClean="0"/>
              <a:t>Rule, </a:t>
            </a:r>
            <a:r>
              <a:rPr lang="en-US" spc="-10" dirty="0" smtClean="0"/>
              <a:t>law </a:t>
            </a:r>
            <a:r>
              <a:rPr lang="en-US" spc="-5" dirty="0" smtClean="0"/>
              <a:t>of </a:t>
            </a:r>
            <a:r>
              <a:rPr lang="en-US" spc="-15" dirty="0" smtClean="0"/>
              <a:t>total </a:t>
            </a:r>
            <a:r>
              <a:rPr lang="en-US" spc="-25" dirty="0" smtClean="0"/>
              <a:t>probability,</a:t>
            </a:r>
            <a:r>
              <a:rPr lang="en-US" spc="10" dirty="0" smtClean="0"/>
              <a:t> </a:t>
            </a:r>
            <a:r>
              <a:rPr lang="en-US" spc="-20" dirty="0" smtClean="0"/>
              <a:t>etc.</a:t>
            </a:r>
          </a:p>
          <a:p>
            <a:pPr marL="488315" marR="176530" indent="-342900">
              <a:lnSpc>
                <a:spcPts val="3500"/>
              </a:lnSpc>
              <a:spcBef>
                <a:spcPts val="760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spc="-10" dirty="0" smtClean="0"/>
              <a:t>Structural properties, </a:t>
            </a:r>
            <a:r>
              <a:rPr lang="en-US" spc="5" dirty="0" smtClean="0"/>
              <a:t>e.g., </a:t>
            </a:r>
            <a:r>
              <a:rPr lang="en-US" dirty="0" smtClean="0"/>
              <a:t>Independence,  </a:t>
            </a:r>
            <a:r>
              <a:rPr lang="en-US" spc="-5" dirty="0" smtClean="0"/>
              <a:t>conditional</a:t>
            </a:r>
            <a:r>
              <a:rPr lang="en-US" dirty="0" smtClean="0"/>
              <a:t> independence</a:t>
            </a:r>
          </a:p>
          <a:p>
            <a:pPr marL="488315" indent="-3429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spc="-5" dirty="0" smtClean="0"/>
              <a:t>Maximum </a:t>
            </a:r>
            <a:r>
              <a:rPr lang="en-US" spc="-15" dirty="0" smtClean="0"/>
              <a:t>Likelihood</a:t>
            </a:r>
            <a:r>
              <a:rPr lang="en-US" spc="15" dirty="0" smtClean="0"/>
              <a:t> </a:t>
            </a:r>
            <a:r>
              <a:rPr lang="en-US" spc="-10" dirty="0" smtClean="0"/>
              <a:t>Estimation (next)</a:t>
            </a:r>
            <a:endParaRPr lang="en-US" spc="-10" dirty="0"/>
          </a:p>
        </p:txBody>
      </p:sp>
      <p:sp>
        <p:nvSpPr>
          <p:cNvPr id="9" name="object 5"/>
          <p:cNvSpPr/>
          <p:nvPr/>
        </p:nvSpPr>
        <p:spPr>
          <a:xfrm>
            <a:off x="0" y="4375414"/>
            <a:ext cx="846455" cy="540253"/>
          </a:xfrm>
          <a:custGeom>
            <a:avLst/>
            <a:gdLst/>
            <a:ahLst/>
            <a:cxnLst/>
            <a:rect l="l" t="t" r="r" b="b"/>
            <a:pathLst>
              <a:path w="846455" h="687705">
                <a:moveTo>
                  <a:pt x="502355" y="0"/>
                </a:moveTo>
                <a:lnTo>
                  <a:pt x="502355" y="171847"/>
                </a:lnTo>
                <a:lnTo>
                  <a:pt x="0" y="171847"/>
                </a:lnTo>
                <a:lnTo>
                  <a:pt x="0" y="515541"/>
                </a:lnTo>
                <a:lnTo>
                  <a:pt x="502355" y="515541"/>
                </a:lnTo>
                <a:lnTo>
                  <a:pt x="502355" y="687387"/>
                </a:lnTo>
                <a:lnTo>
                  <a:pt x="846138" y="343695"/>
                </a:lnTo>
                <a:lnTo>
                  <a:pt x="5023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5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Independent RVs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spc="-5" dirty="0">
                <a:solidFill>
                  <a:prstClr val="black"/>
                </a:solidFill>
                <a:ea typeface="+mn-ea"/>
                <a:cs typeface="Calibri"/>
              </a:rPr>
              <a:t>Definition: </a:t>
            </a:r>
            <a:r>
              <a:rPr lang="en-US" altLang="zh-CN" sz="3200" dirty="0">
                <a:solidFill>
                  <a:prstClr val="black"/>
                </a:solidFill>
                <a:ea typeface="+mn-ea"/>
                <a:cs typeface="Calibri"/>
              </a:rPr>
              <a:t>X and Y </a:t>
            </a:r>
            <a:r>
              <a:rPr lang="en-US" altLang="zh-CN" sz="3200" spc="-20" dirty="0">
                <a:solidFill>
                  <a:prstClr val="black"/>
                </a:solidFill>
                <a:ea typeface="+mn-ea"/>
                <a:cs typeface="Calibri"/>
              </a:rPr>
              <a:t>are </a:t>
            </a:r>
            <a:r>
              <a:rPr lang="en-US" altLang="zh-CN" sz="3200" spc="-5" dirty="0">
                <a:solidFill>
                  <a:prstClr val="black"/>
                </a:solidFill>
                <a:ea typeface="+mn-ea"/>
                <a:cs typeface="Calibri"/>
              </a:rPr>
              <a:t>independent</a:t>
            </a:r>
            <a:r>
              <a:rPr lang="en-US" altLang="zh-CN" sz="3200" spc="30" dirty="0">
                <a:solidFill>
                  <a:prstClr val="black"/>
                </a:solidFill>
                <a:ea typeface="+mn-ea"/>
                <a:cs typeface="Calibri"/>
              </a:rPr>
              <a:t> </a:t>
            </a:r>
            <a:r>
              <a:rPr lang="en-US" altLang="zh-CN" sz="3200" b="1" i="1" spc="5" dirty="0" err="1">
                <a:solidFill>
                  <a:srgbClr val="0070C0"/>
                </a:solidFill>
                <a:ea typeface="+mn-ea"/>
                <a:cs typeface="Calibri"/>
              </a:rPr>
              <a:t>iff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096" y="2196153"/>
            <a:ext cx="5468711" cy="94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on Independence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"/>
          <a:stretch/>
        </p:blipFill>
        <p:spPr>
          <a:xfrm>
            <a:off x="589280" y="1418753"/>
            <a:ext cx="7815522" cy="2576504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628650" y="4463772"/>
            <a:ext cx="8019415" cy="708398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84150" marR="5080" lvl="0" indent="-171450" algn="l" defTabSz="914400" rtl="0" eaLnBrk="1" fontAlgn="auto" latinLnBrk="0" hangingPunct="1">
              <a:lnSpc>
                <a:spcPts val="2300"/>
              </a:lnSpc>
              <a:spcBef>
                <a:spcPts val="35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84150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E.g.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no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matter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how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many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heads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you get, your </a:t>
            </a:r>
            <a:r>
              <a:rPr kumimoji="0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friend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12700" marR="5080" lvl="0" indent="0" algn="l" defTabSz="914400" rtl="0" eaLnBrk="1" fontAlgn="auto" latinLnBrk="0" hangingPunct="1">
              <a:lnSpc>
                <a:spcPts val="2300"/>
              </a:lnSpc>
              <a:spcBef>
                <a:spcPts val="359"/>
              </a:spcBef>
              <a:spcAft>
                <a:spcPts val="0"/>
              </a:spcAft>
              <a:buClrTx/>
              <a:buSzTx/>
              <a:buFontTx/>
              <a:buNone/>
              <a:tabLst>
                <a:tab pos="184150" algn="l"/>
              </a:tabLst>
              <a:defRPr/>
            </a:pPr>
            <a:r>
              <a:rPr kumimoji="0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will not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be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affected, </a:t>
            </a:r>
            <a:r>
              <a:rPr kumimoji="0" sz="28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and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vice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versa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08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on Independence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0" marR="17780" lvl="0" indent="-342900">
              <a:lnSpc>
                <a:spcPts val="3790"/>
              </a:lnSpc>
              <a:spcBef>
                <a:spcPts val="26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lang="en-US" altLang="zh-CN" dirty="0">
                <a:solidFill>
                  <a:prstClr val="black"/>
                </a:solidFill>
                <a:ea typeface="+mn-ea"/>
                <a:cs typeface="Calibri"/>
              </a:rPr>
              <a:t>X is </a:t>
            </a:r>
            <a:r>
              <a:rPr lang="en-US" altLang="zh-CN" spc="-5" dirty="0">
                <a:solidFill>
                  <a:prstClr val="black"/>
                </a:solidFill>
                <a:ea typeface="+mn-ea"/>
                <a:cs typeface="Calibri"/>
              </a:rPr>
              <a:t>independent </a:t>
            </a:r>
            <a:r>
              <a:rPr lang="en-US" altLang="zh-CN" dirty="0">
                <a:solidFill>
                  <a:prstClr val="black"/>
                </a:solidFill>
                <a:ea typeface="+mn-ea"/>
                <a:cs typeface="Calibri"/>
              </a:rPr>
              <a:t>of Y means </a:t>
            </a:r>
            <a:r>
              <a:rPr lang="en-US" altLang="zh-CN" spc="-5" dirty="0">
                <a:solidFill>
                  <a:prstClr val="black"/>
                </a:solidFill>
                <a:ea typeface="+mn-ea"/>
                <a:cs typeface="Calibri"/>
              </a:rPr>
              <a:t>that knowing </a:t>
            </a:r>
            <a:r>
              <a:rPr lang="en-US" altLang="zh-CN" dirty="0">
                <a:solidFill>
                  <a:prstClr val="black"/>
                </a:solidFill>
                <a:ea typeface="+mn-ea"/>
                <a:cs typeface="Calibri"/>
              </a:rPr>
              <a:t>Y </a:t>
            </a:r>
            <a:r>
              <a:rPr lang="en-US" altLang="zh-CN" spc="-5" dirty="0" smtClean="0">
                <a:solidFill>
                  <a:prstClr val="black"/>
                </a:solidFill>
                <a:ea typeface="+mn-ea"/>
                <a:cs typeface="Calibri"/>
              </a:rPr>
              <a:t>does </a:t>
            </a:r>
            <a:r>
              <a:rPr lang="en-US" altLang="zh-CN" dirty="0">
                <a:solidFill>
                  <a:prstClr val="black"/>
                </a:solidFill>
                <a:ea typeface="+mn-ea"/>
                <a:cs typeface="Calibri"/>
              </a:rPr>
              <a:t>not </a:t>
            </a:r>
            <a:r>
              <a:rPr lang="en-US" altLang="zh-CN" spc="-5" dirty="0">
                <a:solidFill>
                  <a:prstClr val="black"/>
                </a:solidFill>
                <a:ea typeface="+mn-ea"/>
                <a:cs typeface="Calibri"/>
              </a:rPr>
              <a:t>change </a:t>
            </a:r>
            <a:r>
              <a:rPr lang="en-US" altLang="zh-CN" dirty="0">
                <a:solidFill>
                  <a:prstClr val="black"/>
                </a:solidFill>
                <a:ea typeface="+mn-ea"/>
                <a:cs typeface="Calibri"/>
              </a:rPr>
              <a:t>our </a:t>
            </a:r>
            <a:r>
              <a:rPr lang="en-US" altLang="zh-CN" spc="-10" dirty="0">
                <a:solidFill>
                  <a:prstClr val="black"/>
                </a:solidFill>
                <a:ea typeface="+mn-ea"/>
                <a:cs typeface="Calibri"/>
              </a:rPr>
              <a:t>belief </a:t>
            </a:r>
            <a:r>
              <a:rPr lang="en-US" altLang="zh-CN" dirty="0">
                <a:solidFill>
                  <a:prstClr val="black"/>
                </a:solidFill>
                <a:ea typeface="+mn-ea"/>
                <a:cs typeface="Calibri"/>
              </a:rPr>
              <a:t>about</a:t>
            </a:r>
            <a:r>
              <a:rPr lang="en-US" altLang="zh-CN" spc="-15" dirty="0">
                <a:solidFill>
                  <a:prstClr val="black"/>
                </a:solidFill>
                <a:ea typeface="+mn-ea"/>
                <a:cs typeface="Calibri"/>
              </a:rPr>
              <a:t> </a:t>
            </a:r>
            <a:r>
              <a:rPr lang="en-US" altLang="zh-CN" dirty="0">
                <a:solidFill>
                  <a:prstClr val="black"/>
                </a:solidFill>
                <a:ea typeface="+mn-ea"/>
                <a:cs typeface="Calibri"/>
              </a:rPr>
              <a:t>X.</a:t>
            </a:r>
          </a:p>
          <a:p>
            <a:pPr marL="368300" lvl="0" indent="-3429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lang="en-US" altLang="zh-CN" dirty="0">
                <a:solidFill>
                  <a:prstClr val="black"/>
                </a:solidFill>
                <a:ea typeface="+mn-ea"/>
                <a:cs typeface="Calibri"/>
              </a:rPr>
              <a:t>The </a:t>
            </a:r>
            <a:r>
              <a:rPr lang="en-US" altLang="zh-CN" spc="-10" dirty="0">
                <a:solidFill>
                  <a:prstClr val="black"/>
                </a:solidFill>
                <a:ea typeface="+mn-ea"/>
                <a:cs typeface="Calibri"/>
              </a:rPr>
              <a:t>following </a:t>
            </a:r>
            <a:r>
              <a:rPr lang="en-US" altLang="zh-CN" spc="-15" dirty="0">
                <a:solidFill>
                  <a:prstClr val="black"/>
                </a:solidFill>
                <a:ea typeface="+mn-ea"/>
                <a:cs typeface="Calibri"/>
              </a:rPr>
              <a:t>forms </a:t>
            </a:r>
            <a:r>
              <a:rPr lang="en-US" altLang="zh-CN" spc="-20" dirty="0">
                <a:solidFill>
                  <a:prstClr val="black"/>
                </a:solidFill>
                <a:ea typeface="+mn-ea"/>
                <a:cs typeface="Calibri"/>
              </a:rPr>
              <a:t>are</a:t>
            </a:r>
            <a:r>
              <a:rPr lang="en-US" altLang="zh-CN" spc="15" dirty="0">
                <a:solidFill>
                  <a:prstClr val="black"/>
                </a:solidFill>
                <a:ea typeface="+mn-ea"/>
                <a:cs typeface="Calibri"/>
              </a:rPr>
              <a:t> </a:t>
            </a:r>
            <a:r>
              <a:rPr lang="en-US" altLang="zh-CN" spc="-10" dirty="0">
                <a:solidFill>
                  <a:srgbClr val="FF0000"/>
                </a:solidFill>
                <a:ea typeface="+mn-ea"/>
                <a:cs typeface="Calibri"/>
              </a:rPr>
              <a:t>equivalent</a:t>
            </a:r>
            <a:r>
              <a:rPr lang="en-US" altLang="zh-CN" spc="-10" dirty="0">
                <a:solidFill>
                  <a:prstClr val="black"/>
                </a:solidFill>
                <a:ea typeface="+mn-ea"/>
                <a:cs typeface="Calibri"/>
              </a:rPr>
              <a:t>:</a:t>
            </a:r>
            <a:endParaRPr lang="en-US" altLang="zh-CN" dirty="0">
              <a:solidFill>
                <a:prstClr val="black"/>
              </a:solidFill>
              <a:ea typeface="+mn-ea"/>
              <a:cs typeface="Calibri"/>
            </a:endParaRPr>
          </a:p>
          <a:p>
            <a:pPr marL="825500" lvl="1" indent="-3429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824865" algn="l"/>
                <a:tab pos="825500" algn="l"/>
              </a:tabLst>
            </a:pPr>
            <a:r>
              <a:rPr lang="en-US" altLang="zh-CN" sz="2800" dirty="0">
                <a:solidFill>
                  <a:prstClr val="black"/>
                </a:solidFill>
                <a:ea typeface="+mn-ea"/>
                <a:cs typeface="Calibri"/>
              </a:rPr>
              <a:t>P(X=x, Y=y) = P(X=x) P(Y=y)</a:t>
            </a:r>
          </a:p>
          <a:p>
            <a:pPr marL="825500" lvl="1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824865" algn="l"/>
                <a:tab pos="825500" algn="l"/>
              </a:tabLst>
            </a:pPr>
            <a:r>
              <a:rPr lang="en-US" altLang="zh-CN" sz="2800" dirty="0">
                <a:solidFill>
                  <a:prstClr val="black"/>
                </a:solidFill>
                <a:ea typeface="+mn-ea"/>
                <a:cs typeface="Calibri"/>
              </a:rPr>
              <a:t>P(X=</a:t>
            </a:r>
            <a:r>
              <a:rPr lang="en-US" altLang="zh-CN" sz="2800" dirty="0" err="1">
                <a:solidFill>
                  <a:prstClr val="black"/>
                </a:solidFill>
                <a:ea typeface="+mn-ea"/>
                <a:cs typeface="Calibri"/>
              </a:rPr>
              <a:t>x|Y</a:t>
            </a:r>
            <a:r>
              <a:rPr lang="en-US" altLang="zh-CN" sz="2800" dirty="0">
                <a:solidFill>
                  <a:prstClr val="black"/>
                </a:solidFill>
                <a:ea typeface="+mn-ea"/>
                <a:cs typeface="Calibri"/>
              </a:rPr>
              <a:t>=y) =</a:t>
            </a:r>
            <a:r>
              <a:rPr lang="en-US" altLang="zh-CN" sz="2800" spc="5" dirty="0">
                <a:solidFill>
                  <a:prstClr val="black"/>
                </a:solidFill>
                <a:ea typeface="+mn-ea"/>
                <a:cs typeface="Calibri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ea typeface="+mn-ea"/>
                <a:cs typeface="Calibri"/>
              </a:rPr>
              <a:t>P(X=x)</a:t>
            </a:r>
          </a:p>
          <a:p>
            <a:pPr marL="457200" lvl="1" indent="0">
              <a:lnSpc>
                <a:spcPct val="100000"/>
              </a:lnSpc>
              <a:spcBef>
                <a:spcPts val="40"/>
              </a:spcBef>
              <a:buFontTx/>
              <a:buChar char="•"/>
            </a:pPr>
            <a:endParaRPr lang="en-US" altLang="zh-CN" sz="4000" dirty="0">
              <a:solidFill>
                <a:prstClr val="black"/>
              </a:solidFill>
              <a:ea typeface="+mn-ea"/>
              <a:cs typeface="Calibri"/>
            </a:endParaRPr>
          </a:p>
          <a:p>
            <a:pPr marL="825500" lvl="1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24865" algn="l"/>
                <a:tab pos="825500" algn="l"/>
              </a:tabLst>
            </a:pPr>
            <a:r>
              <a:rPr lang="en-US" altLang="zh-CN" sz="2800" dirty="0">
                <a:solidFill>
                  <a:srgbClr val="FF0000"/>
                </a:solidFill>
                <a:ea typeface="+mn-ea"/>
                <a:cs typeface="Calibri"/>
              </a:rPr>
              <a:t>The </a:t>
            </a:r>
            <a:r>
              <a:rPr lang="en-US" altLang="zh-CN" sz="2800" spc="-10" dirty="0">
                <a:solidFill>
                  <a:srgbClr val="FF0000"/>
                </a:solidFill>
                <a:ea typeface="+mn-ea"/>
                <a:cs typeface="Calibri"/>
              </a:rPr>
              <a:t>above </a:t>
            </a:r>
            <a:r>
              <a:rPr lang="en-US" altLang="zh-CN" sz="2800" dirty="0">
                <a:solidFill>
                  <a:srgbClr val="FF0000"/>
                </a:solidFill>
                <a:ea typeface="+mn-ea"/>
                <a:cs typeface="Calibri"/>
              </a:rPr>
              <a:t>should hold </a:t>
            </a:r>
            <a:r>
              <a:rPr lang="en-US" altLang="zh-CN" sz="2800" spc="-25" dirty="0">
                <a:solidFill>
                  <a:srgbClr val="FF0000"/>
                </a:solidFill>
                <a:ea typeface="+mn-ea"/>
                <a:cs typeface="Calibri"/>
              </a:rPr>
              <a:t>for </a:t>
            </a:r>
            <a:r>
              <a:rPr lang="en-US" altLang="zh-CN" sz="2800" dirty="0">
                <a:solidFill>
                  <a:srgbClr val="FF0000"/>
                </a:solidFill>
                <a:ea typeface="+mn-ea"/>
                <a:cs typeface="Calibri"/>
              </a:rPr>
              <a:t>all x</a:t>
            </a:r>
            <a:r>
              <a:rPr lang="en-US" altLang="zh-CN" sz="2800" baseline="-18518" dirty="0">
                <a:solidFill>
                  <a:srgbClr val="FF0000"/>
                </a:solidFill>
                <a:ea typeface="+mn-ea"/>
                <a:cs typeface="Calibri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ea typeface="+mn-ea"/>
                <a:cs typeface="Calibri"/>
              </a:rPr>
              <a:t>, </a:t>
            </a:r>
            <a:r>
              <a:rPr lang="en-US" altLang="zh-CN" sz="2800" dirty="0" err="1">
                <a:solidFill>
                  <a:srgbClr val="FF0000"/>
                </a:solidFill>
                <a:ea typeface="+mn-ea"/>
                <a:cs typeface="Calibri"/>
              </a:rPr>
              <a:t>y</a:t>
            </a:r>
            <a:r>
              <a:rPr lang="en-US" altLang="zh-CN" sz="2800" baseline="-18518" dirty="0" err="1">
                <a:solidFill>
                  <a:srgbClr val="FF0000"/>
                </a:solidFill>
                <a:ea typeface="+mn-ea"/>
                <a:cs typeface="Calibri"/>
              </a:rPr>
              <a:t>j</a:t>
            </a:r>
            <a:endParaRPr lang="en-US" altLang="zh-CN" sz="2800" baseline="-18518" dirty="0">
              <a:solidFill>
                <a:prstClr val="black"/>
              </a:solidFill>
              <a:ea typeface="+mn-ea"/>
              <a:cs typeface="Calibri"/>
            </a:endParaRPr>
          </a:p>
          <a:p>
            <a:pPr marL="825500" lvl="1" indent="-34290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824865" algn="l"/>
                <a:tab pos="825500" algn="l"/>
                <a:tab pos="5890895" algn="l"/>
              </a:tabLst>
            </a:pPr>
            <a:r>
              <a:rPr lang="en-US" altLang="zh-CN" sz="2800" dirty="0">
                <a:solidFill>
                  <a:prstClr val="black"/>
                </a:solidFill>
                <a:ea typeface="+mn-ea"/>
                <a:cs typeface="Calibri"/>
              </a:rPr>
              <a:t>It is </a:t>
            </a:r>
            <a:r>
              <a:rPr lang="en-US" altLang="zh-CN" sz="2800" spc="-10" dirty="0">
                <a:solidFill>
                  <a:prstClr val="black"/>
                </a:solidFill>
                <a:ea typeface="+mn-ea"/>
                <a:cs typeface="Calibri"/>
              </a:rPr>
              <a:t>symmetric </a:t>
            </a:r>
            <a:r>
              <a:rPr lang="en-US" altLang="zh-CN" sz="2800" dirty="0">
                <a:solidFill>
                  <a:prstClr val="black"/>
                </a:solidFill>
                <a:ea typeface="+mn-ea"/>
                <a:cs typeface="Calibri"/>
              </a:rPr>
              <a:t>and</a:t>
            </a:r>
            <a:r>
              <a:rPr lang="en-US" altLang="zh-CN" sz="2800" spc="25" dirty="0">
                <a:solidFill>
                  <a:prstClr val="black"/>
                </a:solidFill>
                <a:ea typeface="+mn-ea"/>
                <a:cs typeface="Calibri"/>
              </a:rPr>
              <a:t> </a:t>
            </a:r>
            <a:r>
              <a:rPr lang="en-US" altLang="zh-CN" sz="2800" spc="-15" dirty="0">
                <a:solidFill>
                  <a:srgbClr val="FF0000"/>
                </a:solidFill>
                <a:ea typeface="+mn-ea"/>
                <a:cs typeface="Calibri"/>
              </a:rPr>
              <a:t>written</a:t>
            </a:r>
            <a:r>
              <a:rPr lang="en-US" altLang="zh-CN" sz="2800" spc="15" dirty="0">
                <a:solidFill>
                  <a:srgbClr val="FF0000"/>
                </a:solidFill>
                <a:ea typeface="+mn-ea"/>
                <a:cs typeface="Calibri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ea typeface="+mn-ea"/>
                <a:cs typeface="Calibri"/>
              </a:rPr>
              <a:t>as </a:t>
            </a:r>
            <a:r>
              <a:rPr lang="en-US" altLang="zh-CN" sz="4400" i="1" baseline="-15522" dirty="0" smtClean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X </a:t>
            </a:r>
            <a:r>
              <a:rPr lang="en-US" altLang="zh-CN" sz="4400" baseline="-15522" dirty="0">
                <a:solidFill>
                  <a:prstClr val="black"/>
                </a:solidFill>
                <a:latin typeface="Symbol"/>
                <a:ea typeface="+mn-ea"/>
                <a:cs typeface="Symbol"/>
              </a:rPr>
              <a:t></a:t>
            </a:r>
            <a:r>
              <a:rPr lang="en-US" altLang="zh-CN" sz="4400" spc="-330" baseline="-15522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altLang="zh-CN" sz="4400" i="1" baseline="-15522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Y</a:t>
            </a:r>
            <a:endParaRPr lang="en-US" altLang="zh-CN" sz="4400" baseline="-15522" dirty="0">
              <a:solidFill>
                <a:prstClr val="black"/>
              </a:solidFill>
              <a:latin typeface="Cambria"/>
              <a:ea typeface="+mn-ea"/>
              <a:cs typeface="Cambria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Conditionally Independent RVs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5044"/>
            <a:ext cx="6231490" cy="456191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Intuition: X and Y are conditionally independent given Z means </a:t>
            </a:r>
            <a:r>
              <a:rPr lang="en-US" altLang="zh-CN" sz="2400" dirty="0" smtClean="0"/>
              <a:t>that </a:t>
            </a:r>
            <a:r>
              <a:rPr lang="en-US" altLang="zh-CN" sz="2400" dirty="0"/>
              <a:t>once Z is known, the value of X does not add any additional </a:t>
            </a:r>
            <a:r>
              <a:rPr lang="en-US" altLang="zh-CN" sz="2400" dirty="0" smtClean="0"/>
              <a:t>information </a:t>
            </a:r>
            <a:r>
              <a:rPr lang="en-US" altLang="zh-CN" sz="2400" dirty="0"/>
              <a:t>about Y</a:t>
            </a:r>
          </a:p>
          <a:p>
            <a:r>
              <a:rPr lang="en-US" altLang="zh-CN" sz="2400" dirty="0"/>
              <a:t>Definition: X and Y are conditionally independent given Z </a:t>
            </a:r>
            <a:r>
              <a:rPr lang="en-US" altLang="zh-CN" sz="2400" i="1" dirty="0" err="1">
                <a:solidFill>
                  <a:srgbClr val="FF0000"/>
                </a:solidFill>
              </a:rPr>
              <a:t>iff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471" y="3653232"/>
            <a:ext cx="6256479" cy="553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50506" y="4269778"/>
                <a:ext cx="3271088" cy="4959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81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Calibri"/>
                  </a:rPr>
                  <a:t>If </a:t>
                </a:r>
                <a:r>
                  <a:rPr kumimoji="0" lang="en-US" altLang="zh-CN" sz="24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Calibri"/>
                  </a:rPr>
                  <a:t>holding </a:t>
                </a:r>
                <a:r>
                  <a:rPr kumimoji="0" lang="en-US" altLang="zh-CN" sz="2400" b="0" i="0" u="none" strike="noStrike" kern="1200" cap="none" spc="-25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Calibri"/>
                  </a:rPr>
                  <a:t>for </a:t>
                </a: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Calibri"/>
                  </a:rPr>
                  <a:t>all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/>
                          </a:rPr>
                          <m:t>j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/>
                          </a:rPr>
                          <m:t>k</m:t>
                        </m:r>
                      </m:sub>
                    </m:sSub>
                  </m:oMath>
                </a14:m>
                <a:endParaRPr kumimoji="0" lang="en-US" altLang="zh-CN" sz="2400" b="0" i="0" u="none" strike="noStrike" kern="1200" cap="none" spc="0" normalizeH="0" baseline="-18518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Calibri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06" y="4269778"/>
                <a:ext cx="3271088" cy="495905"/>
              </a:xfrm>
              <a:prstGeom prst="rect">
                <a:avLst/>
              </a:prstGeom>
              <a:blipFill>
                <a:blip r:embed="rId3"/>
                <a:stretch>
                  <a:fillRect l="-1676" t="-8537"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15"/>
          <p:cNvSpPr txBox="1"/>
          <p:nvPr/>
        </p:nvSpPr>
        <p:spPr>
          <a:xfrm>
            <a:off x="4495560" y="4360055"/>
            <a:ext cx="1434465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X</a:t>
            </a:r>
            <a:r>
              <a:rPr kumimoji="0" sz="2400" b="0" i="1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</a:t>
            </a:r>
            <a:r>
              <a:rPr kumimoji="0" sz="2400" b="0" i="0" u="none" strike="noStrike" kern="1200" cap="none" spc="-3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Y</a:t>
            </a:r>
            <a:r>
              <a:rPr kumimoji="0" sz="2400" b="0" i="1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|</a:t>
            </a:r>
            <a:r>
              <a:rPr kumimoji="0" sz="2400" b="0" i="0" u="none" strike="noStrike" kern="1200" cap="none" spc="-4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Z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Cambri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330871" y="1342393"/>
            <a:ext cx="2311557" cy="2087193"/>
            <a:chOff x="6847840" y="1001785"/>
            <a:chExt cx="2311557" cy="2087193"/>
          </a:xfrm>
        </p:grpSpPr>
        <p:sp>
          <p:nvSpPr>
            <p:cNvPr id="14" name="椭圆 13"/>
            <p:cNvSpPr/>
            <p:nvPr/>
          </p:nvSpPr>
          <p:spPr>
            <a:xfrm>
              <a:off x="8426607" y="2428578"/>
              <a:ext cx="732790" cy="66040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847840" y="2422739"/>
              <a:ext cx="732790" cy="66040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600950" y="1001785"/>
              <a:ext cx="732790" cy="66040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9" name="直接箭头连接符 18"/>
            <p:cNvCxnSpPr>
              <a:stCxn id="16" idx="5"/>
              <a:endCxn id="14" idx="0"/>
            </p:cNvCxnSpPr>
            <p:nvPr/>
          </p:nvCxnSpPr>
          <p:spPr>
            <a:xfrm>
              <a:off x="8226425" y="1565472"/>
              <a:ext cx="566577" cy="863106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" name="直接箭头连接符 19"/>
            <p:cNvCxnSpPr>
              <a:stCxn id="16" idx="3"/>
              <a:endCxn id="15" idx="0"/>
            </p:cNvCxnSpPr>
            <p:nvPr/>
          </p:nvCxnSpPr>
          <p:spPr>
            <a:xfrm flipH="1">
              <a:off x="7214235" y="1565472"/>
              <a:ext cx="494030" cy="857267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6967537" y="2510729"/>
                  <a:ext cx="519113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𝑋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537" y="2510729"/>
                  <a:ext cx="519113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8533445" y="2542720"/>
                  <a:ext cx="51911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𝑌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3445" y="2542720"/>
                  <a:ext cx="51911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7710170" y="1147391"/>
                  <a:ext cx="519113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𝑍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170" y="1147391"/>
                  <a:ext cx="519113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58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on Conditional Independence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99190"/>
            <a:ext cx="7601173" cy="319594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9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797720" cy="585111"/>
          </a:xfrm>
        </p:spPr>
        <p:txBody>
          <a:bodyPr/>
          <a:lstStyle/>
          <a:p>
            <a:r>
              <a:rPr lang="en-US" altLang="zh-CN" sz="3200" dirty="0"/>
              <a:t>I</a:t>
            </a:r>
            <a:r>
              <a:rPr lang="en-US" altLang="zh-CN" sz="3200" dirty="0" smtClean="0"/>
              <a:t>ndependence </a:t>
            </a:r>
            <a:r>
              <a:rPr lang="en-US" altLang="zh-CN" sz="3200" dirty="0"/>
              <a:t>and </a:t>
            </a:r>
            <a:r>
              <a:rPr lang="en-US" altLang="zh-CN" sz="3200" dirty="0" smtClean="0"/>
              <a:t>Conditional </a:t>
            </a:r>
            <a:r>
              <a:rPr lang="en-US" altLang="zh-CN" sz="3200" dirty="0"/>
              <a:t>I</a:t>
            </a:r>
            <a:r>
              <a:rPr lang="en-US" altLang="zh-CN" sz="3200" dirty="0" smtClean="0"/>
              <a:t>ndependence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Independence does not imply conditional independence.</a:t>
            </a:r>
          </a:p>
          <a:p>
            <a:r>
              <a:rPr lang="en-US" altLang="zh-CN" dirty="0"/>
              <a:t>Conditional independence does not imply independence.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374265" y="5084723"/>
            <a:ext cx="1026160" cy="965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949065" y="3083203"/>
            <a:ext cx="1026160" cy="965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949065" y="5211763"/>
            <a:ext cx="1026160" cy="965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719127" y="5084723"/>
            <a:ext cx="1026160" cy="965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箭头连接符 11"/>
          <p:cNvCxnSpPr>
            <a:stCxn id="8" idx="4"/>
            <a:endCxn id="9" idx="0"/>
          </p:cNvCxnSpPr>
          <p:nvPr/>
        </p:nvCxnSpPr>
        <p:spPr>
          <a:xfrm>
            <a:off x="4462145" y="4048403"/>
            <a:ext cx="0" cy="1163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5"/>
            <a:endCxn id="10" idx="1"/>
          </p:cNvCxnSpPr>
          <p:nvPr/>
        </p:nvCxnSpPr>
        <p:spPr>
          <a:xfrm>
            <a:off x="4824947" y="3907053"/>
            <a:ext cx="1044458" cy="13190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7" idx="7"/>
          </p:cNvCxnSpPr>
          <p:nvPr/>
        </p:nvCxnSpPr>
        <p:spPr>
          <a:xfrm flipH="1">
            <a:off x="3250147" y="3907053"/>
            <a:ext cx="849196" cy="13190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686050" y="5325030"/>
                <a:ext cx="51911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x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50" y="5325030"/>
                <a:ext cx="51911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052446" y="5324018"/>
                <a:ext cx="440249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446" y="5324018"/>
                <a:ext cx="440249" cy="4692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281294" y="5491758"/>
                <a:ext cx="3617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294" y="5491758"/>
                <a:ext cx="36170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4386804" y="3341588"/>
            <a:ext cx="17472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Y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107117" y="5432396"/>
                <a:ext cx="51911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 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⋯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117" y="5432396"/>
                <a:ext cx="51911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412360" y="5415667"/>
                <a:ext cx="51911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 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⋯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360" y="5415667"/>
                <a:ext cx="51911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-5" dirty="0">
                <a:solidFill>
                  <a:srgbClr val="000000"/>
                </a:solidFill>
              </a:rPr>
              <a:t>S</a:t>
            </a:r>
            <a:r>
              <a:rPr lang="en-US" altLang="zh-CN" sz="3600" spc="-50" dirty="0">
                <a:solidFill>
                  <a:srgbClr val="000000"/>
                </a:solidFill>
              </a:rPr>
              <a:t>t</a:t>
            </a:r>
            <a:r>
              <a:rPr lang="en-US" altLang="zh-CN" sz="3600" spc="-40" dirty="0">
                <a:solidFill>
                  <a:srgbClr val="000000"/>
                </a:solidFill>
              </a:rPr>
              <a:t>a</a:t>
            </a:r>
            <a:r>
              <a:rPr lang="en-US" altLang="zh-CN" sz="3600" spc="-10" dirty="0">
                <a:solidFill>
                  <a:srgbClr val="000000"/>
                </a:solidFill>
              </a:rPr>
              <a:t>t</a:t>
            </a:r>
            <a:r>
              <a:rPr lang="en-US" altLang="zh-CN" sz="3600" spc="5" dirty="0">
                <a:solidFill>
                  <a:srgbClr val="000000"/>
                </a:solidFill>
              </a:rPr>
              <a:t>i</a:t>
            </a:r>
            <a:r>
              <a:rPr lang="en-US" altLang="zh-CN" sz="3600" spc="-40" dirty="0">
                <a:solidFill>
                  <a:srgbClr val="000000"/>
                </a:solidFill>
              </a:rPr>
              <a:t>s</a:t>
            </a:r>
            <a:r>
              <a:rPr lang="en-US" altLang="zh-CN" sz="3600" spc="-10" dirty="0">
                <a:solidFill>
                  <a:srgbClr val="000000"/>
                </a:solidFill>
              </a:rPr>
              <a:t>t</a:t>
            </a:r>
            <a:r>
              <a:rPr lang="en-US" altLang="zh-CN" sz="3600" spc="5" dirty="0">
                <a:solidFill>
                  <a:srgbClr val="000000"/>
                </a:solidFill>
              </a:rPr>
              <a:t>i</a:t>
            </a:r>
            <a:r>
              <a:rPr lang="en-US" altLang="zh-CN" sz="3600" dirty="0">
                <a:solidFill>
                  <a:srgbClr val="000000"/>
                </a:solidFill>
              </a:rPr>
              <a:t>cs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Maximum likelihood estimation</a:t>
            </a:r>
          </a:p>
          <a:p>
            <a:r>
              <a:rPr lang="en-US" altLang="zh-CN" dirty="0"/>
              <a:t>Bayesian estimation</a:t>
            </a:r>
          </a:p>
          <a:p>
            <a:r>
              <a:rPr lang="en-US" altLang="zh-CN" dirty="0"/>
              <a:t>Hypothesis testing</a:t>
            </a:r>
          </a:p>
          <a:p>
            <a:r>
              <a:rPr lang="en-US" altLang="zh-CN" dirty="0"/>
              <a:t>Linear </a:t>
            </a:r>
            <a:r>
              <a:rPr lang="en-US" altLang="zh-CN" dirty="0" smtClean="0"/>
              <a:t>regression</a:t>
            </a:r>
          </a:p>
          <a:p>
            <a:r>
              <a:rPr lang="en-US" altLang="zh-CN" dirty="0" smtClean="0"/>
              <a:t>……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77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75" dirty="0" smtClean="0">
                <a:solidFill>
                  <a:srgbClr val="0070C0"/>
                </a:solidFill>
                <a:cs typeface="Calibri"/>
              </a:rPr>
              <a:t>Today</a:t>
            </a:r>
            <a:r>
              <a:rPr lang="en-US" altLang="zh-CN" dirty="0" smtClean="0">
                <a:solidFill>
                  <a:srgbClr val="0070C0"/>
                </a:solidFill>
                <a:cs typeface="Calibri"/>
              </a:rPr>
              <a:t>: </a:t>
            </a:r>
            <a:r>
              <a:rPr lang="en-US" altLang="zh-CN" spc="-10" dirty="0">
                <a:solidFill>
                  <a:srgbClr val="000000"/>
                </a:solidFill>
              </a:rPr>
              <a:t>Probability</a:t>
            </a:r>
            <a:r>
              <a:rPr lang="en-US" altLang="zh-CN" spc="40" dirty="0">
                <a:solidFill>
                  <a:srgbClr val="000000"/>
                </a:solidFill>
              </a:rPr>
              <a:t> </a:t>
            </a:r>
            <a:r>
              <a:rPr lang="en-US" altLang="zh-CN" spc="-20" dirty="0">
                <a:solidFill>
                  <a:srgbClr val="000000"/>
                </a:solidFill>
              </a:rPr>
              <a:t>Review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791528" y="1641347"/>
            <a:ext cx="7560943" cy="420268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315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dirty="0" smtClean="0"/>
              <a:t>The big</a:t>
            </a:r>
            <a:r>
              <a:rPr lang="en-US" spc="-10" dirty="0" smtClean="0"/>
              <a:t> picture</a:t>
            </a:r>
          </a:p>
          <a:p>
            <a:pPr marL="488315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spc="-25" dirty="0" smtClean="0"/>
              <a:t>Events </a:t>
            </a:r>
            <a:r>
              <a:rPr lang="en-US" dirty="0" smtClean="0"/>
              <a:t>and </a:t>
            </a:r>
            <a:r>
              <a:rPr lang="en-US" spc="-30" dirty="0" smtClean="0"/>
              <a:t>Event</a:t>
            </a:r>
            <a:r>
              <a:rPr lang="en-US" spc="35" dirty="0" smtClean="0"/>
              <a:t> </a:t>
            </a:r>
            <a:r>
              <a:rPr lang="en-US" spc="-5" dirty="0" smtClean="0"/>
              <a:t>spaces</a:t>
            </a:r>
          </a:p>
          <a:p>
            <a:pPr marL="488315" indent="-3429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dirty="0" smtClean="0"/>
              <a:t>Random </a:t>
            </a:r>
            <a:r>
              <a:rPr lang="en-US" spc="-10" dirty="0" smtClean="0"/>
              <a:t>variables</a:t>
            </a:r>
          </a:p>
          <a:p>
            <a:pPr marL="488315" marR="5080" indent="-342900">
              <a:lnSpc>
                <a:spcPct val="89700"/>
              </a:lnSpc>
              <a:spcBef>
                <a:spcPts val="755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spc="-10" dirty="0" smtClean="0"/>
              <a:t>Joint </a:t>
            </a:r>
            <a:r>
              <a:rPr lang="en-US" spc="-25" dirty="0" smtClean="0"/>
              <a:t>probability, </a:t>
            </a:r>
            <a:r>
              <a:rPr lang="en-US" spc="-10" dirty="0" smtClean="0"/>
              <a:t>Marginalization, </a:t>
            </a:r>
            <a:r>
              <a:rPr lang="en-US" dirty="0" smtClean="0"/>
              <a:t>conditioning, chain </a:t>
            </a:r>
            <a:r>
              <a:rPr lang="en-US" spc="-5" dirty="0" smtClean="0"/>
              <a:t>rule, </a:t>
            </a:r>
            <a:r>
              <a:rPr lang="en-US" spc="-25" dirty="0" smtClean="0"/>
              <a:t>Bayes </a:t>
            </a:r>
            <a:r>
              <a:rPr lang="en-US" dirty="0" smtClean="0"/>
              <a:t>Rule, </a:t>
            </a:r>
            <a:r>
              <a:rPr lang="en-US" spc="-10" dirty="0" smtClean="0"/>
              <a:t>law </a:t>
            </a:r>
            <a:r>
              <a:rPr lang="en-US" spc="-5" dirty="0" smtClean="0"/>
              <a:t>of </a:t>
            </a:r>
            <a:r>
              <a:rPr lang="en-US" spc="-15" dirty="0" smtClean="0"/>
              <a:t>total </a:t>
            </a:r>
            <a:r>
              <a:rPr lang="en-US" spc="-25" dirty="0" smtClean="0"/>
              <a:t>probability,</a:t>
            </a:r>
            <a:r>
              <a:rPr lang="en-US" spc="10" dirty="0" smtClean="0"/>
              <a:t> </a:t>
            </a:r>
            <a:r>
              <a:rPr lang="en-US" spc="-20" dirty="0" smtClean="0"/>
              <a:t>etc.</a:t>
            </a:r>
          </a:p>
          <a:p>
            <a:pPr marL="488315" marR="176530" indent="-342900">
              <a:lnSpc>
                <a:spcPts val="3500"/>
              </a:lnSpc>
              <a:spcBef>
                <a:spcPts val="760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spc="-10" dirty="0" smtClean="0"/>
              <a:t>Structural properties, </a:t>
            </a:r>
            <a:r>
              <a:rPr lang="en-US" spc="5" dirty="0" smtClean="0"/>
              <a:t>e.g., </a:t>
            </a:r>
            <a:r>
              <a:rPr lang="en-US" dirty="0" smtClean="0"/>
              <a:t>Independence,  </a:t>
            </a:r>
            <a:r>
              <a:rPr lang="en-US" spc="-5" dirty="0" smtClean="0"/>
              <a:t>conditional</a:t>
            </a:r>
            <a:r>
              <a:rPr lang="en-US" dirty="0" smtClean="0"/>
              <a:t> independence</a:t>
            </a:r>
          </a:p>
          <a:p>
            <a:pPr marL="488315" indent="-3429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spc="-5" dirty="0" smtClean="0">
                <a:solidFill>
                  <a:srgbClr val="0070C0"/>
                </a:solidFill>
              </a:rPr>
              <a:t>Maximum </a:t>
            </a:r>
            <a:r>
              <a:rPr lang="en-US" spc="-15" dirty="0" smtClean="0">
                <a:solidFill>
                  <a:srgbClr val="0070C0"/>
                </a:solidFill>
              </a:rPr>
              <a:t>Likelihood</a:t>
            </a:r>
            <a:r>
              <a:rPr lang="en-US" spc="15" dirty="0" smtClean="0">
                <a:solidFill>
                  <a:srgbClr val="0070C0"/>
                </a:solidFill>
              </a:rPr>
              <a:t> </a:t>
            </a:r>
            <a:r>
              <a:rPr lang="en-US" spc="-10" dirty="0" smtClean="0">
                <a:solidFill>
                  <a:srgbClr val="0070C0"/>
                </a:solidFill>
              </a:rPr>
              <a:t>Estimation (next)</a:t>
            </a:r>
            <a:endParaRPr lang="en-US" spc="-10" dirty="0">
              <a:solidFill>
                <a:srgbClr val="0070C0"/>
              </a:solidFill>
            </a:endParaRPr>
          </a:p>
        </p:txBody>
      </p:sp>
      <p:sp>
        <p:nvSpPr>
          <p:cNvPr id="9" name="object 5"/>
          <p:cNvSpPr/>
          <p:nvPr/>
        </p:nvSpPr>
        <p:spPr>
          <a:xfrm>
            <a:off x="0" y="5289814"/>
            <a:ext cx="846455" cy="540253"/>
          </a:xfrm>
          <a:custGeom>
            <a:avLst/>
            <a:gdLst/>
            <a:ahLst/>
            <a:cxnLst/>
            <a:rect l="l" t="t" r="r" b="b"/>
            <a:pathLst>
              <a:path w="846455" h="687705">
                <a:moveTo>
                  <a:pt x="502355" y="0"/>
                </a:moveTo>
                <a:lnTo>
                  <a:pt x="502355" y="171847"/>
                </a:lnTo>
                <a:lnTo>
                  <a:pt x="0" y="171847"/>
                </a:lnTo>
                <a:lnTo>
                  <a:pt x="0" y="515541"/>
                </a:lnTo>
                <a:lnTo>
                  <a:pt x="502355" y="515541"/>
                </a:lnTo>
                <a:lnTo>
                  <a:pt x="502355" y="687387"/>
                </a:lnTo>
                <a:lnTo>
                  <a:pt x="846138" y="343695"/>
                </a:lnTo>
                <a:lnTo>
                  <a:pt x="5023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12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Calibri" panose="020F0502020204030204"/>
                <a:sym typeface="+mn-ea"/>
              </a:rPr>
              <a:t>https://qiyanjun.github.io/2019f-UVA-CS6316-MachineLearning</a:t>
            </a:r>
            <a:r>
              <a:rPr lang="en-US" altLang="zh-CN" dirty="0" smtClean="0">
                <a:cs typeface="Calibri" panose="020F0502020204030204"/>
                <a:sym typeface="+mn-ea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Prof</a:t>
            </a:r>
            <a:r>
              <a:rPr lang="en-US" altLang="zh-CN" dirty="0"/>
              <a:t>. Andrew Moore’s review tutorial</a:t>
            </a:r>
          </a:p>
          <a:p>
            <a:r>
              <a:rPr lang="en-US" altLang="zh-CN" dirty="0"/>
              <a:t>Prof. </a:t>
            </a:r>
            <a:r>
              <a:rPr lang="en-US" altLang="zh-CN" dirty="0" err="1"/>
              <a:t>Nando</a:t>
            </a:r>
            <a:r>
              <a:rPr lang="en-US" altLang="zh-CN" dirty="0"/>
              <a:t> de Freitas’s review slides</a:t>
            </a:r>
          </a:p>
          <a:p>
            <a:r>
              <a:rPr lang="en-US" altLang="zh-CN" dirty="0"/>
              <a:t>Prof. Carlos </a:t>
            </a:r>
            <a:r>
              <a:rPr lang="en-US" altLang="zh-CN" dirty="0" err="1"/>
              <a:t>Guestrin</a:t>
            </a:r>
            <a:r>
              <a:rPr lang="en-US" altLang="zh-CN" dirty="0"/>
              <a:t> recitation slides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9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 smtClean="0"/>
              <a:t>Thanks for listening</a:t>
            </a:r>
            <a:endParaRPr lang="zh-CN" altLang="en-US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-10" dirty="0">
                <a:solidFill>
                  <a:srgbClr val="000000"/>
                </a:solidFill>
              </a:rPr>
              <a:t>Probability </a:t>
            </a:r>
            <a:r>
              <a:rPr lang="en-US" altLang="zh-CN" sz="3600" spc="-5" dirty="0">
                <a:solidFill>
                  <a:srgbClr val="000000"/>
                </a:solidFill>
              </a:rPr>
              <a:t>as</a:t>
            </a:r>
            <a:r>
              <a:rPr lang="en-US" altLang="zh-CN" sz="3600" spc="-50" dirty="0">
                <a:solidFill>
                  <a:srgbClr val="000000"/>
                </a:solidFill>
              </a:rPr>
              <a:t> </a:t>
            </a:r>
            <a:r>
              <a:rPr lang="en-US" altLang="zh-CN" sz="3600" spc="-5" dirty="0">
                <a:solidFill>
                  <a:srgbClr val="000000"/>
                </a:solidFill>
              </a:rPr>
              <a:t>frequency</a:t>
            </a:r>
            <a:endParaRPr lang="zh-CN" altLang="en-US" sz="3600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tabLst>
                <a:tab pos="184150" algn="l"/>
              </a:tabLst>
            </a:pPr>
            <a:r>
              <a:rPr lang="en-US" altLang="zh-CN" sz="3200" dirty="0">
                <a:cs typeface="Calibri"/>
              </a:rPr>
              <a:t>Consider the </a:t>
            </a:r>
            <a:r>
              <a:rPr lang="en-US" altLang="zh-CN" sz="3200" spc="-10" dirty="0">
                <a:cs typeface="Calibri"/>
              </a:rPr>
              <a:t>following</a:t>
            </a:r>
            <a:r>
              <a:rPr lang="en-US" altLang="zh-CN" sz="3200" spc="-30" dirty="0">
                <a:cs typeface="Calibri"/>
              </a:rPr>
              <a:t> </a:t>
            </a:r>
            <a:r>
              <a:rPr lang="en-US" altLang="zh-CN" sz="3200" spc="-5" dirty="0" smtClean="0">
                <a:cs typeface="Calibri"/>
              </a:rPr>
              <a:t>questions:</a:t>
            </a:r>
            <a:endParaRPr lang="en-US" altLang="zh-CN" sz="3200" dirty="0" smtClean="0"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tabLst>
                <a:tab pos="184150" algn="l"/>
              </a:tabLst>
            </a:pPr>
            <a:r>
              <a:rPr lang="en-US" altLang="zh-CN" spc="-10" dirty="0" smtClean="0">
                <a:cs typeface="Calibri"/>
              </a:rPr>
              <a:t>What </a:t>
            </a:r>
            <a:r>
              <a:rPr lang="en-US" altLang="zh-CN" spc="-5" dirty="0">
                <a:cs typeface="Calibri"/>
              </a:rPr>
              <a:t>is the </a:t>
            </a:r>
            <a:r>
              <a:rPr lang="en-US" altLang="zh-CN" spc="-10" dirty="0" smtClean="0">
                <a:cs typeface="Calibri"/>
              </a:rPr>
              <a:t>probability that </a:t>
            </a:r>
            <a:r>
              <a:rPr lang="en-US" altLang="zh-CN" spc="-5" dirty="0">
                <a:cs typeface="Calibri"/>
              </a:rPr>
              <a:t>when </a:t>
            </a:r>
            <a:r>
              <a:rPr lang="en-US" altLang="zh-CN" dirty="0">
                <a:cs typeface="Calibri"/>
              </a:rPr>
              <a:t>I </a:t>
            </a:r>
            <a:r>
              <a:rPr lang="en-US" altLang="zh-CN" spc="-5" dirty="0">
                <a:cs typeface="Calibri"/>
              </a:rPr>
              <a:t>flip </a:t>
            </a:r>
            <a:r>
              <a:rPr lang="en-US" altLang="zh-CN" dirty="0">
                <a:cs typeface="Calibri"/>
              </a:rPr>
              <a:t>a </a:t>
            </a:r>
            <a:r>
              <a:rPr lang="en-US" altLang="zh-CN" spc="-10" dirty="0">
                <a:cs typeface="Calibri"/>
              </a:rPr>
              <a:t>coin </a:t>
            </a:r>
            <a:r>
              <a:rPr lang="en-US" altLang="zh-CN" spc="-5" dirty="0" smtClean="0">
                <a:cs typeface="Calibri"/>
              </a:rPr>
              <a:t>it is</a:t>
            </a:r>
            <a:r>
              <a:rPr lang="en-US" altLang="zh-CN" dirty="0" smtClean="0">
                <a:cs typeface="Calibri"/>
              </a:rPr>
              <a:t> </a:t>
            </a:r>
            <a:r>
              <a:rPr lang="en-US" altLang="zh-CN" spc="-5" dirty="0" smtClean="0">
                <a:latin typeface="MS PGothic"/>
                <a:cs typeface="MS PGothic"/>
              </a:rPr>
              <a:t>“</a:t>
            </a:r>
            <a:r>
              <a:rPr lang="en-US" altLang="zh-CN" spc="-5" dirty="0" smtClean="0">
                <a:cs typeface="Calibri"/>
              </a:rPr>
              <a:t>heads</a:t>
            </a:r>
            <a:r>
              <a:rPr lang="en-US" altLang="zh-CN" spc="-5" dirty="0" smtClean="0">
                <a:latin typeface="MS PGothic"/>
                <a:cs typeface="MS PGothic"/>
              </a:rPr>
              <a:t>”</a:t>
            </a:r>
            <a:r>
              <a:rPr lang="en-US" altLang="zh-CN" spc="-5" dirty="0" smtClean="0">
                <a:cs typeface="Calibri"/>
              </a:rPr>
              <a:t>?</a:t>
            </a:r>
          </a:p>
          <a:p>
            <a:pPr marL="469900" lvl="1" indent="0">
              <a:lnSpc>
                <a:spcPct val="100000"/>
              </a:lnSpc>
              <a:spcBef>
                <a:spcPts val="100"/>
              </a:spcBef>
              <a:buNone/>
              <a:tabLst>
                <a:tab pos="184150" algn="l"/>
              </a:tabLst>
            </a:pPr>
            <a:endParaRPr lang="en-US" altLang="zh-CN" spc="-5" dirty="0" smtClean="0"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tabLst>
                <a:tab pos="184150" algn="l"/>
              </a:tabLst>
            </a:pPr>
            <a:r>
              <a:rPr lang="en-US" altLang="zh-CN" spc="-10" dirty="0" smtClean="0">
                <a:cs typeface="Calibri"/>
              </a:rPr>
              <a:t>What </a:t>
            </a:r>
            <a:r>
              <a:rPr lang="en-US" altLang="zh-CN" spc="-5" dirty="0" smtClean="0">
                <a:cs typeface="Calibri"/>
              </a:rPr>
              <a:t>is the </a:t>
            </a:r>
            <a:r>
              <a:rPr lang="en-US" altLang="zh-CN" spc="-10" dirty="0" smtClean="0">
                <a:cs typeface="Calibri"/>
              </a:rPr>
              <a:t>probability </a:t>
            </a:r>
            <a:r>
              <a:rPr lang="en-US" altLang="zh-CN" spc="-5" dirty="0" smtClean="0">
                <a:cs typeface="Calibri"/>
              </a:rPr>
              <a:t>of </a:t>
            </a:r>
            <a:r>
              <a:rPr lang="en-US" altLang="zh-CN" spc="-5" dirty="0" err="1" smtClean="0">
                <a:cs typeface="Calibri"/>
              </a:rPr>
              <a:t>Zijin</a:t>
            </a:r>
            <a:r>
              <a:rPr lang="en-US" altLang="zh-CN" spc="-10" dirty="0" smtClean="0">
                <a:cs typeface="Calibri"/>
              </a:rPr>
              <a:t> Mountains </a:t>
            </a:r>
            <a:r>
              <a:rPr lang="en-US" altLang="zh-CN" spc="-15" dirty="0" smtClean="0">
                <a:cs typeface="Calibri"/>
              </a:rPr>
              <a:t>to </a:t>
            </a:r>
            <a:r>
              <a:rPr lang="en-US" altLang="zh-CN" spc="-25" dirty="0" smtClean="0">
                <a:cs typeface="Calibri"/>
              </a:rPr>
              <a:t>have </a:t>
            </a:r>
            <a:r>
              <a:rPr lang="en-US" altLang="zh-CN" spc="-5" dirty="0" smtClean="0">
                <a:cs typeface="Calibri"/>
              </a:rPr>
              <a:t>a mudslide in</a:t>
            </a:r>
            <a:r>
              <a:rPr lang="en-US" altLang="zh-CN" spc="45" dirty="0" smtClean="0">
                <a:cs typeface="Calibri"/>
              </a:rPr>
              <a:t> </a:t>
            </a:r>
            <a:r>
              <a:rPr lang="en-US" altLang="zh-CN" dirty="0" smtClean="0">
                <a:cs typeface="Calibri"/>
              </a:rPr>
              <a:t>the near future?</a:t>
            </a:r>
          </a:p>
          <a:p>
            <a:pPr marL="469900" marR="5080" indent="-457200">
              <a:lnSpc>
                <a:spcPts val="3000"/>
              </a:lnSpc>
              <a:spcBef>
                <a:spcPts val="500"/>
              </a:spcBef>
              <a:tabLst>
                <a:tab pos="184150" algn="l"/>
              </a:tabLst>
            </a:pPr>
            <a:endParaRPr lang="en-US" altLang="zh-CN" dirty="0">
              <a:cs typeface="Calibri"/>
            </a:endParaRPr>
          </a:p>
          <a:p>
            <a:pPr marL="812800" marR="5080" lvl="1" indent="-457200">
              <a:lnSpc>
                <a:spcPts val="3100"/>
              </a:lnSpc>
              <a:spcBef>
                <a:spcPts val="384"/>
              </a:spcBef>
              <a:tabLst>
                <a:tab pos="527050" algn="l"/>
              </a:tabLst>
            </a:pPr>
            <a:endParaRPr lang="en-US" altLang="zh-CN" sz="2800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2" name="object 7"/>
          <p:cNvSpPr txBox="1"/>
          <p:nvPr/>
        </p:nvSpPr>
        <p:spPr>
          <a:xfrm>
            <a:off x="354415" y="4763243"/>
            <a:ext cx="5385122" cy="138499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655"/>
              </a:lnSpc>
            </a:pPr>
            <a:r>
              <a:rPr sz="2400" spc="-5" dirty="0">
                <a:latin typeface="Calibri"/>
                <a:cs typeface="Calibri"/>
              </a:rPr>
              <a:t>Message: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frequentist </a:t>
            </a:r>
            <a:r>
              <a:rPr sz="2400" spc="-5" dirty="0">
                <a:latin typeface="Calibri"/>
                <a:cs typeface="Calibri"/>
              </a:rPr>
              <a:t>view is </a:t>
            </a:r>
            <a:r>
              <a:rPr sz="2400" spc="5" dirty="0">
                <a:latin typeface="Calibri"/>
                <a:cs typeface="Calibri"/>
              </a:rPr>
              <a:t>very </a:t>
            </a:r>
            <a:r>
              <a:rPr sz="2400" dirty="0">
                <a:latin typeface="Calibri"/>
                <a:cs typeface="Calibri"/>
              </a:rPr>
              <a:t>useful, but </a:t>
            </a:r>
            <a:r>
              <a:rPr sz="2400" spc="-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seems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we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also </a:t>
            </a:r>
            <a:r>
              <a:rPr sz="2400" dirty="0">
                <a:latin typeface="Calibri"/>
                <a:cs typeface="Calibri"/>
              </a:rPr>
              <a:t>use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domain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knowledge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come </a:t>
            </a:r>
            <a:r>
              <a:rPr sz="2400" dirty="0">
                <a:latin typeface="Calibri"/>
                <a:cs typeface="Calibri"/>
              </a:rPr>
              <a:t>up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probabilities.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3581778" y="2602369"/>
            <a:ext cx="110207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 smtClean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2400" spc="-6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Calibri"/>
                <a:cs typeface="Calibri"/>
              </a:rPr>
              <a:t>50%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9"/>
          <p:cNvSpPr txBox="1"/>
          <p:nvPr/>
        </p:nvSpPr>
        <p:spPr>
          <a:xfrm>
            <a:off x="3581778" y="4029055"/>
            <a:ext cx="314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could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2400" spc="-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count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026" name="Picture 2" descr="“紫金山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761249"/>
            <a:ext cx="2674535" cy="178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“coin”的图片搜索结果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1" t="21734" r="22111" b="21620"/>
          <a:stretch/>
        </p:blipFill>
        <p:spPr bwMode="auto">
          <a:xfrm>
            <a:off x="6833114" y="2492032"/>
            <a:ext cx="1307071" cy="68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88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-15" dirty="0">
                <a:solidFill>
                  <a:srgbClr val="000000"/>
                </a:solidFill>
                <a:cs typeface="Calibri Light"/>
              </a:rPr>
              <a:t>Probability </a:t>
            </a:r>
            <a:r>
              <a:rPr lang="en-US" altLang="zh-CN" sz="3600" spc="-5" dirty="0">
                <a:solidFill>
                  <a:srgbClr val="000000"/>
                </a:solidFill>
                <a:cs typeface="Calibri Light"/>
              </a:rPr>
              <a:t>as </a:t>
            </a:r>
            <a:r>
              <a:rPr lang="en-US" altLang="zh-CN" sz="3600" dirty="0">
                <a:solidFill>
                  <a:srgbClr val="000000"/>
                </a:solidFill>
                <a:cs typeface="Calibri Light"/>
              </a:rPr>
              <a:t>a </a:t>
            </a:r>
            <a:r>
              <a:rPr lang="en-US" altLang="zh-CN" sz="3600" spc="-10" dirty="0">
                <a:solidFill>
                  <a:srgbClr val="000000"/>
                </a:solidFill>
                <a:cs typeface="Calibri Light"/>
              </a:rPr>
              <a:t>measure </a:t>
            </a:r>
            <a:r>
              <a:rPr lang="en-US" altLang="zh-CN" sz="3600" dirty="0">
                <a:solidFill>
                  <a:srgbClr val="000000"/>
                </a:solidFill>
                <a:cs typeface="Calibri Light"/>
              </a:rPr>
              <a:t>of</a:t>
            </a:r>
            <a:r>
              <a:rPr lang="en-US" altLang="zh-CN" sz="3600" spc="5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en-US" altLang="zh-CN" sz="3600" spc="-15" dirty="0">
                <a:solidFill>
                  <a:srgbClr val="000000"/>
                </a:solidFill>
                <a:cs typeface="Calibri Light"/>
              </a:rPr>
              <a:t>uncertainty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5044"/>
            <a:ext cx="4033241" cy="4561919"/>
          </a:xfrm>
        </p:spPr>
        <p:txBody>
          <a:bodyPr>
            <a:norm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z="2400" spc="-5" dirty="0">
                <a:cs typeface="Calibri"/>
              </a:rPr>
              <a:t>Imagine </a:t>
            </a:r>
            <a:r>
              <a:rPr lang="en-US" altLang="zh-CN" sz="2400" spc="-15" dirty="0">
                <a:cs typeface="Calibri"/>
              </a:rPr>
              <a:t>we are </a:t>
            </a:r>
            <a:r>
              <a:rPr lang="en-US" altLang="zh-CN" sz="2400" spc="-10" dirty="0">
                <a:cs typeface="Calibri"/>
              </a:rPr>
              <a:t>throwing </a:t>
            </a:r>
            <a:r>
              <a:rPr lang="en-US" altLang="zh-CN" sz="2400" spc="-5" dirty="0">
                <a:cs typeface="Calibri"/>
              </a:rPr>
              <a:t>darts </a:t>
            </a:r>
            <a:r>
              <a:rPr lang="en-US" altLang="zh-CN" sz="2400" spc="-15" dirty="0">
                <a:cs typeface="Calibri"/>
              </a:rPr>
              <a:t>at </a:t>
            </a:r>
            <a:r>
              <a:rPr lang="en-US" altLang="zh-CN" sz="2400" dirty="0">
                <a:cs typeface="Calibri"/>
              </a:rPr>
              <a:t>a wall </a:t>
            </a:r>
            <a:r>
              <a:rPr lang="en-US" altLang="zh-CN" sz="2400" spc="-15" dirty="0" smtClean="0">
                <a:cs typeface="Calibri"/>
              </a:rPr>
              <a:t>size </a:t>
            </a:r>
            <a:r>
              <a:rPr lang="en-US" altLang="zh-CN" sz="2400" spc="-5" dirty="0">
                <a:cs typeface="Calibri"/>
              </a:rPr>
              <a:t>1x1 and </a:t>
            </a:r>
            <a:r>
              <a:rPr lang="en-US" altLang="zh-CN" sz="2400" spc="-10" dirty="0">
                <a:cs typeface="Calibri"/>
              </a:rPr>
              <a:t>that </a:t>
            </a:r>
            <a:r>
              <a:rPr lang="en-US" altLang="zh-CN" sz="2400" spc="-5" dirty="0">
                <a:cs typeface="Calibri"/>
              </a:rPr>
              <a:t>all darts </a:t>
            </a:r>
            <a:r>
              <a:rPr lang="en-US" altLang="zh-CN" sz="2400" spc="-15" dirty="0">
                <a:cs typeface="Calibri"/>
              </a:rPr>
              <a:t>are guaranteed </a:t>
            </a:r>
            <a:r>
              <a:rPr lang="en-US" altLang="zh-CN" sz="2400" spc="-15" dirty="0" smtClean="0">
                <a:cs typeface="Calibri"/>
              </a:rPr>
              <a:t>to </a:t>
            </a:r>
            <a:r>
              <a:rPr lang="en-US" altLang="zh-CN" sz="2400" spc="-15" dirty="0">
                <a:cs typeface="Calibri"/>
              </a:rPr>
              <a:t>fall </a:t>
            </a:r>
            <a:r>
              <a:rPr lang="en-US" altLang="zh-CN" sz="2400" spc="-5" dirty="0">
                <a:cs typeface="Calibri"/>
              </a:rPr>
              <a:t>within this 1x1</a:t>
            </a:r>
            <a:r>
              <a:rPr lang="en-US" altLang="zh-CN" sz="2400" spc="30" dirty="0">
                <a:cs typeface="Calibri"/>
              </a:rPr>
              <a:t> </a:t>
            </a:r>
            <a:r>
              <a:rPr lang="en-US" altLang="zh-CN" sz="2400" spc="-5" dirty="0">
                <a:cs typeface="Calibri"/>
              </a:rPr>
              <a:t>wall.</a:t>
            </a:r>
            <a:endParaRPr lang="en-US" altLang="zh-CN" sz="24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lang="en-US" altLang="zh-CN" sz="3600" dirty="0">
              <a:cs typeface="Calibri"/>
            </a:endParaRPr>
          </a:p>
          <a:p>
            <a:pPr marL="184150" marR="444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sz="2400" spc="-15" dirty="0">
                <a:cs typeface="Calibri"/>
              </a:rPr>
              <a:t>What </a:t>
            </a:r>
            <a:r>
              <a:rPr lang="en-US" altLang="zh-CN" sz="2400" dirty="0">
                <a:cs typeface="Calibri"/>
              </a:rPr>
              <a:t>is </a:t>
            </a:r>
            <a:r>
              <a:rPr lang="en-US" altLang="zh-CN" sz="2400" spc="-5" dirty="0">
                <a:cs typeface="Calibri"/>
              </a:rPr>
              <a:t>the probability </a:t>
            </a:r>
            <a:r>
              <a:rPr lang="en-US" altLang="zh-CN" sz="2400" spc="-10" dirty="0">
                <a:cs typeface="Calibri"/>
              </a:rPr>
              <a:t>that </a:t>
            </a:r>
            <a:r>
              <a:rPr lang="en-US" altLang="zh-CN" sz="2400" dirty="0">
                <a:cs typeface="Calibri"/>
              </a:rPr>
              <a:t>a </a:t>
            </a:r>
            <a:r>
              <a:rPr lang="en-US" altLang="zh-CN" sz="2400" spc="-5" dirty="0">
                <a:cs typeface="Calibri"/>
              </a:rPr>
              <a:t>dart will hit the shaded</a:t>
            </a:r>
            <a:r>
              <a:rPr lang="en-US" altLang="zh-CN" sz="2400" dirty="0">
                <a:cs typeface="Calibri"/>
              </a:rPr>
              <a:t> </a:t>
            </a:r>
            <a:r>
              <a:rPr lang="en-US" altLang="zh-CN" sz="2400" spc="-10" dirty="0">
                <a:cs typeface="Calibri"/>
              </a:rPr>
              <a:t>area?</a:t>
            </a:r>
            <a:endParaRPr lang="en-US" altLang="zh-CN" sz="2400" dirty="0">
              <a:cs typeface="Calibri"/>
            </a:endParaRPr>
          </a:p>
          <a:p>
            <a:pPr>
              <a:lnSpc>
                <a:spcPct val="100000"/>
              </a:lnSpc>
            </a:pP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210175" y="2085975"/>
                <a:ext cx="3305175" cy="3305175"/>
              </a:xfrm>
              <a:prstGeom prst="rect">
                <a:avLst/>
              </a:prstGeom>
              <a:solidFill>
                <a:schemeClr val="bg1"/>
              </a:solidFill>
              <a:ln w="85725">
                <a:solidFill>
                  <a:srgbClr val="0070C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/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75" y="2085975"/>
                <a:ext cx="3305175" cy="3305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85725">
                <a:solidFill>
                  <a:srgbClr val="0070C0"/>
                </a:solidFill>
                <a:rou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/>
          <p:cNvCxnSpPr>
            <a:stCxn id="12" idx="0"/>
            <a:endCxn id="12" idx="2"/>
          </p:cNvCxnSpPr>
          <p:nvPr/>
        </p:nvCxnSpPr>
        <p:spPr>
          <a:xfrm>
            <a:off x="6862763" y="2085975"/>
            <a:ext cx="0" cy="3305175"/>
          </a:xfrm>
          <a:prstGeom prst="line">
            <a:avLst/>
          </a:prstGeom>
          <a:ln w="60325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6862762" y="2085975"/>
            <a:ext cx="376238" cy="6477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6862762" y="2081189"/>
            <a:ext cx="609600" cy="106841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6888957" y="2112638"/>
            <a:ext cx="807241" cy="140271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888957" y="2143125"/>
            <a:ext cx="1028699" cy="178308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6862761" y="2112638"/>
            <a:ext cx="1302545" cy="229743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877051" y="2121813"/>
            <a:ext cx="1511497" cy="270483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888957" y="2431399"/>
            <a:ext cx="1581149" cy="281687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7050882" y="2838319"/>
            <a:ext cx="1431130" cy="25620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292578" y="3261356"/>
            <a:ext cx="1189434" cy="21536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7885509" y="4214486"/>
            <a:ext cx="596503" cy="11511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612260" y="3738563"/>
            <a:ext cx="863799" cy="161290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8129586" y="4651917"/>
            <a:ext cx="385763" cy="72801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743450" y="1589545"/>
            <a:ext cx="917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0,1)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294256" y="5400325"/>
            <a:ext cx="69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(1,0)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43449" y="5400325"/>
            <a:ext cx="71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(0,0)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191499" y="1592783"/>
            <a:ext cx="79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(1,1)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568679" y="5397504"/>
            <a:ext cx="802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½,0)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6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-15" dirty="0">
                <a:solidFill>
                  <a:srgbClr val="000000"/>
                </a:solidFill>
                <a:cs typeface="Calibri Light"/>
              </a:rPr>
              <a:t>Probability </a:t>
            </a:r>
            <a:r>
              <a:rPr lang="en-US" altLang="zh-CN" sz="3600" spc="-5" dirty="0">
                <a:solidFill>
                  <a:srgbClr val="000000"/>
                </a:solidFill>
                <a:cs typeface="Calibri Light"/>
              </a:rPr>
              <a:t>as </a:t>
            </a:r>
            <a:r>
              <a:rPr lang="en-US" altLang="zh-CN" sz="3600" dirty="0">
                <a:solidFill>
                  <a:srgbClr val="000000"/>
                </a:solidFill>
                <a:cs typeface="Calibri Light"/>
              </a:rPr>
              <a:t>a </a:t>
            </a:r>
            <a:r>
              <a:rPr lang="en-US" altLang="zh-CN" sz="3600" spc="-10" dirty="0">
                <a:solidFill>
                  <a:srgbClr val="000000"/>
                </a:solidFill>
                <a:cs typeface="Calibri Light"/>
              </a:rPr>
              <a:t>measure </a:t>
            </a:r>
            <a:r>
              <a:rPr lang="en-US" altLang="zh-CN" sz="3600" dirty="0">
                <a:solidFill>
                  <a:srgbClr val="000000"/>
                </a:solidFill>
                <a:cs typeface="Calibri Light"/>
              </a:rPr>
              <a:t>of</a:t>
            </a:r>
            <a:r>
              <a:rPr lang="en-US" altLang="zh-CN" sz="3600" spc="5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en-US" altLang="zh-CN" sz="3600" spc="-15" dirty="0">
                <a:solidFill>
                  <a:srgbClr val="000000"/>
                </a:solidFill>
                <a:cs typeface="Calibri Light"/>
              </a:rPr>
              <a:t>uncertainty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5044"/>
            <a:ext cx="4927050" cy="4561919"/>
          </a:xfrm>
        </p:spPr>
        <p:txBody>
          <a:bodyPr/>
          <a:lstStyle/>
          <a:p>
            <a:pPr marL="184150" marR="60960" indent="-171450">
              <a:lnSpc>
                <a:spcPts val="2300"/>
              </a:lnSpc>
              <a:spcBef>
                <a:spcPts val="36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"/>
              </a:rPr>
              <a:t>Probability </a:t>
            </a:r>
            <a:r>
              <a:rPr lang="en-US" altLang="zh-CN" dirty="0">
                <a:cs typeface="Calibri"/>
              </a:rPr>
              <a:t>is a </a:t>
            </a:r>
            <a:r>
              <a:rPr lang="en-US" altLang="zh-CN" spc="-5" dirty="0">
                <a:solidFill>
                  <a:srgbClr val="FF0000"/>
                </a:solidFill>
                <a:cs typeface="Calibri"/>
              </a:rPr>
              <a:t>measure of </a:t>
            </a:r>
            <a:r>
              <a:rPr lang="en-US" altLang="zh-CN" spc="-15" dirty="0" smtClean="0">
                <a:solidFill>
                  <a:srgbClr val="FF0000"/>
                </a:solidFill>
                <a:cs typeface="Calibri"/>
              </a:rPr>
              <a:t>certainty </a:t>
            </a:r>
            <a:r>
              <a:rPr lang="en-US" altLang="zh-CN" spc="-5" dirty="0">
                <a:solidFill>
                  <a:srgbClr val="FF0000"/>
                </a:solidFill>
                <a:cs typeface="Calibri"/>
              </a:rPr>
              <a:t>of an </a:t>
            </a:r>
            <a:r>
              <a:rPr lang="en-US" altLang="zh-CN" spc="-15" dirty="0">
                <a:solidFill>
                  <a:srgbClr val="FF0000"/>
                </a:solidFill>
                <a:cs typeface="Calibri"/>
              </a:rPr>
              <a:t>event </a:t>
            </a:r>
            <a:r>
              <a:rPr lang="en-US" altLang="zh-CN" spc="-10" dirty="0">
                <a:solidFill>
                  <a:srgbClr val="FF0000"/>
                </a:solidFill>
                <a:cs typeface="Calibri"/>
              </a:rPr>
              <a:t>taking</a:t>
            </a:r>
            <a:r>
              <a:rPr lang="en-US" altLang="zh-CN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altLang="zh-CN" spc="-5" dirty="0">
                <a:solidFill>
                  <a:srgbClr val="FF0000"/>
                </a:solidFill>
                <a:cs typeface="Calibri"/>
              </a:rPr>
              <a:t>place.</a:t>
            </a:r>
            <a:endParaRPr lang="en-US" altLang="zh-CN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lang="en-US" altLang="zh-CN" sz="3600" dirty="0">
              <a:cs typeface="Calibri"/>
            </a:endParaRPr>
          </a:p>
          <a:p>
            <a:pPr marL="184150" marR="5080" indent="-171450">
              <a:lnSpc>
                <a:spcPct val="910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"/>
              </a:rPr>
              <a:t>i.e. </a:t>
            </a:r>
            <a:r>
              <a:rPr lang="en-US" altLang="zh-CN" dirty="0">
                <a:cs typeface="Calibri"/>
              </a:rPr>
              <a:t>in </a:t>
            </a:r>
            <a:r>
              <a:rPr lang="en-US" altLang="zh-CN" spc="-5" dirty="0">
                <a:cs typeface="Calibri"/>
              </a:rPr>
              <a:t>the </a:t>
            </a:r>
            <a:r>
              <a:rPr lang="en-US" altLang="zh-CN" spc="-15" dirty="0">
                <a:cs typeface="Calibri"/>
              </a:rPr>
              <a:t>example, </a:t>
            </a:r>
            <a:r>
              <a:rPr lang="en-US" altLang="zh-CN" spc="-5" dirty="0">
                <a:cs typeface="Calibri"/>
              </a:rPr>
              <a:t>we were  measuring the </a:t>
            </a:r>
            <a:r>
              <a:rPr lang="en-US" altLang="zh-CN" spc="-10" dirty="0">
                <a:cs typeface="Calibri"/>
              </a:rPr>
              <a:t>chances </a:t>
            </a:r>
            <a:r>
              <a:rPr lang="en-US" altLang="zh-CN" spc="-5" dirty="0">
                <a:cs typeface="Calibri"/>
              </a:rPr>
              <a:t>of </a:t>
            </a:r>
            <a:r>
              <a:rPr lang="en-US" altLang="zh-CN" spc="-10" dirty="0">
                <a:cs typeface="Calibri"/>
              </a:rPr>
              <a:t>hitting </a:t>
            </a:r>
            <a:r>
              <a:rPr lang="en-US" altLang="zh-CN" spc="-5" dirty="0" smtClean="0">
                <a:cs typeface="Calibri"/>
              </a:rPr>
              <a:t>the </a:t>
            </a:r>
            <a:r>
              <a:rPr lang="en-US" altLang="zh-CN" spc="-10" dirty="0">
                <a:cs typeface="Calibri"/>
              </a:rPr>
              <a:t>shaded</a:t>
            </a:r>
            <a:r>
              <a:rPr lang="en-US" altLang="zh-CN" spc="-15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area.</a:t>
            </a:r>
            <a:endParaRPr lang="en-US" altLang="zh-CN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8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84916"/>
              </p:ext>
            </p:extLst>
          </p:nvPr>
        </p:nvGraphicFramePr>
        <p:xfrm>
          <a:off x="5768980" y="1684318"/>
          <a:ext cx="274637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017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8953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9" name="object 5"/>
          <p:cNvSpPr txBox="1"/>
          <p:nvPr/>
        </p:nvSpPr>
        <p:spPr>
          <a:xfrm>
            <a:off x="5784241" y="4915658"/>
            <a:ext cx="2266950" cy="85598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3450" i="1" spc="-60" baseline="-33816" dirty="0">
                <a:latin typeface="Times New Roman"/>
                <a:cs typeface="Times New Roman"/>
              </a:rPr>
              <a:t>prob</a:t>
            </a:r>
            <a:r>
              <a:rPr sz="3450" i="1" spc="-232" baseline="-33816" dirty="0">
                <a:latin typeface="Times New Roman"/>
                <a:cs typeface="Times New Roman"/>
              </a:rPr>
              <a:t> </a:t>
            </a:r>
            <a:r>
              <a:rPr sz="3450" spc="-67" baseline="-33816" dirty="0">
                <a:latin typeface="Symbol"/>
                <a:cs typeface="Symbol"/>
              </a:rPr>
              <a:t></a:t>
            </a:r>
            <a:r>
              <a:rPr sz="3450" spc="112" baseline="-33816" dirty="0">
                <a:latin typeface="Times New Roman"/>
                <a:cs typeface="Times New Roman"/>
              </a:rPr>
              <a:t> </a:t>
            </a:r>
            <a:r>
              <a:rPr sz="2300" spc="-45" dirty="0">
                <a:latin typeface="Times New Roman"/>
                <a:cs typeface="Times New Roman"/>
              </a:rPr>
              <a:t>#</a:t>
            </a:r>
            <a:r>
              <a:rPr sz="2300" spc="-265" dirty="0">
                <a:latin typeface="Times New Roman"/>
                <a:cs typeface="Times New Roman"/>
              </a:rPr>
              <a:t> </a:t>
            </a:r>
            <a:r>
              <a:rPr sz="2300" spc="-50" dirty="0">
                <a:latin typeface="Times New Roman"/>
                <a:cs typeface="Times New Roman"/>
              </a:rPr>
              <a:t>Re</a:t>
            </a:r>
            <a:r>
              <a:rPr sz="2300" spc="-325" dirty="0">
                <a:latin typeface="Times New Roman"/>
                <a:cs typeface="Times New Roman"/>
              </a:rPr>
              <a:t> </a:t>
            </a:r>
            <a:r>
              <a:rPr sz="2300" i="1" spc="-50" dirty="0">
                <a:latin typeface="Times New Roman"/>
                <a:cs typeface="Times New Roman"/>
              </a:rPr>
              <a:t>dBoxes</a:t>
            </a:r>
            <a:endParaRPr sz="2300">
              <a:latin typeface="Times New Roman"/>
              <a:cs typeface="Times New Roman"/>
            </a:endParaRPr>
          </a:p>
          <a:p>
            <a:pPr marL="1119505">
              <a:lnSpc>
                <a:spcPct val="100000"/>
              </a:lnSpc>
              <a:spcBef>
                <a:spcPts val="509"/>
              </a:spcBef>
            </a:pPr>
            <a:r>
              <a:rPr sz="2300" spc="-45" dirty="0">
                <a:latin typeface="Times New Roman"/>
                <a:cs typeface="Times New Roman"/>
              </a:rPr>
              <a:t>#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2300" i="1" spc="-50" dirty="0">
                <a:latin typeface="Times New Roman"/>
                <a:cs typeface="Times New Roman"/>
              </a:rPr>
              <a:t>Boxes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6640991" y="5398851"/>
            <a:ext cx="1375410" cy="0"/>
          </a:xfrm>
          <a:custGeom>
            <a:avLst/>
            <a:gdLst/>
            <a:ahLst/>
            <a:cxnLst/>
            <a:rect l="l" t="t" r="r" b="b"/>
            <a:pathLst>
              <a:path w="1375409">
                <a:moveTo>
                  <a:pt x="0" y="0"/>
                </a:moveTo>
                <a:lnTo>
                  <a:pt x="1374812" y="0"/>
                </a:lnTo>
              </a:path>
            </a:pathLst>
          </a:custGeom>
          <a:ln w="14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5441955" y="4433868"/>
            <a:ext cx="15113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任意多边形 17"/>
          <p:cNvSpPr/>
          <p:nvPr/>
        </p:nvSpPr>
        <p:spPr>
          <a:xfrm>
            <a:off x="6230521" y="2040879"/>
            <a:ext cx="1853586" cy="2191263"/>
          </a:xfrm>
          <a:custGeom>
            <a:avLst/>
            <a:gdLst>
              <a:gd name="connsiteX0" fmla="*/ 600075 w 2162175"/>
              <a:gd name="connsiteY0" fmla="*/ 177726 h 2797101"/>
              <a:gd name="connsiteX1" fmla="*/ 523875 w 2162175"/>
              <a:gd name="connsiteY1" fmla="*/ 187251 h 2797101"/>
              <a:gd name="connsiteX2" fmla="*/ 466725 w 2162175"/>
              <a:gd name="connsiteY2" fmla="*/ 225351 h 2797101"/>
              <a:gd name="connsiteX3" fmla="*/ 447675 w 2162175"/>
              <a:gd name="connsiteY3" fmla="*/ 253926 h 2797101"/>
              <a:gd name="connsiteX4" fmla="*/ 419100 w 2162175"/>
              <a:gd name="connsiteY4" fmla="*/ 282501 h 2797101"/>
              <a:gd name="connsiteX5" fmla="*/ 381000 w 2162175"/>
              <a:gd name="connsiteY5" fmla="*/ 339651 h 2797101"/>
              <a:gd name="connsiteX6" fmla="*/ 371475 w 2162175"/>
              <a:gd name="connsiteY6" fmla="*/ 368226 h 2797101"/>
              <a:gd name="connsiteX7" fmla="*/ 333375 w 2162175"/>
              <a:gd name="connsiteY7" fmla="*/ 425376 h 2797101"/>
              <a:gd name="connsiteX8" fmla="*/ 304800 w 2162175"/>
              <a:gd name="connsiteY8" fmla="*/ 492051 h 2797101"/>
              <a:gd name="connsiteX9" fmla="*/ 285750 w 2162175"/>
              <a:gd name="connsiteY9" fmla="*/ 549201 h 2797101"/>
              <a:gd name="connsiteX10" fmla="*/ 295275 w 2162175"/>
              <a:gd name="connsiteY10" fmla="*/ 854001 h 2797101"/>
              <a:gd name="connsiteX11" fmla="*/ 323850 w 2162175"/>
              <a:gd name="connsiteY11" fmla="*/ 930201 h 2797101"/>
              <a:gd name="connsiteX12" fmla="*/ 342900 w 2162175"/>
              <a:gd name="connsiteY12" fmla="*/ 987351 h 2797101"/>
              <a:gd name="connsiteX13" fmla="*/ 352425 w 2162175"/>
              <a:gd name="connsiteY13" fmla="*/ 1015926 h 2797101"/>
              <a:gd name="connsiteX14" fmla="*/ 361950 w 2162175"/>
              <a:gd name="connsiteY14" fmla="*/ 1044501 h 2797101"/>
              <a:gd name="connsiteX15" fmla="*/ 381000 w 2162175"/>
              <a:gd name="connsiteY15" fmla="*/ 1073076 h 2797101"/>
              <a:gd name="connsiteX16" fmla="*/ 400050 w 2162175"/>
              <a:gd name="connsiteY16" fmla="*/ 1130226 h 2797101"/>
              <a:gd name="connsiteX17" fmla="*/ 409575 w 2162175"/>
              <a:gd name="connsiteY17" fmla="*/ 1158801 h 2797101"/>
              <a:gd name="connsiteX18" fmla="*/ 419100 w 2162175"/>
              <a:gd name="connsiteY18" fmla="*/ 1187376 h 2797101"/>
              <a:gd name="connsiteX19" fmla="*/ 457200 w 2162175"/>
              <a:gd name="connsiteY19" fmla="*/ 1244526 h 2797101"/>
              <a:gd name="connsiteX20" fmla="*/ 485775 w 2162175"/>
              <a:gd name="connsiteY20" fmla="*/ 1330251 h 2797101"/>
              <a:gd name="connsiteX21" fmla="*/ 495300 w 2162175"/>
              <a:gd name="connsiteY21" fmla="*/ 1358826 h 2797101"/>
              <a:gd name="connsiteX22" fmla="*/ 485775 w 2162175"/>
              <a:gd name="connsiteY22" fmla="*/ 1492176 h 2797101"/>
              <a:gd name="connsiteX23" fmla="*/ 457200 w 2162175"/>
              <a:gd name="connsiteY23" fmla="*/ 1501701 h 2797101"/>
              <a:gd name="connsiteX24" fmla="*/ 428625 w 2162175"/>
              <a:gd name="connsiteY24" fmla="*/ 1520751 h 2797101"/>
              <a:gd name="connsiteX25" fmla="*/ 400050 w 2162175"/>
              <a:gd name="connsiteY25" fmla="*/ 1549326 h 2797101"/>
              <a:gd name="connsiteX26" fmla="*/ 342900 w 2162175"/>
              <a:gd name="connsiteY26" fmla="*/ 1587426 h 2797101"/>
              <a:gd name="connsiteX27" fmla="*/ 314325 w 2162175"/>
              <a:gd name="connsiteY27" fmla="*/ 1616001 h 2797101"/>
              <a:gd name="connsiteX28" fmla="*/ 285750 w 2162175"/>
              <a:gd name="connsiteY28" fmla="*/ 1625526 h 2797101"/>
              <a:gd name="connsiteX29" fmla="*/ 200025 w 2162175"/>
              <a:gd name="connsiteY29" fmla="*/ 1673151 h 2797101"/>
              <a:gd name="connsiteX30" fmla="*/ 133350 w 2162175"/>
              <a:gd name="connsiteY30" fmla="*/ 1758876 h 2797101"/>
              <a:gd name="connsiteX31" fmla="*/ 104775 w 2162175"/>
              <a:gd name="connsiteY31" fmla="*/ 1777926 h 2797101"/>
              <a:gd name="connsiteX32" fmla="*/ 95250 w 2162175"/>
              <a:gd name="connsiteY32" fmla="*/ 1806501 h 2797101"/>
              <a:gd name="connsiteX33" fmla="*/ 66675 w 2162175"/>
              <a:gd name="connsiteY33" fmla="*/ 1825551 h 2797101"/>
              <a:gd name="connsiteX34" fmla="*/ 47625 w 2162175"/>
              <a:gd name="connsiteY34" fmla="*/ 1882701 h 2797101"/>
              <a:gd name="connsiteX35" fmla="*/ 28575 w 2162175"/>
              <a:gd name="connsiteY35" fmla="*/ 1939851 h 2797101"/>
              <a:gd name="connsiteX36" fmla="*/ 9525 w 2162175"/>
              <a:gd name="connsiteY36" fmla="*/ 1997001 h 2797101"/>
              <a:gd name="connsiteX37" fmla="*/ 0 w 2162175"/>
              <a:gd name="connsiteY37" fmla="*/ 2025576 h 2797101"/>
              <a:gd name="connsiteX38" fmla="*/ 19050 w 2162175"/>
              <a:gd name="connsiteY38" fmla="*/ 2330376 h 2797101"/>
              <a:gd name="connsiteX39" fmla="*/ 47625 w 2162175"/>
              <a:gd name="connsiteY39" fmla="*/ 2387526 h 2797101"/>
              <a:gd name="connsiteX40" fmla="*/ 76200 w 2162175"/>
              <a:gd name="connsiteY40" fmla="*/ 2406576 h 2797101"/>
              <a:gd name="connsiteX41" fmla="*/ 123825 w 2162175"/>
              <a:gd name="connsiteY41" fmla="*/ 2454201 h 2797101"/>
              <a:gd name="connsiteX42" fmla="*/ 180975 w 2162175"/>
              <a:gd name="connsiteY42" fmla="*/ 2501826 h 2797101"/>
              <a:gd name="connsiteX43" fmla="*/ 257175 w 2162175"/>
              <a:gd name="connsiteY43" fmla="*/ 2549451 h 2797101"/>
              <a:gd name="connsiteX44" fmla="*/ 352425 w 2162175"/>
              <a:gd name="connsiteY44" fmla="*/ 2597076 h 2797101"/>
              <a:gd name="connsiteX45" fmla="*/ 381000 w 2162175"/>
              <a:gd name="connsiteY45" fmla="*/ 2616126 h 2797101"/>
              <a:gd name="connsiteX46" fmla="*/ 428625 w 2162175"/>
              <a:gd name="connsiteY46" fmla="*/ 2625651 h 2797101"/>
              <a:gd name="connsiteX47" fmla="*/ 457200 w 2162175"/>
              <a:gd name="connsiteY47" fmla="*/ 2635176 h 2797101"/>
              <a:gd name="connsiteX48" fmla="*/ 514350 w 2162175"/>
              <a:gd name="connsiteY48" fmla="*/ 2644701 h 2797101"/>
              <a:gd name="connsiteX49" fmla="*/ 542925 w 2162175"/>
              <a:gd name="connsiteY49" fmla="*/ 2654226 h 2797101"/>
              <a:gd name="connsiteX50" fmla="*/ 581025 w 2162175"/>
              <a:gd name="connsiteY50" fmla="*/ 2663751 h 2797101"/>
              <a:gd name="connsiteX51" fmla="*/ 647700 w 2162175"/>
              <a:gd name="connsiteY51" fmla="*/ 2692326 h 2797101"/>
              <a:gd name="connsiteX52" fmla="*/ 752475 w 2162175"/>
              <a:gd name="connsiteY52" fmla="*/ 2711376 h 2797101"/>
              <a:gd name="connsiteX53" fmla="*/ 800100 w 2162175"/>
              <a:gd name="connsiteY53" fmla="*/ 2720901 h 2797101"/>
              <a:gd name="connsiteX54" fmla="*/ 857250 w 2162175"/>
              <a:gd name="connsiteY54" fmla="*/ 2739951 h 2797101"/>
              <a:gd name="connsiteX55" fmla="*/ 1000125 w 2162175"/>
              <a:gd name="connsiteY55" fmla="*/ 2749476 h 2797101"/>
              <a:gd name="connsiteX56" fmla="*/ 1076325 w 2162175"/>
              <a:gd name="connsiteY56" fmla="*/ 2768526 h 2797101"/>
              <a:gd name="connsiteX57" fmla="*/ 1143000 w 2162175"/>
              <a:gd name="connsiteY57" fmla="*/ 2778051 h 2797101"/>
              <a:gd name="connsiteX58" fmla="*/ 1200150 w 2162175"/>
              <a:gd name="connsiteY58" fmla="*/ 2787576 h 2797101"/>
              <a:gd name="connsiteX59" fmla="*/ 1304925 w 2162175"/>
              <a:gd name="connsiteY59" fmla="*/ 2797101 h 2797101"/>
              <a:gd name="connsiteX60" fmla="*/ 1552575 w 2162175"/>
              <a:gd name="connsiteY60" fmla="*/ 2787576 h 2797101"/>
              <a:gd name="connsiteX61" fmla="*/ 1638300 w 2162175"/>
              <a:gd name="connsiteY61" fmla="*/ 2739951 h 2797101"/>
              <a:gd name="connsiteX62" fmla="*/ 1666875 w 2162175"/>
              <a:gd name="connsiteY62" fmla="*/ 2730426 h 2797101"/>
              <a:gd name="connsiteX63" fmla="*/ 1762125 w 2162175"/>
              <a:gd name="connsiteY63" fmla="*/ 2663751 h 2797101"/>
              <a:gd name="connsiteX64" fmla="*/ 1781175 w 2162175"/>
              <a:gd name="connsiteY64" fmla="*/ 2635176 h 2797101"/>
              <a:gd name="connsiteX65" fmla="*/ 1828800 w 2162175"/>
              <a:gd name="connsiteY65" fmla="*/ 2597076 h 2797101"/>
              <a:gd name="connsiteX66" fmla="*/ 1857375 w 2162175"/>
              <a:gd name="connsiteY66" fmla="*/ 2558976 h 2797101"/>
              <a:gd name="connsiteX67" fmla="*/ 1924050 w 2162175"/>
              <a:gd name="connsiteY67" fmla="*/ 2501826 h 2797101"/>
              <a:gd name="connsiteX68" fmla="*/ 1943100 w 2162175"/>
              <a:gd name="connsiteY68" fmla="*/ 2463726 h 2797101"/>
              <a:gd name="connsiteX69" fmla="*/ 1971675 w 2162175"/>
              <a:gd name="connsiteY69" fmla="*/ 2425626 h 2797101"/>
              <a:gd name="connsiteX70" fmla="*/ 2009775 w 2162175"/>
              <a:gd name="connsiteY70" fmla="*/ 2358951 h 2797101"/>
              <a:gd name="connsiteX71" fmla="*/ 2057400 w 2162175"/>
              <a:gd name="connsiteY71" fmla="*/ 2263701 h 2797101"/>
              <a:gd name="connsiteX72" fmla="*/ 2076450 w 2162175"/>
              <a:gd name="connsiteY72" fmla="*/ 2216076 h 2797101"/>
              <a:gd name="connsiteX73" fmla="*/ 2095500 w 2162175"/>
              <a:gd name="connsiteY73" fmla="*/ 2177976 h 2797101"/>
              <a:gd name="connsiteX74" fmla="*/ 2105025 w 2162175"/>
              <a:gd name="connsiteY74" fmla="*/ 2130351 h 2797101"/>
              <a:gd name="connsiteX75" fmla="*/ 2114550 w 2162175"/>
              <a:gd name="connsiteY75" fmla="*/ 2101776 h 2797101"/>
              <a:gd name="connsiteX76" fmla="*/ 2124075 w 2162175"/>
              <a:gd name="connsiteY76" fmla="*/ 2044626 h 2797101"/>
              <a:gd name="connsiteX77" fmla="*/ 2143125 w 2162175"/>
              <a:gd name="connsiteY77" fmla="*/ 1977951 h 2797101"/>
              <a:gd name="connsiteX78" fmla="*/ 2162175 w 2162175"/>
              <a:gd name="connsiteY78" fmla="*/ 1892226 h 2797101"/>
              <a:gd name="connsiteX79" fmla="*/ 2152650 w 2162175"/>
              <a:gd name="connsiteY79" fmla="*/ 682551 h 2797101"/>
              <a:gd name="connsiteX80" fmla="*/ 2124075 w 2162175"/>
              <a:gd name="connsiteY80" fmla="*/ 596826 h 2797101"/>
              <a:gd name="connsiteX81" fmla="*/ 2114550 w 2162175"/>
              <a:gd name="connsiteY81" fmla="*/ 568251 h 2797101"/>
              <a:gd name="connsiteX82" fmla="*/ 2095500 w 2162175"/>
              <a:gd name="connsiteY82" fmla="*/ 530151 h 2797101"/>
              <a:gd name="connsiteX83" fmla="*/ 2066925 w 2162175"/>
              <a:gd name="connsiteY83" fmla="*/ 434901 h 2797101"/>
              <a:gd name="connsiteX84" fmla="*/ 2047875 w 2162175"/>
              <a:gd name="connsiteY84" fmla="*/ 377751 h 2797101"/>
              <a:gd name="connsiteX85" fmla="*/ 2000250 w 2162175"/>
              <a:gd name="connsiteY85" fmla="*/ 311076 h 2797101"/>
              <a:gd name="connsiteX86" fmla="*/ 1933575 w 2162175"/>
              <a:gd name="connsiteY86" fmla="*/ 234876 h 2797101"/>
              <a:gd name="connsiteX87" fmla="*/ 1905000 w 2162175"/>
              <a:gd name="connsiteY87" fmla="*/ 225351 h 2797101"/>
              <a:gd name="connsiteX88" fmla="*/ 1857375 w 2162175"/>
              <a:gd name="connsiteY88" fmla="*/ 177726 h 2797101"/>
              <a:gd name="connsiteX89" fmla="*/ 1828800 w 2162175"/>
              <a:gd name="connsiteY89" fmla="*/ 149151 h 2797101"/>
              <a:gd name="connsiteX90" fmla="*/ 1771650 w 2162175"/>
              <a:gd name="connsiteY90" fmla="*/ 130101 h 2797101"/>
              <a:gd name="connsiteX91" fmla="*/ 1743075 w 2162175"/>
              <a:gd name="connsiteY91" fmla="*/ 111051 h 2797101"/>
              <a:gd name="connsiteX92" fmla="*/ 1695450 w 2162175"/>
              <a:gd name="connsiteY92" fmla="*/ 101526 h 2797101"/>
              <a:gd name="connsiteX93" fmla="*/ 1666875 w 2162175"/>
              <a:gd name="connsiteY93" fmla="*/ 92001 h 2797101"/>
              <a:gd name="connsiteX94" fmla="*/ 1628775 w 2162175"/>
              <a:gd name="connsiteY94" fmla="*/ 82476 h 2797101"/>
              <a:gd name="connsiteX95" fmla="*/ 1600200 w 2162175"/>
              <a:gd name="connsiteY95" fmla="*/ 72951 h 2797101"/>
              <a:gd name="connsiteX96" fmla="*/ 1514475 w 2162175"/>
              <a:gd name="connsiteY96" fmla="*/ 53901 h 2797101"/>
              <a:gd name="connsiteX97" fmla="*/ 1476375 w 2162175"/>
              <a:gd name="connsiteY97" fmla="*/ 44376 h 2797101"/>
              <a:gd name="connsiteX98" fmla="*/ 1447800 w 2162175"/>
              <a:gd name="connsiteY98" fmla="*/ 34851 h 2797101"/>
              <a:gd name="connsiteX99" fmla="*/ 1314450 w 2162175"/>
              <a:gd name="connsiteY99" fmla="*/ 25326 h 2797101"/>
              <a:gd name="connsiteX100" fmla="*/ 952500 w 2162175"/>
              <a:gd name="connsiteY100" fmla="*/ 25326 h 2797101"/>
              <a:gd name="connsiteX101" fmla="*/ 895350 w 2162175"/>
              <a:gd name="connsiteY101" fmla="*/ 44376 h 2797101"/>
              <a:gd name="connsiteX102" fmla="*/ 847725 w 2162175"/>
              <a:gd name="connsiteY102" fmla="*/ 53901 h 2797101"/>
              <a:gd name="connsiteX103" fmla="*/ 714375 w 2162175"/>
              <a:gd name="connsiteY103" fmla="*/ 101526 h 2797101"/>
              <a:gd name="connsiteX104" fmla="*/ 685800 w 2162175"/>
              <a:gd name="connsiteY104" fmla="*/ 120576 h 2797101"/>
              <a:gd name="connsiteX105" fmla="*/ 590550 w 2162175"/>
              <a:gd name="connsiteY105" fmla="*/ 149151 h 2797101"/>
              <a:gd name="connsiteX106" fmla="*/ 600075 w 2162175"/>
              <a:gd name="connsiteY106" fmla="*/ 177726 h 279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2162175" h="2797101">
                <a:moveTo>
                  <a:pt x="600075" y="177726"/>
                </a:moveTo>
                <a:cubicBezTo>
                  <a:pt x="574675" y="180901"/>
                  <a:pt x="547981" y="178642"/>
                  <a:pt x="523875" y="187251"/>
                </a:cubicBezTo>
                <a:cubicBezTo>
                  <a:pt x="502314" y="194952"/>
                  <a:pt x="466725" y="225351"/>
                  <a:pt x="466725" y="225351"/>
                </a:cubicBezTo>
                <a:cubicBezTo>
                  <a:pt x="460375" y="234876"/>
                  <a:pt x="455004" y="245132"/>
                  <a:pt x="447675" y="253926"/>
                </a:cubicBezTo>
                <a:cubicBezTo>
                  <a:pt x="439051" y="264274"/>
                  <a:pt x="426572" y="271293"/>
                  <a:pt x="419100" y="282501"/>
                </a:cubicBezTo>
                <a:cubicBezTo>
                  <a:pt x="363961" y="365209"/>
                  <a:pt x="472157" y="248494"/>
                  <a:pt x="381000" y="339651"/>
                </a:cubicBezTo>
                <a:cubicBezTo>
                  <a:pt x="377825" y="349176"/>
                  <a:pt x="376351" y="359449"/>
                  <a:pt x="371475" y="368226"/>
                </a:cubicBezTo>
                <a:cubicBezTo>
                  <a:pt x="360356" y="388240"/>
                  <a:pt x="333375" y="425376"/>
                  <a:pt x="333375" y="425376"/>
                </a:cubicBezTo>
                <a:cubicBezTo>
                  <a:pt x="308179" y="526162"/>
                  <a:pt x="342388" y="407478"/>
                  <a:pt x="304800" y="492051"/>
                </a:cubicBezTo>
                <a:cubicBezTo>
                  <a:pt x="296645" y="510401"/>
                  <a:pt x="285750" y="549201"/>
                  <a:pt x="285750" y="549201"/>
                </a:cubicBezTo>
                <a:cubicBezTo>
                  <a:pt x="288925" y="650801"/>
                  <a:pt x="289788" y="752500"/>
                  <a:pt x="295275" y="854001"/>
                </a:cubicBezTo>
                <a:cubicBezTo>
                  <a:pt x="299096" y="924697"/>
                  <a:pt x="301440" y="879779"/>
                  <a:pt x="323850" y="930201"/>
                </a:cubicBezTo>
                <a:cubicBezTo>
                  <a:pt x="332005" y="948551"/>
                  <a:pt x="336550" y="968301"/>
                  <a:pt x="342900" y="987351"/>
                </a:cubicBezTo>
                <a:lnTo>
                  <a:pt x="352425" y="1015926"/>
                </a:lnTo>
                <a:cubicBezTo>
                  <a:pt x="355600" y="1025451"/>
                  <a:pt x="356381" y="1036147"/>
                  <a:pt x="361950" y="1044501"/>
                </a:cubicBezTo>
                <a:cubicBezTo>
                  <a:pt x="368300" y="1054026"/>
                  <a:pt x="376351" y="1062615"/>
                  <a:pt x="381000" y="1073076"/>
                </a:cubicBezTo>
                <a:cubicBezTo>
                  <a:pt x="389155" y="1091426"/>
                  <a:pt x="393700" y="1111176"/>
                  <a:pt x="400050" y="1130226"/>
                </a:cubicBezTo>
                <a:lnTo>
                  <a:pt x="409575" y="1158801"/>
                </a:lnTo>
                <a:cubicBezTo>
                  <a:pt x="412750" y="1168326"/>
                  <a:pt x="413531" y="1179022"/>
                  <a:pt x="419100" y="1187376"/>
                </a:cubicBezTo>
                <a:cubicBezTo>
                  <a:pt x="431800" y="1206426"/>
                  <a:pt x="449960" y="1222806"/>
                  <a:pt x="457200" y="1244526"/>
                </a:cubicBezTo>
                <a:lnTo>
                  <a:pt x="485775" y="1330251"/>
                </a:lnTo>
                <a:lnTo>
                  <a:pt x="495300" y="1358826"/>
                </a:lnTo>
                <a:cubicBezTo>
                  <a:pt x="492125" y="1403276"/>
                  <a:pt x="497257" y="1449117"/>
                  <a:pt x="485775" y="1492176"/>
                </a:cubicBezTo>
                <a:cubicBezTo>
                  <a:pt x="483188" y="1501877"/>
                  <a:pt x="466180" y="1497211"/>
                  <a:pt x="457200" y="1501701"/>
                </a:cubicBezTo>
                <a:cubicBezTo>
                  <a:pt x="446961" y="1506821"/>
                  <a:pt x="437419" y="1513422"/>
                  <a:pt x="428625" y="1520751"/>
                </a:cubicBezTo>
                <a:cubicBezTo>
                  <a:pt x="418277" y="1529375"/>
                  <a:pt x="410683" y="1541056"/>
                  <a:pt x="400050" y="1549326"/>
                </a:cubicBezTo>
                <a:cubicBezTo>
                  <a:pt x="381978" y="1563382"/>
                  <a:pt x="359089" y="1571237"/>
                  <a:pt x="342900" y="1587426"/>
                </a:cubicBezTo>
                <a:cubicBezTo>
                  <a:pt x="333375" y="1596951"/>
                  <a:pt x="325533" y="1608529"/>
                  <a:pt x="314325" y="1616001"/>
                </a:cubicBezTo>
                <a:cubicBezTo>
                  <a:pt x="305971" y="1621570"/>
                  <a:pt x="294527" y="1620650"/>
                  <a:pt x="285750" y="1625526"/>
                </a:cubicBezTo>
                <a:cubicBezTo>
                  <a:pt x="187494" y="1680113"/>
                  <a:pt x="264683" y="1651598"/>
                  <a:pt x="200025" y="1673151"/>
                </a:cubicBezTo>
                <a:cubicBezTo>
                  <a:pt x="173474" y="1712977"/>
                  <a:pt x="166923" y="1730898"/>
                  <a:pt x="133350" y="1758876"/>
                </a:cubicBezTo>
                <a:cubicBezTo>
                  <a:pt x="124556" y="1766205"/>
                  <a:pt x="114300" y="1771576"/>
                  <a:pt x="104775" y="1777926"/>
                </a:cubicBezTo>
                <a:cubicBezTo>
                  <a:pt x="101600" y="1787451"/>
                  <a:pt x="101522" y="1798661"/>
                  <a:pt x="95250" y="1806501"/>
                </a:cubicBezTo>
                <a:cubicBezTo>
                  <a:pt x="88099" y="1815440"/>
                  <a:pt x="72742" y="1815843"/>
                  <a:pt x="66675" y="1825551"/>
                </a:cubicBezTo>
                <a:cubicBezTo>
                  <a:pt x="56032" y="1842579"/>
                  <a:pt x="53975" y="1863651"/>
                  <a:pt x="47625" y="1882701"/>
                </a:cubicBezTo>
                <a:lnTo>
                  <a:pt x="28575" y="1939851"/>
                </a:lnTo>
                <a:lnTo>
                  <a:pt x="9525" y="1997001"/>
                </a:lnTo>
                <a:lnTo>
                  <a:pt x="0" y="2025576"/>
                </a:lnTo>
                <a:cubicBezTo>
                  <a:pt x="4054" y="2135033"/>
                  <a:pt x="-6153" y="2229564"/>
                  <a:pt x="19050" y="2330376"/>
                </a:cubicBezTo>
                <a:cubicBezTo>
                  <a:pt x="24215" y="2351034"/>
                  <a:pt x="32105" y="2372006"/>
                  <a:pt x="47625" y="2387526"/>
                </a:cubicBezTo>
                <a:cubicBezTo>
                  <a:pt x="55720" y="2395621"/>
                  <a:pt x="66675" y="2400226"/>
                  <a:pt x="76200" y="2406576"/>
                </a:cubicBezTo>
                <a:cubicBezTo>
                  <a:pt x="111125" y="2458964"/>
                  <a:pt x="76200" y="2414514"/>
                  <a:pt x="123825" y="2454201"/>
                </a:cubicBezTo>
                <a:cubicBezTo>
                  <a:pt x="197164" y="2515317"/>
                  <a:pt x="110029" y="2454528"/>
                  <a:pt x="180975" y="2501826"/>
                </a:cubicBezTo>
                <a:cubicBezTo>
                  <a:pt x="226672" y="2570372"/>
                  <a:pt x="161961" y="2485975"/>
                  <a:pt x="257175" y="2549451"/>
                </a:cubicBezTo>
                <a:cubicBezTo>
                  <a:pt x="325217" y="2594813"/>
                  <a:pt x="292113" y="2581998"/>
                  <a:pt x="352425" y="2597076"/>
                </a:cubicBezTo>
                <a:cubicBezTo>
                  <a:pt x="361950" y="2603426"/>
                  <a:pt x="370281" y="2612106"/>
                  <a:pt x="381000" y="2616126"/>
                </a:cubicBezTo>
                <a:cubicBezTo>
                  <a:pt x="396159" y="2621810"/>
                  <a:pt x="412919" y="2621724"/>
                  <a:pt x="428625" y="2625651"/>
                </a:cubicBezTo>
                <a:cubicBezTo>
                  <a:pt x="438365" y="2628086"/>
                  <a:pt x="447399" y="2632998"/>
                  <a:pt x="457200" y="2635176"/>
                </a:cubicBezTo>
                <a:cubicBezTo>
                  <a:pt x="476053" y="2639366"/>
                  <a:pt x="495497" y="2640511"/>
                  <a:pt x="514350" y="2644701"/>
                </a:cubicBezTo>
                <a:cubicBezTo>
                  <a:pt x="524151" y="2646879"/>
                  <a:pt x="533271" y="2651468"/>
                  <a:pt x="542925" y="2654226"/>
                </a:cubicBezTo>
                <a:cubicBezTo>
                  <a:pt x="555512" y="2657822"/>
                  <a:pt x="568768" y="2659154"/>
                  <a:pt x="581025" y="2663751"/>
                </a:cubicBezTo>
                <a:cubicBezTo>
                  <a:pt x="635545" y="2684196"/>
                  <a:pt x="600394" y="2680500"/>
                  <a:pt x="647700" y="2692326"/>
                </a:cubicBezTo>
                <a:cubicBezTo>
                  <a:pt x="679071" y="2700169"/>
                  <a:pt x="721337" y="2705715"/>
                  <a:pt x="752475" y="2711376"/>
                </a:cubicBezTo>
                <a:cubicBezTo>
                  <a:pt x="768403" y="2714272"/>
                  <a:pt x="784481" y="2716641"/>
                  <a:pt x="800100" y="2720901"/>
                </a:cubicBezTo>
                <a:cubicBezTo>
                  <a:pt x="819473" y="2726185"/>
                  <a:pt x="837214" y="2738615"/>
                  <a:pt x="857250" y="2739951"/>
                </a:cubicBezTo>
                <a:lnTo>
                  <a:pt x="1000125" y="2749476"/>
                </a:lnTo>
                <a:cubicBezTo>
                  <a:pt x="1025525" y="2755826"/>
                  <a:pt x="1050406" y="2764823"/>
                  <a:pt x="1076325" y="2768526"/>
                </a:cubicBezTo>
                <a:lnTo>
                  <a:pt x="1143000" y="2778051"/>
                </a:lnTo>
                <a:cubicBezTo>
                  <a:pt x="1162088" y="2780988"/>
                  <a:pt x="1180970" y="2785319"/>
                  <a:pt x="1200150" y="2787576"/>
                </a:cubicBezTo>
                <a:cubicBezTo>
                  <a:pt x="1234979" y="2791674"/>
                  <a:pt x="1270000" y="2793926"/>
                  <a:pt x="1304925" y="2797101"/>
                </a:cubicBezTo>
                <a:cubicBezTo>
                  <a:pt x="1387475" y="2793926"/>
                  <a:pt x="1470160" y="2793260"/>
                  <a:pt x="1552575" y="2787576"/>
                </a:cubicBezTo>
                <a:cubicBezTo>
                  <a:pt x="1582104" y="2785540"/>
                  <a:pt x="1620151" y="2750034"/>
                  <a:pt x="1638300" y="2739951"/>
                </a:cubicBezTo>
                <a:cubicBezTo>
                  <a:pt x="1647077" y="2735075"/>
                  <a:pt x="1658098" y="2735302"/>
                  <a:pt x="1666875" y="2730426"/>
                </a:cubicBezTo>
                <a:cubicBezTo>
                  <a:pt x="1673877" y="2726536"/>
                  <a:pt x="1749639" y="2676237"/>
                  <a:pt x="1762125" y="2663751"/>
                </a:cubicBezTo>
                <a:cubicBezTo>
                  <a:pt x="1770220" y="2655656"/>
                  <a:pt x="1773080" y="2643271"/>
                  <a:pt x="1781175" y="2635176"/>
                </a:cubicBezTo>
                <a:cubicBezTo>
                  <a:pt x="1795550" y="2620801"/>
                  <a:pt x="1814425" y="2611451"/>
                  <a:pt x="1828800" y="2597076"/>
                </a:cubicBezTo>
                <a:cubicBezTo>
                  <a:pt x="1840025" y="2585851"/>
                  <a:pt x="1846150" y="2570201"/>
                  <a:pt x="1857375" y="2558976"/>
                </a:cubicBezTo>
                <a:cubicBezTo>
                  <a:pt x="1889894" y="2526457"/>
                  <a:pt x="1898129" y="2538115"/>
                  <a:pt x="1924050" y="2501826"/>
                </a:cubicBezTo>
                <a:cubicBezTo>
                  <a:pt x="1932303" y="2490272"/>
                  <a:pt x="1935575" y="2475767"/>
                  <a:pt x="1943100" y="2463726"/>
                </a:cubicBezTo>
                <a:cubicBezTo>
                  <a:pt x="1951514" y="2450264"/>
                  <a:pt x="1962448" y="2438544"/>
                  <a:pt x="1971675" y="2425626"/>
                </a:cubicBezTo>
                <a:cubicBezTo>
                  <a:pt x="1994114" y="2394212"/>
                  <a:pt x="1991172" y="2396157"/>
                  <a:pt x="2009775" y="2358951"/>
                </a:cubicBezTo>
                <a:cubicBezTo>
                  <a:pt x="2028086" y="2267395"/>
                  <a:pt x="2003160" y="2354101"/>
                  <a:pt x="2057400" y="2263701"/>
                </a:cubicBezTo>
                <a:cubicBezTo>
                  <a:pt x="2066197" y="2249040"/>
                  <a:pt x="2069506" y="2231700"/>
                  <a:pt x="2076450" y="2216076"/>
                </a:cubicBezTo>
                <a:cubicBezTo>
                  <a:pt x="2082217" y="2203101"/>
                  <a:pt x="2089150" y="2190676"/>
                  <a:pt x="2095500" y="2177976"/>
                </a:cubicBezTo>
                <a:cubicBezTo>
                  <a:pt x="2098675" y="2162101"/>
                  <a:pt x="2101098" y="2146057"/>
                  <a:pt x="2105025" y="2130351"/>
                </a:cubicBezTo>
                <a:cubicBezTo>
                  <a:pt x="2107460" y="2120611"/>
                  <a:pt x="2112372" y="2111577"/>
                  <a:pt x="2114550" y="2101776"/>
                </a:cubicBezTo>
                <a:cubicBezTo>
                  <a:pt x="2118740" y="2082923"/>
                  <a:pt x="2120287" y="2063564"/>
                  <a:pt x="2124075" y="2044626"/>
                </a:cubicBezTo>
                <a:cubicBezTo>
                  <a:pt x="2141892" y="1955543"/>
                  <a:pt x="2124969" y="2050577"/>
                  <a:pt x="2143125" y="1977951"/>
                </a:cubicBezTo>
                <a:cubicBezTo>
                  <a:pt x="2150225" y="1949553"/>
                  <a:pt x="2155825" y="1920801"/>
                  <a:pt x="2162175" y="1892226"/>
                </a:cubicBezTo>
                <a:cubicBezTo>
                  <a:pt x="2159000" y="1489001"/>
                  <a:pt x="2164505" y="1085614"/>
                  <a:pt x="2152650" y="682551"/>
                </a:cubicBezTo>
                <a:cubicBezTo>
                  <a:pt x="2151764" y="652443"/>
                  <a:pt x="2133600" y="625401"/>
                  <a:pt x="2124075" y="596826"/>
                </a:cubicBezTo>
                <a:cubicBezTo>
                  <a:pt x="2120900" y="587301"/>
                  <a:pt x="2119040" y="577231"/>
                  <a:pt x="2114550" y="568251"/>
                </a:cubicBezTo>
                <a:lnTo>
                  <a:pt x="2095500" y="530151"/>
                </a:lnTo>
                <a:cubicBezTo>
                  <a:pt x="2079985" y="452576"/>
                  <a:pt x="2094772" y="511481"/>
                  <a:pt x="2066925" y="434901"/>
                </a:cubicBezTo>
                <a:cubicBezTo>
                  <a:pt x="2060063" y="416030"/>
                  <a:pt x="2059923" y="393815"/>
                  <a:pt x="2047875" y="377751"/>
                </a:cubicBezTo>
                <a:cubicBezTo>
                  <a:pt x="1954488" y="253235"/>
                  <a:pt x="2069890" y="408572"/>
                  <a:pt x="2000250" y="311076"/>
                </a:cubicBezTo>
                <a:cubicBezTo>
                  <a:pt x="1982890" y="286772"/>
                  <a:pt x="1958020" y="252336"/>
                  <a:pt x="1933575" y="234876"/>
                </a:cubicBezTo>
                <a:cubicBezTo>
                  <a:pt x="1925405" y="229040"/>
                  <a:pt x="1914525" y="228526"/>
                  <a:pt x="1905000" y="225351"/>
                </a:cubicBezTo>
                <a:cubicBezTo>
                  <a:pt x="1870075" y="172964"/>
                  <a:pt x="1905000" y="217413"/>
                  <a:pt x="1857375" y="177726"/>
                </a:cubicBezTo>
                <a:cubicBezTo>
                  <a:pt x="1847027" y="169102"/>
                  <a:pt x="1840575" y="155693"/>
                  <a:pt x="1828800" y="149151"/>
                </a:cubicBezTo>
                <a:cubicBezTo>
                  <a:pt x="1811247" y="139399"/>
                  <a:pt x="1788358" y="141240"/>
                  <a:pt x="1771650" y="130101"/>
                </a:cubicBezTo>
                <a:cubicBezTo>
                  <a:pt x="1762125" y="123751"/>
                  <a:pt x="1753794" y="115071"/>
                  <a:pt x="1743075" y="111051"/>
                </a:cubicBezTo>
                <a:cubicBezTo>
                  <a:pt x="1727916" y="105367"/>
                  <a:pt x="1711156" y="105453"/>
                  <a:pt x="1695450" y="101526"/>
                </a:cubicBezTo>
                <a:cubicBezTo>
                  <a:pt x="1685710" y="99091"/>
                  <a:pt x="1676529" y="94759"/>
                  <a:pt x="1666875" y="92001"/>
                </a:cubicBezTo>
                <a:cubicBezTo>
                  <a:pt x="1654288" y="88405"/>
                  <a:pt x="1641362" y="86072"/>
                  <a:pt x="1628775" y="82476"/>
                </a:cubicBezTo>
                <a:cubicBezTo>
                  <a:pt x="1619121" y="79718"/>
                  <a:pt x="1609854" y="75709"/>
                  <a:pt x="1600200" y="72951"/>
                </a:cubicBezTo>
                <a:cubicBezTo>
                  <a:pt x="1559548" y="61336"/>
                  <a:pt x="1558669" y="63722"/>
                  <a:pt x="1514475" y="53901"/>
                </a:cubicBezTo>
                <a:cubicBezTo>
                  <a:pt x="1501696" y="51061"/>
                  <a:pt x="1488962" y="47972"/>
                  <a:pt x="1476375" y="44376"/>
                </a:cubicBezTo>
                <a:cubicBezTo>
                  <a:pt x="1466721" y="41618"/>
                  <a:pt x="1457771" y="36024"/>
                  <a:pt x="1447800" y="34851"/>
                </a:cubicBezTo>
                <a:cubicBezTo>
                  <a:pt x="1403542" y="29644"/>
                  <a:pt x="1358900" y="28501"/>
                  <a:pt x="1314450" y="25326"/>
                </a:cubicBezTo>
                <a:cubicBezTo>
                  <a:pt x="1183812" y="-18220"/>
                  <a:pt x="1258234" y="2955"/>
                  <a:pt x="952500" y="25326"/>
                </a:cubicBezTo>
                <a:cubicBezTo>
                  <a:pt x="932473" y="26791"/>
                  <a:pt x="915041" y="40438"/>
                  <a:pt x="895350" y="44376"/>
                </a:cubicBezTo>
                <a:lnTo>
                  <a:pt x="847725" y="53901"/>
                </a:lnTo>
                <a:cubicBezTo>
                  <a:pt x="769276" y="106200"/>
                  <a:pt x="813293" y="89161"/>
                  <a:pt x="714375" y="101526"/>
                </a:cubicBezTo>
                <a:cubicBezTo>
                  <a:pt x="704850" y="107876"/>
                  <a:pt x="696322" y="116067"/>
                  <a:pt x="685800" y="120576"/>
                </a:cubicBezTo>
                <a:cubicBezTo>
                  <a:pt x="663137" y="130289"/>
                  <a:pt x="606557" y="133144"/>
                  <a:pt x="590550" y="149151"/>
                </a:cubicBezTo>
                <a:lnTo>
                  <a:pt x="600075" y="177726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18" idx="99"/>
            <a:endCxn id="18" idx="11"/>
          </p:cNvCxnSpPr>
          <p:nvPr/>
        </p:nvCxnSpPr>
        <p:spPr>
          <a:xfrm flipH="1">
            <a:off x="6508151" y="2060720"/>
            <a:ext cx="849220" cy="7088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8" idx="89"/>
          </p:cNvCxnSpPr>
          <p:nvPr/>
        </p:nvCxnSpPr>
        <p:spPr>
          <a:xfrm flipH="1">
            <a:off x="6653636" y="2157725"/>
            <a:ext cx="1144676" cy="9738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8" idx="81"/>
            <a:endCxn id="18" idx="41"/>
          </p:cNvCxnSpPr>
          <p:nvPr/>
        </p:nvCxnSpPr>
        <p:spPr>
          <a:xfrm flipH="1">
            <a:off x="6336674" y="2486050"/>
            <a:ext cx="1706605" cy="1477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6731662" y="2976770"/>
            <a:ext cx="1353043" cy="11322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7259384" y="3504208"/>
            <a:ext cx="824723" cy="7014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75" dirty="0" smtClean="0">
                <a:solidFill>
                  <a:srgbClr val="0070C0"/>
                </a:solidFill>
                <a:cs typeface="Calibri"/>
              </a:rPr>
              <a:t>Today</a:t>
            </a:r>
            <a:r>
              <a:rPr lang="en-US" altLang="zh-CN" dirty="0" smtClean="0">
                <a:solidFill>
                  <a:srgbClr val="0070C0"/>
                </a:solidFill>
                <a:cs typeface="Calibri"/>
              </a:rPr>
              <a:t>: </a:t>
            </a:r>
            <a:r>
              <a:rPr lang="en-US" altLang="zh-CN" spc="-10" dirty="0">
                <a:solidFill>
                  <a:srgbClr val="000000"/>
                </a:solidFill>
              </a:rPr>
              <a:t>Probability</a:t>
            </a:r>
            <a:r>
              <a:rPr lang="en-US" altLang="zh-CN" spc="40" dirty="0">
                <a:solidFill>
                  <a:srgbClr val="000000"/>
                </a:solidFill>
              </a:rPr>
              <a:t> </a:t>
            </a:r>
            <a:r>
              <a:rPr lang="en-US" altLang="zh-CN" spc="-20" dirty="0">
                <a:solidFill>
                  <a:srgbClr val="000000"/>
                </a:solidFill>
              </a:rPr>
              <a:t>Review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791528" y="1641347"/>
            <a:ext cx="7560943" cy="420268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315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dirty="0" smtClean="0"/>
              <a:t>The big</a:t>
            </a:r>
            <a:r>
              <a:rPr lang="en-US" spc="-10" dirty="0" smtClean="0"/>
              <a:t> picture</a:t>
            </a:r>
          </a:p>
          <a:p>
            <a:pPr marL="488315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spc="-25" dirty="0" smtClean="0"/>
              <a:t>Events </a:t>
            </a:r>
            <a:r>
              <a:rPr lang="en-US" dirty="0" smtClean="0"/>
              <a:t>and </a:t>
            </a:r>
            <a:r>
              <a:rPr lang="en-US" spc="-30" dirty="0" smtClean="0"/>
              <a:t>Event</a:t>
            </a:r>
            <a:r>
              <a:rPr lang="en-US" spc="35" dirty="0" smtClean="0"/>
              <a:t> </a:t>
            </a:r>
            <a:r>
              <a:rPr lang="en-US" spc="-5" dirty="0" smtClean="0"/>
              <a:t>spaces</a:t>
            </a:r>
          </a:p>
          <a:p>
            <a:pPr marL="488315" indent="-3429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dirty="0" smtClean="0"/>
              <a:t>Random </a:t>
            </a:r>
            <a:r>
              <a:rPr lang="en-US" spc="-10" dirty="0" smtClean="0"/>
              <a:t>variables</a:t>
            </a:r>
          </a:p>
          <a:p>
            <a:pPr marL="488315" marR="5080" indent="-342900">
              <a:lnSpc>
                <a:spcPct val="89700"/>
              </a:lnSpc>
              <a:spcBef>
                <a:spcPts val="755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spc="-10" dirty="0" smtClean="0"/>
              <a:t>Joint </a:t>
            </a:r>
            <a:r>
              <a:rPr lang="en-US" spc="-25" dirty="0" smtClean="0"/>
              <a:t>probability, </a:t>
            </a:r>
            <a:r>
              <a:rPr lang="en-US" spc="-10" dirty="0" smtClean="0"/>
              <a:t>Marginalization, </a:t>
            </a:r>
            <a:r>
              <a:rPr lang="en-US" dirty="0" smtClean="0"/>
              <a:t>conditioning, chain </a:t>
            </a:r>
            <a:r>
              <a:rPr lang="en-US" spc="-5" dirty="0" smtClean="0"/>
              <a:t>rule, </a:t>
            </a:r>
            <a:r>
              <a:rPr lang="en-US" spc="-25" dirty="0" smtClean="0"/>
              <a:t>Bayes </a:t>
            </a:r>
            <a:r>
              <a:rPr lang="en-US" dirty="0" smtClean="0"/>
              <a:t>Rule, </a:t>
            </a:r>
            <a:r>
              <a:rPr lang="en-US" spc="-10" dirty="0" smtClean="0"/>
              <a:t>law </a:t>
            </a:r>
            <a:r>
              <a:rPr lang="en-US" spc="-5" dirty="0" smtClean="0"/>
              <a:t>of </a:t>
            </a:r>
            <a:r>
              <a:rPr lang="en-US" spc="-15" dirty="0" smtClean="0"/>
              <a:t>total </a:t>
            </a:r>
            <a:r>
              <a:rPr lang="en-US" spc="-25" dirty="0" smtClean="0"/>
              <a:t>probability,</a:t>
            </a:r>
            <a:r>
              <a:rPr lang="en-US" spc="10" dirty="0" smtClean="0"/>
              <a:t> </a:t>
            </a:r>
            <a:r>
              <a:rPr lang="en-US" spc="-20" dirty="0" smtClean="0"/>
              <a:t>etc.</a:t>
            </a:r>
          </a:p>
          <a:p>
            <a:pPr marL="488315" marR="176530" indent="-342900">
              <a:lnSpc>
                <a:spcPts val="3500"/>
              </a:lnSpc>
              <a:spcBef>
                <a:spcPts val="760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spc="-10" dirty="0" smtClean="0"/>
              <a:t>Structural properties, </a:t>
            </a:r>
            <a:r>
              <a:rPr lang="en-US" spc="5" dirty="0" smtClean="0"/>
              <a:t>e.g., </a:t>
            </a:r>
            <a:r>
              <a:rPr lang="en-US" dirty="0" smtClean="0"/>
              <a:t>Independence,  </a:t>
            </a:r>
            <a:r>
              <a:rPr lang="en-US" spc="-5" dirty="0" smtClean="0"/>
              <a:t>conditional</a:t>
            </a:r>
            <a:r>
              <a:rPr lang="en-US" dirty="0" smtClean="0"/>
              <a:t> independence</a:t>
            </a:r>
          </a:p>
          <a:p>
            <a:pPr marL="488315" indent="-3429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488315" algn="l"/>
                <a:tab pos="488950" algn="l"/>
              </a:tabLst>
            </a:pPr>
            <a:r>
              <a:rPr lang="en-US" spc="-5" dirty="0" smtClean="0"/>
              <a:t>Maximum </a:t>
            </a:r>
            <a:r>
              <a:rPr lang="en-US" spc="-15" dirty="0" smtClean="0"/>
              <a:t>Likelihood</a:t>
            </a:r>
            <a:r>
              <a:rPr lang="en-US" spc="15" dirty="0" smtClean="0"/>
              <a:t> </a:t>
            </a:r>
            <a:r>
              <a:rPr lang="en-US" spc="-10" dirty="0" smtClean="0"/>
              <a:t>Estimation</a:t>
            </a:r>
            <a:endParaRPr lang="en-US" spc="-10" dirty="0"/>
          </a:p>
        </p:txBody>
      </p:sp>
      <p:sp>
        <p:nvSpPr>
          <p:cNvPr id="9" name="object 5"/>
          <p:cNvSpPr/>
          <p:nvPr/>
        </p:nvSpPr>
        <p:spPr>
          <a:xfrm>
            <a:off x="0" y="2127484"/>
            <a:ext cx="846455" cy="540253"/>
          </a:xfrm>
          <a:custGeom>
            <a:avLst/>
            <a:gdLst/>
            <a:ahLst/>
            <a:cxnLst/>
            <a:rect l="l" t="t" r="r" b="b"/>
            <a:pathLst>
              <a:path w="846455" h="687705">
                <a:moveTo>
                  <a:pt x="502355" y="0"/>
                </a:moveTo>
                <a:lnTo>
                  <a:pt x="502355" y="171847"/>
                </a:lnTo>
                <a:lnTo>
                  <a:pt x="0" y="171847"/>
                </a:lnTo>
                <a:lnTo>
                  <a:pt x="0" y="515541"/>
                </a:lnTo>
                <a:lnTo>
                  <a:pt x="502355" y="515541"/>
                </a:lnTo>
                <a:lnTo>
                  <a:pt x="502355" y="687387"/>
                </a:lnTo>
                <a:lnTo>
                  <a:pt x="846138" y="343695"/>
                </a:lnTo>
                <a:lnTo>
                  <a:pt x="5023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48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8718</TotalTime>
  <Words>2209</Words>
  <Application>Microsoft Office PowerPoint</Application>
  <PresentationFormat>全屏显示(4:3)</PresentationFormat>
  <Paragraphs>533</Paragraphs>
  <Slides>52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6" baseType="lpstr">
      <vt:lpstr>MS PGothic</vt:lpstr>
      <vt:lpstr>Yu Gothic</vt:lpstr>
      <vt:lpstr>等线</vt:lpstr>
      <vt:lpstr>宋体</vt:lpstr>
      <vt:lpstr>Arial</vt:lpstr>
      <vt:lpstr>Calibri</vt:lpstr>
      <vt:lpstr>Calibri Light</vt:lpstr>
      <vt:lpstr>Cambria</vt:lpstr>
      <vt:lpstr>Cambria Math</vt:lpstr>
      <vt:lpstr>Lucida Sans Unicode</vt:lpstr>
      <vt:lpstr>Symbol</vt:lpstr>
      <vt:lpstr>Times New Roman</vt:lpstr>
      <vt:lpstr>Wingdings</vt:lpstr>
      <vt:lpstr>Office 主题​​</vt:lpstr>
      <vt:lpstr>PowerPoint 演示文稿</vt:lpstr>
      <vt:lpstr>Today: Probability Review</vt:lpstr>
      <vt:lpstr>The Big Picture</vt:lpstr>
      <vt:lpstr>Probability</vt:lpstr>
      <vt:lpstr>Statistics</vt:lpstr>
      <vt:lpstr>Probability as frequency</vt:lpstr>
      <vt:lpstr>Probability as a measure of uncertainty</vt:lpstr>
      <vt:lpstr>Probability as a measure of uncertainty</vt:lpstr>
      <vt:lpstr>Today: Probability Review</vt:lpstr>
      <vt:lpstr>Probability</vt:lpstr>
      <vt:lpstr>Probability</vt:lpstr>
      <vt:lpstr>Sample space and Events</vt:lpstr>
      <vt:lpstr>Axioms for Probability</vt:lpstr>
      <vt:lpstr>Axioms for Probability</vt:lpstr>
      <vt:lpstr>Axioms for Probability</vt:lpstr>
      <vt:lpstr>OR &amp; AND operation for Probability</vt:lpstr>
      <vt:lpstr>NOT operation for Probability</vt:lpstr>
      <vt:lpstr>Law of Total Probability</vt:lpstr>
      <vt:lpstr>Today: Probability Review</vt:lpstr>
      <vt:lpstr>From Events to Random Variable (RV)</vt:lpstr>
      <vt:lpstr>Random Variables (RV)</vt:lpstr>
      <vt:lpstr>Discrete Random Variables</vt:lpstr>
      <vt:lpstr>Probability of Discrete RV</vt:lpstr>
      <vt:lpstr>e.g. Coin Flips</vt:lpstr>
      <vt:lpstr>Discrete Random Variables</vt:lpstr>
      <vt:lpstr>e.g., two common distributions </vt:lpstr>
      <vt:lpstr>Today: Probability Review</vt:lpstr>
      <vt:lpstr>If hard to directly estimate from data,  most likely we can estimate</vt:lpstr>
      <vt:lpstr>(1) To calculate Joint Probability:  Use Chain Rule</vt:lpstr>
      <vt:lpstr>(2) To calculate Marginal Probability:  Use Rule of total probability (e.g. event version)</vt:lpstr>
      <vt:lpstr>(2) To calculate Marginal Probability:  Use Rule of total probability (e.g. RV version)</vt:lpstr>
      <vt:lpstr>(3) To calculate Conditional Probability:   Use Bayes Rule (e.g. RV version) </vt:lpstr>
      <vt:lpstr>One Example: Joint</vt:lpstr>
      <vt:lpstr>One Example: Marginal</vt:lpstr>
      <vt:lpstr>One Example: Conditional</vt:lpstr>
      <vt:lpstr>Use both Bayes Rule and Marginal</vt:lpstr>
      <vt:lpstr>Simplify Notation: Conditional Probability</vt:lpstr>
      <vt:lpstr>Simplify Notation: An Example of estimating conditional </vt:lpstr>
      <vt:lpstr>Simplify Notation: An Example of estimating conditional </vt:lpstr>
      <vt:lpstr>Simplify Notation: Conditional </vt:lpstr>
      <vt:lpstr>Simplify Notation: Marginal </vt:lpstr>
      <vt:lpstr>Simplify Notation: An Example </vt:lpstr>
      <vt:lpstr>Today: Probability Review</vt:lpstr>
      <vt:lpstr>Independent RVs</vt:lpstr>
      <vt:lpstr>More on Independence </vt:lpstr>
      <vt:lpstr>More on Independence</vt:lpstr>
      <vt:lpstr>Conditionally Independent RVs </vt:lpstr>
      <vt:lpstr>More on Conditional Independence</vt:lpstr>
      <vt:lpstr>Independence and Conditional Independence</vt:lpstr>
      <vt:lpstr>Today: Probability Review</vt:lpstr>
      <vt:lpstr>References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alter cherish</cp:lastModifiedBy>
  <cp:revision>352</cp:revision>
  <dcterms:created xsi:type="dcterms:W3CDTF">2019-04-07T06:41:07Z</dcterms:created>
  <dcterms:modified xsi:type="dcterms:W3CDTF">2020-03-29T09:42:47Z</dcterms:modified>
</cp:coreProperties>
</file>