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65" r:id="rId2"/>
    <p:sldId id="280" r:id="rId3"/>
    <p:sldId id="270" r:id="rId4"/>
    <p:sldId id="281" r:id="rId5"/>
    <p:sldId id="282" r:id="rId6"/>
    <p:sldId id="283" r:id="rId7"/>
    <p:sldId id="285" r:id="rId8"/>
    <p:sldId id="291" r:id="rId9"/>
    <p:sldId id="292" r:id="rId10"/>
    <p:sldId id="290" r:id="rId11"/>
    <p:sldId id="293" r:id="rId12"/>
    <p:sldId id="289" r:id="rId13"/>
    <p:sldId id="288" r:id="rId14"/>
    <p:sldId id="287" r:id="rId15"/>
    <p:sldId id="286" r:id="rId16"/>
    <p:sldId id="284" r:id="rId17"/>
    <p:sldId id="302" r:id="rId18"/>
    <p:sldId id="303" r:id="rId19"/>
    <p:sldId id="304" r:id="rId20"/>
    <p:sldId id="306" r:id="rId21"/>
    <p:sldId id="301" r:id="rId22"/>
    <p:sldId id="300" r:id="rId23"/>
    <p:sldId id="307" r:id="rId24"/>
    <p:sldId id="299" r:id="rId25"/>
    <p:sldId id="298" r:id="rId26"/>
    <p:sldId id="311" r:id="rId27"/>
    <p:sldId id="295" r:id="rId28"/>
    <p:sldId id="294" r:id="rId29"/>
    <p:sldId id="308" r:id="rId30"/>
    <p:sldId id="309" r:id="rId31"/>
    <p:sldId id="310" r:id="rId32"/>
    <p:sldId id="269" r:id="rId33"/>
    <p:sldId id="268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C1AE6C-F626-41B1-83F8-493B8F2129C8}">
          <p14:sldIdLst>
            <p14:sldId id="265"/>
            <p14:sldId id="280"/>
          </p14:sldIdLst>
        </p14:section>
        <p14:section name="1" id="{AE999BAE-2150-4B27-8D23-110EB47F0269}">
          <p14:sldIdLst>
            <p14:sldId id="270"/>
            <p14:sldId id="281"/>
            <p14:sldId id="282"/>
            <p14:sldId id="283"/>
            <p14:sldId id="285"/>
            <p14:sldId id="291"/>
            <p14:sldId id="292"/>
            <p14:sldId id="290"/>
          </p14:sldIdLst>
        </p14:section>
        <p14:section name="2" id="{F152F849-6EC7-4F1D-82BF-54842803CE9C}">
          <p14:sldIdLst>
            <p14:sldId id="293"/>
            <p14:sldId id="289"/>
            <p14:sldId id="288"/>
            <p14:sldId id="287"/>
            <p14:sldId id="286"/>
            <p14:sldId id="284"/>
            <p14:sldId id="302"/>
            <p14:sldId id="303"/>
            <p14:sldId id="304"/>
            <p14:sldId id="306"/>
            <p14:sldId id="301"/>
            <p14:sldId id="300"/>
          </p14:sldIdLst>
        </p14:section>
        <p14:section name="3" id="{78F34F90-3C8E-4584-81AD-159AC23DE543}">
          <p14:sldIdLst>
            <p14:sldId id="307"/>
            <p14:sldId id="299"/>
            <p14:sldId id="298"/>
            <p14:sldId id="311"/>
            <p14:sldId id="295"/>
            <p14:sldId id="294"/>
            <p14:sldId id="308"/>
            <p14:sldId id="309"/>
            <p14:sldId id="310"/>
          </p14:sldIdLst>
        </p14:section>
        <p14:section name="Final" id="{E1E3221E-6D36-4C82-B070-E76D7D2AEF93}">
          <p14:sldIdLst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91601" autoAdjust="0"/>
  </p:normalViewPr>
  <p:slideViewPr>
    <p:cSldViewPr snapToGrid="0">
      <p:cViewPr varScale="1">
        <p:scale>
          <a:sx n="55" d="100"/>
          <a:sy n="55" d="100"/>
        </p:scale>
        <p:origin x="36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C2434-CB82-4DA4-AA8E-DF619CD30E26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0D7B1-066F-4CF3-A16F-4B901EF60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8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95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542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8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095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103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012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0D7B1-066F-4CF3-A16F-4B901EF601C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486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59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665605" cy="585111"/>
          </a:xfrm>
          <a:prstGeom prst="rect">
            <a:avLst/>
          </a:prstGeom>
        </p:spPr>
        <p:txBody>
          <a:bodyPr/>
          <a:lstStyle>
            <a:lvl1pPr>
              <a:defRPr sz="4000" b="0">
                <a:latin typeface="+mn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5044"/>
            <a:ext cx="7886700" cy="4561919"/>
          </a:xfrm>
        </p:spPr>
        <p:txBody>
          <a:bodyPr/>
          <a:lstStyle>
            <a:lvl1pPr>
              <a:lnSpc>
                <a:spcPct val="80000"/>
              </a:lnSpc>
              <a:defRPr>
                <a:latin typeface="+mn-lt"/>
              </a:defRPr>
            </a:lvl1pPr>
            <a:lvl2pPr>
              <a:lnSpc>
                <a:spcPct val="80000"/>
              </a:lnSpc>
              <a:defRPr>
                <a:latin typeface="+mn-lt"/>
              </a:defRPr>
            </a:lvl2pPr>
            <a:lvl3pPr>
              <a:lnSpc>
                <a:spcPct val="80000"/>
              </a:lnSpc>
              <a:defRPr>
                <a:latin typeface="+mn-lt"/>
              </a:defRPr>
            </a:lvl3pPr>
            <a:lvl4pPr>
              <a:lnSpc>
                <a:spcPct val="80000"/>
              </a:lnSpc>
              <a:defRPr>
                <a:latin typeface="+mn-lt"/>
              </a:defRPr>
            </a:lvl4pPr>
            <a:lvl5pPr>
              <a:lnSpc>
                <a:spcPct val="80000"/>
              </a:lnSpc>
              <a:defRPr>
                <a:latin typeface="+mn-lt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28596" y="1071546"/>
            <a:ext cx="8286808" cy="7143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剪去单角的矩形 12"/>
          <p:cNvSpPr/>
          <p:nvPr userDrawn="1"/>
        </p:nvSpPr>
        <p:spPr>
          <a:xfrm>
            <a:off x="428596" y="928670"/>
            <a:ext cx="3357586" cy="142876"/>
          </a:xfrm>
          <a:prstGeom prst="snip1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468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01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78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955738" cy="58511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624567" y="1128156"/>
            <a:ext cx="2843028" cy="9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947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84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2020/2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err="1" smtClean="0"/>
              <a:t>Beilun</a:t>
            </a:r>
            <a:r>
              <a:rPr lang="en-US" altLang="zh-CN" dirty="0" smtClean="0"/>
              <a:t> Wang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B758-60BF-4E88-A44B-832C9297871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877" y="101169"/>
            <a:ext cx="536139" cy="5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5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90" r:id="rId5"/>
    <p:sldLayoutId id="2147483691" r:id="rId6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0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2" name="object 8"/>
          <p:cNvSpPr txBox="1"/>
          <p:nvPr/>
        </p:nvSpPr>
        <p:spPr>
          <a:xfrm>
            <a:off x="1816735" y="4141470"/>
            <a:ext cx="5511165" cy="206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Calibri" panose="020F0502020204030204"/>
                <a:cs typeface="Calibri" panose="020F0502020204030204"/>
              </a:rPr>
              <a:t>Dr. </a:t>
            </a:r>
            <a:r>
              <a:rPr lang="en-US" sz="2400" spc="-85" dirty="0">
                <a:latin typeface="Calibri" panose="020F0502020204030204"/>
                <a:cs typeface="Calibri" panose="020F0502020204030204"/>
              </a:rPr>
              <a:t>Beilun Wang</a:t>
            </a:r>
            <a:r>
              <a:rPr sz="2400" spc="55" dirty="0">
                <a:latin typeface="Calibri" panose="020F0502020204030204"/>
                <a:cs typeface="Calibri" panose="020F0502020204030204"/>
              </a:rPr>
              <a:t> 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Calibri" panose="020F0502020204030204"/>
              <a:cs typeface="Calibri" panose="020F0502020204030204"/>
            </a:endParaRPr>
          </a:p>
          <a:p>
            <a:pPr marL="12700" marR="5080" indent="829310">
              <a:lnSpc>
                <a:spcPct val="114000"/>
              </a:lnSpc>
              <a:tabLst>
                <a:tab pos="1995170" algn="l"/>
              </a:tabLst>
            </a:pPr>
            <a:r>
              <a:rPr lang="en-US" sz="2400" spc="-10" dirty="0">
                <a:latin typeface="Calibri" panose="020F0502020204030204"/>
                <a:cs typeface="Calibri" panose="020F0502020204030204"/>
              </a:rPr>
              <a:t>         Southeast </a:t>
            </a:r>
            <a:r>
              <a:rPr sz="2400" spc="-10" dirty="0" smtClean="0">
                <a:latin typeface="Calibri" panose="020F0502020204030204"/>
                <a:cs typeface="Calibri" panose="020F0502020204030204"/>
              </a:rPr>
              <a:t>University </a:t>
            </a:r>
            <a:r>
              <a:rPr sz="2400" spc="-5" dirty="0" smtClean="0">
                <a:latin typeface="Calibri" panose="020F0502020204030204"/>
                <a:cs typeface="Calibri" panose="020F0502020204030204"/>
              </a:rPr>
              <a:t>  </a:t>
            </a:r>
            <a:endParaRPr sz="2400" spc="-5" dirty="0">
              <a:latin typeface="Calibri" panose="020F0502020204030204"/>
              <a:cs typeface="Calibri" panose="020F0502020204030204"/>
            </a:endParaRP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               School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 smtClean="0">
                <a:latin typeface="Calibri" panose="020F0502020204030204"/>
                <a:cs typeface="Calibri" panose="020F0502020204030204"/>
              </a:rPr>
              <a:t>of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Computer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Science </a:t>
            </a:r>
          </a:p>
          <a:p>
            <a:pPr marL="0" marR="5080" lvl="0" indent="0">
              <a:lnSpc>
                <a:spcPct val="114000"/>
              </a:lnSpc>
              <a:buNone/>
              <a:tabLst>
                <a:tab pos="1995170" algn="l"/>
              </a:tabLst>
            </a:pPr>
            <a:r>
              <a:rPr lang="en-US" sz="2400" spc="-5" dirty="0">
                <a:latin typeface="Calibri" panose="020F0502020204030204"/>
                <a:cs typeface="Calibri" panose="020F0502020204030204"/>
              </a:rPr>
              <a:t>                           and Engineering</a:t>
            </a:r>
          </a:p>
        </p:txBody>
      </p:sp>
      <p:sp>
        <p:nvSpPr>
          <p:cNvPr id="14" name="object 6"/>
          <p:cNvSpPr txBox="1">
            <a:spLocks/>
          </p:cNvSpPr>
          <p:nvPr/>
        </p:nvSpPr>
        <p:spPr>
          <a:xfrm>
            <a:off x="1" y="1244600"/>
            <a:ext cx="8986517" cy="873760"/>
          </a:xfrm>
          <a:prstGeom prst="rect">
            <a:avLst/>
          </a:prstGeom>
        </p:spPr>
        <p:txBody>
          <a:bodyPr vert="horz" wrap="square" lIns="0" tIns="9627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defRPr>
            </a:lvl1pPr>
          </a:lstStyle>
          <a:p>
            <a:pPr marL="203835">
              <a:lnSpc>
                <a:spcPts val="6070"/>
              </a:lnSpc>
            </a:pPr>
            <a:r>
              <a:rPr lang="en-US" sz="5300" spc="50" dirty="0" smtClean="0"/>
              <a:t>Machine</a:t>
            </a:r>
            <a:r>
              <a:rPr lang="en-US" sz="5300" spc="-35" dirty="0" smtClean="0"/>
              <a:t> </a:t>
            </a:r>
            <a:r>
              <a:rPr lang="en-US" sz="5300" spc="45" dirty="0" smtClean="0"/>
              <a:t>Learning</a:t>
            </a:r>
            <a:endParaRPr lang="en-US" sz="5300" dirty="0"/>
          </a:p>
        </p:txBody>
      </p:sp>
      <p:sp>
        <p:nvSpPr>
          <p:cNvPr id="15" name="object 7"/>
          <p:cNvSpPr txBox="1"/>
          <p:nvPr/>
        </p:nvSpPr>
        <p:spPr>
          <a:xfrm>
            <a:off x="948133" y="2272031"/>
            <a:ext cx="724773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30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Lecture </a:t>
            </a:r>
            <a:r>
              <a:rPr lang="en-US" altLang="zh-CN" sz="4400" spc="35" dirty="0">
                <a:solidFill>
                  <a:srgbClr val="0000FF"/>
                </a:solidFill>
                <a:latin typeface="Calibri Light" panose="020F0302020204030204"/>
                <a:cs typeface="Calibri Light" panose="020F0302020204030204"/>
              </a:rPr>
              <a:t>14: Logistic Regression</a:t>
            </a:r>
            <a:endParaRPr sz="4400" dirty="0">
              <a:latin typeface="Calibri Light" panose="020F0302020204030204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450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Today: Discriminative model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050" y="1615859"/>
            <a:ext cx="3923904" cy="640453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675" y="2611588"/>
            <a:ext cx="3768944" cy="36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Today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Bayes </a:t>
            </a:r>
            <a:r>
              <a:rPr lang="en-US" altLang="zh-CN" dirty="0"/>
              <a:t>Classifier </a:t>
            </a:r>
          </a:p>
          <a:p>
            <a:r>
              <a:rPr lang="en-US" altLang="zh-CN" dirty="0" smtClean="0"/>
              <a:t>Logistic </a:t>
            </a:r>
            <a:r>
              <a:rPr lang="en-US" altLang="zh-CN" dirty="0"/>
              <a:t>Regression </a:t>
            </a:r>
          </a:p>
          <a:p>
            <a:r>
              <a:rPr lang="en-US" altLang="zh-CN" dirty="0" smtClean="0"/>
              <a:t>Training </a:t>
            </a:r>
            <a:r>
              <a:rPr lang="en-US" altLang="zh-CN" dirty="0"/>
              <a:t>LG by MLE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7E21740-1296-4C4F-B4D6-E91B709EFF01}"/>
              </a:ext>
            </a:extLst>
          </p:cNvPr>
          <p:cNvSpPr/>
          <p:nvPr/>
        </p:nvSpPr>
        <p:spPr>
          <a:xfrm>
            <a:off x="154516" y="2090057"/>
            <a:ext cx="474134" cy="3651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09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 Regression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49981"/>
            <a:ext cx="7511884" cy="4513313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148945" y="5902036"/>
            <a:ext cx="831273" cy="213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039593" y="5723906"/>
            <a:ext cx="314037" cy="632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2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9375"/>
            <a:ext cx="7665605" cy="585111"/>
          </a:xfrm>
        </p:spPr>
        <p:txBody>
          <a:bodyPr/>
          <a:lstStyle/>
          <a:p>
            <a:r>
              <a:rPr lang="en-US" altLang="zh-CN" sz="3200" dirty="0"/>
              <a:t>Multivariate linear regression 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to </a:t>
            </a:r>
            <a:r>
              <a:rPr lang="en-US" altLang="zh-CN" sz="3200" dirty="0"/>
              <a:t>Logistic </a:t>
            </a:r>
            <a:r>
              <a:rPr lang="en-US" altLang="zh-CN" sz="3200" dirty="0" smtClean="0"/>
              <a:t>Regression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⁡[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1947554" y="2256312"/>
            <a:ext cx="5225142" cy="1639691"/>
          </a:xfrm>
          <a:prstGeom prst="downArrow">
            <a:avLst>
              <a:gd name="adj1" fmla="val 59545"/>
              <a:gd name="adj2" fmla="val 395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/>
              <a:t>Logistic regression for </a:t>
            </a:r>
            <a:r>
              <a:rPr lang="en-US" altLang="zh-CN" sz="2400" dirty="0" smtClean="0"/>
              <a:t>binary </a:t>
            </a:r>
            <a:r>
              <a:rPr lang="en-US" altLang="zh-CN" sz="2400" dirty="0"/>
              <a:t>classification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510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Logistic Regression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82" t="-29167" b="-5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66411" y="1615044"/>
                <a:ext cx="8411178" cy="456191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⁡[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6411" y="1615044"/>
                <a:ext cx="8411178" cy="4561919"/>
              </a:xfrm>
              <a:blipFill>
                <a:blip r:embed="rId3"/>
                <a:stretch>
                  <a:fillRect t="-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4253696" y="2588064"/>
            <a:ext cx="636608" cy="1307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66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The logit function View (e.g. when with 1D x)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⁡[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503758" y="3704658"/>
            <a:ext cx="2585836" cy="1205656"/>
            <a:chOff x="2503758" y="3704658"/>
            <a:chExt cx="2585836" cy="1205656"/>
          </a:xfrm>
        </p:grpSpPr>
        <p:sp>
          <p:nvSpPr>
            <p:cNvPr id="7" name="左大括号 6"/>
            <p:cNvSpPr/>
            <p:nvPr/>
          </p:nvSpPr>
          <p:spPr>
            <a:xfrm rot="16200000">
              <a:off x="3565563" y="2928955"/>
              <a:ext cx="462227" cy="2013634"/>
            </a:xfrm>
            <a:prstGeom prst="leftBrace">
              <a:avLst>
                <a:gd name="adj1" fmla="val 53571"/>
                <a:gd name="adj2" fmla="val 5000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2503758" y="4387094"/>
                  <a:ext cx="258583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dirty="0" smtClean="0">
                      <a:solidFill>
                        <a:srgbClr val="0070C0"/>
                      </a:solidFill>
                      <a:ea typeface="宋体" panose="02010600030101010101" pitchFamily="2" charset="-122"/>
                    </a:rPr>
                    <a:t> Logit of </a:t>
                  </a:r>
                  <a14:m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endParaRPr lang="zh-CN" altLang="en-US" sz="2800" dirty="0" err="1" smtClean="0">
                    <a:solidFill>
                      <a:srgbClr val="0070C0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758" y="4387094"/>
                  <a:ext cx="2585836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1887" t="-11765" b="-341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文本框 8"/>
          <p:cNvSpPr txBox="1"/>
          <p:nvPr/>
        </p:nvSpPr>
        <p:spPr>
          <a:xfrm>
            <a:off x="307323" y="4387094"/>
            <a:ext cx="219643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ea typeface="宋体" panose="02010600030101010101" pitchFamily="2" charset="-122"/>
              </a:rPr>
              <a:t>Logit function</a:t>
            </a:r>
            <a:endParaRPr lang="zh-CN" altLang="en-US" sz="2800" dirty="0" err="1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844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Binary Logistic </a:t>
            </a:r>
            <a:r>
              <a:rPr lang="en-US" altLang="zh-CN" sz="3600" dirty="0" smtClean="0"/>
              <a:t>Regression: Three Views</a:t>
            </a:r>
            <a:endParaRPr lang="zh-CN" altLang="en-US" sz="36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560" y="4349648"/>
            <a:ext cx="4476980" cy="2006703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47560" y="1184630"/>
                <a:ext cx="1247521" cy="6665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⁡[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 err="1" smtClean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60" y="1184630"/>
                <a:ext cx="1247521" cy="666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26308" y="3984523"/>
                <a:ext cx="14708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 err="1" smtClean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08" y="3984523"/>
                <a:ext cx="1470852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/>
          <p:cNvGrpSpPr/>
          <p:nvPr/>
        </p:nvGrpSpPr>
        <p:grpSpPr>
          <a:xfrm>
            <a:off x="447560" y="1814283"/>
            <a:ext cx="4476980" cy="2255428"/>
            <a:chOff x="1573455" y="1510783"/>
            <a:chExt cx="4476980" cy="225542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73455" y="1510783"/>
              <a:ext cx="4476980" cy="2006703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4861367" y="3366101"/>
              <a:ext cx="295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ea typeface="宋体" panose="02010600030101010101" pitchFamily="2" charset="-122"/>
                </a:rPr>
                <a:t>x</a:t>
              </a:r>
              <a:endParaRPr lang="zh-CN" altLang="en-US" sz="2000" dirty="0" err="1" smtClean="0">
                <a:ea typeface="宋体" panose="02010600030101010101" pitchFamily="2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699180" y="6204966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ea typeface="宋体" panose="02010600030101010101" pitchFamily="2" charset="-122"/>
              </a:rPr>
              <a:t>x</a:t>
            </a:r>
            <a:endParaRPr lang="zh-CN" altLang="en-US" sz="2000" dirty="0" err="1" smtClean="0"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46571" y="1640340"/>
            <a:ext cx="2829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ea typeface="宋体" panose="02010600030101010101" pitchFamily="2" charset="-122"/>
              </a:rPr>
              <a:t>Bernoulli distribution</a:t>
            </a:r>
            <a:endParaRPr lang="zh-CN" altLang="en-US" sz="2400" dirty="0" err="1" smtClean="0">
              <a:ea typeface="宋体" panose="02010600030101010101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387959" y="3110213"/>
            <a:ext cx="3546588" cy="1421546"/>
            <a:chOff x="5496950" y="4642226"/>
            <a:chExt cx="3546588" cy="1421546"/>
          </a:xfrm>
        </p:grpSpPr>
        <p:grpSp>
          <p:nvGrpSpPr>
            <p:cNvPr id="22" name="组合 21"/>
            <p:cNvGrpSpPr/>
            <p:nvPr/>
          </p:nvGrpSpPr>
          <p:grpSpPr>
            <a:xfrm>
              <a:off x="5496950" y="4642226"/>
              <a:ext cx="1470852" cy="1421546"/>
              <a:chOff x="6142331" y="4516611"/>
              <a:chExt cx="1470852" cy="1421546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 rotWithShape="1">
              <a:blip r:embed="rId6"/>
              <a:srcRect r="49169"/>
              <a:stretch/>
            </p:blipFill>
            <p:spPr>
              <a:xfrm>
                <a:off x="6391952" y="4516611"/>
                <a:ext cx="971609" cy="100335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6142331" y="5538047"/>
                    <a:ext cx="147085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000" dirty="0" err="1" smtClean="0"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2331" y="5538047"/>
                    <a:ext cx="1470852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组合 20"/>
            <p:cNvGrpSpPr/>
            <p:nvPr/>
          </p:nvGrpSpPr>
          <p:grpSpPr>
            <a:xfrm>
              <a:off x="7123653" y="4651268"/>
              <a:ext cx="1919885" cy="1412504"/>
              <a:chOff x="7540213" y="4525653"/>
              <a:chExt cx="1919885" cy="14125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7540213" y="5538047"/>
                    <a:ext cx="191988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000" dirty="0" err="1" smtClean="0"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0213" y="5538047"/>
                    <a:ext cx="1919885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9" name="图片 18"/>
              <p:cNvPicPr>
                <a:picLocks noChangeAspect="1"/>
              </p:cNvPicPr>
              <p:nvPr/>
            </p:nvPicPr>
            <p:blipFill rotWithShape="1">
              <a:blip r:embed="rId6"/>
              <a:srcRect l="50730" r="221"/>
              <a:stretch/>
            </p:blipFill>
            <p:spPr>
              <a:xfrm>
                <a:off x="8027210" y="4525653"/>
                <a:ext cx="937549" cy="1003352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6372114" y="2629283"/>
                <a:ext cx="12735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 1}</m:t>
                      </m:r>
                    </m:oMath>
                  </m:oMathPara>
                </a14:m>
                <a:endParaRPr lang="zh-CN" altLang="en-US" sz="2000" dirty="0" err="1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114" y="2629283"/>
                <a:ext cx="1273554" cy="400110"/>
              </a:xfrm>
              <a:prstGeom prst="rect">
                <a:avLst/>
              </a:prstGeom>
              <a:blipFill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6858811" y="2340888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800" dirty="0" err="1" smtClean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5429485" y="4854655"/>
                <a:ext cx="3505062" cy="1235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𝐻𝑒𝑎𝑑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 err="1" smtClean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485" y="4854655"/>
                <a:ext cx="3505062" cy="1235531"/>
              </a:xfrm>
              <a:prstGeom prst="rect">
                <a:avLst/>
              </a:prstGeom>
              <a:blipFill>
                <a:blip r:embed="rId10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6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Binary Logistic Regression (Three Views)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View I: logit of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is linear </a:t>
                </a:r>
                <a:r>
                  <a:rPr lang="en-US" altLang="zh-CN" dirty="0" smtClean="0"/>
                  <a:t>function </a:t>
                </a:r>
                <a:r>
                  <a:rPr lang="en-US" altLang="zh-CN" dirty="0"/>
                  <a:t>of x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3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17</a:t>
            </a:fld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424901" y="2359933"/>
            <a:ext cx="5868352" cy="4178980"/>
            <a:chOff x="1413326" y="2177371"/>
            <a:chExt cx="5868352" cy="4178980"/>
          </a:xfrm>
        </p:grpSpPr>
        <p:grpSp>
          <p:nvGrpSpPr>
            <p:cNvPr id="10" name="组合 9"/>
            <p:cNvGrpSpPr/>
            <p:nvPr/>
          </p:nvGrpSpPr>
          <p:grpSpPr>
            <a:xfrm>
              <a:off x="1862322" y="2514073"/>
              <a:ext cx="5419356" cy="3842278"/>
              <a:chOff x="2516227" y="2549600"/>
              <a:chExt cx="5419356" cy="3842278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6227" y="2576952"/>
                <a:ext cx="5419356" cy="341481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3241567" y="2549600"/>
                    <a:ext cx="2439770" cy="73725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zh-CN" altLang="en-US" sz="2000" dirty="0" err="1" smtClean="0"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8" name="文本框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41567" y="2549600"/>
                    <a:ext cx="2439770" cy="73725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7303625" y="5991768"/>
                    <a:ext cx="38638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2000" dirty="0" err="1" smtClean="0"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9" name="文本框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3625" y="5991768"/>
                    <a:ext cx="386388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1413326" y="2177371"/>
                  <a:ext cx="13443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zh-CN" altLang="en-US" dirty="0" err="1" smtClean="0"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3326" y="2177371"/>
                  <a:ext cx="134434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02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Binary Logistic Regression (Three Views)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View II: "S" shape function compress output to [0,1]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18</a:t>
            </a:fld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424901" y="2359933"/>
            <a:ext cx="5868352" cy="4178980"/>
            <a:chOff x="1413326" y="2177371"/>
            <a:chExt cx="5868352" cy="4178980"/>
          </a:xfrm>
        </p:grpSpPr>
        <p:grpSp>
          <p:nvGrpSpPr>
            <p:cNvPr id="10" name="组合 9"/>
            <p:cNvGrpSpPr/>
            <p:nvPr/>
          </p:nvGrpSpPr>
          <p:grpSpPr>
            <a:xfrm>
              <a:off x="1862322" y="2514073"/>
              <a:ext cx="5419356" cy="3842278"/>
              <a:chOff x="2516227" y="2549600"/>
              <a:chExt cx="5419356" cy="3842278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6227" y="2576952"/>
                <a:ext cx="5419356" cy="341481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3241567" y="2549600"/>
                    <a:ext cx="2439770" cy="73725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zh-CN" altLang="en-US" sz="2000" dirty="0" err="1" smtClean="0"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8" name="文本框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41567" y="2549600"/>
                    <a:ext cx="2439770" cy="73725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7303625" y="5991768"/>
                    <a:ext cx="38638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i="1" dirty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2000" dirty="0" err="1" smtClean="0"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9" name="文本框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3625" y="5991768"/>
                    <a:ext cx="386388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1413326" y="2177371"/>
                  <a:ext cx="13443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zh-CN" altLang="en-US" dirty="0" err="1" smtClean="0"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3326" y="2177371"/>
                  <a:ext cx="134434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6289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Binary Logistic Regression (Three Views)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View III: Logistic Regression models </a:t>
            </a:r>
            <a:r>
              <a:rPr lang="en-US" altLang="zh-CN" dirty="0" smtClean="0"/>
              <a:t>a </a:t>
            </a:r>
            <a:r>
              <a:rPr lang="en-US" altLang="zh-CN" dirty="0"/>
              <a:t>linear classification boundary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19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014802" y="2559835"/>
                <a:ext cx="5533759" cy="3378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altLang="zh-CN" sz="2400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0, 1</m:t>
                              </m:r>
                            </m:e>
                          </m:d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altLang="zh-CN" sz="2400" dirty="0"/>
                        <m:t>)</m:t>
                      </m:r>
                    </m:oMath>
                  </m:oMathPara>
                </a14:m>
                <a:endParaRPr lang="en-US" altLang="zh-CN" sz="2400" dirty="0" smtClean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altLang="zh-CN" sz="2400" dirty="0"/>
                      <m:t>)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altLang="zh-CN" sz="2400" dirty="0"/>
                      <m:t>)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 smtClean="0">
                    <a:sym typeface="Wingdings" panose="05000000000000000000" pitchFamily="2" charset="2"/>
                  </a:rPr>
                  <a:t>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=1|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=0|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 smtClean="0">
                    <a:sym typeface="Wingdings" panose="05000000000000000000" pitchFamily="2" charset="2"/>
                  </a:rPr>
                  <a:t> </a:t>
                </a:r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/>
              </a:p>
              <a:p>
                <a:endParaRPr lang="zh-CN" altLang="en-US" sz="2400" dirty="0" err="1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802" y="2559835"/>
                <a:ext cx="5533759" cy="3378425"/>
              </a:xfrm>
              <a:prstGeom prst="rect">
                <a:avLst/>
              </a:prstGeom>
              <a:blipFill>
                <a:blip r:embed="rId3"/>
                <a:stretch>
                  <a:fillRect l="-3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36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ts val="3780"/>
              </a:lnSpc>
              <a:spcBef>
                <a:spcPts val="100"/>
              </a:spcBef>
            </a:pPr>
            <a:r>
              <a:rPr lang="en-US" altLang="zh-CN" dirty="0"/>
              <a:t>Course Content </a:t>
            </a:r>
            <a:r>
              <a:rPr lang="en-US" altLang="zh-CN" dirty="0" smtClean="0"/>
              <a:t>Plan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2020/2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Beilun Wang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FB758-60BF-4E88-A44B-832C9297871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462028" y="1502426"/>
            <a:ext cx="4757420" cy="21990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667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rgbClr val="000000"/>
              </a:buClr>
              <a:buSzTx/>
              <a:buFont typeface="Wingdings"/>
              <a:buChar char=""/>
              <a:tabLst>
                <a:tab pos="466725" algn="l"/>
              </a:tabLst>
              <a:defRPr/>
            </a:pP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Regression</a:t>
            </a:r>
            <a:r>
              <a:rPr kumimoji="0" sz="3200" b="0" i="0" u="none" strike="noStrike" kern="1200" cap="none" spc="-55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(supervised)</a:t>
            </a:r>
          </a:p>
          <a:p>
            <a:pPr marL="4667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000000"/>
              </a:buClr>
              <a:buSzTx/>
              <a:buFont typeface="Wingdings"/>
              <a:buChar char=""/>
              <a:tabLst>
                <a:tab pos="466725" algn="l"/>
              </a:tabLst>
              <a:defRPr/>
            </a:pP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Classification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(supervised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</a:p>
          <a:p>
            <a:pPr marL="4667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/>
              <a:buChar char=""/>
              <a:tabLst>
                <a:tab pos="466725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Unsupervised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models</a:t>
            </a:r>
          </a:p>
          <a:p>
            <a:pPr marL="4667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Tx/>
              <a:buFont typeface="Wingdings"/>
              <a:buChar char=""/>
              <a:tabLst>
                <a:tab pos="466725" algn="l"/>
              </a:tabLst>
              <a:defRPr/>
            </a:pP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CE2CD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Learning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CE2CD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CE2CD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theory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462028" y="4266961"/>
            <a:ext cx="33451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725" marR="0" lvl="0" indent="-454025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/>
              <a:buChar char=""/>
              <a:tabLst>
                <a:tab pos="466725" algn="l"/>
              </a:tabLst>
              <a:defRPr/>
            </a:pP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Graphical</a:t>
            </a:r>
            <a:r>
              <a:rPr kumimoji="0" sz="3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models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462028" y="5345954"/>
            <a:ext cx="4335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marR="0" lvl="0" indent="-36322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96875"/>
              <a:buFont typeface="Wingdings"/>
              <a:buChar char=""/>
              <a:tabLst>
                <a:tab pos="375920" algn="l"/>
              </a:tabLst>
              <a:defRPr/>
            </a:pP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Reinforcement</a:t>
            </a:r>
            <a:r>
              <a:rPr kumimoji="0" sz="32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Learning</a:t>
            </a:r>
          </a:p>
        </p:txBody>
      </p:sp>
      <p:sp>
        <p:nvSpPr>
          <p:cNvPr id="10" name="object 9"/>
          <p:cNvSpPr/>
          <p:nvPr/>
        </p:nvSpPr>
        <p:spPr>
          <a:xfrm>
            <a:off x="5437233" y="1442611"/>
            <a:ext cx="2077085" cy="569595"/>
          </a:xfrm>
          <a:custGeom>
            <a:avLst/>
            <a:gdLst/>
            <a:ahLst/>
            <a:cxnLst/>
            <a:rect l="l" t="t" r="r" b="b"/>
            <a:pathLst>
              <a:path w="2077084" h="569594">
                <a:moveTo>
                  <a:pt x="284529" y="0"/>
                </a:moveTo>
                <a:lnTo>
                  <a:pt x="0" y="284532"/>
                </a:lnTo>
                <a:lnTo>
                  <a:pt x="284529" y="569062"/>
                </a:lnTo>
                <a:lnTo>
                  <a:pt x="284529" y="426796"/>
                </a:lnTo>
                <a:lnTo>
                  <a:pt x="2076891" y="426796"/>
                </a:lnTo>
                <a:lnTo>
                  <a:pt x="2076891" y="142265"/>
                </a:lnTo>
                <a:lnTo>
                  <a:pt x="284529" y="142265"/>
                </a:lnTo>
                <a:lnTo>
                  <a:pt x="28452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5437232" y="1442611"/>
            <a:ext cx="2077085" cy="569595"/>
          </a:xfrm>
          <a:custGeom>
            <a:avLst/>
            <a:gdLst/>
            <a:ahLst/>
            <a:cxnLst/>
            <a:rect l="l" t="t" r="r" b="b"/>
            <a:pathLst>
              <a:path w="2077084" h="569594">
                <a:moveTo>
                  <a:pt x="2076892" y="142266"/>
                </a:moveTo>
                <a:lnTo>
                  <a:pt x="284530" y="142266"/>
                </a:lnTo>
                <a:lnTo>
                  <a:pt x="284530" y="0"/>
                </a:lnTo>
                <a:lnTo>
                  <a:pt x="0" y="284532"/>
                </a:lnTo>
                <a:lnTo>
                  <a:pt x="284530" y="569063"/>
                </a:lnTo>
                <a:lnTo>
                  <a:pt x="284530" y="426796"/>
                </a:lnTo>
                <a:lnTo>
                  <a:pt x="2076892" y="426796"/>
                </a:lnTo>
                <a:lnTo>
                  <a:pt x="2076892" y="142266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5757443" y="1564402"/>
            <a:ext cx="1579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continuous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3" name="object 12"/>
          <p:cNvSpPr/>
          <p:nvPr/>
        </p:nvSpPr>
        <p:spPr>
          <a:xfrm>
            <a:off x="5437233" y="2109313"/>
            <a:ext cx="2077085" cy="584835"/>
          </a:xfrm>
          <a:custGeom>
            <a:avLst/>
            <a:gdLst/>
            <a:ahLst/>
            <a:cxnLst/>
            <a:rect l="l" t="t" r="r" b="b"/>
            <a:pathLst>
              <a:path w="2077084" h="584835">
                <a:moveTo>
                  <a:pt x="273909" y="0"/>
                </a:moveTo>
                <a:lnTo>
                  <a:pt x="0" y="292376"/>
                </a:lnTo>
                <a:lnTo>
                  <a:pt x="273909" y="584752"/>
                </a:lnTo>
                <a:lnTo>
                  <a:pt x="273909" y="438564"/>
                </a:lnTo>
                <a:lnTo>
                  <a:pt x="2076891" y="438564"/>
                </a:lnTo>
                <a:lnTo>
                  <a:pt x="2076891" y="146188"/>
                </a:lnTo>
                <a:lnTo>
                  <a:pt x="273909" y="146188"/>
                </a:lnTo>
                <a:lnTo>
                  <a:pt x="27390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3"/>
          <p:cNvSpPr/>
          <p:nvPr/>
        </p:nvSpPr>
        <p:spPr>
          <a:xfrm>
            <a:off x="5437232" y="2109313"/>
            <a:ext cx="2077085" cy="584835"/>
          </a:xfrm>
          <a:custGeom>
            <a:avLst/>
            <a:gdLst/>
            <a:ahLst/>
            <a:cxnLst/>
            <a:rect l="l" t="t" r="r" b="b"/>
            <a:pathLst>
              <a:path w="2077084" h="584835">
                <a:moveTo>
                  <a:pt x="2076892" y="146188"/>
                </a:moveTo>
                <a:lnTo>
                  <a:pt x="273909" y="146188"/>
                </a:lnTo>
                <a:lnTo>
                  <a:pt x="273909" y="0"/>
                </a:lnTo>
                <a:lnTo>
                  <a:pt x="0" y="292377"/>
                </a:lnTo>
                <a:lnTo>
                  <a:pt x="273909" y="584753"/>
                </a:lnTo>
                <a:lnTo>
                  <a:pt x="273909" y="438564"/>
                </a:lnTo>
                <a:lnTo>
                  <a:pt x="2076892" y="438564"/>
                </a:lnTo>
                <a:lnTo>
                  <a:pt x="2076892" y="146188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4"/>
          <p:cNvSpPr txBox="1"/>
          <p:nvPr/>
        </p:nvSpPr>
        <p:spPr>
          <a:xfrm>
            <a:off x="5903758" y="2238009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1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discrete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6" name="object 15"/>
          <p:cNvSpPr/>
          <p:nvPr/>
        </p:nvSpPr>
        <p:spPr>
          <a:xfrm>
            <a:off x="5437233" y="2724737"/>
            <a:ext cx="2077085" cy="673735"/>
          </a:xfrm>
          <a:custGeom>
            <a:avLst/>
            <a:gdLst/>
            <a:ahLst/>
            <a:cxnLst/>
            <a:rect l="l" t="t" r="r" b="b"/>
            <a:pathLst>
              <a:path w="2077084" h="673735">
                <a:moveTo>
                  <a:pt x="336694" y="0"/>
                </a:moveTo>
                <a:lnTo>
                  <a:pt x="0" y="336698"/>
                </a:lnTo>
                <a:lnTo>
                  <a:pt x="336694" y="673394"/>
                </a:lnTo>
                <a:lnTo>
                  <a:pt x="336694" y="505045"/>
                </a:lnTo>
                <a:lnTo>
                  <a:pt x="2076891" y="505045"/>
                </a:lnTo>
                <a:lnTo>
                  <a:pt x="2076891" y="168347"/>
                </a:lnTo>
                <a:lnTo>
                  <a:pt x="336694" y="168347"/>
                </a:lnTo>
                <a:lnTo>
                  <a:pt x="33669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6"/>
          <p:cNvSpPr/>
          <p:nvPr/>
        </p:nvSpPr>
        <p:spPr>
          <a:xfrm>
            <a:off x="5437232" y="2724737"/>
            <a:ext cx="2077085" cy="673735"/>
          </a:xfrm>
          <a:custGeom>
            <a:avLst/>
            <a:gdLst/>
            <a:ahLst/>
            <a:cxnLst/>
            <a:rect l="l" t="t" r="r" b="b"/>
            <a:pathLst>
              <a:path w="2077084" h="673735">
                <a:moveTo>
                  <a:pt x="2076892" y="168348"/>
                </a:moveTo>
                <a:lnTo>
                  <a:pt x="336695" y="168348"/>
                </a:lnTo>
                <a:lnTo>
                  <a:pt x="336695" y="0"/>
                </a:lnTo>
                <a:lnTo>
                  <a:pt x="0" y="336698"/>
                </a:lnTo>
                <a:lnTo>
                  <a:pt x="336695" y="673395"/>
                </a:lnTo>
                <a:lnTo>
                  <a:pt x="336695" y="505046"/>
                </a:lnTo>
                <a:lnTo>
                  <a:pt x="2076892" y="505046"/>
                </a:lnTo>
                <a:lnTo>
                  <a:pt x="2076892" y="168348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7"/>
          <p:cNvSpPr txBox="1"/>
          <p:nvPr/>
        </p:nvSpPr>
        <p:spPr>
          <a:xfrm>
            <a:off x="6316172" y="2899426"/>
            <a:ext cx="488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</a:t>
            </a:r>
            <a:r>
              <a:rPr kumimoji="0" sz="1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9" name="object 18"/>
          <p:cNvSpPr/>
          <p:nvPr/>
        </p:nvSpPr>
        <p:spPr>
          <a:xfrm>
            <a:off x="5437233" y="3336561"/>
            <a:ext cx="2077085" cy="673735"/>
          </a:xfrm>
          <a:custGeom>
            <a:avLst/>
            <a:gdLst/>
            <a:ahLst/>
            <a:cxnLst/>
            <a:rect l="l" t="t" r="r" b="b"/>
            <a:pathLst>
              <a:path w="2077084" h="673735">
                <a:moveTo>
                  <a:pt x="336694" y="0"/>
                </a:moveTo>
                <a:lnTo>
                  <a:pt x="0" y="336698"/>
                </a:lnTo>
                <a:lnTo>
                  <a:pt x="336694" y="673395"/>
                </a:lnTo>
                <a:lnTo>
                  <a:pt x="336694" y="505047"/>
                </a:lnTo>
                <a:lnTo>
                  <a:pt x="2076891" y="505047"/>
                </a:lnTo>
                <a:lnTo>
                  <a:pt x="2076891" y="168348"/>
                </a:lnTo>
                <a:lnTo>
                  <a:pt x="336694" y="168348"/>
                </a:lnTo>
                <a:lnTo>
                  <a:pt x="33669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19"/>
          <p:cNvSpPr/>
          <p:nvPr/>
        </p:nvSpPr>
        <p:spPr>
          <a:xfrm>
            <a:off x="5437232" y="3336561"/>
            <a:ext cx="2077085" cy="673735"/>
          </a:xfrm>
          <a:custGeom>
            <a:avLst/>
            <a:gdLst/>
            <a:ahLst/>
            <a:cxnLst/>
            <a:rect l="l" t="t" r="r" b="b"/>
            <a:pathLst>
              <a:path w="2077084" h="673735">
                <a:moveTo>
                  <a:pt x="2076892" y="168348"/>
                </a:moveTo>
                <a:lnTo>
                  <a:pt x="336695" y="168348"/>
                </a:lnTo>
                <a:lnTo>
                  <a:pt x="336695" y="0"/>
                </a:lnTo>
                <a:lnTo>
                  <a:pt x="0" y="336698"/>
                </a:lnTo>
                <a:lnTo>
                  <a:pt x="336695" y="673395"/>
                </a:lnTo>
                <a:lnTo>
                  <a:pt x="336695" y="505046"/>
                </a:lnTo>
                <a:lnTo>
                  <a:pt x="2076892" y="505046"/>
                </a:lnTo>
                <a:lnTo>
                  <a:pt x="2076892" y="168348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0"/>
          <p:cNvSpPr txBox="1"/>
          <p:nvPr/>
        </p:nvSpPr>
        <p:spPr>
          <a:xfrm>
            <a:off x="6131227" y="3512073"/>
            <a:ext cx="857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About</a:t>
            </a:r>
            <a:r>
              <a:rPr kumimoji="0" sz="1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f()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2" name="object 21"/>
          <p:cNvSpPr/>
          <p:nvPr/>
        </p:nvSpPr>
        <p:spPr>
          <a:xfrm>
            <a:off x="5408879" y="4285083"/>
            <a:ext cx="3629660" cy="673735"/>
          </a:xfrm>
          <a:custGeom>
            <a:avLst/>
            <a:gdLst/>
            <a:ahLst/>
            <a:cxnLst/>
            <a:rect l="l" t="t" r="r" b="b"/>
            <a:pathLst>
              <a:path w="3629659" h="673735">
                <a:moveTo>
                  <a:pt x="336697" y="0"/>
                </a:moveTo>
                <a:lnTo>
                  <a:pt x="0" y="336697"/>
                </a:lnTo>
                <a:lnTo>
                  <a:pt x="336697" y="673395"/>
                </a:lnTo>
                <a:lnTo>
                  <a:pt x="336697" y="505045"/>
                </a:lnTo>
                <a:lnTo>
                  <a:pt x="3629245" y="505045"/>
                </a:lnTo>
                <a:lnTo>
                  <a:pt x="3629245" y="168348"/>
                </a:lnTo>
                <a:lnTo>
                  <a:pt x="336697" y="168348"/>
                </a:lnTo>
                <a:lnTo>
                  <a:pt x="33669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2"/>
          <p:cNvSpPr/>
          <p:nvPr/>
        </p:nvSpPr>
        <p:spPr>
          <a:xfrm>
            <a:off x="5408879" y="4285083"/>
            <a:ext cx="3629660" cy="673735"/>
          </a:xfrm>
          <a:custGeom>
            <a:avLst/>
            <a:gdLst/>
            <a:ahLst/>
            <a:cxnLst/>
            <a:rect l="l" t="t" r="r" b="b"/>
            <a:pathLst>
              <a:path w="3629659" h="673735">
                <a:moveTo>
                  <a:pt x="3629246" y="168348"/>
                </a:moveTo>
                <a:lnTo>
                  <a:pt x="336697" y="168348"/>
                </a:lnTo>
                <a:lnTo>
                  <a:pt x="336697" y="0"/>
                </a:lnTo>
                <a:lnTo>
                  <a:pt x="0" y="336697"/>
                </a:lnTo>
                <a:lnTo>
                  <a:pt x="336697" y="673395"/>
                </a:lnTo>
                <a:lnTo>
                  <a:pt x="336697" y="505046"/>
                </a:lnTo>
                <a:lnTo>
                  <a:pt x="3629246" y="505046"/>
                </a:lnTo>
                <a:lnTo>
                  <a:pt x="3629246" y="168348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3"/>
          <p:cNvSpPr txBox="1"/>
          <p:nvPr/>
        </p:nvSpPr>
        <p:spPr>
          <a:xfrm>
            <a:off x="5690680" y="4460002"/>
            <a:ext cx="3234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About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interactions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among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X1,…</a:t>
            </a:r>
            <a:r>
              <a:rPr kumimoji="0" sz="1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Xp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5" name="object 24"/>
          <p:cNvSpPr/>
          <p:nvPr/>
        </p:nvSpPr>
        <p:spPr>
          <a:xfrm>
            <a:off x="5408879" y="5121570"/>
            <a:ext cx="3629660" cy="1100455"/>
          </a:xfrm>
          <a:custGeom>
            <a:avLst/>
            <a:gdLst/>
            <a:ahLst/>
            <a:cxnLst/>
            <a:rect l="l" t="t" r="r" b="b"/>
            <a:pathLst>
              <a:path w="3629659" h="1100454">
                <a:moveTo>
                  <a:pt x="317498" y="0"/>
                </a:moveTo>
                <a:lnTo>
                  <a:pt x="0" y="549970"/>
                </a:lnTo>
                <a:lnTo>
                  <a:pt x="317498" y="1099942"/>
                </a:lnTo>
                <a:lnTo>
                  <a:pt x="317498" y="824958"/>
                </a:lnTo>
                <a:lnTo>
                  <a:pt x="3629245" y="824958"/>
                </a:lnTo>
                <a:lnTo>
                  <a:pt x="3629245" y="274986"/>
                </a:lnTo>
                <a:lnTo>
                  <a:pt x="317498" y="274986"/>
                </a:lnTo>
                <a:lnTo>
                  <a:pt x="31749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5"/>
          <p:cNvSpPr/>
          <p:nvPr/>
        </p:nvSpPr>
        <p:spPr>
          <a:xfrm>
            <a:off x="5408879" y="5121570"/>
            <a:ext cx="3629660" cy="1100455"/>
          </a:xfrm>
          <a:custGeom>
            <a:avLst/>
            <a:gdLst/>
            <a:ahLst/>
            <a:cxnLst/>
            <a:rect l="l" t="t" r="r" b="b"/>
            <a:pathLst>
              <a:path w="3629659" h="1100454">
                <a:moveTo>
                  <a:pt x="3629246" y="274987"/>
                </a:moveTo>
                <a:lnTo>
                  <a:pt x="317499" y="274987"/>
                </a:lnTo>
                <a:lnTo>
                  <a:pt x="317499" y="0"/>
                </a:lnTo>
                <a:lnTo>
                  <a:pt x="0" y="549971"/>
                </a:lnTo>
                <a:lnTo>
                  <a:pt x="317499" y="1099943"/>
                </a:lnTo>
                <a:lnTo>
                  <a:pt x="317499" y="824959"/>
                </a:lnTo>
                <a:lnTo>
                  <a:pt x="3629246" y="824959"/>
                </a:lnTo>
                <a:lnTo>
                  <a:pt x="3629246" y="274987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26"/>
          <p:cNvSpPr txBox="1"/>
          <p:nvPr/>
        </p:nvSpPr>
        <p:spPr>
          <a:xfrm>
            <a:off x="5646367" y="5371353"/>
            <a:ext cx="314706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2110"/>
              </a:lnSpc>
              <a:spcBef>
                <a:spcPts val="2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Learn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program to Interact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with its 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environment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974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Binary Logistic Regression (Three Views)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View III: Logistic Regression models </a:t>
            </a:r>
            <a:r>
              <a:rPr lang="en-US" altLang="zh-CN" dirty="0" smtClean="0"/>
              <a:t>a </a:t>
            </a:r>
            <a:r>
              <a:rPr lang="en-US" altLang="zh-CN" dirty="0"/>
              <a:t>linear classification boundary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014802" y="2559835"/>
                <a:ext cx="6490751" cy="3202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altLang="zh-CN" sz="2400" dirty="0" smtClean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⁡[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CN" sz="2400" dirty="0" smtClean="0"/>
              </a:p>
              <a:p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40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sz="2400" b="0" dirty="0" smtClean="0"/>
                  <a:t>		  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zh-CN" altLang="en-US" sz="2400" dirty="0" err="1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802" y="2559835"/>
                <a:ext cx="6490751" cy="3202352"/>
              </a:xfrm>
              <a:prstGeom prst="rect">
                <a:avLst/>
              </a:prstGeom>
              <a:blipFill>
                <a:blip r:embed="rId3"/>
                <a:stretch>
                  <a:fillRect l="-282" b="-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2801074" y="5653140"/>
            <a:ext cx="4375230" cy="731211"/>
            <a:chOff x="750384" y="5670017"/>
            <a:chExt cx="5463540" cy="641350"/>
          </a:xfrm>
        </p:grpSpPr>
        <p:sp>
          <p:nvSpPr>
            <p:cNvPr id="9" name="object 8"/>
            <p:cNvSpPr/>
            <p:nvPr/>
          </p:nvSpPr>
          <p:spPr>
            <a:xfrm>
              <a:off x="750384" y="5670017"/>
              <a:ext cx="5463540" cy="641350"/>
            </a:xfrm>
            <a:custGeom>
              <a:avLst/>
              <a:gdLst/>
              <a:ahLst/>
              <a:cxnLst/>
              <a:rect l="l" t="t" r="r" b="b"/>
              <a:pathLst>
                <a:path w="5463540" h="641350">
                  <a:moveTo>
                    <a:pt x="0" y="224463"/>
                  </a:moveTo>
                  <a:lnTo>
                    <a:pt x="2651505" y="224463"/>
                  </a:lnTo>
                  <a:lnTo>
                    <a:pt x="2651505" y="74719"/>
                  </a:lnTo>
                  <a:lnTo>
                    <a:pt x="2571396" y="74719"/>
                  </a:lnTo>
                  <a:lnTo>
                    <a:pt x="2731619" y="0"/>
                  </a:lnTo>
                  <a:lnTo>
                    <a:pt x="2891842" y="74719"/>
                  </a:lnTo>
                  <a:lnTo>
                    <a:pt x="2811733" y="74719"/>
                  </a:lnTo>
                  <a:lnTo>
                    <a:pt x="2811733" y="224463"/>
                  </a:lnTo>
                  <a:lnTo>
                    <a:pt x="5463238" y="224463"/>
                  </a:lnTo>
                  <a:lnTo>
                    <a:pt x="5463238" y="640901"/>
                  </a:lnTo>
                  <a:lnTo>
                    <a:pt x="0" y="640901"/>
                  </a:lnTo>
                  <a:lnTo>
                    <a:pt x="0" y="224463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/>
            <p:cNvSpPr txBox="1"/>
            <p:nvPr/>
          </p:nvSpPr>
          <p:spPr>
            <a:xfrm>
              <a:off x="1006036" y="5942165"/>
              <a:ext cx="5074432" cy="2812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2000" dirty="0">
                  <a:solidFill>
                    <a:srgbClr val="FF0000"/>
                  </a:solidFill>
                </a:rPr>
                <a:t>Decision Boundary </a:t>
              </a:r>
              <a:r>
                <a:rPr lang="en-US" altLang="zh-CN" sz="2000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 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equals </a:t>
              </a:r>
              <a:r>
                <a:rPr lang="en-US" altLang="zh-CN" sz="2000" dirty="0">
                  <a:solidFill>
                    <a:srgbClr val="FF0000"/>
                  </a:solidFill>
                </a:rPr>
                <a:t>to zero</a:t>
              </a:r>
              <a:endParaRPr sz="2400" dirty="0">
                <a:solidFill>
                  <a:srgbClr val="FF0000"/>
                </a:solidFill>
                <a:cs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06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When </a:t>
            </a:r>
            <a:r>
              <a:rPr lang="en-US" altLang="zh-CN" dirty="0" smtClean="0"/>
              <a:t>to use Logistic Regression?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Logistic regression models are appropriate when the </a:t>
            </a:r>
            <a:r>
              <a:rPr lang="en-US" altLang="zh-CN" dirty="0" smtClean="0"/>
              <a:t>target </a:t>
            </a:r>
            <a:r>
              <a:rPr lang="en-US" altLang="zh-CN" dirty="0"/>
              <a:t>variable is coded as 0/1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/>
              <a:t>We </a:t>
            </a:r>
            <a:r>
              <a:rPr lang="en-US" altLang="zh-CN" dirty="0">
                <a:solidFill>
                  <a:srgbClr val="0070C0"/>
                </a:solidFill>
              </a:rPr>
              <a:t>only observe “0” and “1” </a:t>
            </a:r>
            <a:r>
              <a:rPr lang="en-US" altLang="zh-CN" dirty="0"/>
              <a:t>for the target </a:t>
            </a:r>
            <a:r>
              <a:rPr lang="en-US" altLang="zh-CN" dirty="0" smtClean="0"/>
              <a:t>variable, but </a:t>
            </a:r>
            <a:r>
              <a:rPr lang="en-US" altLang="zh-CN" dirty="0"/>
              <a:t>we think of the target variable conceptually as a </a:t>
            </a:r>
            <a:r>
              <a:rPr lang="en-US" altLang="zh-CN" dirty="0" smtClean="0"/>
              <a:t>probability </a:t>
            </a:r>
            <a:r>
              <a:rPr lang="en-US" altLang="zh-CN" dirty="0"/>
              <a:t>that “1” will occur.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29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 Regression Assumptions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Linearity in the logit – the regression equation should have a </a:t>
            </a:r>
            <a:r>
              <a:rPr lang="en-US" altLang="zh-CN" dirty="0" smtClean="0"/>
              <a:t>linear </a:t>
            </a:r>
            <a:r>
              <a:rPr lang="en-US" altLang="zh-CN" dirty="0"/>
              <a:t>relationship with the logit form of the target </a:t>
            </a:r>
            <a:r>
              <a:rPr lang="en-US" altLang="zh-CN" dirty="0" smtClean="0"/>
              <a:t>variable.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There is no assumption about the feature variables / target </a:t>
            </a:r>
            <a:r>
              <a:rPr lang="en-US" altLang="zh-CN" dirty="0" smtClean="0"/>
              <a:t>predictors </a:t>
            </a:r>
            <a:r>
              <a:rPr lang="en-US" altLang="zh-CN" dirty="0"/>
              <a:t>being linearly related to each </a:t>
            </a:r>
            <a:r>
              <a:rPr lang="en-US" altLang="zh-CN" dirty="0" smtClean="0"/>
              <a:t>other.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22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798706" y="4538180"/>
            <a:ext cx="3546588" cy="1421546"/>
            <a:chOff x="5496950" y="4642226"/>
            <a:chExt cx="3546588" cy="1421546"/>
          </a:xfrm>
        </p:grpSpPr>
        <p:grpSp>
          <p:nvGrpSpPr>
            <p:cNvPr id="8" name="组合 7"/>
            <p:cNvGrpSpPr/>
            <p:nvPr/>
          </p:nvGrpSpPr>
          <p:grpSpPr>
            <a:xfrm>
              <a:off x="5496950" y="4642226"/>
              <a:ext cx="1470852" cy="1421546"/>
              <a:chOff x="6142331" y="4516611"/>
              <a:chExt cx="1470852" cy="1421546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2"/>
              <a:srcRect r="49169"/>
              <a:stretch/>
            </p:blipFill>
            <p:spPr>
              <a:xfrm>
                <a:off x="6391952" y="4516611"/>
                <a:ext cx="971609" cy="100335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6142331" y="5538047"/>
                    <a:ext cx="147085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000" dirty="0" err="1" smtClean="0"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2331" y="5538047"/>
                    <a:ext cx="1470852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组合 8"/>
            <p:cNvGrpSpPr/>
            <p:nvPr/>
          </p:nvGrpSpPr>
          <p:grpSpPr>
            <a:xfrm>
              <a:off x="7123653" y="4651268"/>
              <a:ext cx="1919885" cy="1412504"/>
              <a:chOff x="7540213" y="4525653"/>
              <a:chExt cx="1919885" cy="14125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7540213" y="5538047"/>
                    <a:ext cx="191988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000" dirty="0" err="1" smtClean="0"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0213" y="5538047"/>
                    <a:ext cx="1919885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1" name="图片 10"/>
              <p:cNvPicPr>
                <a:picLocks noChangeAspect="1"/>
              </p:cNvPicPr>
              <p:nvPr/>
            </p:nvPicPr>
            <p:blipFill rotWithShape="1">
              <a:blip r:embed="rId2"/>
              <a:srcRect l="50730" r="221"/>
              <a:stretch/>
            </p:blipFill>
            <p:spPr>
              <a:xfrm>
                <a:off x="8027210" y="4525653"/>
                <a:ext cx="937549" cy="10033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6001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Today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Bayes </a:t>
            </a:r>
            <a:r>
              <a:rPr lang="en-US" altLang="zh-CN" dirty="0"/>
              <a:t>Classifier </a:t>
            </a:r>
          </a:p>
          <a:p>
            <a:r>
              <a:rPr lang="en-US" altLang="zh-CN" dirty="0" smtClean="0"/>
              <a:t>Logistic </a:t>
            </a:r>
            <a:r>
              <a:rPr lang="en-US" altLang="zh-CN" dirty="0"/>
              <a:t>Regression </a:t>
            </a:r>
          </a:p>
          <a:p>
            <a:r>
              <a:rPr lang="en-US" altLang="zh-CN" dirty="0" smtClean="0"/>
              <a:t>Training </a:t>
            </a:r>
            <a:r>
              <a:rPr lang="en-US" altLang="zh-CN" dirty="0"/>
              <a:t>LG by MLE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7E21740-1296-4C4F-B4D6-E91B709EFF01}"/>
              </a:ext>
            </a:extLst>
          </p:cNvPr>
          <p:cNvSpPr/>
          <p:nvPr/>
        </p:nvSpPr>
        <p:spPr>
          <a:xfrm>
            <a:off x="154516" y="2528468"/>
            <a:ext cx="474134" cy="3651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04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 Regression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551" y="1302706"/>
            <a:ext cx="8005799" cy="487262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77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85111"/>
          </a:xfrm>
        </p:spPr>
        <p:txBody>
          <a:bodyPr/>
          <a:lstStyle/>
          <a:p>
            <a:r>
              <a:rPr lang="en-US" altLang="zh-CN" sz="3600" dirty="0"/>
              <a:t>Review: Maximum Likelihood </a:t>
            </a:r>
            <a:r>
              <a:rPr lang="en-US" altLang="zh-CN" sz="3600" dirty="0" smtClean="0"/>
              <a:t>Estimation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 smtClean="0"/>
                  <a:t>Consider a sample set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which is drawn from a probability </a:t>
                </a:r>
                <a:r>
                  <a:rPr lang="en-US" altLang="zh-CN" dirty="0" smtClean="0"/>
                  <a:t>distribution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where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are </a:t>
                </a:r>
                <a:r>
                  <a:rPr lang="en-US" altLang="zh-CN" dirty="0" smtClean="0"/>
                  <a:t>parameters.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dirty="0" smtClean="0">
                    <a:solidFill>
                      <a:srgbClr val="0070C0"/>
                    </a:solidFill>
                  </a:rPr>
                  <a:t>If the </a:t>
                </a:r>
                <a:r>
                  <a:rPr lang="en-US" altLang="zh-CN" i="1" dirty="0" err="1">
                    <a:solidFill>
                      <a:srgbClr val="0070C0"/>
                    </a:solidFill>
                  </a:rPr>
                  <a:t>Z</a:t>
                </a:r>
                <a:r>
                  <a:rPr lang="en-US" altLang="zh-CN" dirty="0" err="1">
                    <a:solidFill>
                      <a:srgbClr val="0070C0"/>
                    </a:solidFill>
                  </a:rPr>
                  <a:t>s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 are independent with probability density function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 the </a:t>
                </a:r>
                <a:r>
                  <a:rPr lang="en-US" altLang="zh-CN" dirty="0"/>
                  <a:t>joint probability of the whole set is</a:t>
                </a:r>
                <a:r>
                  <a:rPr lang="en-US" altLang="zh-CN" dirty="0" smtClean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T</a:t>
                </a:r>
                <a:r>
                  <a:rPr lang="en-US" altLang="zh-CN" dirty="0" smtClean="0"/>
                  <a:t>his </a:t>
                </a:r>
                <a:r>
                  <a:rPr lang="en-US" altLang="zh-CN" dirty="0"/>
                  <a:t>may be </a:t>
                </a:r>
                <a:r>
                  <a:rPr lang="en-US" altLang="zh-CN" dirty="0" smtClean="0"/>
                  <a:t>maximized </a:t>
                </a:r>
                <a:r>
                  <a:rPr lang="en-US" altLang="zh-CN" dirty="0"/>
                  <a:t>with respect to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 smtClean="0"/>
                  <a:t> to </a:t>
                </a:r>
                <a:r>
                  <a:rPr lang="en-US" altLang="zh-CN" dirty="0"/>
                  <a:t>give the maximum likelihood estimates.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73" r="-1623" b="-6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40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pc="-10" dirty="0" smtClean="0"/>
              <a:t>Review: Maximum </a:t>
            </a:r>
            <a:r>
              <a:rPr lang="en-US" altLang="zh-CN" sz="3600" spc="-15" dirty="0"/>
              <a:t>Likelihood</a:t>
            </a:r>
            <a:r>
              <a:rPr lang="en-US" altLang="zh-CN" sz="3600" spc="-65" dirty="0"/>
              <a:t> </a:t>
            </a:r>
            <a:r>
              <a:rPr lang="en-US" altLang="zh-CN" sz="3600" spc="-10" dirty="0"/>
              <a:t>Estimation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77388"/>
                <a:ext cx="8254442" cy="517388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spc="-15" dirty="0" smtClean="0">
                    <a:cs typeface="Calibri"/>
                  </a:rPr>
                  <a:t>Assume a particular model with unknown parameters, </a:t>
                </a:r>
                <a14:m>
                  <m:oMath xmlns:m="http://schemas.openxmlformats.org/officeDocument/2006/math">
                    <m:r>
                      <a:rPr lang="zh-CN" altLang="en-US" sz="2400" i="1" spc="-40" dirty="0">
                        <a:latin typeface="Cambria Math" panose="02040503050406030204" pitchFamily="18" charset="0"/>
                        <a:cs typeface="Symbol"/>
                      </a:rPr>
                      <m:t>𝜃</m:t>
                    </m:r>
                  </m:oMath>
                </a14:m>
                <a:endParaRPr lang="en-US" altLang="zh-CN" sz="2400" spc="-15" dirty="0" smtClean="0">
                  <a:cs typeface="Calibri"/>
                </a:endParaRPr>
              </a:p>
              <a:p>
                <a:r>
                  <a:rPr lang="en-US" altLang="zh-CN" sz="2400" spc="-15" dirty="0">
                    <a:cs typeface="Calibri"/>
                  </a:rPr>
                  <a:t>W</a:t>
                </a:r>
                <a:r>
                  <a:rPr lang="en-US" altLang="zh-CN" sz="2400" spc="-15" dirty="0" smtClean="0">
                    <a:cs typeface="Calibri"/>
                  </a:rPr>
                  <a:t>e </a:t>
                </a:r>
                <a:r>
                  <a:rPr lang="en-US" altLang="zh-CN" sz="2400" spc="-10" dirty="0">
                    <a:cs typeface="Calibri"/>
                  </a:rPr>
                  <a:t>can </a:t>
                </a:r>
                <a:r>
                  <a:rPr lang="en-US" altLang="zh-CN" sz="2400" dirty="0">
                    <a:cs typeface="Calibri"/>
                  </a:rPr>
                  <a:t>then </a:t>
                </a:r>
                <a:r>
                  <a:rPr lang="en-US" altLang="zh-CN" sz="2400" spc="-5" dirty="0">
                    <a:cs typeface="Calibri"/>
                  </a:rPr>
                  <a:t>define the </a:t>
                </a:r>
                <a:r>
                  <a:rPr lang="en-US" altLang="zh-CN" sz="2400" spc="-10" dirty="0">
                    <a:cs typeface="Calibri"/>
                  </a:rPr>
                  <a:t>probability </a:t>
                </a:r>
                <a:r>
                  <a:rPr lang="en-US" altLang="zh-CN" sz="2400" spc="-5" dirty="0">
                    <a:cs typeface="Calibri"/>
                  </a:rPr>
                  <a:t>of observing </a:t>
                </a:r>
                <a:r>
                  <a:rPr lang="en-US" altLang="zh-CN" sz="2400" dirty="0">
                    <a:cs typeface="Calibri"/>
                  </a:rPr>
                  <a:t>a </a:t>
                </a:r>
                <a:r>
                  <a:rPr lang="en-US" altLang="zh-CN" sz="2400" spc="-5" dirty="0">
                    <a:cs typeface="Calibri"/>
                  </a:rPr>
                  <a:t>given</a:t>
                </a:r>
                <a:r>
                  <a:rPr lang="en-US" altLang="zh-CN" sz="2400" dirty="0">
                    <a:cs typeface="Calibri"/>
                  </a:rPr>
                  <a:t> </a:t>
                </a:r>
                <a:r>
                  <a:rPr lang="en-US" altLang="zh-CN" sz="2400" spc="-10" dirty="0">
                    <a:cs typeface="Calibri"/>
                  </a:rPr>
                  <a:t>event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spc="-5" dirty="0">
                    <a:cs typeface="Calibri"/>
                  </a:rPr>
                  <a:t>conditional on </a:t>
                </a:r>
                <a:r>
                  <a:rPr lang="en-US" altLang="zh-CN" sz="2400" dirty="0">
                    <a:cs typeface="Calibri"/>
                  </a:rPr>
                  <a:t>a </a:t>
                </a:r>
                <a:r>
                  <a:rPr lang="en-US" altLang="zh-CN" sz="2400" spc="-5" dirty="0">
                    <a:cs typeface="Calibri"/>
                  </a:rPr>
                  <a:t>particular set of</a:t>
                </a:r>
                <a:r>
                  <a:rPr lang="en-US" altLang="zh-CN" sz="2400" spc="-25" dirty="0">
                    <a:cs typeface="Calibri"/>
                  </a:rPr>
                  <a:t> </a:t>
                </a:r>
                <a:r>
                  <a:rPr lang="en-US" altLang="zh-CN" sz="2400" spc="-15" dirty="0">
                    <a:cs typeface="Calibri"/>
                  </a:rPr>
                  <a:t>parameters</a:t>
                </a:r>
                <a:r>
                  <a:rPr lang="en-US" altLang="zh-CN" sz="2400" spc="-15" dirty="0" smtClean="0">
                    <a:cs typeface="Calibri"/>
                  </a:rPr>
                  <a:t>.</a:t>
                </a:r>
              </a:p>
              <a:p>
                <a:r>
                  <a:rPr lang="en-US" altLang="zh-CN" sz="2400" spc="-45" dirty="0">
                    <a:cs typeface="Calibri"/>
                  </a:rPr>
                  <a:t>We </a:t>
                </a:r>
                <a:r>
                  <a:rPr lang="en-US" altLang="zh-CN" sz="2400" spc="-20" dirty="0">
                    <a:cs typeface="Calibri"/>
                  </a:rPr>
                  <a:t>have </a:t>
                </a:r>
                <a:r>
                  <a:rPr lang="en-US" altLang="zh-CN" sz="2400" spc="-5" dirty="0">
                    <a:cs typeface="Calibri"/>
                  </a:rPr>
                  <a:t>observed </a:t>
                </a:r>
                <a:r>
                  <a:rPr lang="en-US" altLang="zh-CN" sz="2400" dirty="0">
                    <a:solidFill>
                      <a:srgbClr val="0000FF"/>
                    </a:solidFill>
                    <a:cs typeface="Calibri"/>
                  </a:rPr>
                  <a:t>a </a:t>
                </a:r>
                <a:r>
                  <a:rPr lang="en-US" altLang="zh-CN" sz="2400" spc="-5" dirty="0">
                    <a:solidFill>
                      <a:srgbClr val="0000FF"/>
                    </a:solidFill>
                    <a:cs typeface="Calibri"/>
                  </a:rPr>
                  <a:t>set of </a:t>
                </a:r>
                <a:r>
                  <a:rPr lang="en-US" altLang="zh-CN" sz="2400" spc="-10" dirty="0">
                    <a:solidFill>
                      <a:srgbClr val="0000FF"/>
                    </a:solidFill>
                    <a:cs typeface="Calibri"/>
                  </a:rPr>
                  <a:t>outcomes </a:t>
                </a:r>
                <a:r>
                  <a:rPr lang="en-US" altLang="zh-CN" sz="2400" spc="-5" dirty="0">
                    <a:cs typeface="Calibri"/>
                  </a:rPr>
                  <a:t>in the </a:t>
                </a:r>
                <a:r>
                  <a:rPr lang="en-US" altLang="zh-CN" sz="2400" spc="-10" dirty="0">
                    <a:cs typeface="Calibri"/>
                  </a:rPr>
                  <a:t>real</a:t>
                </a:r>
                <a:r>
                  <a:rPr lang="en-US" altLang="zh-CN" sz="2400" spc="55" dirty="0">
                    <a:cs typeface="Calibri"/>
                  </a:rPr>
                  <a:t> </a:t>
                </a:r>
                <a:r>
                  <a:rPr lang="en-US" altLang="zh-CN" sz="2400" spc="-10" dirty="0">
                    <a:cs typeface="Calibri"/>
                  </a:rPr>
                  <a:t>world.</a:t>
                </a:r>
                <a:endParaRPr lang="en-US" altLang="zh-CN" sz="2400" dirty="0">
                  <a:cs typeface="Calibri"/>
                </a:endParaRPr>
              </a:p>
              <a:p>
                <a:r>
                  <a:rPr lang="en-US" altLang="zh-CN" sz="2400" spc="-5" dirty="0">
                    <a:cs typeface="Calibri"/>
                  </a:rPr>
                  <a:t>It is </a:t>
                </a:r>
                <a:r>
                  <a:rPr lang="en-US" altLang="zh-CN" sz="2400" dirty="0">
                    <a:cs typeface="Calibri"/>
                  </a:rPr>
                  <a:t>then </a:t>
                </a:r>
                <a:r>
                  <a:rPr lang="en-US" altLang="zh-CN" sz="2400" spc="-5" dirty="0">
                    <a:cs typeface="Calibri"/>
                  </a:rPr>
                  <a:t>possible </a:t>
                </a:r>
                <a:r>
                  <a:rPr lang="en-US" altLang="zh-CN" sz="2400" spc="-15" dirty="0">
                    <a:cs typeface="Calibri"/>
                  </a:rPr>
                  <a:t>to </a:t>
                </a:r>
                <a:r>
                  <a:rPr lang="en-US" altLang="zh-CN" sz="2400" spc="-5" dirty="0">
                    <a:cs typeface="Calibri"/>
                  </a:rPr>
                  <a:t>choose </a:t>
                </a:r>
                <a:r>
                  <a:rPr lang="en-US" altLang="zh-CN" sz="2400" dirty="0">
                    <a:cs typeface="Calibri"/>
                  </a:rPr>
                  <a:t>a </a:t>
                </a:r>
                <a:r>
                  <a:rPr lang="en-US" altLang="zh-CN" sz="2400" spc="-5" dirty="0">
                    <a:cs typeface="Calibri"/>
                  </a:rPr>
                  <a:t>set of </a:t>
                </a:r>
                <a:r>
                  <a:rPr lang="en-US" altLang="zh-CN" sz="2400" spc="-15" dirty="0">
                    <a:cs typeface="Calibri"/>
                  </a:rPr>
                  <a:t>parameters </a:t>
                </a:r>
                <a:r>
                  <a:rPr lang="en-US" altLang="zh-CN" sz="2400" spc="-5" dirty="0">
                    <a:cs typeface="Calibri"/>
                  </a:rPr>
                  <a:t>which </a:t>
                </a:r>
                <a:r>
                  <a:rPr lang="en-US" altLang="zh-CN" sz="2400" spc="-15" dirty="0">
                    <a:cs typeface="Calibri"/>
                  </a:rPr>
                  <a:t>are  </a:t>
                </a:r>
                <a:r>
                  <a:rPr lang="en-US" altLang="zh-CN" sz="2400" spc="-10" dirty="0">
                    <a:cs typeface="Calibri"/>
                  </a:rPr>
                  <a:t>most </a:t>
                </a:r>
                <a:r>
                  <a:rPr lang="en-US" altLang="zh-CN" sz="2400" spc="-20" dirty="0">
                    <a:cs typeface="Calibri"/>
                  </a:rPr>
                  <a:t>likely </a:t>
                </a:r>
                <a:r>
                  <a:rPr lang="en-US" altLang="zh-CN" sz="2400" spc="-15" dirty="0">
                    <a:cs typeface="Calibri"/>
                  </a:rPr>
                  <a:t>to </a:t>
                </a:r>
                <a:r>
                  <a:rPr lang="en-US" altLang="zh-CN" sz="2400" spc="-20" dirty="0">
                    <a:cs typeface="Calibri"/>
                  </a:rPr>
                  <a:t>have </a:t>
                </a:r>
                <a:r>
                  <a:rPr lang="en-US" altLang="zh-CN" sz="2400" spc="-10" dirty="0">
                    <a:cs typeface="Calibri"/>
                  </a:rPr>
                  <a:t>produced </a:t>
                </a:r>
                <a:r>
                  <a:rPr lang="en-US" altLang="zh-CN" sz="2400" spc="-5" dirty="0">
                    <a:cs typeface="Calibri"/>
                  </a:rPr>
                  <a:t>the observed</a:t>
                </a:r>
                <a:r>
                  <a:rPr lang="en-US" altLang="zh-CN" sz="2400" spc="50" dirty="0">
                    <a:cs typeface="Calibri"/>
                  </a:rPr>
                  <a:t> </a:t>
                </a:r>
                <a:r>
                  <a:rPr lang="en-US" altLang="zh-CN" sz="2400" spc="-10" dirty="0">
                    <a:cs typeface="Calibri"/>
                  </a:rPr>
                  <a:t>results.</a:t>
                </a:r>
                <a:endParaRPr lang="en-US" altLang="zh-CN" sz="2400" dirty="0">
                  <a:cs typeface="Calibri"/>
                </a:endParaRPr>
              </a:p>
              <a:p>
                <a:pPr marL="558165" indent="0" algn="ctr">
                  <a:lnSpc>
                    <a:spcPct val="100000"/>
                  </a:lnSpc>
                  <a:spcBef>
                    <a:spcPts val="935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000" i="1" spc="-145" dirty="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zh-CN" altLang="en-US" sz="2000" i="1" spc="-145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𝜃</m:t>
                          </m:r>
                        </m:e>
                      </m:acc>
                      <m:r>
                        <a:rPr lang="en-US" altLang="zh-CN" sz="2000" b="0" i="1" spc="-145" dirty="0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pc="-145" dirty="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/>
                            </a:rPr>
                            <m:t>𝑎𝑟𝑔𝑚𝑎𝑥</m:t>
                          </m:r>
                        </m:e>
                        <m:sub>
                          <m:r>
                            <a:rPr lang="zh-CN" altLang="en-US" sz="2000" b="0" i="1" spc="-145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𝜃</m:t>
                          </m:r>
                        </m:sub>
                      </m:sSub>
                      <m:r>
                        <a:rPr lang="en-US" altLang="zh-CN" sz="2000" i="1" spc="-330" dirty="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US" altLang="zh-CN" sz="2000" i="1" spc="70" dirty="0" smtClean="0">
                          <a:latin typeface="Cambria Math" panose="02040503050406030204" pitchFamily="18" charset="0"/>
                          <a:cs typeface="Times New Roman"/>
                        </a:rPr>
                        <m:t>𝑃</m:t>
                      </m:r>
                      <m:r>
                        <a:rPr lang="en-US" altLang="zh-CN" sz="2000" i="1" spc="70" dirty="0" smtClean="0">
                          <a:latin typeface="Cambria Math" panose="02040503050406030204" pitchFamily="18" charset="0"/>
                          <a:cs typeface="Times New Roman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,…,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n</m:t>
                          </m:r>
                        </m:sub>
                      </m:sSub>
                      <m:r>
                        <a:rPr lang="en-US" altLang="zh-CN" sz="2000" i="1" spc="5" dirty="0">
                          <a:latin typeface="Cambria Math" panose="02040503050406030204" pitchFamily="18" charset="0"/>
                          <a:cs typeface="Times New Roman"/>
                        </a:rPr>
                        <m:t>|</m:t>
                      </m:r>
                      <m:r>
                        <a:rPr lang="en-US" altLang="zh-CN" sz="2000" i="1" spc="-385" dirty="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zh-CN" altLang="en-US" sz="2000" i="1" spc="-40" dirty="0" smtClean="0">
                          <a:latin typeface="Cambria Math" panose="02040503050406030204" pitchFamily="18" charset="0"/>
                          <a:cs typeface="Symbol"/>
                        </a:rPr>
                        <m:t>𝜃</m:t>
                      </m:r>
                      <m:r>
                        <a:rPr lang="en-US" altLang="zh-CN" sz="2000" i="1" spc="-420" dirty="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US" altLang="zh-CN" sz="2000" i="1" spc="5" dirty="0"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latin typeface="Times New Roman"/>
                  <a:cs typeface="Times New Roman"/>
                </a:endParaRPr>
              </a:p>
              <a:p>
                <a:pPr marL="38100" marR="30480">
                  <a:lnSpc>
                    <a:spcPct val="100800"/>
                  </a:lnSpc>
                  <a:spcBef>
                    <a:spcPts val="1155"/>
                  </a:spcBef>
                  <a:tabLst>
                    <a:tab pos="6449695" algn="l"/>
                  </a:tabLst>
                </a:pPr>
                <a:r>
                  <a:rPr lang="en-US" altLang="zh-CN" sz="2400" dirty="0">
                    <a:cs typeface="Calibri"/>
                  </a:rPr>
                  <a:t>This is </a:t>
                </a:r>
                <a:r>
                  <a:rPr lang="en-US" altLang="zh-CN" sz="2400" spc="-10" dirty="0">
                    <a:cs typeface="Calibri"/>
                  </a:rPr>
                  <a:t>maximum likelihood. </a:t>
                </a:r>
                <a:endParaRPr lang="en-US" altLang="zh-CN" sz="2000" b="0" i="1" spc="70" dirty="0" smtClean="0">
                  <a:latin typeface="Cambria Math" panose="02040503050406030204" pitchFamily="18" charset="0"/>
                  <a:cs typeface="Times New Roman"/>
                </a:endParaRPr>
              </a:p>
              <a:p>
                <a:pPr marL="0" marR="30480" indent="0">
                  <a:lnSpc>
                    <a:spcPct val="100800"/>
                  </a:lnSpc>
                  <a:spcBef>
                    <a:spcPts val="1155"/>
                  </a:spcBef>
                  <a:buNone/>
                  <a:tabLst>
                    <a:tab pos="644969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pc="70" dirty="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pc="70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pc="70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pc="70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sz="2000" b="0" i="1" spc="70" dirty="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b="0" i="1" spc="70" dirty="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2000" b="0" i="1" spc="70" dirty="0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pc="70" dirty="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pc="70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en-US" altLang="zh-CN" sz="2000" b="0" i="1" spc="70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pc="70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000" b="0" i="0" spc="70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log</m:t>
                          </m:r>
                          <m:r>
                            <a:rPr lang="en-US" altLang="zh-CN" sz="2000" b="0" i="1" spc="70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⁡(</m:t>
                          </m:r>
                          <m:r>
                            <a:rPr lang="en-US" altLang="zh-CN" sz="2000" i="1" spc="5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𝑃</m:t>
                          </m:r>
                          <m:r>
                            <a:rPr lang="en-US" altLang="zh-CN" sz="2000" i="1" spc="5" dirty="0">
                              <a:latin typeface="Cambria Math" panose="02040503050406030204" pitchFamily="18" charset="0"/>
                              <a:cs typeface="Times New Roman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 spc="5" dirty="0">
                              <a:latin typeface="Cambria Math" panose="02040503050406030204" pitchFamily="18" charset="0"/>
                              <a:cs typeface="Times New Roman"/>
                            </a:rPr>
                            <m:t>|</m:t>
                          </m:r>
                          <m:r>
                            <a:rPr lang="en-US" altLang="zh-CN" sz="2000" i="1" spc="-385" dirty="0">
                              <a:latin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  <m:r>
                            <a:rPr lang="zh-CN" altLang="en-US" sz="2000" i="1" spc="-40" dirty="0">
                              <a:latin typeface="Cambria Math" panose="02040503050406030204" pitchFamily="18" charset="0"/>
                              <a:cs typeface="Symbol"/>
                            </a:rPr>
                            <m:t>𝜃</m:t>
                          </m:r>
                          <m:r>
                            <a:rPr lang="en-US" altLang="zh-CN" sz="2000" i="1" spc="5" dirty="0">
                              <a:latin typeface="Cambria Math" panose="02040503050406030204" pitchFamily="18" charset="0"/>
                              <a:cs typeface="Times New Roman"/>
                            </a:rPr>
                            <m:t>)</m:t>
                          </m:r>
                          <m:r>
                            <a:rPr lang="en-US" altLang="zh-CN" sz="2000" b="0" i="1" spc="70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spc="-10" dirty="0" smtClean="0">
                  <a:solidFill>
                    <a:srgbClr val="FF0000"/>
                  </a:solidFill>
                  <a:cs typeface="Calibri"/>
                </a:endParaRPr>
              </a:p>
              <a:p>
                <a:pPr marR="30480">
                  <a:lnSpc>
                    <a:spcPct val="100800"/>
                  </a:lnSpc>
                  <a:spcBef>
                    <a:spcPts val="1155"/>
                  </a:spcBef>
                  <a:tabLst>
                    <a:tab pos="6449695" algn="l"/>
                  </a:tabLst>
                </a:pPr>
                <a:r>
                  <a:rPr lang="en-US" altLang="zh-CN" sz="2400" dirty="0">
                    <a:cs typeface="Calibri"/>
                  </a:rPr>
                  <a:t>It</a:t>
                </a:r>
                <a:r>
                  <a:rPr lang="en-US" altLang="zh-CN" sz="2400" spc="20" dirty="0">
                    <a:cs typeface="Calibri"/>
                  </a:rPr>
                  <a:t>’</a:t>
                </a:r>
                <a:r>
                  <a:rPr lang="en-US" altLang="zh-CN" sz="2400" dirty="0">
                    <a:cs typeface="Calibri"/>
                  </a:rPr>
                  <a:t>s</a:t>
                </a:r>
                <a:r>
                  <a:rPr lang="en-US" altLang="zh-CN" sz="2400" spc="5" dirty="0">
                    <a:cs typeface="Calibri"/>
                  </a:rPr>
                  <a:t> often </a:t>
                </a:r>
                <a:r>
                  <a:rPr lang="en-US" altLang="zh-CN" sz="2400" spc="-5" dirty="0">
                    <a:solidFill>
                      <a:srgbClr val="FF0000"/>
                    </a:solidFill>
                    <a:cs typeface="Calibri"/>
                  </a:rPr>
                  <a:t>both </a:t>
                </a:r>
                <a:r>
                  <a:rPr lang="en-US" altLang="zh-CN" sz="2400" spc="-15" dirty="0">
                    <a:solidFill>
                      <a:srgbClr val="FF0000"/>
                    </a:solidFill>
                    <a:cs typeface="Calibri"/>
                  </a:rPr>
                  <a:t>consistent </a:t>
                </a:r>
                <a:r>
                  <a:rPr lang="en-US" altLang="zh-CN" sz="2400" dirty="0">
                    <a:solidFill>
                      <a:srgbClr val="FF0000"/>
                    </a:solidFill>
                    <a:cs typeface="Calibri"/>
                  </a:rPr>
                  <a:t>and </a:t>
                </a:r>
                <a:r>
                  <a:rPr lang="en-US" altLang="zh-CN" sz="2400" spc="-10" dirty="0">
                    <a:solidFill>
                      <a:srgbClr val="FF0000"/>
                    </a:solidFill>
                    <a:cs typeface="Calibri"/>
                  </a:rPr>
                  <a:t>efficient. </a:t>
                </a:r>
              </a:p>
              <a:p>
                <a:pPr marL="38100" marR="30480">
                  <a:lnSpc>
                    <a:spcPct val="100800"/>
                  </a:lnSpc>
                  <a:spcBef>
                    <a:spcPts val="1155"/>
                  </a:spcBef>
                  <a:tabLst>
                    <a:tab pos="6449695" algn="l"/>
                  </a:tabLst>
                </a:pPr>
                <a:r>
                  <a:rPr lang="en-US" altLang="zh-CN" sz="2400" spc="-5" dirty="0" smtClean="0">
                    <a:cs typeface="Calibri"/>
                  </a:rPr>
                  <a:t>It </a:t>
                </a:r>
                <a:r>
                  <a:rPr lang="en-US" altLang="zh-CN" sz="2400" spc="-10" dirty="0">
                    <a:cs typeface="Calibri"/>
                  </a:rPr>
                  <a:t>provides </a:t>
                </a:r>
                <a:r>
                  <a:rPr lang="en-US" altLang="zh-CN" sz="2400" dirty="0">
                    <a:cs typeface="Calibri"/>
                  </a:rPr>
                  <a:t>a </a:t>
                </a:r>
                <a:r>
                  <a:rPr lang="en-US" altLang="zh-CN" sz="2400" spc="-15" dirty="0">
                    <a:cs typeface="Calibri"/>
                  </a:rPr>
                  <a:t>standard to </a:t>
                </a:r>
                <a:r>
                  <a:rPr lang="en-US" altLang="zh-CN" sz="2400" spc="-10" dirty="0">
                    <a:cs typeface="Calibri"/>
                  </a:rPr>
                  <a:t>compare </a:t>
                </a:r>
                <a:r>
                  <a:rPr lang="en-US" altLang="zh-CN" sz="2400" spc="-5" dirty="0">
                    <a:cs typeface="Calibri"/>
                  </a:rPr>
                  <a:t>other </a:t>
                </a:r>
                <a:r>
                  <a:rPr lang="en-US" altLang="zh-CN" sz="2400" spc="-10" dirty="0" smtClean="0">
                    <a:cs typeface="Calibri"/>
                  </a:rPr>
                  <a:t>estimation </a:t>
                </a:r>
                <a:r>
                  <a:rPr lang="en-US" altLang="zh-CN" sz="2400" spc="-5" dirty="0">
                    <a:cs typeface="Calibri"/>
                  </a:rPr>
                  <a:t>techniques</a:t>
                </a:r>
                <a:r>
                  <a:rPr lang="en-US" altLang="zh-CN" sz="2400" spc="-5" dirty="0" smtClean="0">
                    <a:cs typeface="Calibri"/>
                  </a:rPr>
                  <a:t>.</a:t>
                </a:r>
                <a:endParaRPr lang="en-US" altLang="zh-CN" sz="2400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77388"/>
                <a:ext cx="8254442" cy="5173884"/>
              </a:xfrm>
              <a:blipFill>
                <a:blip r:embed="rId2"/>
                <a:stretch>
                  <a:fillRect l="-960" t="-2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26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840297" y="4488506"/>
            <a:ext cx="2042795" cy="732790"/>
            <a:chOff x="6553200" y="5161326"/>
            <a:chExt cx="2042795" cy="732790"/>
          </a:xfrm>
        </p:grpSpPr>
        <p:sp>
          <p:nvSpPr>
            <p:cNvPr id="8" name="object 11"/>
            <p:cNvSpPr/>
            <p:nvPr/>
          </p:nvSpPr>
          <p:spPr>
            <a:xfrm>
              <a:off x="6553200" y="5161326"/>
              <a:ext cx="2042795" cy="732790"/>
            </a:xfrm>
            <a:custGeom>
              <a:avLst/>
              <a:gdLst/>
              <a:ahLst/>
              <a:cxnLst/>
              <a:rect l="l" t="t" r="r" b="b"/>
              <a:pathLst>
                <a:path w="2042795" h="732789">
                  <a:moveTo>
                    <a:pt x="366367" y="0"/>
                  </a:moveTo>
                  <a:lnTo>
                    <a:pt x="0" y="366367"/>
                  </a:lnTo>
                  <a:lnTo>
                    <a:pt x="366367" y="732733"/>
                  </a:lnTo>
                  <a:lnTo>
                    <a:pt x="366367" y="628103"/>
                  </a:lnTo>
                  <a:lnTo>
                    <a:pt x="2042519" y="628103"/>
                  </a:lnTo>
                  <a:lnTo>
                    <a:pt x="2042519" y="104630"/>
                  </a:lnTo>
                  <a:lnTo>
                    <a:pt x="366367" y="104630"/>
                  </a:lnTo>
                  <a:lnTo>
                    <a:pt x="366367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3"/>
            <p:cNvSpPr txBox="1"/>
            <p:nvPr/>
          </p:nvSpPr>
          <p:spPr>
            <a:xfrm>
              <a:off x="7021623" y="5365496"/>
              <a:ext cx="136715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5" dirty="0">
                  <a:latin typeface="Calibri"/>
                  <a:cs typeface="Calibri"/>
                </a:rPr>
                <a:t>L</a:t>
              </a:r>
              <a:r>
                <a:rPr sz="1800" dirty="0">
                  <a:latin typeface="Calibri"/>
                  <a:cs typeface="Calibri"/>
                </a:rPr>
                <a:t>og</a:t>
              </a:r>
              <a:r>
                <a:rPr sz="1800" spc="-5" dirty="0">
                  <a:latin typeface="Calibri"/>
                  <a:cs typeface="Calibri"/>
                </a:rPr>
                <a:t>-</a:t>
              </a:r>
              <a:r>
                <a:rPr sz="1800" spc="5" dirty="0">
                  <a:latin typeface="Calibri"/>
                  <a:cs typeface="Calibri"/>
                </a:rPr>
                <a:t>L</a:t>
              </a:r>
              <a:r>
                <a:rPr sz="1800" dirty="0">
                  <a:latin typeface="Calibri"/>
                  <a:cs typeface="Calibri"/>
                </a:rPr>
                <a:t>i</a:t>
              </a:r>
              <a:r>
                <a:rPr sz="1800" spc="-65" dirty="0">
                  <a:latin typeface="Calibri"/>
                  <a:cs typeface="Calibri"/>
                </a:rPr>
                <a:t>k</a:t>
              </a:r>
              <a:r>
                <a:rPr sz="1800" dirty="0">
                  <a:latin typeface="Calibri"/>
                  <a:cs typeface="Calibri"/>
                </a:rPr>
                <a:t>elihood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364172" y="3483619"/>
            <a:ext cx="1518920" cy="732790"/>
            <a:chOff x="7063230" y="3228975"/>
            <a:chExt cx="1518920" cy="732790"/>
          </a:xfrm>
        </p:grpSpPr>
        <p:sp>
          <p:nvSpPr>
            <p:cNvPr id="11" name="object 15"/>
            <p:cNvSpPr/>
            <p:nvPr/>
          </p:nvSpPr>
          <p:spPr>
            <a:xfrm>
              <a:off x="7063230" y="3228975"/>
              <a:ext cx="1518920" cy="732790"/>
            </a:xfrm>
            <a:custGeom>
              <a:avLst/>
              <a:gdLst/>
              <a:ahLst/>
              <a:cxnLst/>
              <a:rect l="l" t="t" r="r" b="b"/>
              <a:pathLst>
                <a:path w="1518920" h="732789">
                  <a:moveTo>
                    <a:pt x="0" y="366367"/>
                  </a:moveTo>
                  <a:lnTo>
                    <a:pt x="366366" y="0"/>
                  </a:lnTo>
                  <a:lnTo>
                    <a:pt x="366366" y="104631"/>
                  </a:lnTo>
                  <a:lnTo>
                    <a:pt x="1518817" y="104631"/>
                  </a:lnTo>
                  <a:lnTo>
                    <a:pt x="1518817" y="628102"/>
                  </a:lnTo>
                  <a:lnTo>
                    <a:pt x="366366" y="628102"/>
                  </a:lnTo>
                  <a:lnTo>
                    <a:pt x="366366" y="732734"/>
                  </a:lnTo>
                  <a:lnTo>
                    <a:pt x="0" y="36636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6"/>
            <p:cNvSpPr txBox="1"/>
            <p:nvPr/>
          </p:nvSpPr>
          <p:spPr>
            <a:xfrm>
              <a:off x="7467444" y="3433445"/>
              <a:ext cx="97218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10" dirty="0">
                  <a:latin typeface="Calibri"/>
                  <a:cs typeface="Calibri"/>
                </a:rPr>
                <a:t>Likelihood</a:t>
              </a:r>
              <a:endParaRPr sz="18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33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MLE for Logistic Regression Training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15044"/>
                <a:ext cx="8339986" cy="456191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/>
                  <a:t>Training set: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b="0" dirty="0" smtClean="0"/>
              </a:p>
              <a:p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US" altLang="zh-CN" sz="24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𝑃𝑟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=1|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𝑃𝑟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=0|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buNone/>
                </a:pPr>
                <a:endParaRPr lang="en-US" altLang="zh-CN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15044"/>
                <a:ext cx="8339986" cy="4561919"/>
              </a:xfrm>
              <a:blipFill>
                <a:blip r:embed="rId2"/>
                <a:stretch>
                  <a:fillRect l="-1096" t="-33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09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Extra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Rewrite </a:t>
                </a:r>
                <a:r>
                  <a:rPr lang="en-US" altLang="zh-CN" dirty="0"/>
                  <a:t>Logistic Regression as two stages: 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First: summing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Second: Sigmoid Squashing</a:t>
                </a:r>
              </a:p>
              <a:p>
                <a:pPr lvl="1"/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46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585111"/>
          </a:xfrm>
        </p:spPr>
        <p:txBody>
          <a:bodyPr/>
          <a:lstStyle/>
          <a:p>
            <a:r>
              <a:rPr lang="en-US" altLang="zh-CN" sz="3200" dirty="0" smtClean="0"/>
              <a:t>“</a:t>
            </a:r>
            <a:r>
              <a:rPr lang="en-US" altLang="zh-CN" sz="3200" dirty="0"/>
              <a:t>Neuron”: Block View of Logistic Regression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15044"/>
            <a:ext cx="7939906" cy="29945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681" y="4609578"/>
            <a:ext cx="2202812" cy="156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Today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Bayes </a:t>
            </a:r>
            <a:r>
              <a:rPr lang="en-US" altLang="zh-CN" dirty="0"/>
              <a:t>Classifier </a:t>
            </a:r>
          </a:p>
          <a:p>
            <a:r>
              <a:rPr lang="en-US" altLang="zh-CN" dirty="0" smtClean="0"/>
              <a:t>Logistic </a:t>
            </a:r>
            <a:r>
              <a:rPr lang="en-US" altLang="zh-CN" dirty="0"/>
              <a:t>Regression </a:t>
            </a:r>
          </a:p>
          <a:p>
            <a:r>
              <a:rPr lang="en-US" altLang="zh-CN" dirty="0" smtClean="0"/>
              <a:t>Training </a:t>
            </a:r>
            <a:r>
              <a:rPr lang="en-US" altLang="zh-CN" dirty="0"/>
              <a:t>LG by MLE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7E21740-1296-4C4F-B4D6-E91B709EFF01}"/>
              </a:ext>
            </a:extLst>
          </p:cNvPr>
          <p:cNvSpPr/>
          <p:nvPr/>
        </p:nvSpPr>
        <p:spPr>
          <a:xfrm>
            <a:off x="162277" y="1615044"/>
            <a:ext cx="474134" cy="3651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97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e.g., “Block View” of Logistic Regression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15044"/>
            <a:ext cx="7691352" cy="45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1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Three major sections for classification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15044"/>
            <a:ext cx="8214725" cy="48483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/>
              <a:t>Discriminative 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directly estimate a decision rule/boundary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 e.g., support vector machine, decision tree, logistic regression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e.g. neural networks (NN), deep NN 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Generative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build a generative statistical model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e.g., Bayesian networks, </a:t>
            </a:r>
            <a:r>
              <a:rPr lang="en-US" altLang="zh-CN" dirty="0">
                <a:solidFill>
                  <a:srgbClr val="0070C0"/>
                </a:solidFill>
              </a:rPr>
              <a:t>Naïve Bayes classifier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70C0"/>
                </a:solidFill>
              </a:rPr>
              <a:t>Instance based classifiers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0070C0"/>
                </a:solidFill>
              </a:rPr>
              <a:t>Use observation directly (no models)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e.g. K nearest </a:t>
            </a:r>
            <a:r>
              <a:rPr lang="en-US" altLang="zh-CN" dirty="0" smtClean="0"/>
              <a:t>neighbors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56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cs typeface="Calibri" panose="020F0502020204030204"/>
                <a:sym typeface="+mn-ea"/>
              </a:rPr>
              <a:t>https://qiyanjun.github.io/2019f-UVA-CS6316-MachineLearning/</a:t>
            </a:r>
            <a:endParaRPr lang="en-US" altLang="zh-CN" dirty="0">
              <a:cs typeface="Calibri" panose="020F0502020204030204"/>
            </a:endParaRPr>
          </a:p>
          <a:p>
            <a:r>
              <a:rPr lang="en-US" altLang="zh-CN" dirty="0"/>
              <a:t>Prof. Tan, Steinbach, Kumar’s “</a:t>
            </a:r>
            <a:r>
              <a:rPr lang="en-US" altLang="zh-CN" dirty="0" err="1"/>
              <a:t>Introducoon</a:t>
            </a:r>
            <a:r>
              <a:rPr lang="en-US" altLang="zh-CN" dirty="0"/>
              <a:t> to Data Mining” slide </a:t>
            </a:r>
          </a:p>
          <a:p>
            <a:r>
              <a:rPr lang="en-US" altLang="zh-CN" dirty="0" smtClean="0"/>
              <a:t>Prof</a:t>
            </a:r>
            <a:r>
              <a:rPr lang="en-US" altLang="zh-CN" dirty="0"/>
              <a:t>. Andrew Moore’s slides </a:t>
            </a:r>
          </a:p>
          <a:p>
            <a:r>
              <a:rPr lang="en-US" altLang="zh-CN" dirty="0" smtClean="0"/>
              <a:t>Prof</a:t>
            </a:r>
            <a:r>
              <a:rPr lang="en-US" altLang="zh-CN" dirty="0"/>
              <a:t>. Eric Xing’s slides </a:t>
            </a:r>
          </a:p>
          <a:p>
            <a:r>
              <a:rPr lang="en-US" altLang="zh-CN" dirty="0" smtClean="0"/>
              <a:t>Prof</a:t>
            </a:r>
            <a:r>
              <a:rPr lang="en-US" altLang="zh-CN" dirty="0"/>
              <a:t>. </a:t>
            </a:r>
            <a:r>
              <a:rPr lang="en-US" altLang="zh-CN" dirty="0" err="1"/>
              <a:t>Ke</a:t>
            </a:r>
            <a:r>
              <a:rPr lang="en-US" altLang="zh-CN" dirty="0"/>
              <a:t> Chen NB slides </a:t>
            </a:r>
          </a:p>
          <a:p>
            <a:r>
              <a:rPr lang="en-US" altLang="zh-CN" dirty="0" err="1" smtClean="0"/>
              <a:t>Hasoe</a:t>
            </a:r>
            <a:r>
              <a:rPr lang="en-US" altLang="zh-CN" dirty="0"/>
              <a:t>, Trevor, et al. </a:t>
            </a:r>
            <a:r>
              <a:rPr lang="en-US" altLang="zh-CN" i="1" dirty="0"/>
              <a:t>The elements of sta8s8cal learning</a:t>
            </a:r>
            <a:r>
              <a:rPr lang="en-US" altLang="zh-CN" dirty="0"/>
              <a:t>. Vol. 2. No. </a:t>
            </a:r>
            <a:r>
              <a:rPr lang="en-US" altLang="zh-CN" dirty="0" smtClean="0"/>
              <a:t>1</a:t>
            </a:r>
            <a:r>
              <a:rPr lang="en-US" altLang="zh-CN" dirty="0"/>
              <a:t>. New York: Springer, 2009.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42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6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/>
          <a:lstStyle/>
          <a:p>
            <a:r>
              <a:rPr lang="en-US" altLang="zh-CN" i="1" dirty="0" smtClean="0"/>
              <a:t>Thanks for listening</a:t>
            </a:r>
            <a:endParaRPr lang="zh-CN" altLang="en-US" i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4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Bayes Classifier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02252" y="1668780"/>
            <a:ext cx="8135215" cy="4537710"/>
            <a:chOff x="502252" y="1668780"/>
            <a:chExt cx="8135215" cy="453771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/>
            <a:srcRect t="11190"/>
            <a:stretch/>
          </p:blipFill>
          <p:spPr>
            <a:xfrm>
              <a:off x="502252" y="1668780"/>
              <a:ext cx="8135215" cy="453771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7315200" y="1668780"/>
              <a:ext cx="1322267" cy="11455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715760" y="3149600"/>
              <a:ext cx="1799590" cy="172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207760" y="1699260"/>
              <a:ext cx="1066800" cy="1074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592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Bayes </a:t>
            </a:r>
            <a:r>
              <a:rPr lang="en-US" altLang="zh-CN" dirty="0" smtClean="0"/>
              <a:t>Classifiers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Treat each feature attribute and the class label as random variables.</a:t>
                </a:r>
              </a:p>
              <a:p>
                <a:r>
                  <a:rPr lang="en-US" altLang="zh-CN" dirty="0">
                    <a:solidFill>
                      <a:srgbClr val="0070C0"/>
                    </a:solidFill>
                  </a:rPr>
                  <a:t>Testing</a:t>
                </a:r>
                <a:r>
                  <a:rPr lang="en-US" altLang="zh-CN" dirty="0"/>
                  <a:t>: Given a sample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b="1" dirty="0"/>
                  <a:t> </a:t>
                </a:r>
                <a:r>
                  <a:rPr lang="en-US" altLang="zh-CN" dirty="0"/>
                  <a:t>with attributes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Goal </a:t>
                </a:r>
                <a:r>
                  <a:rPr lang="en-US" altLang="zh-CN" dirty="0"/>
                  <a:t>is to predict its class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i="1" dirty="0"/>
                  <a:t>. 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Specifically</a:t>
                </a:r>
                <a:r>
                  <a:rPr lang="en-US" altLang="zh-CN" dirty="0"/>
                  <a:t>, we want to find the class that maximizes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/>
                  <a:t>). </a:t>
                </a:r>
              </a:p>
              <a:p>
                <a:r>
                  <a:rPr lang="en-US" altLang="zh-CN" dirty="0" smtClean="0">
                    <a:solidFill>
                      <a:srgbClr val="0070C0"/>
                    </a:solidFill>
                  </a:rPr>
                  <a:t>Training</a:t>
                </a:r>
                <a:r>
                  <a:rPr lang="en-US" altLang="zh-CN" dirty="0"/>
                  <a:t>: can we estimate 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dirty="0"/>
                        <m:t>)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directly </a:t>
                </a:r>
                <a:r>
                  <a:rPr lang="en-US" altLang="zh-CN" dirty="0"/>
                  <a:t>from </a:t>
                </a:r>
                <a:r>
                  <a:rPr lang="en-US" altLang="zh-CN" dirty="0" smtClean="0"/>
                  <a:t>data</a:t>
                </a:r>
                <a:r>
                  <a:rPr lang="en-US" altLang="zh-CN" dirty="0"/>
                  <a:t>?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Bayes Classifiers – MAP Rule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i="1" dirty="0" smtClean="0"/>
                  <a:t>Task</a:t>
                </a:r>
                <a:r>
                  <a:rPr lang="en-US" altLang="zh-CN" dirty="0"/>
                  <a:t>: Classify a new instance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based on a tuple of attribute </a:t>
                </a:r>
                <a:r>
                  <a:rPr lang="en-US" altLang="zh-CN" dirty="0" smtClean="0"/>
                  <a:t>values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 smtClean="0"/>
                  <a:t> </a:t>
                </a:r>
                <a:r>
                  <a:rPr lang="en-US" altLang="zh-CN" dirty="0"/>
                  <a:t>into one of the </a:t>
                </a:r>
                <a:r>
                  <a:rPr lang="en-US" altLang="zh-CN" dirty="0" smtClean="0"/>
                  <a:t>classes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𝑀𝐴𝑃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)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r>
                  <a:rPr lang="en-US" altLang="zh-CN" dirty="0" smtClean="0"/>
                  <a:t>MAP </a:t>
                </a:r>
                <a:r>
                  <a:rPr lang="en-US" altLang="zh-CN" dirty="0"/>
                  <a:t>= Maximum </a:t>
                </a:r>
                <a:r>
                  <a:rPr lang="en-US" altLang="zh-CN" dirty="0" smtClean="0"/>
                  <a:t>A posteriori </a:t>
                </a:r>
                <a:r>
                  <a:rPr lang="en-US" altLang="zh-CN" dirty="0"/>
                  <a:t>Probability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337" r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10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099714" cy="585111"/>
          </a:xfrm>
        </p:spPr>
        <p:txBody>
          <a:bodyPr/>
          <a:lstStyle/>
          <a:p>
            <a:r>
              <a:rPr lang="en-US" altLang="zh-CN" sz="3600" dirty="0"/>
              <a:t>Bayes Classifiers – MAP </a:t>
            </a:r>
            <a:r>
              <a:rPr lang="en-US" altLang="zh-CN" sz="3600" dirty="0" smtClean="0"/>
              <a:t>Classification Rule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Establishing </a:t>
            </a:r>
            <a:r>
              <a:rPr lang="en-US" altLang="zh-CN" dirty="0"/>
              <a:t>a probabilistic model for </a:t>
            </a:r>
            <a:r>
              <a:rPr lang="en-US" altLang="zh-CN" dirty="0" smtClean="0"/>
              <a:t>classification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en-US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  <a:t>MAP</a:t>
            </a:r>
            <a:r>
              <a:rPr lang="en-US" altLang="zh-CN" dirty="0" smtClean="0">
                <a:sym typeface="Wingdings" panose="05000000000000000000" pitchFamily="2" charset="2"/>
              </a:rPr>
              <a:t> classification rule</a:t>
            </a:r>
          </a:p>
          <a:p>
            <a:pPr lvl="1">
              <a:lnSpc>
                <a:spcPct val="100000"/>
              </a:lnSpc>
            </a:pPr>
            <a:r>
              <a:rPr lang="en-US" altLang="zh-CN" b="1" dirty="0" smtClean="0"/>
              <a:t>MAP</a:t>
            </a:r>
            <a:r>
              <a:rPr lang="en-US" altLang="zh-CN" dirty="0"/>
              <a:t>: </a:t>
            </a:r>
            <a:r>
              <a:rPr lang="en-US" altLang="zh-CN" b="1" dirty="0"/>
              <a:t>M</a:t>
            </a:r>
            <a:r>
              <a:rPr lang="en-US" altLang="zh-CN" dirty="0"/>
              <a:t>aximum </a:t>
            </a:r>
            <a:r>
              <a:rPr lang="en-US" altLang="zh-CN" b="1" dirty="0"/>
              <a:t>A P</a:t>
            </a:r>
            <a:r>
              <a:rPr lang="en-US" altLang="zh-CN" dirty="0"/>
              <a:t>osterior 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Assign </a:t>
            </a:r>
            <a:r>
              <a:rPr lang="en-US" altLang="zh-CN" b="1" i="1" dirty="0"/>
              <a:t>x </a:t>
            </a:r>
            <a:r>
              <a:rPr lang="en-US" altLang="zh-CN" dirty="0"/>
              <a:t>to </a:t>
            </a:r>
            <a:r>
              <a:rPr lang="en-US" altLang="zh-CN" i="1" dirty="0"/>
              <a:t>c* </a:t>
            </a:r>
            <a:r>
              <a:rPr lang="en-US" altLang="zh-CN" dirty="0"/>
              <a:t>if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809" y="3563443"/>
            <a:ext cx="4502381" cy="110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0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 smtClean="0">
                <a:solidFill>
                  <a:srgbClr val="000000"/>
                </a:solidFill>
              </a:rPr>
              <a:t>Review: Statistical </a:t>
            </a:r>
            <a:r>
              <a:rPr lang="en-US" spc="-5" dirty="0" smtClean="0">
                <a:solidFill>
                  <a:srgbClr val="000000"/>
                </a:solidFill>
              </a:rPr>
              <a:t>Decision </a:t>
            </a:r>
            <a:r>
              <a:rPr lang="en-US" dirty="0" smtClean="0">
                <a:solidFill>
                  <a:srgbClr val="000000"/>
                </a:solidFill>
              </a:rPr>
              <a:t>Theory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2250" indent="-17145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22250" algn="l"/>
              </a:tabLst>
            </a:pPr>
            <a:r>
              <a:rPr lang="en-US" altLang="zh-CN" spc="-5" dirty="0">
                <a:cs typeface="Calibri Light"/>
              </a:rPr>
              <a:t>Random </a:t>
            </a:r>
            <a:r>
              <a:rPr lang="en-US" altLang="zh-CN" dirty="0">
                <a:cs typeface="Calibri Light"/>
              </a:rPr>
              <a:t>input </a:t>
            </a:r>
            <a:r>
              <a:rPr lang="en-US" altLang="zh-CN" spc="-10" dirty="0">
                <a:cs typeface="Calibri Light"/>
              </a:rPr>
              <a:t>vector: </a:t>
            </a:r>
            <a:r>
              <a:rPr lang="en-US" altLang="zh-CN" dirty="0">
                <a:cs typeface="Calibri Light"/>
              </a:rPr>
              <a:t>X</a:t>
            </a:r>
          </a:p>
          <a:p>
            <a:pPr marL="222250" indent="-17145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22250" algn="l"/>
              </a:tabLst>
            </a:pPr>
            <a:r>
              <a:rPr lang="en-US" altLang="zh-CN" spc="-5" dirty="0">
                <a:cs typeface="Calibri Light"/>
              </a:rPr>
              <a:t>Random </a:t>
            </a:r>
            <a:r>
              <a:rPr lang="en-US" altLang="zh-CN" dirty="0">
                <a:cs typeface="Calibri Light"/>
              </a:rPr>
              <a:t>output </a:t>
            </a:r>
            <a:r>
              <a:rPr lang="en-US" altLang="zh-CN" spc="-5" dirty="0">
                <a:cs typeface="Calibri Light"/>
              </a:rPr>
              <a:t>variable:</a:t>
            </a:r>
            <a:r>
              <a:rPr lang="en-US" altLang="zh-CN" spc="-20" dirty="0">
                <a:cs typeface="Calibri Light"/>
              </a:rPr>
              <a:t> </a:t>
            </a:r>
            <a:r>
              <a:rPr lang="en-US" altLang="zh-CN" dirty="0">
                <a:cs typeface="Calibri Light"/>
              </a:rPr>
              <a:t>Y</a:t>
            </a:r>
          </a:p>
          <a:p>
            <a:pPr marL="222250" indent="-17145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22250" algn="l"/>
              </a:tabLst>
            </a:pPr>
            <a:r>
              <a:rPr lang="en-US" altLang="zh-CN" spc="-5" dirty="0">
                <a:cs typeface="Calibri Light"/>
              </a:rPr>
              <a:t>Joint distribution: </a:t>
            </a:r>
            <a:r>
              <a:rPr lang="en-US" altLang="zh-CN" spc="-50" dirty="0" err="1">
                <a:cs typeface="Calibri Light"/>
              </a:rPr>
              <a:t>Pr</a:t>
            </a:r>
            <a:r>
              <a:rPr lang="en-US" altLang="zh-CN" spc="-50" dirty="0">
                <a:cs typeface="Calibri Light"/>
              </a:rPr>
              <a:t>(X,Y</a:t>
            </a:r>
            <a:r>
              <a:rPr lang="en-US" altLang="zh-CN" spc="-15" dirty="0">
                <a:cs typeface="Calibri Light"/>
              </a:rPr>
              <a:t> </a:t>
            </a:r>
            <a:r>
              <a:rPr lang="en-US" altLang="zh-CN" dirty="0">
                <a:cs typeface="Calibri Light"/>
              </a:rPr>
              <a:t>)</a:t>
            </a:r>
          </a:p>
          <a:p>
            <a:pPr marL="222250" indent="-17145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22250" algn="l"/>
              </a:tabLst>
            </a:pPr>
            <a:r>
              <a:rPr lang="en-US" altLang="zh-CN" dirty="0">
                <a:cs typeface="Calibri Light"/>
              </a:rPr>
              <a:t>Loss function </a:t>
            </a:r>
            <a:r>
              <a:rPr lang="en-US" altLang="zh-CN" spc="-105" dirty="0">
                <a:cs typeface="Calibri Light"/>
              </a:rPr>
              <a:t>L(Y,</a:t>
            </a:r>
            <a:r>
              <a:rPr lang="en-US" altLang="zh-CN" spc="-20" dirty="0">
                <a:cs typeface="Calibri Light"/>
              </a:rPr>
              <a:t> </a:t>
            </a:r>
            <a:r>
              <a:rPr lang="en-US" altLang="zh-CN" dirty="0">
                <a:cs typeface="Calibri Light"/>
              </a:rPr>
              <a:t>f(X</a:t>
            </a:r>
            <a:r>
              <a:rPr lang="en-US" altLang="zh-CN" dirty="0" smtClean="0">
                <a:cs typeface="Calibri Light"/>
              </a:rPr>
              <a:t>))</a:t>
            </a:r>
            <a:endParaRPr lang="en-US" altLang="zh-CN" sz="4000" dirty="0">
              <a:latin typeface="Times New Roman"/>
              <a:cs typeface="Times New Roman"/>
            </a:endParaRPr>
          </a:p>
          <a:p>
            <a:pPr marL="222250" indent="-171450">
              <a:lnSpc>
                <a:spcPct val="100000"/>
              </a:lnSpc>
              <a:buFont typeface="Arial"/>
              <a:buChar char="•"/>
              <a:tabLst>
                <a:tab pos="222250" algn="l"/>
              </a:tabLst>
            </a:pPr>
            <a:r>
              <a:rPr lang="en-US" altLang="zh-CN" spc="-5" dirty="0">
                <a:cs typeface="Calibri Light"/>
              </a:rPr>
              <a:t>Expected prediction </a:t>
            </a:r>
            <a:r>
              <a:rPr lang="en-US" altLang="zh-CN" spc="-15" dirty="0">
                <a:cs typeface="Calibri Light"/>
              </a:rPr>
              <a:t>error</a:t>
            </a:r>
            <a:r>
              <a:rPr lang="en-US" altLang="zh-CN" spc="-70" dirty="0">
                <a:cs typeface="Calibri Light"/>
              </a:rPr>
              <a:t> </a:t>
            </a:r>
            <a:r>
              <a:rPr lang="en-US" altLang="zh-CN" dirty="0">
                <a:cs typeface="Calibri Light"/>
              </a:rPr>
              <a:t>(EPE):</a:t>
            </a:r>
          </a:p>
          <a:p>
            <a:pPr marL="337820" lvl="1" indent="0">
              <a:lnSpc>
                <a:spcPct val="100000"/>
              </a:lnSpc>
              <a:buNone/>
            </a:pPr>
            <a:r>
              <a:rPr lang="en-US" altLang="zh-CN" spc="30" dirty="0">
                <a:latin typeface="Times New Roman"/>
                <a:cs typeface="Times New Roman"/>
              </a:rPr>
              <a:t>EPE(</a:t>
            </a:r>
            <a:r>
              <a:rPr lang="en-US" altLang="zh-CN" spc="-105" dirty="0">
                <a:latin typeface="Times New Roman"/>
                <a:cs typeface="Times New Roman"/>
              </a:rPr>
              <a:t> </a:t>
            </a:r>
            <a:r>
              <a:rPr lang="en-US" altLang="zh-CN" i="1" spc="5" dirty="0">
                <a:latin typeface="Times New Roman"/>
                <a:cs typeface="Times New Roman"/>
              </a:rPr>
              <a:t>f</a:t>
            </a:r>
            <a:r>
              <a:rPr lang="en-US" altLang="zh-CN" i="1" spc="-55" dirty="0">
                <a:latin typeface="Times New Roman"/>
                <a:cs typeface="Times New Roman"/>
              </a:rPr>
              <a:t> </a:t>
            </a:r>
            <a:r>
              <a:rPr lang="en-US" altLang="zh-CN" spc="5" dirty="0">
                <a:latin typeface="Times New Roman"/>
                <a:cs typeface="Times New Roman"/>
              </a:rPr>
              <a:t>) </a:t>
            </a:r>
            <a:r>
              <a:rPr lang="en-US" altLang="zh-CN" spc="10" dirty="0">
                <a:latin typeface="Symbol"/>
                <a:cs typeface="Symbol"/>
              </a:rPr>
              <a:t></a:t>
            </a:r>
            <a:r>
              <a:rPr lang="en-US" altLang="zh-CN" spc="-100" dirty="0">
                <a:latin typeface="Times New Roman"/>
                <a:cs typeface="Times New Roman"/>
              </a:rPr>
              <a:t> </a:t>
            </a:r>
            <a:r>
              <a:rPr lang="en-US" altLang="zh-CN" spc="50" dirty="0">
                <a:latin typeface="Times New Roman"/>
                <a:cs typeface="Times New Roman"/>
              </a:rPr>
              <a:t>E(</a:t>
            </a:r>
            <a:r>
              <a:rPr lang="en-US" altLang="zh-CN" i="1" spc="50" dirty="0">
                <a:latin typeface="Times New Roman"/>
                <a:cs typeface="Times New Roman"/>
              </a:rPr>
              <a:t>L</a:t>
            </a:r>
            <a:r>
              <a:rPr lang="en-US" altLang="zh-CN" spc="50" dirty="0">
                <a:latin typeface="Times New Roman"/>
                <a:cs typeface="Times New Roman"/>
              </a:rPr>
              <a:t>(</a:t>
            </a:r>
            <a:r>
              <a:rPr lang="en-US" altLang="zh-CN" i="1" spc="50" dirty="0">
                <a:latin typeface="Times New Roman"/>
                <a:cs typeface="Times New Roman"/>
              </a:rPr>
              <a:t>Y</a:t>
            </a:r>
            <a:r>
              <a:rPr lang="en-US" altLang="zh-CN" spc="50" dirty="0">
                <a:latin typeface="Times New Roman"/>
                <a:cs typeface="Times New Roman"/>
              </a:rPr>
              <a:t>,</a:t>
            </a:r>
            <a:r>
              <a:rPr lang="en-US" altLang="zh-CN" spc="5" dirty="0">
                <a:latin typeface="Times New Roman"/>
                <a:cs typeface="Times New Roman"/>
              </a:rPr>
              <a:t> </a:t>
            </a:r>
            <a:r>
              <a:rPr lang="en-US" altLang="zh-CN" i="1" spc="5" dirty="0">
                <a:latin typeface="Times New Roman"/>
                <a:cs typeface="Times New Roman"/>
              </a:rPr>
              <a:t>f</a:t>
            </a:r>
            <a:r>
              <a:rPr lang="en-US" altLang="zh-CN" i="1" spc="-55" dirty="0">
                <a:latin typeface="Times New Roman"/>
                <a:cs typeface="Times New Roman"/>
              </a:rPr>
              <a:t> </a:t>
            </a:r>
            <a:r>
              <a:rPr lang="en-US" altLang="zh-CN" spc="85" dirty="0">
                <a:latin typeface="Times New Roman"/>
                <a:cs typeface="Times New Roman"/>
              </a:rPr>
              <a:t>(</a:t>
            </a:r>
            <a:r>
              <a:rPr lang="en-US" altLang="zh-CN" i="1" spc="85" dirty="0">
                <a:latin typeface="Times New Roman"/>
                <a:cs typeface="Times New Roman"/>
              </a:rPr>
              <a:t>X</a:t>
            </a:r>
            <a:r>
              <a:rPr lang="en-US" altLang="zh-CN" i="1" spc="-320" dirty="0">
                <a:latin typeface="Times New Roman"/>
                <a:cs typeface="Times New Roman"/>
              </a:rPr>
              <a:t> </a:t>
            </a:r>
            <a:r>
              <a:rPr lang="en-US" altLang="zh-CN" spc="5" dirty="0">
                <a:latin typeface="Times New Roman"/>
                <a:cs typeface="Times New Roman"/>
              </a:rPr>
              <a:t>)))</a:t>
            </a:r>
            <a:r>
              <a:rPr lang="en-US" altLang="zh-CN" spc="-15" dirty="0">
                <a:latin typeface="Times New Roman"/>
                <a:cs typeface="Times New Roman"/>
              </a:rPr>
              <a:t> </a:t>
            </a:r>
            <a:r>
              <a:rPr lang="en-US" altLang="zh-CN" spc="10" dirty="0">
                <a:latin typeface="Symbol"/>
                <a:cs typeface="Symbol"/>
              </a:rPr>
              <a:t></a:t>
            </a:r>
            <a:r>
              <a:rPr lang="en-US" altLang="zh-CN" spc="350" dirty="0">
                <a:latin typeface="Times New Roman"/>
                <a:cs typeface="Times New Roman"/>
              </a:rPr>
              <a:t> </a:t>
            </a:r>
            <a:r>
              <a:rPr lang="en-US" altLang="zh-CN" sz="4800" spc="15" baseline="-4409" dirty="0">
                <a:latin typeface="Symbol"/>
                <a:cs typeface="Symbol"/>
              </a:rPr>
              <a:t></a:t>
            </a:r>
            <a:r>
              <a:rPr lang="en-US" altLang="zh-CN" sz="4800" spc="-240" baseline="-4409" dirty="0">
                <a:latin typeface="Times New Roman"/>
                <a:cs typeface="Times New Roman"/>
              </a:rPr>
              <a:t> </a:t>
            </a:r>
            <a:r>
              <a:rPr lang="en-US" altLang="zh-CN" i="1" spc="70" dirty="0">
                <a:latin typeface="Times New Roman"/>
                <a:cs typeface="Times New Roman"/>
              </a:rPr>
              <a:t>L</a:t>
            </a:r>
            <a:r>
              <a:rPr lang="en-US" altLang="zh-CN" spc="70" dirty="0">
                <a:latin typeface="Times New Roman"/>
                <a:cs typeface="Times New Roman"/>
              </a:rPr>
              <a:t>(</a:t>
            </a:r>
            <a:r>
              <a:rPr lang="en-US" altLang="zh-CN" i="1" spc="70" dirty="0">
                <a:latin typeface="Times New Roman"/>
                <a:cs typeface="Times New Roman"/>
              </a:rPr>
              <a:t>y</a:t>
            </a:r>
            <a:r>
              <a:rPr lang="en-US" altLang="zh-CN" spc="70" dirty="0">
                <a:latin typeface="Times New Roman"/>
                <a:cs typeface="Times New Roman"/>
              </a:rPr>
              <a:t>,</a:t>
            </a:r>
            <a:r>
              <a:rPr lang="en-US" altLang="zh-CN" spc="5" dirty="0">
                <a:latin typeface="Times New Roman"/>
                <a:cs typeface="Times New Roman"/>
              </a:rPr>
              <a:t> </a:t>
            </a:r>
            <a:r>
              <a:rPr lang="en-US" altLang="zh-CN" i="1" spc="5" dirty="0">
                <a:latin typeface="Times New Roman"/>
                <a:cs typeface="Times New Roman"/>
              </a:rPr>
              <a:t>f</a:t>
            </a:r>
            <a:r>
              <a:rPr lang="en-US" altLang="zh-CN" i="1" spc="-75" dirty="0">
                <a:latin typeface="Times New Roman"/>
                <a:cs typeface="Times New Roman"/>
              </a:rPr>
              <a:t> </a:t>
            </a:r>
            <a:r>
              <a:rPr lang="en-US" altLang="zh-CN" spc="60" dirty="0">
                <a:latin typeface="Times New Roman"/>
                <a:cs typeface="Times New Roman"/>
              </a:rPr>
              <a:t>(</a:t>
            </a:r>
            <a:r>
              <a:rPr lang="en-US" altLang="zh-CN" i="1" spc="60" dirty="0">
                <a:latin typeface="Times New Roman"/>
                <a:cs typeface="Times New Roman"/>
              </a:rPr>
              <a:t>x</a:t>
            </a:r>
            <a:r>
              <a:rPr lang="en-US" altLang="zh-CN" spc="60" dirty="0">
                <a:latin typeface="Times New Roman"/>
                <a:cs typeface="Times New Roman"/>
              </a:rPr>
              <a:t>))</a:t>
            </a:r>
            <a:r>
              <a:rPr lang="en-US" altLang="zh-CN" spc="60" dirty="0" err="1">
                <a:latin typeface="Times New Roman"/>
                <a:cs typeface="Times New Roman"/>
              </a:rPr>
              <a:t>Pr</a:t>
            </a:r>
            <a:r>
              <a:rPr lang="en-US" altLang="zh-CN" spc="60" dirty="0">
                <a:latin typeface="Times New Roman"/>
                <a:cs typeface="Times New Roman"/>
              </a:rPr>
              <a:t>(</a:t>
            </a:r>
            <a:r>
              <a:rPr lang="en-US" altLang="zh-CN" i="1" spc="60" dirty="0">
                <a:latin typeface="Times New Roman"/>
                <a:cs typeface="Times New Roman"/>
              </a:rPr>
              <a:t>dx</a:t>
            </a:r>
            <a:r>
              <a:rPr lang="en-US" altLang="zh-CN" spc="60" dirty="0">
                <a:latin typeface="Times New Roman"/>
                <a:cs typeface="Times New Roman"/>
              </a:rPr>
              <a:t>,</a:t>
            </a:r>
            <a:r>
              <a:rPr lang="en-US" altLang="zh-CN" spc="-340" dirty="0">
                <a:latin typeface="Times New Roman"/>
                <a:cs typeface="Times New Roman"/>
              </a:rPr>
              <a:t> </a:t>
            </a:r>
            <a:r>
              <a:rPr lang="en-US" altLang="zh-CN" i="1" spc="45" dirty="0" err="1">
                <a:latin typeface="Times New Roman"/>
                <a:cs typeface="Times New Roman"/>
              </a:rPr>
              <a:t>dy</a:t>
            </a:r>
            <a:r>
              <a:rPr lang="en-US" altLang="zh-CN" spc="45" dirty="0">
                <a:latin typeface="Times New Roman"/>
                <a:cs typeface="Times New Roman"/>
              </a:rPr>
              <a:t>)</a:t>
            </a:r>
            <a:endParaRPr lang="en-US" altLang="zh-CN" dirty="0">
              <a:latin typeface="Times New Roman"/>
              <a:cs typeface="Times New Roman"/>
            </a:endParaRPr>
          </a:p>
          <a:p>
            <a:pPr marL="1361440" lvl="1" indent="0">
              <a:lnSpc>
                <a:spcPct val="100000"/>
              </a:lnSpc>
              <a:spcBef>
                <a:spcPts val="290"/>
              </a:spcBef>
              <a:buNone/>
            </a:pPr>
            <a:r>
              <a:rPr lang="en-US" altLang="zh-CN" spc="5" dirty="0">
                <a:latin typeface="Times New Roman"/>
                <a:cs typeface="Times New Roman"/>
              </a:rPr>
              <a:t>e.g. </a:t>
            </a:r>
            <a:r>
              <a:rPr lang="en-US" altLang="zh-CN" spc="10" dirty="0">
                <a:latin typeface="Symbol"/>
                <a:cs typeface="Symbol"/>
              </a:rPr>
              <a:t></a:t>
            </a:r>
            <a:r>
              <a:rPr lang="en-US" altLang="zh-CN" spc="10" dirty="0">
                <a:latin typeface="Times New Roman"/>
                <a:cs typeface="Times New Roman"/>
              </a:rPr>
              <a:t> </a:t>
            </a:r>
            <a:r>
              <a:rPr lang="en-US" altLang="zh-CN" sz="4800" spc="15" baseline="-4409" dirty="0">
                <a:latin typeface="Symbol"/>
                <a:cs typeface="Symbol"/>
              </a:rPr>
              <a:t></a:t>
            </a:r>
            <a:r>
              <a:rPr lang="en-US" altLang="zh-CN" sz="4800" spc="15" baseline="-4409" dirty="0">
                <a:latin typeface="Times New Roman"/>
                <a:cs typeface="Times New Roman"/>
              </a:rPr>
              <a:t> </a:t>
            </a:r>
            <a:r>
              <a:rPr lang="en-US" altLang="zh-CN" spc="95" dirty="0">
                <a:latin typeface="Times New Roman"/>
                <a:cs typeface="Times New Roman"/>
              </a:rPr>
              <a:t>(</a:t>
            </a:r>
            <a:r>
              <a:rPr lang="en-US" altLang="zh-CN" i="1" spc="95" dirty="0">
                <a:latin typeface="Times New Roman"/>
                <a:cs typeface="Times New Roman"/>
              </a:rPr>
              <a:t>y </a:t>
            </a:r>
            <a:r>
              <a:rPr lang="en-US" altLang="zh-CN" spc="10" dirty="0">
                <a:latin typeface="Symbol"/>
                <a:cs typeface="Symbol"/>
              </a:rPr>
              <a:t></a:t>
            </a:r>
            <a:r>
              <a:rPr lang="en-US" altLang="zh-CN" spc="10" dirty="0">
                <a:latin typeface="Times New Roman"/>
                <a:cs typeface="Times New Roman"/>
              </a:rPr>
              <a:t> </a:t>
            </a:r>
            <a:r>
              <a:rPr lang="en-US" altLang="zh-CN" i="1" spc="5" dirty="0">
                <a:latin typeface="Times New Roman"/>
                <a:cs typeface="Times New Roman"/>
              </a:rPr>
              <a:t>f </a:t>
            </a:r>
            <a:r>
              <a:rPr lang="en-US" altLang="zh-CN" spc="80" dirty="0">
                <a:latin typeface="Times New Roman"/>
                <a:cs typeface="Times New Roman"/>
              </a:rPr>
              <a:t>(</a:t>
            </a:r>
            <a:r>
              <a:rPr lang="en-US" altLang="zh-CN" i="1" spc="80" dirty="0">
                <a:latin typeface="Times New Roman"/>
                <a:cs typeface="Times New Roman"/>
              </a:rPr>
              <a:t>x</a:t>
            </a:r>
            <a:r>
              <a:rPr lang="en-US" altLang="zh-CN" spc="80" dirty="0">
                <a:latin typeface="Times New Roman"/>
                <a:cs typeface="Times New Roman"/>
              </a:rPr>
              <a:t>))</a:t>
            </a:r>
            <a:r>
              <a:rPr lang="en-US" altLang="zh-CN" sz="1600" spc="120" baseline="43981" dirty="0">
                <a:latin typeface="Times New Roman"/>
                <a:cs typeface="Times New Roman"/>
              </a:rPr>
              <a:t>2</a:t>
            </a:r>
            <a:r>
              <a:rPr lang="en-US" altLang="zh-CN" sz="1600" spc="37" baseline="43981" dirty="0">
                <a:latin typeface="Times New Roman"/>
                <a:cs typeface="Times New Roman"/>
              </a:rPr>
              <a:t> </a:t>
            </a:r>
            <a:r>
              <a:rPr lang="en-US" altLang="zh-CN" spc="50" dirty="0" err="1">
                <a:latin typeface="Times New Roman"/>
                <a:cs typeface="Times New Roman"/>
              </a:rPr>
              <a:t>Pr</a:t>
            </a:r>
            <a:r>
              <a:rPr lang="en-US" altLang="zh-CN" spc="50" dirty="0">
                <a:latin typeface="Times New Roman"/>
                <a:cs typeface="Times New Roman"/>
              </a:rPr>
              <a:t>(</a:t>
            </a:r>
            <a:r>
              <a:rPr lang="en-US" altLang="zh-CN" i="1" spc="50" dirty="0" err="1">
                <a:latin typeface="Times New Roman"/>
                <a:cs typeface="Times New Roman"/>
              </a:rPr>
              <a:t>dx</a:t>
            </a:r>
            <a:r>
              <a:rPr lang="en-US" altLang="zh-CN" spc="50" dirty="0" err="1">
                <a:latin typeface="Times New Roman"/>
                <a:cs typeface="Times New Roman"/>
              </a:rPr>
              <a:t>,</a:t>
            </a:r>
            <a:r>
              <a:rPr lang="en-US" altLang="zh-CN" i="1" spc="50" dirty="0" err="1">
                <a:latin typeface="Times New Roman"/>
                <a:cs typeface="Times New Roman"/>
              </a:rPr>
              <a:t>dy</a:t>
            </a:r>
            <a:r>
              <a:rPr lang="en-US" altLang="zh-CN" spc="50" dirty="0">
                <a:latin typeface="Times New Roman"/>
                <a:cs typeface="Times New Roman"/>
              </a:rPr>
              <a:t>)</a:t>
            </a:r>
            <a:endParaRPr lang="en-US" altLang="zh-CN" dirty="0">
              <a:latin typeface="Times New Roman"/>
              <a:cs typeface="Times New Roman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958734" y="4618299"/>
            <a:ext cx="2757003" cy="1738052"/>
            <a:chOff x="5863393" y="4940976"/>
            <a:chExt cx="3032760" cy="1343660"/>
          </a:xfrm>
        </p:grpSpPr>
        <p:sp>
          <p:nvSpPr>
            <p:cNvPr id="9" name="object 5"/>
            <p:cNvSpPr/>
            <p:nvPr/>
          </p:nvSpPr>
          <p:spPr>
            <a:xfrm>
              <a:off x="5863393" y="4940976"/>
              <a:ext cx="3032760" cy="1343660"/>
            </a:xfrm>
            <a:custGeom>
              <a:avLst/>
              <a:gdLst/>
              <a:ahLst/>
              <a:cxnLst/>
              <a:rect l="l" t="t" r="r" b="b"/>
              <a:pathLst>
                <a:path w="3032759" h="1343660">
                  <a:moveTo>
                    <a:pt x="0" y="0"/>
                  </a:moveTo>
                  <a:lnTo>
                    <a:pt x="1541548" y="531528"/>
                  </a:lnTo>
                  <a:lnTo>
                    <a:pt x="1585849" y="514624"/>
                  </a:lnTo>
                  <a:lnTo>
                    <a:pt x="1631529" y="499270"/>
                  </a:lnTo>
                  <a:lnTo>
                    <a:pt x="1678452" y="485457"/>
                  </a:lnTo>
                  <a:lnTo>
                    <a:pt x="1726484" y="473180"/>
                  </a:lnTo>
                  <a:lnTo>
                    <a:pt x="1775490" y="462431"/>
                  </a:lnTo>
                  <a:lnTo>
                    <a:pt x="1825335" y="453203"/>
                  </a:lnTo>
                  <a:lnTo>
                    <a:pt x="1875885" y="445489"/>
                  </a:lnTo>
                  <a:lnTo>
                    <a:pt x="1927007" y="439282"/>
                  </a:lnTo>
                  <a:lnTo>
                    <a:pt x="1978564" y="434575"/>
                  </a:lnTo>
                  <a:lnTo>
                    <a:pt x="2030422" y="431362"/>
                  </a:lnTo>
                  <a:lnTo>
                    <a:pt x="2082448" y="429634"/>
                  </a:lnTo>
                  <a:lnTo>
                    <a:pt x="2134505" y="429386"/>
                  </a:lnTo>
                  <a:lnTo>
                    <a:pt x="2186461" y="430610"/>
                  </a:lnTo>
                  <a:lnTo>
                    <a:pt x="2238180" y="433299"/>
                  </a:lnTo>
                  <a:lnTo>
                    <a:pt x="2289528" y="437446"/>
                  </a:lnTo>
                  <a:lnTo>
                    <a:pt x="2340370" y="443044"/>
                  </a:lnTo>
                  <a:lnTo>
                    <a:pt x="2390571" y="450087"/>
                  </a:lnTo>
                  <a:lnTo>
                    <a:pt x="2439998" y="458566"/>
                  </a:lnTo>
                  <a:lnTo>
                    <a:pt x="2488515" y="468476"/>
                  </a:lnTo>
                  <a:lnTo>
                    <a:pt x="2535988" y="479809"/>
                  </a:lnTo>
                  <a:lnTo>
                    <a:pt x="2582283" y="492558"/>
                  </a:lnTo>
                  <a:lnTo>
                    <a:pt x="2627265" y="506716"/>
                  </a:lnTo>
                  <a:lnTo>
                    <a:pt x="2670799" y="522277"/>
                  </a:lnTo>
                  <a:lnTo>
                    <a:pt x="2712751" y="539233"/>
                  </a:lnTo>
                  <a:lnTo>
                    <a:pt x="2752987" y="557576"/>
                  </a:lnTo>
                  <a:lnTo>
                    <a:pt x="2791371" y="577302"/>
                  </a:lnTo>
                  <a:lnTo>
                    <a:pt x="2827770" y="598401"/>
                  </a:lnTo>
                  <a:lnTo>
                    <a:pt x="2870666" y="627010"/>
                  </a:lnTo>
                  <a:lnTo>
                    <a:pt x="2908448" y="656726"/>
                  </a:lnTo>
                  <a:lnTo>
                    <a:pt x="2941144" y="687407"/>
                  </a:lnTo>
                  <a:lnTo>
                    <a:pt x="2968785" y="718908"/>
                  </a:lnTo>
                  <a:lnTo>
                    <a:pt x="2991401" y="751088"/>
                  </a:lnTo>
                  <a:lnTo>
                    <a:pt x="3021674" y="816909"/>
                  </a:lnTo>
                  <a:lnTo>
                    <a:pt x="3032201" y="883727"/>
                  </a:lnTo>
                  <a:lnTo>
                    <a:pt x="3030134" y="917152"/>
                  </a:lnTo>
                  <a:lnTo>
                    <a:pt x="3011488" y="983320"/>
                  </a:lnTo>
                  <a:lnTo>
                    <a:pt x="2973692" y="1047626"/>
                  </a:lnTo>
                  <a:lnTo>
                    <a:pt x="2947686" y="1078723"/>
                  </a:lnTo>
                  <a:lnTo>
                    <a:pt x="2916982" y="1108925"/>
                  </a:lnTo>
                  <a:lnTo>
                    <a:pt x="2881609" y="1138089"/>
                  </a:lnTo>
                  <a:lnTo>
                    <a:pt x="2841596" y="1166073"/>
                  </a:lnTo>
                  <a:lnTo>
                    <a:pt x="2796975" y="1192734"/>
                  </a:lnTo>
                  <a:lnTo>
                    <a:pt x="2747774" y="1217927"/>
                  </a:lnTo>
                  <a:lnTo>
                    <a:pt x="2694023" y="1241512"/>
                  </a:lnTo>
                  <a:lnTo>
                    <a:pt x="2649721" y="1258415"/>
                  </a:lnTo>
                  <a:lnTo>
                    <a:pt x="2604041" y="1273770"/>
                  </a:lnTo>
                  <a:lnTo>
                    <a:pt x="2557118" y="1287582"/>
                  </a:lnTo>
                  <a:lnTo>
                    <a:pt x="2509087" y="1299859"/>
                  </a:lnTo>
                  <a:lnTo>
                    <a:pt x="2460081" y="1310608"/>
                  </a:lnTo>
                  <a:lnTo>
                    <a:pt x="2410235" y="1319837"/>
                  </a:lnTo>
                  <a:lnTo>
                    <a:pt x="2359685" y="1327550"/>
                  </a:lnTo>
                  <a:lnTo>
                    <a:pt x="2308564" y="1333757"/>
                  </a:lnTo>
                  <a:lnTo>
                    <a:pt x="2257007" y="1338464"/>
                  </a:lnTo>
                  <a:lnTo>
                    <a:pt x="2205148" y="1341678"/>
                  </a:lnTo>
                  <a:lnTo>
                    <a:pt x="2153123" y="1343405"/>
                  </a:lnTo>
                  <a:lnTo>
                    <a:pt x="2101065" y="1343653"/>
                  </a:lnTo>
                  <a:lnTo>
                    <a:pt x="2049109" y="1342430"/>
                  </a:lnTo>
                  <a:lnTo>
                    <a:pt x="1997390" y="1339741"/>
                  </a:lnTo>
                  <a:lnTo>
                    <a:pt x="1946043" y="1335593"/>
                  </a:lnTo>
                  <a:lnTo>
                    <a:pt x="1895201" y="1329995"/>
                  </a:lnTo>
                  <a:lnTo>
                    <a:pt x="1844999" y="1322953"/>
                  </a:lnTo>
                  <a:lnTo>
                    <a:pt x="1795573" y="1314473"/>
                  </a:lnTo>
                  <a:lnTo>
                    <a:pt x="1747055" y="1304563"/>
                  </a:lnTo>
                  <a:lnTo>
                    <a:pt x="1699582" y="1293230"/>
                  </a:lnTo>
                  <a:lnTo>
                    <a:pt x="1653287" y="1280481"/>
                  </a:lnTo>
                  <a:lnTo>
                    <a:pt x="1608305" y="1266323"/>
                  </a:lnTo>
                  <a:lnTo>
                    <a:pt x="1564771" y="1250762"/>
                  </a:lnTo>
                  <a:lnTo>
                    <a:pt x="1522819" y="1233807"/>
                  </a:lnTo>
                  <a:lnTo>
                    <a:pt x="1482583" y="1215463"/>
                  </a:lnTo>
                  <a:lnTo>
                    <a:pt x="1444199" y="1195738"/>
                  </a:lnTo>
                  <a:lnTo>
                    <a:pt x="1407801" y="1174638"/>
                  </a:lnTo>
                  <a:lnTo>
                    <a:pt x="1360520" y="1142794"/>
                  </a:lnTo>
                  <a:lnTo>
                    <a:pt x="1319374" y="1109420"/>
                  </a:lnTo>
                  <a:lnTo>
                    <a:pt x="1284400" y="1074723"/>
                  </a:lnTo>
                  <a:lnTo>
                    <a:pt x="1255634" y="1038911"/>
                  </a:lnTo>
                  <a:lnTo>
                    <a:pt x="1233113" y="1002193"/>
                  </a:lnTo>
                  <a:lnTo>
                    <a:pt x="1216874" y="964777"/>
                  </a:lnTo>
                  <a:lnTo>
                    <a:pt x="1206953" y="926872"/>
                  </a:lnTo>
                  <a:lnTo>
                    <a:pt x="1203389" y="888685"/>
                  </a:lnTo>
                  <a:lnTo>
                    <a:pt x="1206218" y="850424"/>
                  </a:lnTo>
                  <a:lnTo>
                    <a:pt x="1215476" y="812299"/>
                  </a:lnTo>
                  <a:lnTo>
                    <a:pt x="1231200" y="774516"/>
                  </a:lnTo>
                  <a:lnTo>
                    <a:pt x="1253428" y="737284"/>
                  </a:lnTo>
                  <a:lnTo>
                    <a:pt x="1282197" y="700812"/>
                  </a:lnTo>
                  <a:lnTo>
                    <a:pt x="1317542" y="665308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/>
            <p:cNvSpPr txBox="1"/>
            <p:nvPr/>
          </p:nvSpPr>
          <p:spPr>
            <a:xfrm>
              <a:off x="7368237" y="5440815"/>
              <a:ext cx="1215273" cy="84382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algn="ctr">
                <a:lnSpc>
                  <a:spcPct val="100000"/>
                </a:lnSpc>
                <a:spcBef>
                  <a:spcPts val="100"/>
                </a:spcBef>
              </a:pPr>
              <a:r>
                <a:rPr b="0" spc="-5" dirty="0">
                  <a:cs typeface="Calibri Light"/>
                </a:rPr>
                <a:t>Consider  </a:t>
              </a:r>
              <a:r>
                <a:rPr b="0" spc="-10" dirty="0">
                  <a:cs typeface="Calibri Light"/>
                </a:rPr>
                <a:t>population  </a:t>
              </a:r>
              <a:r>
                <a:rPr b="0" spc="-5" dirty="0">
                  <a:cs typeface="Calibri Light"/>
                </a:rPr>
                <a:t>d</a:t>
              </a:r>
              <a:r>
                <a:rPr b="0" spc="-10" dirty="0">
                  <a:cs typeface="Calibri Light"/>
                </a:rPr>
                <a:t>i</a:t>
              </a:r>
              <a:r>
                <a:rPr b="0" spc="-25" dirty="0">
                  <a:cs typeface="Calibri Light"/>
                </a:rPr>
                <a:t>s</a:t>
              </a:r>
              <a:r>
                <a:rPr b="0" spc="-10" dirty="0">
                  <a:cs typeface="Calibri Light"/>
                </a:rPr>
                <a:t>t</a:t>
              </a:r>
              <a:r>
                <a:rPr b="0" spc="-5" dirty="0">
                  <a:cs typeface="Calibri Light"/>
                </a:rPr>
                <a:t>r</a:t>
              </a:r>
              <a:r>
                <a:rPr b="0" spc="-10" dirty="0">
                  <a:cs typeface="Calibri Light"/>
                </a:rPr>
                <a:t>i</a:t>
              </a:r>
              <a:r>
                <a:rPr b="0" spc="-5" dirty="0">
                  <a:cs typeface="Calibri Light"/>
                </a:rPr>
                <a:t>bu</a:t>
              </a:r>
              <a:r>
                <a:rPr b="0" spc="-10" dirty="0">
                  <a:cs typeface="Calibri Light"/>
                </a:rPr>
                <a:t>ti</a:t>
              </a:r>
              <a:r>
                <a:rPr b="0" dirty="0">
                  <a:cs typeface="Calibri Light"/>
                </a:rPr>
                <a:t>on</a:t>
              </a:r>
              <a:endParaRPr dirty="0">
                <a:cs typeface="Calibri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28650" y="5296045"/>
            <a:ext cx="5463540" cy="641350"/>
            <a:chOff x="750384" y="5670017"/>
            <a:chExt cx="5463540" cy="641350"/>
          </a:xfrm>
        </p:grpSpPr>
        <p:sp>
          <p:nvSpPr>
            <p:cNvPr id="12" name="object 8"/>
            <p:cNvSpPr/>
            <p:nvPr/>
          </p:nvSpPr>
          <p:spPr>
            <a:xfrm>
              <a:off x="750384" y="5670017"/>
              <a:ext cx="5463540" cy="641350"/>
            </a:xfrm>
            <a:custGeom>
              <a:avLst/>
              <a:gdLst/>
              <a:ahLst/>
              <a:cxnLst/>
              <a:rect l="l" t="t" r="r" b="b"/>
              <a:pathLst>
                <a:path w="5463540" h="641350">
                  <a:moveTo>
                    <a:pt x="0" y="224463"/>
                  </a:moveTo>
                  <a:lnTo>
                    <a:pt x="2651505" y="224463"/>
                  </a:lnTo>
                  <a:lnTo>
                    <a:pt x="2651505" y="74719"/>
                  </a:lnTo>
                  <a:lnTo>
                    <a:pt x="2571396" y="74719"/>
                  </a:lnTo>
                  <a:lnTo>
                    <a:pt x="2731619" y="0"/>
                  </a:lnTo>
                  <a:lnTo>
                    <a:pt x="2891842" y="74719"/>
                  </a:lnTo>
                  <a:lnTo>
                    <a:pt x="2811733" y="74719"/>
                  </a:lnTo>
                  <a:lnTo>
                    <a:pt x="2811733" y="224463"/>
                  </a:lnTo>
                  <a:lnTo>
                    <a:pt x="5463238" y="224463"/>
                  </a:lnTo>
                  <a:lnTo>
                    <a:pt x="5463238" y="640901"/>
                  </a:lnTo>
                  <a:lnTo>
                    <a:pt x="0" y="640901"/>
                  </a:lnTo>
                  <a:lnTo>
                    <a:pt x="0" y="224463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/>
            <p:cNvSpPr txBox="1"/>
            <p:nvPr/>
          </p:nvSpPr>
          <p:spPr>
            <a:xfrm>
              <a:off x="1508574" y="5924426"/>
              <a:ext cx="4571894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b="0" dirty="0">
                  <a:cs typeface="Calibri Light"/>
                </a:rPr>
                <a:t>e.g. </a:t>
              </a:r>
              <a:r>
                <a:rPr sz="2000" b="0" spc="-10" dirty="0">
                  <a:cs typeface="Calibri Light"/>
                </a:rPr>
                <a:t>Squared </a:t>
              </a:r>
              <a:r>
                <a:rPr sz="2000" b="0" spc="-15" dirty="0">
                  <a:cs typeface="Calibri Light"/>
                </a:rPr>
                <a:t>error </a:t>
              </a:r>
              <a:r>
                <a:rPr sz="2000" b="0" spc="-5" dirty="0">
                  <a:cs typeface="Calibri Light"/>
                </a:rPr>
                <a:t>loss (also </a:t>
              </a:r>
              <a:r>
                <a:rPr sz="2000" b="0" spc="-10" dirty="0">
                  <a:cs typeface="Calibri Light"/>
                </a:rPr>
                <a:t>called </a:t>
              </a:r>
              <a:r>
                <a:rPr sz="2000" b="0" spc="-5" dirty="0">
                  <a:cs typeface="Calibri Light"/>
                </a:rPr>
                <a:t>L2 </a:t>
              </a:r>
              <a:r>
                <a:rPr sz="2000" b="0" spc="-5" dirty="0" smtClean="0">
                  <a:cs typeface="Calibri Light"/>
                </a:rPr>
                <a:t>loss</a:t>
              </a:r>
              <a:r>
                <a:rPr sz="2000" b="0" dirty="0" smtClean="0">
                  <a:cs typeface="Calibri Light"/>
                </a:rPr>
                <a:t>)</a:t>
              </a:r>
              <a:endParaRPr sz="2000" dirty="0">
                <a:cs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023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 smtClean="0">
                <a:solidFill>
                  <a:srgbClr val="000000"/>
                </a:solidFill>
              </a:rPr>
              <a:t>Review</a:t>
            </a:r>
            <a:r>
              <a:rPr lang="en-US" dirty="0" smtClean="0">
                <a:solidFill>
                  <a:srgbClr val="000000"/>
                </a:solidFill>
              </a:rPr>
              <a:t>: EPE with </a:t>
            </a:r>
            <a:r>
              <a:rPr lang="en-US" spc="-25" dirty="0" smtClean="0">
                <a:solidFill>
                  <a:srgbClr val="000000"/>
                </a:solidFill>
              </a:rPr>
              <a:t>different</a:t>
            </a:r>
            <a:r>
              <a:rPr lang="en-US" spc="-2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loss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2020/2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Beilun Wang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FB758-60BF-4E88-A44B-832C9297871E}" type="slidenum">
              <a:rPr lang="zh-CN" altLang="en-US" smtClean="0"/>
              <a:pPr/>
              <a:t>9</a:t>
            </a:fld>
            <a:endParaRPr lang="zh-CN" altLang="en-US"/>
          </a:p>
        </p:txBody>
      </p:sp>
      <p:graphicFrame>
        <p:nvGraphicFramePr>
          <p:cNvPr id="7" name="object 3"/>
          <p:cNvGraphicFramePr>
            <a:graphicFrameLocks noGrp="1"/>
          </p:cNvGraphicFramePr>
          <p:nvPr>
            <p:extLst/>
          </p:nvPr>
        </p:nvGraphicFramePr>
        <p:xfrm>
          <a:off x="782308" y="1484579"/>
          <a:ext cx="7882254" cy="4813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2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0718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600" b="0" spc="-10" dirty="0">
                          <a:latin typeface="+mn-lt"/>
                          <a:cs typeface="Calibri Light"/>
                        </a:rPr>
                        <a:t>Loss</a:t>
                      </a:r>
                      <a:r>
                        <a:rPr sz="2600" b="0" spc="-20" dirty="0">
                          <a:latin typeface="+mn-lt"/>
                          <a:cs typeface="Calibri Light"/>
                        </a:rPr>
                        <a:t> </a:t>
                      </a:r>
                      <a:r>
                        <a:rPr sz="2600" b="0" spc="-5" dirty="0">
                          <a:latin typeface="+mn-lt"/>
                          <a:cs typeface="Calibri Light"/>
                        </a:rPr>
                        <a:t>Function</a:t>
                      </a:r>
                      <a:endParaRPr sz="2600" dirty="0">
                        <a:latin typeface="+mn-lt"/>
                        <a:cs typeface="Calibri Light"/>
                      </a:endParaRPr>
                    </a:p>
                  </a:txBody>
                  <a:tcPr marL="0" marR="0" marT="412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600" b="0" spc="-15" dirty="0" smtClean="0">
                          <a:latin typeface="+mn-lt"/>
                          <a:cs typeface="Calibri Light"/>
                        </a:rPr>
                        <a:t>Estimator</a:t>
                      </a:r>
                      <a:endParaRPr sz="2600" dirty="0">
                        <a:latin typeface="+mn-lt"/>
                        <a:cs typeface="Calibri Light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62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600" b="0" spc="-5" dirty="0">
                          <a:latin typeface="Calibri Light"/>
                          <a:cs typeface="Calibri Light"/>
                        </a:rPr>
                        <a:t>L</a:t>
                      </a:r>
                      <a:r>
                        <a:rPr sz="2550" b="0" spc="-7" baseline="-16339" dirty="0">
                          <a:latin typeface="Calibri Light"/>
                          <a:cs typeface="Calibri Light"/>
                        </a:rPr>
                        <a:t>2</a:t>
                      </a:r>
                      <a:endParaRPr sz="2550" baseline="-16339" dirty="0">
                        <a:latin typeface="Calibri Light"/>
                        <a:cs typeface="Calibri Light"/>
                      </a:endParaRPr>
                    </a:p>
                  </a:txBody>
                  <a:tcPr marL="0" marR="0" marT="19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600" b="0" spc="-5" dirty="0">
                          <a:latin typeface="Calibri Light"/>
                          <a:cs typeface="Calibri Light"/>
                        </a:rPr>
                        <a:t>L</a:t>
                      </a:r>
                      <a:r>
                        <a:rPr sz="2550" b="0" spc="-7" baseline="-16339" dirty="0">
                          <a:latin typeface="Calibri Light"/>
                          <a:cs typeface="Calibri Light"/>
                        </a:rPr>
                        <a:t>1</a:t>
                      </a:r>
                      <a:endParaRPr sz="2550" baseline="-16339">
                        <a:latin typeface="Calibri Light"/>
                        <a:cs typeface="Calibri Light"/>
                      </a:endParaRPr>
                    </a:p>
                  </a:txBody>
                  <a:tcPr marL="0" marR="0" marT="6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95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4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600" b="0" spc="-5" dirty="0">
                          <a:latin typeface="Calibri Light"/>
                          <a:cs typeface="Calibri Light"/>
                        </a:rPr>
                        <a:t>0-1</a:t>
                      </a:r>
                      <a:endParaRPr sz="2600" dirty="0">
                        <a:latin typeface="Calibri Light"/>
                        <a:cs typeface="Calibri Light"/>
                      </a:endParaRPr>
                    </a:p>
                  </a:txBody>
                  <a:tcPr marL="0" marR="0" marT="6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1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0" spc="-15" dirty="0">
                          <a:latin typeface="Calibri Light"/>
                          <a:cs typeface="Calibri Light"/>
                        </a:rPr>
                        <a:t>(Bayes </a:t>
                      </a:r>
                      <a:r>
                        <a:rPr sz="1400" b="0" spc="-5" dirty="0">
                          <a:latin typeface="Calibri Light"/>
                          <a:cs typeface="Calibri Light"/>
                        </a:rPr>
                        <a:t>classifier </a:t>
                      </a:r>
                      <a:r>
                        <a:rPr sz="1400" b="0" dirty="0">
                          <a:latin typeface="Calibri Light"/>
                          <a:cs typeface="Calibri Light"/>
                        </a:rPr>
                        <a:t>/</a:t>
                      </a:r>
                      <a:r>
                        <a:rPr sz="1400" b="0" spc="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1400" b="0" dirty="0">
                          <a:latin typeface="Calibri Light"/>
                          <a:cs typeface="Calibri Light"/>
                        </a:rPr>
                        <a:t>MAP)</a:t>
                      </a:r>
                      <a:endParaRPr sz="1400" dirty="0">
                        <a:latin typeface="Calibri Light"/>
                        <a:cs typeface="Calibri Ligh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6"/>
          <p:cNvSpPr/>
          <p:nvPr/>
        </p:nvSpPr>
        <p:spPr>
          <a:xfrm>
            <a:off x="1676400" y="3086101"/>
            <a:ext cx="1981200" cy="76200"/>
          </a:xfrm>
          <a:custGeom>
            <a:avLst/>
            <a:gdLst/>
            <a:ahLst/>
            <a:cxnLst/>
            <a:rect l="l" t="t" r="r" b="b"/>
            <a:pathLst>
              <a:path w="1981200" h="76200">
                <a:moveTo>
                  <a:pt x="1905000" y="42862"/>
                </a:moveTo>
                <a:lnTo>
                  <a:pt x="1905000" y="76200"/>
                </a:lnTo>
                <a:lnTo>
                  <a:pt x="1971675" y="42862"/>
                </a:lnTo>
                <a:lnTo>
                  <a:pt x="1905000" y="42862"/>
                </a:lnTo>
                <a:close/>
              </a:path>
              <a:path w="1981200" h="76200">
                <a:moveTo>
                  <a:pt x="1905000" y="33337"/>
                </a:moveTo>
                <a:lnTo>
                  <a:pt x="1905000" y="42862"/>
                </a:lnTo>
                <a:lnTo>
                  <a:pt x="1917700" y="42862"/>
                </a:lnTo>
                <a:lnTo>
                  <a:pt x="1917700" y="33337"/>
                </a:lnTo>
                <a:lnTo>
                  <a:pt x="1905000" y="33337"/>
                </a:lnTo>
                <a:close/>
              </a:path>
              <a:path w="1981200" h="76200">
                <a:moveTo>
                  <a:pt x="1905000" y="0"/>
                </a:moveTo>
                <a:lnTo>
                  <a:pt x="1905000" y="33337"/>
                </a:lnTo>
                <a:lnTo>
                  <a:pt x="1917700" y="33337"/>
                </a:lnTo>
                <a:lnTo>
                  <a:pt x="1917700" y="42862"/>
                </a:lnTo>
                <a:lnTo>
                  <a:pt x="1971677" y="42861"/>
                </a:lnTo>
                <a:lnTo>
                  <a:pt x="1981200" y="38100"/>
                </a:lnTo>
                <a:lnTo>
                  <a:pt x="1905000" y="0"/>
                </a:lnTo>
                <a:close/>
              </a:path>
              <a:path w="1981200" h="76200">
                <a:moveTo>
                  <a:pt x="0" y="33336"/>
                </a:moveTo>
                <a:lnTo>
                  <a:pt x="0" y="42861"/>
                </a:lnTo>
                <a:lnTo>
                  <a:pt x="1905000" y="42862"/>
                </a:lnTo>
                <a:lnTo>
                  <a:pt x="1905000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2552701" y="2133600"/>
            <a:ext cx="76200" cy="1219200"/>
          </a:xfrm>
          <a:custGeom>
            <a:avLst/>
            <a:gdLst/>
            <a:ahLst/>
            <a:cxnLst/>
            <a:rect l="l" t="t" r="r" b="b"/>
            <a:pathLst>
              <a:path w="76200" h="1219200">
                <a:moveTo>
                  <a:pt x="42862" y="63498"/>
                </a:moveTo>
                <a:lnTo>
                  <a:pt x="33337" y="63498"/>
                </a:lnTo>
                <a:lnTo>
                  <a:pt x="33336" y="1219200"/>
                </a:lnTo>
                <a:lnTo>
                  <a:pt x="42861" y="1219200"/>
                </a:lnTo>
                <a:lnTo>
                  <a:pt x="42862" y="63498"/>
                </a:lnTo>
                <a:close/>
              </a:path>
              <a:path w="76200" h="1219200">
                <a:moveTo>
                  <a:pt x="38100" y="0"/>
                </a:moveTo>
                <a:lnTo>
                  <a:pt x="0" y="76200"/>
                </a:lnTo>
                <a:lnTo>
                  <a:pt x="33337" y="76200"/>
                </a:lnTo>
                <a:lnTo>
                  <a:pt x="33337" y="63498"/>
                </a:lnTo>
                <a:lnTo>
                  <a:pt x="69849" y="63498"/>
                </a:lnTo>
                <a:lnTo>
                  <a:pt x="38100" y="0"/>
                </a:lnTo>
                <a:close/>
              </a:path>
              <a:path w="76200" h="1219200">
                <a:moveTo>
                  <a:pt x="69849" y="63498"/>
                </a:moveTo>
                <a:lnTo>
                  <a:pt x="42862" y="63498"/>
                </a:lnTo>
                <a:lnTo>
                  <a:pt x="42862" y="76200"/>
                </a:lnTo>
                <a:lnTo>
                  <a:pt x="76200" y="76200"/>
                </a:lnTo>
                <a:lnTo>
                  <a:pt x="69849" y="63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1981200" y="2438400"/>
            <a:ext cx="1219200" cy="685800"/>
          </a:xfrm>
          <a:custGeom>
            <a:avLst/>
            <a:gdLst/>
            <a:ahLst/>
            <a:cxnLst/>
            <a:rect l="l" t="t" r="r" b="b"/>
            <a:pathLst>
              <a:path w="1219200" h="685800">
                <a:moveTo>
                  <a:pt x="0" y="0"/>
                </a:moveTo>
                <a:lnTo>
                  <a:pt x="25400" y="52332"/>
                </a:lnTo>
                <a:lnTo>
                  <a:pt x="50800" y="104334"/>
                </a:lnTo>
                <a:lnTo>
                  <a:pt x="76200" y="155674"/>
                </a:lnTo>
                <a:lnTo>
                  <a:pt x="101600" y="206022"/>
                </a:lnTo>
                <a:lnTo>
                  <a:pt x="127000" y="255047"/>
                </a:lnTo>
                <a:lnTo>
                  <a:pt x="152400" y="302418"/>
                </a:lnTo>
                <a:lnTo>
                  <a:pt x="177800" y="347805"/>
                </a:lnTo>
                <a:lnTo>
                  <a:pt x="203200" y="390877"/>
                </a:lnTo>
                <a:lnTo>
                  <a:pt x="228600" y="431303"/>
                </a:lnTo>
                <a:lnTo>
                  <a:pt x="254000" y="468753"/>
                </a:lnTo>
                <a:lnTo>
                  <a:pt x="279400" y="502895"/>
                </a:lnTo>
                <a:lnTo>
                  <a:pt x="304800" y="533400"/>
                </a:lnTo>
                <a:lnTo>
                  <a:pt x="348342" y="577831"/>
                </a:lnTo>
                <a:lnTo>
                  <a:pt x="391885" y="613598"/>
                </a:lnTo>
                <a:lnTo>
                  <a:pt x="435428" y="641368"/>
                </a:lnTo>
                <a:lnTo>
                  <a:pt x="478971" y="661807"/>
                </a:lnTo>
                <a:lnTo>
                  <a:pt x="522514" y="675580"/>
                </a:lnTo>
                <a:lnTo>
                  <a:pt x="566057" y="683356"/>
                </a:lnTo>
                <a:lnTo>
                  <a:pt x="609600" y="685800"/>
                </a:lnTo>
                <a:lnTo>
                  <a:pt x="653142" y="683356"/>
                </a:lnTo>
                <a:lnTo>
                  <a:pt x="696685" y="675580"/>
                </a:lnTo>
                <a:lnTo>
                  <a:pt x="740228" y="661807"/>
                </a:lnTo>
                <a:lnTo>
                  <a:pt x="783771" y="641368"/>
                </a:lnTo>
                <a:lnTo>
                  <a:pt x="827314" y="613598"/>
                </a:lnTo>
                <a:lnTo>
                  <a:pt x="870857" y="577831"/>
                </a:lnTo>
                <a:lnTo>
                  <a:pt x="914400" y="533400"/>
                </a:lnTo>
                <a:lnTo>
                  <a:pt x="940770" y="500591"/>
                </a:lnTo>
                <a:lnTo>
                  <a:pt x="968727" y="460375"/>
                </a:lnTo>
                <a:lnTo>
                  <a:pt x="997743" y="414337"/>
                </a:lnTo>
                <a:lnTo>
                  <a:pt x="1027288" y="364066"/>
                </a:lnTo>
                <a:lnTo>
                  <a:pt x="1056834" y="311150"/>
                </a:lnTo>
                <a:lnTo>
                  <a:pt x="1085850" y="257175"/>
                </a:lnTo>
                <a:lnTo>
                  <a:pt x="1113807" y="203729"/>
                </a:lnTo>
                <a:lnTo>
                  <a:pt x="1140177" y="152400"/>
                </a:lnTo>
                <a:lnTo>
                  <a:pt x="1164431" y="104775"/>
                </a:lnTo>
                <a:lnTo>
                  <a:pt x="1186038" y="62441"/>
                </a:lnTo>
                <a:lnTo>
                  <a:pt x="1204471" y="26987"/>
                </a:lnTo>
                <a:lnTo>
                  <a:pt x="1219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/>
          <p:nvPr/>
        </p:nvSpPr>
        <p:spPr>
          <a:xfrm>
            <a:off x="1676400" y="4533901"/>
            <a:ext cx="1981200" cy="76200"/>
          </a:xfrm>
          <a:custGeom>
            <a:avLst/>
            <a:gdLst/>
            <a:ahLst/>
            <a:cxnLst/>
            <a:rect l="l" t="t" r="r" b="b"/>
            <a:pathLst>
              <a:path w="1981200" h="76200">
                <a:moveTo>
                  <a:pt x="1905000" y="42862"/>
                </a:moveTo>
                <a:lnTo>
                  <a:pt x="1905000" y="76200"/>
                </a:lnTo>
                <a:lnTo>
                  <a:pt x="1971675" y="42862"/>
                </a:lnTo>
                <a:lnTo>
                  <a:pt x="1905000" y="42862"/>
                </a:lnTo>
                <a:close/>
              </a:path>
              <a:path w="1981200" h="76200">
                <a:moveTo>
                  <a:pt x="1905000" y="33337"/>
                </a:moveTo>
                <a:lnTo>
                  <a:pt x="1905000" y="42862"/>
                </a:lnTo>
                <a:lnTo>
                  <a:pt x="1917700" y="42862"/>
                </a:lnTo>
                <a:lnTo>
                  <a:pt x="1917700" y="33337"/>
                </a:lnTo>
                <a:lnTo>
                  <a:pt x="1905000" y="33337"/>
                </a:lnTo>
                <a:close/>
              </a:path>
              <a:path w="1981200" h="76200">
                <a:moveTo>
                  <a:pt x="1905000" y="0"/>
                </a:moveTo>
                <a:lnTo>
                  <a:pt x="1905000" y="33337"/>
                </a:lnTo>
                <a:lnTo>
                  <a:pt x="1917700" y="33337"/>
                </a:lnTo>
                <a:lnTo>
                  <a:pt x="1917700" y="42862"/>
                </a:lnTo>
                <a:lnTo>
                  <a:pt x="1971677" y="42861"/>
                </a:lnTo>
                <a:lnTo>
                  <a:pt x="1981200" y="38100"/>
                </a:lnTo>
                <a:lnTo>
                  <a:pt x="1905000" y="0"/>
                </a:lnTo>
                <a:close/>
              </a:path>
              <a:path w="1981200" h="76200">
                <a:moveTo>
                  <a:pt x="0" y="33336"/>
                </a:moveTo>
                <a:lnTo>
                  <a:pt x="0" y="42861"/>
                </a:lnTo>
                <a:lnTo>
                  <a:pt x="1905000" y="42862"/>
                </a:lnTo>
                <a:lnTo>
                  <a:pt x="1905000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/>
          <p:nvPr/>
        </p:nvSpPr>
        <p:spPr>
          <a:xfrm>
            <a:off x="2552701" y="3581400"/>
            <a:ext cx="76200" cy="1219200"/>
          </a:xfrm>
          <a:custGeom>
            <a:avLst/>
            <a:gdLst/>
            <a:ahLst/>
            <a:cxnLst/>
            <a:rect l="l" t="t" r="r" b="b"/>
            <a:pathLst>
              <a:path w="76200" h="1219200">
                <a:moveTo>
                  <a:pt x="42862" y="63498"/>
                </a:moveTo>
                <a:lnTo>
                  <a:pt x="33337" y="63498"/>
                </a:lnTo>
                <a:lnTo>
                  <a:pt x="33336" y="1219200"/>
                </a:lnTo>
                <a:lnTo>
                  <a:pt x="42861" y="1219200"/>
                </a:lnTo>
                <a:lnTo>
                  <a:pt x="42862" y="63498"/>
                </a:lnTo>
                <a:close/>
              </a:path>
              <a:path w="76200" h="1219200">
                <a:moveTo>
                  <a:pt x="38100" y="0"/>
                </a:moveTo>
                <a:lnTo>
                  <a:pt x="0" y="76200"/>
                </a:lnTo>
                <a:lnTo>
                  <a:pt x="33337" y="76200"/>
                </a:lnTo>
                <a:lnTo>
                  <a:pt x="33337" y="63498"/>
                </a:lnTo>
                <a:lnTo>
                  <a:pt x="69849" y="63498"/>
                </a:lnTo>
                <a:lnTo>
                  <a:pt x="38100" y="0"/>
                </a:lnTo>
                <a:close/>
              </a:path>
              <a:path w="76200" h="1219200">
                <a:moveTo>
                  <a:pt x="69849" y="63498"/>
                </a:moveTo>
                <a:lnTo>
                  <a:pt x="42862" y="63498"/>
                </a:lnTo>
                <a:lnTo>
                  <a:pt x="42862" y="76200"/>
                </a:lnTo>
                <a:lnTo>
                  <a:pt x="76200" y="76200"/>
                </a:lnTo>
                <a:lnTo>
                  <a:pt x="69849" y="63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/>
          <p:cNvSpPr/>
          <p:nvPr/>
        </p:nvSpPr>
        <p:spPr>
          <a:xfrm>
            <a:off x="2590800" y="3810000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0" y="762000"/>
                </a:moveTo>
                <a:lnTo>
                  <a:pt x="762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1828800" y="3810000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762000" y="7620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1676400" y="5981700"/>
            <a:ext cx="1981200" cy="76200"/>
          </a:xfrm>
          <a:custGeom>
            <a:avLst/>
            <a:gdLst/>
            <a:ahLst/>
            <a:cxnLst/>
            <a:rect l="l" t="t" r="r" b="b"/>
            <a:pathLst>
              <a:path w="1981200" h="76200">
                <a:moveTo>
                  <a:pt x="1905000" y="42862"/>
                </a:moveTo>
                <a:lnTo>
                  <a:pt x="1905000" y="76199"/>
                </a:lnTo>
                <a:lnTo>
                  <a:pt x="1971674" y="42862"/>
                </a:lnTo>
                <a:lnTo>
                  <a:pt x="1905000" y="42862"/>
                </a:lnTo>
                <a:close/>
              </a:path>
              <a:path w="1981200" h="76200">
                <a:moveTo>
                  <a:pt x="1905000" y="33337"/>
                </a:moveTo>
                <a:lnTo>
                  <a:pt x="1905000" y="42862"/>
                </a:lnTo>
                <a:lnTo>
                  <a:pt x="1917700" y="42862"/>
                </a:lnTo>
                <a:lnTo>
                  <a:pt x="1917700" y="33337"/>
                </a:lnTo>
                <a:lnTo>
                  <a:pt x="1905000" y="33337"/>
                </a:lnTo>
                <a:close/>
              </a:path>
              <a:path w="1981200" h="76200">
                <a:moveTo>
                  <a:pt x="1905000" y="0"/>
                </a:moveTo>
                <a:lnTo>
                  <a:pt x="1905000" y="33337"/>
                </a:lnTo>
                <a:lnTo>
                  <a:pt x="1917700" y="33337"/>
                </a:lnTo>
                <a:lnTo>
                  <a:pt x="1917700" y="42862"/>
                </a:lnTo>
                <a:lnTo>
                  <a:pt x="1971677" y="42861"/>
                </a:lnTo>
                <a:lnTo>
                  <a:pt x="1981200" y="38100"/>
                </a:lnTo>
                <a:lnTo>
                  <a:pt x="1905000" y="0"/>
                </a:lnTo>
                <a:close/>
              </a:path>
              <a:path w="1981200" h="76200">
                <a:moveTo>
                  <a:pt x="0" y="33336"/>
                </a:moveTo>
                <a:lnTo>
                  <a:pt x="0" y="42861"/>
                </a:lnTo>
                <a:lnTo>
                  <a:pt x="1905000" y="42862"/>
                </a:lnTo>
                <a:lnTo>
                  <a:pt x="1905000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2552701" y="5029200"/>
            <a:ext cx="76200" cy="1219200"/>
          </a:xfrm>
          <a:custGeom>
            <a:avLst/>
            <a:gdLst/>
            <a:ahLst/>
            <a:cxnLst/>
            <a:rect l="l" t="t" r="r" b="b"/>
            <a:pathLst>
              <a:path w="76200" h="1219200">
                <a:moveTo>
                  <a:pt x="42862" y="63498"/>
                </a:moveTo>
                <a:lnTo>
                  <a:pt x="33337" y="63498"/>
                </a:lnTo>
                <a:lnTo>
                  <a:pt x="33336" y="1219199"/>
                </a:lnTo>
                <a:lnTo>
                  <a:pt x="42861" y="1219199"/>
                </a:lnTo>
                <a:lnTo>
                  <a:pt x="42862" y="63498"/>
                </a:lnTo>
                <a:close/>
              </a:path>
              <a:path w="76200" h="1219200">
                <a:moveTo>
                  <a:pt x="38100" y="0"/>
                </a:moveTo>
                <a:lnTo>
                  <a:pt x="0" y="76200"/>
                </a:lnTo>
                <a:lnTo>
                  <a:pt x="33337" y="76200"/>
                </a:lnTo>
                <a:lnTo>
                  <a:pt x="33337" y="63498"/>
                </a:lnTo>
                <a:lnTo>
                  <a:pt x="69849" y="63498"/>
                </a:lnTo>
                <a:lnTo>
                  <a:pt x="38100" y="0"/>
                </a:lnTo>
                <a:close/>
              </a:path>
              <a:path w="76200" h="1219200">
                <a:moveTo>
                  <a:pt x="69849" y="63498"/>
                </a:moveTo>
                <a:lnTo>
                  <a:pt x="42862" y="63498"/>
                </a:lnTo>
                <a:lnTo>
                  <a:pt x="42862" y="76200"/>
                </a:lnTo>
                <a:lnTo>
                  <a:pt x="76200" y="76200"/>
                </a:lnTo>
                <a:lnTo>
                  <a:pt x="69849" y="63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2819400" y="5486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/>
          <p:cNvSpPr/>
          <p:nvPr/>
        </p:nvSpPr>
        <p:spPr>
          <a:xfrm>
            <a:off x="2819400" y="548640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/>
          <p:cNvSpPr/>
          <p:nvPr/>
        </p:nvSpPr>
        <p:spPr>
          <a:xfrm>
            <a:off x="2362200" y="5486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/>
          <p:cNvSpPr/>
          <p:nvPr/>
        </p:nvSpPr>
        <p:spPr>
          <a:xfrm>
            <a:off x="1524000" y="5486398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1"/>
                </a:moveTo>
                <a:lnTo>
                  <a:pt x="838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/>
          <p:cNvSpPr/>
          <p:nvPr/>
        </p:nvSpPr>
        <p:spPr>
          <a:xfrm>
            <a:off x="3752088" y="5931407"/>
            <a:ext cx="134112" cy="155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/>
          <p:cNvSpPr/>
          <p:nvPr/>
        </p:nvSpPr>
        <p:spPr>
          <a:xfrm>
            <a:off x="3733800" y="4495800"/>
            <a:ext cx="134112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/>
          <p:cNvSpPr/>
          <p:nvPr/>
        </p:nvSpPr>
        <p:spPr>
          <a:xfrm>
            <a:off x="3752088" y="3048000"/>
            <a:ext cx="134112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/>
          <p:cNvSpPr/>
          <p:nvPr/>
        </p:nvSpPr>
        <p:spPr>
          <a:xfrm>
            <a:off x="2667000" y="2057400"/>
            <a:ext cx="457200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/>
          <p:cNvSpPr/>
          <p:nvPr/>
        </p:nvSpPr>
        <p:spPr>
          <a:xfrm>
            <a:off x="2667000" y="3505200"/>
            <a:ext cx="457200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/>
          <p:cNvSpPr/>
          <p:nvPr/>
        </p:nvSpPr>
        <p:spPr>
          <a:xfrm>
            <a:off x="2667000" y="4953000"/>
            <a:ext cx="457200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/>
          <p:cNvSpPr/>
          <p:nvPr/>
        </p:nvSpPr>
        <p:spPr>
          <a:xfrm>
            <a:off x="7510271" y="1609344"/>
            <a:ext cx="469392" cy="2529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/>
          <p:cNvSpPr/>
          <p:nvPr/>
        </p:nvSpPr>
        <p:spPr>
          <a:xfrm>
            <a:off x="5638800" y="2514600"/>
            <a:ext cx="2136648" cy="2773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/>
          <p:cNvSpPr/>
          <p:nvPr/>
        </p:nvSpPr>
        <p:spPr>
          <a:xfrm>
            <a:off x="5334000" y="4038600"/>
            <a:ext cx="2831592" cy="2773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/>
          <p:cNvSpPr/>
          <p:nvPr/>
        </p:nvSpPr>
        <p:spPr>
          <a:xfrm>
            <a:off x="5105400" y="5273039"/>
            <a:ext cx="3118104" cy="3657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/>
          <p:cNvSpPr/>
          <p:nvPr/>
        </p:nvSpPr>
        <p:spPr>
          <a:xfrm>
            <a:off x="2776727" y="6056376"/>
            <a:ext cx="124968" cy="2072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/>
          <p:cNvSpPr/>
          <p:nvPr/>
        </p:nvSpPr>
        <p:spPr>
          <a:xfrm>
            <a:off x="2112264" y="6050279"/>
            <a:ext cx="341375" cy="2194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172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dirty="0" err="1" smtClean="0"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7766</TotalTime>
  <Words>973</Words>
  <Application>Microsoft Office PowerPoint</Application>
  <PresentationFormat>全屏显示(4:3)</PresentationFormat>
  <Paragraphs>307</Paragraphs>
  <Slides>33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等线</vt:lpstr>
      <vt:lpstr>宋体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主题​​</vt:lpstr>
      <vt:lpstr>PowerPoint 演示文稿</vt:lpstr>
      <vt:lpstr>Course Content Plan</vt:lpstr>
      <vt:lpstr>Today</vt:lpstr>
      <vt:lpstr>Bayes Classifier</vt:lpstr>
      <vt:lpstr>Bayes Classifiers</vt:lpstr>
      <vt:lpstr>Bayes Classifiers – MAP Rule</vt:lpstr>
      <vt:lpstr>Bayes Classifiers – MAP Classification Rule</vt:lpstr>
      <vt:lpstr>Review: Statistical Decision Theory</vt:lpstr>
      <vt:lpstr>Review: EPE with different loss</vt:lpstr>
      <vt:lpstr>Today: Discriminative model</vt:lpstr>
      <vt:lpstr>Today</vt:lpstr>
      <vt:lpstr>Logistic Regression</vt:lpstr>
      <vt:lpstr>Multivariate linear regression  to Logistic Regression</vt:lpstr>
      <vt:lpstr>Logistic Regression P(y|x)</vt:lpstr>
      <vt:lpstr>The logit function View (e.g. when with 1D x)</vt:lpstr>
      <vt:lpstr>Binary Logistic Regression: Three Views</vt:lpstr>
      <vt:lpstr>Binary Logistic Regression (Three Views)</vt:lpstr>
      <vt:lpstr>Binary Logistic Regression (Three Views)</vt:lpstr>
      <vt:lpstr>Binary Logistic Regression (Three Views)</vt:lpstr>
      <vt:lpstr>Binary Logistic Regression (Three Views)</vt:lpstr>
      <vt:lpstr>When to use Logistic Regression?</vt:lpstr>
      <vt:lpstr>Logistic Regression Assumptions</vt:lpstr>
      <vt:lpstr>Today</vt:lpstr>
      <vt:lpstr>Logistic Regression</vt:lpstr>
      <vt:lpstr>Review: Maximum Likelihood Estimation</vt:lpstr>
      <vt:lpstr>Review: Maximum Likelihood Estimation</vt:lpstr>
      <vt:lpstr>MLE for Logistic Regression Training</vt:lpstr>
      <vt:lpstr>Extra</vt:lpstr>
      <vt:lpstr>“Neuron”: Block View of Logistic Regression</vt:lpstr>
      <vt:lpstr>e.g., “Block View” of Logistic Regression </vt:lpstr>
      <vt:lpstr>Three major sections for classification</vt:lpstr>
      <vt:lpstr>References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06-09</dc:title>
  <dc:creator>cyx590</dc:creator>
  <cp:lastModifiedBy>alter cherish</cp:lastModifiedBy>
  <cp:revision>308</cp:revision>
  <dcterms:created xsi:type="dcterms:W3CDTF">2019-04-07T06:41:07Z</dcterms:created>
  <dcterms:modified xsi:type="dcterms:W3CDTF">2020-04-04T02:19:57Z</dcterms:modified>
</cp:coreProperties>
</file>