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65" r:id="rId2"/>
    <p:sldId id="292" r:id="rId3"/>
    <p:sldId id="293" r:id="rId4"/>
    <p:sldId id="291" r:id="rId5"/>
    <p:sldId id="290" r:id="rId6"/>
    <p:sldId id="289" r:id="rId7"/>
    <p:sldId id="288" r:id="rId8"/>
    <p:sldId id="339" r:id="rId9"/>
    <p:sldId id="379" r:id="rId10"/>
    <p:sldId id="380" r:id="rId11"/>
    <p:sldId id="378" r:id="rId12"/>
    <p:sldId id="286" r:id="rId13"/>
    <p:sldId id="285" r:id="rId14"/>
    <p:sldId id="303" r:id="rId15"/>
    <p:sldId id="284" r:id="rId16"/>
    <p:sldId id="282" r:id="rId17"/>
    <p:sldId id="283" r:id="rId18"/>
    <p:sldId id="302" r:id="rId19"/>
    <p:sldId id="301" r:id="rId20"/>
    <p:sldId id="300" r:id="rId21"/>
    <p:sldId id="299" r:id="rId22"/>
    <p:sldId id="298" r:id="rId23"/>
    <p:sldId id="281" r:id="rId24"/>
    <p:sldId id="313" r:id="rId25"/>
    <p:sldId id="312" r:id="rId26"/>
    <p:sldId id="311" r:id="rId27"/>
    <p:sldId id="310" r:id="rId28"/>
    <p:sldId id="340" r:id="rId29"/>
    <p:sldId id="308" r:id="rId30"/>
    <p:sldId id="315" r:id="rId31"/>
    <p:sldId id="307" r:id="rId32"/>
    <p:sldId id="306" r:id="rId33"/>
    <p:sldId id="316" r:id="rId34"/>
    <p:sldId id="304" r:id="rId35"/>
    <p:sldId id="323" r:id="rId36"/>
    <p:sldId id="322" r:id="rId37"/>
    <p:sldId id="320" r:id="rId38"/>
    <p:sldId id="321" r:id="rId39"/>
    <p:sldId id="319" r:id="rId40"/>
    <p:sldId id="328" r:id="rId41"/>
    <p:sldId id="327" r:id="rId42"/>
    <p:sldId id="326" r:id="rId43"/>
    <p:sldId id="325" r:id="rId44"/>
    <p:sldId id="341" r:id="rId45"/>
    <p:sldId id="349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292"/>
            <p14:sldId id="293"/>
          </p14:sldIdLst>
        </p14:section>
        <p14:section name="1" id="{1EE15E01-4A5E-4002-A720-79B4E5E53818}">
          <p14:sldIdLst>
            <p14:sldId id="291"/>
            <p14:sldId id="290"/>
            <p14:sldId id="289"/>
            <p14:sldId id="288"/>
          </p14:sldIdLst>
        </p14:section>
        <p14:section name="2" id="{139851A1-B702-4395-8C9A-F15203DEBD12}">
          <p14:sldIdLst>
            <p14:sldId id="339"/>
            <p14:sldId id="379"/>
            <p14:sldId id="380"/>
            <p14:sldId id="378"/>
            <p14:sldId id="286"/>
            <p14:sldId id="285"/>
            <p14:sldId id="303"/>
            <p14:sldId id="284"/>
            <p14:sldId id="282"/>
            <p14:sldId id="283"/>
            <p14:sldId id="302"/>
            <p14:sldId id="301"/>
            <p14:sldId id="300"/>
            <p14:sldId id="299"/>
            <p14:sldId id="298"/>
            <p14:sldId id="281"/>
            <p14:sldId id="313"/>
            <p14:sldId id="312"/>
            <p14:sldId id="311"/>
            <p14:sldId id="310"/>
          </p14:sldIdLst>
        </p14:section>
        <p14:section name="3" id="{B8AAC967-4B09-40FF-A317-19AB5E77F5E7}">
          <p14:sldIdLst>
            <p14:sldId id="340"/>
            <p14:sldId id="308"/>
            <p14:sldId id="315"/>
            <p14:sldId id="307"/>
            <p14:sldId id="306"/>
            <p14:sldId id="316"/>
            <p14:sldId id="304"/>
            <p14:sldId id="323"/>
            <p14:sldId id="322"/>
            <p14:sldId id="320"/>
            <p14:sldId id="321"/>
            <p14:sldId id="319"/>
            <p14:sldId id="328"/>
            <p14:sldId id="327"/>
            <p14:sldId id="326"/>
            <p14:sldId id="325"/>
            <p14:sldId id="341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CDA"/>
    <a:srgbClr val="84B9E0"/>
    <a:srgbClr val="147BC5"/>
    <a:srgbClr val="41719C"/>
    <a:srgbClr val="954F72"/>
    <a:srgbClr val="0F7AC8"/>
    <a:srgbClr val="0070C0"/>
    <a:srgbClr val="4472C4"/>
    <a:srgbClr val="2F2FCB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7" autoAdjust="0"/>
    <p:restoredTop sz="91601" autoAdjust="0"/>
  </p:normalViewPr>
  <p:slideViewPr>
    <p:cSldViewPr snapToGrid="0">
      <p:cViewPr varScale="1">
        <p:scale>
          <a:sx n="38" d="100"/>
          <a:sy n="38" d="100"/>
        </p:scale>
        <p:origin x="1356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6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4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5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1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6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0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0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66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80.png"/><Relationship Id="rId7" Type="http://schemas.openxmlformats.org/officeDocument/2006/relationships/image" Target="../media/image71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82.png"/><Relationship Id="rId10" Type="http://schemas.openxmlformats.org/officeDocument/2006/relationships/image" Target="../media/image740.png"/><Relationship Id="rId4" Type="http://schemas.openxmlformats.org/officeDocument/2006/relationships/image" Target="../media/image81.png"/><Relationship Id="rId9" Type="http://schemas.openxmlformats.org/officeDocument/2006/relationships/image" Target="../media/image7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5.png"/><Relationship Id="rId3" Type="http://schemas.openxmlformats.org/officeDocument/2006/relationships/image" Target="../media/image750.png"/><Relationship Id="rId7" Type="http://schemas.openxmlformats.org/officeDocument/2006/relationships/image" Target="../media/image81.png"/><Relationship Id="rId12" Type="http://schemas.openxmlformats.org/officeDocument/2006/relationships/image" Target="../media/image82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10.png"/><Relationship Id="rId5" Type="http://schemas.openxmlformats.org/officeDocument/2006/relationships/image" Target="../media/image770.png"/><Relationship Id="rId10" Type="http://schemas.openxmlformats.org/officeDocument/2006/relationships/image" Target="../media/image800.png"/><Relationship Id="rId4" Type="http://schemas.openxmlformats.org/officeDocument/2006/relationships/image" Target="../media/image760.png"/><Relationship Id="rId9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40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40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16</a:t>
            </a:r>
            <a:r>
              <a:rPr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4000" spc="-10" dirty="0">
                <a:latin typeface="Calibri Light"/>
                <a:cs typeface="Calibri Light"/>
              </a:rPr>
              <a:t>Principal</a:t>
            </a:r>
            <a:r>
              <a:rPr lang="en-US" altLang="zh-CN" sz="4000" spc="-114" dirty="0">
                <a:latin typeface="Calibri Light"/>
                <a:cs typeface="Calibri Light"/>
              </a:rPr>
              <a:t> </a:t>
            </a:r>
            <a:r>
              <a:rPr lang="en-US" altLang="zh-CN" sz="4000" spc="-10" dirty="0">
                <a:latin typeface="Calibri Light"/>
                <a:cs typeface="Calibri Light"/>
              </a:rPr>
              <a:t>Component </a:t>
            </a:r>
            <a:r>
              <a:rPr lang="en-US" altLang="zh-CN" sz="4000" spc="-15" dirty="0">
                <a:latin typeface="Calibri Light"/>
                <a:cs typeface="Calibri Light"/>
              </a:rPr>
              <a:t>Analysis</a:t>
            </a:r>
            <a:r>
              <a:rPr lang="en-US" altLang="zh-CN" sz="4000" spc="-5" dirty="0">
                <a:latin typeface="Calibri Light"/>
                <a:cs typeface="Calibri Light"/>
              </a:rPr>
              <a:t> </a:t>
            </a:r>
            <a:r>
              <a:rPr lang="en-US" altLang="zh-CN" sz="4000" dirty="0">
                <a:latin typeface="Calibri Light"/>
                <a:cs typeface="Calibri Light"/>
              </a:rPr>
              <a:t>(PCA)</a:t>
            </a: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89673" cy="585111"/>
          </a:xfrm>
        </p:spPr>
        <p:txBody>
          <a:bodyPr/>
          <a:lstStyle/>
          <a:p>
            <a:r>
              <a:rPr lang="en-US" altLang="zh-CN" sz="3600" spc="-10" dirty="0"/>
              <a:t>Background: </a:t>
            </a:r>
            <a:r>
              <a:rPr lang="en-US" altLang="zh-CN" sz="3600" dirty="0"/>
              <a:t>Big &amp; High-Dimensional Data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4857750" cy="4561919"/>
          </a:xfrm>
        </p:spPr>
        <p:txBody>
          <a:bodyPr>
            <a:norm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tabLst>
                <a:tab pos="184150" algn="l"/>
              </a:tabLst>
            </a:pPr>
            <a:r>
              <a:rPr lang="en-US" altLang="zh-CN" sz="2400" dirty="0">
                <a:cs typeface="Arial"/>
              </a:rPr>
              <a:t>High-Dimensions = Lot of</a:t>
            </a:r>
            <a:r>
              <a:rPr lang="en-US" altLang="zh-CN" sz="2400" spc="-100" dirty="0">
                <a:cs typeface="Arial"/>
              </a:rPr>
              <a:t> </a:t>
            </a:r>
            <a:r>
              <a:rPr lang="en-US" altLang="zh-CN" sz="2400" spc="-5" dirty="0">
                <a:cs typeface="Arial"/>
              </a:rPr>
              <a:t>Features</a:t>
            </a:r>
            <a:endParaRPr lang="en-US" altLang="zh-CN" sz="2400" dirty="0"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lang="en-US" altLang="zh-CN" sz="2400" spc="-5" dirty="0">
                <a:solidFill>
                  <a:srgbClr val="0000FF"/>
                </a:solidFill>
                <a:cs typeface="Arial"/>
              </a:rPr>
              <a:t>MEG </a:t>
            </a:r>
            <a:r>
              <a:rPr lang="en-US" altLang="zh-CN" sz="2400" dirty="0">
                <a:solidFill>
                  <a:srgbClr val="0000FF"/>
                </a:solidFill>
                <a:cs typeface="Arial"/>
              </a:rPr>
              <a:t>Brain</a:t>
            </a:r>
            <a:r>
              <a:rPr lang="en-US" altLang="zh-CN" sz="2400" spc="-2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srgbClr val="0000FF"/>
                </a:solidFill>
                <a:cs typeface="Arial"/>
              </a:rPr>
              <a:t>Imaging</a:t>
            </a:r>
            <a:endParaRPr lang="en-US" altLang="zh-CN" sz="2400" dirty="0">
              <a:cs typeface="Arial"/>
            </a:endParaRPr>
          </a:p>
          <a:p>
            <a:pPr marL="768350">
              <a:lnSpc>
                <a:spcPct val="100000"/>
              </a:lnSpc>
              <a:spcBef>
                <a:spcPts val="505"/>
              </a:spcBef>
            </a:pPr>
            <a:r>
              <a:rPr lang="en-US" altLang="zh-CN" sz="2400" dirty="0">
                <a:cs typeface="Arial"/>
              </a:rPr>
              <a:t>120 locations x 500 </a:t>
            </a:r>
            <a:r>
              <a:rPr lang="en-US" altLang="zh-CN" sz="2400" spc="-5" dirty="0">
                <a:cs typeface="Arial"/>
              </a:rPr>
              <a:t>time</a:t>
            </a:r>
            <a:r>
              <a:rPr lang="en-US" altLang="zh-CN" sz="2400" spc="-114" dirty="0">
                <a:cs typeface="Arial"/>
              </a:rPr>
              <a:t> </a:t>
            </a:r>
            <a:r>
              <a:rPr lang="en-US" altLang="zh-CN" sz="2400" spc="-5" dirty="0">
                <a:cs typeface="Arial"/>
              </a:rPr>
              <a:t>points</a:t>
            </a:r>
            <a:r>
              <a:rPr lang="en-US" altLang="zh-CN" sz="2400" dirty="0">
                <a:cs typeface="Arial"/>
              </a:rPr>
              <a:t> x 20</a:t>
            </a:r>
            <a:r>
              <a:rPr lang="en-US" altLang="zh-CN" sz="2400" spc="-25" dirty="0">
                <a:cs typeface="Arial"/>
              </a:rPr>
              <a:t> </a:t>
            </a:r>
            <a:r>
              <a:rPr lang="en-US" altLang="zh-CN" sz="2400" spc="-5" dirty="0">
                <a:cs typeface="Arial"/>
              </a:rPr>
              <a:t>objects</a:t>
            </a:r>
            <a:endParaRPr lang="en-US" altLang="zh-CN" sz="2400" dirty="0">
              <a:cs typeface="Arial"/>
            </a:endParaRP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object 4"/>
          <p:cNvSpPr/>
          <p:nvPr/>
        </p:nvSpPr>
        <p:spPr>
          <a:xfrm>
            <a:off x="6280119" y="2252198"/>
            <a:ext cx="2637058" cy="239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组合 14"/>
          <p:cNvGrpSpPr/>
          <p:nvPr/>
        </p:nvGrpSpPr>
        <p:grpSpPr>
          <a:xfrm>
            <a:off x="1524000" y="3331923"/>
            <a:ext cx="2935266" cy="1320587"/>
            <a:chOff x="1524000" y="2943225"/>
            <a:chExt cx="3581400" cy="1709285"/>
          </a:xfrm>
        </p:grpSpPr>
        <p:sp>
          <p:nvSpPr>
            <p:cNvPr id="10" name="object 5"/>
            <p:cNvSpPr/>
            <p:nvPr/>
          </p:nvSpPr>
          <p:spPr>
            <a:xfrm>
              <a:off x="1524000" y="2943225"/>
              <a:ext cx="1744365" cy="1709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657600" y="3019425"/>
              <a:ext cx="1447800" cy="144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2743177" y="3792707"/>
              <a:ext cx="991235" cy="132715"/>
            </a:xfrm>
            <a:custGeom>
              <a:avLst/>
              <a:gdLst/>
              <a:ahLst/>
              <a:cxnLst/>
              <a:rect l="l" t="t" r="r" b="b"/>
              <a:pathLst>
                <a:path w="991235" h="132714">
                  <a:moveTo>
                    <a:pt x="909461" y="80663"/>
                  </a:moveTo>
                  <a:lnTo>
                    <a:pt x="862526" y="107941"/>
                  </a:lnTo>
                  <a:lnTo>
                    <a:pt x="860210" y="116685"/>
                  </a:lnTo>
                  <a:lnTo>
                    <a:pt x="868140" y="130329"/>
                  </a:lnTo>
                  <a:lnTo>
                    <a:pt x="876885" y="132646"/>
                  </a:lnTo>
                  <a:lnTo>
                    <a:pt x="966182" y="80747"/>
                  </a:lnTo>
                  <a:lnTo>
                    <a:pt x="909461" y="80663"/>
                  </a:lnTo>
                  <a:close/>
                </a:path>
                <a:path w="991235" h="132714">
                  <a:moveTo>
                    <a:pt x="933978" y="66414"/>
                  </a:moveTo>
                  <a:lnTo>
                    <a:pt x="909461" y="80663"/>
                  </a:lnTo>
                  <a:lnTo>
                    <a:pt x="962308" y="80747"/>
                  </a:lnTo>
                  <a:lnTo>
                    <a:pt x="962311" y="78789"/>
                  </a:lnTo>
                  <a:lnTo>
                    <a:pt x="955114" y="78789"/>
                  </a:lnTo>
                  <a:lnTo>
                    <a:pt x="933978" y="66414"/>
                  </a:lnTo>
                  <a:close/>
                </a:path>
                <a:path w="991235" h="132714">
                  <a:moveTo>
                    <a:pt x="877097" y="0"/>
                  </a:moveTo>
                  <a:lnTo>
                    <a:pt x="868345" y="2288"/>
                  </a:lnTo>
                  <a:lnTo>
                    <a:pt x="860371" y="15906"/>
                  </a:lnTo>
                  <a:lnTo>
                    <a:pt x="862660" y="24659"/>
                  </a:lnTo>
                  <a:lnTo>
                    <a:pt x="909508" y="52088"/>
                  </a:lnTo>
                  <a:lnTo>
                    <a:pt x="962355" y="52172"/>
                  </a:lnTo>
                  <a:lnTo>
                    <a:pt x="962308" y="80747"/>
                  </a:lnTo>
                  <a:lnTo>
                    <a:pt x="966182" y="80747"/>
                  </a:lnTo>
                  <a:lnTo>
                    <a:pt x="990688" y="66504"/>
                  </a:lnTo>
                  <a:lnTo>
                    <a:pt x="877097" y="0"/>
                  </a:lnTo>
                  <a:close/>
                </a:path>
                <a:path w="991235" h="132714">
                  <a:moveTo>
                    <a:pt x="45" y="50629"/>
                  </a:moveTo>
                  <a:lnTo>
                    <a:pt x="0" y="79204"/>
                  </a:lnTo>
                  <a:lnTo>
                    <a:pt x="909461" y="80663"/>
                  </a:lnTo>
                  <a:lnTo>
                    <a:pt x="933978" y="66414"/>
                  </a:lnTo>
                  <a:lnTo>
                    <a:pt x="909508" y="52088"/>
                  </a:lnTo>
                  <a:lnTo>
                    <a:pt x="45" y="50629"/>
                  </a:lnTo>
                  <a:close/>
                </a:path>
                <a:path w="991235" h="132714">
                  <a:moveTo>
                    <a:pt x="955154" y="54107"/>
                  </a:moveTo>
                  <a:lnTo>
                    <a:pt x="933978" y="66414"/>
                  </a:lnTo>
                  <a:lnTo>
                    <a:pt x="955114" y="78789"/>
                  </a:lnTo>
                  <a:lnTo>
                    <a:pt x="955154" y="54107"/>
                  </a:lnTo>
                  <a:close/>
                </a:path>
                <a:path w="991235" h="132714">
                  <a:moveTo>
                    <a:pt x="962352" y="54107"/>
                  </a:moveTo>
                  <a:lnTo>
                    <a:pt x="955154" y="54107"/>
                  </a:lnTo>
                  <a:lnTo>
                    <a:pt x="955114" y="78789"/>
                  </a:lnTo>
                  <a:lnTo>
                    <a:pt x="962311" y="78789"/>
                  </a:lnTo>
                  <a:lnTo>
                    <a:pt x="962352" y="54107"/>
                  </a:lnTo>
                  <a:close/>
                </a:path>
                <a:path w="991235" h="132714">
                  <a:moveTo>
                    <a:pt x="909508" y="52088"/>
                  </a:moveTo>
                  <a:lnTo>
                    <a:pt x="933978" y="66414"/>
                  </a:lnTo>
                  <a:lnTo>
                    <a:pt x="955154" y="54107"/>
                  </a:lnTo>
                  <a:lnTo>
                    <a:pt x="962352" y="54107"/>
                  </a:lnTo>
                  <a:lnTo>
                    <a:pt x="962355" y="52172"/>
                  </a:lnTo>
                  <a:lnTo>
                    <a:pt x="909508" y="520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9"/>
          <p:cNvSpPr txBox="1"/>
          <p:nvPr/>
        </p:nvSpPr>
        <p:spPr>
          <a:xfrm>
            <a:off x="726440" y="4944236"/>
            <a:ext cx="41040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any high-dimensional image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5050" y="5180622"/>
            <a:ext cx="2660738" cy="996341"/>
            <a:chOff x="4191000" y="5207696"/>
            <a:chExt cx="3407648" cy="1193505"/>
          </a:xfrm>
        </p:grpSpPr>
        <p:sp>
          <p:nvSpPr>
            <p:cNvPr id="7" name="object 2"/>
            <p:cNvSpPr/>
            <p:nvPr/>
          </p:nvSpPr>
          <p:spPr>
            <a:xfrm>
              <a:off x="5486400" y="5207696"/>
              <a:ext cx="2112248" cy="1188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4191000" y="5231371"/>
              <a:ext cx="1169831" cy="11698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766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wish to </a:t>
            </a:r>
            <a:r>
              <a:rPr lang="en-US" altLang="zh-CN" dirty="0">
                <a:solidFill>
                  <a:srgbClr val="FF0000"/>
                </a:solidFill>
              </a:rPr>
              <a:t>explain/summarize the underlying variance-covariance structure of a large set of variables </a:t>
            </a:r>
            <a:r>
              <a:rPr lang="en-US" altLang="zh-CN" dirty="0"/>
              <a:t>through a few linear combinations of these variables. 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3028950" y="3784270"/>
            <a:ext cx="2813940" cy="220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88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>
                <a:cs typeface="Calibri"/>
              </a:rPr>
              <a:t>Trick: </a:t>
            </a:r>
            <a:r>
              <a:rPr lang="en-US" altLang="zh-CN" spc="-40" dirty="0">
                <a:cs typeface="Calibri"/>
              </a:rPr>
              <a:t>Rotate </a:t>
            </a:r>
            <a:r>
              <a:rPr lang="en-US" altLang="zh-CN" spc="-20" dirty="0">
                <a:cs typeface="Calibri"/>
              </a:rPr>
              <a:t>Coordinate</a:t>
            </a:r>
            <a:r>
              <a:rPr lang="en-US" altLang="zh-CN" spc="70" dirty="0">
                <a:cs typeface="Calibri"/>
              </a:rPr>
              <a:t> </a:t>
            </a:r>
            <a:r>
              <a:rPr lang="en-US" altLang="zh-CN" spc="-25" dirty="0">
                <a:cs typeface="Calibri"/>
              </a:rPr>
              <a:t>Axes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Suppose we have a sample population measured on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4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Our goal is to develop a new set of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K (K&lt;p) </a:t>
                </a:r>
                <a:r>
                  <a:rPr lang="en-US" altLang="zh-CN" sz="2400" dirty="0"/>
                  <a:t>axes</a:t>
                </a:r>
              </a:p>
              <a:p>
                <a:r>
                  <a:rPr lang="en-US" altLang="zh-CN" sz="2400" dirty="0"/>
                  <a:t>(linear combinations of the original p axes)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in the directions of greatest variability</a:t>
                </a:r>
                <a:r>
                  <a:rPr lang="en-US" altLang="zh-CN" sz="2400" dirty="0"/>
                  <a:t>: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540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object 6"/>
          <p:cNvSpPr txBox="1"/>
          <p:nvPr/>
        </p:nvSpPr>
        <p:spPr>
          <a:xfrm>
            <a:off x="779706" y="2941954"/>
            <a:ext cx="239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85220" y="3218945"/>
            <a:ext cx="5431790" cy="2798572"/>
            <a:chOff x="1847850" y="3021203"/>
            <a:chExt cx="5431790" cy="2798572"/>
          </a:xfrm>
        </p:grpSpPr>
        <p:sp>
          <p:nvSpPr>
            <p:cNvPr id="9" name="object 7"/>
            <p:cNvSpPr/>
            <p:nvPr/>
          </p:nvSpPr>
          <p:spPr>
            <a:xfrm>
              <a:off x="4552950" y="3152775"/>
              <a:ext cx="76200" cy="2667000"/>
            </a:xfrm>
            <a:custGeom>
              <a:avLst/>
              <a:gdLst/>
              <a:ahLst/>
              <a:cxnLst/>
              <a:rect l="l" t="t" r="r" b="b"/>
              <a:pathLst>
                <a:path w="76200" h="2667000">
                  <a:moveTo>
                    <a:pt x="25400" y="2590799"/>
                  </a:moveTo>
                  <a:lnTo>
                    <a:pt x="0" y="2590799"/>
                  </a:lnTo>
                  <a:lnTo>
                    <a:pt x="38100" y="2666999"/>
                  </a:lnTo>
                  <a:lnTo>
                    <a:pt x="69847" y="2603504"/>
                  </a:lnTo>
                  <a:lnTo>
                    <a:pt x="25400" y="2603504"/>
                  </a:lnTo>
                  <a:lnTo>
                    <a:pt x="25400" y="2590799"/>
                  </a:lnTo>
                  <a:close/>
                </a:path>
                <a:path w="76200" h="2667000">
                  <a:moveTo>
                    <a:pt x="50801" y="63500"/>
                  </a:moveTo>
                  <a:lnTo>
                    <a:pt x="25401" y="63500"/>
                  </a:lnTo>
                  <a:lnTo>
                    <a:pt x="25400" y="2603504"/>
                  </a:lnTo>
                  <a:lnTo>
                    <a:pt x="50800" y="2603504"/>
                  </a:lnTo>
                  <a:lnTo>
                    <a:pt x="50801" y="63500"/>
                  </a:lnTo>
                  <a:close/>
                </a:path>
                <a:path w="76200" h="2667000">
                  <a:moveTo>
                    <a:pt x="76200" y="2590799"/>
                  </a:moveTo>
                  <a:lnTo>
                    <a:pt x="50800" y="2590799"/>
                  </a:lnTo>
                  <a:lnTo>
                    <a:pt x="50800" y="2603504"/>
                  </a:lnTo>
                  <a:lnTo>
                    <a:pt x="69847" y="2603504"/>
                  </a:lnTo>
                  <a:lnTo>
                    <a:pt x="76200" y="2590799"/>
                  </a:lnTo>
                  <a:close/>
                </a:path>
                <a:path w="76200" h="2667000">
                  <a:moveTo>
                    <a:pt x="38101" y="0"/>
                  </a:moveTo>
                  <a:lnTo>
                    <a:pt x="1" y="76200"/>
                  </a:lnTo>
                  <a:lnTo>
                    <a:pt x="25401" y="76200"/>
                  </a:lnTo>
                  <a:lnTo>
                    <a:pt x="25401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2667000">
                  <a:moveTo>
                    <a:pt x="69851" y="63500"/>
                  </a:moveTo>
                  <a:lnTo>
                    <a:pt x="50801" y="63500"/>
                  </a:lnTo>
                  <a:lnTo>
                    <a:pt x="50801" y="76200"/>
                  </a:lnTo>
                  <a:lnTo>
                    <a:pt x="76201" y="76200"/>
                  </a:lnTo>
                  <a:lnTo>
                    <a:pt x="6985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847850" y="4486275"/>
              <a:ext cx="5410200" cy="76200"/>
            </a:xfrm>
            <a:custGeom>
              <a:avLst/>
              <a:gdLst/>
              <a:ahLst/>
              <a:cxnLst/>
              <a:rect l="l" t="t" r="r" b="b"/>
              <a:pathLst>
                <a:path w="5410200" h="76200">
                  <a:moveTo>
                    <a:pt x="5334000" y="50801"/>
                  </a:moveTo>
                  <a:lnTo>
                    <a:pt x="5334000" y="76201"/>
                  </a:lnTo>
                  <a:lnTo>
                    <a:pt x="5384800" y="50801"/>
                  </a:lnTo>
                  <a:lnTo>
                    <a:pt x="5334000" y="50801"/>
                  </a:lnTo>
                  <a:close/>
                </a:path>
                <a:path w="5410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3" y="50800"/>
                  </a:lnTo>
                  <a:lnTo>
                    <a:pt x="63503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5410200" h="76200">
                  <a:moveTo>
                    <a:pt x="5334000" y="25401"/>
                  </a:moveTo>
                  <a:lnTo>
                    <a:pt x="5334000" y="50801"/>
                  </a:lnTo>
                  <a:lnTo>
                    <a:pt x="5346696" y="50801"/>
                  </a:lnTo>
                  <a:lnTo>
                    <a:pt x="5346696" y="25401"/>
                  </a:lnTo>
                  <a:lnTo>
                    <a:pt x="5334000" y="25401"/>
                  </a:lnTo>
                  <a:close/>
                </a:path>
                <a:path w="5410200" h="76200">
                  <a:moveTo>
                    <a:pt x="5334000" y="1"/>
                  </a:moveTo>
                  <a:lnTo>
                    <a:pt x="5334000" y="25401"/>
                  </a:lnTo>
                  <a:lnTo>
                    <a:pt x="5346696" y="25401"/>
                  </a:lnTo>
                  <a:lnTo>
                    <a:pt x="5346696" y="50801"/>
                  </a:lnTo>
                  <a:lnTo>
                    <a:pt x="5384802" y="50800"/>
                  </a:lnTo>
                  <a:lnTo>
                    <a:pt x="5410200" y="38101"/>
                  </a:lnTo>
                  <a:lnTo>
                    <a:pt x="5334000" y="1"/>
                  </a:lnTo>
                  <a:close/>
                </a:path>
                <a:path w="5410200" h="76200">
                  <a:moveTo>
                    <a:pt x="76200" y="25400"/>
                  </a:moveTo>
                  <a:lnTo>
                    <a:pt x="76199" y="50800"/>
                  </a:lnTo>
                  <a:lnTo>
                    <a:pt x="5334000" y="50801"/>
                  </a:lnTo>
                  <a:lnTo>
                    <a:pt x="5334000" y="25401"/>
                  </a:lnTo>
                  <a:lnTo>
                    <a:pt x="76200" y="25400"/>
                  </a:lnTo>
                  <a:close/>
                </a:path>
                <a:path w="5410200" h="76200">
                  <a:moveTo>
                    <a:pt x="63503" y="25400"/>
                  </a:moveTo>
                  <a:lnTo>
                    <a:pt x="63503" y="50800"/>
                  </a:lnTo>
                  <a:lnTo>
                    <a:pt x="76199" y="50800"/>
                  </a:lnTo>
                  <a:lnTo>
                    <a:pt x="76200" y="25400"/>
                  </a:lnTo>
                  <a:lnTo>
                    <a:pt x="63503" y="25400"/>
                  </a:lnTo>
                  <a:close/>
                </a:path>
                <a:path w="5410200" h="76200">
                  <a:moveTo>
                    <a:pt x="76200" y="25400"/>
                  </a:moveTo>
                  <a:lnTo>
                    <a:pt x="63503" y="254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 txBox="1"/>
            <p:nvPr/>
          </p:nvSpPr>
          <p:spPr>
            <a:xfrm>
              <a:off x="7006590" y="4545203"/>
              <a:ext cx="2730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X</a:t>
              </a:r>
              <a:r>
                <a:rPr sz="1800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2" name="object 10"/>
            <p:cNvSpPr txBox="1"/>
            <p:nvPr/>
          </p:nvSpPr>
          <p:spPr>
            <a:xfrm>
              <a:off x="4263390" y="3021203"/>
              <a:ext cx="2730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/>
                  <a:cs typeface="Calibri"/>
                </a:rPr>
                <a:t>X</a:t>
              </a:r>
              <a:r>
                <a:rPr sz="1800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3" name="object 11"/>
            <p:cNvSpPr/>
            <p:nvPr/>
          </p:nvSpPr>
          <p:spPr>
            <a:xfrm>
              <a:off x="3517900" y="37560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3822700" y="40608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4051300" y="43656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3975100" y="45942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4127500" y="39846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4279900" y="39084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4432300" y="40608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4508500" y="44418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4356100" y="47466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4813300" y="47466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4667250" y="49815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9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69" y="73205"/>
                  </a:lnTo>
                  <a:lnTo>
                    <a:pt x="38100" y="76200"/>
                  </a:lnTo>
                  <a:lnTo>
                    <a:pt x="52929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29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667250" y="49815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52930" y="2994"/>
                  </a:lnTo>
                  <a:lnTo>
                    <a:pt x="65040" y="11159"/>
                  </a:lnTo>
                  <a:lnTo>
                    <a:pt x="73205" y="23269"/>
                  </a:lnTo>
                  <a:lnTo>
                    <a:pt x="76200" y="38100"/>
                  </a:lnTo>
                  <a:lnTo>
                    <a:pt x="73205" y="52930"/>
                  </a:lnTo>
                  <a:lnTo>
                    <a:pt x="65040" y="65040"/>
                  </a:lnTo>
                  <a:lnTo>
                    <a:pt x="52930" y="73205"/>
                  </a:lnTo>
                  <a:lnTo>
                    <a:pt x="38100" y="76200"/>
                  </a:lnTo>
                  <a:lnTo>
                    <a:pt x="23269" y="73205"/>
                  </a:lnTo>
                  <a:lnTo>
                    <a:pt x="11159" y="65040"/>
                  </a:lnTo>
                  <a:lnTo>
                    <a:pt x="2994" y="5293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4508500" y="48990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667250" y="50577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9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69" y="73205"/>
                  </a:lnTo>
                  <a:lnTo>
                    <a:pt x="38100" y="76200"/>
                  </a:lnTo>
                  <a:lnTo>
                    <a:pt x="52929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29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4667250" y="50577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52930" y="2994"/>
                  </a:lnTo>
                  <a:lnTo>
                    <a:pt x="65040" y="11159"/>
                  </a:lnTo>
                  <a:lnTo>
                    <a:pt x="73205" y="23269"/>
                  </a:lnTo>
                  <a:lnTo>
                    <a:pt x="76200" y="38100"/>
                  </a:lnTo>
                  <a:lnTo>
                    <a:pt x="73205" y="52930"/>
                  </a:lnTo>
                  <a:lnTo>
                    <a:pt x="65040" y="65040"/>
                  </a:lnTo>
                  <a:lnTo>
                    <a:pt x="52930" y="73205"/>
                  </a:lnTo>
                  <a:lnTo>
                    <a:pt x="38100" y="76200"/>
                  </a:lnTo>
                  <a:lnTo>
                    <a:pt x="23269" y="73205"/>
                  </a:lnTo>
                  <a:lnTo>
                    <a:pt x="11159" y="65040"/>
                  </a:lnTo>
                  <a:lnTo>
                    <a:pt x="2994" y="5293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4965700" y="45942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5118100" y="47466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5194300" y="49752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5194300" y="52038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4051300" y="3756025"/>
              <a:ext cx="88900" cy="88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4936369" y="4177723"/>
              <a:ext cx="177165" cy="302260"/>
            </a:xfrm>
            <a:custGeom>
              <a:avLst/>
              <a:gdLst/>
              <a:ahLst/>
              <a:cxnLst/>
              <a:rect l="l" t="t" r="r" b="b"/>
              <a:pathLst>
                <a:path w="177164" h="302260">
                  <a:moveTo>
                    <a:pt x="80346" y="51210"/>
                  </a:moveTo>
                  <a:lnTo>
                    <a:pt x="112207" y="83569"/>
                  </a:lnTo>
                  <a:lnTo>
                    <a:pt x="137030" y="121061"/>
                  </a:lnTo>
                  <a:lnTo>
                    <a:pt x="154259" y="162532"/>
                  </a:lnTo>
                  <a:lnTo>
                    <a:pt x="163263" y="206800"/>
                  </a:lnTo>
                  <a:lnTo>
                    <a:pt x="164487" y="229615"/>
                  </a:lnTo>
                  <a:lnTo>
                    <a:pt x="163422" y="252689"/>
                  </a:lnTo>
                  <a:lnTo>
                    <a:pt x="159988" y="275879"/>
                  </a:lnTo>
                  <a:lnTo>
                    <a:pt x="154108" y="299041"/>
                  </a:lnTo>
                  <a:lnTo>
                    <a:pt x="166422" y="302150"/>
                  </a:lnTo>
                  <a:lnTo>
                    <a:pt x="172554" y="277722"/>
                  </a:lnTo>
                  <a:lnTo>
                    <a:pt x="176109" y="253258"/>
                  </a:lnTo>
                  <a:lnTo>
                    <a:pt x="177168" y="228918"/>
                  </a:lnTo>
                  <a:lnTo>
                    <a:pt x="175814" y="204859"/>
                  </a:lnTo>
                  <a:lnTo>
                    <a:pt x="166201" y="158211"/>
                  </a:lnTo>
                  <a:lnTo>
                    <a:pt x="147933" y="114550"/>
                  </a:lnTo>
                  <a:lnTo>
                    <a:pt x="121673" y="75102"/>
                  </a:lnTo>
                  <a:lnTo>
                    <a:pt x="99414" y="51508"/>
                  </a:lnTo>
                  <a:lnTo>
                    <a:pt x="80808" y="51508"/>
                  </a:lnTo>
                  <a:lnTo>
                    <a:pt x="80346" y="51210"/>
                  </a:lnTo>
                  <a:close/>
                </a:path>
                <a:path w="177164" h="302260">
                  <a:moveTo>
                    <a:pt x="85191" y="0"/>
                  </a:moveTo>
                  <a:lnTo>
                    <a:pt x="0" y="582"/>
                  </a:lnTo>
                  <a:lnTo>
                    <a:pt x="51582" y="68386"/>
                  </a:lnTo>
                  <a:lnTo>
                    <a:pt x="64910" y="41255"/>
                  </a:lnTo>
                  <a:lnTo>
                    <a:pt x="53547" y="33928"/>
                  </a:lnTo>
                  <a:lnTo>
                    <a:pt x="60430" y="23254"/>
                  </a:lnTo>
                  <a:lnTo>
                    <a:pt x="73762" y="23254"/>
                  </a:lnTo>
                  <a:lnTo>
                    <a:pt x="85191" y="0"/>
                  </a:lnTo>
                  <a:close/>
                </a:path>
                <a:path w="177164" h="302260">
                  <a:moveTo>
                    <a:pt x="79947" y="50843"/>
                  </a:moveTo>
                  <a:lnTo>
                    <a:pt x="80346" y="51210"/>
                  </a:lnTo>
                  <a:lnTo>
                    <a:pt x="80808" y="51508"/>
                  </a:lnTo>
                  <a:lnTo>
                    <a:pt x="79947" y="50843"/>
                  </a:lnTo>
                  <a:close/>
                </a:path>
                <a:path w="177164" h="302260">
                  <a:moveTo>
                    <a:pt x="98692" y="50843"/>
                  </a:moveTo>
                  <a:lnTo>
                    <a:pt x="79947" y="50843"/>
                  </a:lnTo>
                  <a:lnTo>
                    <a:pt x="80808" y="51508"/>
                  </a:lnTo>
                  <a:lnTo>
                    <a:pt x="99414" y="51508"/>
                  </a:lnTo>
                  <a:lnTo>
                    <a:pt x="98692" y="50843"/>
                  </a:lnTo>
                  <a:close/>
                </a:path>
                <a:path w="177164" h="302260">
                  <a:moveTo>
                    <a:pt x="70554" y="29783"/>
                  </a:moveTo>
                  <a:lnTo>
                    <a:pt x="64914" y="41258"/>
                  </a:lnTo>
                  <a:lnTo>
                    <a:pt x="80346" y="51210"/>
                  </a:lnTo>
                  <a:lnTo>
                    <a:pt x="79947" y="50843"/>
                  </a:lnTo>
                  <a:lnTo>
                    <a:pt x="98692" y="50843"/>
                  </a:lnTo>
                  <a:lnTo>
                    <a:pt x="88285" y="41255"/>
                  </a:lnTo>
                  <a:lnTo>
                    <a:pt x="87997" y="41032"/>
                  </a:lnTo>
                  <a:lnTo>
                    <a:pt x="70554" y="29783"/>
                  </a:lnTo>
                  <a:close/>
                </a:path>
                <a:path w="177164" h="302260">
                  <a:moveTo>
                    <a:pt x="60430" y="23254"/>
                  </a:moveTo>
                  <a:lnTo>
                    <a:pt x="53547" y="33928"/>
                  </a:lnTo>
                  <a:lnTo>
                    <a:pt x="64914" y="41258"/>
                  </a:lnTo>
                  <a:lnTo>
                    <a:pt x="70554" y="29783"/>
                  </a:lnTo>
                  <a:lnTo>
                    <a:pt x="60430" y="23254"/>
                  </a:lnTo>
                  <a:close/>
                </a:path>
                <a:path w="177164" h="302260">
                  <a:moveTo>
                    <a:pt x="73762" y="23254"/>
                  </a:moveTo>
                  <a:lnTo>
                    <a:pt x="60430" y="23254"/>
                  </a:lnTo>
                  <a:lnTo>
                    <a:pt x="70554" y="29783"/>
                  </a:lnTo>
                  <a:lnTo>
                    <a:pt x="73762" y="2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5"/>
          <p:cNvSpPr txBox="1"/>
          <p:nvPr/>
        </p:nvSpPr>
        <p:spPr>
          <a:xfrm>
            <a:off x="441007" y="6017517"/>
            <a:ext cx="845248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lang="en-US" sz="2400" spc="5" dirty="0">
                <a:latin typeface="Calibri"/>
                <a:cs typeface="Calibri"/>
              </a:rPr>
              <a:t>This could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by rotating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</a:t>
            </a:r>
            <a:r>
              <a:rPr sz="2400" dirty="0">
                <a:latin typeface="Calibri"/>
                <a:cs typeface="Calibri"/>
              </a:rPr>
              <a:t>f 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lang="en-US" sz="2400" spc="-40" dirty="0">
                <a:latin typeface="Calibri"/>
                <a:cs typeface="Calibri"/>
              </a:rPr>
              <a:t>tered</a:t>
            </a:r>
            <a:r>
              <a:rPr sz="2400" spc="-15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3544170" y="3691387"/>
            <a:ext cx="1951990" cy="208923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594970" y="3651911"/>
            <a:ext cx="1863090" cy="2128711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</a:t>
            </a:r>
            <a:r>
              <a:rPr lang="en-US" altLang="zh-CN" spc="-45" dirty="0"/>
              <a:t> </a:t>
            </a:r>
            <a:r>
              <a:rPr lang="en-US" altLang="zh-CN" spc="-20" dirty="0"/>
              <a:t>Interpretation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709872" y="1750199"/>
            <a:ext cx="7503159" cy="192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p </a:t>
            </a:r>
            <a:r>
              <a:rPr sz="2400" spc="-5" dirty="0">
                <a:latin typeface="Calibri"/>
                <a:cs typeface="Calibri"/>
              </a:rPr>
              <a:t>dimensional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space,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90400"/>
              </a:lnSpc>
              <a:buFont typeface="Arial"/>
              <a:buChar char="•"/>
              <a:tabLst>
                <a:tab pos="184150" algn="l"/>
                <a:tab pos="2590800" algn="l"/>
              </a:tabLst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dirty="0">
                <a:latin typeface="Calibri"/>
                <a:cs typeface="Calibri"/>
              </a:rPr>
              <a:t>p,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lower-dimensional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(K&lt;p)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 while preserving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broad trends </a:t>
            </a:r>
            <a:r>
              <a:rPr sz="2400" spc="-5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allowing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visualized?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740721" y="4760045"/>
            <a:ext cx="7717790" cy="872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32384" rIns="0" bIns="0" rtlCol="0">
            <a:spAutoFit/>
          </a:bodyPr>
          <a:lstStyle/>
          <a:p>
            <a:pPr marL="548640" marR="144145">
              <a:lnSpc>
                <a:spcPct val="90600"/>
              </a:lnSpc>
              <a:spcBef>
                <a:spcPts val="254"/>
              </a:spcBef>
            </a:pPr>
            <a:r>
              <a:rPr lang="en-US" sz="2000" spc="-10" dirty="0">
                <a:latin typeface="Calibri"/>
                <a:cs typeface="Calibri"/>
              </a:rPr>
              <a:t>From now we </a:t>
            </a:r>
            <a:r>
              <a:rPr sz="2000" spc="-5" dirty="0">
                <a:latin typeface="Calibri"/>
                <a:cs typeface="Calibri"/>
              </a:rPr>
              <a:t>assume </a:t>
            </a:r>
            <a:r>
              <a:rPr sz="2000" spc="-10" dirty="0">
                <a:latin typeface="Calibri"/>
                <a:cs typeface="Calibri"/>
              </a:rPr>
              <a:t>Data matrix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centered</a:t>
            </a:r>
            <a:r>
              <a:rPr lang="en-US" sz="2000" spc="-10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we subtract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mean  </a:t>
            </a:r>
            <a:r>
              <a:rPr sz="2000" spc="-5" dirty="0">
                <a:latin typeface="Calibri"/>
                <a:cs typeface="Calibri"/>
              </a:rPr>
              <a:t>along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dimension,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center </a:t>
            </a:r>
            <a:r>
              <a:rPr sz="2000" spc="-5" dirty="0">
                <a:latin typeface="Calibri"/>
                <a:cs typeface="Calibri"/>
              </a:rPr>
              <a:t>the original </a:t>
            </a:r>
            <a:r>
              <a:rPr sz="2000" spc="-10" dirty="0">
                <a:latin typeface="Calibri"/>
                <a:cs typeface="Calibri"/>
              </a:rPr>
              <a:t>axis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centroid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points,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simplicity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90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Projection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object 5"/>
          <p:cNvSpPr/>
          <p:nvPr/>
        </p:nvSpPr>
        <p:spPr>
          <a:xfrm>
            <a:off x="536318" y="1390650"/>
            <a:ext cx="8217158" cy="4965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3578746" y="2186891"/>
            <a:ext cx="243721" cy="608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i="1" spc="10" dirty="0">
                <a:latin typeface="Cambria"/>
                <a:cs typeface="Cambria"/>
              </a:rPr>
              <a:t>x</a:t>
            </a:r>
            <a:endParaRPr sz="3850">
              <a:latin typeface="Cambria"/>
              <a:cs typeface="Cambria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752708" y="2705816"/>
            <a:ext cx="634050" cy="594592"/>
          </a:xfrm>
          <a:custGeom>
            <a:avLst/>
            <a:gdLst/>
            <a:ahLst/>
            <a:cxnLst/>
            <a:rect l="l" t="t" r="r" b="b"/>
            <a:pathLst>
              <a:path w="642620" h="610869">
                <a:moveTo>
                  <a:pt x="540809" y="0"/>
                </a:moveTo>
                <a:lnTo>
                  <a:pt x="101800" y="0"/>
                </a:lnTo>
                <a:lnTo>
                  <a:pt x="62175" y="8000"/>
                </a:lnTo>
                <a:lnTo>
                  <a:pt x="29816" y="29816"/>
                </a:lnTo>
                <a:lnTo>
                  <a:pt x="8000" y="62175"/>
                </a:lnTo>
                <a:lnTo>
                  <a:pt x="0" y="101800"/>
                </a:lnTo>
                <a:lnTo>
                  <a:pt x="0" y="508985"/>
                </a:lnTo>
                <a:lnTo>
                  <a:pt x="8000" y="548610"/>
                </a:lnTo>
                <a:lnTo>
                  <a:pt x="29816" y="580968"/>
                </a:lnTo>
                <a:lnTo>
                  <a:pt x="62175" y="602785"/>
                </a:lnTo>
                <a:lnTo>
                  <a:pt x="101800" y="610784"/>
                </a:lnTo>
                <a:lnTo>
                  <a:pt x="540809" y="610784"/>
                </a:lnTo>
                <a:lnTo>
                  <a:pt x="580434" y="602785"/>
                </a:lnTo>
                <a:lnTo>
                  <a:pt x="612793" y="580968"/>
                </a:lnTo>
                <a:lnTo>
                  <a:pt x="634609" y="548610"/>
                </a:lnTo>
                <a:lnTo>
                  <a:pt x="642609" y="508985"/>
                </a:lnTo>
                <a:lnTo>
                  <a:pt x="642609" y="101800"/>
                </a:lnTo>
                <a:lnTo>
                  <a:pt x="634609" y="62175"/>
                </a:lnTo>
                <a:lnTo>
                  <a:pt x="612793" y="29816"/>
                </a:lnTo>
                <a:lnTo>
                  <a:pt x="580434" y="8000"/>
                </a:lnTo>
                <a:lnTo>
                  <a:pt x="540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2752708" y="2705816"/>
            <a:ext cx="634050" cy="594592"/>
          </a:xfrm>
          <a:custGeom>
            <a:avLst/>
            <a:gdLst/>
            <a:ahLst/>
            <a:cxnLst/>
            <a:rect l="l" t="t" r="r" b="b"/>
            <a:pathLst>
              <a:path w="642620" h="610869">
                <a:moveTo>
                  <a:pt x="0" y="101799"/>
                </a:moveTo>
                <a:lnTo>
                  <a:pt x="7999" y="62174"/>
                </a:lnTo>
                <a:lnTo>
                  <a:pt x="29816" y="29816"/>
                </a:lnTo>
                <a:lnTo>
                  <a:pt x="62174" y="7999"/>
                </a:lnTo>
                <a:lnTo>
                  <a:pt x="101799" y="0"/>
                </a:lnTo>
                <a:lnTo>
                  <a:pt x="540809" y="0"/>
                </a:lnTo>
                <a:lnTo>
                  <a:pt x="580434" y="7999"/>
                </a:lnTo>
                <a:lnTo>
                  <a:pt x="612792" y="29816"/>
                </a:lnTo>
                <a:lnTo>
                  <a:pt x="634609" y="62174"/>
                </a:lnTo>
                <a:lnTo>
                  <a:pt x="642609" y="101799"/>
                </a:lnTo>
                <a:lnTo>
                  <a:pt x="642609" y="508985"/>
                </a:lnTo>
                <a:lnTo>
                  <a:pt x="634609" y="548610"/>
                </a:lnTo>
                <a:lnTo>
                  <a:pt x="612792" y="580968"/>
                </a:lnTo>
                <a:lnTo>
                  <a:pt x="580434" y="602785"/>
                </a:lnTo>
                <a:lnTo>
                  <a:pt x="540809" y="610785"/>
                </a:lnTo>
                <a:lnTo>
                  <a:pt x="101799" y="610785"/>
                </a:lnTo>
                <a:lnTo>
                  <a:pt x="62174" y="602785"/>
                </a:lnTo>
                <a:lnTo>
                  <a:pt x="29816" y="580968"/>
                </a:lnTo>
                <a:lnTo>
                  <a:pt x="7999" y="548610"/>
                </a:lnTo>
                <a:lnTo>
                  <a:pt x="0" y="508985"/>
                </a:lnTo>
                <a:lnTo>
                  <a:pt x="0" y="101799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074013" y="5267424"/>
            <a:ext cx="634050" cy="594592"/>
          </a:xfrm>
          <a:custGeom>
            <a:avLst/>
            <a:gdLst/>
            <a:ahLst/>
            <a:cxnLst/>
            <a:rect l="l" t="t" r="r" b="b"/>
            <a:pathLst>
              <a:path w="642620" h="610870">
                <a:moveTo>
                  <a:pt x="540809" y="0"/>
                </a:moveTo>
                <a:lnTo>
                  <a:pt x="101799" y="0"/>
                </a:lnTo>
                <a:lnTo>
                  <a:pt x="62174" y="7999"/>
                </a:lnTo>
                <a:lnTo>
                  <a:pt x="29816" y="29816"/>
                </a:lnTo>
                <a:lnTo>
                  <a:pt x="7999" y="62174"/>
                </a:lnTo>
                <a:lnTo>
                  <a:pt x="0" y="101799"/>
                </a:lnTo>
                <a:lnTo>
                  <a:pt x="0" y="508984"/>
                </a:lnTo>
                <a:lnTo>
                  <a:pt x="7999" y="548609"/>
                </a:lnTo>
                <a:lnTo>
                  <a:pt x="29816" y="580968"/>
                </a:lnTo>
                <a:lnTo>
                  <a:pt x="62174" y="602784"/>
                </a:lnTo>
                <a:lnTo>
                  <a:pt x="101799" y="610784"/>
                </a:lnTo>
                <a:lnTo>
                  <a:pt x="540809" y="610784"/>
                </a:lnTo>
                <a:lnTo>
                  <a:pt x="580433" y="602784"/>
                </a:lnTo>
                <a:lnTo>
                  <a:pt x="612791" y="580968"/>
                </a:lnTo>
                <a:lnTo>
                  <a:pt x="634608" y="548609"/>
                </a:lnTo>
                <a:lnTo>
                  <a:pt x="642608" y="508984"/>
                </a:lnTo>
                <a:lnTo>
                  <a:pt x="642608" y="101799"/>
                </a:lnTo>
                <a:lnTo>
                  <a:pt x="634608" y="62174"/>
                </a:lnTo>
                <a:lnTo>
                  <a:pt x="612791" y="29816"/>
                </a:lnTo>
                <a:lnTo>
                  <a:pt x="580433" y="7999"/>
                </a:lnTo>
                <a:lnTo>
                  <a:pt x="540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074013" y="5267424"/>
            <a:ext cx="634050" cy="594592"/>
          </a:xfrm>
          <a:custGeom>
            <a:avLst/>
            <a:gdLst/>
            <a:ahLst/>
            <a:cxnLst/>
            <a:rect l="l" t="t" r="r" b="b"/>
            <a:pathLst>
              <a:path w="642620" h="610870">
                <a:moveTo>
                  <a:pt x="0" y="101799"/>
                </a:moveTo>
                <a:lnTo>
                  <a:pt x="7999" y="62174"/>
                </a:lnTo>
                <a:lnTo>
                  <a:pt x="29816" y="29816"/>
                </a:lnTo>
                <a:lnTo>
                  <a:pt x="62174" y="7999"/>
                </a:lnTo>
                <a:lnTo>
                  <a:pt x="101799" y="0"/>
                </a:lnTo>
                <a:lnTo>
                  <a:pt x="540809" y="0"/>
                </a:lnTo>
                <a:lnTo>
                  <a:pt x="580434" y="7999"/>
                </a:lnTo>
                <a:lnTo>
                  <a:pt x="612792" y="29816"/>
                </a:lnTo>
                <a:lnTo>
                  <a:pt x="634609" y="62174"/>
                </a:lnTo>
                <a:lnTo>
                  <a:pt x="642609" y="101799"/>
                </a:lnTo>
                <a:lnTo>
                  <a:pt x="642609" y="508985"/>
                </a:lnTo>
                <a:lnTo>
                  <a:pt x="634609" y="548610"/>
                </a:lnTo>
                <a:lnTo>
                  <a:pt x="612792" y="580968"/>
                </a:lnTo>
                <a:lnTo>
                  <a:pt x="580434" y="602785"/>
                </a:lnTo>
                <a:lnTo>
                  <a:pt x="540809" y="610785"/>
                </a:lnTo>
                <a:lnTo>
                  <a:pt x="101799" y="610785"/>
                </a:lnTo>
                <a:lnTo>
                  <a:pt x="62174" y="602785"/>
                </a:lnTo>
                <a:lnTo>
                  <a:pt x="29816" y="580968"/>
                </a:lnTo>
                <a:lnTo>
                  <a:pt x="7999" y="548610"/>
                </a:lnTo>
                <a:lnTo>
                  <a:pt x="0" y="508985"/>
                </a:lnTo>
                <a:lnTo>
                  <a:pt x="0" y="101799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3554204" y="5218344"/>
            <a:ext cx="204876" cy="4975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15" dirty="0">
                <a:latin typeface="Cambria"/>
                <a:cs typeface="Cambria"/>
              </a:rPr>
              <a:t>x</a:t>
            </a:r>
            <a:endParaRPr sz="315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1420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10" dirty="0"/>
              <a:t> </a:t>
            </a:r>
            <a:r>
              <a:rPr lang="en-US" altLang="zh-CN" spc="-5" dirty="0"/>
              <a:t>1D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Given </a:t>
            </a:r>
            <a:r>
              <a:rPr lang="en-US" altLang="zh-CN" dirty="0">
                <a:cs typeface="Calibri"/>
              </a:rPr>
              <a:t>n </a:t>
            </a:r>
            <a:r>
              <a:rPr lang="en-US" altLang="zh-CN" spc="-10" dirty="0">
                <a:cs typeface="Calibri"/>
              </a:rPr>
              <a:t>points </a:t>
            </a:r>
            <a:r>
              <a:rPr lang="en-US" altLang="zh-CN" spc="-5" dirty="0">
                <a:cs typeface="Calibri"/>
              </a:rPr>
              <a:t>in </a:t>
            </a:r>
            <a:r>
              <a:rPr lang="en-US" altLang="zh-CN" dirty="0">
                <a:cs typeface="Calibri"/>
              </a:rPr>
              <a:t>a p </a:t>
            </a:r>
            <a:r>
              <a:rPr lang="en-US" altLang="zh-CN" spc="-5" dirty="0">
                <a:cs typeface="Calibri"/>
              </a:rPr>
              <a:t>dimensional space, how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project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on </a:t>
            </a:r>
            <a:r>
              <a:rPr lang="en-US" altLang="zh-CN" spc="-15" dirty="0">
                <a:solidFill>
                  <a:srgbClr val="CE2CDA"/>
                </a:solidFill>
                <a:cs typeface="Calibri"/>
              </a:rPr>
              <a:t>to </a:t>
            </a:r>
            <a:r>
              <a:rPr lang="en-US" altLang="zh-CN" dirty="0">
                <a:solidFill>
                  <a:srgbClr val="CE2CDA"/>
                </a:solidFill>
                <a:cs typeface="Calibri"/>
              </a:rPr>
              <a:t>a 1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dimensional</a:t>
            </a:r>
            <a:r>
              <a:rPr lang="en-US" altLang="zh-CN" spc="-30" dirty="0">
                <a:solidFill>
                  <a:srgbClr val="CE2CDA"/>
                </a:solidFill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space?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9" name="object 40"/>
          <p:cNvSpPr/>
          <p:nvPr/>
        </p:nvSpPr>
        <p:spPr>
          <a:xfrm>
            <a:off x="1474603" y="2694915"/>
            <a:ext cx="5640705" cy="2272030"/>
          </a:xfrm>
          <a:custGeom>
            <a:avLst/>
            <a:gdLst/>
            <a:ahLst/>
            <a:cxnLst/>
            <a:rect l="l" t="t" r="r" b="b"/>
            <a:pathLst>
              <a:path w="5640705" h="2272029">
                <a:moveTo>
                  <a:pt x="5568071" y="30943"/>
                </a:moveTo>
                <a:lnTo>
                  <a:pt x="0" y="2263188"/>
                </a:lnTo>
                <a:lnTo>
                  <a:pt x="3543" y="2272029"/>
                </a:lnTo>
                <a:lnTo>
                  <a:pt x="5571615" y="39784"/>
                </a:lnTo>
                <a:lnTo>
                  <a:pt x="5568071" y="30943"/>
                </a:lnTo>
                <a:close/>
              </a:path>
              <a:path w="5640705" h="2272029">
                <a:moveTo>
                  <a:pt x="5623533" y="26206"/>
                </a:moveTo>
                <a:lnTo>
                  <a:pt x="5579888" y="26206"/>
                </a:lnTo>
                <a:lnTo>
                  <a:pt x="5583431" y="35046"/>
                </a:lnTo>
                <a:lnTo>
                  <a:pt x="5571615" y="39784"/>
                </a:lnTo>
                <a:lnTo>
                  <a:pt x="5584021" y="70727"/>
                </a:lnTo>
                <a:lnTo>
                  <a:pt x="5623533" y="26206"/>
                </a:lnTo>
                <a:close/>
              </a:path>
              <a:path w="5640705" h="2272029">
                <a:moveTo>
                  <a:pt x="5579888" y="26206"/>
                </a:moveTo>
                <a:lnTo>
                  <a:pt x="5568071" y="30943"/>
                </a:lnTo>
                <a:lnTo>
                  <a:pt x="5571615" y="39784"/>
                </a:lnTo>
                <a:lnTo>
                  <a:pt x="5583431" y="35046"/>
                </a:lnTo>
                <a:lnTo>
                  <a:pt x="5579888" y="26206"/>
                </a:lnTo>
                <a:close/>
              </a:path>
              <a:path w="5640705" h="2272029">
                <a:moveTo>
                  <a:pt x="5555665" y="0"/>
                </a:moveTo>
                <a:lnTo>
                  <a:pt x="5568071" y="30943"/>
                </a:lnTo>
                <a:lnTo>
                  <a:pt x="5579888" y="26206"/>
                </a:lnTo>
                <a:lnTo>
                  <a:pt x="5623533" y="26206"/>
                </a:lnTo>
                <a:lnTo>
                  <a:pt x="5640571" y="7009"/>
                </a:lnTo>
                <a:lnTo>
                  <a:pt x="5555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组合 82"/>
          <p:cNvGrpSpPr/>
          <p:nvPr/>
        </p:nvGrpSpPr>
        <p:grpSpPr>
          <a:xfrm>
            <a:off x="3633553" y="3003581"/>
            <a:ext cx="289264" cy="279230"/>
            <a:chOff x="2619375" y="3946525"/>
            <a:chExt cx="304800" cy="228600"/>
          </a:xfrm>
        </p:grpSpPr>
        <p:sp>
          <p:nvSpPr>
            <p:cNvPr id="84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62250" y="2953513"/>
            <a:ext cx="3181350" cy="1770939"/>
            <a:chOff x="2762250" y="2953513"/>
            <a:chExt cx="3181350" cy="1770939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2762250" y="3992264"/>
              <a:ext cx="171062" cy="3809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990850" y="4343509"/>
              <a:ext cx="171062" cy="3809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897497" y="3326249"/>
              <a:ext cx="243972" cy="5402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310884" y="3810201"/>
              <a:ext cx="243972" cy="5402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322859" y="2953513"/>
              <a:ext cx="171062" cy="3809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719722" y="3282811"/>
              <a:ext cx="223878" cy="5108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5861601" y="3793655"/>
            <a:ext cx="289264" cy="279230"/>
            <a:chOff x="2619375" y="3946525"/>
            <a:chExt cx="304800" cy="228600"/>
          </a:xfrm>
        </p:grpSpPr>
        <p:sp>
          <p:nvSpPr>
            <p:cNvPr id="33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70290" y="4319010"/>
            <a:ext cx="289264" cy="279230"/>
            <a:chOff x="2619375" y="3946525"/>
            <a:chExt cx="304800" cy="228600"/>
          </a:xfrm>
        </p:grpSpPr>
        <p:sp>
          <p:nvSpPr>
            <p:cNvPr id="36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76382" y="4724452"/>
            <a:ext cx="289264" cy="279230"/>
            <a:chOff x="2619375" y="3946525"/>
            <a:chExt cx="304800" cy="228600"/>
          </a:xfrm>
        </p:grpSpPr>
        <p:sp>
          <p:nvSpPr>
            <p:cNvPr id="40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27981" y="3663558"/>
            <a:ext cx="289264" cy="279230"/>
            <a:chOff x="2619375" y="3946525"/>
            <a:chExt cx="304800" cy="228600"/>
          </a:xfrm>
        </p:grpSpPr>
        <p:sp>
          <p:nvSpPr>
            <p:cNvPr id="43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82947" y="2634510"/>
            <a:ext cx="289264" cy="279230"/>
            <a:chOff x="2619375" y="3946525"/>
            <a:chExt cx="304800" cy="228600"/>
          </a:xfrm>
        </p:grpSpPr>
        <p:sp>
          <p:nvSpPr>
            <p:cNvPr id="46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矩形 7"/>
          <p:cNvSpPr/>
          <p:nvPr/>
        </p:nvSpPr>
        <p:spPr>
          <a:xfrm rot="20191663">
            <a:off x="4092213" y="3602153"/>
            <a:ext cx="251175" cy="24929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10" dirty="0"/>
              <a:t> </a:t>
            </a:r>
            <a:r>
              <a:rPr lang="en-US" altLang="zh-CN" spc="-5" dirty="0"/>
              <a:t>1D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30" dirty="0">
                <a:cs typeface="Calibri"/>
              </a:rPr>
              <a:t>Formally,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find a </a:t>
            </a:r>
            <a:r>
              <a:rPr lang="en-US" altLang="zh-CN" spc="-5" dirty="0">
                <a:cs typeface="Calibri"/>
              </a:rPr>
              <a:t>line </a:t>
            </a:r>
            <a:r>
              <a:rPr lang="en-US" altLang="zh-CN" spc="-10" dirty="0">
                <a:cs typeface="Calibri"/>
              </a:rPr>
              <a:t>that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maximizing the sum of </a:t>
            </a:r>
            <a:r>
              <a:rPr lang="en-US" altLang="zh-CN" spc="-10" dirty="0">
                <a:solidFill>
                  <a:srgbClr val="CE2CDA"/>
                </a:solidFill>
                <a:cs typeface="Calibri"/>
              </a:rPr>
              <a:t>squares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of </a:t>
            </a:r>
            <a:r>
              <a:rPr lang="en-US" altLang="zh-CN" spc="-15" dirty="0">
                <a:solidFill>
                  <a:srgbClr val="CE2CDA"/>
                </a:solidFill>
                <a:cs typeface="Calibri"/>
              </a:rPr>
              <a:t>data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samples’ </a:t>
            </a:r>
            <a:r>
              <a:rPr lang="en-US" altLang="zh-CN" spc="-10" dirty="0">
                <a:solidFill>
                  <a:srgbClr val="CE2CDA"/>
                </a:solidFill>
                <a:cs typeface="Calibri"/>
              </a:rPr>
              <a:t>projections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on </a:t>
            </a:r>
            <a:r>
              <a:rPr lang="en-US" altLang="zh-CN" spc="-10" dirty="0">
                <a:solidFill>
                  <a:srgbClr val="CE2CDA"/>
                </a:solidFill>
                <a:cs typeface="Calibri"/>
              </a:rPr>
              <a:t>that</a:t>
            </a:r>
            <a:r>
              <a:rPr lang="en-US" altLang="zh-CN" spc="20" dirty="0">
                <a:solidFill>
                  <a:srgbClr val="CE2CDA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CE2CDA"/>
                </a:solidFill>
                <a:cs typeface="Calibri"/>
              </a:rPr>
              <a:t>line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4" name="object 40"/>
          <p:cNvSpPr/>
          <p:nvPr/>
        </p:nvSpPr>
        <p:spPr>
          <a:xfrm>
            <a:off x="1474603" y="2694915"/>
            <a:ext cx="5640705" cy="2272030"/>
          </a:xfrm>
          <a:custGeom>
            <a:avLst/>
            <a:gdLst/>
            <a:ahLst/>
            <a:cxnLst/>
            <a:rect l="l" t="t" r="r" b="b"/>
            <a:pathLst>
              <a:path w="5640705" h="2272029">
                <a:moveTo>
                  <a:pt x="5568071" y="30943"/>
                </a:moveTo>
                <a:lnTo>
                  <a:pt x="0" y="2263188"/>
                </a:lnTo>
                <a:lnTo>
                  <a:pt x="3543" y="2272029"/>
                </a:lnTo>
                <a:lnTo>
                  <a:pt x="5571615" y="39784"/>
                </a:lnTo>
                <a:lnTo>
                  <a:pt x="5568071" y="30943"/>
                </a:lnTo>
                <a:close/>
              </a:path>
              <a:path w="5640705" h="2272029">
                <a:moveTo>
                  <a:pt x="5623533" y="26206"/>
                </a:moveTo>
                <a:lnTo>
                  <a:pt x="5579888" y="26206"/>
                </a:lnTo>
                <a:lnTo>
                  <a:pt x="5583431" y="35046"/>
                </a:lnTo>
                <a:lnTo>
                  <a:pt x="5571615" y="39784"/>
                </a:lnTo>
                <a:lnTo>
                  <a:pt x="5584021" y="70727"/>
                </a:lnTo>
                <a:lnTo>
                  <a:pt x="5623533" y="26206"/>
                </a:lnTo>
                <a:close/>
              </a:path>
              <a:path w="5640705" h="2272029">
                <a:moveTo>
                  <a:pt x="5579888" y="26206"/>
                </a:moveTo>
                <a:lnTo>
                  <a:pt x="5568071" y="30943"/>
                </a:lnTo>
                <a:lnTo>
                  <a:pt x="5571615" y="39784"/>
                </a:lnTo>
                <a:lnTo>
                  <a:pt x="5583431" y="35046"/>
                </a:lnTo>
                <a:lnTo>
                  <a:pt x="5579888" y="26206"/>
                </a:lnTo>
                <a:close/>
              </a:path>
              <a:path w="5640705" h="2272029">
                <a:moveTo>
                  <a:pt x="5555665" y="0"/>
                </a:moveTo>
                <a:lnTo>
                  <a:pt x="5568071" y="30943"/>
                </a:lnTo>
                <a:lnTo>
                  <a:pt x="5579888" y="26206"/>
                </a:lnTo>
                <a:lnTo>
                  <a:pt x="5623533" y="26206"/>
                </a:lnTo>
                <a:lnTo>
                  <a:pt x="5640571" y="7009"/>
                </a:lnTo>
                <a:lnTo>
                  <a:pt x="5555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组合 34"/>
          <p:cNvGrpSpPr/>
          <p:nvPr/>
        </p:nvGrpSpPr>
        <p:grpSpPr>
          <a:xfrm>
            <a:off x="3633553" y="3003581"/>
            <a:ext cx="289264" cy="279230"/>
            <a:chOff x="2619375" y="3946525"/>
            <a:chExt cx="304800" cy="228600"/>
          </a:xfrm>
        </p:grpSpPr>
        <p:sp>
          <p:nvSpPr>
            <p:cNvPr id="36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62250" y="2953513"/>
            <a:ext cx="3181350" cy="1770939"/>
            <a:chOff x="2762250" y="2953513"/>
            <a:chExt cx="3181350" cy="1770939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762250" y="3992264"/>
              <a:ext cx="171062" cy="3809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990850" y="4343509"/>
              <a:ext cx="171062" cy="3809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897497" y="3326249"/>
              <a:ext cx="243972" cy="5402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310884" y="3810201"/>
              <a:ext cx="243972" cy="5402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322859" y="2953513"/>
              <a:ext cx="171062" cy="38094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9722" y="3282811"/>
              <a:ext cx="223878" cy="5108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861601" y="3793655"/>
            <a:ext cx="289264" cy="279230"/>
            <a:chOff x="2619375" y="3946525"/>
            <a:chExt cx="304800" cy="228600"/>
          </a:xfrm>
        </p:grpSpPr>
        <p:sp>
          <p:nvSpPr>
            <p:cNvPr id="46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470290" y="4319010"/>
            <a:ext cx="289264" cy="279230"/>
            <a:chOff x="2619375" y="3946525"/>
            <a:chExt cx="304800" cy="228600"/>
          </a:xfrm>
        </p:grpSpPr>
        <p:sp>
          <p:nvSpPr>
            <p:cNvPr id="49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6382" y="4724452"/>
            <a:ext cx="289264" cy="279230"/>
            <a:chOff x="2619375" y="3946525"/>
            <a:chExt cx="304800" cy="228600"/>
          </a:xfrm>
        </p:grpSpPr>
        <p:sp>
          <p:nvSpPr>
            <p:cNvPr id="52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27981" y="3663558"/>
            <a:ext cx="289264" cy="279230"/>
            <a:chOff x="2619375" y="3946525"/>
            <a:chExt cx="304800" cy="228600"/>
          </a:xfrm>
        </p:grpSpPr>
        <p:sp>
          <p:nvSpPr>
            <p:cNvPr id="55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082947" y="2634510"/>
            <a:ext cx="289264" cy="279230"/>
            <a:chOff x="2619375" y="3946525"/>
            <a:chExt cx="304800" cy="228600"/>
          </a:xfrm>
        </p:grpSpPr>
        <p:sp>
          <p:nvSpPr>
            <p:cNvPr id="58" name="object 14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229" y="5827"/>
                  </a:lnTo>
                  <a:lnTo>
                    <a:pt x="62394" y="22053"/>
                  </a:lnTo>
                  <a:lnTo>
                    <a:pt x="29404" y="46795"/>
                  </a:lnTo>
                  <a:lnTo>
                    <a:pt x="7769" y="78172"/>
                  </a:lnTo>
                  <a:lnTo>
                    <a:pt x="0" y="114300"/>
                  </a:lnTo>
                  <a:lnTo>
                    <a:pt x="7769" y="150427"/>
                  </a:lnTo>
                  <a:lnTo>
                    <a:pt x="29404" y="181803"/>
                  </a:lnTo>
                  <a:lnTo>
                    <a:pt x="62394" y="206546"/>
                  </a:lnTo>
                  <a:lnTo>
                    <a:pt x="104229" y="222772"/>
                  </a:lnTo>
                  <a:lnTo>
                    <a:pt x="152400" y="228600"/>
                  </a:lnTo>
                  <a:lnTo>
                    <a:pt x="200570" y="222772"/>
                  </a:lnTo>
                  <a:lnTo>
                    <a:pt x="242405" y="206546"/>
                  </a:lnTo>
                  <a:lnTo>
                    <a:pt x="275395" y="181803"/>
                  </a:lnTo>
                  <a:lnTo>
                    <a:pt x="297030" y="150427"/>
                  </a:lnTo>
                  <a:lnTo>
                    <a:pt x="304800" y="114300"/>
                  </a:lnTo>
                  <a:lnTo>
                    <a:pt x="297030" y="78172"/>
                  </a:lnTo>
                  <a:lnTo>
                    <a:pt x="275395" y="46795"/>
                  </a:lnTo>
                  <a:lnTo>
                    <a:pt x="242405" y="22053"/>
                  </a:lnTo>
                  <a:lnTo>
                    <a:pt x="200570" y="58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5"/>
            <p:cNvSpPr/>
            <p:nvPr/>
          </p:nvSpPr>
          <p:spPr>
            <a:xfrm>
              <a:off x="2619375" y="394652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114300"/>
                  </a:moveTo>
                  <a:lnTo>
                    <a:pt x="29404" y="46795"/>
                  </a:lnTo>
                  <a:lnTo>
                    <a:pt x="62394" y="22053"/>
                  </a:lnTo>
                  <a:lnTo>
                    <a:pt x="104229" y="5827"/>
                  </a:lnTo>
                  <a:lnTo>
                    <a:pt x="152400" y="0"/>
                  </a:lnTo>
                  <a:lnTo>
                    <a:pt x="200570" y="5827"/>
                  </a:lnTo>
                  <a:lnTo>
                    <a:pt x="242405" y="22053"/>
                  </a:lnTo>
                  <a:lnTo>
                    <a:pt x="275395" y="46795"/>
                  </a:lnTo>
                  <a:lnTo>
                    <a:pt x="297030" y="78172"/>
                  </a:lnTo>
                  <a:lnTo>
                    <a:pt x="304800" y="114300"/>
                  </a:lnTo>
                  <a:lnTo>
                    <a:pt x="297030" y="150427"/>
                  </a:lnTo>
                  <a:lnTo>
                    <a:pt x="275395" y="181804"/>
                  </a:lnTo>
                  <a:lnTo>
                    <a:pt x="242405" y="206546"/>
                  </a:lnTo>
                  <a:lnTo>
                    <a:pt x="200570" y="222772"/>
                  </a:lnTo>
                  <a:lnTo>
                    <a:pt x="152400" y="228600"/>
                  </a:lnTo>
                  <a:lnTo>
                    <a:pt x="104229" y="222772"/>
                  </a:lnTo>
                  <a:lnTo>
                    <a:pt x="62394" y="206546"/>
                  </a:lnTo>
                  <a:lnTo>
                    <a:pt x="29404" y="181804"/>
                  </a:lnTo>
                  <a:lnTo>
                    <a:pt x="7769" y="150427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438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10" dirty="0"/>
              <a:t> </a:t>
            </a:r>
            <a:r>
              <a:rPr lang="en-US" altLang="zh-CN" spc="-5" dirty="0"/>
              <a:t>1D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object 9"/>
          <p:cNvSpPr/>
          <p:nvPr/>
        </p:nvSpPr>
        <p:spPr>
          <a:xfrm>
            <a:off x="4438217" y="2248414"/>
            <a:ext cx="4610100" cy="341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407555" y="2391289"/>
            <a:ext cx="4152900" cy="3286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2121419" y="204438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Good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6298132" y="2044388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87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5870" y="2753941"/>
            <a:ext cx="4603648" cy="2031816"/>
            <a:chOff x="990600" y="2931090"/>
            <a:chExt cx="4603648" cy="203181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2931090"/>
              <a:ext cx="4603648" cy="20318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762125" y="3597876"/>
                  <a:ext cx="4667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4472C4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597876"/>
                  <a:ext cx="46672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295525" y="4392382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525" y="4392382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20" dirty="0"/>
              <a:t> </a:t>
            </a:r>
            <a:r>
              <a:rPr lang="en-US" altLang="zh-CN" dirty="0"/>
              <a:t>1D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628650" y="1464055"/>
            <a:ext cx="7224395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marR="5080" indent="-17145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30" dirty="0">
                <a:latin typeface="Calibri"/>
                <a:cs typeface="Calibri"/>
              </a:rPr>
              <a:t>Formally,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find a </a:t>
            </a:r>
            <a:r>
              <a:rPr sz="2400" spc="-5" dirty="0">
                <a:latin typeface="Calibri"/>
                <a:cs typeface="Calibri"/>
              </a:rPr>
              <a:t>line </a:t>
            </a:r>
            <a:r>
              <a:rPr sz="2400" spc="-10" dirty="0">
                <a:latin typeface="Calibri"/>
                <a:cs typeface="Calibri"/>
              </a:rPr>
              <a:t>(direction) that </a:t>
            </a:r>
            <a:r>
              <a:rPr lang="en-US" sz="2400" spc="-5" dirty="0">
                <a:solidFill>
                  <a:srgbClr val="CE2CDA"/>
                </a:solidFill>
                <a:latin typeface="Calibri"/>
                <a:cs typeface="Calibri"/>
              </a:rPr>
              <a:t>ma</a:t>
            </a:r>
            <a:r>
              <a:rPr sz="2400" spc="-5" dirty="0">
                <a:solidFill>
                  <a:srgbClr val="CE2CDA"/>
                </a:solidFill>
                <a:latin typeface="Calibri"/>
                <a:cs typeface="Calibri"/>
              </a:rPr>
              <a:t>ximizing the  sum of squares of </a:t>
            </a:r>
            <a:r>
              <a:rPr sz="2400" spc="-15" dirty="0">
                <a:solidFill>
                  <a:srgbClr val="CE2CDA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CE2CDA"/>
                </a:solidFill>
                <a:latin typeface="Calibri"/>
                <a:cs typeface="Calibri"/>
              </a:rPr>
              <a:t>samples’ </a:t>
            </a:r>
            <a:r>
              <a:rPr sz="2400" spc="-10" dirty="0">
                <a:solidFill>
                  <a:srgbClr val="CE2CDA"/>
                </a:solidFill>
                <a:latin typeface="Calibri"/>
                <a:cs typeface="Calibri"/>
              </a:rPr>
              <a:t>projections </a:t>
            </a:r>
            <a:r>
              <a:rPr sz="2400" spc="-5" dirty="0">
                <a:solidFill>
                  <a:srgbClr val="CE2CDA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CE2CDA"/>
                </a:solidFill>
                <a:latin typeface="Calibri"/>
                <a:cs typeface="Calibri"/>
              </a:rPr>
              <a:t>that</a:t>
            </a:r>
            <a:r>
              <a:rPr sz="2400" spc="15" dirty="0">
                <a:solidFill>
                  <a:srgbClr val="CE2CD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E2CDA"/>
                </a:solidFill>
                <a:latin typeface="Calibri"/>
                <a:cs typeface="Calibri"/>
              </a:rPr>
              <a:t>line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8473" y="4027789"/>
            <a:ext cx="2417444" cy="450027"/>
            <a:chOff x="6248401" y="3766600"/>
            <a:chExt cx="2417444" cy="450027"/>
          </a:xfrm>
        </p:grpSpPr>
        <p:sp>
          <p:nvSpPr>
            <p:cNvPr id="8" name="object 20"/>
            <p:cNvSpPr/>
            <p:nvPr/>
          </p:nvSpPr>
          <p:spPr>
            <a:xfrm>
              <a:off x="6248401" y="3766600"/>
              <a:ext cx="2266950" cy="450027"/>
            </a:xfrm>
            <a:custGeom>
              <a:avLst/>
              <a:gdLst/>
              <a:ahLst/>
              <a:cxnLst/>
              <a:rect l="l" t="t" r="r" b="b"/>
              <a:pathLst>
                <a:path w="2895600" h="646429">
                  <a:moveTo>
                    <a:pt x="0" y="0"/>
                  </a:moveTo>
                  <a:lnTo>
                    <a:pt x="2895600" y="0"/>
                  </a:lnTo>
                  <a:lnTo>
                    <a:pt x="2895600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21"/>
                <p:cNvSpPr txBox="1"/>
                <p:nvPr/>
              </p:nvSpPr>
              <p:spPr>
                <a:xfrm>
                  <a:off x="6301740" y="3772916"/>
                  <a:ext cx="2364105" cy="38215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">
                    <a:spcBef>
                      <a:spcPts val="100"/>
                    </a:spcBef>
                    <a:tabLst>
                      <a:tab pos="1111885" algn="l"/>
                    </a:tabLst>
                  </a:pPr>
                  <a:r>
                    <a:rPr lang="en-US" sz="2000" spc="-5" dirty="0">
                      <a:latin typeface="Calibri"/>
                      <a:cs typeface="Calibri"/>
                    </a:rPr>
                    <a:t>subject</a:t>
                  </a:r>
                  <a:r>
                    <a:rPr lang="en-US" sz="2000" spc="5" dirty="0">
                      <a:latin typeface="Calibri"/>
                      <a:cs typeface="Calibri"/>
                    </a:rPr>
                    <a:t> </a:t>
                  </a:r>
                  <a:r>
                    <a:rPr lang="en-US" sz="2000" spc="-15" dirty="0">
                      <a:latin typeface="Calibri"/>
                      <a:cs typeface="Calibri"/>
                    </a:rPr>
                    <a:t>to</a:t>
                  </a:r>
                  <a:r>
                    <a:rPr lang="en-US" sz="1800" spc="-15" dirty="0">
                      <a:latin typeface="Calibri"/>
                      <a:cs typeface="Calibri"/>
                    </a:rPr>
                    <a:t>	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altLang="zh-CN" sz="24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pc="5" dirty="0" smtClean="0">
                          <a:latin typeface="Cambria Math" panose="02040503050406030204" pitchFamily="18" charset="0"/>
                          <a:cs typeface="Times New Roman"/>
                        </a:rPr>
                        <m:t>𝑣</m:t>
                      </m:r>
                      <m:r>
                        <a:rPr lang="en-US" altLang="zh-CN" sz="2400" b="0" i="1" spc="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pc="5" dirty="0" smtClean="0">
                          <a:latin typeface="Cambria Math" panose="02040503050406030204" pitchFamily="18" charset="0"/>
                          <a:cs typeface="Times New Roman"/>
                        </a:rPr>
                        <m:t>1</m:t>
                      </m:r>
                    </m:oMath>
                  </a14:m>
                  <a:endParaRPr sz="2400" dirty="0"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9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740" y="3772916"/>
                  <a:ext cx="2364105" cy="382156"/>
                </a:xfrm>
                <a:prstGeom prst="rect">
                  <a:avLst/>
                </a:prstGeom>
                <a:blipFill>
                  <a:blip r:embed="rId5"/>
                  <a:stretch>
                    <a:fillRect l="-4897" t="-4839" b="-370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8"/>
              <p:cNvSpPr txBox="1"/>
              <p:nvPr/>
            </p:nvSpPr>
            <p:spPr>
              <a:xfrm>
                <a:off x="1679575" y="5235448"/>
                <a:ext cx="1746250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dirty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𝑢</m:t>
                      </m:r>
                      <m:r>
                        <a:rPr lang="en-US" altLang="zh-CN" sz="320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zh-CN" altLang="en-US" sz="320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zh-CN" altLang="en-US" sz="3200" i="1" baseline="2469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𝑇</m:t>
                      </m:r>
                      <m:r>
                        <a:rPr lang="zh-CN" altLang="en-US" sz="320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𝑣</m:t>
                      </m:r>
                    </m:oMath>
                  </m:oMathPara>
                </a14:m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75" y="5235448"/>
                <a:ext cx="1746250" cy="5052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9"/>
              <p:cNvSpPr txBox="1"/>
              <p:nvPr/>
            </p:nvSpPr>
            <p:spPr>
              <a:xfrm>
                <a:off x="5782918" y="4785757"/>
                <a:ext cx="2160905" cy="134139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sz="2800" dirty="0">
                    <a:latin typeface="Calibri"/>
                    <a:cs typeface="Calibri"/>
                  </a:rPr>
                  <a:t>: p*1</a:t>
                </a:r>
                <a:r>
                  <a:rPr sz="2800" spc="-6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vector</a:t>
                </a:r>
                <a:endParaRPr lang="en-US" sz="2800" spc="-15" dirty="0">
                  <a:latin typeface="Calibri"/>
                  <a:cs typeface="Calibri"/>
                </a:endParaRPr>
              </a:p>
              <a:p>
                <a:pPr marR="5080">
                  <a:lnSpc>
                    <a:spcPts val="3475"/>
                  </a:lnSpc>
                </a:pPr>
                <a14:m>
                  <m:oMath xmlns:m="http://schemas.openxmlformats.org/officeDocument/2006/math">
                    <m:r>
                      <a:rPr lang="es-ES" altLang="zh-CN" sz="2800" i="1" dirty="0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lang="es-ES" altLang="zh-CN" sz="2800" dirty="0">
                    <a:cs typeface="Calibri"/>
                  </a:rPr>
                  <a:t>: p*1</a:t>
                </a:r>
                <a:r>
                  <a:rPr lang="es-ES" altLang="zh-CN" sz="2800" spc="-65" dirty="0">
                    <a:cs typeface="Calibri"/>
                  </a:rPr>
                  <a:t> </a:t>
                </a:r>
                <a:r>
                  <a:rPr lang="es-ES" altLang="zh-CN" sz="2800" spc="-15" dirty="0">
                    <a:cs typeface="Calibri"/>
                  </a:rPr>
                  <a:t>vector</a:t>
                </a:r>
                <a:endParaRPr lang="es-ES" altLang="zh-CN" sz="2800" dirty="0">
                  <a:cs typeface="Calibri"/>
                </a:endParaRPr>
              </a:p>
              <a:p>
                <a:pPr marR="5080">
                  <a:lnSpc>
                    <a:spcPts val="3475"/>
                  </a:lnSpc>
                </a:pPr>
                <a14:m>
                  <m:oMath xmlns:m="http://schemas.openxmlformats.org/officeDocument/2006/math">
                    <m:r>
                      <a:rPr lang="es-ES" altLang="zh-CN" sz="4400" i="1" baseline="-11284" dirty="0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r>
                  <a:rPr lang="es-ES" altLang="zh-CN" sz="4400" baseline="-11284" dirty="0">
                    <a:cs typeface="Calibri"/>
                  </a:rPr>
                  <a:t>: 1</a:t>
                </a:r>
                <a:r>
                  <a:rPr lang="es-ES" altLang="zh-CN" sz="4400" spc="7" baseline="-11284" dirty="0">
                    <a:cs typeface="Calibri"/>
                  </a:rPr>
                  <a:t>*</a:t>
                </a:r>
                <a:r>
                  <a:rPr lang="es-ES" altLang="zh-CN" sz="4400" baseline="-11284" dirty="0">
                    <a:cs typeface="Calibri"/>
                  </a:rPr>
                  <a:t>1 </a:t>
                </a:r>
                <a:r>
                  <a:rPr lang="es-ES" altLang="zh-CN" sz="4400" spc="-7" baseline="-11284" dirty="0">
                    <a:cs typeface="Calibri"/>
                  </a:rPr>
                  <a:t>s</a:t>
                </a:r>
                <a:r>
                  <a:rPr lang="es-ES" altLang="zh-CN" sz="4400" spc="-44" baseline="-11284" dirty="0">
                    <a:cs typeface="Calibri"/>
                  </a:rPr>
                  <a:t>c</a:t>
                </a:r>
                <a:r>
                  <a:rPr lang="es-ES" altLang="zh-CN" sz="4400" baseline="-11284" dirty="0">
                    <a:cs typeface="Calibri"/>
                  </a:rPr>
                  <a:t>alar</a:t>
                </a:r>
              </a:p>
            </p:txBody>
          </p:sp>
        </mc:Choice>
        <mc:Fallback xmlns="">
          <p:sp>
            <p:nvSpPr>
              <p:cNvPr id="14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18" y="4785757"/>
                <a:ext cx="2160905" cy="1341393"/>
              </a:xfrm>
              <a:prstGeom prst="rect">
                <a:avLst/>
              </a:prstGeom>
              <a:blipFill>
                <a:blip r:embed="rId7"/>
                <a:stretch>
                  <a:fillRect l="-847" t="-6818" b="-1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2"/>
              <p:cNvSpPr txBox="1"/>
              <p:nvPr/>
            </p:nvSpPr>
            <p:spPr>
              <a:xfrm>
                <a:off x="4998136" y="2622431"/>
                <a:ext cx="3791719" cy="10291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vert="horz" wrap="square" lIns="0" tIns="53975" rIns="0" bIns="0" rtlCol="0">
                <a:spAutoFit/>
              </a:bodyPr>
              <a:lstStyle/>
              <a:p>
                <a:pPr marL="90805" marR="179705">
                  <a:lnSpc>
                    <a:spcPts val="3790"/>
                  </a:lnSpc>
                  <a:spcBef>
                    <a:spcPts val="425"/>
                  </a:spcBef>
                </a:pPr>
                <a:r>
                  <a:rPr lang="en-US" sz="2400" spc="-5" dirty="0">
                    <a:solidFill>
                      <a:schemeClr val="tx1"/>
                    </a:solidFill>
                    <a:cs typeface="Times New Roman"/>
                  </a:rPr>
                  <a:t>size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/>
                  </a:rPr>
                  <a:t>of </a:t>
                </a:r>
                <a14:m>
                  <m:oMath xmlns:m="http://schemas.openxmlformats.org/officeDocument/2006/math">
                    <m:r>
                      <a:rPr lang="zh-CN" altLang="en-US" sz="2400" i="1" spc="-14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400" spc="-140" dirty="0">
                    <a:solidFill>
                      <a:schemeClr val="tx1"/>
                    </a:solidFill>
                    <a:cs typeface="Times New Roman"/>
                  </a:rPr>
                  <a:t>’s </a:t>
                </a:r>
                <a:r>
                  <a:rPr lang="en-US" sz="2400" spc="-15" dirty="0">
                    <a:solidFill>
                      <a:schemeClr val="tx1"/>
                    </a:solidFill>
                    <a:cs typeface="Times New Roman"/>
                  </a:rPr>
                  <a:t>projection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/>
                  </a:rPr>
                  <a:t>on </a:t>
                </a:r>
                <a:r>
                  <a:rPr lang="en-US" sz="2400" spc="-5" dirty="0">
                    <a:solidFill>
                      <a:schemeClr val="tx1"/>
                    </a:solidFill>
                    <a:cs typeface="Times New Roman"/>
                  </a:rPr>
                  <a:t>vector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US" sz="2800" spc="-165" dirty="0">
                    <a:solidFill>
                      <a:schemeClr val="tx1"/>
                    </a:solidFill>
                    <a:cs typeface="Times New Roman"/>
                  </a:rPr>
                  <a:t> </a:t>
                </a:r>
                <a:r>
                  <a:rPr lang="en-US" sz="2800" spc="-165" dirty="0">
                    <a:solidFill>
                      <a:schemeClr val="tx1"/>
                    </a:solidFill>
                    <a:cs typeface="Times New Roman"/>
                    <a:sym typeface="Wingdings" panose="05000000000000000000" pitchFamily="2" charset="2"/>
                  </a:rPr>
                  <a:t></a:t>
                </a:r>
                <a:r>
                  <a:rPr lang="en-US" sz="2800" spc="-165" dirty="0">
                    <a:solidFill>
                      <a:schemeClr val="tx1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zh-CN" altLang="en-US" sz="2400" i="1" baseline="2645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𝑇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2400" i="1" spc="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zh-CN" altLang="en-US" sz="2400" i="1" spc="7" baseline="2645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𝑇</m:t>
                    </m:r>
                    <m:r>
                      <a:rPr lang="zh-CN" altLang="en-US" sz="2400" i="1" spc="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/>
                </a:endParaRPr>
              </a:p>
            </p:txBody>
          </p:sp>
        </mc:Choice>
        <mc:Fallback xmlns="">
          <p:sp>
            <p:nvSpPr>
              <p:cNvPr id="16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6" y="2622431"/>
                <a:ext cx="3791719" cy="1029128"/>
              </a:xfrm>
              <a:prstGeom prst="rect">
                <a:avLst/>
              </a:prstGeom>
              <a:blipFill>
                <a:blip r:embed="rId8"/>
                <a:stretch>
                  <a:fillRect l="-2572" b="-1656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20" dirty="0"/>
              <a:t> </a:t>
            </a:r>
            <a:r>
              <a:rPr lang="en-US" altLang="zh-CN" dirty="0"/>
              <a:t>1D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98941" y="1955861"/>
                <a:ext cx="170655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41" y="1955861"/>
                <a:ext cx="1706556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1798941" y="3575947"/>
            <a:ext cx="5546118" cy="1774781"/>
            <a:chOff x="495300" y="3848873"/>
            <a:chExt cx="5546118" cy="177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95300" y="3848873"/>
                  <a:ext cx="5151667" cy="1774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𝑣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" y="3848873"/>
                  <a:ext cx="5151667" cy="17747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4688434" y="4861764"/>
              <a:ext cx="1352984" cy="557066"/>
              <a:chOff x="4688434" y="4861764"/>
              <a:chExt cx="1352984" cy="5570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688434" y="5123021"/>
                    <a:ext cx="5203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8434" y="5123021"/>
                    <a:ext cx="520399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r="-82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343085" y="5080276"/>
                    <a:ext cx="6983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3085" y="5080276"/>
                    <a:ext cx="69833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 flipV="1">
                <a:off x="4948634" y="4868883"/>
                <a:ext cx="169631" cy="254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3" idx="0"/>
              </p:cNvCxnSpPr>
              <p:nvPr/>
            </p:nvCxnSpPr>
            <p:spPr>
              <a:xfrm flipH="1" flipV="1">
                <a:off x="5494013" y="4861764"/>
                <a:ext cx="198239" cy="218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64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79"/>
              </a:lnSpc>
              <a:spcBef>
                <a:spcPts val="100"/>
              </a:spcBef>
            </a:pPr>
            <a:r>
              <a:rPr lang="en-US" altLang="zh-CN" sz="3600" spc="-15" dirty="0"/>
              <a:t>This </a:t>
            </a:r>
            <a:r>
              <a:rPr lang="en-US" altLang="zh-CN" sz="3600" spc="-20" dirty="0"/>
              <a:t>course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Regression (supervised)</a:t>
            </a:r>
          </a:p>
          <a:p>
            <a:r>
              <a:rPr lang="en-US" altLang="zh-CN" dirty="0"/>
              <a:t>Classification (supervised)</a:t>
            </a:r>
          </a:p>
          <a:p>
            <a:pPr lvl="1"/>
            <a:r>
              <a:rPr lang="en-US" altLang="zh-CN" dirty="0"/>
              <a:t>Feature selection</a:t>
            </a:r>
          </a:p>
          <a:p>
            <a:r>
              <a:rPr lang="en-US" altLang="zh-CN" dirty="0">
                <a:solidFill>
                  <a:srgbClr val="147BC5"/>
                </a:solidFill>
              </a:rPr>
              <a:t>Unsupervised models</a:t>
            </a:r>
          </a:p>
          <a:p>
            <a:pPr lvl="1"/>
            <a:r>
              <a:rPr lang="en-US" altLang="zh-CN" dirty="0">
                <a:solidFill>
                  <a:srgbClr val="147BC5"/>
                </a:solidFill>
              </a:rPr>
              <a:t>Dimension Reduction (PCA)</a:t>
            </a:r>
          </a:p>
          <a:p>
            <a:pPr lvl="1"/>
            <a:r>
              <a:rPr lang="en-US" altLang="zh-CN" dirty="0">
                <a:solidFill>
                  <a:srgbClr val="147BC5"/>
                </a:solidFill>
              </a:rPr>
              <a:t>Clustering (K-means, GMM/EM, Hierarchical )</a:t>
            </a:r>
          </a:p>
          <a:p>
            <a:r>
              <a:rPr lang="en-US" altLang="zh-CN" dirty="0"/>
              <a:t>Learning theory</a:t>
            </a:r>
          </a:p>
          <a:p>
            <a:r>
              <a:rPr lang="en-US" altLang="zh-CN" dirty="0"/>
              <a:t>Graphical models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object 7"/>
          <p:cNvSpPr/>
          <p:nvPr/>
        </p:nvSpPr>
        <p:spPr>
          <a:xfrm>
            <a:off x="0" y="3195356"/>
            <a:ext cx="914400" cy="412115"/>
          </a:xfrm>
          <a:custGeom>
            <a:avLst/>
            <a:gdLst/>
            <a:ahLst/>
            <a:cxnLst/>
            <a:rect l="l" t="t" r="r" b="b"/>
            <a:pathLst>
              <a:path w="914400" h="412114">
                <a:moveTo>
                  <a:pt x="708466" y="0"/>
                </a:moveTo>
                <a:lnTo>
                  <a:pt x="708466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708466" y="308899"/>
                </a:lnTo>
                <a:lnTo>
                  <a:pt x="708466" y="411866"/>
                </a:lnTo>
                <a:lnTo>
                  <a:pt x="914400" y="205933"/>
                </a:lnTo>
                <a:lnTo>
                  <a:pt x="7084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8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20" dirty="0"/>
              <a:t> </a:t>
            </a:r>
            <a:r>
              <a:rPr lang="en-US" altLang="zh-CN" dirty="0"/>
              <a:t>1D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694690" y="1795779"/>
            <a:ext cx="7089775" cy="136447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96850" marR="177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96850" algn="l"/>
              </a:tabLst>
            </a:pPr>
            <a:r>
              <a:rPr sz="2800" spc="-5" dirty="0">
                <a:latin typeface="Calibri"/>
                <a:cs typeface="Calibri"/>
              </a:rPr>
              <a:t>How is </a:t>
            </a:r>
            <a:r>
              <a:rPr sz="2800" dirty="0">
                <a:latin typeface="Calibri"/>
                <a:cs typeface="Calibri"/>
              </a:rPr>
              <a:t>the sum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squares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projection lengths  </a:t>
            </a:r>
            <a:r>
              <a:rPr sz="2800" spc="-15" dirty="0">
                <a:latin typeface="Calibri"/>
                <a:cs typeface="Calibri"/>
              </a:rPr>
              <a:t>expressed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algebraic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terms?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74712" y="3437851"/>
                <a:ext cx="5329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𝑋𝑣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subject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to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12" y="3437851"/>
                <a:ext cx="532972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7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20" dirty="0"/>
              <a:t> </a:t>
            </a:r>
            <a:r>
              <a:rPr lang="en-US" altLang="zh-CN" dirty="0"/>
              <a:t>1D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spc="-10" dirty="0">
                    <a:cs typeface="Calibri"/>
                  </a:rPr>
                  <a:t>Rewriting</a:t>
                </a:r>
                <a:r>
                  <a:rPr lang="en-US" altLang="zh-CN" dirty="0">
                    <a:cs typeface="Calibri"/>
                  </a:rPr>
                  <a:t>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endParaRPr lang="en-US" altLang="zh-CN" dirty="0">
                  <a:cs typeface="Calibri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184150" algn="l"/>
                  </a:tabLst>
                </a:pPr>
                <a:endParaRPr lang="en-US" altLang="zh-CN" dirty="0">
                  <a:cs typeface="Calibri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tabLst>
                    <a:tab pos="184150" algn="l"/>
                  </a:tabLst>
                </a:pPr>
                <a:endParaRPr lang="en-US" altLang="zh-CN" dirty="0">
                  <a:cs typeface="Calibri"/>
                </a:endParaRPr>
              </a:p>
              <a:p>
                <a:pPr marL="641350" lvl="1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dirty="0">
                    <a:cs typeface="Calibri"/>
                  </a:rPr>
                  <a:t>It shows that the maximum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ar-AE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</a:rPr>
                      <m:t>𝑋𝑣</m:t>
                    </m:r>
                  </m:oMath>
                </a14:m>
                <a:r>
                  <a:rPr lang="en-US" altLang="zh-CN" i="1" dirty="0">
                    <a:cs typeface="Calibri"/>
                  </a:rPr>
                  <a:t> </a:t>
                </a:r>
                <a:r>
                  <a:rPr lang="en-US" altLang="zh-CN" dirty="0">
                    <a:cs typeface="Calibri"/>
                  </a:rPr>
                  <a:t>is obtained for those vectors / directions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</a:rPr>
                      <m:t>𝑋𝑣</m:t>
                    </m:r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i="1" dirty="0">
                  <a:cs typeface="Calibri"/>
                </a:endParaRPr>
              </a:p>
              <a:p>
                <a:pPr marL="641350" lvl="1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endParaRPr lang="en-US" altLang="zh-CN" i="1" dirty="0">
                  <a:cs typeface="Calibri"/>
                </a:endParaRPr>
              </a:p>
              <a:p>
                <a:pPr marL="641350" lvl="1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dirty="0">
                    <a:cs typeface="Calibri"/>
                  </a:rPr>
                  <a:t>So, find the largest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>
                    <a:cs typeface="Calibri"/>
                  </a:rPr>
                  <a:t> </a:t>
                </a:r>
                <a:r>
                  <a:rPr lang="en-US" altLang="zh-CN" dirty="0">
                    <a:cs typeface="Calibri"/>
                  </a:rPr>
                  <a:t>and associated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cs typeface="Calibri"/>
                  </a:rPr>
                  <a:t> such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i="1" dirty="0">
                    <a:cs typeface="Calibri"/>
                  </a:rPr>
                  <a:t> </a:t>
                </a:r>
                <a:r>
                  <a:rPr lang="en-US" altLang="zh-CN" dirty="0">
                    <a:cs typeface="Calibri"/>
                  </a:rPr>
                  <a:t>when applied to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cs typeface="Calibri"/>
                  </a:rPr>
                  <a:t>, yields a new vector which is in the same direction as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cs typeface="Calibri"/>
                  </a:rPr>
                  <a:t>, only scaled by a factor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rgbClr val="CE2C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>
                    <a:cs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337" r="-1391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61558" y="2123930"/>
            <a:ext cx="4832607" cy="1006680"/>
            <a:chOff x="860148" y="2197743"/>
            <a:chExt cx="4832607" cy="100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861561" y="2197743"/>
                  <a:ext cx="4831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𝑋𝑣</m:t>
                        </m:r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l-GR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CE2C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solidFill>
                              <a:srgbClr val="CE2CD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CE2CDA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61" y="2197743"/>
                  <a:ext cx="483119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860148" y="2636325"/>
              <a:ext cx="3973396" cy="568098"/>
              <a:chOff x="433429" y="3074977"/>
              <a:chExt cx="3973396" cy="568098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9" y="3074977"/>
                <a:ext cx="856263" cy="56809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273851" y="3139735"/>
                    <a:ext cx="31329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CE2CDA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𝑋𝑣</m:t>
                          </m:r>
                          <m:r>
                            <a:rPr lang="en-US" altLang="zh-CN" sz="2800" b="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)=</m:t>
                          </m:r>
                          <m:r>
                            <a:rPr lang="en-US" altLang="zh-CN" sz="2800" b="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rgbClr val="CE2CDA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851" y="3139735"/>
                    <a:ext cx="313297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7451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Algebraic </a:t>
            </a:r>
            <a:r>
              <a:rPr lang="en-US" altLang="zh-CN" spc="-20" dirty="0"/>
              <a:t>Interpretation </a:t>
            </a:r>
            <a:r>
              <a:rPr lang="en-US" altLang="zh-CN" dirty="0"/>
              <a:t>–</a:t>
            </a:r>
            <a:r>
              <a:rPr lang="en-US" altLang="zh-CN" spc="-20" dirty="0"/>
              <a:t> </a:t>
            </a:r>
            <a:r>
              <a:rPr lang="en-US" altLang="zh-CN" dirty="0"/>
              <a:t>1D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</p:spPr>
            <p:txBody>
              <a:bodyPr/>
              <a:lstStyle/>
              <a:p>
                <a:pPr marL="247650" marR="68580" indent="-171450">
                  <a:lnSpc>
                    <a:spcPts val="3000"/>
                  </a:lnSpc>
                  <a:spcBef>
                    <a:spcPts val="500"/>
                  </a:spcBef>
                  <a:buFont typeface="Arial"/>
                  <a:buChar char="•"/>
                  <a:tabLst>
                    <a:tab pos="24765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𝑋𝑣</m:t>
                    </m:r>
                  </m:oMath>
                </a14:m>
                <a:r>
                  <a:rPr lang="en-US" altLang="zh-CN" spc="-10" dirty="0">
                    <a:solidFill>
                      <a:schemeClr val="accent1"/>
                    </a:solidFill>
                    <a:cs typeface="Calibri"/>
                  </a:rPr>
                  <a:t> </a:t>
                </a:r>
                <a:r>
                  <a:rPr lang="en-US" altLang="zh-CN" spc="-10" dirty="0">
                    <a:cs typeface="Calibri"/>
                  </a:rPr>
                  <a:t>points </a:t>
                </a:r>
                <a:r>
                  <a:rPr lang="en-US" altLang="zh-CN" spc="-5" dirty="0">
                    <a:cs typeface="Calibri"/>
                  </a:rPr>
                  <a:t>in some other </a:t>
                </a:r>
                <a:r>
                  <a:rPr lang="en-US" altLang="zh-CN" spc="-10" dirty="0">
                    <a:cs typeface="Calibri"/>
                  </a:rPr>
                  <a:t>direction </a:t>
                </a:r>
                <a:r>
                  <a:rPr lang="en-US" altLang="zh-CN" spc="-20" dirty="0">
                    <a:cs typeface="Calibri"/>
                  </a:rPr>
                  <a:t>(different </a:t>
                </a:r>
                <a:r>
                  <a:rPr lang="en-US" altLang="zh-CN" spc="-15" dirty="0">
                    <a:cs typeface="Calibri"/>
                  </a:rPr>
                  <a:t>from </a:t>
                </a:r>
                <a:r>
                  <a:rPr lang="en-US" altLang="zh-CN" spc="-5" dirty="0">
                    <a:cs typeface="Calibri"/>
                  </a:rPr>
                  <a:t>v) in </a:t>
                </a:r>
                <a:r>
                  <a:rPr lang="en-US" altLang="zh-CN" spc="-20" dirty="0">
                    <a:cs typeface="Calibri"/>
                  </a:rPr>
                  <a:t>general</a:t>
                </a:r>
                <a:endParaRPr lang="en-US" altLang="zh-CN" dirty="0">
                  <a:cs typeface="Calibri"/>
                </a:endParaRPr>
              </a:p>
              <a:p>
                <a:pPr marL="0" marR="1115060" indent="0" algn="ctr">
                  <a:lnSpc>
                    <a:spcPct val="100000"/>
                  </a:lnSpc>
                  <a:spcBef>
                    <a:spcPts val="484"/>
                  </a:spcBef>
                  <a:buNone/>
                </a:pPr>
                <a:r>
                  <a:rPr lang="en-US" altLang="zh-CN" spc="-5" dirty="0">
                    <a:solidFill>
                      <a:srgbClr val="0099CC"/>
                    </a:solidFill>
                    <a:cs typeface="Calibri"/>
                  </a:rPr>
                  <a:t>     </a:t>
                </a:r>
                <a:endParaRPr lang="en-US" altLang="zh-CN" spc="-10" dirty="0">
                  <a:solidFill>
                    <a:schemeClr val="accent1"/>
                  </a:solidFill>
                  <a:cs typeface="Calibri"/>
                </a:endParaRPr>
              </a:p>
              <a:p>
                <a:pPr marL="0" marR="1115060" indent="0" algn="ctr">
                  <a:lnSpc>
                    <a:spcPct val="100000"/>
                  </a:lnSpc>
                  <a:spcBef>
                    <a:spcPts val="484"/>
                  </a:spcBef>
                  <a:buNone/>
                </a:pPr>
                <a:endParaRPr lang="en-US" altLang="zh-CN" sz="3400" dirty="0">
                  <a:latin typeface="Times New Roman"/>
                  <a:cs typeface="Times New Roman"/>
                </a:endParaRPr>
              </a:p>
              <a:p>
                <a:pPr marL="3781425" indent="0">
                  <a:lnSpc>
                    <a:spcPct val="100000"/>
                  </a:lnSpc>
                  <a:buNone/>
                </a:pPr>
                <a:endParaRPr lang="en-US" altLang="zh-CN" dirty="0">
                  <a:cs typeface="Calibri"/>
                </a:endParaRPr>
              </a:p>
              <a:p>
                <a:r>
                  <a:rPr lang="en-US" altLang="zh-CN" dirty="0"/>
                  <a:t> If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 an eigenvector and </a:t>
                </a:r>
                <a:r>
                  <a:rPr lang="en-US" altLang="zh-CN" i="1" dirty="0"/>
                  <a:t>λ</a:t>
                </a:r>
                <a:r>
                  <a:rPr lang="en-US" altLang="zh-CN" dirty="0"/>
                  <a:t> is corresponding  eigenvalue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  <a:blipFill>
                <a:blip r:embed="rId2"/>
                <a:stretch>
                  <a:fillRect l="-1391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2590800" y="3543301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1676400" y="152399"/>
                </a:moveTo>
                <a:lnTo>
                  <a:pt x="1676400" y="228600"/>
                </a:lnTo>
                <a:lnTo>
                  <a:pt x="1828800" y="152400"/>
                </a:lnTo>
                <a:lnTo>
                  <a:pt x="1676400" y="152399"/>
                </a:lnTo>
                <a:close/>
              </a:path>
              <a:path w="1905000" h="228600">
                <a:moveTo>
                  <a:pt x="1676400" y="76199"/>
                </a:moveTo>
                <a:lnTo>
                  <a:pt x="1676400" y="152399"/>
                </a:lnTo>
                <a:lnTo>
                  <a:pt x="1714501" y="152400"/>
                </a:lnTo>
                <a:lnTo>
                  <a:pt x="1714501" y="76200"/>
                </a:lnTo>
                <a:lnTo>
                  <a:pt x="1676400" y="76199"/>
                </a:lnTo>
                <a:close/>
              </a:path>
              <a:path w="1905000" h="228600">
                <a:moveTo>
                  <a:pt x="1676400" y="0"/>
                </a:moveTo>
                <a:lnTo>
                  <a:pt x="1676400" y="76199"/>
                </a:lnTo>
                <a:lnTo>
                  <a:pt x="1714501" y="76200"/>
                </a:lnTo>
                <a:lnTo>
                  <a:pt x="1714501" y="152400"/>
                </a:lnTo>
                <a:lnTo>
                  <a:pt x="1828802" y="152398"/>
                </a:lnTo>
                <a:lnTo>
                  <a:pt x="1905000" y="114300"/>
                </a:lnTo>
                <a:lnTo>
                  <a:pt x="1676400" y="0"/>
                </a:lnTo>
                <a:close/>
              </a:path>
              <a:path w="1905000" h="228600">
                <a:moveTo>
                  <a:pt x="0" y="76198"/>
                </a:moveTo>
                <a:lnTo>
                  <a:pt x="0" y="152398"/>
                </a:lnTo>
                <a:lnTo>
                  <a:pt x="1676400" y="152399"/>
                </a:lnTo>
                <a:lnTo>
                  <a:pt x="1676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567939" y="2743200"/>
            <a:ext cx="1242060" cy="944880"/>
          </a:xfrm>
          <a:custGeom>
            <a:avLst/>
            <a:gdLst/>
            <a:ahLst/>
            <a:cxnLst/>
            <a:rect l="l" t="t" r="r" b="b"/>
            <a:pathLst>
              <a:path w="1242060" h="944879">
                <a:moveTo>
                  <a:pt x="1036320" y="106680"/>
                </a:moveTo>
                <a:lnTo>
                  <a:pt x="0" y="883919"/>
                </a:lnTo>
                <a:lnTo>
                  <a:pt x="45720" y="944880"/>
                </a:lnTo>
                <a:lnTo>
                  <a:pt x="1082039" y="167639"/>
                </a:lnTo>
                <a:lnTo>
                  <a:pt x="1036320" y="106680"/>
                </a:lnTo>
                <a:close/>
              </a:path>
              <a:path w="1242060" h="944879">
                <a:moveTo>
                  <a:pt x="1200150" y="83820"/>
                </a:moveTo>
                <a:lnTo>
                  <a:pt x="1066800" y="83820"/>
                </a:lnTo>
                <a:lnTo>
                  <a:pt x="1112520" y="144779"/>
                </a:lnTo>
                <a:lnTo>
                  <a:pt x="1082039" y="167639"/>
                </a:lnTo>
                <a:lnTo>
                  <a:pt x="1127760" y="228600"/>
                </a:lnTo>
                <a:lnTo>
                  <a:pt x="1200150" y="83820"/>
                </a:lnTo>
                <a:close/>
              </a:path>
              <a:path w="1242060" h="944879">
                <a:moveTo>
                  <a:pt x="1066800" y="83820"/>
                </a:moveTo>
                <a:lnTo>
                  <a:pt x="1036320" y="106680"/>
                </a:lnTo>
                <a:lnTo>
                  <a:pt x="1082039" y="167639"/>
                </a:lnTo>
                <a:lnTo>
                  <a:pt x="1112520" y="144779"/>
                </a:lnTo>
                <a:lnTo>
                  <a:pt x="1066800" y="83820"/>
                </a:lnTo>
                <a:close/>
              </a:path>
              <a:path w="1242060" h="944879">
                <a:moveTo>
                  <a:pt x="1242060" y="0"/>
                </a:moveTo>
                <a:lnTo>
                  <a:pt x="990600" y="45720"/>
                </a:lnTo>
                <a:lnTo>
                  <a:pt x="1036320" y="106680"/>
                </a:lnTo>
                <a:lnTo>
                  <a:pt x="1066800" y="83820"/>
                </a:lnTo>
                <a:lnTo>
                  <a:pt x="1200150" y="83820"/>
                </a:lnTo>
                <a:lnTo>
                  <a:pt x="124206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2819400" y="5348198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1676400" y="152399"/>
                </a:moveTo>
                <a:lnTo>
                  <a:pt x="1676400" y="228600"/>
                </a:lnTo>
                <a:lnTo>
                  <a:pt x="1828800" y="152400"/>
                </a:lnTo>
                <a:lnTo>
                  <a:pt x="1676400" y="152399"/>
                </a:lnTo>
                <a:close/>
              </a:path>
              <a:path w="1905000" h="228600">
                <a:moveTo>
                  <a:pt x="1676400" y="76199"/>
                </a:moveTo>
                <a:lnTo>
                  <a:pt x="1676400" y="152399"/>
                </a:lnTo>
                <a:lnTo>
                  <a:pt x="1714501" y="152400"/>
                </a:lnTo>
                <a:lnTo>
                  <a:pt x="1714501" y="76200"/>
                </a:lnTo>
                <a:lnTo>
                  <a:pt x="1676400" y="76199"/>
                </a:lnTo>
                <a:close/>
              </a:path>
              <a:path w="1905000" h="228600">
                <a:moveTo>
                  <a:pt x="1676400" y="0"/>
                </a:moveTo>
                <a:lnTo>
                  <a:pt x="1676400" y="76199"/>
                </a:lnTo>
                <a:lnTo>
                  <a:pt x="1714501" y="76200"/>
                </a:lnTo>
                <a:lnTo>
                  <a:pt x="1714501" y="152400"/>
                </a:lnTo>
                <a:lnTo>
                  <a:pt x="1828802" y="152398"/>
                </a:lnTo>
                <a:lnTo>
                  <a:pt x="1905000" y="114300"/>
                </a:lnTo>
                <a:lnTo>
                  <a:pt x="1676400" y="0"/>
                </a:lnTo>
                <a:close/>
              </a:path>
              <a:path w="1905000" h="228600">
                <a:moveTo>
                  <a:pt x="0" y="76198"/>
                </a:moveTo>
                <a:lnTo>
                  <a:pt x="0" y="152398"/>
                </a:lnTo>
                <a:lnTo>
                  <a:pt x="1676400" y="152399"/>
                </a:lnTo>
                <a:lnTo>
                  <a:pt x="1676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819400" y="536314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400" y="152399"/>
                </a:moveTo>
                <a:lnTo>
                  <a:pt x="914400" y="228599"/>
                </a:lnTo>
                <a:lnTo>
                  <a:pt x="1066799" y="152400"/>
                </a:lnTo>
                <a:lnTo>
                  <a:pt x="914400" y="152399"/>
                </a:lnTo>
                <a:close/>
              </a:path>
              <a:path w="1143000" h="228600">
                <a:moveTo>
                  <a:pt x="914400" y="76199"/>
                </a:moveTo>
                <a:lnTo>
                  <a:pt x="914400" y="152399"/>
                </a:lnTo>
                <a:lnTo>
                  <a:pt x="952500" y="152400"/>
                </a:lnTo>
                <a:lnTo>
                  <a:pt x="952500" y="76200"/>
                </a:lnTo>
                <a:lnTo>
                  <a:pt x="914400" y="76199"/>
                </a:lnTo>
                <a:close/>
              </a:path>
              <a:path w="1143000" h="228600">
                <a:moveTo>
                  <a:pt x="914400" y="0"/>
                </a:moveTo>
                <a:lnTo>
                  <a:pt x="914400" y="76199"/>
                </a:lnTo>
                <a:lnTo>
                  <a:pt x="952500" y="76200"/>
                </a:lnTo>
                <a:lnTo>
                  <a:pt x="952500" y="152400"/>
                </a:lnTo>
                <a:lnTo>
                  <a:pt x="1066802" y="152398"/>
                </a:lnTo>
                <a:lnTo>
                  <a:pt x="1143000" y="114300"/>
                </a:lnTo>
                <a:lnTo>
                  <a:pt x="914400" y="0"/>
                </a:lnTo>
                <a:close/>
              </a:path>
              <a:path w="1143000" h="228600">
                <a:moveTo>
                  <a:pt x="0" y="76198"/>
                </a:moveTo>
                <a:lnTo>
                  <a:pt x="0" y="152398"/>
                </a:lnTo>
                <a:lnTo>
                  <a:pt x="914400" y="152399"/>
                </a:lnTo>
                <a:lnTo>
                  <a:pt x="914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/>
              <p:cNvSpPr txBox="1"/>
              <p:nvPr/>
            </p:nvSpPr>
            <p:spPr>
              <a:xfrm>
                <a:off x="4724400" y="5284315"/>
                <a:ext cx="18415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84315"/>
                <a:ext cx="184150" cy="443711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2"/>
              <p:cNvSpPr txBox="1"/>
              <p:nvPr/>
            </p:nvSpPr>
            <p:spPr>
              <a:xfrm>
                <a:off x="2491739" y="4898644"/>
                <a:ext cx="1548130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E2CDA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CE2CDA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𝑋𝑣</m:t>
                      </m:r>
                      <m:r>
                        <a:rPr lang="en-US" altLang="zh-CN" sz="2400" b="0" i="1" smtClean="0">
                          <a:solidFill>
                            <a:srgbClr val="CE2CDA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CE2CDA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𝜆</m:t>
                      </m:r>
                      <m:r>
                        <a:rPr lang="en-US" altLang="zh-CN" sz="2400" i="1">
                          <a:solidFill>
                            <a:srgbClr val="CE2CDA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</m:oMath>
                  </m:oMathPara>
                </a14:m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9" y="4898644"/>
                <a:ext cx="1548130" cy="382156"/>
              </a:xfrm>
              <a:prstGeom prst="rect">
                <a:avLst/>
              </a:prstGeom>
              <a:blipFill>
                <a:blip r:embed="rId4"/>
                <a:stretch>
                  <a:fillRect l="-4724" r="-1575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/>
              <p:cNvSpPr txBox="1"/>
              <p:nvPr/>
            </p:nvSpPr>
            <p:spPr>
              <a:xfrm>
                <a:off x="4461452" y="3559296"/>
                <a:ext cx="18415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452" y="3559296"/>
                <a:ext cx="184150" cy="443711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1"/>
              <p:cNvSpPr txBox="1"/>
              <p:nvPr/>
            </p:nvSpPr>
            <p:spPr>
              <a:xfrm>
                <a:off x="3876674" y="2521344"/>
                <a:ext cx="18415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𝑋𝑣</m:t>
                      </m:r>
                    </m:oMath>
                  </m:oMathPara>
                </a14:m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74" y="2521344"/>
                <a:ext cx="184150" cy="443711"/>
              </a:xfrm>
              <a:prstGeom prst="rect">
                <a:avLst/>
              </a:prstGeom>
              <a:blipFill>
                <a:blip r:embed="rId6"/>
                <a:stretch>
                  <a:fillRect r="-3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3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5" dirty="0"/>
              <a:t>Algebraic </a:t>
            </a:r>
            <a:r>
              <a:rPr lang="en-US" altLang="zh-CN" sz="3600" spc="-20" dirty="0"/>
              <a:t>Interpretation </a:t>
            </a:r>
            <a:r>
              <a:rPr lang="en-US" altLang="zh-CN" sz="3600" dirty="0"/>
              <a:t>– </a:t>
            </a:r>
            <a:r>
              <a:rPr lang="en-US" altLang="zh-CN" sz="3600" spc="-15" dirty="0"/>
              <a:t>beyond</a:t>
            </a:r>
            <a:r>
              <a:rPr lang="en-US" altLang="zh-CN" sz="3600" spc="10" dirty="0"/>
              <a:t> </a:t>
            </a:r>
            <a:r>
              <a:rPr lang="en-US" altLang="zh-CN" sz="3600" spc="-5" dirty="0"/>
              <a:t>1D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095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altLang="zh-CN" sz="3100" spc="-15" dirty="0">
                    <a:cs typeface="Calibri"/>
                  </a:rPr>
                  <a:t>For </a:t>
                </a:r>
                <a:r>
                  <a:rPr lang="en-US" altLang="zh-CN" sz="3100" spc="-10" dirty="0">
                    <a:cs typeface="Calibri"/>
                  </a:rPr>
                  <a:t>matrices </a:t>
                </a:r>
                <a:r>
                  <a:rPr lang="en-US" altLang="zh-CN" sz="3100" dirty="0">
                    <a:cs typeface="Calibri"/>
                  </a:rPr>
                  <a:t>of </a:t>
                </a:r>
                <a:r>
                  <a:rPr lang="en-US" altLang="zh-CN" sz="3100" spc="-5" dirty="0">
                    <a:cs typeface="Calibri"/>
                  </a:rPr>
                  <a:t>the </a:t>
                </a:r>
                <a:r>
                  <a:rPr lang="en-US" altLang="zh-CN" sz="3100" spc="-20" dirty="0">
                    <a:cs typeface="Calibri"/>
                  </a:rPr>
                  <a:t>form </a:t>
                </a:r>
                <a:r>
                  <a:rPr lang="en-US" altLang="zh-CN" sz="3100" spc="-10" dirty="0">
                    <a:cs typeface="Calibri"/>
                  </a:rPr>
                  <a:t>(symmetric)</a:t>
                </a:r>
                <a:r>
                  <a:rPr lang="en-US" altLang="zh-CN" sz="3100" spc="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>
                  <a:cs typeface="Calibri"/>
                </a:endParaRPr>
              </a:p>
              <a:p>
                <a:pPr marL="552450" lvl="1" indent="-171450">
                  <a:lnSpc>
                    <a:spcPct val="100000"/>
                  </a:lnSpc>
                  <a:spcBef>
                    <a:spcPts val="1905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altLang="zh-CN" spc="-5" dirty="0">
                    <a:cs typeface="Calibri"/>
                  </a:rPr>
                  <a:t>All </a:t>
                </a:r>
                <a:r>
                  <a:rPr lang="en-US" altLang="zh-CN" spc="-15" dirty="0">
                    <a:cs typeface="Calibri"/>
                  </a:rPr>
                  <a:t>eigenvalues </a:t>
                </a:r>
                <a:r>
                  <a:rPr lang="en-US" altLang="zh-CN" spc="-10" dirty="0">
                    <a:cs typeface="Calibri"/>
                  </a:rPr>
                  <a:t>are</a:t>
                </a:r>
                <a:r>
                  <a:rPr lang="en-US" altLang="zh-CN" dirty="0">
                    <a:cs typeface="Calibri"/>
                  </a:rPr>
                  <a:t> </a:t>
                </a:r>
                <a:r>
                  <a:rPr lang="en-US" altLang="zh-CN" spc="-15" dirty="0">
                    <a:cs typeface="Calibri"/>
                  </a:rPr>
                  <a:t>non-negative</a:t>
                </a:r>
                <a:endParaRPr lang="en-US" altLang="zh-CN" sz="2600" dirty="0">
                  <a:cs typeface="Calibri"/>
                </a:endParaRPr>
              </a:p>
              <a:p>
                <a:pPr marL="552450" lvl="1" indent="-171450">
                  <a:lnSpc>
                    <a:spcPct val="100000"/>
                  </a:lnSpc>
                  <a:spcBef>
                    <a:spcPts val="1989"/>
                  </a:spcBef>
                  <a:buFont typeface="Arial"/>
                  <a:buChar char="•"/>
                  <a:tabLst>
                    <a:tab pos="552450" algn="l"/>
                  </a:tabLst>
                </a:pPr>
                <a:r>
                  <a:rPr lang="en-US" altLang="zh-CN" i="1" dirty="0">
                    <a:cs typeface="Calibri"/>
                  </a:rPr>
                  <a:t>λ</a:t>
                </a:r>
                <a:r>
                  <a:rPr lang="en-US" altLang="zh-CN" i="1" baseline="-16339" dirty="0">
                    <a:cs typeface="Calibri"/>
                  </a:rPr>
                  <a:t>1,</a:t>
                </a:r>
                <a:r>
                  <a:rPr lang="en-US" altLang="zh-CN" i="1" dirty="0">
                    <a:cs typeface="Calibri"/>
                  </a:rPr>
                  <a:t>…,</a:t>
                </a:r>
                <a:r>
                  <a:rPr lang="en-US" altLang="zh-CN" i="1" dirty="0" err="1">
                    <a:cs typeface="Calibri"/>
                  </a:rPr>
                  <a:t>λ</a:t>
                </a:r>
                <a:r>
                  <a:rPr lang="en-US" altLang="zh-CN" i="1" baseline="-16339" dirty="0" err="1">
                    <a:cs typeface="Calibri"/>
                  </a:rPr>
                  <a:t>p</a:t>
                </a:r>
                <a:r>
                  <a:rPr lang="en-US" altLang="zh-CN" i="1" baseline="-16339" dirty="0">
                    <a:cs typeface="Calibri"/>
                  </a:rPr>
                  <a:t> </a:t>
                </a:r>
                <a:r>
                  <a:rPr lang="en-US" altLang="zh-CN" spc="-5" dirty="0">
                    <a:cs typeface="Calibri"/>
                  </a:rPr>
                  <a:t>are </a:t>
                </a:r>
                <a:r>
                  <a:rPr lang="en-US" altLang="zh-CN" dirty="0">
                    <a:cs typeface="Calibri"/>
                  </a:rPr>
                  <a:t>the </a:t>
                </a:r>
                <a:r>
                  <a:rPr lang="en-US" altLang="zh-CN" spc="-5" dirty="0">
                    <a:cs typeface="Calibri"/>
                  </a:rPr>
                  <a:t>eigenvalues, ordering from large </a:t>
                </a:r>
                <a:r>
                  <a:rPr lang="en-US" altLang="zh-CN" spc="-15" dirty="0">
                    <a:cs typeface="Calibri"/>
                  </a:rPr>
                  <a:t>to</a:t>
                </a:r>
                <a:r>
                  <a:rPr lang="en-US" altLang="zh-CN" spc="-185" dirty="0">
                    <a:cs typeface="Calibri"/>
                  </a:rPr>
                  <a:t> </a:t>
                </a:r>
                <a:r>
                  <a:rPr lang="en-US" altLang="zh-CN" dirty="0">
                    <a:cs typeface="Calibri"/>
                  </a:rPr>
                  <a:t>small</a:t>
                </a:r>
              </a:p>
              <a:p>
                <a:pPr marL="895350" lvl="2" indent="-172085">
                  <a:lnSpc>
                    <a:spcPct val="100000"/>
                  </a:lnSpc>
                  <a:buFont typeface="Arial"/>
                  <a:buChar char="•"/>
                  <a:tabLst>
                    <a:tab pos="895350" algn="l"/>
                  </a:tabLst>
                </a:pPr>
                <a:r>
                  <a:rPr lang="en-US" altLang="zh-CN" sz="2400" i="1" dirty="0">
                    <a:cs typeface="Calibri"/>
                  </a:rPr>
                  <a:t>i.e. </a:t>
                </a:r>
                <a:r>
                  <a:rPr lang="en-US" altLang="zh-CN" sz="2400" i="1" spc="-5" dirty="0">
                    <a:cs typeface="Calibri"/>
                  </a:rPr>
                  <a:t>Ordered </a:t>
                </a:r>
                <a:r>
                  <a:rPr lang="en-US" altLang="zh-CN" sz="2400" i="1" spc="-10" dirty="0">
                    <a:cs typeface="Calibri"/>
                  </a:rPr>
                  <a:t>by </a:t>
                </a:r>
                <a:r>
                  <a:rPr lang="en-US" altLang="zh-CN" sz="2400" i="1" dirty="0">
                    <a:cs typeface="Calibri"/>
                  </a:rPr>
                  <a:t>the </a:t>
                </a:r>
                <a:r>
                  <a:rPr lang="en-US" altLang="zh-CN" sz="2400" i="1" spc="-10" dirty="0">
                    <a:cs typeface="Calibri"/>
                  </a:rPr>
                  <a:t>PC’s</a:t>
                </a:r>
                <a:r>
                  <a:rPr lang="en-US" altLang="zh-CN" sz="2400" i="1" spc="-5" dirty="0">
                    <a:cs typeface="Calibri"/>
                  </a:rPr>
                  <a:t> importance</a:t>
                </a:r>
                <a:endParaRPr lang="en-US" altLang="zh-CN" sz="24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6" t="-1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9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412752"/>
            <a:ext cx="8239125" cy="585111"/>
          </a:xfrm>
        </p:spPr>
        <p:txBody>
          <a:bodyPr/>
          <a:lstStyle/>
          <a:p>
            <a:r>
              <a:rPr lang="en-US" altLang="zh-CN" sz="3600" spc="-5" dirty="0"/>
              <a:t>PCA </a:t>
            </a:r>
            <a:r>
              <a:rPr lang="en-US" altLang="zh-CN" sz="3600" spc="-25" dirty="0"/>
              <a:t>Eigenvectors </a:t>
            </a:r>
            <a:r>
              <a:rPr lang="en-US" altLang="zh-CN" sz="3600" dirty="0">
                <a:latin typeface="Wingdings"/>
                <a:cs typeface="Wingdings"/>
              </a:rPr>
              <a:t></a:t>
            </a:r>
            <a:r>
              <a:rPr lang="en-US" altLang="zh-CN" sz="3600" dirty="0">
                <a:latin typeface="Times New Roman"/>
                <a:cs typeface="Times New Roman"/>
              </a:rPr>
              <a:t> </a:t>
            </a:r>
            <a:r>
              <a:rPr lang="en-US" altLang="zh-CN" sz="3600" spc="-5" dirty="0"/>
              <a:t>Principal</a:t>
            </a:r>
            <a:r>
              <a:rPr lang="en-US" altLang="zh-CN" sz="3600" spc="-90" dirty="0"/>
              <a:t> </a:t>
            </a:r>
            <a:r>
              <a:rPr lang="en-US" altLang="zh-CN" sz="3600" spc="-5" dirty="0"/>
              <a:t>Components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2228495" y="6083721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448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228495" y="597201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03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061722" y="6114422"/>
            <a:ext cx="3346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30" dirty="0">
                <a:latin typeface="Arial"/>
                <a:cs typeface="Arial"/>
              </a:rPr>
              <a:t>4</a:t>
            </a:r>
            <a:r>
              <a:rPr sz="1750" spc="20" dirty="0">
                <a:latin typeface="Arial"/>
                <a:cs typeface="Arial"/>
              </a:rPr>
              <a:t>.</a:t>
            </a:r>
            <a:r>
              <a:rPr sz="1750" spc="-5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3155844" y="597201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03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2989393" y="6114422"/>
            <a:ext cx="3346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30" dirty="0">
                <a:latin typeface="Arial"/>
                <a:cs typeface="Arial"/>
              </a:rPr>
              <a:t>4</a:t>
            </a:r>
            <a:r>
              <a:rPr sz="1750" spc="20" dirty="0">
                <a:latin typeface="Arial"/>
                <a:cs typeface="Arial"/>
              </a:rPr>
              <a:t>.</a:t>
            </a:r>
            <a:r>
              <a:rPr sz="1750" spc="-5" dirty="0">
                <a:latin typeface="Arial"/>
                <a:cs typeface="Arial"/>
              </a:rPr>
              <a:t>5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4083528" y="597201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03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916047" y="6114422"/>
            <a:ext cx="3346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30" dirty="0">
                <a:latin typeface="Arial"/>
                <a:cs typeface="Arial"/>
              </a:rPr>
              <a:t>5</a:t>
            </a:r>
            <a:r>
              <a:rPr sz="1750" spc="20" dirty="0">
                <a:latin typeface="Arial"/>
                <a:cs typeface="Arial"/>
              </a:rPr>
              <a:t>.</a:t>
            </a:r>
            <a:r>
              <a:rPr sz="1750" spc="-5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010542" y="597201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03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4843705" y="6114422"/>
            <a:ext cx="3346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30" dirty="0">
                <a:latin typeface="Arial"/>
                <a:cs typeface="Arial"/>
              </a:rPr>
              <a:t>5</a:t>
            </a:r>
            <a:r>
              <a:rPr sz="1750" spc="20" dirty="0">
                <a:latin typeface="Arial"/>
                <a:cs typeface="Arial"/>
              </a:rPr>
              <a:t>.</a:t>
            </a:r>
            <a:r>
              <a:rPr sz="1750" spc="-5" dirty="0">
                <a:latin typeface="Arial"/>
                <a:cs typeface="Arial"/>
              </a:rPr>
              <a:t>5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937943" y="597201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03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5771492" y="6114422"/>
            <a:ext cx="3346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30" dirty="0">
                <a:latin typeface="Arial"/>
                <a:cs typeface="Arial"/>
              </a:rPr>
              <a:t>6</a:t>
            </a:r>
            <a:r>
              <a:rPr sz="1750" spc="20" dirty="0">
                <a:latin typeface="Arial"/>
                <a:cs typeface="Arial"/>
              </a:rPr>
              <a:t>.</a:t>
            </a:r>
            <a:r>
              <a:rPr sz="1750" spc="-5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2228495" y="2369311"/>
            <a:ext cx="0" cy="3714750"/>
          </a:xfrm>
          <a:custGeom>
            <a:avLst/>
            <a:gdLst/>
            <a:ahLst/>
            <a:cxnLst/>
            <a:rect l="l" t="t" r="r" b="b"/>
            <a:pathLst>
              <a:path h="3714750">
                <a:moveTo>
                  <a:pt x="0" y="3714410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228495" y="608372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111244" y="0"/>
                </a:moveTo>
                <a:lnTo>
                  <a:pt x="0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 txBox="1"/>
          <p:nvPr/>
        </p:nvSpPr>
        <p:spPr>
          <a:xfrm>
            <a:off x="2040938" y="5926125"/>
            <a:ext cx="1492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2228495" y="48454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111244" y="0"/>
                </a:moveTo>
                <a:lnTo>
                  <a:pt x="0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2040938" y="4687568"/>
            <a:ext cx="1492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3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2228495" y="3607186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111244" y="0"/>
                </a:moveTo>
                <a:lnTo>
                  <a:pt x="0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2040938" y="3449307"/>
            <a:ext cx="1492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4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2228495" y="236931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111244" y="0"/>
                </a:moveTo>
                <a:lnTo>
                  <a:pt x="0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 txBox="1"/>
          <p:nvPr/>
        </p:nvSpPr>
        <p:spPr>
          <a:xfrm>
            <a:off x="2040938" y="2211688"/>
            <a:ext cx="1492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5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6"/>
          <p:cNvSpPr/>
          <p:nvPr/>
        </p:nvSpPr>
        <p:spPr>
          <a:xfrm>
            <a:off x="5937943" y="2369311"/>
            <a:ext cx="0" cy="3714750"/>
          </a:xfrm>
          <a:custGeom>
            <a:avLst/>
            <a:gdLst/>
            <a:ahLst/>
            <a:cxnLst/>
            <a:rect l="l" t="t" r="r" b="b"/>
            <a:pathLst>
              <a:path h="3714750">
                <a:moveTo>
                  <a:pt x="0" y="3714410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5826686" y="608372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7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5826686" y="48454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7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5826686" y="3607186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7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5826686" y="236931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7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2228495" y="2369311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448" y="0"/>
                </a:lnTo>
              </a:path>
            </a:pathLst>
          </a:custGeom>
          <a:ln w="10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2228495" y="2369311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073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3155844" y="2369311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073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4083528" y="2369311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073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5010542" y="2369311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073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5937943" y="2369311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1073"/>
                </a:moveTo>
                <a:lnTo>
                  <a:pt x="0" y="0"/>
                </a:lnTo>
              </a:path>
            </a:pathLst>
          </a:custGeom>
          <a:ln w="10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4262518" y="425344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642"/>
                </a:lnTo>
                <a:lnTo>
                  <a:pt x="1931" y="0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4231485" y="4189678"/>
            <a:ext cx="65405" cy="64135"/>
          </a:xfrm>
          <a:custGeom>
            <a:avLst/>
            <a:gdLst/>
            <a:ahLst/>
            <a:cxnLst/>
            <a:rect l="l" t="t" r="r" b="b"/>
            <a:pathLst>
              <a:path w="65404" h="64135">
                <a:moveTo>
                  <a:pt x="33608" y="63764"/>
                </a:moveTo>
                <a:lnTo>
                  <a:pt x="45946" y="60901"/>
                </a:lnTo>
                <a:lnTo>
                  <a:pt x="56014" y="53977"/>
                </a:lnTo>
                <a:lnTo>
                  <a:pt x="62799" y="44040"/>
                </a:lnTo>
                <a:lnTo>
                  <a:pt x="65286" y="32139"/>
                </a:lnTo>
                <a:lnTo>
                  <a:pt x="62688" y="19470"/>
                </a:lnTo>
                <a:lnTo>
                  <a:pt x="55612" y="9272"/>
                </a:lnTo>
                <a:lnTo>
                  <a:pt x="45131" y="2472"/>
                </a:lnTo>
                <a:lnTo>
                  <a:pt x="32321" y="0"/>
                </a:lnTo>
                <a:lnTo>
                  <a:pt x="19719" y="2472"/>
                </a:lnTo>
                <a:lnTo>
                  <a:pt x="9448" y="9272"/>
                </a:lnTo>
                <a:lnTo>
                  <a:pt x="2533" y="19470"/>
                </a:lnTo>
                <a:lnTo>
                  <a:pt x="0" y="32139"/>
                </a:lnTo>
                <a:lnTo>
                  <a:pt x="2422" y="44402"/>
                </a:lnTo>
                <a:lnTo>
                  <a:pt x="9046" y="54459"/>
                </a:lnTo>
                <a:lnTo>
                  <a:pt x="18905" y="61263"/>
                </a:lnTo>
                <a:lnTo>
                  <a:pt x="31033" y="63764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3859159" y="4807211"/>
            <a:ext cx="67450" cy="68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3521190" y="462561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287" y="0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3489513" y="4561079"/>
            <a:ext cx="65405" cy="64769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3608" y="64535"/>
                </a:moveTo>
                <a:lnTo>
                  <a:pt x="45838" y="61916"/>
                </a:lnTo>
                <a:lnTo>
                  <a:pt x="55918" y="54861"/>
                </a:lnTo>
                <a:lnTo>
                  <a:pt x="62763" y="44577"/>
                </a:lnTo>
                <a:lnTo>
                  <a:pt x="65286" y="32267"/>
                </a:lnTo>
                <a:lnTo>
                  <a:pt x="62652" y="19578"/>
                </a:lnTo>
                <a:lnTo>
                  <a:pt x="55515" y="9336"/>
                </a:lnTo>
                <a:lnTo>
                  <a:pt x="45023" y="2492"/>
                </a:lnTo>
                <a:lnTo>
                  <a:pt x="32321" y="0"/>
                </a:lnTo>
                <a:lnTo>
                  <a:pt x="19611" y="2492"/>
                </a:lnTo>
                <a:lnTo>
                  <a:pt x="9351" y="9336"/>
                </a:lnTo>
                <a:lnTo>
                  <a:pt x="2496" y="19578"/>
                </a:lnTo>
                <a:lnTo>
                  <a:pt x="0" y="32267"/>
                </a:lnTo>
                <a:lnTo>
                  <a:pt x="2396" y="44577"/>
                </a:lnTo>
                <a:lnTo>
                  <a:pt x="9029" y="54861"/>
                </a:lnTo>
                <a:lnTo>
                  <a:pt x="19068" y="61916"/>
                </a:lnTo>
                <a:lnTo>
                  <a:pt x="31677" y="64535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3302616" y="4683411"/>
            <a:ext cx="67450" cy="67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4044459" y="4064280"/>
            <a:ext cx="67836" cy="682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4819062" y="375811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4788028" y="369396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33608" y="64149"/>
                </a:moveTo>
                <a:lnTo>
                  <a:pt x="45846" y="61175"/>
                </a:lnTo>
                <a:lnTo>
                  <a:pt x="55692" y="54234"/>
                </a:lnTo>
                <a:lnTo>
                  <a:pt x="62256" y="44281"/>
                </a:lnTo>
                <a:lnTo>
                  <a:pt x="64642" y="32267"/>
                </a:lnTo>
                <a:lnTo>
                  <a:pt x="62055" y="19687"/>
                </a:lnTo>
                <a:lnTo>
                  <a:pt x="55049" y="9432"/>
                </a:lnTo>
                <a:lnTo>
                  <a:pt x="44759" y="2528"/>
                </a:lnTo>
                <a:lnTo>
                  <a:pt x="32321" y="0"/>
                </a:lnTo>
                <a:lnTo>
                  <a:pt x="19719" y="2528"/>
                </a:lnTo>
                <a:lnTo>
                  <a:pt x="9448" y="9432"/>
                </a:lnTo>
                <a:lnTo>
                  <a:pt x="2533" y="19687"/>
                </a:lnTo>
                <a:lnTo>
                  <a:pt x="0" y="32267"/>
                </a:lnTo>
                <a:lnTo>
                  <a:pt x="2422" y="44281"/>
                </a:lnTo>
                <a:lnTo>
                  <a:pt x="9046" y="54234"/>
                </a:lnTo>
                <a:lnTo>
                  <a:pt x="18905" y="61175"/>
                </a:lnTo>
                <a:lnTo>
                  <a:pt x="31033" y="64149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3302616" y="4311881"/>
            <a:ext cx="67450" cy="68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4077090" y="43778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4046056" y="431347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32965" y="64407"/>
                </a:moveTo>
                <a:lnTo>
                  <a:pt x="45194" y="61536"/>
                </a:lnTo>
                <a:lnTo>
                  <a:pt x="55274" y="54556"/>
                </a:lnTo>
                <a:lnTo>
                  <a:pt x="62119" y="44466"/>
                </a:lnTo>
                <a:lnTo>
                  <a:pt x="64642" y="32267"/>
                </a:lnTo>
                <a:lnTo>
                  <a:pt x="62018" y="19524"/>
                </a:lnTo>
                <a:lnTo>
                  <a:pt x="54952" y="9288"/>
                </a:lnTo>
                <a:lnTo>
                  <a:pt x="44650" y="2474"/>
                </a:lnTo>
                <a:lnTo>
                  <a:pt x="32321" y="0"/>
                </a:lnTo>
                <a:lnTo>
                  <a:pt x="19611" y="2474"/>
                </a:lnTo>
                <a:lnTo>
                  <a:pt x="9351" y="9288"/>
                </a:lnTo>
                <a:lnTo>
                  <a:pt x="2496" y="19524"/>
                </a:lnTo>
                <a:lnTo>
                  <a:pt x="0" y="32267"/>
                </a:lnTo>
                <a:lnTo>
                  <a:pt x="2386" y="44557"/>
                </a:lnTo>
                <a:lnTo>
                  <a:pt x="8949" y="54797"/>
                </a:lnTo>
                <a:lnTo>
                  <a:pt x="18796" y="61807"/>
                </a:lnTo>
                <a:lnTo>
                  <a:pt x="31033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2931450" y="4931012"/>
            <a:ext cx="68402" cy="67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3891403" y="47487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2189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3860756" y="4685008"/>
            <a:ext cx="64769" cy="64135"/>
          </a:xfrm>
          <a:custGeom>
            <a:avLst/>
            <a:gdLst/>
            <a:ahLst/>
            <a:cxnLst/>
            <a:rect l="l" t="t" r="r" b="b"/>
            <a:pathLst>
              <a:path w="64770" h="64135">
                <a:moveTo>
                  <a:pt x="32836" y="63764"/>
                </a:moveTo>
                <a:lnTo>
                  <a:pt x="45025" y="61154"/>
                </a:lnTo>
                <a:lnTo>
                  <a:pt x="55016" y="54170"/>
                </a:lnTo>
                <a:lnTo>
                  <a:pt x="61773" y="44076"/>
                </a:lnTo>
                <a:lnTo>
                  <a:pt x="64256" y="32139"/>
                </a:lnTo>
                <a:lnTo>
                  <a:pt x="61668" y="19470"/>
                </a:lnTo>
                <a:lnTo>
                  <a:pt x="54662" y="9272"/>
                </a:lnTo>
                <a:lnTo>
                  <a:pt x="44373" y="2472"/>
                </a:lnTo>
                <a:lnTo>
                  <a:pt x="31934" y="0"/>
                </a:lnTo>
                <a:lnTo>
                  <a:pt x="19393" y="2472"/>
                </a:lnTo>
                <a:lnTo>
                  <a:pt x="9255" y="9272"/>
                </a:lnTo>
                <a:lnTo>
                  <a:pt x="2472" y="19470"/>
                </a:lnTo>
                <a:lnTo>
                  <a:pt x="0" y="32139"/>
                </a:lnTo>
                <a:lnTo>
                  <a:pt x="2362" y="44348"/>
                </a:lnTo>
                <a:lnTo>
                  <a:pt x="8852" y="54411"/>
                </a:lnTo>
                <a:lnTo>
                  <a:pt x="18579" y="61245"/>
                </a:lnTo>
                <a:lnTo>
                  <a:pt x="30647" y="63764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4786431" y="3940095"/>
            <a:ext cx="67836" cy="679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3706619" y="43778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287" y="0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3674941" y="4313478"/>
            <a:ext cx="65405" cy="64769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3608" y="64407"/>
                </a:moveTo>
                <a:lnTo>
                  <a:pt x="46001" y="61536"/>
                </a:lnTo>
                <a:lnTo>
                  <a:pt x="56063" y="54556"/>
                </a:lnTo>
                <a:lnTo>
                  <a:pt x="62817" y="44466"/>
                </a:lnTo>
                <a:lnTo>
                  <a:pt x="65286" y="32267"/>
                </a:lnTo>
                <a:lnTo>
                  <a:pt x="62706" y="19524"/>
                </a:lnTo>
                <a:lnTo>
                  <a:pt x="55660" y="9288"/>
                </a:lnTo>
                <a:lnTo>
                  <a:pt x="45186" y="2474"/>
                </a:lnTo>
                <a:lnTo>
                  <a:pt x="32321" y="0"/>
                </a:lnTo>
                <a:lnTo>
                  <a:pt x="19719" y="2474"/>
                </a:lnTo>
                <a:lnTo>
                  <a:pt x="9448" y="9288"/>
                </a:lnTo>
                <a:lnTo>
                  <a:pt x="2533" y="19524"/>
                </a:lnTo>
                <a:lnTo>
                  <a:pt x="0" y="32267"/>
                </a:lnTo>
                <a:lnTo>
                  <a:pt x="2432" y="44557"/>
                </a:lnTo>
                <a:lnTo>
                  <a:pt x="9126" y="54797"/>
                </a:lnTo>
                <a:lnTo>
                  <a:pt x="19176" y="61807"/>
                </a:lnTo>
                <a:lnTo>
                  <a:pt x="31677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3706619" y="48732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287" y="0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3674941" y="4808809"/>
            <a:ext cx="65405" cy="64769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3608" y="64407"/>
                </a:moveTo>
                <a:lnTo>
                  <a:pt x="46001" y="61787"/>
                </a:lnTo>
                <a:lnTo>
                  <a:pt x="56063" y="54733"/>
                </a:lnTo>
                <a:lnTo>
                  <a:pt x="62817" y="44448"/>
                </a:lnTo>
                <a:lnTo>
                  <a:pt x="65286" y="32139"/>
                </a:lnTo>
                <a:lnTo>
                  <a:pt x="62706" y="19470"/>
                </a:lnTo>
                <a:lnTo>
                  <a:pt x="55660" y="9272"/>
                </a:lnTo>
                <a:lnTo>
                  <a:pt x="45186" y="2472"/>
                </a:lnTo>
                <a:lnTo>
                  <a:pt x="32321" y="0"/>
                </a:lnTo>
                <a:lnTo>
                  <a:pt x="19719" y="2472"/>
                </a:lnTo>
                <a:lnTo>
                  <a:pt x="9448" y="9272"/>
                </a:lnTo>
                <a:lnTo>
                  <a:pt x="2533" y="19470"/>
                </a:lnTo>
                <a:lnTo>
                  <a:pt x="0" y="32139"/>
                </a:lnTo>
                <a:lnTo>
                  <a:pt x="2432" y="44448"/>
                </a:lnTo>
                <a:lnTo>
                  <a:pt x="9126" y="54733"/>
                </a:lnTo>
                <a:lnTo>
                  <a:pt x="19176" y="61787"/>
                </a:lnTo>
                <a:lnTo>
                  <a:pt x="31677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2746034" y="4807211"/>
            <a:ext cx="68093" cy="682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5528661" y="3568565"/>
            <a:ext cx="67450" cy="686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5342975" y="3073363"/>
            <a:ext cx="67836" cy="682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4819062" y="375811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4788028" y="369396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33608" y="64149"/>
                </a:moveTo>
                <a:lnTo>
                  <a:pt x="45846" y="61175"/>
                </a:lnTo>
                <a:lnTo>
                  <a:pt x="55692" y="54234"/>
                </a:lnTo>
                <a:lnTo>
                  <a:pt x="62256" y="44281"/>
                </a:lnTo>
                <a:lnTo>
                  <a:pt x="64642" y="32267"/>
                </a:lnTo>
                <a:lnTo>
                  <a:pt x="62055" y="19687"/>
                </a:lnTo>
                <a:lnTo>
                  <a:pt x="55049" y="9432"/>
                </a:lnTo>
                <a:lnTo>
                  <a:pt x="44759" y="2528"/>
                </a:lnTo>
                <a:lnTo>
                  <a:pt x="32321" y="0"/>
                </a:lnTo>
                <a:lnTo>
                  <a:pt x="19719" y="2528"/>
                </a:lnTo>
                <a:lnTo>
                  <a:pt x="9448" y="9432"/>
                </a:lnTo>
                <a:lnTo>
                  <a:pt x="2533" y="19687"/>
                </a:lnTo>
                <a:lnTo>
                  <a:pt x="0" y="32267"/>
                </a:lnTo>
                <a:lnTo>
                  <a:pt x="2422" y="44281"/>
                </a:lnTo>
                <a:lnTo>
                  <a:pt x="9046" y="54234"/>
                </a:lnTo>
                <a:lnTo>
                  <a:pt x="18905" y="61175"/>
                </a:lnTo>
                <a:lnTo>
                  <a:pt x="31033" y="64149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4262518" y="425344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642"/>
                </a:lnTo>
                <a:lnTo>
                  <a:pt x="1931" y="0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4231485" y="4189678"/>
            <a:ext cx="65405" cy="64135"/>
          </a:xfrm>
          <a:custGeom>
            <a:avLst/>
            <a:gdLst/>
            <a:ahLst/>
            <a:cxnLst/>
            <a:rect l="l" t="t" r="r" b="b"/>
            <a:pathLst>
              <a:path w="65404" h="64135">
                <a:moveTo>
                  <a:pt x="33608" y="63764"/>
                </a:moveTo>
                <a:lnTo>
                  <a:pt x="45946" y="60901"/>
                </a:lnTo>
                <a:lnTo>
                  <a:pt x="56014" y="53977"/>
                </a:lnTo>
                <a:lnTo>
                  <a:pt x="62799" y="44040"/>
                </a:lnTo>
                <a:lnTo>
                  <a:pt x="65286" y="32139"/>
                </a:lnTo>
                <a:lnTo>
                  <a:pt x="62688" y="19470"/>
                </a:lnTo>
                <a:lnTo>
                  <a:pt x="55612" y="9272"/>
                </a:lnTo>
                <a:lnTo>
                  <a:pt x="45131" y="2472"/>
                </a:lnTo>
                <a:lnTo>
                  <a:pt x="32321" y="0"/>
                </a:lnTo>
                <a:lnTo>
                  <a:pt x="19719" y="2472"/>
                </a:lnTo>
                <a:lnTo>
                  <a:pt x="9448" y="9272"/>
                </a:lnTo>
                <a:lnTo>
                  <a:pt x="2533" y="19470"/>
                </a:lnTo>
                <a:lnTo>
                  <a:pt x="0" y="32139"/>
                </a:lnTo>
                <a:lnTo>
                  <a:pt x="2422" y="44402"/>
                </a:lnTo>
                <a:lnTo>
                  <a:pt x="9046" y="54459"/>
                </a:lnTo>
                <a:lnTo>
                  <a:pt x="18905" y="61263"/>
                </a:lnTo>
                <a:lnTo>
                  <a:pt x="31033" y="63764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5342975" y="3816294"/>
            <a:ext cx="67836" cy="68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4262518" y="388268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642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4231485" y="381789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33608" y="64792"/>
                </a:moveTo>
                <a:lnTo>
                  <a:pt x="45946" y="61902"/>
                </a:lnTo>
                <a:lnTo>
                  <a:pt x="56014" y="54877"/>
                </a:lnTo>
                <a:lnTo>
                  <a:pt x="62799" y="44743"/>
                </a:lnTo>
                <a:lnTo>
                  <a:pt x="65286" y="32524"/>
                </a:lnTo>
                <a:lnTo>
                  <a:pt x="62688" y="19741"/>
                </a:lnTo>
                <a:lnTo>
                  <a:pt x="55612" y="9416"/>
                </a:lnTo>
                <a:lnTo>
                  <a:pt x="45131" y="2514"/>
                </a:lnTo>
                <a:lnTo>
                  <a:pt x="32321" y="0"/>
                </a:lnTo>
                <a:lnTo>
                  <a:pt x="19719" y="2514"/>
                </a:lnTo>
                <a:lnTo>
                  <a:pt x="9448" y="9416"/>
                </a:lnTo>
                <a:lnTo>
                  <a:pt x="2533" y="19741"/>
                </a:lnTo>
                <a:lnTo>
                  <a:pt x="0" y="32524"/>
                </a:lnTo>
                <a:lnTo>
                  <a:pt x="2422" y="44743"/>
                </a:lnTo>
                <a:lnTo>
                  <a:pt x="9046" y="54877"/>
                </a:lnTo>
                <a:lnTo>
                  <a:pt x="18905" y="61902"/>
                </a:lnTo>
                <a:lnTo>
                  <a:pt x="31033" y="64792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4819062" y="43778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4788028" y="431347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32965" y="64407"/>
                </a:moveTo>
                <a:lnTo>
                  <a:pt x="45302" y="61536"/>
                </a:lnTo>
                <a:lnTo>
                  <a:pt x="55371" y="54556"/>
                </a:lnTo>
                <a:lnTo>
                  <a:pt x="62155" y="44466"/>
                </a:lnTo>
                <a:lnTo>
                  <a:pt x="64642" y="32267"/>
                </a:lnTo>
                <a:lnTo>
                  <a:pt x="62055" y="19524"/>
                </a:lnTo>
                <a:lnTo>
                  <a:pt x="55049" y="9288"/>
                </a:lnTo>
                <a:lnTo>
                  <a:pt x="44759" y="2474"/>
                </a:lnTo>
                <a:lnTo>
                  <a:pt x="32321" y="0"/>
                </a:lnTo>
                <a:lnTo>
                  <a:pt x="19719" y="2474"/>
                </a:lnTo>
                <a:lnTo>
                  <a:pt x="9448" y="9288"/>
                </a:lnTo>
                <a:lnTo>
                  <a:pt x="2533" y="19524"/>
                </a:lnTo>
                <a:lnTo>
                  <a:pt x="0" y="32267"/>
                </a:lnTo>
                <a:lnTo>
                  <a:pt x="2422" y="44557"/>
                </a:lnTo>
                <a:lnTo>
                  <a:pt x="9046" y="54797"/>
                </a:lnTo>
                <a:lnTo>
                  <a:pt x="18905" y="61807"/>
                </a:lnTo>
                <a:lnTo>
                  <a:pt x="31033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4229888" y="3940095"/>
            <a:ext cx="68480" cy="679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3302616" y="4064280"/>
            <a:ext cx="67450" cy="682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4229888" y="4435682"/>
            <a:ext cx="68480" cy="677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3706619" y="43778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287" y="0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3674941" y="4313478"/>
            <a:ext cx="65405" cy="64769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3608" y="64407"/>
                </a:moveTo>
                <a:lnTo>
                  <a:pt x="46001" y="61536"/>
                </a:lnTo>
                <a:lnTo>
                  <a:pt x="56063" y="54556"/>
                </a:lnTo>
                <a:lnTo>
                  <a:pt x="62817" y="44466"/>
                </a:lnTo>
                <a:lnTo>
                  <a:pt x="65286" y="32267"/>
                </a:lnTo>
                <a:lnTo>
                  <a:pt x="62706" y="19524"/>
                </a:lnTo>
                <a:lnTo>
                  <a:pt x="55660" y="9288"/>
                </a:lnTo>
                <a:lnTo>
                  <a:pt x="45186" y="2474"/>
                </a:lnTo>
                <a:lnTo>
                  <a:pt x="32321" y="0"/>
                </a:lnTo>
                <a:lnTo>
                  <a:pt x="19719" y="2474"/>
                </a:lnTo>
                <a:lnTo>
                  <a:pt x="9448" y="9288"/>
                </a:lnTo>
                <a:lnTo>
                  <a:pt x="2533" y="19524"/>
                </a:lnTo>
                <a:lnTo>
                  <a:pt x="0" y="32267"/>
                </a:lnTo>
                <a:lnTo>
                  <a:pt x="2432" y="44557"/>
                </a:lnTo>
                <a:lnTo>
                  <a:pt x="9126" y="54797"/>
                </a:lnTo>
                <a:lnTo>
                  <a:pt x="19176" y="61807"/>
                </a:lnTo>
                <a:lnTo>
                  <a:pt x="31677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4044459" y="4807211"/>
            <a:ext cx="67836" cy="682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4077090" y="43778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4046056" y="431347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32965" y="64407"/>
                </a:moveTo>
                <a:lnTo>
                  <a:pt x="45194" y="61536"/>
                </a:lnTo>
                <a:lnTo>
                  <a:pt x="55274" y="54556"/>
                </a:lnTo>
                <a:lnTo>
                  <a:pt x="62119" y="44466"/>
                </a:lnTo>
                <a:lnTo>
                  <a:pt x="64642" y="32267"/>
                </a:lnTo>
                <a:lnTo>
                  <a:pt x="62018" y="19524"/>
                </a:lnTo>
                <a:lnTo>
                  <a:pt x="54952" y="9288"/>
                </a:lnTo>
                <a:lnTo>
                  <a:pt x="44650" y="2474"/>
                </a:lnTo>
                <a:lnTo>
                  <a:pt x="32321" y="0"/>
                </a:lnTo>
                <a:lnTo>
                  <a:pt x="19611" y="2474"/>
                </a:lnTo>
                <a:lnTo>
                  <a:pt x="9351" y="9288"/>
                </a:lnTo>
                <a:lnTo>
                  <a:pt x="2496" y="19524"/>
                </a:lnTo>
                <a:lnTo>
                  <a:pt x="0" y="32267"/>
                </a:lnTo>
                <a:lnTo>
                  <a:pt x="2386" y="44557"/>
                </a:lnTo>
                <a:lnTo>
                  <a:pt x="8949" y="54797"/>
                </a:lnTo>
                <a:lnTo>
                  <a:pt x="18796" y="61807"/>
                </a:lnTo>
                <a:lnTo>
                  <a:pt x="31033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4415703" y="4188081"/>
            <a:ext cx="67965" cy="675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4415703" y="4311881"/>
            <a:ext cx="67965" cy="682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3521190" y="462561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287" y="0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3489513" y="4561079"/>
            <a:ext cx="65405" cy="64769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3608" y="64535"/>
                </a:moveTo>
                <a:lnTo>
                  <a:pt x="45838" y="61916"/>
                </a:lnTo>
                <a:lnTo>
                  <a:pt x="55918" y="54861"/>
                </a:lnTo>
                <a:lnTo>
                  <a:pt x="62763" y="44577"/>
                </a:lnTo>
                <a:lnTo>
                  <a:pt x="65286" y="32267"/>
                </a:lnTo>
                <a:lnTo>
                  <a:pt x="62652" y="19578"/>
                </a:lnTo>
                <a:lnTo>
                  <a:pt x="55515" y="9336"/>
                </a:lnTo>
                <a:lnTo>
                  <a:pt x="45023" y="2492"/>
                </a:lnTo>
                <a:lnTo>
                  <a:pt x="32321" y="0"/>
                </a:lnTo>
                <a:lnTo>
                  <a:pt x="19611" y="2492"/>
                </a:lnTo>
                <a:lnTo>
                  <a:pt x="9351" y="9336"/>
                </a:lnTo>
                <a:lnTo>
                  <a:pt x="2496" y="19578"/>
                </a:lnTo>
                <a:lnTo>
                  <a:pt x="0" y="32267"/>
                </a:lnTo>
                <a:lnTo>
                  <a:pt x="2396" y="44577"/>
                </a:lnTo>
                <a:lnTo>
                  <a:pt x="9029" y="54861"/>
                </a:lnTo>
                <a:lnTo>
                  <a:pt x="19068" y="61916"/>
                </a:lnTo>
                <a:lnTo>
                  <a:pt x="31677" y="64535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3673345" y="4683411"/>
            <a:ext cx="68480" cy="675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4819062" y="43778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4788028" y="4313478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32965" y="64407"/>
                </a:moveTo>
                <a:lnTo>
                  <a:pt x="45302" y="61536"/>
                </a:lnTo>
                <a:lnTo>
                  <a:pt x="55371" y="54556"/>
                </a:lnTo>
                <a:lnTo>
                  <a:pt x="62155" y="44466"/>
                </a:lnTo>
                <a:lnTo>
                  <a:pt x="64642" y="32267"/>
                </a:lnTo>
                <a:lnTo>
                  <a:pt x="62055" y="19524"/>
                </a:lnTo>
                <a:lnTo>
                  <a:pt x="55049" y="9288"/>
                </a:lnTo>
                <a:lnTo>
                  <a:pt x="44759" y="2474"/>
                </a:lnTo>
                <a:lnTo>
                  <a:pt x="32321" y="0"/>
                </a:lnTo>
                <a:lnTo>
                  <a:pt x="19719" y="2474"/>
                </a:lnTo>
                <a:lnTo>
                  <a:pt x="9448" y="9288"/>
                </a:lnTo>
                <a:lnTo>
                  <a:pt x="2533" y="19524"/>
                </a:lnTo>
                <a:lnTo>
                  <a:pt x="0" y="32267"/>
                </a:lnTo>
                <a:lnTo>
                  <a:pt x="2422" y="44557"/>
                </a:lnTo>
                <a:lnTo>
                  <a:pt x="9046" y="54797"/>
                </a:lnTo>
                <a:lnTo>
                  <a:pt x="18905" y="61807"/>
                </a:lnTo>
                <a:lnTo>
                  <a:pt x="31033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4415703" y="3444764"/>
            <a:ext cx="67965" cy="677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4972246" y="3320964"/>
            <a:ext cx="67965" cy="682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3891403" y="47487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2189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3860756" y="4685008"/>
            <a:ext cx="64769" cy="64135"/>
          </a:xfrm>
          <a:custGeom>
            <a:avLst/>
            <a:gdLst/>
            <a:ahLst/>
            <a:cxnLst/>
            <a:rect l="l" t="t" r="r" b="b"/>
            <a:pathLst>
              <a:path w="64770" h="64135">
                <a:moveTo>
                  <a:pt x="32836" y="63764"/>
                </a:moveTo>
                <a:lnTo>
                  <a:pt x="45025" y="61154"/>
                </a:lnTo>
                <a:lnTo>
                  <a:pt x="55016" y="54170"/>
                </a:lnTo>
                <a:lnTo>
                  <a:pt x="61773" y="44076"/>
                </a:lnTo>
                <a:lnTo>
                  <a:pt x="64256" y="32139"/>
                </a:lnTo>
                <a:lnTo>
                  <a:pt x="61668" y="19470"/>
                </a:lnTo>
                <a:lnTo>
                  <a:pt x="54662" y="9272"/>
                </a:lnTo>
                <a:lnTo>
                  <a:pt x="44373" y="2472"/>
                </a:lnTo>
                <a:lnTo>
                  <a:pt x="31934" y="0"/>
                </a:lnTo>
                <a:lnTo>
                  <a:pt x="19393" y="2472"/>
                </a:lnTo>
                <a:lnTo>
                  <a:pt x="9255" y="9272"/>
                </a:lnTo>
                <a:lnTo>
                  <a:pt x="2472" y="19470"/>
                </a:lnTo>
                <a:lnTo>
                  <a:pt x="0" y="32139"/>
                </a:lnTo>
                <a:lnTo>
                  <a:pt x="2362" y="44348"/>
                </a:lnTo>
                <a:lnTo>
                  <a:pt x="8852" y="54411"/>
                </a:lnTo>
                <a:lnTo>
                  <a:pt x="18579" y="61245"/>
                </a:lnTo>
                <a:lnTo>
                  <a:pt x="30647" y="63764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4044459" y="4559482"/>
            <a:ext cx="67836" cy="683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4972246" y="4188081"/>
            <a:ext cx="67965" cy="675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3859159" y="4064280"/>
            <a:ext cx="67450" cy="682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2931450" y="4807211"/>
            <a:ext cx="68402" cy="682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4229888" y="4311882"/>
            <a:ext cx="68480" cy="682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4077090" y="425344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4046056" y="4189678"/>
            <a:ext cx="64769" cy="64135"/>
          </a:xfrm>
          <a:custGeom>
            <a:avLst/>
            <a:gdLst/>
            <a:ahLst/>
            <a:cxnLst/>
            <a:rect l="l" t="t" r="r" b="b"/>
            <a:pathLst>
              <a:path w="64770" h="64135">
                <a:moveTo>
                  <a:pt x="32965" y="63764"/>
                </a:moveTo>
                <a:lnTo>
                  <a:pt x="45194" y="60901"/>
                </a:lnTo>
                <a:lnTo>
                  <a:pt x="55274" y="53977"/>
                </a:lnTo>
                <a:lnTo>
                  <a:pt x="62119" y="44040"/>
                </a:lnTo>
                <a:lnTo>
                  <a:pt x="64642" y="32139"/>
                </a:lnTo>
                <a:lnTo>
                  <a:pt x="62018" y="19470"/>
                </a:lnTo>
                <a:lnTo>
                  <a:pt x="54952" y="9272"/>
                </a:lnTo>
                <a:lnTo>
                  <a:pt x="44650" y="2472"/>
                </a:lnTo>
                <a:lnTo>
                  <a:pt x="32321" y="0"/>
                </a:lnTo>
                <a:lnTo>
                  <a:pt x="19611" y="2472"/>
                </a:lnTo>
                <a:lnTo>
                  <a:pt x="9351" y="9272"/>
                </a:lnTo>
                <a:lnTo>
                  <a:pt x="2496" y="19470"/>
                </a:lnTo>
                <a:lnTo>
                  <a:pt x="0" y="32139"/>
                </a:lnTo>
                <a:lnTo>
                  <a:pt x="2386" y="44402"/>
                </a:lnTo>
                <a:lnTo>
                  <a:pt x="8949" y="54459"/>
                </a:lnTo>
                <a:lnTo>
                  <a:pt x="18796" y="61263"/>
                </a:lnTo>
                <a:lnTo>
                  <a:pt x="31033" y="63764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3116853" y="5673313"/>
            <a:ext cx="67759" cy="6829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2931450" y="4559482"/>
            <a:ext cx="68402" cy="683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4077090" y="4253442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4046056" y="4189678"/>
            <a:ext cx="64769" cy="64135"/>
          </a:xfrm>
          <a:custGeom>
            <a:avLst/>
            <a:gdLst/>
            <a:ahLst/>
            <a:cxnLst/>
            <a:rect l="l" t="t" r="r" b="b"/>
            <a:pathLst>
              <a:path w="64770" h="64135">
                <a:moveTo>
                  <a:pt x="32965" y="63764"/>
                </a:moveTo>
                <a:lnTo>
                  <a:pt x="45194" y="60901"/>
                </a:lnTo>
                <a:lnTo>
                  <a:pt x="55274" y="53977"/>
                </a:lnTo>
                <a:lnTo>
                  <a:pt x="62119" y="44040"/>
                </a:lnTo>
                <a:lnTo>
                  <a:pt x="64642" y="32139"/>
                </a:lnTo>
                <a:lnTo>
                  <a:pt x="62018" y="19470"/>
                </a:lnTo>
                <a:lnTo>
                  <a:pt x="54952" y="9272"/>
                </a:lnTo>
                <a:lnTo>
                  <a:pt x="44650" y="2472"/>
                </a:lnTo>
                <a:lnTo>
                  <a:pt x="32321" y="0"/>
                </a:lnTo>
                <a:lnTo>
                  <a:pt x="19611" y="2472"/>
                </a:lnTo>
                <a:lnTo>
                  <a:pt x="9351" y="9272"/>
                </a:lnTo>
                <a:lnTo>
                  <a:pt x="2496" y="19470"/>
                </a:lnTo>
                <a:lnTo>
                  <a:pt x="0" y="32139"/>
                </a:lnTo>
                <a:lnTo>
                  <a:pt x="2386" y="44402"/>
                </a:lnTo>
                <a:lnTo>
                  <a:pt x="8949" y="54459"/>
                </a:lnTo>
                <a:lnTo>
                  <a:pt x="18796" y="61263"/>
                </a:lnTo>
                <a:lnTo>
                  <a:pt x="31033" y="63764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4262518" y="388268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642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4231485" y="381789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33608" y="64792"/>
                </a:moveTo>
                <a:lnTo>
                  <a:pt x="45946" y="61902"/>
                </a:lnTo>
                <a:lnTo>
                  <a:pt x="56014" y="54877"/>
                </a:lnTo>
                <a:lnTo>
                  <a:pt x="62799" y="44743"/>
                </a:lnTo>
                <a:lnTo>
                  <a:pt x="65286" y="32524"/>
                </a:lnTo>
                <a:lnTo>
                  <a:pt x="62688" y="19741"/>
                </a:lnTo>
                <a:lnTo>
                  <a:pt x="55612" y="9416"/>
                </a:lnTo>
                <a:lnTo>
                  <a:pt x="45131" y="2514"/>
                </a:lnTo>
                <a:lnTo>
                  <a:pt x="32321" y="0"/>
                </a:lnTo>
                <a:lnTo>
                  <a:pt x="19719" y="2514"/>
                </a:lnTo>
                <a:lnTo>
                  <a:pt x="9448" y="9416"/>
                </a:lnTo>
                <a:lnTo>
                  <a:pt x="2533" y="19741"/>
                </a:lnTo>
                <a:lnTo>
                  <a:pt x="0" y="32524"/>
                </a:lnTo>
                <a:lnTo>
                  <a:pt x="2422" y="44743"/>
                </a:lnTo>
                <a:lnTo>
                  <a:pt x="9046" y="54877"/>
                </a:lnTo>
                <a:lnTo>
                  <a:pt x="18905" y="61902"/>
                </a:lnTo>
                <a:lnTo>
                  <a:pt x="31033" y="64792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3706619" y="48732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0"/>
                </a:moveTo>
                <a:lnTo>
                  <a:pt x="643" y="642"/>
                </a:lnTo>
                <a:lnTo>
                  <a:pt x="1287" y="642"/>
                </a:lnTo>
                <a:lnTo>
                  <a:pt x="1287" y="0"/>
                </a:lnTo>
                <a:lnTo>
                  <a:pt x="1931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3674941" y="4808809"/>
            <a:ext cx="65405" cy="64769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3608" y="64407"/>
                </a:moveTo>
                <a:lnTo>
                  <a:pt x="46001" y="61787"/>
                </a:lnTo>
                <a:lnTo>
                  <a:pt x="56063" y="54733"/>
                </a:lnTo>
                <a:lnTo>
                  <a:pt x="62817" y="44448"/>
                </a:lnTo>
                <a:lnTo>
                  <a:pt x="65286" y="32139"/>
                </a:lnTo>
                <a:lnTo>
                  <a:pt x="62706" y="19470"/>
                </a:lnTo>
                <a:lnTo>
                  <a:pt x="55660" y="9272"/>
                </a:lnTo>
                <a:lnTo>
                  <a:pt x="45186" y="2472"/>
                </a:lnTo>
                <a:lnTo>
                  <a:pt x="32321" y="0"/>
                </a:lnTo>
                <a:lnTo>
                  <a:pt x="19719" y="2472"/>
                </a:lnTo>
                <a:lnTo>
                  <a:pt x="9448" y="9272"/>
                </a:lnTo>
                <a:lnTo>
                  <a:pt x="2533" y="19470"/>
                </a:lnTo>
                <a:lnTo>
                  <a:pt x="0" y="32139"/>
                </a:lnTo>
                <a:lnTo>
                  <a:pt x="2432" y="44448"/>
                </a:lnTo>
                <a:lnTo>
                  <a:pt x="9126" y="54733"/>
                </a:lnTo>
                <a:lnTo>
                  <a:pt x="19176" y="61787"/>
                </a:lnTo>
                <a:lnTo>
                  <a:pt x="31677" y="64407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4262518" y="3882684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643" y="0"/>
                </a:lnTo>
                <a:lnTo>
                  <a:pt x="643" y="642"/>
                </a:lnTo>
                <a:lnTo>
                  <a:pt x="1287" y="642"/>
                </a:lnTo>
                <a:lnTo>
                  <a:pt x="1931" y="642"/>
                </a:lnTo>
                <a:lnTo>
                  <a:pt x="2575" y="0"/>
                </a:lnTo>
              </a:path>
            </a:pathLst>
          </a:custGeom>
          <a:ln w="3191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4231485" y="381789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33608" y="64792"/>
                </a:moveTo>
                <a:lnTo>
                  <a:pt x="45946" y="61902"/>
                </a:lnTo>
                <a:lnTo>
                  <a:pt x="56014" y="54877"/>
                </a:lnTo>
                <a:lnTo>
                  <a:pt x="62799" y="44743"/>
                </a:lnTo>
                <a:lnTo>
                  <a:pt x="65286" y="32524"/>
                </a:lnTo>
                <a:lnTo>
                  <a:pt x="62688" y="19741"/>
                </a:lnTo>
                <a:lnTo>
                  <a:pt x="55612" y="9416"/>
                </a:lnTo>
                <a:lnTo>
                  <a:pt x="45131" y="2514"/>
                </a:lnTo>
                <a:lnTo>
                  <a:pt x="32321" y="0"/>
                </a:lnTo>
                <a:lnTo>
                  <a:pt x="19719" y="2514"/>
                </a:lnTo>
                <a:lnTo>
                  <a:pt x="9448" y="9416"/>
                </a:lnTo>
                <a:lnTo>
                  <a:pt x="2533" y="19741"/>
                </a:lnTo>
                <a:lnTo>
                  <a:pt x="0" y="32524"/>
                </a:lnTo>
                <a:lnTo>
                  <a:pt x="2422" y="44743"/>
                </a:lnTo>
                <a:lnTo>
                  <a:pt x="9046" y="54877"/>
                </a:lnTo>
                <a:lnTo>
                  <a:pt x="18905" y="61902"/>
                </a:lnTo>
                <a:lnTo>
                  <a:pt x="31033" y="64792"/>
                </a:lnTo>
              </a:path>
            </a:pathLst>
          </a:custGeom>
          <a:ln w="3193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3302616" y="4559482"/>
            <a:ext cx="67450" cy="683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4601003" y="3940095"/>
            <a:ext cx="67836" cy="679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4044459" y="4435682"/>
            <a:ext cx="67836" cy="677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2652781" y="3116262"/>
            <a:ext cx="2903855" cy="2296160"/>
          </a:xfrm>
          <a:custGeom>
            <a:avLst/>
            <a:gdLst/>
            <a:ahLst/>
            <a:cxnLst/>
            <a:rect l="l" t="t" r="r" b="b"/>
            <a:pathLst>
              <a:path w="2903854" h="2296160">
                <a:moveTo>
                  <a:pt x="2835791" y="37248"/>
                </a:moveTo>
                <a:lnTo>
                  <a:pt x="0" y="2276031"/>
                </a:lnTo>
                <a:lnTo>
                  <a:pt x="15737" y="2295968"/>
                </a:lnTo>
                <a:lnTo>
                  <a:pt x="2851531" y="57184"/>
                </a:lnTo>
                <a:lnTo>
                  <a:pt x="2835791" y="37248"/>
                </a:lnTo>
                <a:close/>
              </a:path>
              <a:path w="2903854" h="2296160">
                <a:moveTo>
                  <a:pt x="2889675" y="29387"/>
                </a:moveTo>
                <a:lnTo>
                  <a:pt x="2845748" y="29387"/>
                </a:lnTo>
                <a:lnTo>
                  <a:pt x="2861487" y="49324"/>
                </a:lnTo>
                <a:lnTo>
                  <a:pt x="2851531" y="57184"/>
                </a:lnTo>
                <a:lnTo>
                  <a:pt x="2867270" y="77120"/>
                </a:lnTo>
                <a:lnTo>
                  <a:pt x="2889675" y="29387"/>
                </a:lnTo>
                <a:close/>
              </a:path>
              <a:path w="2903854" h="2296160">
                <a:moveTo>
                  <a:pt x="2845748" y="29387"/>
                </a:moveTo>
                <a:lnTo>
                  <a:pt x="2835791" y="37248"/>
                </a:lnTo>
                <a:lnTo>
                  <a:pt x="2851531" y="57184"/>
                </a:lnTo>
                <a:lnTo>
                  <a:pt x="2861487" y="49324"/>
                </a:lnTo>
                <a:lnTo>
                  <a:pt x="2845748" y="29387"/>
                </a:lnTo>
                <a:close/>
              </a:path>
              <a:path w="2903854" h="2296160">
                <a:moveTo>
                  <a:pt x="2903470" y="0"/>
                </a:moveTo>
                <a:lnTo>
                  <a:pt x="2820052" y="17312"/>
                </a:lnTo>
                <a:lnTo>
                  <a:pt x="2835791" y="37248"/>
                </a:lnTo>
                <a:lnTo>
                  <a:pt x="2845748" y="29387"/>
                </a:lnTo>
                <a:lnTo>
                  <a:pt x="2889675" y="29387"/>
                </a:lnTo>
                <a:lnTo>
                  <a:pt x="29034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/>
          <p:cNvSpPr txBox="1"/>
          <p:nvPr/>
        </p:nvSpPr>
        <p:spPr>
          <a:xfrm>
            <a:off x="4500145" y="2516857"/>
            <a:ext cx="1870075" cy="5533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75"/>
              </a:spcBef>
            </a:pPr>
            <a:r>
              <a:rPr i="1" dirty="0">
                <a:latin typeface="Times New Roman"/>
                <a:cs typeface="Times New Roman"/>
              </a:rPr>
              <a:t>1st </a:t>
            </a:r>
            <a:r>
              <a:rPr i="1" spc="-5" dirty="0">
                <a:latin typeface="Times New Roman"/>
                <a:cs typeface="Times New Roman"/>
              </a:rPr>
              <a:t>Principal  Component,</a:t>
            </a:r>
            <a:r>
              <a:rPr i="1" spc="-60" dirty="0"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ED7D31"/>
                </a:solidFill>
                <a:latin typeface="Times New Roman"/>
                <a:cs typeface="Times New Roman"/>
              </a:rPr>
              <a:t>v</a:t>
            </a:r>
            <a:r>
              <a:rPr spc="-7" baseline="-17361" dirty="0">
                <a:solidFill>
                  <a:srgbClr val="ED7D31"/>
                </a:solidFill>
                <a:latin typeface="Times New Roman"/>
                <a:cs typeface="Times New Roman"/>
              </a:rPr>
              <a:t>1</a:t>
            </a:r>
            <a:endParaRPr baseline="-17361" dirty="0">
              <a:latin typeface="Times New Roman"/>
              <a:cs typeface="Times New Roman"/>
            </a:endParaRPr>
          </a:p>
        </p:txBody>
      </p:sp>
      <p:sp>
        <p:nvSpPr>
          <p:cNvPr id="111" name="object 110"/>
          <p:cNvSpPr/>
          <p:nvPr/>
        </p:nvSpPr>
        <p:spPr>
          <a:xfrm>
            <a:off x="3346450" y="3192462"/>
            <a:ext cx="1838325" cy="2066289"/>
          </a:xfrm>
          <a:custGeom>
            <a:avLst/>
            <a:gdLst/>
            <a:ahLst/>
            <a:cxnLst/>
            <a:rect l="l" t="t" r="r" b="b"/>
            <a:pathLst>
              <a:path w="1838325" h="2066289">
                <a:moveTo>
                  <a:pt x="60116" y="48515"/>
                </a:moveTo>
                <a:lnTo>
                  <a:pt x="41132" y="65390"/>
                </a:lnTo>
                <a:lnTo>
                  <a:pt x="1819308" y="2065837"/>
                </a:lnTo>
                <a:lnTo>
                  <a:pt x="1838291" y="2048963"/>
                </a:lnTo>
                <a:lnTo>
                  <a:pt x="60116" y="48515"/>
                </a:lnTo>
                <a:close/>
              </a:path>
              <a:path w="1838325" h="2066289">
                <a:moveTo>
                  <a:pt x="0" y="0"/>
                </a:moveTo>
                <a:lnTo>
                  <a:pt x="22147" y="82265"/>
                </a:lnTo>
                <a:lnTo>
                  <a:pt x="41132" y="65390"/>
                </a:lnTo>
                <a:lnTo>
                  <a:pt x="32693" y="55896"/>
                </a:lnTo>
                <a:lnTo>
                  <a:pt x="51677" y="39022"/>
                </a:lnTo>
                <a:lnTo>
                  <a:pt x="70796" y="39022"/>
                </a:lnTo>
                <a:lnTo>
                  <a:pt x="79100" y="31640"/>
                </a:lnTo>
                <a:lnTo>
                  <a:pt x="0" y="0"/>
                </a:lnTo>
                <a:close/>
              </a:path>
              <a:path w="1838325" h="2066289">
                <a:moveTo>
                  <a:pt x="51677" y="39022"/>
                </a:moveTo>
                <a:lnTo>
                  <a:pt x="32693" y="55896"/>
                </a:lnTo>
                <a:lnTo>
                  <a:pt x="41132" y="65390"/>
                </a:lnTo>
                <a:lnTo>
                  <a:pt x="60116" y="48515"/>
                </a:lnTo>
                <a:lnTo>
                  <a:pt x="51677" y="39022"/>
                </a:lnTo>
                <a:close/>
              </a:path>
              <a:path w="1838325" h="2066289">
                <a:moveTo>
                  <a:pt x="70796" y="39022"/>
                </a:moveTo>
                <a:lnTo>
                  <a:pt x="51677" y="39022"/>
                </a:lnTo>
                <a:lnTo>
                  <a:pt x="60116" y="48515"/>
                </a:lnTo>
                <a:lnTo>
                  <a:pt x="70796" y="39022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/>
          <p:cNvSpPr txBox="1"/>
          <p:nvPr/>
        </p:nvSpPr>
        <p:spPr>
          <a:xfrm>
            <a:off x="2426815" y="2573669"/>
            <a:ext cx="1870075" cy="5533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75"/>
              </a:spcBef>
            </a:pPr>
            <a:r>
              <a:rPr i="1" dirty="0">
                <a:latin typeface="Times New Roman"/>
                <a:cs typeface="Times New Roman"/>
              </a:rPr>
              <a:t>2nd </a:t>
            </a:r>
            <a:r>
              <a:rPr i="1" spc="-5" dirty="0">
                <a:latin typeface="Times New Roman"/>
                <a:cs typeface="Times New Roman"/>
              </a:rPr>
              <a:t>Principal  Component,</a:t>
            </a:r>
            <a:r>
              <a:rPr i="1" spc="-60" dirty="0"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ED7D31"/>
                </a:solidFill>
                <a:latin typeface="Times New Roman"/>
                <a:cs typeface="Times New Roman"/>
              </a:rPr>
              <a:t>v</a:t>
            </a:r>
            <a:r>
              <a:rPr i="1" spc="-7" baseline="-17361" dirty="0">
                <a:solidFill>
                  <a:srgbClr val="ED7D31"/>
                </a:solidFill>
                <a:latin typeface="Times New Roman"/>
                <a:cs typeface="Times New Roman"/>
              </a:rPr>
              <a:t>2</a:t>
            </a:r>
            <a:endParaRPr baseline="-1736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2228495" y="1438982"/>
                <a:ext cx="315099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95" y="1438982"/>
                <a:ext cx="3150991" cy="397866"/>
              </a:xfrm>
              <a:prstGeom prst="rect">
                <a:avLst/>
              </a:prstGeom>
              <a:blipFill>
                <a:blip r:embed="rId32"/>
                <a:stretch>
                  <a:fillRect l="-1938" r="-5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53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solidFill>
                  <a:srgbClr val="FF0000"/>
                </a:solidFill>
                <a:cs typeface="Calibri Light"/>
              </a:rPr>
              <a:t>PCA </a:t>
            </a:r>
            <a:r>
              <a:rPr lang="en-US" altLang="zh-CN" sz="3200" dirty="0">
                <a:solidFill>
                  <a:srgbClr val="FF0000"/>
                </a:solidFill>
                <a:cs typeface="Calibri Light"/>
              </a:rPr>
              <a:t>(k=1)</a:t>
            </a:r>
            <a:r>
              <a:rPr lang="en-US" altLang="zh-CN" sz="3200" dirty="0">
                <a:cs typeface="Calibri Light"/>
              </a:rPr>
              <a:t>: </a:t>
            </a:r>
            <a:r>
              <a:rPr lang="en-US" altLang="zh-CN" sz="3200" spc="-5" dirty="0">
                <a:cs typeface="Calibri Light"/>
              </a:rPr>
              <a:t>How </a:t>
            </a:r>
            <a:r>
              <a:rPr lang="en-US" altLang="zh-CN" sz="3200" dirty="0">
                <a:cs typeface="Calibri Light"/>
              </a:rPr>
              <a:t>the sum </a:t>
            </a: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spc="-10" dirty="0">
                <a:cs typeface="Calibri Light"/>
              </a:rPr>
              <a:t>squares </a:t>
            </a: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spc="-10" dirty="0">
                <a:cs typeface="Calibri Light"/>
              </a:rPr>
              <a:t>projection lengths </a:t>
            </a:r>
            <a:r>
              <a:rPr lang="en-US" altLang="zh-CN" sz="3200" spc="-15" dirty="0">
                <a:cs typeface="Calibri Light"/>
              </a:rPr>
              <a:t>relates to </a:t>
            </a:r>
            <a:r>
              <a:rPr lang="en-US" altLang="zh-CN" sz="3200" spc="-20" dirty="0">
                <a:solidFill>
                  <a:srgbClr val="FF0000"/>
                </a:solidFill>
                <a:cs typeface="Calibri Light"/>
              </a:rPr>
              <a:t>Variance</a:t>
            </a:r>
            <a:r>
              <a:rPr lang="en-US" altLang="zh-CN" sz="3200" dirty="0">
                <a:cs typeface="Calibri Light"/>
              </a:rPr>
              <a:t>?</a:t>
            </a:r>
            <a:br>
              <a:rPr lang="en-US" altLang="zh-CN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535940" y="3420871"/>
                <a:ext cx="7788909" cy="657103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184150" marR="5080" indent="-171450">
                  <a:lnSpc>
                    <a:spcPts val="23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sz="2800" spc="-5" dirty="0">
                    <a:latin typeface="Calibri"/>
                    <a:cs typeface="Calibri"/>
                  </a:rPr>
                  <a:t>In </a:t>
                </a:r>
                <a:r>
                  <a:rPr lang="en-US" sz="2800" dirty="0">
                    <a:latin typeface="Calibri"/>
                    <a:cs typeface="Calibri"/>
                  </a:rPr>
                  <a:t>a </a:t>
                </a:r>
                <a:r>
                  <a:rPr lang="en-US" sz="2800" spc="-5" dirty="0">
                    <a:latin typeface="Calibri"/>
                    <a:cs typeface="Calibri"/>
                  </a:rPr>
                  <a:t>new </a:t>
                </a:r>
                <a:r>
                  <a:rPr lang="en-US" sz="2800" spc="-10" dirty="0">
                    <a:latin typeface="Calibri"/>
                    <a:cs typeface="Calibri"/>
                  </a:rPr>
                  <a:t>coordinate </a:t>
                </a:r>
                <a:r>
                  <a:rPr lang="en-US" sz="2800" spc="-20" dirty="0">
                    <a:latin typeface="Calibri"/>
                    <a:cs typeface="Calibri"/>
                  </a:rPr>
                  <a:t>system </a:t>
                </a:r>
                <a:r>
                  <a:rPr lang="en-US" sz="2800" spc="-5" dirty="0">
                    <a:latin typeface="Calibri"/>
                    <a:cs typeface="Calibri"/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CE2CD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US" sz="28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 as axis, 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solidFill>
                          <a:srgbClr val="CE2CD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CE2CDA"/>
                    </a:solidFill>
                    <a:latin typeface="Calibri"/>
                    <a:cs typeface="Calibri"/>
                  </a:rPr>
                  <a:t> is </a:t>
                </a:r>
                <a:r>
                  <a:rPr lang="en-US" sz="28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the </a:t>
                </a:r>
                <a:r>
                  <a:rPr lang="en-US" sz="2800" dirty="0">
                    <a:solidFill>
                      <a:srgbClr val="CE2CDA"/>
                    </a:solidFill>
                    <a:latin typeface="Calibri"/>
                    <a:cs typeface="Calibri"/>
                  </a:rPr>
                  <a:t>position of </a:t>
                </a:r>
                <a:r>
                  <a:rPr lang="en-US" sz="28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sample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rgbClr val="CE2CD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E2CDA"/>
                    </a:solidFill>
                    <a:latin typeface="Calibri"/>
                    <a:cs typeface="Calibri"/>
                  </a:rPr>
                  <a:t> on </a:t>
                </a:r>
                <a:r>
                  <a:rPr lang="en-US" sz="28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this</a:t>
                </a:r>
                <a:r>
                  <a:rPr lang="en-US" sz="2800" spc="-10" dirty="0">
                    <a:solidFill>
                      <a:srgbClr val="CE2CDA"/>
                    </a:solidFill>
                    <a:latin typeface="Calibri"/>
                    <a:cs typeface="Calibri"/>
                  </a:rPr>
                  <a:t> axis</a:t>
                </a:r>
                <a:endParaRPr lang="en-US" sz="2800" dirty="0">
                  <a:solidFill>
                    <a:srgbClr val="CE2CDA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3420871"/>
                <a:ext cx="7788909" cy="657103"/>
              </a:xfrm>
              <a:prstGeom prst="rect">
                <a:avLst/>
              </a:prstGeom>
              <a:blipFill>
                <a:blip r:embed="rId2"/>
                <a:stretch>
                  <a:fillRect l="-2426" t="-25926" b="-32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1530005" y="1988606"/>
                <a:ext cx="5800778" cy="1060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vert="horz" wrap="square" lIns="0" tIns="34290" rIns="0" bIns="0" rtlCol="0">
                <a:spAutoFit/>
              </a:bodyPr>
              <a:lstStyle/>
              <a:p>
                <a:pPr marL="90805" marR="179705">
                  <a:lnSpc>
                    <a:spcPts val="3790"/>
                  </a:lnSpc>
                  <a:spcBef>
                    <a:spcPts val="425"/>
                  </a:spcBef>
                </a:pPr>
                <a:r>
                  <a:rPr lang="en-US" altLang="zh-CN" sz="3200" spc="-5" dirty="0">
                    <a:cs typeface="Times New Roman"/>
                  </a:rPr>
                  <a:t>size </a:t>
                </a:r>
                <a:r>
                  <a:rPr lang="en-US" altLang="zh-CN" sz="3200" dirty="0">
                    <a:cs typeface="Times New Roman"/>
                  </a:rPr>
                  <a:t>of </a:t>
                </a:r>
                <a14:m>
                  <m:oMath xmlns:m="http://schemas.openxmlformats.org/officeDocument/2006/math">
                    <m:r>
                      <a:rPr lang="zh-CN" altLang="en-US" sz="3200" i="1" spc="-140" dirty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altLang="zh-CN" sz="3200" spc="-140" dirty="0">
                    <a:cs typeface="Times New Roman"/>
                  </a:rPr>
                  <a:t>’s </a:t>
                </a:r>
                <a:r>
                  <a:rPr lang="en-US" altLang="zh-CN" sz="3200" spc="-15" dirty="0">
                    <a:cs typeface="Times New Roman"/>
                  </a:rPr>
                  <a:t>projection </a:t>
                </a:r>
                <a:r>
                  <a:rPr lang="en-US" altLang="zh-CN" sz="3200" dirty="0">
                    <a:cs typeface="Times New Roman"/>
                  </a:rPr>
                  <a:t>on </a:t>
                </a:r>
                <a:r>
                  <a:rPr lang="en-US" altLang="zh-CN" sz="3200" spc="-5" dirty="0">
                    <a:cs typeface="Times New Roman"/>
                  </a:rPr>
                  <a:t>vector 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US" altLang="zh-CN" sz="3600" spc="-165" dirty="0">
                    <a:cs typeface="Times New Roman"/>
                  </a:rPr>
                  <a:t> </a:t>
                </a:r>
              </a:p>
              <a:p>
                <a:pPr marL="90805" marR="179705">
                  <a:lnSpc>
                    <a:spcPts val="3790"/>
                  </a:lnSpc>
                  <a:spcBef>
                    <a:spcPts val="425"/>
                  </a:spcBef>
                </a:pPr>
                <a:r>
                  <a:rPr lang="en-US" altLang="zh-CN" sz="3600" spc="-165" dirty="0">
                    <a:cs typeface="Times New Roman"/>
                    <a:sym typeface="Wingdings" panose="05000000000000000000" pitchFamily="2" charset="2"/>
                  </a:rPr>
                  <a:t></a:t>
                </a:r>
                <a:r>
                  <a:rPr lang="en-US" altLang="zh-CN" sz="3600" spc="-16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zh-CN" altLang="en-US" sz="3200" i="1" baseline="26455" dirty="0">
                        <a:latin typeface="Cambria Math" panose="02040503050406030204" pitchFamily="18" charset="0"/>
                        <a:cs typeface="Times New Roman"/>
                      </a:rPr>
                      <m:t>𝑇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3200" i="1" spc="5" dirty="0"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zh-CN" altLang="en-US" sz="3200" i="1" spc="7" baseline="26455" dirty="0">
                        <a:latin typeface="Cambria Math" panose="02040503050406030204" pitchFamily="18" charset="0"/>
                        <a:cs typeface="Times New Roman"/>
                      </a:rPr>
                      <m:t>𝑇</m:t>
                    </m:r>
                    <m:r>
                      <a:rPr lang="zh-CN" altLang="en-US" sz="3200" i="1" spc="5" dirty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endParaRPr lang="en-US" altLang="zh-CN" sz="32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5" y="1988606"/>
                <a:ext cx="5800778" cy="1060547"/>
              </a:xfrm>
              <a:prstGeom prst="rect">
                <a:avLst/>
              </a:prstGeom>
              <a:blipFill>
                <a:blip r:embed="rId3"/>
                <a:stretch>
                  <a:fillRect l="-3256" t="-10345" b="-235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7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0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solidFill>
                  <a:srgbClr val="FF0000"/>
                </a:solidFill>
                <a:cs typeface="Calibri Light"/>
              </a:rPr>
              <a:t>PCA </a:t>
            </a:r>
            <a:r>
              <a:rPr lang="en-US" altLang="zh-CN" sz="3200" dirty="0">
                <a:solidFill>
                  <a:srgbClr val="FF0000"/>
                </a:solidFill>
                <a:cs typeface="Calibri Light"/>
              </a:rPr>
              <a:t>(k=1)</a:t>
            </a:r>
            <a:r>
              <a:rPr lang="en-US" altLang="zh-CN" sz="3200" dirty="0">
                <a:cs typeface="Calibri Light"/>
              </a:rPr>
              <a:t>: </a:t>
            </a:r>
            <a:r>
              <a:rPr lang="en-US" altLang="zh-CN" sz="3200" spc="-5" dirty="0">
                <a:cs typeface="Calibri Light"/>
              </a:rPr>
              <a:t>How </a:t>
            </a:r>
            <a:r>
              <a:rPr lang="en-US" altLang="zh-CN" sz="3200" dirty="0">
                <a:cs typeface="Calibri Light"/>
              </a:rPr>
              <a:t>the sum </a:t>
            </a: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spc="-10" dirty="0">
                <a:cs typeface="Calibri Light"/>
              </a:rPr>
              <a:t>squares </a:t>
            </a: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spc="-10" dirty="0">
                <a:cs typeface="Calibri Light"/>
              </a:rPr>
              <a:t>projection lengths </a:t>
            </a:r>
            <a:r>
              <a:rPr lang="en-US" altLang="zh-CN" sz="3200" spc="-15" dirty="0">
                <a:cs typeface="Calibri Light"/>
              </a:rPr>
              <a:t>relates to </a:t>
            </a:r>
            <a:r>
              <a:rPr lang="en-US" altLang="zh-CN" sz="3200" spc="-20" dirty="0">
                <a:solidFill>
                  <a:srgbClr val="FF0000"/>
                </a:solidFill>
                <a:cs typeface="Calibri Light"/>
              </a:rPr>
              <a:t>Variance</a:t>
            </a:r>
            <a:r>
              <a:rPr lang="en-US" altLang="zh-CN" sz="3200" dirty="0">
                <a:cs typeface="Calibri Light"/>
              </a:rPr>
              <a:t>?</a:t>
            </a:r>
            <a:br>
              <a:rPr lang="en-US" altLang="zh-CN" sz="3200" dirty="0">
                <a:latin typeface="Calibri Light"/>
                <a:cs typeface="Calibri Light"/>
              </a:rPr>
            </a:b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/>
              <p:cNvSpPr txBox="1"/>
              <p:nvPr/>
            </p:nvSpPr>
            <p:spPr>
              <a:xfrm>
                <a:off x="2492887" y="5399768"/>
                <a:ext cx="4010025" cy="9165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vert="horz" wrap="square" lIns="0" tIns="21590" rIns="0" bIns="0" rtlCol="0">
                <a:spAutoFit/>
              </a:bodyPr>
              <a:lstStyle/>
              <a:p>
                <a:pPr marL="91440">
                  <a:lnSpc>
                    <a:spcPct val="100000"/>
                  </a:lnSpc>
                  <a:spcBef>
                    <a:spcPts val="170"/>
                  </a:spcBef>
                </a:pPr>
                <a:r>
                  <a:rPr lang="en-US" sz="2400" spc="-15" dirty="0">
                    <a:latin typeface="Calibri"/>
                    <a:cs typeface="Calibri"/>
                  </a:rPr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400" i="1" spc="-5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1" i="1" spc="-5" dirty="0"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1" spc="-5" dirty="0">
                    <a:latin typeface="Calibri"/>
                    <a:cs typeface="Calibri"/>
                  </a:rPr>
                  <a:t> </a:t>
                </a:r>
                <a:r>
                  <a:rPr lang="en-US" sz="2400" spc="-15" dirty="0">
                    <a:latin typeface="Calibri"/>
                    <a:cs typeface="Calibri"/>
                  </a:rPr>
                  <a:t>onto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Calibri"/>
                      </a:rPr>
                      <m:t>𝒗</m:t>
                    </m:r>
                  </m:oMath>
                </a14:m>
                <a:r>
                  <a:rPr lang="en-US" sz="3200" b="1" spc="-210" dirty="0">
                    <a:latin typeface="Calibri"/>
                    <a:cs typeface="Calibri"/>
                  </a:rPr>
                  <a:t> </a:t>
                </a:r>
                <a:r>
                  <a:rPr lang="en-US" sz="2400" spc="-15" dirty="0">
                    <a:latin typeface="Calibri"/>
                    <a:cs typeface="Calibri"/>
                  </a:rPr>
                  <a:t>coordinate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marL="91440">
                  <a:lnSpc>
                    <a:spcPct val="1000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Wingdings"/>
                    <a:cs typeface="Wingdings"/>
                  </a:rPr>
                  <a:t>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400" i="1" spc="-5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zh-CN" altLang="ar-AE" sz="2400" i="1" spc="-5" dirty="0">
                            <a:latin typeface="Cambria Math" panose="02040503050406030204" pitchFamily="18" charset="0"/>
                            <a:cs typeface="Calibri"/>
                          </a:rPr>
                          <m:t>𝑢</m:t>
                        </m:r>
                      </m:e>
                      <m:sub>
                        <m:r>
                          <a:rPr lang="zh-CN" altLang="ar-AE" sz="2400" b="0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altLang="zh-CN" sz="2400" b="1" i="0" spc="-5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Sup>
                      <m:sSubSupPr>
                        <m:ctrlPr>
                          <a:rPr lang="ar-AE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𝑻</m:t>
                        </m:r>
                      </m:sup>
                    </m:sSubSup>
                    <m:r>
                      <a:rPr lang="en-US" altLang="zh-CN" sz="2400" b="1" i="1" spc="-5" dirty="0" smtClean="0">
                        <a:latin typeface="Cambria Math" panose="02040503050406030204" pitchFamily="18" charset="0"/>
                        <a:cs typeface="Calibri"/>
                      </a:rPr>
                      <m:t>𝒗</m:t>
                    </m:r>
                  </m:oMath>
                </a14:m>
                <a:endParaRPr sz="2400" b="1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7" y="5399768"/>
                <a:ext cx="4010025" cy="916598"/>
              </a:xfrm>
              <a:prstGeom prst="rect">
                <a:avLst/>
              </a:prstGeom>
              <a:blipFill>
                <a:blip r:embed="rId2"/>
                <a:stretch>
                  <a:fillRect l="-2273" b="-18421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2"/>
          <p:cNvSpPr/>
          <p:nvPr/>
        </p:nvSpPr>
        <p:spPr>
          <a:xfrm>
            <a:off x="1609725" y="4770532"/>
            <a:ext cx="2819400" cy="76200"/>
          </a:xfrm>
          <a:custGeom>
            <a:avLst/>
            <a:gdLst/>
            <a:ahLst/>
            <a:cxnLst/>
            <a:rect l="l" t="t" r="r" b="b"/>
            <a:pathLst>
              <a:path w="2819400" h="76200">
                <a:moveTo>
                  <a:pt x="2743200" y="44449"/>
                </a:moveTo>
                <a:lnTo>
                  <a:pt x="2743200" y="76200"/>
                </a:lnTo>
                <a:lnTo>
                  <a:pt x="2806700" y="44450"/>
                </a:lnTo>
                <a:lnTo>
                  <a:pt x="2743200" y="44449"/>
                </a:lnTo>
                <a:close/>
              </a:path>
              <a:path w="2819400" h="76200">
                <a:moveTo>
                  <a:pt x="2743200" y="31749"/>
                </a:moveTo>
                <a:lnTo>
                  <a:pt x="2743200" y="44449"/>
                </a:lnTo>
                <a:lnTo>
                  <a:pt x="2755900" y="44450"/>
                </a:lnTo>
                <a:lnTo>
                  <a:pt x="2755900" y="31750"/>
                </a:lnTo>
                <a:lnTo>
                  <a:pt x="2743200" y="31749"/>
                </a:lnTo>
                <a:close/>
              </a:path>
              <a:path w="2819400" h="76200">
                <a:moveTo>
                  <a:pt x="2743200" y="0"/>
                </a:moveTo>
                <a:lnTo>
                  <a:pt x="2743200" y="31749"/>
                </a:lnTo>
                <a:lnTo>
                  <a:pt x="2755900" y="31750"/>
                </a:lnTo>
                <a:lnTo>
                  <a:pt x="2755900" y="44450"/>
                </a:lnTo>
                <a:lnTo>
                  <a:pt x="2806702" y="44448"/>
                </a:lnTo>
                <a:lnTo>
                  <a:pt x="2819400" y="38100"/>
                </a:lnTo>
                <a:lnTo>
                  <a:pt x="2743200" y="0"/>
                </a:lnTo>
                <a:close/>
              </a:path>
              <a:path w="2819400" h="76200">
                <a:moveTo>
                  <a:pt x="0" y="31748"/>
                </a:moveTo>
                <a:lnTo>
                  <a:pt x="0" y="44448"/>
                </a:lnTo>
                <a:lnTo>
                  <a:pt x="2743200" y="44449"/>
                </a:lnTo>
                <a:lnTo>
                  <a:pt x="2743200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1571626" y="1989231"/>
            <a:ext cx="76200" cy="2819400"/>
          </a:xfrm>
          <a:custGeom>
            <a:avLst/>
            <a:gdLst/>
            <a:ahLst/>
            <a:cxnLst/>
            <a:rect l="l" t="t" r="r" b="b"/>
            <a:pathLst>
              <a:path w="76200" h="2819400">
                <a:moveTo>
                  <a:pt x="44450" y="63500"/>
                </a:moveTo>
                <a:lnTo>
                  <a:pt x="31750" y="63500"/>
                </a:lnTo>
                <a:lnTo>
                  <a:pt x="31748" y="2819399"/>
                </a:lnTo>
                <a:lnTo>
                  <a:pt x="44448" y="2819399"/>
                </a:lnTo>
                <a:lnTo>
                  <a:pt x="44450" y="63500"/>
                </a:lnTo>
                <a:close/>
              </a:path>
              <a:path w="76200" h="2819400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819400">
                <a:moveTo>
                  <a:pt x="69850" y="635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264788" y="41748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1356738" y="49432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6200" y="38100"/>
                </a:lnTo>
                <a:lnTo>
                  <a:pt x="73205" y="23270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1356738" y="49432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1731388" y="47082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1959988" y="44034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1578988" y="45558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1585338" y="4790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6200" y="38100"/>
                </a:lnTo>
                <a:lnTo>
                  <a:pt x="73205" y="23270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1585338" y="4790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1356738" y="4790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6200" y="38100"/>
                </a:lnTo>
                <a:lnTo>
                  <a:pt x="73205" y="23270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1356738" y="4790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100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200" y="38100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100" y="76200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1807588" y="45558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2036188" y="4251073"/>
            <a:ext cx="165100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893188" y="53940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1121788" y="53178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1197988" y="50892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969388" y="5165473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1051938" y="463842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40"/>
              <p:cNvSpPr txBox="1"/>
              <p:nvPr/>
            </p:nvSpPr>
            <p:spPr>
              <a:xfrm>
                <a:off x="4536440" y="1368044"/>
                <a:ext cx="3997960" cy="2234586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12700" marR="5080">
                  <a:lnSpc>
                    <a:spcPct val="100400"/>
                  </a:lnSpc>
                  <a:spcBef>
                    <a:spcPts val="85"/>
                  </a:spcBef>
                  <a:tabLst>
                    <a:tab pos="986155" algn="l"/>
                  </a:tabLst>
                </a:pPr>
                <a:r>
                  <a:rPr lang="en-US" sz="2400" spc="-5" dirty="0">
                    <a:latin typeface="Calibri"/>
                    <a:cs typeface="Calibri"/>
                  </a:rPr>
                  <a:t>Consider the </a:t>
                </a:r>
                <a:r>
                  <a:rPr lang="en-US" sz="2400" spc="-10" dirty="0">
                    <a:solidFill>
                      <a:srgbClr val="CE2CDA"/>
                    </a:solidFill>
                    <a:latin typeface="Calibri"/>
                    <a:cs typeface="Calibri"/>
                  </a:rPr>
                  <a:t>variation </a:t>
                </a:r>
                <a:r>
                  <a:rPr lang="en-US" sz="2400" spc="-5" dirty="0">
                    <a:latin typeface="Calibri"/>
                    <a:cs typeface="Calibri"/>
                  </a:rPr>
                  <a:t>along  </a:t>
                </a:r>
                <a:r>
                  <a:rPr lang="en-US" sz="2400" spc="-10" dirty="0">
                    <a:latin typeface="Calibri"/>
                    <a:cs typeface="Calibri"/>
                  </a:rPr>
                  <a:t>direction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/>
                      </a:rPr>
                      <m:t>𝒗</m:t>
                    </m:r>
                  </m:oMath>
                </a14:m>
                <a:r>
                  <a:rPr lang="en-US" sz="2400" b="1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considering all of the </a:t>
                </a:r>
                <a:r>
                  <a:rPr lang="en-US" sz="2400" spc="-10" dirty="0">
                    <a:latin typeface="Calibri"/>
                    <a:cs typeface="Calibri"/>
                  </a:rPr>
                  <a:t>points </a:t>
                </a:r>
                <a14:m>
                  <m:oMath xmlns:m="http://schemas.openxmlformats.org/officeDocument/2006/math">
                    <m:r>
                      <a:rPr lang="ar-AE" altLang="zh-CN" sz="2400" i="1" spc="-5" dirty="0">
                        <a:latin typeface="Cambria Math" panose="02040503050406030204" pitchFamily="18" charset="0"/>
                        <a:cs typeface="Calibri"/>
                      </a:rPr>
                      <m:t>{</m:t>
                    </m:r>
                    <m:sSub>
                      <m:sSubPr>
                        <m:ctrlPr>
                          <a:rPr lang="ar-AE" altLang="zh-CN" sz="2400" i="1" spc="-5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ar-AE" altLang="zh-CN" sz="2400" i="1" spc="-5" dirty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ar-AE" altLang="zh-CN" sz="2400" i="1" spc="-5" dirty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ar-AE" altLang="zh-CN" sz="2400" i="1" spc="-5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ar-AE" altLang="zh-CN" sz="2400" i="1" spc="-5" dirty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ar-AE" altLang="zh-CN" sz="2400" i="1" dirty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ar-AE" altLang="zh-CN" sz="2400" i="1" spc="-5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2400" b="1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zh-CN" altLang="ar-AE" sz="2400" i="1" spc="-5" dirty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b>
                    </m:sSub>
                    <m:r>
                      <a:rPr lang="ar-AE" altLang="zh-CN" sz="2400" spc="-5" dirty="0"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endParaRPr lang="en-US" sz="2400" dirty="0">
                  <a:latin typeface="Calibri"/>
                  <a:cs typeface="Calibri"/>
                </a:endParaRPr>
              </a:p>
              <a:p>
                <a:pPr>
                  <a:lnSpc>
                    <a:spcPct val="100000"/>
                  </a:lnSpc>
                  <a:spcBef>
                    <a:spcPts val="55"/>
                  </a:spcBef>
                </a:pPr>
                <a:endParaRPr lang="en-US" sz="25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ts val="2845"/>
                  </a:lnSpc>
                </a:pPr>
                <a:r>
                  <a:rPr lang="en-US" sz="2400" spc="35" dirty="0">
                    <a:solidFill>
                      <a:srgbClr val="CE2CDA"/>
                    </a:solidFill>
                    <a:latin typeface="Wingdings"/>
                    <a:cs typeface="Wingdings"/>
                  </a:rPr>
                  <a:t></a:t>
                </a:r>
                <a:r>
                  <a:rPr lang="en-US" sz="2400" spc="35" dirty="0">
                    <a:solidFill>
                      <a:srgbClr val="CE2CDA"/>
                    </a:solidFill>
                    <a:latin typeface="Calibri"/>
                    <a:cs typeface="Calibri"/>
                  </a:rPr>
                  <a:t>The </a:t>
                </a:r>
                <a:r>
                  <a:rPr lang="en-US" sz="24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variance of all</a:t>
                </a:r>
                <a:r>
                  <a:rPr lang="en-US" sz="2400" spc="-75" dirty="0">
                    <a:solidFill>
                      <a:srgbClr val="CE2CDA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positions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marL="12700">
                  <a:lnSpc>
                    <a:spcPts val="2845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pc="-5" dirty="0" smtClean="0">
                          <a:latin typeface="Cambria Math" panose="02040503050406030204" pitchFamily="18" charset="0"/>
                          <a:cs typeface="Calibri"/>
                        </a:rPr>
                        <m:t>{</m:t>
                      </m:r>
                      <m:sSub>
                        <m:sSubPr>
                          <m:ctrlPr>
                            <a:rPr lang="ar-AE" altLang="zh-CN" sz="240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b="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ar-AE" altLang="zh-CN" sz="2400" i="1" spc="-5" dirty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ar-AE" altLang="zh-CN" sz="2400" i="1" spc="-5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5" dirty="0">
                              <a:latin typeface="Cambria Math" panose="02040503050406030204" pitchFamily="18" charset="0"/>
                              <a:cs typeface="Calibri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ar-AE" altLang="zh-CN" sz="2400" i="1" dirty="0">
                          <a:latin typeface="Cambria Math" panose="02040503050406030204" pitchFamily="18" charset="0"/>
                          <a:cs typeface="Calibri"/>
                        </a:rPr>
                        <m:t>,…,</m:t>
                      </m:r>
                      <m:sSub>
                        <m:sSubPr>
                          <m:ctrlPr>
                            <a:rPr lang="ar-AE" altLang="zh-CN" sz="2400" i="1" spc="-5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5" dirty="0">
                              <a:latin typeface="Cambria Math" panose="02040503050406030204" pitchFamily="18" charset="0"/>
                              <a:cs typeface="Calibri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pc="-5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spc="-5" dirty="0" smtClean="0">
                          <a:latin typeface="Cambria Math" panose="02040503050406030204" pitchFamily="18" charset="0"/>
                          <a:cs typeface="Calibri"/>
                        </a:rPr>
                        <m:t>}</m:t>
                      </m:r>
                    </m:oMath>
                  </m:oMathPara>
                </a14:m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9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40" y="1368044"/>
                <a:ext cx="3997960" cy="2234586"/>
              </a:xfrm>
              <a:prstGeom prst="rect">
                <a:avLst/>
              </a:prstGeom>
              <a:blipFill>
                <a:blip r:embed="rId5"/>
                <a:stretch>
                  <a:fillRect l="-4268" t="-3542" b="-4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135732" y="1674371"/>
                <a:ext cx="451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32" y="1674371"/>
                <a:ext cx="451107" cy="461665"/>
              </a:xfrm>
              <a:prstGeom prst="rect">
                <a:avLst/>
              </a:prstGeom>
              <a:blipFill>
                <a:blip r:embed="rId6"/>
                <a:stretch>
                  <a:fillRect r="-1351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273421" y="4752723"/>
                <a:ext cx="451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21" y="4752723"/>
                <a:ext cx="451107" cy="461665"/>
              </a:xfrm>
              <a:prstGeom prst="rect">
                <a:avLst/>
              </a:prstGeom>
              <a:blipFill>
                <a:blip r:embed="rId7"/>
                <a:stretch>
                  <a:fillRect r="-1351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2411176" y="3269203"/>
            <a:ext cx="817799" cy="8131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100479" y="2924693"/>
                <a:ext cx="451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v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79" y="2924693"/>
                <a:ext cx="4511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H="1" flipV="1">
            <a:off x="1058288" y="4638423"/>
            <a:ext cx="551437" cy="1702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1394838" y="4797173"/>
            <a:ext cx="214887" cy="1841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764790" y="4296277"/>
                <a:ext cx="328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90" y="4296277"/>
                <a:ext cx="328423" cy="369332"/>
              </a:xfrm>
              <a:prstGeom prst="rect">
                <a:avLst/>
              </a:prstGeom>
              <a:blipFill>
                <a:blip r:embed="rId9"/>
                <a:stretch>
                  <a:fillRect l="-11111" r="-925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1413124" y="4897016"/>
                <a:ext cx="39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4897016"/>
                <a:ext cx="394464" cy="369332"/>
              </a:xfrm>
              <a:prstGeom prst="rect">
                <a:avLst/>
              </a:prstGeom>
              <a:blipFill>
                <a:blip r:embed="rId10"/>
                <a:stretch>
                  <a:fillRect l="-461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0802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cs typeface="Calibri Light"/>
              </a:rPr>
              <a:t>How the sum </a:t>
            </a:r>
            <a:r>
              <a:rPr lang="en-US" altLang="zh-CN" sz="3200" dirty="0">
                <a:cs typeface="Calibri Light"/>
              </a:rPr>
              <a:t>of </a:t>
            </a:r>
            <a:r>
              <a:rPr lang="en-US" altLang="zh-CN" sz="3200" spc="-10" dirty="0">
                <a:cs typeface="Calibri Light"/>
              </a:rPr>
              <a:t>squares </a:t>
            </a:r>
            <a:r>
              <a:rPr lang="en-US" altLang="zh-CN" sz="3200" dirty="0">
                <a:cs typeface="Calibri Light"/>
              </a:rPr>
              <a:t>of </a:t>
            </a:r>
            <a:r>
              <a:rPr lang="en-US" altLang="zh-CN" sz="3200" spc="-10" dirty="0">
                <a:cs typeface="Calibri Light"/>
              </a:rPr>
              <a:t>projection lengths  </a:t>
            </a:r>
            <a:r>
              <a:rPr lang="en-US" altLang="zh-CN" sz="3200" spc="-15" dirty="0">
                <a:cs typeface="Calibri Light"/>
              </a:rPr>
              <a:t>relates </a:t>
            </a:r>
            <a:r>
              <a:rPr lang="en-US" altLang="zh-CN" sz="3200" spc="-20" dirty="0">
                <a:cs typeface="Calibri Light"/>
              </a:rPr>
              <a:t>to </a:t>
            </a:r>
            <a:r>
              <a:rPr lang="en-US" altLang="zh-CN" sz="3200" spc="-20" dirty="0">
                <a:solidFill>
                  <a:srgbClr val="FF0000"/>
                </a:solidFill>
                <a:cs typeface="Calibri Light"/>
              </a:rPr>
              <a:t>Variance</a:t>
            </a:r>
            <a:r>
              <a:rPr lang="en-US" altLang="zh-CN" sz="3200" dirty="0">
                <a:cs typeface="Calibri Light"/>
              </a:rPr>
              <a:t>?</a:t>
            </a:r>
            <a:br>
              <a:rPr lang="en-US" altLang="zh-CN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65075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5" name="object 29"/>
          <p:cNvSpPr txBox="1"/>
          <p:nvPr/>
        </p:nvSpPr>
        <p:spPr>
          <a:xfrm>
            <a:off x="7100374" y="1503014"/>
            <a:ext cx="1414976" cy="9282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2000" spc="-5" dirty="0">
                <a:latin typeface="Calibri"/>
                <a:cs typeface="Calibri"/>
              </a:rPr>
              <a:t>Assuming  </a:t>
            </a:r>
            <a:r>
              <a:rPr sz="2000" spc="-10" dirty="0">
                <a:latin typeface="Calibri"/>
                <a:cs typeface="Calibri"/>
              </a:rPr>
              <a:t>centered 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8"/>
              <p:cNvSpPr txBox="1"/>
              <p:nvPr/>
            </p:nvSpPr>
            <p:spPr>
              <a:xfrm>
                <a:off x="4987395" y="2611923"/>
                <a:ext cx="3899685" cy="3033523"/>
              </a:xfrm>
              <a:prstGeom prst="rect">
                <a:avLst/>
              </a:prstGeom>
            </p:spPr>
            <p:txBody>
              <a:bodyPr vert="horz" wrap="square" lIns="0" tIns="40005" rIns="0" bIns="0" rtlCol="0">
                <a:spAutoFit/>
              </a:bodyPr>
              <a:lstStyle/>
              <a:p>
                <a:pPr marL="12700" marR="5080">
                  <a:lnSpc>
                    <a:spcPct val="90000"/>
                  </a:lnSpc>
                  <a:spcBef>
                    <a:spcPts val="315"/>
                  </a:spcBef>
                </a:pPr>
                <a:r>
                  <a:rPr sz="2000" spc="-5" dirty="0">
                    <a:latin typeface="Calibri"/>
                    <a:cs typeface="Calibri"/>
                  </a:rPr>
                  <a:t>This </a:t>
                </a:r>
                <a:r>
                  <a:rPr sz="2000" dirty="0">
                    <a:latin typeface="Calibri"/>
                    <a:cs typeface="Calibri"/>
                  </a:rPr>
                  <a:t>means </a:t>
                </a:r>
                <a:r>
                  <a:rPr sz="2000" spc="-5" dirty="0">
                    <a:latin typeface="Calibri"/>
                    <a:cs typeface="Calibri"/>
                  </a:rPr>
                  <a:t>the </a:t>
                </a:r>
                <a:r>
                  <a:rPr sz="2000" spc="-10" dirty="0">
                    <a:latin typeface="Calibri"/>
                    <a:cs typeface="Calibri"/>
                  </a:rPr>
                  <a:t>following two </a:t>
                </a:r>
                <a:r>
                  <a:rPr sz="2000" spc="-5" dirty="0">
                    <a:latin typeface="Calibri"/>
                    <a:cs typeface="Calibri"/>
                  </a:rPr>
                  <a:t>objectives </a:t>
                </a:r>
                <a:r>
                  <a:rPr sz="2000" spc="-10" dirty="0">
                    <a:latin typeface="Calibri"/>
                    <a:cs typeface="Calibri"/>
                  </a:rPr>
                  <a:t>are </a:t>
                </a:r>
                <a:r>
                  <a:rPr sz="2000" spc="-5" dirty="0">
                    <a:latin typeface="Calibri"/>
                    <a:cs typeface="Calibri"/>
                  </a:rPr>
                  <a:t>the same, </a:t>
                </a:r>
                <a:r>
                  <a:rPr sz="2000" spc="-15" dirty="0">
                    <a:latin typeface="Calibri"/>
                    <a:cs typeface="Calibri"/>
                  </a:rPr>
                  <a:t>for </a:t>
                </a:r>
                <a:r>
                  <a:rPr sz="2000" spc="-5" dirty="0">
                    <a:latin typeface="Calibri"/>
                    <a:cs typeface="Calibri"/>
                  </a:rPr>
                  <a:t>finding </a:t>
                </a:r>
                <a:r>
                  <a:rPr sz="2000" dirty="0">
                    <a:latin typeface="Calibri"/>
                    <a:cs typeface="Calibri"/>
                  </a:rPr>
                  <a:t>a </a:t>
                </a:r>
                <a:r>
                  <a:rPr sz="2000" spc="-5" dirty="0">
                    <a:latin typeface="Calibri"/>
                    <a:cs typeface="Calibri"/>
                  </a:rPr>
                  <a:t>line (direction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sz="2000" dirty="0">
                    <a:latin typeface="Calibri"/>
                    <a:cs typeface="Calibri"/>
                  </a:rPr>
                  <a:t>)</a:t>
                </a:r>
                <a:r>
                  <a:rPr sz="2000" spc="10" dirty="0">
                    <a:latin typeface="Calibri"/>
                    <a:cs typeface="Calibri"/>
                  </a:rPr>
                  <a:t> </a:t>
                </a:r>
                <a:r>
                  <a:rPr sz="2000" spc="-5" dirty="0">
                    <a:latin typeface="Calibri"/>
                    <a:cs typeface="Calibri"/>
                  </a:rPr>
                  <a:t>by</a:t>
                </a:r>
                <a:endParaRPr sz="2000" dirty="0">
                  <a:latin typeface="Calibri"/>
                  <a:cs typeface="Calibri"/>
                </a:endParaRPr>
              </a:p>
              <a:p>
                <a:pPr marL="298450" marR="180975" indent="-285750">
                  <a:lnSpc>
                    <a:spcPct val="90000"/>
                  </a:lnSpc>
                  <a:spcBef>
                    <a:spcPts val="1870"/>
                  </a:spcBef>
                </a:pPr>
                <a:r>
                  <a:rPr sz="2000" dirty="0">
                    <a:solidFill>
                      <a:srgbClr val="CE2CDA"/>
                    </a:solidFill>
                    <a:latin typeface="Wingdings"/>
                    <a:cs typeface="Wingdings"/>
                  </a:rPr>
                  <a:t></a:t>
                </a:r>
                <a:r>
                  <a:rPr sz="2000" dirty="0">
                    <a:solidFill>
                      <a:srgbClr val="CE2CD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Maximizing </a:t>
                </a:r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the sum of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squares </a:t>
                </a:r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of </a:t>
                </a:r>
                <a:r>
                  <a:rPr sz="2000" spc="-15" dirty="0">
                    <a:solidFill>
                      <a:srgbClr val="CE2CDA"/>
                    </a:solidFill>
                    <a:latin typeface="Calibri"/>
                    <a:cs typeface="Calibri"/>
                  </a:rPr>
                  <a:t>data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samples’ projections </a:t>
                </a:r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on </a:t>
                </a:r>
                <a:r>
                  <a:rPr sz="2000" spc="-10" dirty="0">
                    <a:solidFill>
                      <a:srgbClr val="CE2CDA"/>
                    </a:solidFill>
                    <a:latin typeface="Calibri"/>
                    <a:cs typeface="Calibri"/>
                  </a:rPr>
                  <a:t>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CE2CDA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line</a:t>
                </a:r>
                <a:endParaRPr sz="2000" dirty="0">
                  <a:latin typeface="Calibri"/>
                  <a:cs typeface="Calibri"/>
                </a:endParaRPr>
              </a:p>
              <a:p>
                <a:pPr marL="298450" marR="160655" indent="-285750">
                  <a:lnSpc>
                    <a:spcPct val="90000"/>
                  </a:lnSpc>
                  <a:spcBef>
                    <a:spcPts val="1970"/>
                  </a:spcBef>
                </a:pPr>
                <a:r>
                  <a:rPr sz="2000" dirty="0">
                    <a:solidFill>
                      <a:srgbClr val="CE2CDA"/>
                    </a:solidFill>
                    <a:latin typeface="Wingdings"/>
                    <a:cs typeface="Wingdings"/>
                  </a:rPr>
                  <a:t></a:t>
                </a:r>
                <a:r>
                  <a:rPr sz="2000" dirty="0">
                    <a:solidFill>
                      <a:srgbClr val="CE2CD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Maximizing </a:t>
                </a:r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the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variance </a:t>
                </a:r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of </a:t>
                </a:r>
                <a:r>
                  <a:rPr sz="2000" spc="-10" dirty="0">
                    <a:solidFill>
                      <a:srgbClr val="CE2CDA"/>
                    </a:solidFill>
                    <a:latin typeface="Calibri"/>
                    <a:cs typeface="Calibri"/>
                  </a:rPr>
                  <a:t>data 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samples’ </a:t>
                </a:r>
                <a:r>
                  <a:rPr sz="2000" spc="-10" dirty="0">
                    <a:solidFill>
                      <a:srgbClr val="CE2CDA"/>
                    </a:solidFill>
                    <a:latin typeface="Calibri"/>
                    <a:cs typeface="Calibri"/>
                  </a:rPr>
                  <a:t>projected representations </a:t>
                </a:r>
                <a:r>
                  <a:rPr sz="2000" dirty="0">
                    <a:solidFill>
                      <a:srgbClr val="CE2CDA"/>
                    </a:solidFill>
                    <a:latin typeface="Calibri"/>
                    <a:cs typeface="Calibri"/>
                  </a:rPr>
                  <a:t>on </a:t>
                </a:r>
                <a:r>
                  <a:rPr sz="2000" spc="-5" dirty="0">
                    <a:solidFill>
                      <a:srgbClr val="CE2CDA"/>
                    </a:solidFill>
                    <a:latin typeface="Calibri"/>
                    <a:cs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CE2CDA"/>
                        </a:solidFill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r>
                  <a:rPr sz="2000" spc="15" dirty="0">
                    <a:solidFill>
                      <a:srgbClr val="CE2CDA"/>
                    </a:solidFill>
                    <a:latin typeface="Calibri"/>
                    <a:cs typeface="Calibri"/>
                  </a:rPr>
                  <a:t> </a:t>
                </a:r>
                <a:r>
                  <a:rPr sz="2000" spc="-10" dirty="0">
                    <a:solidFill>
                      <a:srgbClr val="CE2CDA"/>
                    </a:solidFill>
                    <a:latin typeface="Calibri"/>
                    <a:cs typeface="Calibri"/>
                  </a:rPr>
                  <a:t>axis</a:t>
                </a:r>
                <a:endParaRPr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4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395" y="2611923"/>
                <a:ext cx="3899685" cy="3033523"/>
              </a:xfrm>
              <a:prstGeom prst="rect">
                <a:avLst/>
              </a:prstGeom>
              <a:blipFill>
                <a:blip r:embed="rId2"/>
                <a:stretch>
                  <a:fillRect l="-3594" t="-2209" r="-2812" b="-4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46189" y="2783479"/>
                <a:ext cx="3304751" cy="126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𝑎𝑟𝑔𝑚𝑎𝑥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𝑎𝑟𝑔𝑚𝑎𝑥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𝑉𝑎𝑟𝑖𝑎𝑛𝑐𝑒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89" y="2783479"/>
                <a:ext cx="3304751" cy="1263679"/>
              </a:xfrm>
              <a:prstGeom prst="rect">
                <a:avLst/>
              </a:prstGeom>
              <a:blipFill>
                <a:blip r:embed="rId3"/>
                <a:stretch>
                  <a:fillRect l="-2030" b="-9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051956" y="3937657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6" y="3937657"/>
                <a:ext cx="244682" cy="369332"/>
              </a:xfrm>
              <a:prstGeom prst="rect">
                <a:avLst/>
              </a:prstGeom>
              <a:blipFill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12866" y="325731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6" y="3257319"/>
                <a:ext cx="244682" cy="369332"/>
              </a:xfrm>
              <a:prstGeom prst="rect">
                <a:avLst/>
              </a:prstGeom>
              <a:blipFill>
                <a:blip r:embed="rId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/>
          <p:cNvGrpSpPr/>
          <p:nvPr/>
        </p:nvGrpSpPr>
        <p:grpSpPr>
          <a:xfrm>
            <a:off x="2771040" y="2833830"/>
            <a:ext cx="3743714" cy="3556236"/>
            <a:chOff x="2771040" y="2833830"/>
            <a:chExt cx="3743714" cy="3556236"/>
          </a:xfrm>
        </p:grpSpPr>
        <p:sp>
          <p:nvSpPr>
            <p:cNvPr id="46" name="object 12"/>
            <p:cNvSpPr/>
            <p:nvPr/>
          </p:nvSpPr>
          <p:spPr>
            <a:xfrm>
              <a:off x="3569879" y="5724833"/>
              <a:ext cx="2665587" cy="71151"/>
            </a:xfrm>
            <a:custGeom>
              <a:avLst/>
              <a:gdLst/>
              <a:ahLst/>
              <a:cxnLst/>
              <a:rect l="l" t="t" r="r" b="b"/>
              <a:pathLst>
                <a:path w="2819400" h="76200">
                  <a:moveTo>
                    <a:pt x="2743200" y="44449"/>
                  </a:moveTo>
                  <a:lnTo>
                    <a:pt x="2743200" y="76200"/>
                  </a:lnTo>
                  <a:lnTo>
                    <a:pt x="2806700" y="44450"/>
                  </a:lnTo>
                  <a:lnTo>
                    <a:pt x="2743200" y="44449"/>
                  </a:lnTo>
                  <a:close/>
                </a:path>
                <a:path w="2819400" h="76200">
                  <a:moveTo>
                    <a:pt x="2743200" y="31749"/>
                  </a:moveTo>
                  <a:lnTo>
                    <a:pt x="2743200" y="44449"/>
                  </a:lnTo>
                  <a:lnTo>
                    <a:pt x="2755900" y="44450"/>
                  </a:lnTo>
                  <a:lnTo>
                    <a:pt x="2755900" y="31750"/>
                  </a:lnTo>
                  <a:lnTo>
                    <a:pt x="2743200" y="31749"/>
                  </a:lnTo>
                  <a:close/>
                </a:path>
                <a:path w="2819400" h="76200">
                  <a:moveTo>
                    <a:pt x="2743200" y="0"/>
                  </a:moveTo>
                  <a:lnTo>
                    <a:pt x="2743200" y="31749"/>
                  </a:lnTo>
                  <a:lnTo>
                    <a:pt x="2755900" y="31750"/>
                  </a:lnTo>
                  <a:lnTo>
                    <a:pt x="2755900" y="44450"/>
                  </a:lnTo>
                  <a:lnTo>
                    <a:pt x="2806702" y="44448"/>
                  </a:lnTo>
                  <a:lnTo>
                    <a:pt x="2819400" y="38100"/>
                  </a:lnTo>
                  <a:lnTo>
                    <a:pt x="2743200" y="0"/>
                  </a:lnTo>
                  <a:close/>
                </a:path>
                <a:path w="2819400" h="76200">
                  <a:moveTo>
                    <a:pt x="0" y="31748"/>
                  </a:moveTo>
                  <a:lnTo>
                    <a:pt x="0" y="44448"/>
                  </a:lnTo>
                  <a:lnTo>
                    <a:pt x="2743200" y="44449"/>
                  </a:lnTo>
                  <a:lnTo>
                    <a:pt x="2743200" y="31749"/>
                  </a:lnTo>
                  <a:lnTo>
                    <a:pt x="0" y="31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/>
            <p:cNvSpPr/>
            <p:nvPr/>
          </p:nvSpPr>
          <p:spPr>
            <a:xfrm>
              <a:off x="3533859" y="3127827"/>
              <a:ext cx="72043" cy="2632581"/>
            </a:xfrm>
            <a:custGeom>
              <a:avLst/>
              <a:gdLst/>
              <a:ahLst/>
              <a:cxnLst/>
              <a:rect l="l" t="t" r="r" b="b"/>
              <a:pathLst>
                <a:path w="76200" h="2819400">
                  <a:moveTo>
                    <a:pt x="44450" y="63500"/>
                  </a:moveTo>
                  <a:lnTo>
                    <a:pt x="31750" y="63500"/>
                  </a:lnTo>
                  <a:lnTo>
                    <a:pt x="31748" y="2819399"/>
                  </a:lnTo>
                  <a:lnTo>
                    <a:pt x="44448" y="2819399"/>
                  </a:lnTo>
                  <a:lnTo>
                    <a:pt x="44450" y="63500"/>
                  </a:lnTo>
                  <a:close/>
                </a:path>
                <a:path w="76200" h="2819400">
                  <a:moveTo>
                    <a:pt x="38100" y="0"/>
                  </a:moveTo>
                  <a:lnTo>
                    <a:pt x="0" y="76200"/>
                  </a:lnTo>
                  <a:lnTo>
                    <a:pt x="31749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19400">
                  <a:moveTo>
                    <a:pt x="69850" y="63500"/>
                  </a:moveTo>
                  <a:lnTo>
                    <a:pt x="44450" y="63500"/>
                  </a:lnTo>
                  <a:lnTo>
                    <a:pt x="4444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9"/>
            <p:cNvSpPr/>
            <p:nvPr/>
          </p:nvSpPr>
          <p:spPr>
            <a:xfrm>
              <a:off x="4189205" y="5168643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0"/>
            <p:cNvSpPr/>
            <p:nvPr/>
          </p:nvSpPr>
          <p:spPr>
            <a:xfrm>
              <a:off x="3330694" y="5886081"/>
              <a:ext cx="72043" cy="7115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70"/>
                  </a:lnTo>
                  <a:lnTo>
                    <a:pt x="0" y="38100"/>
                  </a:lnTo>
                  <a:lnTo>
                    <a:pt x="2994" y="52930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30"/>
                  </a:lnTo>
                  <a:lnTo>
                    <a:pt x="76200" y="38100"/>
                  </a:lnTo>
                  <a:lnTo>
                    <a:pt x="73205" y="23270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1"/>
            <p:cNvSpPr/>
            <p:nvPr/>
          </p:nvSpPr>
          <p:spPr>
            <a:xfrm>
              <a:off x="3330694" y="5886081"/>
              <a:ext cx="72043" cy="7115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52930" y="2994"/>
                  </a:lnTo>
                  <a:lnTo>
                    <a:pt x="65040" y="11159"/>
                  </a:lnTo>
                  <a:lnTo>
                    <a:pt x="73205" y="23269"/>
                  </a:lnTo>
                  <a:lnTo>
                    <a:pt x="76200" y="38100"/>
                  </a:lnTo>
                  <a:lnTo>
                    <a:pt x="73205" y="52930"/>
                  </a:lnTo>
                  <a:lnTo>
                    <a:pt x="65040" y="65040"/>
                  </a:lnTo>
                  <a:lnTo>
                    <a:pt x="52930" y="73205"/>
                  </a:lnTo>
                  <a:lnTo>
                    <a:pt x="38100" y="76200"/>
                  </a:lnTo>
                  <a:lnTo>
                    <a:pt x="23269" y="73205"/>
                  </a:lnTo>
                  <a:lnTo>
                    <a:pt x="11159" y="65040"/>
                  </a:lnTo>
                  <a:lnTo>
                    <a:pt x="2994" y="5293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2"/>
            <p:cNvSpPr/>
            <p:nvPr/>
          </p:nvSpPr>
          <p:spPr>
            <a:xfrm>
              <a:off x="3684905" y="5666699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3"/>
            <p:cNvSpPr/>
            <p:nvPr/>
          </p:nvSpPr>
          <p:spPr>
            <a:xfrm>
              <a:off x="3901034" y="5382096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4"/>
            <p:cNvSpPr/>
            <p:nvPr/>
          </p:nvSpPr>
          <p:spPr>
            <a:xfrm>
              <a:off x="3540819" y="5524398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5"/>
            <p:cNvSpPr/>
            <p:nvPr/>
          </p:nvSpPr>
          <p:spPr>
            <a:xfrm>
              <a:off x="3546823" y="5743779"/>
              <a:ext cx="72043" cy="7115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70"/>
                  </a:lnTo>
                  <a:lnTo>
                    <a:pt x="0" y="38100"/>
                  </a:lnTo>
                  <a:lnTo>
                    <a:pt x="2994" y="52930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30"/>
                  </a:lnTo>
                  <a:lnTo>
                    <a:pt x="76200" y="38100"/>
                  </a:lnTo>
                  <a:lnTo>
                    <a:pt x="73205" y="23270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6"/>
            <p:cNvSpPr/>
            <p:nvPr/>
          </p:nvSpPr>
          <p:spPr>
            <a:xfrm>
              <a:off x="3546823" y="5743779"/>
              <a:ext cx="72043" cy="7115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52930" y="2994"/>
                  </a:lnTo>
                  <a:lnTo>
                    <a:pt x="65040" y="11159"/>
                  </a:lnTo>
                  <a:lnTo>
                    <a:pt x="73205" y="23269"/>
                  </a:lnTo>
                  <a:lnTo>
                    <a:pt x="76200" y="38100"/>
                  </a:lnTo>
                  <a:lnTo>
                    <a:pt x="73205" y="52930"/>
                  </a:lnTo>
                  <a:lnTo>
                    <a:pt x="65040" y="65040"/>
                  </a:lnTo>
                  <a:lnTo>
                    <a:pt x="52930" y="73205"/>
                  </a:lnTo>
                  <a:lnTo>
                    <a:pt x="38100" y="76200"/>
                  </a:lnTo>
                  <a:lnTo>
                    <a:pt x="23269" y="73205"/>
                  </a:lnTo>
                  <a:lnTo>
                    <a:pt x="11159" y="65040"/>
                  </a:lnTo>
                  <a:lnTo>
                    <a:pt x="2994" y="5293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7"/>
            <p:cNvSpPr/>
            <p:nvPr/>
          </p:nvSpPr>
          <p:spPr>
            <a:xfrm>
              <a:off x="3330694" y="5743779"/>
              <a:ext cx="72043" cy="7115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70"/>
                  </a:lnTo>
                  <a:lnTo>
                    <a:pt x="0" y="38100"/>
                  </a:lnTo>
                  <a:lnTo>
                    <a:pt x="2994" y="52930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30"/>
                  </a:lnTo>
                  <a:lnTo>
                    <a:pt x="76200" y="38100"/>
                  </a:lnTo>
                  <a:lnTo>
                    <a:pt x="73205" y="23270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8"/>
            <p:cNvSpPr/>
            <p:nvPr/>
          </p:nvSpPr>
          <p:spPr>
            <a:xfrm>
              <a:off x="3330694" y="5743779"/>
              <a:ext cx="72043" cy="71151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52930" y="2994"/>
                  </a:lnTo>
                  <a:lnTo>
                    <a:pt x="65040" y="11159"/>
                  </a:lnTo>
                  <a:lnTo>
                    <a:pt x="73205" y="23269"/>
                  </a:lnTo>
                  <a:lnTo>
                    <a:pt x="76200" y="38100"/>
                  </a:lnTo>
                  <a:lnTo>
                    <a:pt x="73205" y="52930"/>
                  </a:lnTo>
                  <a:lnTo>
                    <a:pt x="65040" y="65040"/>
                  </a:lnTo>
                  <a:lnTo>
                    <a:pt x="52930" y="73205"/>
                  </a:lnTo>
                  <a:lnTo>
                    <a:pt x="38100" y="76200"/>
                  </a:lnTo>
                  <a:lnTo>
                    <a:pt x="23269" y="73205"/>
                  </a:lnTo>
                  <a:lnTo>
                    <a:pt x="11159" y="65040"/>
                  </a:lnTo>
                  <a:lnTo>
                    <a:pt x="2994" y="5293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9"/>
            <p:cNvSpPr/>
            <p:nvPr/>
          </p:nvSpPr>
          <p:spPr>
            <a:xfrm>
              <a:off x="3756948" y="5524398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0"/>
            <p:cNvSpPr/>
            <p:nvPr/>
          </p:nvSpPr>
          <p:spPr>
            <a:xfrm>
              <a:off x="3973077" y="5239794"/>
              <a:ext cx="156093" cy="1541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31"/>
            <p:cNvSpPr/>
            <p:nvPr/>
          </p:nvSpPr>
          <p:spPr>
            <a:xfrm>
              <a:off x="2892433" y="6307057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32"/>
            <p:cNvSpPr/>
            <p:nvPr/>
          </p:nvSpPr>
          <p:spPr>
            <a:xfrm>
              <a:off x="3108562" y="6235906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3"/>
            <p:cNvSpPr/>
            <p:nvPr/>
          </p:nvSpPr>
          <p:spPr>
            <a:xfrm>
              <a:off x="3180605" y="6022453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4"/>
            <p:cNvSpPr/>
            <p:nvPr/>
          </p:nvSpPr>
          <p:spPr>
            <a:xfrm>
              <a:off x="2964476" y="6093604"/>
              <a:ext cx="84050" cy="83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7"/>
            <p:cNvSpPr/>
            <p:nvPr/>
          </p:nvSpPr>
          <p:spPr>
            <a:xfrm>
              <a:off x="3042523" y="5601478"/>
              <a:ext cx="360214" cy="355754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121745" y="2833830"/>
                  <a:ext cx="426497" cy="431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745" y="2833830"/>
                  <a:ext cx="426497" cy="431074"/>
                </a:xfrm>
                <a:prstGeom prst="rect">
                  <a:avLst/>
                </a:prstGeom>
                <a:blipFill>
                  <a:blip r:embed="rId8"/>
                  <a:stretch>
                    <a:fillRect r="-7143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6088257" y="5708204"/>
                  <a:ext cx="4264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257" y="5708204"/>
                  <a:ext cx="426497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5714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/>
            <p:cNvCxnSpPr>
              <a:stCxn id="60" idx="0"/>
            </p:cNvCxnSpPr>
            <p:nvPr/>
          </p:nvCxnSpPr>
          <p:spPr>
            <a:xfrm flipV="1">
              <a:off x="2934458" y="4711051"/>
              <a:ext cx="1765559" cy="159600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590361" y="4373676"/>
                  <a:ext cx="426497" cy="431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v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361" y="4373676"/>
                  <a:ext cx="426497" cy="43107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/>
            <p:cNvCxnSpPr/>
            <p:nvPr/>
          </p:nvCxnSpPr>
          <p:spPr>
            <a:xfrm flipH="1" flipV="1">
              <a:off x="3048526" y="5601478"/>
              <a:ext cx="521353" cy="15893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3366716" y="5749709"/>
              <a:ext cx="203164" cy="17194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2771040" y="5282003"/>
                  <a:ext cx="310506" cy="344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40" y="5282003"/>
                  <a:ext cx="310506" cy="344859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1765" b="-228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3384004" y="5842936"/>
                  <a:ext cx="372944" cy="3448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004" y="5842936"/>
                  <a:ext cx="372944" cy="344859"/>
                </a:xfrm>
                <a:prstGeom prst="rect">
                  <a:avLst/>
                </a:prstGeom>
                <a:blipFill>
                  <a:blip r:embed="rId12"/>
                  <a:stretch>
                    <a:fillRect l="-6557" r="-3279" b="-228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429" y="1503014"/>
            <a:ext cx="639895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50" dirty="0">
                <a:solidFill>
                  <a:srgbClr val="0000FF"/>
                </a:solidFill>
              </a:rPr>
              <a:t>T</a:t>
            </a:r>
            <a:r>
              <a:rPr lang="en-US" altLang="zh-CN" spc="50" dirty="0">
                <a:solidFill>
                  <a:srgbClr val="0000FF"/>
                </a:solidFill>
              </a:rPr>
              <a:t>o</a:t>
            </a:r>
            <a:r>
              <a:rPr lang="en-US" altLang="zh-CN" spc="45" dirty="0">
                <a:solidFill>
                  <a:srgbClr val="0000FF"/>
                </a:solidFill>
              </a:rPr>
              <a:t>d</a:t>
            </a:r>
            <a:r>
              <a:rPr lang="en-US" altLang="zh-CN" spc="-25" dirty="0">
                <a:solidFill>
                  <a:srgbClr val="0000FF"/>
                </a:solidFill>
              </a:rPr>
              <a:t>a</a:t>
            </a:r>
            <a:r>
              <a:rPr lang="en-US" altLang="zh-CN" spc="40" dirty="0">
                <a:solidFill>
                  <a:srgbClr val="0000FF"/>
                </a:solidFill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Dimensionality Reduction (unsupervised)  with Principal Components Analysis (PCA)</a:t>
            </a:r>
          </a:p>
          <a:p>
            <a:pPr lvl="1"/>
            <a:r>
              <a:rPr lang="en-US" altLang="zh-CN" dirty="0"/>
              <a:t>Review of eigenvalue, eigenvector</a:t>
            </a:r>
          </a:p>
          <a:p>
            <a:pPr lvl="1"/>
            <a:r>
              <a:rPr lang="en-US" altLang="zh-CN" dirty="0"/>
              <a:t>How to project samples into a line capturing the variation of the whole dataset	        Eigenvector / Eigenvalue of covariance matrix</a:t>
            </a:r>
          </a:p>
          <a:p>
            <a:pPr lvl="1"/>
            <a:r>
              <a:rPr lang="en-US" altLang="zh-CN" dirty="0"/>
              <a:t>PCA for dimension reduction</a:t>
            </a:r>
          </a:p>
          <a:p>
            <a:pPr lvl="1"/>
            <a:r>
              <a:rPr lang="en-US" altLang="zh-CN" dirty="0"/>
              <a:t>Extra: PCA examples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3607750"/>
            <a:ext cx="628650" cy="412115"/>
          </a:xfrm>
          <a:custGeom>
            <a:avLst/>
            <a:gdLst/>
            <a:ahLst/>
            <a:cxnLst/>
            <a:rect l="l" t="t" r="r" b="b"/>
            <a:pathLst>
              <a:path w="628650" h="412114">
                <a:moveTo>
                  <a:pt x="422717" y="0"/>
                </a:moveTo>
                <a:lnTo>
                  <a:pt x="422717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422717" y="308899"/>
                </a:lnTo>
                <a:lnTo>
                  <a:pt x="422717" y="411866"/>
                </a:lnTo>
                <a:lnTo>
                  <a:pt x="628650" y="205933"/>
                </a:lnTo>
                <a:lnTo>
                  <a:pt x="422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364480" y="3023513"/>
            <a:ext cx="314960" cy="27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5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Applications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454660" y="1474091"/>
            <a:ext cx="2847340" cy="281487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Uses:</a:t>
            </a: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Visualization</a:t>
            </a:r>
            <a:endParaRPr sz="24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Reduction</a:t>
            </a:r>
            <a:endParaRPr sz="24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</a:t>
            </a:r>
            <a:endParaRPr sz="24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30" dirty="0">
                <a:latin typeface="Calibri"/>
                <a:cs typeface="Calibri"/>
              </a:rPr>
              <a:t>Trend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15" dirty="0">
                <a:latin typeface="Calibri"/>
                <a:cs typeface="Calibri"/>
              </a:rPr>
              <a:t>Factor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Noise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655060" y="1478510"/>
            <a:ext cx="5275580" cy="38395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Examples:</a:t>
            </a:r>
            <a:endParaRPr sz="2800" dirty="0">
              <a:latin typeface="Calibri"/>
              <a:cs typeface="Calibri"/>
            </a:endParaRPr>
          </a:p>
          <a:p>
            <a:pPr marL="527050" marR="341630" lvl="1" indent="-171450">
              <a:lnSpc>
                <a:spcPts val="218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10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unique </a:t>
            </a:r>
            <a:r>
              <a:rPr sz="2400" spc="-5" dirty="0">
                <a:latin typeface="Yu Gothic"/>
                <a:cs typeface="Yu Gothic"/>
              </a:rPr>
              <a:t>“</a:t>
            </a:r>
            <a:r>
              <a:rPr sz="2400" spc="-5" dirty="0">
                <a:latin typeface="Calibri"/>
                <a:cs typeface="Calibri"/>
              </a:rPr>
              <a:t>sub-sets</a:t>
            </a:r>
            <a:r>
              <a:rPr sz="2400" spc="-5" dirty="0">
                <a:latin typeface="Yu Gothic"/>
                <a:cs typeface="Yu Gothic"/>
              </a:rPr>
              <a:t>”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sample?</a:t>
            </a:r>
          </a:p>
          <a:p>
            <a:pPr marL="527050" lvl="1" indent="-17145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similar 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different?</a:t>
            </a:r>
            <a:endParaRPr sz="2400" dirty="0">
              <a:latin typeface="Calibri"/>
              <a:cs typeface="Calibri"/>
            </a:endParaRPr>
          </a:p>
          <a:p>
            <a:pPr marL="527050" marR="626110" lvl="1" indent="-171450">
              <a:lnSpc>
                <a:spcPts val="2180"/>
              </a:lnSpc>
              <a:spcBef>
                <a:spcPts val="47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What 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underlying </a:t>
            </a:r>
            <a:r>
              <a:rPr sz="2400" spc="-15" dirty="0">
                <a:latin typeface="Calibri"/>
                <a:cs typeface="Calibri"/>
              </a:rPr>
              <a:t>factors </a:t>
            </a:r>
            <a:r>
              <a:rPr sz="2400" spc="-5" dirty="0">
                <a:latin typeface="Calibri"/>
                <a:cs typeface="Calibri"/>
              </a:rPr>
              <a:t>that influence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samples?</a:t>
            </a:r>
          </a:p>
          <a:p>
            <a:pPr marL="527050" lvl="1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10" dirty="0">
                <a:latin typeface="Calibri"/>
                <a:cs typeface="Calibri"/>
              </a:rPr>
              <a:t>to best present what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Yu Gothic"/>
                <a:cs typeface="Yu Gothic"/>
              </a:rPr>
              <a:t>“</a:t>
            </a:r>
            <a:r>
              <a:rPr sz="2400" spc="-10" dirty="0">
                <a:latin typeface="Calibri"/>
                <a:cs typeface="Calibri"/>
              </a:rPr>
              <a:t>interesting</a:t>
            </a:r>
            <a:r>
              <a:rPr sz="2400" spc="-10" dirty="0">
                <a:latin typeface="Yu Gothic"/>
                <a:cs typeface="Yu Gothic"/>
              </a:rPr>
              <a:t>”</a:t>
            </a:r>
            <a:r>
              <a:rPr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527050" marR="415925" lvl="1" indent="-171450">
              <a:lnSpc>
                <a:spcPts val="2090"/>
              </a:lnSpc>
              <a:spcBef>
                <a:spcPts val="5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Yu Gothic"/>
                <a:cs typeface="Yu Gothic"/>
              </a:rPr>
              <a:t>“</a:t>
            </a:r>
            <a:r>
              <a:rPr sz="2400" spc="-5" dirty="0">
                <a:latin typeface="Calibri"/>
                <a:cs typeface="Calibri"/>
              </a:rPr>
              <a:t>sub-set</a:t>
            </a:r>
            <a:r>
              <a:rPr sz="2400" spc="-5" dirty="0">
                <a:latin typeface="Yu Gothic"/>
                <a:cs typeface="Yu Gothic"/>
              </a:rPr>
              <a:t>”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 </a:t>
            </a:r>
            <a:r>
              <a:rPr sz="2400" spc="-5" dirty="0">
                <a:latin typeface="Calibri"/>
                <a:cs typeface="Calibri"/>
              </a:rPr>
              <a:t>rightfully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belong?</a:t>
            </a:r>
            <a:endParaRPr sz="2400" dirty="0">
              <a:latin typeface="Calibri"/>
              <a:cs typeface="Calibri"/>
            </a:endParaRPr>
          </a:p>
          <a:p>
            <a:pPr marL="5842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10" dirty="0">
                <a:latin typeface="Calibri"/>
                <a:cs typeface="Calibri"/>
              </a:rPr>
              <a:t>…….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69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object 6"/>
          <p:cNvSpPr txBox="1"/>
          <p:nvPr/>
        </p:nvSpPr>
        <p:spPr>
          <a:xfrm>
            <a:off x="2951246" y="664706"/>
            <a:ext cx="1788160" cy="9690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ts val="3600"/>
              </a:lnSpc>
              <a:spcBef>
                <a:spcPts val="260"/>
              </a:spcBef>
            </a:pPr>
            <a:r>
              <a:rPr sz="3300" b="0" dirty="0">
                <a:latin typeface="Calibri Light"/>
                <a:cs typeface="Calibri Light"/>
              </a:rPr>
              <a:t>An</a:t>
            </a:r>
            <a:r>
              <a:rPr sz="3300" b="0" spc="-10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unlabel  </a:t>
            </a:r>
            <a:r>
              <a:rPr sz="3300" b="0" spc="-20" dirty="0">
                <a:latin typeface="Calibri Light"/>
                <a:cs typeface="Calibri Light"/>
              </a:rPr>
              <a:t>Dataset</a:t>
            </a:r>
            <a:r>
              <a:rPr sz="3300" b="0" spc="-2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X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35940" y="5838952"/>
            <a:ext cx="6727190" cy="6350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84150" algn="l"/>
              </a:tabLst>
            </a:pPr>
            <a:r>
              <a:rPr sz="1200" b="1" spc="-10" dirty="0">
                <a:latin typeface="Calibri"/>
                <a:cs typeface="Calibri"/>
              </a:rPr>
              <a:t>Data</a:t>
            </a:r>
            <a:r>
              <a:rPr sz="1200" i="1" spc="-10" dirty="0">
                <a:latin typeface="Calibri"/>
                <a:cs typeface="Calibri"/>
              </a:rPr>
              <a:t>/points/instances/examples/samples/records</a:t>
            </a:r>
            <a:r>
              <a:rPr sz="1200" spc="-10" dirty="0">
                <a:latin typeface="Calibri"/>
                <a:cs typeface="Calibri"/>
              </a:rPr>
              <a:t>: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[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rows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]</a:t>
            </a:r>
            <a:endParaRPr sz="19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4150" algn="l"/>
              </a:tabLst>
            </a:pPr>
            <a:r>
              <a:rPr sz="1200" b="1" spc="-10" dirty="0">
                <a:latin typeface="Calibri"/>
                <a:cs typeface="Calibri"/>
              </a:rPr>
              <a:t>Features</a:t>
            </a:r>
            <a:r>
              <a:rPr sz="1200" i="1" spc="-10" dirty="0">
                <a:latin typeface="Calibri"/>
                <a:cs typeface="Calibri"/>
              </a:rPr>
              <a:t>/attributes/dimensions/independent </a:t>
            </a:r>
            <a:r>
              <a:rPr sz="1200" i="1" spc="-5" dirty="0">
                <a:latin typeface="Calibri"/>
                <a:cs typeface="Calibri"/>
              </a:rPr>
              <a:t>variables/covariates/predictors/regressors</a:t>
            </a:r>
            <a:r>
              <a:rPr sz="1200" spc="-5" dirty="0">
                <a:latin typeface="Calibri"/>
                <a:cs typeface="Calibri"/>
              </a:rPr>
              <a:t>: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[</a:t>
            </a:r>
            <a:r>
              <a:rPr sz="1900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columns]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1337383" y="102632"/>
            <a:ext cx="3556000" cy="414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4124036" y="152400"/>
            <a:ext cx="800100" cy="4067175"/>
          </a:xfrm>
          <a:custGeom>
            <a:avLst/>
            <a:gdLst/>
            <a:ahLst/>
            <a:cxnLst/>
            <a:rect l="l" t="t" r="r" b="b"/>
            <a:pathLst>
              <a:path w="800100" h="4067175">
                <a:moveTo>
                  <a:pt x="666728" y="0"/>
                </a:moveTo>
                <a:lnTo>
                  <a:pt x="133347" y="0"/>
                </a:lnTo>
                <a:lnTo>
                  <a:pt x="91199" y="6798"/>
                </a:lnTo>
                <a:lnTo>
                  <a:pt x="54594" y="25728"/>
                </a:lnTo>
                <a:lnTo>
                  <a:pt x="25728" y="54594"/>
                </a:lnTo>
                <a:lnTo>
                  <a:pt x="6798" y="91199"/>
                </a:lnTo>
                <a:lnTo>
                  <a:pt x="0" y="133347"/>
                </a:lnTo>
                <a:lnTo>
                  <a:pt x="0" y="3933640"/>
                </a:lnTo>
                <a:lnTo>
                  <a:pt x="6798" y="3975788"/>
                </a:lnTo>
                <a:lnTo>
                  <a:pt x="25728" y="4012393"/>
                </a:lnTo>
                <a:lnTo>
                  <a:pt x="54594" y="4041258"/>
                </a:lnTo>
                <a:lnTo>
                  <a:pt x="91199" y="4060188"/>
                </a:lnTo>
                <a:lnTo>
                  <a:pt x="133347" y="4066987"/>
                </a:lnTo>
                <a:lnTo>
                  <a:pt x="666728" y="4066987"/>
                </a:lnTo>
                <a:lnTo>
                  <a:pt x="708876" y="4060188"/>
                </a:lnTo>
                <a:lnTo>
                  <a:pt x="745481" y="4041258"/>
                </a:lnTo>
                <a:lnTo>
                  <a:pt x="774347" y="4012393"/>
                </a:lnTo>
                <a:lnTo>
                  <a:pt x="793277" y="3975788"/>
                </a:lnTo>
                <a:lnTo>
                  <a:pt x="800075" y="3933640"/>
                </a:lnTo>
                <a:lnTo>
                  <a:pt x="800075" y="133347"/>
                </a:lnTo>
                <a:lnTo>
                  <a:pt x="793277" y="91199"/>
                </a:lnTo>
                <a:lnTo>
                  <a:pt x="774347" y="54594"/>
                </a:lnTo>
                <a:lnTo>
                  <a:pt x="745481" y="25728"/>
                </a:lnTo>
                <a:lnTo>
                  <a:pt x="708876" y="6798"/>
                </a:lnTo>
                <a:lnTo>
                  <a:pt x="666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4535854" y="2558757"/>
            <a:ext cx="4034790" cy="598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b="0" dirty="0">
                <a:cs typeface="Bookman Old Style"/>
              </a:rPr>
              <a:t>a data </a:t>
            </a:r>
            <a:r>
              <a:rPr sz="1800" b="0" spc="-5" dirty="0">
                <a:cs typeface="Bookman Old Style"/>
              </a:rPr>
              <a:t>matrix </a:t>
            </a:r>
            <a:r>
              <a:rPr sz="1800" b="0" dirty="0">
                <a:cs typeface="Bookman Old Style"/>
              </a:rPr>
              <a:t>of </a:t>
            </a:r>
            <a:r>
              <a:rPr sz="1800" b="0" i="1" dirty="0">
                <a:solidFill>
                  <a:srgbClr val="FF3300"/>
                </a:solidFill>
                <a:cs typeface="Bookman Old Style"/>
              </a:rPr>
              <a:t>n </a:t>
            </a:r>
            <a:r>
              <a:rPr sz="1800" b="0" spc="-5" dirty="0">
                <a:cs typeface="Bookman Old Style"/>
              </a:rPr>
              <a:t>observations</a:t>
            </a:r>
            <a:r>
              <a:rPr sz="1800" b="0" spc="5" dirty="0">
                <a:cs typeface="Bookman Old Style"/>
              </a:rPr>
              <a:t> </a:t>
            </a:r>
            <a:r>
              <a:rPr sz="1800" b="0" dirty="0">
                <a:cs typeface="Bookman Old Style"/>
              </a:rPr>
              <a:t>on</a:t>
            </a:r>
            <a:endParaRPr sz="1800" dirty="0">
              <a:cs typeface="Bookman Old Style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1800" b="0" i="1" dirty="0">
                <a:solidFill>
                  <a:srgbClr val="0066FF"/>
                </a:solidFill>
                <a:cs typeface="Bookman Old Style"/>
              </a:rPr>
              <a:t>p </a:t>
            </a:r>
            <a:r>
              <a:rPr sz="1800" b="0" spc="-5" dirty="0">
                <a:cs typeface="Bookman Old Style"/>
              </a:rPr>
              <a:t>variables</a:t>
            </a:r>
            <a:r>
              <a:rPr sz="1800" b="0" spc="15" dirty="0">
                <a:cs typeface="Bookman Old Style"/>
              </a:rPr>
              <a:t> </a:t>
            </a:r>
            <a:r>
              <a:rPr sz="1800" b="0" i="1" dirty="0">
                <a:solidFill>
                  <a:srgbClr val="0066FF"/>
                </a:solidFill>
                <a:cs typeface="Bookman Old Style"/>
              </a:rPr>
              <a:t>x</a:t>
            </a:r>
            <a:r>
              <a:rPr sz="1800" b="0" i="1" baseline="-13888" dirty="0">
                <a:solidFill>
                  <a:srgbClr val="0066FF"/>
                </a:solidFill>
                <a:cs typeface="Bookman Old Style"/>
              </a:rPr>
              <a:t>1</a:t>
            </a:r>
            <a:r>
              <a:rPr sz="1800" b="0" i="1" dirty="0">
                <a:solidFill>
                  <a:srgbClr val="0066FF"/>
                </a:solidFill>
                <a:cs typeface="Bookman Old Style"/>
              </a:rPr>
              <a:t>,x</a:t>
            </a:r>
            <a:r>
              <a:rPr sz="1800" b="0" i="1" baseline="-13888" dirty="0">
                <a:solidFill>
                  <a:srgbClr val="0066FF"/>
                </a:solidFill>
                <a:cs typeface="Bookman Old Style"/>
              </a:rPr>
              <a:t>2</a:t>
            </a:r>
            <a:r>
              <a:rPr sz="1800" b="0" i="1" dirty="0">
                <a:solidFill>
                  <a:srgbClr val="0066FF"/>
                </a:solidFill>
                <a:cs typeface="Bookman Old Style"/>
              </a:rPr>
              <a:t>,…x</a:t>
            </a:r>
            <a:r>
              <a:rPr sz="1800" b="0" i="1" baseline="-13888" dirty="0">
                <a:solidFill>
                  <a:srgbClr val="0066FF"/>
                </a:solidFill>
                <a:cs typeface="Bookman Old Style"/>
              </a:rPr>
              <a:t>p</a:t>
            </a:r>
            <a:endParaRPr sz="1800" baseline="-13888" dirty="0">
              <a:cs typeface="Bookman Old Style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247306" y="4275358"/>
            <a:ext cx="8703310" cy="13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21590" rIns="0" bIns="0" rtlCol="0">
            <a:spAutoFit/>
          </a:bodyPr>
          <a:lstStyle/>
          <a:p>
            <a:pPr marL="90805" marR="148590">
              <a:lnSpc>
                <a:spcPct val="99600"/>
              </a:lnSpc>
              <a:spcBef>
                <a:spcPts val="170"/>
              </a:spcBef>
            </a:pPr>
            <a:r>
              <a:rPr sz="2800" dirty="0">
                <a:solidFill>
                  <a:srgbClr val="CC3300"/>
                </a:solidFill>
                <a:latin typeface="Calibri"/>
                <a:cs typeface="Calibri"/>
              </a:rPr>
              <a:t>Unsupervised </a:t>
            </a:r>
            <a:r>
              <a:rPr sz="2800" spc="-5" dirty="0">
                <a:solidFill>
                  <a:srgbClr val="CC3300"/>
                </a:solidFill>
                <a:latin typeface="Calibri"/>
                <a:cs typeface="Calibri"/>
              </a:rPr>
              <a:t>learning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30" dirty="0">
                <a:latin typeface="Calibri"/>
                <a:cs typeface="Calibri"/>
              </a:rPr>
              <a:t>raw </a:t>
            </a:r>
            <a:r>
              <a:rPr sz="2800" spc="-5" dirty="0">
                <a:latin typeface="Calibri"/>
                <a:cs typeface="Calibri"/>
              </a:rPr>
              <a:t>(unlabeled,  </a:t>
            </a:r>
            <a:r>
              <a:rPr sz="2800" spc="-10" dirty="0">
                <a:latin typeface="Calibri"/>
                <a:cs typeface="Calibri"/>
              </a:rPr>
              <a:t>unannotated, </a:t>
            </a:r>
            <a:r>
              <a:rPr sz="2800" spc="-15" dirty="0">
                <a:latin typeface="Calibri"/>
                <a:cs typeface="Calibri"/>
              </a:rPr>
              <a:t>etc) data, </a:t>
            </a:r>
            <a:r>
              <a:rPr sz="2800" spc="-5" dirty="0">
                <a:latin typeface="Calibri"/>
                <a:cs typeface="Calibri"/>
              </a:rPr>
              <a:t>as opposed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supervised </a:t>
            </a:r>
            <a:r>
              <a:rPr sz="2800" spc="-20" dirty="0">
                <a:latin typeface="Calibri"/>
                <a:cs typeface="Calibri"/>
              </a:rPr>
              <a:t>data  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classification/regression </a:t>
            </a:r>
            <a:r>
              <a:rPr sz="2800" spc="-5" dirty="0">
                <a:latin typeface="Calibri"/>
                <a:cs typeface="Calibri"/>
              </a:rPr>
              <a:t>label of </a:t>
            </a:r>
            <a:r>
              <a:rPr sz="2800" spc="-20" dirty="0">
                <a:latin typeface="Calibri"/>
                <a:cs typeface="Calibri"/>
              </a:rPr>
              <a:t>examples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given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19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object 3"/>
          <p:cNvSpPr/>
          <p:nvPr/>
        </p:nvSpPr>
        <p:spPr>
          <a:xfrm>
            <a:off x="874591" y="162854"/>
            <a:ext cx="8215122" cy="656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6964371" y="6375908"/>
            <a:ext cx="195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scikit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58410" y="780520"/>
            <a:ext cx="1612900" cy="17545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 marR="139065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5" dirty="0">
                <a:latin typeface="Calibri"/>
                <a:cs typeface="Calibri"/>
              </a:rPr>
              <a:t>the new  reduced 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on  </a:t>
            </a:r>
            <a:r>
              <a:rPr sz="1800" spc="-5" dirty="0">
                <a:latin typeface="Calibri"/>
                <a:cs typeface="Calibri"/>
              </a:rPr>
              <a:t>is easier </a:t>
            </a:r>
            <a:r>
              <a:rPr sz="1800" spc="-10" dirty="0">
                <a:latin typeface="Calibri"/>
                <a:cs typeface="Calibri"/>
              </a:rPr>
              <a:t>to  visualize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0" dirty="0">
                <a:latin typeface="Calibri"/>
                <a:cs typeface="Calibri"/>
              </a:rPr>
              <a:t>interpret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252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/>
              <a:t>Interpretation </a:t>
            </a:r>
            <a:r>
              <a:rPr lang="en-US" altLang="zh-CN" spc="-5" dirty="0"/>
              <a:t>of</a:t>
            </a:r>
            <a:r>
              <a:rPr lang="en-US" altLang="zh-CN" spc="-45" dirty="0"/>
              <a:t> </a:t>
            </a:r>
            <a:r>
              <a:rPr lang="en-US" altLang="zh-CN" spc="-5" dirty="0"/>
              <a:t>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5" dirty="0">
                <a:cs typeface="Calibri"/>
              </a:rPr>
              <a:t>From </a:t>
            </a:r>
            <a:r>
              <a:rPr lang="en-US" altLang="zh-CN" i="1" dirty="0">
                <a:cs typeface="Calibri"/>
              </a:rPr>
              <a:t>p </a:t>
            </a:r>
            <a:r>
              <a:rPr lang="en-US" altLang="zh-CN" spc="-5" dirty="0">
                <a:cs typeface="Calibri"/>
              </a:rPr>
              <a:t>original </a:t>
            </a:r>
            <a:r>
              <a:rPr lang="en-US" altLang="zh-CN" spc="-15" dirty="0">
                <a:cs typeface="Calibri"/>
              </a:rPr>
              <a:t>coordinates: </a:t>
            </a:r>
            <a:r>
              <a:rPr lang="en-US" altLang="zh-CN" i="1" spc="-5" dirty="0">
                <a:solidFill>
                  <a:srgbClr val="0563C1"/>
                </a:solidFill>
                <a:cs typeface="Calibri"/>
              </a:rPr>
              <a:t>x</a:t>
            </a:r>
            <a:r>
              <a:rPr lang="en-US" altLang="zh-CN" sz="2850" spc="-7" baseline="-17543" dirty="0">
                <a:solidFill>
                  <a:srgbClr val="0563C1"/>
                </a:solidFill>
                <a:cs typeface="Calibri"/>
              </a:rPr>
              <a:t>1</a:t>
            </a:r>
            <a:r>
              <a:rPr lang="en-US" altLang="zh-CN" spc="-5" dirty="0">
                <a:solidFill>
                  <a:srgbClr val="0563C1"/>
                </a:solidFill>
                <a:cs typeface="Calibri"/>
              </a:rPr>
              <a:t>,</a:t>
            </a:r>
            <a:r>
              <a:rPr lang="en-US" altLang="zh-CN" i="1" spc="-5" dirty="0">
                <a:solidFill>
                  <a:srgbClr val="0563C1"/>
                </a:solidFill>
                <a:cs typeface="Calibri"/>
              </a:rPr>
              <a:t>x</a:t>
            </a:r>
            <a:r>
              <a:rPr lang="en-US" altLang="zh-CN" sz="2850" spc="-7" baseline="-17543" dirty="0">
                <a:solidFill>
                  <a:srgbClr val="0563C1"/>
                </a:solidFill>
                <a:cs typeface="Calibri"/>
              </a:rPr>
              <a:t>2</a:t>
            </a:r>
            <a:r>
              <a:rPr lang="en-US" altLang="zh-CN" spc="-5" dirty="0">
                <a:solidFill>
                  <a:srgbClr val="0563C1"/>
                </a:solidFill>
                <a:cs typeface="Calibri"/>
              </a:rPr>
              <a:t>,...,</a:t>
            </a:r>
            <a:r>
              <a:rPr lang="en-US" altLang="zh-CN" i="1" spc="-5" dirty="0" err="1">
                <a:solidFill>
                  <a:srgbClr val="0563C1"/>
                </a:solidFill>
                <a:cs typeface="Calibri"/>
              </a:rPr>
              <a:t>x</a:t>
            </a:r>
            <a:r>
              <a:rPr lang="en-US" altLang="zh-CN" sz="2850" spc="-7" baseline="-17543" dirty="0" err="1">
                <a:solidFill>
                  <a:srgbClr val="0563C1"/>
                </a:solidFill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: </a:t>
            </a:r>
          </a:p>
          <a:p>
            <a:r>
              <a:rPr lang="en-US" altLang="zh-CN" spc="-10" dirty="0">
                <a:cs typeface="Calibri"/>
              </a:rPr>
              <a:t>Produce </a:t>
            </a:r>
            <a:r>
              <a:rPr lang="en-US" altLang="zh-CN" i="1" dirty="0">
                <a:cs typeface="Calibri"/>
              </a:rPr>
              <a:t>k </a:t>
            </a:r>
            <a:r>
              <a:rPr lang="en-US" altLang="zh-CN" spc="-10" dirty="0">
                <a:cs typeface="Calibri"/>
              </a:rPr>
              <a:t>new </a:t>
            </a:r>
            <a:r>
              <a:rPr lang="en-US" altLang="zh-CN" spc="-15" dirty="0">
                <a:cs typeface="Calibri"/>
              </a:rPr>
              <a:t>coordinates </a:t>
            </a:r>
            <a:r>
              <a:rPr lang="en-US" altLang="zh-CN" dirty="0">
                <a:cs typeface="Calibri"/>
              </a:rPr>
              <a:t>:</a:t>
            </a:r>
            <a:r>
              <a:rPr lang="en-US" altLang="zh-CN" spc="15" dirty="0">
                <a:cs typeface="Calibri"/>
              </a:rPr>
              <a:t> </a:t>
            </a:r>
            <a:r>
              <a:rPr lang="en-US" altLang="zh-CN" i="1" spc="-5" dirty="0">
                <a:solidFill>
                  <a:srgbClr val="ED7D31"/>
                </a:solidFill>
                <a:cs typeface="Calibri"/>
              </a:rPr>
              <a:t>v</a:t>
            </a:r>
            <a:r>
              <a:rPr lang="en-US" altLang="zh-CN" sz="2850" spc="-7" baseline="-17543" dirty="0">
                <a:solidFill>
                  <a:srgbClr val="ED7D31"/>
                </a:solidFill>
                <a:cs typeface="Calibri"/>
              </a:rPr>
              <a:t>1</a:t>
            </a:r>
            <a:r>
              <a:rPr lang="en-US" altLang="zh-CN" spc="-5" dirty="0">
                <a:solidFill>
                  <a:srgbClr val="ED7D31"/>
                </a:solidFill>
                <a:cs typeface="Calibri"/>
              </a:rPr>
              <a:t>,</a:t>
            </a:r>
            <a:r>
              <a:rPr lang="en-US" altLang="zh-CN" i="1" spc="-5" dirty="0">
                <a:solidFill>
                  <a:srgbClr val="ED7D31"/>
                </a:solidFill>
                <a:cs typeface="Calibri"/>
              </a:rPr>
              <a:t>v</a:t>
            </a:r>
            <a:r>
              <a:rPr lang="en-US" altLang="zh-CN" sz="2850" spc="-7" baseline="-17543" dirty="0">
                <a:solidFill>
                  <a:srgbClr val="ED7D31"/>
                </a:solidFill>
                <a:cs typeface="Calibri"/>
              </a:rPr>
              <a:t>2</a:t>
            </a:r>
            <a:r>
              <a:rPr lang="en-US" altLang="zh-CN" spc="-5" dirty="0">
                <a:solidFill>
                  <a:srgbClr val="ED7D31"/>
                </a:solidFill>
                <a:cs typeface="Calibri"/>
              </a:rPr>
              <a:t>,...,</a:t>
            </a:r>
            <a:r>
              <a:rPr lang="en-US" altLang="zh-CN" i="1" spc="-5" dirty="0" err="1">
                <a:solidFill>
                  <a:srgbClr val="ED7D31"/>
                </a:solidFill>
                <a:cs typeface="Calibri"/>
              </a:rPr>
              <a:t>v</a:t>
            </a:r>
            <a:r>
              <a:rPr lang="en-US" altLang="zh-CN" sz="2850" spc="-7" baseline="-17543" dirty="0" err="1">
                <a:solidFill>
                  <a:srgbClr val="ED7D31"/>
                </a:solidFill>
                <a:cs typeface="Calibri"/>
              </a:rPr>
              <a:t>k</a:t>
            </a:r>
            <a:r>
              <a:rPr lang="en-US" altLang="zh-CN" spc="-5" dirty="0">
                <a:cs typeface="Calibri"/>
              </a:rPr>
              <a:t>: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object 7"/>
          <p:cNvSpPr txBox="1"/>
          <p:nvPr/>
        </p:nvSpPr>
        <p:spPr>
          <a:xfrm>
            <a:off x="909046" y="3459696"/>
            <a:ext cx="4091304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2900"/>
              </a:lnSpc>
              <a:spcBef>
                <a:spcPts val="95"/>
              </a:spcBef>
            </a:pPr>
            <a:r>
              <a:rPr sz="2800" i="1" dirty="0">
                <a:solidFill>
                  <a:srgbClr val="ED7D31"/>
                </a:solidFill>
                <a:latin typeface="Calibri"/>
                <a:cs typeface="Calibri"/>
              </a:rPr>
              <a:t>v</a:t>
            </a:r>
            <a:r>
              <a:rPr sz="2850" baseline="-17543" dirty="0">
                <a:solidFill>
                  <a:srgbClr val="ED7D31"/>
                </a:solidFill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50" spc="-15" baseline="-17543" dirty="0">
                <a:latin typeface="Calibri"/>
                <a:cs typeface="Calibri"/>
              </a:rPr>
              <a:t>11</a:t>
            </a:r>
            <a:r>
              <a:rPr sz="2800" i="1" spc="-10" dirty="0">
                <a:solidFill>
                  <a:srgbClr val="0563C1"/>
                </a:solidFill>
                <a:latin typeface="Calibri"/>
                <a:cs typeface="Calibri"/>
              </a:rPr>
              <a:t>x</a:t>
            </a:r>
            <a:r>
              <a:rPr sz="2850" spc="-15" baseline="-17543" dirty="0">
                <a:solidFill>
                  <a:srgbClr val="0563C1"/>
                </a:solidFill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50" spc="-15" baseline="-17543" dirty="0">
                <a:latin typeface="Calibri"/>
                <a:cs typeface="Calibri"/>
              </a:rPr>
              <a:t>12</a:t>
            </a:r>
            <a:r>
              <a:rPr sz="2800" i="1" spc="-10" dirty="0">
                <a:solidFill>
                  <a:srgbClr val="0563C1"/>
                </a:solidFill>
                <a:latin typeface="Calibri"/>
                <a:cs typeface="Calibri"/>
              </a:rPr>
              <a:t>x</a:t>
            </a:r>
            <a:r>
              <a:rPr sz="2850" spc="-15" baseline="-17543" dirty="0">
                <a:solidFill>
                  <a:srgbClr val="0563C1"/>
                </a:solidFill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+ ... + 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50" spc="-15" baseline="-17543" dirty="0">
                <a:latin typeface="Calibri"/>
                <a:cs typeface="Calibri"/>
              </a:rPr>
              <a:t>1p</a:t>
            </a:r>
            <a:r>
              <a:rPr sz="2800" i="1" spc="-10" dirty="0">
                <a:solidFill>
                  <a:srgbClr val="0563C1"/>
                </a:solidFill>
                <a:latin typeface="Calibri"/>
                <a:cs typeface="Calibri"/>
              </a:rPr>
              <a:t>x</a:t>
            </a:r>
            <a:r>
              <a:rPr sz="2850" spc="-15" baseline="-17543" dirty="0">
                <a:solidFill>
                  <a:srgbClr val="0563C1"/>
                </a:solidFill>
                <a:latin typeface="Calibri"/>
                <a:cs typeface="Calibri"/>
              </a:rPr>
              <a:t>p  </a:t>
            </a:r>
            <a:r>
              <a:rPr sz="2800" i="1" dirty="0">
                <a:solidFill>
                  <a:srgbClr val="ED7D31"/>
                </a:solidFill>
                <a:latin typeface="Calibri"/>
                <a:cs typeface="Calibri"/>
              </a:rPr>
              <a:t>v</a:t>
            </a:r>
            <a:r>
              <a:rPr sz="2850" baseline="-17543" dirty="0">
                <a:solidFill>
                  <a:srgbClr val="ED7D31"/>
                </a:solidFill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50" spc="-15" baseline="-17543" dirty="0">
                <a:latin typeface="Calibri"/>
                <a:cs typeface="Calibri"/>
              </a:rPr>
              <a:t>21</a:t>
            </a:r>
            <a:r>
              <a:rPr sz="2800" i="1" spc="-10" dirty="0">
                <a:solidFill>
                  <a:srgbClr val="0563C1"/>
                </a:solidFill>
                <a:latin typeface="Calibri"/>
                <a:cs typeface="Calibri"/>
              </a:rPr>
              <a:t>x</a:t>
            </a:r>
            <a:r>
              <a:rPr sz="2850" spc="-15" baseline="-17543" dirty="0">
                <a:solidFill>
                  <a:srgbClr val="0563C1"/>
                </a:solidFill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50" spc="-15" baseline="-17543" dirty="0">
                <a:latin typeface="Calibri"/>
                <a:cs typeface="Calibri"/>
              </a:rPr>
              <a:t>22</a:t>
            </a:r>
            <a:r>
              <a:rPr sz="2800" i="1" spc="-10" dirty="0">
                <a:solidFill>
                  <a:srgbClr val="0563C1"/>
                </a:solidFill>
                <a:latin typeface="Calibri"/>
                <a:cs typeface="Calibri"/>
              </a:rPr>
              <a:t>x</a:t>
            </a:r>
            <a:r>
              <a:rPr sz="2850" spc="-15" baseline="-17543" dirty="0">
                <a:solidFill>
                  <a:srgbClr val="0563C1"/>
                </a:solidFill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+ ... +</a:t>
            </a:r>
            <a:r>
              <a:rPr sz="2800" spc="-2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50" spc="-15" baseline="-17543" dirty="0">
                <a:latin typeface="Calibri"/>
                <a:cs typeface="Calibri"/>
              </a:rPr>
              <a:t>2p</a:t>
            </a:r>
            <a:r>
              <a:rPr sz="2800" i="1" spc="-10" dirty="0">
                <a:solidFill>
                  <a:srgbClr val="0563C1"/>
                </a:solidFill>
                <a:latin typeface="Calibri"/>
                <a:cs typeface="Calibri"/>
              </a:rPr>
              <a:t>x</a:t>
            </a:r>
            <a:r>
              <a:rPr sz="2850" spc="-15" baseline="-17543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endParaRPr sz="2850" baseline="-17543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10" name="object 13"/>
          <p:cNvSpPr/>
          <p:nvPr/>
        </p:nvSpPr>
        <p:spPr>
          <a:xfrm>
            <a:off x="5212918" y="3048455"/>
            <a:ext cx="3389073" cy="3387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/>
          <p:nvPr/>
        </p:nvSpPr>
        <p:spPr>
          <a:xfrm>
            <a:off x="5910580" y="2628551"/>
            <a:ext cx="2604770" cy="353695"/>
          </a:xfrm>
          <a:custGeom>
            <a:avLst/>
            <a:gdLst/>
            <a:ahLst/>
            <a:cxnLst/>
            <a:rect l="l" t="t" r="r" b="b"/>
            <a:pathLst>
              <a:path w="2604770" h="353695">
                <a:moveTo>
                  <a:pt x="2545588" y="0"/>
                </a:moveTo>
                <a:lnTo>
                  <a:pt x="58884" y="0"/>
                </a:lnTo>
                <a:lnTo>
                  <a:pt x="35964" y="4627"/>
                </a:lnTo>
                <a:lnTo>
                  <a:pt x="17247" y="17247"/>
                </a:lnTo>
                <a:lnTo>
                  <a:pt x="4627" y="35964"/>
                </a:lnTo>
                <a:lnTo>
                  <a:pt x="0" y="58884"/>
                </a:lnTo>
                <a:lnTo>
                  <a:pt x="0" y="294412"/>
                </a:lnTo>
                <a:lnTo>
                  <a:pt x="4627" y="317333"/>
                </a:lnTo>
                <a:lnTo>
                  <a:pt x="17247" y="336051"/>
                </a:lnTo>
                <a:lnTo>
                  <a:pt x="35964" y="348671"/>
                </a:lnTo>
                <a:lnTo>
                  <a:pt x="58884" y="353298"/>
                </a:lnTo>
                <a:lnTo>
                  <a:pt x="2545588" y="353298"/>
                </a:lnTo>
                <a:lnTo>
                  <a:pt x="2568509" y="348671"/>
                </a:lnTo>
                <a:lnTo>
                  <a:pt x="2587226" y="336051"/>
                </a:lnTo>
                <a:lnTo>
                  <a:pt x="2599846" y="317333"/>
                </a:lnTo>
                <a:lnTo>
                  <a:pt x="2604474" y="294412"/>
                </a:lnTo>
                <a:lnTo>
                  <a:pt x="2604474" y="58884"/>
                </a:lnTo>
                <a:lnTo>
                  <a:pt x="2599846" y="35964"/>
                </a:lnTo>
                <a:lnTo>
                  <a:pt x="2587226" y="17247"/>
                </a:lnTo>
                <a:lnTo>
                  <a:pt x="2568509" y="4627"/>
                </a:lnTo>
                <a:lnTo>
                  <a:pt x="2545588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cs typeface="Calibri"/>
              </a:rPr>
              <a:t>When</a:t>
            </a:r>
            <a:r>
              <a:rPr lang="en-US" altLang="zh-CN" sz="2400" spc="-75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p=2</a:t>
            </a:r>
          </a:p>
        </p:txBody>
      </p:sp>
    </p:spTree>
    <p:extLst>
      <p:ext uri="{BB962C8B-B14F-4D97-AF65-F5344CB8AC3E}">
        <p14:creationId xmlns:p14="http://schemas.microsoft.com/office/powerpoint/2010/main" val="228037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/>
              <a:t>Interpretation </a:t>
            </a:r>
            <a:r>
              <a:rPr lang="en-US" altLang="zh-CN" spc="-5" dirty="0"/>
              <a:t>of</a:t>
            </a:r>
            <a:r>
              <a:rPr lang="en-US" altLang="zh-CN" spc="-45" dirty="0"/>
              <a:t> </a:t>
            </a:r>
            <a:r>
              <a:rPr lang="en-US" altLang="zh-CN" spc="-5" dirty="0"/>
              <a:t>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354330">
              <a:lnSpc>
                <a:spcPct val="100000"/>
              </a:lnSpc>
              <a:spcBef>
                <a:spcPts val="100"/>
              </a:spcBef>
            </a:pPr>
            <a:r>
              <a:rPr lang="en-US" altLang="zh-CN" i="1" dirty="0" err="1">
                <a:solidFill>
                  <a:srgbClr val="ED7D31"/>
                </a:solidFill>
                <a:cs typeface="Times New Roman"/>
              </a:rPr>
              <a:t>v</a:t>
            </a:r>
            <a:r>
              <a:rPr lang="en-US" altLang="zh-CN" baseline="-18518" dirty="0" err="1">
                <a:solidFill>
                  <a:srgbClr val="ED7D31"/>
                </a:solidFill>
                <a:cs typeface="Times New Roman"/>
              </a:rPr>
              <a:t>k</a:t>
            </a:r>
            <a:r>
              <a:rPr lang="en-US" altLang="zh-CN" dirty="0" err="1">
                <a:cs typeface="Times New Roman"/>
              </a:rPr>
              <a:t>'s</a:t>
            </a:r>
            <a:r>
              <a:rPr lang="en-US" altLang="zh-CN" dirty="0">
                <a:cs typeface="Times New Roman"/>
              </a:rPr>
              <a:t> are </a:t>
            </a:r>
            <a:r>
              <a:rPr lang="en-US" altLang="zh-CN" spc="-5" dirty="0">
                <a:cs typeface="Times New Roman"/>
              </a:rPr>
              <a:t>Principal</a:t>
            </a:r>
            <a:r>
              <a:rPr lang="en-US" altLang="zh-CN" spc="-20" dirty="0">
                <a:cs typeface="Times New Roman"/>
              </a:rPr>
              <a:t> </a:t>
            </a:r>
            <a:r>
              <a:rPr lang="en-US" altLang="zh-CN" spc="-5" dirty="0">
                <a:cs typeface="Times New Roman"/>
              </a:rPr>
              <a:t>Components</a:t>
            </a:r>
            <a:endParaRPr lang="en-US" altLang="zh-CN" sz="3200" dirty="0">
              <a:cs typeface="Times New Roman"/>
            </a:endParaRPr>
          </a:p>
          <a:p>
            <a:pPr marL="558800" lvl="1">
              <a:lnSpc>
                <a:spcPct val="100000"/>
              </a:lnSpc>
              <a:tabLst>
                <a:tab pos="541020" algn="l"/>
              </a:tabLst>
            </a:pPr>
            <a:r>
              <a:rPr lang="en-US" altLang="zh-CN" i="1" spc="-5" dirty="0" err="1">
                <a:solidFill>
                  <a:srgbClr val="ED7D31"/>
                </a:solidFill>
                <a:cs typeface="Times New Roman"/>
              </a:rPr>
              <a:t>v</a:t>
            </a:r>
            <a:r>
              <a:rPr lang="en-US" altLang="zh-CN" spc="-7" baseline="-17361" dirty="0" err="1">
                <a:solidFill>
                  <a:srgbClr val="ED7D31"/>
                </a:solidFill>
                <a:cs typeface="Times New Roman"/>
              </a:rPr>
              <a:t>k</a:t>
            </a:r>
            <a:r>
              <a:rPr lang="en-US" altLang="zh-CN" spc="-7" baseline="-17361" dirty="0">
                <a:solidFill>
                  <a:srgbClr val="ED7D31"/>
                </a:solidFill>
                <a:cs typeface="Times New Roman"/>
              </a:rPr>
              <a:t> </a:t>
            </a:r>
            <a:r>
              <a:rPr lang="en-US" altLang="zh-CN" spc="-5" dirty="0">
                <a:cs typeface="Times New Roman"/>
              </a:rPr>
              <a:t>are uncorrelated (orthogonal) </a:t>
            </a:r>
            <a:r>
              <a:rPr lang="en-US" altLang="zh-CN" dirty="0">
                <a:cs typeface="Times New Roman"/>
              </a:rPr>
              <a:t>from </a:t>
            </a:r>
            <a:r>
              <a:rPr lang="en-US" altLang="zh-CN" spc="-5" dirty="0">
                <a:cs typeface="Times New Roman"/>
              </a:rPr>
              <a:t>each</a:t>
            </a:r>
            <a:r>
              <a:rPr lang="en-US" altLang="zh-CN" spc="5" dirty="0">
                <a:cs typeface="Times New Roman"/>
              </a:rPr>
              <a:t> </a:t>
            </a:r>
            <a:r>
              <a:rPr lang="en-US" altLang="zh-CN" spc="-5" dirty="0">
                <a:cs typeface="Times New Roman"/>
              </a:rPr>
              <a:t>other</a:t>
            </a:r>
            <a:endParaRPr lang="en-US" altLang="zh-CN" dirty="0">
              <a:cs typeface="Times New Roman"/>
            </a:endParaRPr>
          </a:p>
          <a:p>
            <a:pPr marL="558800" lvl="1">
              <a:lnSpc>
                <a:spcPts val="2845"/>
              </a:lnSpc>
            </a:pPr>
            <a:r>
              <a:rPr lang="en-US" altLang="zh-CN" i="1" spc="-5" dirty="0">
                <a:solidFill>
                  <a:srgbClr val="ED7D31"/>
                </a:solidFill>
                <a:cs typeface="Times New Roman"/>
              </a:rPr>
              <a:t>v</a:t>
            </a:r>
            <a:r>
              <a:rPr lang="en-US" altLang="zh-CN" spc="-7" baseline="-17361" dirty="0">
                <a:solidFill>
                  <a:srgbClr val="ED7D31"/>
                </a:solidFill>
                <a:cs typeface="Times New Roman"/>
              </a:rPr>
              <a:t>1 </a:t>
            </a:r>
            <a:r>
              <a:rPr lang="en-US" altLang="zh-CN" spc="-5" dirty="0">
                <a:cs typeface="Times New Roman"/>
              </a:rPr>
              <a:t>explains as much as possible </a:t>
            </a:r>
            <a:r>
              <a:rPr lang="en-US" altLang="zh-CN" dirty="0">
                <a:cs typeface="Times New Roman"/>
              </a:rPr>
              <a:t>of </a:t>
            </a:r>
            <a:r>
              <a:rPr lang="en-US" altLang="zh-CN" spc="-5" dirty="0">
                <a:cs typeface="Times New Roman"/>
              </a:rPr>
              <a:t>original variance in data</a:t>
            </a:r>
            <a:r>
              <a:rPr lang="en-US" altLang="zh-CN" spc="-155" dirty="0">
                <a:cs typeface="Times New Roman"/>
              </a:rPr>
              <a:t> </a:t>
            </a:r>
            <a:r>
              <a:rPr lang="en-US" altLang="zh-CN" spc="-5" dirty="0">
                <a:cs typeface="Times New Roman"/>
              </a:rPr>
              <a:t>set</a:t>
            </a:r>
          </a:p>
          <a:p>
            <a:pPr marL="558800" lvl="1">
              <a:lnSpc>
                <a:spcPts val="2845"/>
              </a:lnSpc>
            </a:pPr>
            <a:r>
              <a:rPr lang="en-US" altLang="zh-CN" i="1" spc="-5" dirty="0">
                <a:solidFill>
                  <a:srgbClr val="ED7D31"/>
                </a:solidFill>
                <a:cs typeface="Times New Roman"/>
              </a:rPr>
              <a:t>v</a:t>
            </a:r>
            <a:r>
              <a:rPr lang="en-US" altLang="zh-CN" spc="-7" baseline="-17361" dirty="0">
                <a:solidFill>
                  <a:srgbClr val="ED7D31"/>
                </a:solidFill>
                <a:cs typeface="Times New Roman"/>
              </a:rPr>
              <a:t>2 </a:t>
            </a:r>
            <a:r>
              <a:rPr lang="en-US" altLang="zh-CN" spc="-5" dirty="0">
                <a:cs typeface="Times New Roman"/>
              </a:rPr>
              <a:t>explains as much as possible of remaining variance etc.</a:t>
            </a:r>
          </a:p>
          <a:p>
            <a:pPr marL="558800" lvl="1">
              <a:lnSpc>
                <a:spcPts val="2845"/>
              </a:lnSpc>
            </a:pPr>
            <a:r>
              <a:rPr lang="en-US" altLang="zh-CN" i="1" spc="-5" dirty="0" err="1">
                <a:solidFill>
                  <a:srgbClr val="ED7D31"/>
                </a:solidFill>
                <a:cs typeface="Times New Roman"/>
              </a:rPr>
              <a:t>v</a:t>
            </a:r>
            <a:r>
              <a:rPr lang="en-US" altLang="zh-CN" spc="-7" baseline="-17361" dirty="0" err="1">
                <a:solidFill>
                  <a:srgbClr val="ED7D31"/>
                </a:solidFill>
                <a:cs typeface="Times New Roman"/>
              </a:rPr>
              <a:t>k</a:t>
            </a:r>
            <a:r>
              <a:rPr lang="en-US" altLang="zh-CN" spc="-7" baseline="-17361" dirty="0">
                <a:solidFill>
                  <a:srgbClr val="ED7D31"/>
                </a:solidFill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: </a:t>
            </a:r>
            <a:r>
              <a:rPr lang="en-US" altLang="zh-CN" i="1" dirty="0">
                <a:cs typeface="Times New Roman"/>
              </a:rPr>
              <a:t>k</a:t>
            </a:r>
            <a:r>
              <a:rPr lang="en-US" altLang="zh-CN" baseline="24305" dirty="0">
                <a:cs typeface="Times New Roman"/>
              </a:rPr>
              <a:t>th </a:t>
            </a:r>
            <a:r>
              <a:rPr lang="en-US" altLang="zh-CN" dirty="0">
                <a:cs typeface="Times New Roman"/>
              </a:rPr>
              <a:t>PC </a:t>
            </a:r>
            <a:r>
              <a:rPr lang="en-US" altLang="zh-CN" spc="-5" dirty="0">
                <a:cs typeface="Times New Roman"/>
              </a:rPr>
              <a:t>retains the </a:t>
            </a:r>
            <a:r>
              <a:rPr lang="en-US" altLang="zh-CN" i="1" dirty="0">
                <a:cs typeface="Times New Roman"/>
              </a:rPr>
              <a:t>k</a:t>
            </a:r>
            <a:r>
              <a:rPr lang="en-US" altLang="zh-CN" baseline="24305" dirty="0">
                <a:cs typeface="Times New Roman"/>
              </a:rPr>
              <a:t>th </a:t>
            </a:r>
            <a:r>
              <a:rPr lang="en-US" altLang="zh-CN" spc="-5" dirty="0">
                <a:cs typeface="Times New Roman"/>
              </a:rPr>
              <a:t>greatest fraction </a:t>
            </a:r>
            <a:r>
              <a:rPr lang="en-US" altLang="zh-CN" dirty="0">
                <a:cs typeface="Times New Roman"/>
              </a:rPr>
              <a:t>of </a:t>
            </a:r>
            <a:r>
              <a:rPr lang="en-US" altLang="zh-CN" spc="-5" dirty="0">
                <a:cs typeface="Times New Roman"/>
              </a:rPr>
              <a:t>the variation in the</a:t>
            </a:r>
            <a:r>
              <a:rPr lang="en-US" altLang="zh-CN" spc="229" dirty="0">
                <a:cs typeface="Times New Roman"/>
              </a:rPr>
              <a:t> </a:t>
            </a:r>
            <a:r>
              <a:rPr lang="en-US" altLang="zh-CN" spc="-5" dirty="0">
                <a:cs typeface="Times New Roman"/>
              </a:rPr>
              <a:t>samples</a:t>
            </a:r>
            <a:endParaRPr lang="en-US" altLang="zh-CN" dirty="0"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60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/>
              <a:t>Interpretation </a:t>
            </a:r>
            <a:r>
              <a:rPr lang="en-US" altLang="zh-CN" spc="-5" dirty="0"/>
              <a:t>of</a:t>
            </a:r>
            <a:r>
              <a:rPr lang="en-US" altLang="zh-CN" spc="-45" dirty="0"/>
              <a:t> </a:t>
            </a:r>
            <a:r>
              <a:rPr lang="en-US" altLang="zh-CN" spc="-5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2250" marR="43180" indent="-171450">
                  <a:lnSpc>
                    <a:spcPts val="2300"/>
                  </a:lnSpc>
                  <a:spcBef>
                    <a:spcPts val="1425"/>
                  </a:spcBef>
                  <a:buFont typeface="Arial"/>
                  <a:buChar char="•"/>
                  <a:tabLst>
                    <a:tab pos="222250" algn="l"/>
                  </a:tabLst>
                </a:pPr>
                <a:r>
                  <a:rPr lang="en-US" altLang="zh-CN" spc="-5" dirty="0">
                    <a:cs typeface="Calibri Light"/>
                  </a:rPr>
                  <a:t>The </a:t>
                </a:r>
                <a:r>
                  <a:rPr lang="en-US" altLang="zh-CN" spc="-10" dirty="0">
                    <a:cs typeface="Calibri Light"/>
                  </a:rPr>
                  <a:t>new variables </a:t>
                </a:r>
                <a:r>
                  <a:rPr lang="en-US" altLang="zh-CN" spc="-5" dirty="0">
                    <a:cs typeface="Calibri Light"/>
                  </a:rPr>
                  <a:t>(PCs) </a:t>
                </a:r>
                <a:r>
                  <a:rPr lang="en-US" altLang="zh-CN" spc="-20" dirty="0">
                    <a:cs typeface="Calibri Light"/>
                  </a:rPr>
                  <a:t>have </a:t>
                </a:r>
                <a:r>
                  <a:rPr lang="en-US" altLang="zh-CN" dirty="0">
                    <a:cs typeface="Calibri Light"/>
                  </a:rPr>
                  <a:t>a </a:t>
                </a:r>
                <a:r>
                  <a:rPr lang="en-US" altLang="zh-CN" spc="-10" dirty="0">
                    <a:cs typeface="Calibri Light"/>
                  </a:rPr>
                  <a:t>variance </a:t>
                </a:r>
                <a:r>
                  <a:rPr lang="en-US" altLang="zh-CN" spc="-5" dirty="0">
                    <a:cs typeface="Calibri Light"/>
                  </a:rPr>
                  <a:t>equal </a:t>
                </a:r>
                <a:r>
                  <a:rPr lang="en-US" altLang="zh-CN" spc="-15" dirty="0">
                    <a:cs typeface="Calibri Light"/>
                  </a:rPr>
                  <a:t>to </a:t>
                </a:r>
                <a:r>
                  <a:rPr lang="en-US" altLang="zh-CN" spc="-5" dirty="0">
                    <a:cs typeface="Calibri Light"/>
                  </a:rPr>
                  <a:t>their </a:t>
                </a:r>
                <a:r>
                  <a:rPr lang="en-US" altLang="zh-CN" spc="-10" dirty="0">
                    <a:cs typeface="Calibri Light"/>
                  </a:rPr>
                  <a:t>corresponding </a:t>
                </a:r>
                <a:r>
                  <a:rPr lang="en-US" altLang="zh-CN" spc="-15" dirty="0">
                    <a:cs typeface="Calibri Light"/>
                  </a:rPr>
                  <a:t>eigenvalue,</a:t>
                </a:r>
                <a:r>
                  <a:rPr lang="en-US" altLang="zh-CN" spc="-10" dirty="0">
                    <a:cs typeface="Calibri Light"/>
                  </a:rPr>
                  <a:t> </a:t>
                </a:r>
                <a:r>
                  <a:rPr lang="en-US" altLang="zh-CN" spc="-5" dirty="0">
                    <a:cs typeface="Calibri Light"/>
                  </a:rPr>
                  <a:t>since</a:t>
                </a:r>
              </a:p>
              <a:p>
                <a:pPr marL="222250" marR="43180" indent="-171450">
                  <a:lnSpc>
                    <a:spcPts val="2300"/>
                  </a:lnSpc>
                  <a:spcBef>
                    <a:spcPts val="1425"/>
                  </a:spcBef>
                  <a:buFont typeface="Arial"/>
                  <a:buChar char="•"/>
                  <a:tabLst>
                    <a:tab pos="222250" algn="l"/>
                  </a:tabLst>
                </a:pPr>
                <a:endParaRPr lang="en-US" altLang="zh-CN" dirty="0">
                  <a:cs typeface="Calibri Light"/>
                </a:endParaRPr>
              </a:p>
              <a:p>
                <a:pPr marL="425450" indent="0">
                  <a:lnSpc>
                    <a:spcPct val="100000"/>
                  </a:lnSpc>
                  <a:spcBef>
                    <a:spcPts val="240"/>
                  </a:spcBef>
                  <a:buNone/>
                  <a:tabLst>
                    <a:tab pos="47161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𝑉𝑎𝑟</m:t>
                      </m:r>
                      <m:r>
                        <a:rPr lang="en-US" altLang="zh-CN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p>
                        <m:sSup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𝑢</m:t>
                          </m:r>
                        </m:e>
                        <m:sup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p>
                      </m:sSup>
                      <m:r>
                        <a:rPr lang="ar-AE" altLang="zh-CN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)=</m:t>
                      </m:r>
                      <m:sSubSup>
                        <m:sSubSup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  <m:sup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p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</m:sSup>
                      <m:r>
                        <a:rPr lang="zh-CN" altLang="ar-AE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𝑋</m:t>
                      </m:r>
                      <m:sSub>
                        <m:sSub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ar-AE" altLang="zh-CN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  <m:sup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ar-AE" altLang="zh-CN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  <m:sup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𝑣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ar-AE" altLang="zh-CN" sz="2400" i="1" spc="-25" dirty="0">
                          <a:solidFill>
                            <a:srgbClr val="954F7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ar-AE" altLang="zh-CN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zh-CN" altLang="ar-AE" sz="2400" i="1" spc="-25" dirty="0">
                              <a:solidFill>
                                <a:srgbClr val="954F7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ar-AE" altLang="zh-CN" i="1" baseline="-18518" dirty="0">
                  <a:cs typeface="Calibri"/>
                </a:endParaRPr>
              </a:p>
              <a:p>
                <a:pPr marL="1050290" indent="0">
                  <a:lnSpc>
                    <a:spcPct val="100000"/>
                  </a:lnSpc>
                  <a:spcBef>
                    <a:spcPts val="380"/>
                  </a:spcBef>
                  <a:buNone/>
                </a:pPr>
                <a:r>
                  <a:rPr lang="en-US" altLang="zh-CN" sz="2400" spc="-20" dirty="0">
                    <a:cs typeface="Calibri Light"/>
                  </a:rPr>
                  <a:t>for </a:t>
                </a:r>
                <a:r>
                  <a:rPr lang="en-US" altLang="zh-CN" sz="2400" spc="-5" dirty="0">
                    <a:cs typeface="Calibri Light"/>
                  </a:rPr>
                  <a:t>all</a:t>
                </a:r>
                <a:r>
                  <a:rPr lang="en-US" altLang="zh-CN" sz="2400" spc="345" dirty="0"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pc="-5" dirty="0">
                        <a:solidFill>
                          <a:srgbClr val="954F72"/>
                        </a:solidFill>
                        <a:latin typeface="Cambria Math" panose="02040503050406030204" pitchFamily="18" charset="0"/>
                        <a:cs typeface="Calibri Light"/>
                      </a:rPr>
                      <m:t>𝑘</m:t>
                    </m:r>
                    <m:r>
                      <a:rPr lang="en-US" altLang="zh-CN" sz="2400" i="1" spc="-5" dirty="0">
                        <a:solidFill>
                          <a:srgbClr val="954F72"/>
                        </a:solidFill>
                        <a:latin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altLang="zh-CN" sz="2400" i="1" spc="-5" dirty="0">
                        <a:solidFill>
                          <a:srgbClr val="954F72"/>
                        </a:solidFill>
                        <a:latin typeface="Cambria Math" panose="02040503050406030204" pitchFamily="18" charset="0"/>
                        <a:cs typeface="Calibri Light"/>
                      </a:rPr>
                      <m:t>1</m:t>
                    </m:r>
                    <m:r>
                      <a:rPr lang="en-US" altLang="zh-CN" sz="2400" i="1" spc="-5" dirty="0">
                        <a:solidFill>
                          <a:srgbClr val="954F72"/>
                        </a:solidFill>
                        <a:latin typeface="Cambria Math" panose="02040503050406030204" pitchFamily="18" charset="0"/>
                        <a:cs typeface="Calibri Light"/>
                      </a:rPr>
                      <m:t>,…,</m:t>
                    </m:r>
                    <m:r>
                      <a:rPr lang="zh-CN" altLang="en-US" sz="2400" i="1" spc="-5" dirty="0">
                        <a:solidFill>
                          <a:srgbClr val="954F72"/>
                        </a:solidFill>
                        <a:latin typeface="Cambria Math" panose="02040503050406030204" pitchFamily="18" charset="0"/>
                        <a:cs typeface="Calibri Light"/>
                      </a:rPr>
                      <m:t>𝑝</m:t>
                    </m:r>
                  </m:oMath>
                </a14:m>
                <a:endParaRPr lang="en-US" altLang="zh-CN" sz="2400" dirty="0">
                  <a:latin typeface="Calibri Light"/>
                  <a:cs typeface="Calibri Light"/>
                </a:endParaRPr>
              </a:p>
              <a:p>
                <a:pPr marL="222250" marR="267335" indent="-171450">
                  <a:lnSpc>
                    <a:spcPct val="96200"/>
                  </a:lnSpc>
                  <a:spcBef>
                    <a:spcPts val="3525"/>
                  </a:spcBef>
                  <a:buFont typeface="Arial"/>
                  <a:buChar char="•"/>
                  <a:tabLst>
                    <a:tab pos="222250" algn="l"/>
                  </a:tabLst>
                </a:pPr>
                <a:r>
                  <a:rPr lang="en-US" altLang="zh-CN" spc="-5" dirty="0">
                    <a:cs typeface="Calibri Light"/>
                  </a:rPr>
                  <a:t>Small</a:t>
                </a:r>
                <a:r>
                  <a:rPr lang="en-US" altLang="zh-CN" spc="-5" dirty="0">
                    <a:latin typeface="Calibri Light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pc="-25" dirty="0">
                            <a:solidFill>
                              <a:srgbClr val="954F7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zh-CN" altLang="ar-AE" i="1" spc="-25" dirty="0">
                            <a:solidFill>
                              <a:srgbClr val="954F7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zh-CN" altLang="ar-AE" i="1" spc="-25" dirty="0">
                            <a:solidFill>
                              <a:srgbClr val="954F7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dirty="0">
                    <a:latin typeface="Wingdings"/>
                    <a:cs typeface="Wingdings"/>
                  </a:rPr>
                  <a:t></a:t>
                </a:r>
                <a:r>
                  <a:rPr lang="ar-AE" altLang="zh-CN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pc="-5" dirty="0">
                    <a:cs typeface="Calibri Light"/>
                  </a:rPr>
                  <a:t>small </a:t>
                </a:r>
                <a:r>
                  <a:rPr lang="en-US" altLang="zh-CN" spc="-10" dirty="0">
                    <a:cs typeface="Calibri Light"/>
                  </a:rPr>
                  <a:t>variance </a:t>
                </a:r>
                <a:r>
                  <a:rPr lang="en-US" altLang="zh-CN" dirty="0">
                    <a:latin typeface="Wingdings"/>
                    <a:cs typeface="Wingdings"/>
                  </a:rPr>
                  <a:t>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pc="-20" dirty="0">
                    <a:cs typeface="Calibri Light"/>
                  </a:rPr>
                  <a:t>data </a:t>
                </a:r>
                <a:r>
                  <a:rPr lang="en-US" altLang="zh-CN" spc="-10" dirty="0">
                    <a:cs typeface="Calibri Light"/>
                  </a:rPr>
                  <a:t>change little </a:t>
                </a:r>
                <a:r>
                  <a:rPr lang="en-US" altLang="zh-CN" spc="-5" dirty="0">
                    <a:cs typeface="Calibri Light"/>
                  </a:rPr>
                  <a:t>in the </a:t>
                </a:r>
                <a:r>
                  <a:rPr lang="en-US" altLang="zh-CN" spc="-10" dirty="0">
                    <a:cs typeface="Calibri Light"/>
                  </a:rPr>
                  <a:t>direction </a:t>
                </a:r>
                <a:r>
                  <a:rPr lang="en-US" altLang="zh-CN" dirty="0">
                    <a:cs typeface="Calibri Light"/>
                  </a:rPr>
                  <a:t>of </a:t>
                </a:r>
                <a:r>
                  <a:rPr lang="en-US" altLang="zh-CN" spc="-10" dirty="0">
                    <a:cs typeface="Calibri Light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pc="-25" dirty="0">
                            <a:solidFill>
                              <a:srgbClr val="954F7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zh-CN" altLang="ar-AE" i="1" spc="-25" dirty="0">
                            <a:solidFill>
                              <a:srgbClr val="954F7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zh-CN" altLang="ar-AE" i="1" spc="-25" dirty="0">
                            <a:solidFill>
                              <a:srgbClr val="954F72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ar-AE" altLang="zh-CN" sz="3600" baseline="-15873" dirty="0">
                  <a:latin typeface="Calibri Light"/>
                  <a:cs typeface="Calibri Ligh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3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object 8"/>
          <p:cNvSpPr txBox="1"/>
          <p:nvPr/>
        </p:nvSpPr>
        <p:spPr>
          <a:xfrm>
            <a:off x="1383982" y="5139762"/>
            <a:ext cx="6376035" cy="11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7780" rIns="0" bIns="0" rtlCol="0">
            <a:spAutoFit/>
          </a:bodyPr>
          <a:lstStyle/>
          <a:p>
            <a:pPr marL="91440" marR="346075" algn="just">
              <a:lnSpc>
                <a:spcPct val="100800"/>
              </a:lnSpc>
              <a:spcBef>
                <a:spcPts val="140"/>
              </a:spcBef>
            </a:pPr>
            <a:r>
              <a:rPr sz="2400" spc="-5" dirty="0">
                <a:latin typeface="Calibri"/>
                <a:cs typeface="Calibri"/>
              </a:rPr>
              <a:t>PCA is useful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finding </a:t>
            </a:r>
            <a:r>
              <a:rPr sz="2400" spc="-55" dirty="0">
                <a:latin typeface="Calibri"/>
                <a:cs typeface="Calibri"/>
              </a:rPr>
              <a:t>new, </a:t>
            </a:r>
            <a:r>
              <a:rPr sz="2400" spc="-15" dirty="0">
                <a:latin typeface="Calibri"/>
                <a:cs typeface="Calibri"/>
              </a:rPr>
              <a:t>more informative,  </a:t>
            </a:r>
            <a:r>
              <a:rPr sz="2400" spc="-10" dirty="0">
                <a:latin typeface="Calibri"/>
                <a:cs typeface="Calibri"/>
              </a:rPr>
              <a:t>uncorrelated </a:t>
            </a:r>
            <a:r>
              <a:rPr sz="2400" spc="-15" dirty="0">
                <a:latin typeface="Calibri"/>
                <a:cs typeface="Calibri"/>
              </a:rPr>
              <a:t>features; </a:t>
            </a:r>
            <a:r>
              <a:rPr sz="2400" spc="-5" dirty="0">
                <a:latin typeface="Calibri"/>
                <a:cs typeface="Calibri"/>
              </a:rPr>
              <a:t>it reduces dimensionality 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rejecting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variance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8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PCA </a:t>
            </a:r>
            <a:r>
              <a:rPr lang="en-US" altLang="zh-CN" dirty="0"/>
              <a:t>Summary </a:t>
            </a:r>
            <a:r>
              <a:rPr lang="en-US" altLang="zh-CN" spc="-10" dirty="0"/>
              <a:t>until</a:t>
            </a:r>
            <a:r>
              <a:rPr lang="en-US" altLang="zh-CN" spc="-60" dirty="0"/>
              <a:t> </a:t>
            </a:r>
            <a:r>
              <a:rPr lang="en-US" altLang="zh-CN" spc="-10" dirty="0"/>
              <a:t>now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628650" y="1463094"/>
            <a:ext cx="7543800" cy="2573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1492885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25" dirty="0">
                <a:latin typeface="Calibri"/>
                <a:cs typeface="Calibri"/>
              </a:rPr>
              <a:t>Rotates </a:t>
            </a:r>
            <a:r>
              <a:rPr sz="2800" spc="-15" dirty="0">
                <a:latin typeface="Calibri"/>
                <a:cs typeface="Calibri"/>
              </a:rPr>
              <a:t>multivariate dataset into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new  </a:t>
            </a:r>
            <a:r>
              <a:rPr sz="2800" spc="-15" dirty="0">
                <a:latin typeface="Calibri"/>
                <a:cs typeface="Calibri"/>
              </a:rPr>
              <a:t>configuration </a:t>
            </a:r>
            <a:r>
              <a:rPr sz="2800" spc="-5" dirty="0">
                <a:latin typeface="Calibri"/>
                <a:cs typeface="Calibri"/>
              </a:rPr>
              <a:t>which is easier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solidFill>
                  <a:srgbClr val="CE2CDA"/>
                </a:solidFill>
                <a:latin typeface="Calibri"/>
                <a:cs typeface="Calibri"/>
              </a:rPr>
              <a:t>PCA is useful </a:t>
            </a:r>
            <a:r>
              <a:rPr sz="2800" spc="-25" dirty="0">
                <a:solidFill>
                  <a:srgbClr val="CE2CDA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CE2CDA"/>
                </a:solidFill>
                <a:latin typeface="Calibri"/>
                <a:cs typeface="Calibri"/>
              </a:rPr>
              <a:t>finding </a:t>
            </a:r>
            <a:r>
              <a:rPr sz="2800" spc="-70" dirty="0">
                <a:latin typeface="Calibri"/>
                <a:cs typeface="Calibri"/>
              </a:rPr>
              <a:t>new, </a:t>
            </a:r>
            <a:r>
              <a:rPr sz="2800" spc="-15" dirty="0">
                <a:latin typeface="Calibri"/>
                <a:cs typeface="Calibri"/>
              </a:rPr>
              <a:t>more informative,  uncorrelated </a:t>
            </a:r>
            <a:r>
              <a:rPr sz="2800" spc="-20" dirty="0">
                <a:latin typeface="Calibri"/>
                <a:cs typeface="Calibri"/>
              </a:rPr>
              <a:t>features;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reduces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dimensionality by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rejecting low variance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793121" y="4415380"/>
            <a:ext cx="7505065" cy="1293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890905" marR="372745" indent="-342900">
              <a:lnSpc>
                <a:spcPts val="2590"/>
              </a:lnSpc>
              <a:spcBef>
                <a:spcPts val="285"/>
              </a:spcBef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400" spc="-5" dirty="0">
                <a:latin typeface="Calibri"/>
                <a:cs typeface="Calibri"/>
              </a:rPr>
              <a:t>PCA </a:t>
            </a:r>
            <a:r>
              <a:rPr sz="2400" spc="-10" dirty="0">
                <a:latin typeface="Calibri"/>
                <a:cs typeface="Calibri"/>
              </a:rPr>
              <a:t>compresses </a:t>
            </a:r>
            <a:r>
              <a:rPr sz="2400" spc="-5" dirty="0">
                <a:latin typeface="Calibri"/>
                <a:cs typeface="Calibri"/>
              </a:rPr>
              <a:t>(i.e. </a:t>
            </a:r>
            <a:r>
              <a:rPr sz="2400" spc="-10" dirty="0">
                <a:latin typeface="Calibri"/>
                <a:cs typeface="Calibri"/>
              </a:rPr>
              <a:t>perform projection 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10" dirty="0">
                <a:latin typeface="Calibri"/>
                <a:cs typeface="Calibri"/>
              </a:rPr>
              <a:t>points by </a:t>
            </a:r>
            <a:r>
              <a:rPr sz="2400" spc="-5" dirty="0">
                <a:latin typeface="Calibri"/>
                <a:cs typeface="Calibri"/>
              </a:rPr>
              <a:t>only using the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spc="-25" dirty="0">
                <a:latin typeface="Calibri"/>
                <a:cs typeface="Calibri"/>
              </a:rPr>
              <a:t>few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eigenvectors.</a:t>
            </a:r>
            <a:endParaRPr sz="2400" dirty="0">
              <a:latin typeface="Calibri"/>
              <a:cs typeface="Calibri"/>
            </a:endParaRPr>
          </a:p>
          <a:p>
            <a:pPr marL="890905" indent="-342900">
              <a:lnSpc>
                <a:spcPts val="2340"/>
              </a:lnSpc>
              <a:buFont typeface="Arial" panose="020B0604020202020204" pitchFamily="34" charset="0"/>
              <a:buChar char="•"/>
              <a:tabLst>
                <a:tab pos="891540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corresponds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choosing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Yu Gothic"/>
                <a:cs typeface="Yu Gothic"/>
              </a:rPr>
              <a:t>“</a:t>
            </a: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subspace</a:t>
            </a:r>
            <a:r>
              <a:rPr sz="2400" spc="-5" dirty="0">
                <a:latin typeface="Yu Gothic"/>
                <a:cs typeface="Yu Gothic"/>
              </a:rPr>
              <a:t>”</a:t>
            </a:r>
            <a:r>
              <a:rPr lang="en-US" sz="2400" dirty="0">
                <a:latin typeface="Yu Gothic"/>
                <a:cs typeface="Yu Gothic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 points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line, </a:t>
            </a:r>
            <a:r>
              <a:rPr sz="2400" dirty="0">
                <a:latin typeface="Calibri"/>
                <a:cs typeface="Calibri"/>
              </a:rPr>
              <a:t>plane,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Yu Gothic"/>
                <a:cs typeface="Yu Gothic"/>
              </a:rPr>
              <a:t>“</a:t>
            </a:r>
            <a:r>
              <a:rPr sz="2400" spc="-10" dirty="0">
                <a:latin typeface="Calibri"/>
                <a:cs typeface="Calibri"/>
              </a:rPr>
              <a:t>hyper-plane</a:t>
            </a:r>
            <a:r>
              <a:rPr sz="1600" spc="-10" dirty="0">
                <a:latin typeface="Yu Gothic"/>
                <a:cs typeface="Yu Gothic"/>
              </a:rPr>
              <a:t>”</a:t>
            </a:r>
            <a:endParaRPr sz="1600" dirty="0">
              <a:latin typeface="Yu Gothic"/>
              <a:cs typeface="Yu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3254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665605" cy="585111"/>
          </a:xfrm>
        </p:spPr>
        <p:txBody>
          <a:bodyPr/>
          <a:lstStyle/>
          <a:p>
            <a:r>
              <a:rPr lang="en-US" altLang="zh-CN" sz="3200" spc="-5" dirty="0"/>
              <a:t>PCA </a:t>
            </a:r>
            <a:r>
              <a:rPr lang="en-US" altLang="zh-CN" sz="3200" spc="-30" dirty="0"/>
              <a:t>for </a:t>
            </a:r>
            <a:r>
              <a:rPr lang="en-US" altLang="zh-CN" sz="3200" spc="-5" dirty="0"/>
              <a:t>dimension</a:t>
            </a:r>
            <a:r>
              <a:rPr lang="en-US" altLang="zh-CN" sz="3200" spc="-10" dirty="0"/>
              <a:t> reduction</a:t>
            </a:r>
            <a:br>
              <a:rPr lang="en-US" altLang="zh-CN" sz="3200" spc="-10" dirty="0"/>
            </a:br>
            <a:r>
              <a:rPr lang="en-US" altLang="zh-CN" sz="3200" spc="5" dirty="0">
                <a:cs typeface="Calibri Light"/>
              </a:rPr>
              <a:t>e.g. </a:t>
            </a:r>
            <a:r>
              <a:rPr lang="en-US" altLang="zh-CN" sz="3200" spc="-5" dirty="0">
                <a:cs typeface="Calibri Light"/>
              </a:rPr>
              <a:t>p=3 </a:t>
            </a:r>
            <a:r>
              <a:rPr lang="en-US" altLang="zh-CN" sz="3200" dirty="0">
                <a:latin typeface="Wingdings"/>
                <a:cs typeface="Wingdings"/>
              </a:rPr>
              <a:t></a:t>
            </a:r>
            <a:r>
              <a:rPr lang="en-US" altLang="zh-CN" sz="3200" dirty="0">
                <a:latin typeface="Times New Roman"/>
                <a:cs typeface="Times New Roman"/>
              </a:rPr>
              <a:t> </a:t>
            </a:r>
            <a:r>
              <a:rPr lang="en-US" altLang="zh-CN" sz="3200" spc="-5" dirty="0">
                <a:cs typeface="Calibri Light"/>
              </a:rPr>
              <a:t>(pick </a:t>
            </a:r>
            <a:r>
              <a:rPr lang="en-US" altLang="zh-CN" sz="3200" spc="-10" dirty="0">
                <a:cs typeface="Calibri Light"/>
              </a:rPr>
              <a:t>top k=2</a:t>
            </a:r>
            <a:r>
              <a:rPr lang="en-US" altLang="zh-CN" sz="3200" spc="-114" dirty="0">
                <a:cs typeface="Calibri Light"/>
              </a:rPr>
              <a:t> </a:t>
            </a:r>
            <a:r>
              <a:rPr lang="en-US" altLang="zh-CN" sz="3200" spc="-5" dirty="0">
                <a:cs typeface="Calibri Light"/>
              </a:rPr>
              <a:t>PCs)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object 7"/>
          <p:cNvSpPr/>
          <p:nvPr/>
        </p:nvSpPr>
        <p:spPr>
          <a:xfrm>
            <a:off x="718737" y="1664804"/>
            <a:ext cx="7495300" cy="397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5117465" y="5709539"/>
            <a:ext cx="2463165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corresponds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choosing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</a:pPr>
            <a:r>
              <a:rPr sz="1800" spc="-5" dirty="0">
                <a:latin typeface="Yu Gothic"/>
                <a:cs typeface="Yu Gothic"/>
              </a:rPr>
              <a:t>“</a:t>
            </a:r>
            <a:r>
              <a:rPr sz="1800" spc="-5" dirty="0">
                <a:latin typeface="Arial"/>
                <a:cs typeface="Arial"/>
              </a:rPr>
              <a:t>2D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plane</a:t>
            </a:r>
            <a:r>
              <a:rPr sz="1800" spc="-5" dirty="0">
                <a:latin typeface="Yu Gothic"/>
                <a:cs typeface="Yu Gothic"/>
              </a:rPr>
              <a:t>”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4553610" y="2577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657350" y="1777536"/>
                <a:ext cx="1743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</m:oMath>
                  </m:oMathPara>
                </a14:m>
                <a:endParaRPr lang="zh-CN" altLang="en-US" sz="2800" dirty="0">
                  <a:solidFill>
                    <a:srgbClr val="0F7AC8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777536"/>
                <a:ext cx="17430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743575" y="1403194"/>
                <a:ext cx="1743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</m:oMath>
                  </m:oMathPara>
                </a14:m>
                <a:endParaRPr lang="zh-CN" altLang="en-US" sz="2800" dirty="0">
                  <a:solidFill>
                    <a:srgbClr val="0F7AC8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1403194"/>
                <a:ext cx="17430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11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How </a:t>
            </a:r>
            <a:r>
              <a:rPr lang="en-US" altLang="zh-CN" spc="-20" dirty="0"/>
              <a:t>many </a:t>
            </a:r>
            <a:r>
              <a:rPr lang="en-US" altLang="zh-CN" spc="-10" dirty="0"/>
              <a:t>components </a:t>
            </a:r>
            <a:r>
              <a:rPr lang="en-US" altLang="zh-CN" spc="-20" dirty="0"/>
              <a:t>to</a:t>
            </a:r>
            <a:r>
              <a:rPr lang="en-US" altLang="zh-CN" spc="-40" dirty="0"/>
              <a:t> </a:t>
            </a:r>
            <a:r>
              <a:rPr lang="en-US" altLang="zh-CN" spc="-30" dirty="0"/>
              <a:t>keep?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I. Variance: Enough PCs to have a cumulative variance explained by the PCs that is &gt;50-70%</a:t>
            </a:r>
          </a:p>
          <a:p>
            <a:endParaRPr lang="en-US" altLang="zh-CN" dirty="0"/>
          </a:p>
          <a:p>
            <a:r>
              <a:rPr lang="en-US" altLang="zh-CN" dirty="0"/>
              <a:t>II. Scree plot: represents the ability of PCs to explain the variation in data, e.g. keep PCs with eigenvalues &gt;1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55602"/>
            <a:ext cx="8267700" cy="585111"/>
          </a:xfrm>
        </p:spPr>
        <p:txBody>
          <a:bodyPr/>
          <a:lstStyle/>
          <a:p>
            <a:r>
              <a:rPr lang="en-US" altLang="zh-CN" spc="5" dirty="0"/>
              <a:t>e.g. </a:t>
            </a:r>
            <a:r>
              <a:rPr lang="en-US" altLang="zh-CN" spc="-5" dirty="0"/>
              <a:t>check </a:t>
            </a:r>
            <a:r>
              <a:rPr lang="en-US" altLang="zh-CN" spc="-20" dirty="0"/>
              <a:t>percentage </a:t>
            </a:r>
            <a:r>
              <a:rPr lang="en-US" altLang="zh-CN" dirty="0"/>
              <a:t>of </a:t>
            </a:r>
            <a:r>
              <a:rPr lang="en-US" altLang="zh-CN" spc="-40" dirty="0"/>
              <a:t>kept</a:t>
            </a:r>
            <a:r>
              <a:rPr lang="en-US" altLang="zh-CN" spc="-20" dirty="0"/>
              <a:t> </a:t>
            </a:r>
            <a:r>
              <a:rPr lang="en-US" altLang="zh-CN" spc="-15" dirty="0"/>
              <a:t>variance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2363598" y="1948531"/>
            <a:ext cx="215900" cy="1993264"/>
          </a:xfrm>
          <a:custGeom>
            <a:avLst/>
            <a:gdLst/>
            <a:ahLst/>
            <a:cxnLst/>
            <a:rect l="l" t="t" r="r" b="b"/>
            <a:pathLst>
              <a:path w="215900" h="1993264">
                <a:moveTo>
                  <a:pt x="0" y="0"/>
                </a:moveTo>
                <a:lnTo>
                  <a:pt x="215563" y="0"/>
                </a:lnTo>
                <a:lnTo>
                  <a:pt x="215563" y="1993104"/>
                </a:lnTo>
                <a:lnTo>
                  <a:pt x="0" y="1993104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2363597" y="1949987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580845" y="1948530"/>
            <a:ext cx="0" cy="1993264"/>
          </a:xfrm>
          <a:custGeom>
            <a:avLst/>
            <a:gdLst/>
            <a:ahLst/>
            <a:cxnLst/>
            <a:rect l="l" t="t" r="r" b="b"/>
            <a:pathLst>
              <a:path h="1993264">
                <a:moveTo>
                  <a:pt x="0" y="0"/>
                </a:moveTo>
                <a:lnTo>
                  <a:pt x="0" y="1993105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2363597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365281" y="1948530"/>
            <a:ext cx="0" cy="1993264"/>
          </a:xfrm>
          <a:custGeom>
            <a:avLst/>
            <a:gdLst/>
            <a:ahLst/>
            <a:cxnLst/>
            <a:rect l="l" t="t" r="r" b="b"/>
            <a:pathLst>
              <a:path h="1993264">
                <a:moveTo>
                  <a:pt x="0" y="0"/>
                </a:moveTo>
                <a:lnTo>
                  <a:pt x="0" y="1993105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2915980" y="2426409"/>
            <a:ext cx="215900" cy="1515745"/>
          </a:xfrm>
          <a:custGeom>
            <a:avLst/>
            <a:gdLst/>
            <a:ahLst/>
            <a:cxnLst/>
            <a:rect l="l" t="t" r="r" b="b"/>
            <a:pathLst>
              <a:path w="215900" h="1515745">
                <a:moveTo>
                  <a:pt x="0" y="0"/>
                </a:moveTo>
                <a:lnTo>
                  <a:pt x="215563" y="0"/>
                </a:lnTo>
                <a:lnTo>
                  <a:pt x="215563" y="1515226"/>
                </a:lnTo>
                <a:lnTo>
                  <a:pt x="0" y="1515226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915979" y="242786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3133227" y="2426409"/>
            <a:ext cx="0" cy="1515745"/>
          </a:xfrm>
          <a:custGeom>
            <a:avLst/>
            <a:gdLst/>
            <a:ahLst/>
            <a:cxnLst/>
            <a:rect l="l" t="t" r="r" b="b"/>
            <a:pathLst>
              <a:path h="1515745">
                <a:moveTo>
                  <a:pt x="0" y="0"/>
                </a:moveTo>
                <a:lnTo>
                  <a:pt x="0" y="151522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2915979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2917663" y="2426409"/>
            <a:ext cx="0" cy="1515745"/>
          </a:xfrm>
          <a:custGeom>
            <a:avLst/>
            <a:gdLst/>
            <a:ahLst/>
            <a:cxnLst/>
            <a:rect l="l" t="t" r="r" b="b"/>
            <a:pathLst>
              <a:path h="1515745">
                <a:moveTo>
                  <a:pt x="0" y="0"/>
                </a:moveTo>
                <a:lnTo>
                  <a:pt x="0" y="151522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3468362" y="2717800"/>
            <a:ext cx="215900" cy="1224280"/>
          </a:xfrm>
          <a:custGeom>
            <a:avLst/>
            <a:gdLst/>
            <a:ahLst/>
            <a:cxnLst/>
            <a:rect l="l" t="t" r="r" b="b"/>
            <a:pathLst>
              <a:path w="215900" h="1224279">
                <a:moveTo>
                  <a:pt x="0" y="0"/>
                </a:moveTo>
                <a:lnTo>
                  <a:pt x="215563" y="0"/>
                </a:lnTo>
                <a:lnTo>
                  <a:pt x="215563" y="1223836"/>
                </a:lnTo>
                <a:lnTo>
                  <a:pt x="0" y="1223836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3468361" y="271925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3685609" y="2717799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3468361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470046" y="2717799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4020745" y="3253957"/>
            <a:ext cx="215900" cy="687705"/>
          </a:xfrm>
          <a:custGeom>
            <a:avLst/>
            <a:gdLst/>
            <a:ahLst/>
            <a:cxnLst/>
            <a:rect l="l" t="t" r="r" b="b"/>
            <a:pathLst>
              <a:path w="215900" h="687704">
                <a:moveTo>
                  <a:pt x="0" y="0"/>
                </a:moveTo>
                <a:lnTo>
                  <a:pt x="215563" y="0"/>
                </a:lnTo>
                <a:lnTo>
                  <a:pt x="215563" y="687679"/>
                </a:lnTo>
                <a:lnTo>
                  <a:pt x="0" y="687679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4020743" y="325541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4237991" y="3253956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679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4020743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4022427" y="3253956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679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4573126" y="3568658"/>
            <a:ext cx="215900" cy="373380"/>
          </a:xfrm>
          <a:custGeom>
            <a:avLst/>
            <a:gdLst/>
            <a:ahLst/>
            <a:cxnLst/>
            <a:rect l="l" t="t" r="r" b="b"/>
            <a:pathLst>
              <a:path w="215900" h="373379">
                <a:moveTo>
                  <a:pt x="0" y="0"/>
                </a:moveTo>
                <a:lnTo>
                  <a:pt x="215563" y="0"/>
                </a:lnTo>
                <a:lnTo>
                  <a:pt x="215563" y="372978"/>
                </a:lnTo>
                <a:lnTo>
                  <a:pt x="0" y="372978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4573125" y="3570114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4790373" y="3568657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2978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4573125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4574810" y="3568657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2978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5125509" y="3591969"/>
            <a:ext cx="215900" cy="349885"/>
          </a:xfrm>
          <a:custGeom>
            <a:avLst/>
            <a:gdLst/>
            <a:ahLst/>
            <a:cxnLst/>
            <a:rect l="l" t="t" r="r" b="b"/>
            <a:pathLst>
              <a:path w="215900" h="349885">
                <a:moveTo>
                  <a:pt x="0" y="0"/>
                </a:moveTo>
                <a:lnTo>
                  <a:pt x="215563" y="0"/>
                </a:lnTo>
                <a:lnTo>
                  <a:pt x="215563" y="349667"/>
                </a:lnTo>
                <a:lnTo>
                  <a:pt x="0" y="349667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5125507" y="359342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5342755" y="3591969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667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5125507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/>
          <p:nvPr/>
        </p:nvSpPr>
        <p:spPr>
          <a:xfrm>
            <a:off x="5127191" y="3591969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667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5677890" y="3673558"/>
            <a:ext cx="215900" cy="268605"/>
          </a:xfrm>
          <a:custGeom>
            <a:avLst/>
            <a:gdLst/>
            <a:ahLst/>
            <a:cxnLst/>
            <a:rect l="l" t="t" r="r" b="b"/>
            <a:pathLst>
              <a:path w="215900" h="268604">
                <a:moveTo>
                  <a:pt x="0" y="0"/>
                </a:moveTo>
                <a:lnTo>
                  <a:pt x="215563" y="0"/>
                </a:lnTo>
                <a:lnTo>
                  <a:pt x="215563" y="268077"/>
                </a:lnTo>
                <a:lnTo>
                  <a:pt x="0" y="268077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5677890" y="3675015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5895137" y="3673558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078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/>
          <p:nvPr/>
        </p:nvSpPr>
        <p:spPr>
          <a:xfrm>
            <a:off x="5677890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/>
          <p:cNvSpPr/>
          <p:nvPr/>
        </p:nvSpPr>
        <p:spPr>
          <a:xfrm>
            <a:off x="5679574" y="3673558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078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/>
          <p:cNvSpPr/>
          <p:nvPr/>
        </p:nvSpPr>
        <p:spPr>
          <a:xfrm>
            <a:off x="6230272" y="3685213"/>
            <a:ext cx="215900" cy="256540"/>
          </a:xfrm>
          <a:custGeom>
            <a:avLst/>
            <a:gdLst/>
            <a:ahLst/>
            <a:cxnLst/>
            <a:rect l="l" t="t" r="r" b="b"/>
            <a:pathLst>
              <a:path w="215900" h="256539">
                <a:moveTo>
                  <a:pt x="0" y="0"/>
                </a:moveTo>
                <a:lnTo>
                  <a:pt x="215564" y="0"/>
                </a:lnTo>
                <a:lnTo>
                  <a:pt x="215564" y="256423"/>
                </a:lnTo>
                <a:lnTo>
                  <a:pt x="0" y="256423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/>
          <p:cNvSpPr/>
          <p:nvPr/>
        </p:nvSpPr>
        <p:spPr>
          <a:xfrm>
            <a:off x="6230271" y="3686670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/>
          <p:cNvSpPr/>
          <p:nvPr/>
        </p:nvSpPr>
        <p:spPr>
          <a:xfrm>
            <a:off x="6447519" y="368521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422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6230271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6231955" y="368521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422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6782654" y="3720180"/>
            <a:ext cx="215900" cy="221615"/>
          </a:xfrm>
          <a:custGeom>
            <a:avLst/>
            <a:gdLst/>
            <a:ahLst/>
            <a:cxnLst/>
            <a:rect l="l" t="t" r="r" b="b"/>
            <a:pathLst>
              <a:path w="215900" h="221614">
                <a:moveTo>
                  <a:pt x="0" y="0"/>
                </a:moveTo>
                <a:lnTo>
                  <a:pt x="215563" y="0"/>
                </a:lnTo>
                <a:lnTo>
                  <a:pt x="215563" y="221456"/>
                </a:lnTo>
                <a:lnTo>
                  <a:pt x="0" y="221456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6782653" y="3721637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6999901" y="3720180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4">
                <a:moveTo>
                  <a:pt x="0" y="0"/>
                </a:moveTo>
                <a:lnTo>
                  <a:pt x="0" y="22145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6782653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6784337" y="3720180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4">
                <a:moveTo>
                  <a:pt x="0" y="0"/>
                </a:moveTo>
                <a:lnTo>
                  <a:pt x="0" y="22145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/>
          <p:cNvSpPr/>
          <p:nvPr/>
        </p:nvSpPr>
        <p:spPr>
          <a:xfrm>
            <a:off x="7335036" y="3731836"/>
            <a:ext cx="215900" cy="210185"/>
          </a:xfrm>
          <a:custGeom>
            <a:avLst/>
            <a:gdLst/>
            <a:ahLst/>
            <a:cxnLst/>
            <a:rect l="l" t="t" r="r" b="b"/>
            <a:pathLst>
              <a:path w="215900" h="210185">
                <a:moveTo>
                  <a:pt x="0" y="0"/>
                </a:moveTo>
                <a:lnTo>
                  <a:pt x="215564" y="0"/>
                </a:lnTo>
                <a:lnTo>
                  <a:pt x="215564" y="209800"/>
                </a:lnTo>
                <a:lnTo>
                  <a:pt x="0" y="20980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8"/>
          <p:cNvSpPr/>
          <p:nvPr/>
        </p:nvSpPr>
        <p:spPr>
          <a:xfrm>
            <a:off x="7335036" y="37332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/>
          <p:cNvSpPr/>
          <p:nvPr/>
        </p:nvSpPr>
        <p:spPr>
          <a:xfrm>
            <a:off x="7552283" y="3731836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800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/>
          <p:cNvSpPr/>
          <p:nvPr/>
        </p:nvSpPr>
        <p:spPr>
          <a:xfrm>
            <a:off x="7335036" y="3943093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/>
          <p:cNvSpPr/>
          <p:nvPr/>
        </p:nvSpPr>
        <p:spPr>
          <a:xfrm>
            <a:off x="7336719" y="3731836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800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/>
          <p:cNvSpPr/>
          <p:nvPr/>
        </p:nvSpPr>
        <p:spPr>
          <a:xfrm>
            <a:off x="2201926" y="1692108"/>
            <a:ext cx="0" cy="2296160"/>
          </a:xfrm>
          <a:custGeom>
            <a:avLst/>
            <a:gdLst/>
            <a:ahLst/>
            <a:cxnLst/>
            <a:rect l="l" t="t" r="r" b="b"/>
            <a:pathLst>
              <a:path h="2296160">
                <a:moveTo>
                  <a:pt x="0" y="0"/>
                </a:moveTo>
                <a:lnTo>
                  <a:pt x="0" y="2296151"/>
                </a:lnTo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/>
          <p:cNvSpPr/>
          <p:nvPr/>
        </p:nvSpPr>
        <p:spPr>
          <a:xfrm>
            <a:off x="2203609" y="1692107"/>
            <a:ext cx="0" cy="2299335"/>
          </a:xfrm>
          <a:custGeom>
            <a:avLst/>
            <a:gdLst/>
            <a:ahLst/>
            <a:cxnLst/>
            <a:rect l="l" t="t" r="r" b="b"/>
            <a:pathLst>
              <a:path h="2299335">
                <a:moveTo>
                  <a:pt x="0" y="2299065"/>
                </a:moveTo>
                <a:lnTo>
                  <a:pt x="0" y="0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/>
          <p:cNvSpPr/>
          <p:nvPr/>
        </p:nvSpPr>
        <p:spPr>
          <a:xfrm>
            <a:off x="2148034" y="394163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/>
          <p:cNvSpPr/>
          <p:nvPr/>
        </p:nvSpPr>
        <p:spPr>
          <a:xfrm>
            <a:off x="2148034" y="39430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/>
          <p:cNvSpPr/>
          <p:nvPr/>
        </p:nvSpPr>
        <p:spPr>
          <a:xfrm>
            <a:off x="2148034" y="348706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/>
          <p:cNvSpPr/>
          <p:nvPr/>
        </p:nvSpPr>
        <p:spPr>
          <a:xfrm>
            <a:off x="2148034" y="3488525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/>
          <p:cNvSpPr/>
          <p:nvPr/>
        </p:nvSpPr>
        <p:spPr>
          <a:xfrm>
            <a:off x="2148034" y="304415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/>
          <p:cNvSpPr/>
          <p:nvPr/>
        </p:nvSpPr>
        <p:spPr>
          <a:xfrm>
            <a:off x="2148034" y="304561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0"/>
          <p:cNvSpPr/>
          <p:nvPr/>
        </p:nvSpPr>
        <p:spPr>
          <a:xfrm>
            <a:off x="2148034" y="25895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/>
          <p:cNvSpPr/>
          <p:nvPr/>
        </p:nvSpPr>
        <p:spPr>
          <a:xfrm>
            <a:off x="2148034" y="25910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/>
          <p:cNvSpPr/>
          <p:nvPr/>
        </p:nvSpPr>
        <p:spPr>
          <a:xfrm>
            <a:off x="2148034" y="214667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/>
          <p:cNvSpPr/>
          <p:nvPr/>
        </p:nvSpPr>
        <p:spPr>
          <a:xfrm>
            <a:off x="2148034" y="2148132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/>
          <p:cNvSpPr/>
          <p:nvPr/>
        </p:nvSpPr>
        <p:spPr>
          <a:xfrm>
            <a:off x="2148034" y="169210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/>
          <p:cNvSpPr/>
          <p:nvPr/>
        </p:nvSpPr>
        <p:spPr>
          <a:xfrm>
            <a:off x="2148034" y="1693564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/>
          <p:cNvSpPr/>
          <p:nvPr/>
        </p:nvSpPr>
        <p:spPr>
          <a:xfrm>
            <a:off x="2201926" y="3941636"/>
            <a:ext cx="5523865" cy="0"/>
          </a:xfrm>
          <a:custGeom>
            <a:avLst/>
            <a:gdLst/>
            <a:ahLst/>
            <a:cxnLst/>
            <a:rect l="l" t="t" r="r" b="b"/>
            <a:pathLst>
              <a:path w="5523865">
                <a:moveTo>
                  <a:pt x="0" y="0"/>
                </a:moveTo>
                <a:lnTo>
                  <a:pt x="5523820" y="0"/>
                </a:lnTo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/>
          <p:cNvSpPr/>
          <p:nvPr/>
        </p:nvSpPr>
        <p:spPr>
          <a:xfrm>
            <a:off x="2201925" y="3943093"/>
            <a:ext cx="5527675" cy="0"/>
          </a:xfrm>
          <a:custGeom>
            <a:avLst/>
            <a:gdLst/>
            <a:ahLst/>
            <a:cxnLst/>
            <a:rect l="l" t="t" r="r" b="b"/>
            <a:pathLst>
              <a:path w="5527675">
                <a:moveTo>
                  <a:pt x="0" y="0"/>
                </a:moveTo>
                <a:lnTo>
                  <a:pt x="55271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/>
          <p:cNvSpPr/>
          <p:nvPr/>
        </p:nvSpPr>
        <p:spPr>
          <a:xfrm>
            <a:off x="2754307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/>
          <p:cNvSpPr/>
          <p:nvPr/>
        </p:nvSpPr>
        <p:spPr>
          <a:xfrm>
            <a:off x="2755991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/>
          <p:cNvSpPr/>
          <p:nvPr/>
        </p:nvSpPr>
        <p:spPr>
          <a:xfrm>
            <a:off x="3306690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/>
          <p:cNvSpPr/>
          <p:nvPr/>
        </p:nvSpPr>
        <p:spPr>
          <a:xfrm>
            <a:off x="3308373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/>
          <p:cNvSpPr/>
          <p:nvPr/>
        </p:nvSpPr>
        <p:spPr>
          <a:xfrm>
            <a:off x="3859071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/>
          <p:cNvSpPr/>
          <p:nvPr/>
        </p:nvSpPr>
        <p:spPr>
          <a:xfrm>
            <a:off x="3860755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/>
          <p:cNvSpPr/>
          <p:nvPr/>
        </p:nvSpPr>
        <p:spPr>
          <a:xfrm>
            <a:off x="4411454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/>
          <p:cNvSpPr/>
          <p:nvPr/>
        </p:nvSpPr>
        <p:spPr>
          <a:xfrm>
            <a:off x="4413136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6"/>
          <p:cNvSpPr/>
          <p:nvPr/>
        </p:nvSpPr>
        <p:spPr>
          <a:xfrm>
            <a:off x="4963835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/>
          <p:cNvSpPr/>
          <p:nvPr/>
        </p:nvSpPr>
        <p:spPr>
          <a:xfrm>
            <a:off x="4965519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8"/>
          <p:cNvSpPr/>
          <p:nvPr/>
        </p:nvSpPr>
        <p:spPr>
          <a:xfrm>
            <a:off x="5516218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/>
          <p:cNvSpPr/>
          <p:nvPr/>
        </p:nvSpPr>
        <p:spPr>
          <a:xfrm>
            <a:off x="5517901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/>
          <p:cNvSpPr/>
          <p:nvPr/>
        </p:nvSpPr>
        <p:spPr>
          <a:xfrm>
            <a:off x="6068599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/>
          <p:cNvSpPr/>
          <p:nvPr/>
        </p:nvSpPr>
        <p:spPr>
          <a:xfrm>
            <a:off x="6070283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/>
          <p:cNvSpPr/>
          <p:nvPr/>
        </p:nvSpPr>
        <p:spPr>
          <a:xfrm>
            <a:off x="6620982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/>
          <p:cNvSpPr/>
          <p:nvPr/>
        </p:nvSpPr>
        <p:spPr>
          <a:xfrm>
            <a:off x="6622664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/>
          <p:cNvSpPr/>
          <p:nvPr/>
        </p:nvSpPr>
        <p:spPr>
          <a:xfrm>
            <a:off x="7173363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/>
          <p:cNvSpPr/>
          <p:nvPr/>
        </p:nvSpPr>
        <p:spPr>
          <a:xfrm>
            <a:off x="7175047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6"/>
          <p:cNvSpPr/>
          <p:nvPr/>
        </p:nvSpPr>
        <p:spPr>
          <a:xfrm>
            <a:off x="7725746" y="3941636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46622"/>
                </a:moveTo>
                <a:lnTo>
                  <a:pt x="0" y="0"/>
                </a:lnTo>
                <a:lnTo>
                  <a:pt x="0" y="4662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/>
          <p:cNvSpPr/>
          <p:nvPr/>
        </p:nvSpPr>
        <p:spPr>
          <a:xfrm>
            <a:off x="7727429" y="394163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536"/>
                </a:lnTo>
              </a:path>
            </a:pathLst>
          </a:custGeom>
          <a:ln w="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/>
          <p:cNvSpPr txBox="1"/>
          <p:nvPr/>
        </p:nvSpPr>
        <p:spPr>
          <a:xfrm>
            <a:off x="1865879" y="2029075"/>
            <a:ext cx="21717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70" dirty="0">
                <a:latin typeface="Arial"/>
                <a:cs typeface="Arial"/>
              </a:rPr>
              <a:t>2</a:t>
            </a:r>
            <a:r>
              <a:rPr sz="1200" spc="9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89"/>
          <p:cNvSpPr txBox="1"/>
          <p:nvPr/>
        </p:nvSpPr>
        <p:spPr>
          <a:xfrm>
            <a:off x="1865879" y="1574507"/>
            <a:ext cx="21717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70" dirty="0">
                <a:latin typeface="Arial"/>
                <a:cs typeface="Arial"/>
              </a:rPr>
              <a:t>2</a:t>
            </a:r>
            <a:r>
              <a:rPr sz="1200" spc="9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0"/>
          <p:cNvSpPr txBox="1"/>
          <p:nvPr/>
        </p:nvSpPr>
        <p:spPr>
          <a:xfrm>
            <a:off x="1865879" y="2471988"/>
            <a:ext cx="5822315" cy="1781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609590" algn="r">
              <a:lnSpc>
                <a:spcPct val="100000"/>
              </a:lnSpc>
              <a:spcBef>
                <a:spcPts val="90"/>
              </a:spcBef>
            </a:pPr>
            <a:r>
              <a:rPr sz="1200" spc="70" dirty="0">
                <a:latin typeface="Arial"/>
                <a:cs typeface="Arial"/>
              </a:rPr>
              <a:t>1</a:t>
            </a:r>
            <a:r>
              <a:rPr sz="1200" spc="95" dirty="0"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R="5609590" algn="r">
              <a:lnSpc>
                <a:spcPct val="100000"/>
              </a:lnSpc>
            </a:pPr>
            <a:r>
              <a:rPr sz="1200" spc="70" dirty="0">
                <a:latin typeface="Arial"/>
                <a:cs typeface="Arial"/>
              </a:rPr>
              <a:t>1</a:t>
            </a:r>
            <a:r>
              <a:rPr sz="1200" spc="9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R="5609590" algn="r">
              <a:lnSpc>
                <a:spcPct val="100000"/>
              </a:lnSpc>
            </a:pPr>
            <a:r>
              <a:rPr sz="1200" spc="95" dirty="0"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R="5609590" algn="r">
              <a:lnSpc>
                <a:spcPct val="100000"/>
              </a:lnSpc>
            </a:pPr>
            <a:r>
              <a:rPr sz="1200" spc="9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05"/>
              </a:spcBef>
              <a:tabLst>
                <a:tab pos="1009015" algn="l"/>
                <a:tab pos="1561465" algn="l"/>
                <a:tab pos="2113915" algn="l"/>
                <a:tab pos="2666365" algn="l"/>
                <a:tab pos="3218815" algn="l"/>
                <a:tab pos="3771265" algn="l"/>
                <a:tab pos="4323715" algn="l"/>
                <a:tab pos="4876165" algn="l"/>
                <a:tab pos="5374640" algn="l"/>
              </a:tabLst>
            </a:pP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5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6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7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8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95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45" dirty="0">
                <a:latin typeface="Arial"/>
                <a:cs typeface="Arial"/>
              </a:rPr>
              <a:t>P</a:t>
            </a:r>
            <a:r>
              <a:rPr sz="1200" spc="80" dirty="0">
                <a:latin typeface="Arial"/>
                <a:cs typeface="Arial"/>
              </a:rPr>
              <a:t>C</a:t>
            </a:r>
            <a:r>
              <a:rPr sz="1200" spc="70" dirty="0">
                <a:latin typeface="Arial"/>
                <a:cs typeface="Arial"/>
              </a:rPr>
              <a:t>1</a:t>
            </a:r>
            <a:r>
              <a:rPr sz="1200" spc="9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6" name="object 91"/>
          <p:cNvSpPr txBox="1"/>
          <p:nvPr/>
        </p:nvSpPr>
        <p:spPr>
          <a:xfrm>
            <a:off x="1572597" y="2343218"/>
            <a:ext cx="221615" cy="946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350" b="1" spc="-85" dirty="0">
                <a:latin typeface="Arial"/>
                <a:cs typeface="Arial"/>
              </a:rPr>
              <a:t>Variance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-85" dirty="0">
                <a:latin typeface="Arial"/>
                <a:cs typeface="Arial"/>
              </a:rPr>
              <a:t>(%)</a:t>
            </a:r>
            <a:endParaRPr sz="1350">
              <a:latin typeface="Arial"/>
              <a:cs typeface="Arial"/>
            </a:endParaRPr>
          </a:p>
        </p:txBody>
      </p:sp>
      <p:sp>
        <p:nvSpPr>
          <p:cNvPr id="98" name="object 94"/>
          <p:cNvSpPr txBox="1"/>
          <p:nvPr/>
        </p:nvSpPr>
        <p:spPr>
          <a:xfrm>
            <a:off x="442768" y="4359789"/>
            <a:ext cx="8476615" cy="20172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5" dirty="0">
                <a:solidFill>
                  <a:srgbClr val="0066FF"/>
                </a:solidFill>
                <a:latin typeface="Calibri"/>
                <a:cs typeface="Calibri"/>
              </a:rPr>
              <a:t>lose some </a:t>
            </a:r>
            <a:r>
              <a:rPr sz="2000" spc="-10" dirty="0">
                <a:solidFill>
                  <a:srgbClr val="0066FF"/>
                </a:solidFill>
                <a:latin typeface="Calibri"/>
                <a:cs typeface="Calibri"/>
              </a:rPr>
              <a:t>information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if the </a:t>
            </a:r>
            <a:r>
              <a:rPr sz="2000" spc="-10" dirty="0">
                <a:latin typeface="Calibri"/>
                <a:cs typeface="Calibri"/>
              </a:rPr>
              <a:t>eigenvalues are </a:t>
            </a:r>
            <a:r>
              <a:rPr sz="2000" spc="-5" dirty="0">
                <a:latin typeface="Calibri"/>
                <a:cs typeface="Calibri"/>
              </a:rPr>
              <a:t>small,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don</a:t>
            </a:r>
            <a:r>
              <a:rPr sz="2000" spc="-5" dirty="0">
                <a:latin typeface="Yu Gothic"/>
                <a:cs typeface="Yu Gothic"/>
              </a:rPr>
              <a:t>ʼ</a:t>
            </a:r>
            <a:r>
              <a:rPr sz="2000" spc="-5" dirty="0">
                <a:latin typeface="Calibri"/>
                <a:cs typeface="Calibri"/>
              </a:rPr>
              <a:t>t lose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</a:p>
          <a:p>
            <a:pPr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p </a:t>
            </a:r>
            <a:r>
              <a:rPr sz="2000" spc="-5" dirty="0">
                <a:latin typeface="Calibri"/>
                <a:cs typeface="Calibri"/>
              </a:rPr>
              <a:t>dimensions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original</a:t>
            </a:r>
            <a:r>
              <a:rPr sz="2000" spc="-10" dirty="0">
                <a:latin typeface="Calibri"/>
                <a:cs typeface="Calibri"/>
              </a:rPr>
              <a:t> data</a:t>
            </a:r>
            <a:endParaRPr sz="2000" dirty="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1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Calculate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p </a:t>
            </a:r>
            <a:r>
              <a:rPr sz="2000" spc="-15" dirty="0">
                <a:latin typeface="Calibri"/>
                <a:cs typeface="Calibri"/>
              </a:rPr>
              <a:t>eigenvectors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eigenvalues</a:t>
            </a:r>
            <a:endParaRPr sz="2000" dirty="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choose only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k </a:t>
            </a:r>
            <a:r>
              <a:rPr sz="2000" spc="-15" dirty="0">
                <a:latin typeface="Calibri"/>
                <a:cs typeface="Calibri"/>
              </a:rPr>
              <a:t>eigenvectors,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20" dirty="0">
                <a:latin typeface="Calibri"/>
                <a:cs typeface="Calibri"/>
              </a:rPr>
              <a:t>keep </a:t>
            </a:r>
            <a:r>
              <a:rPr sz="2000" spc="-5" dirty="0">
                <a:latin typeface="Calibri"/>
                <a:cs typeface="Calibri"/>
              </a:rPr>
              <a:t>enough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</a:t>
            </a:r>
            <a:endParaRPr sz="2000" dirty="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21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final </a:t>
            </a:r>
            <a:r>
              <a:rPr sz="2000" spc="-10" dirty="0">
                <a:latin typeface="Calibri"/>
                <a:cs typeface="Calibri"/>
              </a:rPr>
              <a:t>projected data </a:t>
            </a:r>
            <a:r>
              <a:rPr sz="2000" spc="-5" dirty="0">
                <a:latin typeface="Calibri"/>
                <a:cs typeface="Calibri"/>
              </a:rPr>
              <a:t>set has only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k</a:t>
            </a:r>
            <a:r>
              <a:rPr sz="2000" spc="2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9" name="object 95"/>
          <p:cNvSpPr txBox="1"/>
          <p:nvPr/>
        </p:nvSpPr>
        <p:spPr>
          <a:xfrm>
            <a:off x="4377331" y="1803801"/>
            <a:ext cx="4395194" cy="590931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 marR="622300">
              <a:lnSpc>
                <a:spcPct val="101099"/>
              </a:lnSpc>
              <a:spcBef>
                <a:spcPts val="245"/>
              </a:spcBef>
            </a:pPr>
            <a:r>
              <a:rPr sz="1800" b="0" spc="-5" dirty="0">
                <a:cs typeface="Bookman Old Style"/>
              </a:rPr>
              <a:t>The relative variance explained by  </a:t>
            </a:r>
            <a:r>
              <a:rPr sz="1800" b="0" dirty="0">
                <a:cs typeface="Bookman Old Style"/>
              </a:rPr>
              <a:t>each </a:t>
            </a:r>
            <a:r>
              <a:rPr sz="1800" b="0" spc="-5" dirty="0">
                <a:cs typeface="Bookman Old Style"/>
              </a:rPr>
              <a:t>PC is given by </a:t>
            </a:r>
            <a:r>
              <a:rPr sz="1800" spc="-10" dirty="0">
                <a:cs typeface="Lucida Sans Unicode"/>
              </a:rPr>
              <a:t>λ</a:t>
            </a:r>
            <a:r>
              <a:rPr sz="1800" spc="-15" baseline="-13888" dirty="0">
                <a:cs typeface="Lucida Sans Unicode"/>
              </a:rPr>
              <a:t>i</a:t>
            </a:r>
            <a:r>
              <a:rPr sz="1800" spc="-10" dirty="0">
                <a:cs typeface="Lucida Sans Unicode"/>
              </a:rPr>
              <a:t>/sum</a:t>
            </a:r>
            <a:r>
              <a:rPr sz="1800" spc="-15" baseline="-13888" dirty="0">
                <a:cs typeface="Lucida Sans Unicode"/>
              </a:rPr>
              <a:t>k</a:t>
            </a:r>
            <a:r>
              <a:rPr sz="1800" spc="-10" dirty="0">
                <a:cs typeface="Lucida Sans Unicode"/>
              </a:rPr>
              <a:t>(λ</a:t>
            </a:r>
            <a:r>
              <a:rPr sz="1800" spc="-15" baseline="-13888" dirty="0">
                <a:cs typeface="Lucida Sans Unicode"/>
              </a:rPr>
              <a:t>k</a:t>
            </a:r>
            <a:r>
              <a:rPr sz="1800" spc="-10" dirty="0">
                <a:cs typeface="Lucida Sans Unicode"/>
              </a:rPr>
              <a:t>)</a:t>
            </a:r>
            <a:endParaRPr sz="1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69895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5" dirty="0"/>
              <a:t>e.g. </a:t>
            </a:r>
            <a:r>
              <a:rPr lang="en-US" altLang="zh-CN" spc="-5" dirty="0"/>
              <a:t>check </a:t>
            </a:r>
            <a:r>
              <a:rPr lang="en-US" altLang="zh-CN" spc="-20" dirty="0"/>
              <a:t>eigenvalue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1311032" y="1485184"/>
            <a:ext cx="6000598" cy="4503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384045" y="55723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60216" y="2847869"/>
                <a:ext cx="1743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</m:oMath>
                  </m:oMathPara>
                </a14:m>
                <a:endParaRPr lang="zh-CN" altLang="en-US" sz="2800" dirty="0">
                  <a:solidFill>
                    <a:srgbClr val="0F7AC8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216" y="2847869"/>
                <a:ext cx="17430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147367" y="4881699"/>
                <a:ext cx="1743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F7AC8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13</m:t>
                      </m:r>
                    </m:oMath>
                  </m:oMathPara>
                </a14:m>
                <a:endParaRPr lang="zh-CN" altLang="en-US" sz="2800" dirty="0">
                  <a:solidFill>
                    <a:srgbClr val="0F7AC8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367" y="4881699"/>
                <a:ext cx="17430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2931753" y="3371089"/>
            <a:ext cx="0" cy="2220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04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Limitations </a:t>
            </a:r>
            <a:r>
              <a:rPr lang="en-US" altLang="zh-CN" dirty="0"/>
              <a:t>of</a:t>
            </a:r>
            <a:r>
              <a:rPr lang="en-US" altLang="zh-CN" spc="-65" dirty="0"/>
              <a:t> </a:t>
            </a:r>
            <a:r>
              <a:rPr lang="en-US" altLang="zh-CN" spc="-5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PCA is not effective for some datasets.</a:t>
                </a:r>
              </a:p>
              <a:p>
                <a:r>
                  <a:rPr lang="en-US" altLang="zh-CN" dirty="0"/>
                  <a:t>For example, if the data is a set of strings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,…),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…),…,(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then the eigenvalues do not fall off as PCA requires.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93822" y="3548637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22" y="3548637"/>
                <a:ext cx="168270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601655" y="3843984"/>
                <a:ext cx="2856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𝑒𝑖𝑔𝑒𝑛𝑣𝑎𝑙𝑢𝑒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5" y="3843984"/>
                <a:ext cx="2856295" cy="369332"/>
              </a:xfrm>
              <a:prstGeom prst="rect">
                <a:avLst/>
              </a:prstGeom>
              <a:blipFill>
                <a:blip r:embed="rId4"/>
                <a:stretch>
                  <a:fillRect l="-3419" r="-363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4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50" dirty="0">
                <a:solidFill>
                  <a:srgbClr val="0000FF"/>
                </a:solidFill>
              </a:rPr>
              <a:t>T</a:t>
            </a:r>
            <a:r>
              <a:rPr lang="en-US" altLang="zh-CN" spc="50" dirty="0">
                <a:solidFill>
                  <a:srgbClr val="0000FF"/>
                </a:solidFill>
              </a:rPr>
              <a:t>o</a:t>
            </a:r>
            <a:r>
              <a:rPr lang="en-US" altLang="zh-CN" spc="45" dirty="0">
                <a:solidFill>
                  <a:srgbClr val="0000FF"/>
                </a:solidFill>
              </a:rPr>
              <a:t>d</a:t>
            </a:r>
            <a:r>
              <a:rPr lang="en-US" altLang="zh-CN" spc="-25" dirty="0">
                <a:solidFill>
                  <a:srgbClr val="0000FF"/>
                </a:solidFill>
              </a:rPr>
              <a:t>a</a:t>
            </a:r>
            <a:r>
              <a:rPr lang="en-US" altLang="zh-CN" spc="40" dirty="0">
                <a:solidFill>
                  <a:srgbClr val="0000FF"/>
                </a:solidFill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Dimensionality Reduction (unsupervised) with Principal Components Analysis (PCA)</a:t>
            </a:r>
          </a:p>
          <a:p>
            <a:pPr lvl="1"/>
            <a:r>
              <a:rPr lang="en-US" altLang="zh-CN" dirty="0"/>
              <a:t>Review of eigenvalue, eigenvector</a:t>
            </a:r>
          </a:p>
          <a:p>
            <a:pPr lvl="1"/>
            <a:r>
              <a:rPr lang="en-US" altLang="zh-CN" dirty="0"/>
              <a:t>How to project samples into a line capturing the variation of the whole dataset	        Eigenvector / Eigenvalue of covariance matrix</a:t>
            </a:r>
          </a:p>
          <a:p>
            <a:pPr lvl="1"/>
            <a:r>
              <a:rPr lang="en-US" altLang="zh-CN" dirty="0"/>
              <a:t>PCA for dimension reduction</a:t>
            </a:r>
          </a:p>
          <a:p>
            <a:pPr lvl="1"/>
            <a:r>
              <a:rPr lang="en-US" altLang="zh-CN" dirty="0"/>
              <a:t>Extra: PCA examples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object 7"/>
          <p:cNvSpPr/>
          <p:nvPr/>
        </p:nvSpPr>
        <p:spPr>
          <a:xfrm>
            <a:off x="0" y="2315647"/>
            <a:ext cx="628650" cy="412115"/>
          </a:xfrm>
          <a:custGeom>
            <a:avLst/>
            <a:gdLst/>
            <a:ahLst/>
            <a:cxnLst/>
            <a:rect l="l" t="t" r="r" b="b"/>
            <a:pathLst>
              <a:path w="628650" h="412114">
                <a:moveTo>
                  <a:pt x="422717" y="0"/>
                </a:moveTo>
                <a:lnTo>
                  <a:pt x="422717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422717" y="308899"/>
                </a:lnTo>
                <a:lnTo>
                  <a:pt x="422717" y="411866"/>
                </a:lnTo>
                <a:lnTo>
                  <a:pt x="628650" y="205933"/>
                </a:lnTo>
                <a:lnTo>
                  <a:pt x="422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右箭头 9"/>
          <p:cNvSpPr/>
          <p:nvPr/>
        </p:nvSpPr>
        <p:spPr>
          <a:xfrm>
            <a:off x="5364480" y="3023513"/>
            <a:ext cx="314960" cy="27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2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Limitations </a:t>
            </a:r>
            <a:r>
              <a:rPr lang="en-US" altLang="zh-CN" dirty="0"/>
              <a:t>of</a:t>
            </a:r>
            <a:r>
              <a:rPr lang="en-US" altLang="zh-CN" spc="-65" dirty="0"/>
              <a:t> </a:t>
            </a:r>
            <a:r>
              <a:rPr lang="en-US" altLang="zh-CN" spc="-5" dirty="0"/>
              <a:t>PCA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object 6"/>
          <p:cNvSpPr txBox="1"/>
          <p:nvPr/>
        </p:nvSpPr>
        <p:spPr>
          <a:xfrm>
            <a:off x="840739" y="1360423"/>
            <a:ext cx="7989240" cy="6381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360"/>
              </a:spcBef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The direction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maximum </a:t>
            </a: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dirty="0">
                <a:latin typeface="Calibri"/>
                <a:cs typeface="Calibri"/>
              </a:rPr>
              <a:t>is not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5" dirty="0">
                <a:latin typeface="Calibri"/>
                <a:cs typeface="Calibri"/>
              </a:rPr>
              <a:t>good </a:t>
            </a:r>
            <a:r>
              <a:rPr sz="2400" spc="-15" dirty="0">
                <a:latin typeface="Calibri"/>
                <a:cs typeface="Calibri"/>
              </a:rPr>
              <a:t>for  </a:t>
            </a: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(Example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1)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954942" y="2365500"/>
            <a:ext cx="3166761" cy="3308350"/>
            <a:chOff x="300644" y="2224846"/>
            <a:chExt cx="3166761" cy="3308350"/>
          </a:xfrm>
        </p:grpSpPr>
        <p:sp>
          <p:nvSpPr>
            <p:cNvPr id="56" name="object 57"/>
            <p:cNvSpPr/>
            <p:nvPr/>
          </p:nvSpPr>
          <p:spPr>
            <a:xfrm>
              <a:off x="300644" y="2224846"/>
              <a:ext cx="3166761" cy="3308350"/>
            </a:xfrm>
            <a:custGeom>
              <a:avLst/>
              <a:gdLst/>
              <a:ahLst/>
              <a:cxnLst/>
              <a:rect l="l" t="t" r="r" b="b"/>
              <a:pathLst>
                <a:path w="2891154" h="3308350">
                  <a:moveTo>
                    <a:pt x="1878318" y="0"/>
                  </a:moveTo>
                  <a:lnTo>
                    <a:pt x="0" y="0"/>
                  </a:lnTo>
                  <a:lnTo>
                    <a:pt x="0" y="3308350"/>
                  </a:lnTo>
                  <a:lnTo>
                    <a:pt x="1878318" y="3308350"/>
                  </a:lnTo>
                  <a:lnTo>
                    <a:pt x="1878318" y="2015517"/>
                  </a:lnTo>
                  <a:lnTo>
                    <a:pt x="2529402" y="2015517"/>
                  </a:lnTo>
                  <a:lnTo>
                    <a:pt x="2890746" y="1654175"/>
                  </a:lnTo>
                  <a:lnTo>
                    <a:pt x="2529402" y="1292832"/>
                  </a:lnTo>
                  <a:lnTo>
                    <a:pt x="1878318" y="1292832"/>
                  </a:lnTo>
                  <a:lnTo>
                    <a:pt x="1878318" y="0"/>
                  </a:lnTo>
                  <a:close/>
                </a:path>
                <a:path w="2891154" h="3308350">
                  <a:moveTo>
                    <a:pt x="2529402" y="2015517"/>
                  </a:moveTo>
                  <a:lnTo>
                    <a:pt x="2168060" y="2015517"/>
                  </a:lnTo>
                  <a:lnTo>
                    <a:pt x="2168060" y="2376859"/>
                  </a:lnTo>
                  <a:lnTo>
                    <a:pt x="2529402" y="2015517"/>
                  </a:lnTo>
                  <a:close/>
                </a:path>
                <a:path w="2891154" h="3308350">
                  <a:moveTo>
                    <a:pt x="2168060" y="931490"/>
                  </a:moveTo>
                  <a:lnTo>
                    <a:pt x="2168060" y="1292832"/>
                  </a:lnTo>
                  <a:lnTo>
                    <a:pt x="2529402" y="1292832"/>
                  </a:lnTo>
                  <a:lnTo>
                    <a:pt x="2168060" y="9314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/>
            <p:cNvSpPr txBox="1"/>
            <p:nvPr/>
          </p:nvSpPr>
          <p:spPr>
            <a:xfrm>
              <a:off x="315661" y="2659820"/>
              <a:ext cx="2150414" cy="24011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Calibri"/>
                  <a:cs typeface="Calibri"/>
                </a:rPr>
                <a:t>For </a:t>
              </a:r>
              <a:r>
                <a:rPr sz="2000" spc="-5" dirty="0">
                  <a:latin typeface="Calibri"/>
                  <a:cs typeface="Calibri"/>
                </a:rPr>
                <a:t>this</a:t>
              </a:r>
              <a:r>
                <a:rPr sz="2000" spc="-1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case:</a:t>
              </a:r>
              <a:endParaRPr sz="2000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2000" dirty="0">
                <a:latin typeface="Times New Roman"/>
                <a:cs typeface="Times New Roman"/>
              </a:endParaRPr>
            </a:p>
            <a:p>
              <a:pPr marL="355600" marR="5080" indent="-342900">
                <a:lnSpc>
                  <a:spcPct val="99400"/>
                </a:lnSpc>
                <a:buFont typeface="Arial" panose="020B0604020202020204" pitchFamily="34" charset="0"/>
                <a:buChar char="•"/>
              </a:pPr>
              <a:r>
                <a:rPr sz="2000" spc="-5" dirty="0">
                  <a:latin typeface="Calibri"/>
                  <a:cs typeface="Calibri"/>
                </a:rPr>
                <a:t>Ideal </a:t>
              </a:r>
              <a:r>
                <a:rPr sz="2000" spc="-15" dirty="0">
                  <a:latin typeface="Calibri"/>
                  <a:cs typeface="Calibri"/>
                </a:rPr>
                <a:t>for  </a:t>
              </a:r>
              <a:r>
                <a:rPr sz="2000" spc="-5" dirty="0">
                  <a:latin typeface="Calibri"/>
                  <a:cs typeface="Calibri"/>
                </a:rPr>
                <a:t>capturing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global  </a:t>
              </a:r>
              <a:r>
                <a:rPr sz="2000" spc="-5" dirty="0">
                  <a:latin typeface="Calibri"/>
                  <a:cs typeface="Calibri"/>
                </a:rPr>
                <a:t>variance</a:t>
              </a:r>
              <a:endParaRPr sz="2000" dirty="0">
                <a:latin typeface="Calibri"/>
                <a:cs typeface="Calibri"/>
              </a:endParaRPr>
            </a:p>
            <a:p>
              <a:pPr marL="355600" marR="172085" indent="-342900">
                <a:lnSpc>
                  <a:spcPct val="102200"/>
                </a:lnSpc>
                <a:spcBef>
                  <a:spcPts val="1764"/>
                </a:spcBef>
                <a:buFont typeface="Arial" panose="020B0604020202020204" pitchFamily="34" charset="0"/>
                <a:buChar char="•"/>
              </a:pPr>
              <a:r>
                <a:rPr sz="2000" dirty="0">
                  <a:latin typeface="Calibri"/>
                  <a:cs typeface="Calibri"/>
                </a:rPr>
                <a:t>Not </a:t>
              </a:r>
              <a:r>
                <a:rPr sz="2000" spc="-5" dirty="0">
                  <a:latin typeface="Calibri"/>
                  <a:cs typeface="Calibri"/>
                </a:rPr>
                <a:t>ideal</a:t>
              </a:r>
              <a:r>
                <a:rPr sz="2000" spc="-65" dirty="0">
                  <a:latin typeface="Calibri"/>
                  <a:cs typeface="Calibri"/>
                </a:rPr>
                <a:t> </a:t>
              </a:r>
              <a:r>
                <a:rPr sz="2000" spc="-15" dirty="0">
                  <a:latin typeface="Calibri"/>
                  <a:cs typeface="Calibri"/>
                </a:rPr>
                <a:t>for  </a:t>
              </a:r>
              <a:r>
                <a:rPr sz="2000" dirty="0">
                  <a:latin typeface="Calibri"/>
                  <a:cs typeface="Calibri"/>
                </a:rPr>
                <a:t>d</a:t>
              </a:r>
              <a:r>
                <a:rPr sz="2000" spc="-5" dirty="0">
                  <a:latin typeface="Calibri"/>
                  <a:cs typeface="Calibri"/>
                </a:rPr>
                <a:t>is</a:t>
              </a:r>
              <a:r>
                <a:rPr sz="2000" dirty="0">
                  <a:latin typeface="Calibri"/>
                  <a:cs typeface="Calibri"/>
                </a:rPr>
                <a:t>c</a:t>
              </a:r>
              <a:r>
                <a:rPr sz="2000" spc="-5" dirty="0">
                  <a:latin typeface="Calibri"/>
                  <a:cs typeface="Calibri"/>
                </a:rPr>
                <a:t>rimi</a:t>
              </a:r>
              <a:r>
                <a:rPr sz="2000" dirty="0">
                  <a:latin typeface="Calibri"/>
                  <a:cs typeface="Calibri"/>
                </a:rPr>
                <a:t>n</a:t>
              </a:r>
              <a:r>
                <a:rPr sz="2000" spc="-20" dirty="0">
                  <a:latin typeface="Calibri"/>
                  <a:cs typeface="Calibri"/>
                </a:rPr>
                <a:t>a</a:t>
              </a:r>
              <a:r>
                <a:rPr sz="2000" spc="-5" dirty="0">
                  <a:latin typeface="Calibri"/>
                  <a:cs typeface="Calibri"/>
                </a:rPr>
                <a:t>ti</a:t>
              </a:r>
              <a:r>
                <a:rPr sz="2000" dirty="0">
                  <a:latin typeface="Calibri"/>
                  <a:cs typeface="Calibri"/>
                </a:rPr>
                <a:t>on</a:t>
              </a:r>
            </a:p>
          </p:txBody>
        </p:sp>
      </p:grpSp>
      <p:sp>
        <p:nvSpPr>
          <p:cNvPr id="60" name="object 61"/>
          <p:cNvSpPr/>
          <p:nvPr/>
        </p:nvSpPr>
        <p:spPr>
          <a:xfrm>
            <a:off x="3093327" y="63623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4619015" y="1984308"/>
            <a:ext cx="2938145" cy="4372043"/>
            <a:chOff x="3519805" y="1917371"/>
            <a:chExt cx="2938145" cy="4372043"/>
          </a:xfrm>
        </p:grpSpPr>
        <p:sp>
          <p:nvSpPr>
            <p:cNvPr id="8" name="object 9"/>
            <p:cNvSpPr/>
            <p:nvPr/>
          </p:nvSpPr>
          <p:spPr>
            <a:xfrm>
              <a:off x="3991279" y="23502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4143679" y="30360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3915079" y="27312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3762679" y="31122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3991279" y="34170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4219879" y="41790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4372279" y="35694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3686479" y="39504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4143679" y="36456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/>
            <p:cNvSpPr/>
            <p:nvPr/>
          </p:nvSpPr>
          <p:spPr>
            <a:xfrm>
              <a:off x="3915079" y="47124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/>
            <p:cNvSpPr/>
            <p:nvPr/>
          </p:nvSpPr>
          <p:spPr>
            <a:xfrm>
              <a:off x="4372279" y="25788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/>
            <p:cNvSpPr/>
            <p:nvPr/>
          </p:nvSpPr>
          <p:spPr>
            <a:xfrm>
              <a:off x="4681842" y="304082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/>
            <p:cNvSpPr/>
            <p:nvPr/>
          </p:nvSpPr>
          <p:spPr>
            <a:xfrm>
              <a:off x="4681842" y="304082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/>
            <p:cNvSpPr/>
            <p:nvPr/>
          </p:nvSpPr>
          <p:spPr>
            <a:xfrm>
              <a:off x="4677079" y="38742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/>
            <p:cNvSpPr/>
            <p:nvPr/>
          </p:nvSpPr>
          <p:spPr>
            <a:xfrm>
              <a:off x="4600879" y="44838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/>
            <p:cNvSpPr/>
            <p:nvPr/>
          </p:nvSpPr>
          <p:spPr>
            <a:xfrm>
              <a:off x="4296079" y="5169658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/>
            <p:cNvSpPr/>
            <p:nvPr/>
          </p:nvSpPr>
          <p:spPr>
            <a:xfrm>
              <a:off x="4905679" y="20454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/>
            <p:cNvSpPr/>
            <p:nvPr/>
          </p:nvSpPr>
          <p:spPr>
            <a:xfrm>
              <a:off x="5058079" y="31884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/>
            <p:cNvSpPr/>
            <p:nvPr/>
          </p:nvSpPr>
          <p:spPr>
            <a:xfrm>
              <a:off x="4834242" y="288842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8" y="105860"/>
                  </a:lnTo>
                  <a:lnTo>
                    <a:pt x="22318" y="130081"/>
                  </a:lnTo>
                  <a:lnTo>
                    <a:pt x="46539" y="146411"/>
                  </a:lnTo>
                  <a:lnTo>
                    <a:pt x="76200" y="152400"/>
                  </a:lnTo>
                  <a:lnTo>
                    <a:pt x="105860" y="146411"/>
                  </a:lnTo>
                  <a:lnTo>
                    <a:pt x="130081" y="130081"/>
                  </a:lnTo>
                  <a:lnTo>
                    <a:pt x="146411" y="10586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/>
            <p:cNvSpPr/>
            <p:nvPr/>
          </p:nvSpPr>
          <p:spPr>
            <a:xfrm>
              <a:off x="4834242" y="288842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/>
            <p:cNvSpPr/>
            <p:nvPr/>
          </p:nvSpPr>
          <p:spPr>
            <a:xfrm>
              <a:off x="4677079" y="32646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/>
            <p:cNvSpPr/>
            <p:nvPr/>
          </p:nvSpPr>
          <p:spPr>
            <a:xfrm>
              <a:off x="5286679" y="34170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/>
            <p:cNvSpPr/>
            <p:nvPr/>
          </p:nvSpPr>
          <p:spPr>
            <a:xfrm>
              <a:off x="5134279" y="43314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/>
            <p:cNvSpPr/>
            <p:nvPr/>
          </p:nvSpPr>
          <p:spPr>
            <a:xfrm>
              <a:off x="5439079" y="25788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/>
            <p:cNvSpPr/>
            <p:nvPr/>
          </p:nvSpPr>
          <p:spPr>
            <a:xfrm>
              <a:off x="5286679" y="41028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4"/>
            <p:cNvSpPr/>
            <p:nvPr/>
          </p:nvSpPr>
          <p:spPr>
            <a:xfrm>
              <a:off x="5058079" y="37980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5"/>
            <p:cNvSpPr/>
            <p:nvPr/>
          </p:nvSpPr>
          <p:spPr>
            <a:xfrm>
              <a:off x="4829479" y="48648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6"/>
            <p:cNvSpPr/>
            <p:nvPr/>
          </p:nvSpPr>
          <p:spPr>
            <a:xfrm>
              <a:off x="4981879" y="25026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7"/>
            <p:cNvSpPr/>
            <p:nvPr/>
          </p:nvSpPr>
          <p:spPr>
            <a:xfrm>
              <a:off x="5591479" y="31884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8"/>
            <p:cNvSpPr/>
            <p:nvPr/>
          </p:nvSpPr>
          <p:spPr>
            <a:xfrm>
              <a:off x="5591479" y="40266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9"/>
            <p:cNvSpPr/>
            <p:nvPr/>
          </p:nvSpPr>
          <p:spPr>
            <a:xfrm>
              <a:off x="5286679" y="46362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/>
            <p:cNvSpPr/>
            <p:nvPr/>
          </p:nvSpPr>
          <p:spPr>
            <a:xfrm>
              <a:off x="5439079" y="53220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1"/>
            <p:cNvSpPr/>
            <p:nvPr/>
          </p:nvSpPr>
          <p:spPr>
            <a:xfrm>
              <a:off x="5058079" y="5474458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2"/>
            <p:cNvSpPr/>
            <p:nvPr/>
          </p:nvSpPr>
          <p:spPr>
            <a:xfrm>
              <a:off x="4707544" y="1917371"/>
              <a:ext cx="127000" cy="4126865"/>
            </a:xfrm>
            <a:custGeom>
              <a:avLst/>
              <a:gdLst/>
              <a:ahLst/>
              <a:cxnLst/>
              <a:rect l="l" t="t" r="r" b="b"/>
              <a:pathLst>
                <a:path w="127000" h="4126865">
                  <a:moveTo>
                    <a:pt x="73025" y="114293"/>
                  </a:moveTo>
                  <a:lnTo>
                    <a:pt x="53975" y="114293"/>
                  </a:lnTo>
                  <a:lnTo>
                    <a:pt x="53973" y="4126664"/>
                  </a:lnTo>
                  <a:lnTo>
                    <a:pt x="73023" y="4126664"/>
                  </a:lnTo>
                  <a:lnTo>
                    <a:pt x="73025" y="114293"/>
                  </a:lnTo>
                  <a:close/>
                </a:path>
                <a:path w="127000" h="4126865">
                  <a:moveTo>
                    <a:pt x="63500" y="0"/>
                  </a:moveTo>
                  <a:lnTo>
                    <a:pt x="0" y="127000"/>
                  </a:lnTo>
                  <a:lnTo>
                    <a:pt x="53974" y="127000"/>
                  </a:lnTo>
                  <a:lnTo>
                    <a:pt x="53975" y="114293"/>
                  </a:lnTo>
                  <a:lnTo>
                    <a:pt x="120646" y="114293"/>
                  </a:lnTo>
                  <a:lnTo>
                    <a:pt x="63500" y="0"/>
                  </a:lnTo>
                  <a:close/>
                </a:path>
                <a:path w="127000" h="4126865">
                  <a:moveTo>
                    <a:pt x="120646" y="114293"/>
                  </a:moveTo>
                  <a:lnTo>
                    <a:pt x="73025" y="114293"/>
                  </a:lnTo>
                  <a:lnTo>
                    <a:pt x="73024" y="127000"/>
                  </a:lnTo>
                  <a:lnTo>
                    <a:pt x="127000" y="127000"/>
                  </a:lnTo>
                  <a:lnTo>
                    <a:pt x="120646" y="11429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3"/>
            <p:cNvSpPr txBox="1"/>
            <p:nvPr/>
          </p:nvSpPr>
          <p:spPr>
            <a:xfrm>
              <a:off x="4419586" y="5999591"/>
              <a:ext cx="112458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10" dirty="0">
                  <a:latin typeface="Calibri"/>
                  <a:cs typeface="Calibri"/>
                </a:rPr>
                <a:t>First PC</a:t>
              </a:r>
              <a:endParaRPr spc="-10" dirty="0">
                <a:latin typeface="Calibri"/>
                <a:cs typeface="Calibri"/>
              </a:endParaRPr>
            </a:p>
          </p:txBody>
        </p:sp>
        <p:sp>
          <p:nvSpPr>
            <p:cNvPr id="43" name="object 44"/>
            <p:cNvSpPr/>
            <p:nvPr/>
          </p:nvSpPr>
          <p:spPr>
            <a:xfrm>
              <a:off x="4719942" y="4145721"/>
              <a:ext cx="669290" cy="76200"/>
            </a:xfrm>
            <a:custGeom>
              <a:avLst/>
              <a:gdLst/>
              <a:ahLst/>
              <a:cxnLst/>
              <a:rect l="l" t="t" r="r" b="b"/>
              <a:pathLst>
                <a:path w="669289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7"/>
                  </a:lnTo>
                  <a:lnTo>
                    <a:pt x="38106" y="76200"/>
                  </a:lnTo>
                  <a:lnTo>
                    <a:pt x="52932" y="73205"/>
                  </a:lnTo>
                  <a:lnTo>
                    <a:pt x="65041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4" y="23269"/>
                  </a:lnTo>
                  <a:lnTo>
                    <a:pt x="65038" y="11159"/>
                  </a:lnTo>
                  <a:lnTo>
                    <a:pt x="52923" y="2994"/>
                  </a:lnTo>
                  <a:lnTo>
                    <a:pt x="38100" y="1"/>
                  </a:lnTo>
                  <a:close/>
                </a:path>
                <a:path w="669289" h="76200">
                  <a:moveTo>
                    <a:pt x="668164" y="33337"/>
                  </a:moveTo>
                  <a:lnTo>
                    <a:pt x="631026" y="33337"/>
                  </a:lnTo>
                  <a:lnTo>
                    <a:pt x="631026" y="42862"/>
                  </a:lnTo>
                  <a:lnTo>
                    <a:pt x="593887" y="42862"/>
                  </a:lnTo>
                  <a:lnTo>
                    <a:pt x="595920" y="52931"/>
                  </a:lnTo>
                  <a:lnTo>
                    <a:pt x="604086" y="65041"/>
                  </a:lnTo>
                  <a:lnTo>
                    <a:pt x="616201" y="73207"/>
                  </a:lnTo>
                  <a:lnTo>
                    <a:pt x="631026" y="76200"/>
                  </a:lnTo>
                  <a:lnTo>
                    <a:pt x="645856" y="73205"/>
                  </a:lnTo>
                  <a:lnTo>
                    <a:pt x="657966" y="65040"/>
                  </a:lnTo>
                  <a:lnTo>
                    <a:pt x="666131" y="52929"/>
                  </a:lnTo>
                  <a:lnTo>
                    <a:pt x="669126" y="38100"/>
                  </a:lnTo>
                  <a:lnTo>
                    <a:pt x="668164" y="33337"/>
                  </a:lnTo>
                  <a:close/>
                </a:path>
                <a:path w="669289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669289" h="76200">
                  <a:moveTo>
                    <a:pt x="593887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593887" y="42862"/>
                  </a:lnTo>
                  <a:lnTo>
                    <a:pt x="592926" y="38100"/>
                  </a:lnTo>
                  <a:lnTo>
                    <a:pt x="593887" y="33337"/>
                  </a:lnTo>
                  <a:close/>
                </a:path>
                <a:path w="669289" h="76200">
                  <a:moveTo>
                    <a:pt x="631026" y="33337"/>
                  </a:moveTo>
                  <a:lnTo>
                    <a:pt x="593887" y="33338"/>
                  </a:lnTo>
                  <a:lnTo>
                    <a:pt x="592926" y="38101"/>
                  </a:lnTo>
                  <a:lnTo>
                    <a:pt x="593887" y="42862"/>
                  </a:lnTo>
                  <a:lnTo>
                    <a:pt x="631026" y="42862"/>
                  </a:lnTo>
                  <a:lnTo>
                    <a:pt x="631026" y="33337"/>
                  </a:lnTo>
                  <a:close/>
                </a:path>
                <a:path w="669289" h="76200">
                  <a:moveTo>
                    <a:pt x="631026" y="0"/>
                  </a:moveTo>
                  <a:lnTo>
                    <a:pt x="616193" y="2995"/>
                  </a:lnTo>
                  <a:lnTo>
                    <a:pt x="604084" y="11160"/>
                  </a:lnTo>
                  <a:lnTo>
                    <a:pt x="595919" y="23270"/>
                  </a:lnTo>
                  <a:lnTo>
                    <a:pt x="593887" y="33337"/>
                  </a:lnTo>
                  <a:lnTo>
                    <a:pt x="668164" y="33337"/>
                  </a:lnTo>
                  <a:lnTo>
                    <a:pt x="666131" y="23269"/>
                  </a:lnTo>
                  <a:lnTo>
                    <a:pt x="657966" y="11159"/>
                  </a:lnTo>
                  <a:lnTo>
                    <a:pt x="645856" y="2994"/>
                  </a:lnTo>
                  <a:lnTo>
                    <a:pt x="631026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/>
            <p:cNvSpPr/>
            <p:nvPr/>
          </p:nvSpPr>
          <p:spPr>
            <a:xfrm>
              <a:off x="4728030" y="4371742"/>
              <a:ext cx="448945" cy="76200"/>
            </a:xfrm>
            <a:custGeom>
              <a:avLst/>
              <a:gdLst/>
              <a:ahLst/>
              <a:cxnLst/>
              <a:rect l="l" t="t" r="r" b="b"/>
              <a:pathLst>
                <a:path w="448945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70" y="73207"/>
                  </a:lnTo>
                  <a:lnTo>
                    <a:pt x="38106" y="76199"/>
                  </a:lnTo>
                  <a:lnTo>
                    <a:pt x="52932" y="73205"/>
                  </a:lnTo>
                  <a:lnTo>
                    <a:pt x="65041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5" y="23269"/>
                  </a:lnTo>
                  <a:lnTo>
                    <a:pt x="65039" y="11159"/>
                  </a:lnTo>
                  <a:lnTo>
                    <a:pt x="52924" y="2994"/>
                  </a:lnTo>
                  <a:lnTo>
                    <a:pt x="38100" y="1"/>
                  </a:lnTo>
                  <a:close/>
                </a:path>
                <a:path w="448945" h="76200">
                  <a:moveTo>
                    <a:pt x="447902" y="33337"/>
                  </a:moveTo>
                  <a:lnTo>
                    <a:pt x="410762" y="33337"/>
                  </a:lnTo>
                  <a:lnTo>
                    <a:pt x="410763" y="42862"/>
                  </a:lnTo>
                  <a:lnTo>
                    <a:pt x="373625" y="42862"/>
                  </a:lnTo>
                  <a:lnTo>
                    <a:pt x="375658" y="52931"/>
                  </a:lnTo>
                  <a:lnTo>
                    <a:pt x="383823" y="65041"/>
                  </a:lnTo>
                  <a:lnTo>
                    <a:pt x="395938" y="73207"/>
                  </a:lnTo>
                  <a:lnTo>
                    <a:pt x="410763" y="76199"/>
                  </a:lnTo>
                  <a:lnTo>
                    <a:pt x="425593" y="73205"/>
                  </a:lnTo>
                  <a:lnTo>
                    <a:pt x="437704" y="65040"/>
                  </a:lnTo>
                  <a:lnTo>
                    <a:pt x="445869" y="52929"/>
                  </a:lnTo>
                  <a:lnTo>
                    <a:pt x="448863" y="38099"/>
                  </a:lnTo>
                  <a:lnTo>
                    <a:pt x="447902" y="33337"/>
                  </a:lnTo>
                  <a:close/>
                </a:path>
                <a:path w="448945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099"/>
                  </a:lnTo>
                  <a:lnTo>
                    <a:pt x="75238" y="33338"/>
                  </a:lnTo>
                  <a:close/>
                </a:path>
                <a:path w="448945" h="76200">
                  <a:moveTo>
                    <a:pt x="373624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373625" y="42862"/>
                  </a:lnTo>
                  <a:lnTo>
                    <a:pt x="372663" y="38099"/>
                  </a:lnTo>
                  <a:lnTo>
                    <a:pt x="373624" y="33337"/>
                  </a:lnTo>
                  <a:close/>
                </a:path>
                <a:path w="448945" h="76200">
                  <a:moveTo>
                    <a:pt x="410762" y="33337"/>
                  </a:moveTo>
                  <a:lnTo>
                    <a:pt x="373624" y="33338"/>
                  </a:lnTo>
                  <a:lnTo>
                    <a:pt x="372663" y="38101"/>
                  </a:lnTo>
                  <a:lnTo>
                    <a:pt x="373625" y="42862"/>
                  </a:lnTo>
                  <a:lnTo>
                    <a:pt x="410763" y="42862"/>
                  </a:lnTo>
                  <a:lnTo>
                    <a:pt x="410762" y="33337"/>
                  </a:lnTo>
                  <a:close/>
                </a:path>
                <a:path w="448945" h="76200">
                  <a:moveTo>
                    <a:pt x="410762" y="0"/>
                  </a:moveTo>
                  <a:lnTo>
                    <a:pt x="395930" y="2995"/>
                  </a:lnTo>
                  <a:lnTo>
                    <a:pt x="383821" y="11160"/>
                  </a:lnTo>
                  <a:lnTo>
                    <a:pt x="375656" y="23270"/>
                  </a:lnTo>
                  <a:lnTo>
                    <a:pt x="373624" y="33337"/>
                  </a:lnTo>
                  <a:lnTo>
                    <a:pt x="447902" y="33337"/>
                  </a:lnTo>
                  <a:lnTo>
                    <a:pt x="445868" y="23269"/>
                  </a:lnTo>
                  <a:lnTo>
                    <a:pt x="437703" y="11159"/>
                  </a:lnTo>
                  <a:lnTo>
                    <a:pt x="425592" y="2994"/>
                  </a:lnTo>
                  <a:lnTo>
                    <a:pt x="410762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6"/>
            <p:cNvSpPr/>
            <p:nvPr/>
          </p:nvSpPr>
          <p:spPr>
            <a:xfrm>
              <a:off x="4739519" y="4671075"/>
              <a:ext cx="669290" cy="76200"/>
            </a:xfrm>
            <a:custGeom>
              <a:avLst/>
              <a:gdLst/>
              <a:ahLst/>
              <a:cxnLst/>
              <a:rect l="l" t="t" r="r" b="b"/>
              <a:pathLst>
                <a:path w="669289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1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2"/>
                  </a:lnTo>
                  <a:lnTo>
                    <a:pt x="23269" y="73207"/>
                  </a:lnTo>
                  <a:lnTo>
                    <a:pt x="38106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30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4" y="23270"/>
                  </a:lnTo>
                  <a:lnTo>
                    <a:pt x="65038" y="11159"/>
                  </a:lnTo>
                  <a:lnTo>
                    <a:pt x="52923" y="2994"/>
                  </a:lnTo>
                  <a:lnTo>
                    <a:pt x="38100" y="1"/>
                  </a:lnTo>
                  <a:close/>
                </a:path>
                <a:path w="669289" h="76200">
                  <a:moveTo>
                    <a:pt x="668164" y="33337"/>
                  </a:moveTo>
                  <a:lnTo>
                    <a:pt x="631026" y="33337"/>
                  </a:lnTo>
                  <a:lnTo>
                    <a:pt x="631026" y="42862"/>
                  </a:lnTo>
                  <a:lnTo>
                    <a:pt x="593887" y="42862"/>
                  </a:lnTo>
                  <a:lnTo>
                    <a:pt x="595921" y="52931"/>
                  </a:lnTo>
                  <a:lnTo>
                    <a:pt x="604087" y="65042"/>
                  </a:lnTo>
                  <a:lnTo>
                    <a:pt x="616201" y="73207"/>
                  </a:lnTo>
                  <a:lnTo>
                    <a:pt x="631026" y="76200"/>
                  </a:lnTo>
                  <a:lnTo>
                    <a:pt x="645856" y="73205"/>
                  </a:lnTo>
                  <a:lnTo>
                    <a:pt x="657966" y="65040"/>
                  </a:lnTo>
                  <a:lnTo>
                    <a:pt x="666131" y="52930"/>
                  </a:lnTo>
                  <a:lnTo>
                    <a:pt x="669126" y="38100"/>
                  </a:lnTo>
                  <a:lnTo>
                    <a:pt x="668164" y="33337"/>
                  </a:lnTo>
                  <a:close/>
                </a:path>
                <a:path w="669289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669289" h="76200">
                  <a:moveTo>
                    <a:pt x="593887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593887" y="42862"/>
                  </a:lnTo>
                  <a:lnTo>
                    <a:pt x="592926" y="38100"/>
                  </a:lnTo>
                  <a:lnTo>
                    <a:pt x="593887" y="33337"/>
                  </a:lnTo>
                  <a:close/>
                </a:path>
                <a:path w="669289" h="76200">
                  <a:moveTo>
                    <a:pt x="631026" y="33337"/>
                  </a:moveTo>
                  <a:lnTo>
                    <a:pt x="593887" y="33338"/>
                  </a:lnTo>
                  <a:lnTo>
                    <a:pt x="592926" y="38101"/>
                  </a:lnTo>
                  <a:lnTo>
                    <a:pt x="593887" y="42862"/>
                  </a:lnTo>
                  <a:lnTo>
                    <a:pt x="631026" y="42862"/>
                  </a:lnTo>
                  <a:lnTo>
                    <a:pt x="631026" y="33337"/>
                  </a:lnTo>
                  <a:close/>
                </a:path>
                <a:path w="669289" h="76200">
                  <a:moveTo>
                    <a:pt x="631026" y="0"/>
                  </a:moveTo>
                  <a:lnTo>
                    <a:pt x="616193" y="2995"/>
                  </a:lnTo>
                  <a:lnTo>
                    <a:pt x="604084" y="11160"/>
                  </a:lnTo>
                  <a:lnTo>
                    <a:pt x="595919" y="23271"/>
                  </a:lnTo>
                  <a:lnTo>
                    <a:pt x="593887" y="33337"/>
                  </a:lnTo>
                  <a:lnTo>
                    <a:pt x="668164" y="33337"/>
                  </a:lnTo>
                  <a:lnTo>
                    <a:pt x="666131" y="23270"/>
                  </a:lnTo>
                  <a:lnTo>
                    <a:pt x="657966" y="11159"/>
                  </a:lnTo>
                  <a:lnTo>
                    <a:pt x="645856" y="2994"/>
                  </a:lnTo>
                  <a:lnTo>
                    <a:pt x="631026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7"/>
            <p:cNvSpPr/>
            <p:nvPr/>
          </p:nvSpPr>
          <p:spPr>
            <a:xfrm>
              <a:off x="4732944" y="5365955"/>
              <a:ext cx="780415" cy="76200"/>
            </a:xfrm>
            <a:custGeom>
              <a:avLst/>
              <a:gdLst/>
              <a:ahLst/>
              <a:cxnLst/>
              <a:rect l="l" t="t" r="r" b="b"/>
              <a:pathLst>
                <a:path w="780414" h="76200">
                  <a:moveTo>
                    <a:pt x="38100" y="0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6"/>
                  </a:lnTo>
                  <a:lnTo>
                    <a:pt x="38104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30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5" y="23269"/>
                  </a:lnTo>
                  <a:lnTo>
                    <a:pt x="65039" y="11159"/>
                  </a:lnTo>
                  <a:lnTo>
                    <a:pt x="52925" y="2994"/>
                  </a:lnTo>
                  <a:lnTo>
                    <a:pt x="38100" y="0"/>
                  </a:lnTo>
                  <a:close/>
                </a:path>
                <a:path w="780414" h="76200">
                  <a:moveTo>
                    <a:pt x="779070" y="33337"/>
                  </a:moveTo>
                  <a:lnTo>
                    <a:pt x="741931" y="33337"/>
                  </a:lnTo>
                  <a:lnTo>
                    <a:pt x="741931" y="42862"/>
                  </a:lnTo>
                  <a:lnTo>
                    <a:pt x="704793" y="42862"/>
                  </a:lnTo>
                  <a:lnTo>
                    <a:pt x="706826" y="52931"/>
                  </a:lnTo>
                  <a:lnTo>
                    <a:pt x="714992" y="65041"/>
                  </a:lnTo>
                  <a:lnTo>
                    <a:pt x="727106" y="73206"/>
                  </a:lnTo>
                  <a:lnTo>
                    <a:pt x="741931" y="76200"/>
                  </a:lnTo>
                  <a:lnTo>
                    <a:pt x="756761" y="73205"/>
                  </a:lnTo>
                  <a:lnTo>
                    <a:pt x="768872" y="65040"/>
                  </a:lnTo>
                  <a:lnTo>
                    <a:pt x="777037" y="52930"/>
                  </a:lnTo>
                  <a:lnTo>
                    <a:pt x="780031" y="38099"/>
                  </a:lnTo>
                  <a:lnTo>
                    <a:pt x="779070" y="33337"/>
                  </a:lnTo>
                  <a:close/>
                </a:path>
                <a:path w="780414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099"/>
                  </a:lnTo>
                  <a:lnTo>
                    <a:pt x="75238" y="33338"/>
                  </a:lnTo>
                  <a:close/>
                </a:path>
                <a:path w="780414" h="76200">
                  <a:moveTo>
                    <a:pt x="704792" y="33337"/>
                  </a:moveTo>
                  <a:lnTo>
                    <a:pt x="75238" y="33338"/>
                  </a:lnTo>
                  <a:lnTo>
                    <a:pt x="76199" y="38101"/>
                  </a:lnTo>
                  <a:lnTo>
                    <a:pt x="75238" y="42863"/>
                  </a:lnTo>
                  <a:lnTo>
                    <a:pt x="704793" y="42862"/>
                  </a:lnTo>
                  <a:lnTo>
                    <a:pt x="703831" y="38099"/>
                  </a:lnTo>
                  <a:lnTo>
                    <a:pt x="704792" y="33337"/>
                  </a:lnTo>
                  <a:close/>
                </a:path>
                <a:path w="780414" h="76200">
                  <a:moveTo>
                    <a:pt x="741931" y="33337"/>
                  </a:moveTo>
                  <a:lnTo>
                    <a:pt x="704792" y="33338"/>
                  </a:lnTo>
                  <a:lnTo>
                    <a:pt x="703831" y="38101"/>
                  </a:lnTo>
                  <a:lnTo>
                    <a:pt x="704793" y="42862"/>
                  </a:lnTo>
                  <a:lnTo>
                    <a:pt x="741931" y="42862"/>
                  </a:lnTo>
                  <a:lnTo>
                    <a:pt x="741931" y="33337"/>
                  </a:lnTo>
                  <a:close/>
                </a:path>
                <a:path w="780414" h="76200">
                  <a:moveTo>
                    <a:pt x="741931" y="0"/>
                  </a:moveTo>
                  <a:lnTo>
                    <a:pt x="727100" y="2995"/>
                  </a:lnTo>
                  <a:lnTo>
                    <a:pt x="714990" y="11160"/>
                  </a:lnTo>
                  <a:lnTo>
                    <a:pt x="706825" y="23270"/>
                  </a:lnTo>
                  <a:lnTo>
                    <a:pt x="704792" y="33337"/>
                  </a:lnTo>
                  <a:lnTo>
                    <a:pt x="779070" y="33337"/>
                  </a:lnTo>
                  <a:lnTo>
                    <a:pt x="777037" y="23269"/>
                  </a:lnTo>
                  <a:lnTo>
                    <a:pt x="768872" y="11159"/>
                  </a:lnTo>
                  <a:lnTo>
                    <a:pt x="756761" y="2994"/>
                  </a:lnTo>
                  <a:lnTo>
                    <a:pt x="741931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8"/>
            <p:cNvSpPr/>
            <p:nvPr/>
          </p:nvSpPr>
          <p:spPr>
            <a:xfrm>
              <a:off x="4715686" y="5518355"/>
              <a:ext cx="461645" cy="76200"/>
            </a:xfrm>
            <a:custGeom>
              <a:avLst/>
              <a:gdLst/>
              <a:ahLst/>
              <a:cxnLst/>
              <a:rect l="l" t="t" r="r" b="b"/>
              <a:pathLst>
                <a:path w="461645" h="76200">
                  <a:moveTo>
                    <a:pt x="38100" y="0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6"/>
                  </a:lnTo>
                  <a:lnTo>
                    <a:pt x="38104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30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5" y="23269"/>
                  </a:lnTo>
                  <a:lnTo>
                    <a:pt x="65039" y="11159"/>
                  </a:lnTo>
                  <a:lnTo>
                    <a:pt x="52925" y="2994"/>
                  </a:lnTo>
                  <a:lnTo>
                    <a:pt x="38100" y="0"/>
                  </a:lnTo>
                  <a:close/>
                </a:path>
                <a:path w="461645" h="76200">
                  <a:moveTo>
                    <a:pt x="460492" y="33337"/>
                  </a:moveTo>
                  <a:lnTo>
                    <a:pt x="423354" y="33337"/>
                  </a:lnTo>
                  <a:lnTo>
                    <a:pt x="423354" y="42862"/>
                  </a:lnTo>
                  <a:lnTo>
                    <a:pt x="386216" y="42862"/>
                  </a:lnTo>
                  <a:lnTo>
                    <a:pt x="388249" y="52931"/>
                  </a:lnTo>
                  <a:lnTo>
                    <a:pt x="396415" y="65041"/>
                  </a:lnTo>
                  <a:lnTo>
                    <a:pt x="408529" y="73206"/>
                  </a:lnTo>
                  <a:lnTo>
                    <a:pt x="423354" y="76200"/>
                  </a:lnTo>
                  <a:lnTo>
                    <a:pt x="438184" y="73205"/>
                  </a:lnTo>
                  <a:lnTo>
                    <a:pt x="450295" y="65040"/>
                  </a:lnTo>
                  <a:lnTo>
                    <a:pt x="458460" y="52930"/>
                  </a:lnTo>
                  <a:lnTo>
                    <a:pt x="461454" y="38099"/>
                  </a:lnTo>
                  <a:lnTo>
                    <a:pt x="460492" y="33337"/>
                  </a:lnTo>
                  <a:close/>
                </a:path>
                <a:path w="461645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099"/>
                  </a:lnTo>
                  <a:lnTo>
                    <a:pt x="75238" y="33338"/>
                  </a:lnTo>
                  <a:close/>
                </a:path>
                <a:path w="461645" h="76200">
                  <a:moveTo>
                    <a:pt x="386215" y="33337"/>
                  </a:moveTo>
                  <a:lnTo>
                    <a:pt x="75238" y="33338"/>
                  </a:lnTo>
                  <a:lnTo>
                    <a:pt x="76199" y="38101"/>
                  </a:lnTo>
                  <a:lnTo>
                    <a:pt x="75238" y="42863"/>
                  </a:lnTo>
                  <a:lnTo>
                    <a:pt x="386216" y="42862"/>
                  </a:lnTo>
                  <a:lnTo>
                    <a:pt x="385254" y="38099"/>
                  </a:lnTo>
                  <a:lnTo>
                    <a:pt x="386215" y="33337"/>
                  </a:lnTo>
                  <a:close/>
                </a:path>
                <a:path w="461645" h="76200">
                  <a:moveTo>
                    <a:pt x="423354" y="33337"/>
                  </a:moveTo>
                  <a:lnTo>
                    <a:pt x="386215" y="33338"/>
                  </a:lnTo>
                  <a:lnTo>
                    <a:pt x="385254" y="38101"/>
                  </a:lnTo>
                  <a:lnTo>
                    <a:pt x="386216" y="42862"/>
                  </a:lnTo>
                  <a:lnTo>
                    <a:pt x="423354" y="42862"/>
                  </a:lnTo>
                  <a:lnTo>
                    <a:pt x="423354" y="33337"/>
                  </a:lnTo>
                  <a:close/>
                </a:path>
                <a:path w="461645" h="76200">
                  <a:moveTo>
                    <a:pt x="423354" y="0"/>
                  </a:moveTo>
                  <a:lnTo>
                    <a:pt x="408522" y="2995"/>
                  </a:lnTo>
                  <a:lnTo>
                    <a:pt x="396412" y="11160"/>
                  </a:lnTo>
                  <a:lnTo>
                    <a:pt x="388248" y="23270"/>
                  </a:lnTo>
                  <a:lnTo>
                    <a:pt x="386215" y="33337"/>
                  </a:lnTo>
                  <a:lnTo>
                    <a:pt x="460492" y="33337"/>
                  </a:lnTo>
                  <a:lnTo>
                    <a:pt x="458460" y="23269"/>
                  </a:lnTo>
                  <a:lnTo>
                    <a:pt x="450295" y="11159"/>
                  </a:lnTo>
                  <a:lnTo>
                    <a:pt x="438184" y="2994"/>
                  </a:lnTo>
                  <a:lnTo>
                    <a:pt x="423354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/>
            <p:cNvSpPr/>
            <p:nvPr/>
          </p:nvSpPr>
          <p:spPr>
            <a:xfrm>
              <a:off x="4739519" y="4903541"/>
              <a:ext cx="209022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0"/>
            <p:cNvSpPr/>
            <p:nvPr/>
          </p:nvSpPr>
          <p:spPr>
            <a:xfrm>
              <a:off x="4719943" y="4060175"/>
              <a:ext cx="977900" cy="85725"/>
            </a:xfrm>
            <a:custGeom>
              <a:avLst/>
              <a:gdLst/>
              <a:ahLst/>
              <a:cxnLst/>
              <a:rect l="l" t="t" r="r" b="b"/>
              <a:pathLst>
                <a:path w="977900" h="85725">
                  <a:moveTo>
                    <a:pt x="939587" y="9348"/>
                  </a:moveTo>
                  <a:lnTo>
                    <a:pt x="924727" y="12188"/>
                  </a:lnTo>
                  <a:lnTo>
                    <a:pt x="912532" y="20227"/>
                  </a:lnTo>
                  <a:lnTo>
                    <a:pt x="904242" y="32252"/>
                  </a:lnTo>
                  <a:lnTo>
                    <a:pt x="902105" y="42298"/>
                  </a:lnTo>
                  <a:lnTo>
                    <a:pt x="939242" y="42683"/>
                  </a:lnTo>
                  <a:lnTo>
                    <a:pt x="939143" y="52208"/>
                  </a:lnTo>
                  <a:lnTo>
                    <a:pt x="902079" y="52208"/>
                  </a:lnTo>
                  <a:lnTo>
                    <a:pt x="903934" y="61910"/>
                  </a:lnTo>
                  <a:lnTo>
                    <a:pt x="911973" y="74105"/>
                  </a:lnTo>
                  <a:lnTo>
                    <a:pt x="923999" y="82395"/>
                  </a:lnTo>
                  <a:lnTo>
                    <a:pt x="938797" y="85543"/>
                  </a:lnTo>
                  <a:lnTo>
                    <a:pt x="953657" y="82703"/>
                  </a:lnTo>
                  <a:lnTo>
                    <a:pt x="965852" y="74664"/>
                  </a:lnTo>
                  <a:lnTo>
                    <a:pt x="974142" y="62639"/>
                  </a:lnTo>
                  <a:lnTo>
                    <a:pt x="976361" y="52208"/>
                  </a:lnTo>
                  <a:lnTo>
                    <a:pt x="939143" y="52208"/>
                  </a:lnTo>
                  <a:lnTo>
                    <a:pt x="902006" y="51823"/>
                  </a:lnTo>
                  <a:lnTo>
                    <a:pt x="976443" y="51823"/>
                  </a:lnTo>
                  <a:lnTo>
                    <a:pt x="977290" y="47840"/>
                  </a:lnTo>
                  <a:lnTo>
                    <a:pt x="974450" y="32980"/>
                  </a:lnTo>
                  <a:lnTo>
                    <a:pt x="966411" y="20785"/>
                  </a:lnTo>
                  <a:lnTo>
                    <a:pt x="954386" y="12495"/>
                  </a:lnTo>
                  <a:lnTo>
                    <a:pt x="939587" y="9348"/>
                  </a:lnTo>
                  <a:close/>
                </a:path>
                <a:path w="977900" h="85725">
                  <a:moveTo>
                    <a:pt x="38492" y="0"/>
                  </a:moveTo>
                  <a:lnTo>
                    <a:pt x="23632" y="2839"/>
                  </a:lnTo>
                  <a:lnTo>
                    <a:pt x="11438" y="10878"/>
                  </a:lnTo>
                  <a:lnTo>
                    <a:pt x="3147" y="22903"/>
                  </a:lnTo>
                  <a:lnTo>
                    <a:pt x="0" y="37702"/>
                  </a:lnTo>
                  <a:lnTo>
                    <a:pt x="2839" y="52563"/>
                  </a:lnTo>
                  <a:lnTo>
                    <a:pt x="10878" y="64757"/>
                  </a:lnTo>
                  <a:lnTo>
                    <a:pt x="22903" y="73048"/>
                  </a:lnTo>
                  <a:lnTo>
                    <a:pt x="37702" y="76196"/>
                  </a:lnTo>
                  <a:lnTo>
                    <a:pt x="52563" y="73356"/>
                  </a:lnTo>
                  <a:lnTo>
                    <a:pt x="64757" y="65316"/>
                  </a:lnTo>
                  <a:lnTo>
                    <a:pt x="73048" y="53291"/>
                  </a:lnTo>
                  <a:lnTo>
                    <a:pt x="75185" y="43245"/>
                  </a:lnTo>
                  <a:lnTo>
                    <a:pt x="38047" y="42859"/>
                  </a:lnTo>
                  <a:lnTo>
                    <a:pt x="38146" y="33334"/>
                  </a:lnTo>
                  <a:lnTo>
                    <a:pt x="75210" y="33334"/>
                  </a:lnTo>
                  <a:lnTo>
                    <a:pt x="73355" y="23632"/>
                  </a:lnTo>
                  <a:lnTo>
                    <a:pt x="65316" y="11438"/>
                  </a:lnTo>
                  <a:lnTo>
                    <a:pt x="53291" y="3147"/>
                  </a:lnTo>
                  <a:lnTo>
                    <a:pt x="38492" y="0"/>
                  </a:lnTo>
                  <a:close/>
                </a:path>
                <a:path w="977900" h="85725">
                  <a:moveTo>
                    <a:pt x="902105" y="42298"/>
                  </a:moveTo>
                  <a:lnTo>
                    <a:pt x="901094" y="47050"/>
                  </a:lnTo>
                  <a:lnTo>
                    <a:pt x="902006" y="51823"/>
                  </a:lnTo>
                  <a:lnTo>
                    <a:pt x="939143" y="52208"/>
                  </a:lnTo>
                  <a:lnTo>
                    <a:pt x="939242" y="42683"/>
                  </a:lnTo>
                  <a:lnTo>
                    <a:pt x="902105" y="42298"/>
                  </a:lnTo>
                  <a:close/>
                </a:path>
                <a:path w="977900" h="85725">
                  <a:moveTo>
                    <a:pt x="75283" y="33720"/>
                  </a:moveTo>
                  <a:lnTo>
                    <a:pt x="76196" y="38492"/>
                  </a:lnTo>
                  <a:lnTo>
                    <a:pt x="75185" y="43245"/>
                  </a:lnTo>
                  <a:lnTo>
                    <a:pt x="902006" y="51823"/>
                  </a:lnTo>
                  <a:lnTo>
                    <a:pt x="901094" y="47050"/>
                  </a:lnTo>
                  <a:lnTo>
                    <a:pt x="902105" y="42298"/>
                  </a:lnTo>
                  <a:lnTo>
                    <a:pt x="75283" y="33720"/>
                  </a:lnTo>
                  <a:close/>
                </a:path>
                <a:path w="977900" h="85725">
                  <a:moveTo>
                    <a:pt x="38146" y="33334"/>
                  </a:moveTo>
                  <a:lnTo>
                    <a:pt x="38047" y="42859"/>
                  </a:lnTo>
                  <a:lnTo>
                    <a:pt x="75185" y="43245"/>
                  </a:lnTo>
                  <a:lnTo>
                    <a:pt x="76196" y="38492"/>
                  </a:lnTo>
                  <a:lnTo>
                    <a:pt x="75283" y="33720"/>
                  </a:lnTo>
                  <a:lnTo>
                    <a:pt x="38146" y="33334"/>
                  </a:lnTo>
                  <a:close/>
                </a:path>
                <a:path w="977900" h="85725">
                  <a:moveTo>
                    <a:pt x="75210" y="33334"/>
                  </a:moveTo>
                  <a:lnTo>
                    <a:pt x="38146" y="33334"/>
                  </a:lnTo>
                  <a:lnTo>
                    <a:pt x="75283" y="33720"/>
                  </a:lnTo>
                  <a:lnTo>
                    <a:pt x="75210" y="33334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1"/>
            <p:cNvSpPr/>
            <p:nvPr/>
          </p:nvSpPr>
          <p:spPr>
            <a:xfrm>
              <a:off x="4732944" y="3840921"/>
              <a:ext cx="444500" cy="76200"/>
            </a:xfrm>
            <a:custGeom>
              <a:avLst/>
              <a:gdLst/>
              <a:ahLst/>
              <a:cxnLst/>
              <a:rect l="l" t="t" r="r" b="b"/>
              <a:pathLst>
                <a:path w="444500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7"/>
                  </a:lnTo>
                  <a:lnTo>
                    <a:pt x="38106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4" y="23269"/>
                  </a:lnTo>
                  <a:lnTo>
                    <a:pt x="65038" y="11159"/>
                  </a:lnTo>
                  <a:lnTo>
                    <a:pt x="52923" y="2994"/>
                  </a:lnTo>
                  <a:lnTo>
                    <a:pt x="38100" y="1"/>
                  </a:lnTo>
                  <a:close/>
                </a:path>
                <a:path w="444500" h="76200">
                  <a:moveTo>
                    <a:pt x="442988" y="33337"/>
                  </a:moveTo>
                  <a:lnTo>
                    <a:pt x="405848" y="33337"/>
                  </a:lnTo>
                  <a:lnTo>
                    <a:pt x="405850" y="42862"/>
                  </a:lnTo>
                  <a:lnTo>
                    <a:pt x="368711" y="42862"/>
                  </a:lnTo>
                  <a:lnTo>
                    <a:pt x="370744" y="52931"/>
                  </a:lnTo>
                  <a:lnTo>
                    <a:pt x="378910" y="65041"/>
                  </a:lnTo>
                  <a:lnTo>
                    <a:pt x="391025" y="73207"/>
                  </a:lnTo>
                  <a:lnTo>
                    <a:pt x="405850" y="76200"/>
                  </a:lnTo>
                  <a:lnTo>
                    <a:pt x="420680" y="73205"/>
                  </a:lnTo>
                  <a:lnTo>
                    <a:pt x="432790" y="65040"/>
                  </a:lnTo>
                  <a:lnTo>
                    <a:pt x="440955" y="52929"/>
                  </a:lnTo>
                  <a:lnTo>
                    <a:pt x="443950" y="38100"/>
                  </a:lnTo>
                  <a:lnTo>
                    <a:pt x="442988" y="33337"/>
                  </a:lnTo>
                  <a:close/>
                </a:path>
                <a:path w="444500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444500" h="76200">
                  <a:moveTo>
                    <a:pt x="368711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368711" y="42862"/>
                  </a:lnTo>
                  <a:lnTo>
                    <a:pt x="367750" y="38100"/>
                  </a:lnTo>
                  <a:lnTo>
                    <a:pt x="368711" y="33337"/>
                  </a:lnTo>
                  <a:close/>
                </a:path>
                <a:path w="444500" h="76200">
                  <a:moveTo>
                    <a:pt x="405848" y="33337"/>
                  </a:moveTo>
                  <a:lnTo>
                    <a:pt x="368711" y="33338"/>
                  </a:lnTo>
                  <a:lnTo>
                    <a:pt x="367750" y="38101"/>
                  </a:lnTo>
                  <a:lnTo>
                    <a:pt x="368711" y="42862"/>
                  </a:lnTo>
                  <a:lnTo>
                    <a:pt x="405850" y="42862"/>
                  </a:lnTo>
                  <a:lnTo>
                    <a:pt x="405848" y="33337"/>
                  </a:lnTo>
                  <a:close/>
                </a:path>
                <a:path w="444500" h="76200">
                  <a:moveTo>
                    <a:pt x="405848" y="0"/>
                  </a:moveTo>
                  <a:lnTo>
                    <a:pt x="391017" y="2995"/>
                  </a:lnTo>
                  <a:lnTo>
                    <a:pt x="378907" y="11160"/>
                  </a:lnTo>
                  <a:lnTo>
                    <a:pt x="370743" y="23270"/>
                  </a:lnTo>
                  <a:lnTo>
                    <a:pt x="368711" y="33337"/>
                  </a:lnTo>
                  <a:lnTo>
                    <a:pt x="442988" y="33337"/>
                  </a:lnTo>
                  <a:lnTo>
                    <a:pt x="440955" y="23269"/>
                  </a:lnTo>
                  <a:lnTo>
                    <a:pt x="432789" y="11159"/>
                  </a:lnTo>
                  <a:lnTo>
                    <a:pt x="420679" y="2994"/>
                  </a:lnTo>
                  <a:lnTo>
                    <a:pt x="405848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2"/>
            <p:cNvSpPr/>
            <p:nvPr/>
          </p:nvSpPr>
          <p:spPr>
            <a:xfrm>
              <a:off x="4719942" y="3455494"/>
              <a:ext cx="688975" cy="76200"/>
            </a:xfrm>
            <a:custGeom>
              <a:avLst/>
              <a:gdLst/>
              <a:ahLst/>
              <a:cxnLst/>
              <a:rect l="l" t="t" r="r" b="b"/>
              <a:pathLst>
                <a:path w="688975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7"/>
                  </a:lnTo>
                  <a:lnTo>
                    <a:pt x="38106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4" y="23269"/>
                  </a:lnTo>
                  <a:lnTo>
                    <a:pt x="65038" y="11159"/>
                  </a:lnTo>
                  <a:lnTo>
                    <a:pt x="52923" y="2994"/>
                  </a:lnTo>
                  <a:lnTo>
                    <a:pt x="38100" y="1"/>
                  </a:lnTo>
                  <a:close/>
                </a:path>
                <a:path w="688975" h="76200">
                  <a:moveTo>
                    <a:pt x="687741" y="33337"/>
                  </a:moveTo>
                  <a:lnTo>
                    <a:pt x="650603" y="33337"/>
                  </a:lnTo>
                  <a:lnTo>
                    <a:pt x="650603" y="42862"/>
                  </a:lnTo>
                  <a:lnTo>
                    <a:pt x="613464" y="42862"/>
                  </a:lnTo>
                  <a:lnTo>
                    <a:pt x="615498" y="52931"/>
                  </a:lnTo>
                  <a:lnTo>
                    <a:pt x="623664" y="65041"/>
                  </a:lnTo>
                  <a:lnTo>
                    <a:pt x="635779" y="73207"/>
                  </a:lnTo>
                  <a:lnTo>
                    <a:pt x="650603" y="76200"/>
                  </a:lnTo>
                  <a:lnTo>
                    <a:pt x="665433" y="73205"/>
                  </a:lnTo>
                  <a:lnTo>
                    <a:pt x="677543" y="65040"/>
                  </a:lnTo>
                  <a:lnTo>
                    <a:pt x="685709" y="52929"/>
                  </a:lnTo>
                  <a:lnTo>
                    <a:pt x="688703" y="38100"/>
                  </a:lnTo>
                  <a:lnTo>
                    <a:pt x="687741" y="33337"/>
                  </a:lnTo>
                  <a:close/>
                </a:path>
                <a:path w="688975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688975" h="76200">
                  <a:moveTo>
                    <a:pt x="613464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613464" y="42862"/>
                  </a:lnTo>
                  <a:lnTo>
                    <a:pt x="612503" y="38100"/>
                  </a:lnTo>
                  <a:lnTo>
                    <a:pt x="613464" y="33337"/>
                  </a:lnTo>
                  <a:close/>
                </a:path>
                <a:path w="688975" h="76200">
                  <a:moveTo>
                    <a:pt x="650603" y="33337"/>
                  </a:moveTo>
                  <a:lnTo>
                    <a:pt x="613464" y="33338"/>
                  </a:lnTo>
                  <a:lnTo>
                    <a:pt x="612503" y="38101"/>
                  </a:lnTo>
                  <a:lnTo>
                    <a:pt x="613464" y="42862"/>
                  </a:lnTo>
                  <a:lnTo>
                    <a:pt x="650603" y="42862"/>
                  </a:lnTo>
                  <a:lnTo>
                    <a:pt x="650603" y="33337"/>
                  </a:lnTo>
                  <a:close/>
                </a:path>
                <a:path w="688975" h="76200">
                  <a:moveTo>
                    <a:pt x="650603" y="0"/>
                  </a:moveTo>
                  <a:lnTo>
                    <a:pt x="635770" y="2995"/>
                  </a:lnTo>
                  <a:lnTo>
                    <a:pt x="623661" y="11160"/>
                  </a:lnTo>
                  <a:lnTo>
                    <a:pt x="615496" y="23270"/>
                  </a:lnTo>
                  <a:lnTo>
                    <a:pt x="613464" y="33337"/>
                  </a:lnTo>
                  <a:lnTo>
                    <a:pt x="687741" y="33337"/>
                  </a:lnTo>
                  <a:lnTo>
                    <a:pt x="685709" y="23269"/>
                  </a:lnTo>
                  <a:lnTo>
                    <a:pt x="677543" y="11159"/>
                  </a:lnTo>
                  <a:lnTo>
                    <a:pt x="665433" y="2994"/>
                  </a:lnTo>
                  <a:lnTo>
                    <a:pt x="650603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3"/>
            <p:cNvSpPr/>
            <p:nvPr/>
          </p:nvSpPr>
          <p:spPr>
            <a:xfrm>
              <a:off x="4732944" y="3231321"/>
              <a:ext cx="964565" cy="76200"/>
            </a:xfrm>
            <a:custGeom>
              <a:avLst/>
              <a:gdLst/>
              <a:ahLst/>
              <a:cxnLst/>
              <a:rect l="l" t="t" r="r" b="b"/>
              <a:pathLst>
                <a:path w="964564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7"/>
                  </a:lnTo>
                  <a:lnTo>
                    <a:pt x="38106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4" y="23269"/>
                  </a:lnTo>
                  <a:lnTo>
                    <a:pt x="65038" y="11159"/>
                  </a:lnTo>
                  <a:lnTo>
                    <a:pt x="52923" y="2994"/>
                  </a:lnTo>
                  <a:lnTo>
                    <a:pt x="38100" y="1"/>
                  </a:lnTo>
                  <a:close/>
                </a:path>
                <a:path w="964564" h="76200">
                  <a:moveTo>
                    <a:pt x="963330" y="33337"/>
                  </a:moveTo>
                  <a:lnTo>
                    <a:pt x="926191" y="33337"/>
                  </a:lnTo>
                  <a:lnTo>
                    <a:pt x="926191" y="42862"/>
                  </a:lnTo>
                  <a:lnTo>
                    <a:pt x="889053" y="42862"/>
                  </a:lnTo>
                  <a:lnTo>
                    <a:pt x="891086" y="52931"/>
                  </a:lnTo>
                  <a:lnTo>
                    <a:pt x="899252" y="65041"/>
                  </a:lnTo>
                  <a:lnTo>
                    <a:pt x="911366" y="73207"/>
                  </a:lnTo>
                  <a:lnTo>
                    <a:pt x="926191" y="76200"/>
                  </a:lnTo>
                  <a:lnTo>
                    <a:pt x="941021" y="73205"/>
                  </a:lnTo>
                  <a:lnTo>
                    <a:pt x="953132" y="65040"/>
                  </a:lnTo>
                  <a:lnTo>
                    <a:pt x="961297" y="52929"/>
                  </a:lnTo>
                  <a:lnTo>
                    <a:pt x="964291" y="38100"/>
                  </a:lnTo>
                  <a:lnTo>
                    <a:pt x="963330" y="33337"/>
                  </a:lnTo>
                  <a:close/>
                </a:path>
                <a:path w="964564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964564" h="76200">
                  <a:moveTo>
                    <a:pt x="889053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889053" y="42862"/>
                  </a:lnTo>
                  <a:lnTo>
                    <a:pt x="888091" y="38100"/>
                  </a:lnTo>
                  <a:lnTo>
                    <a:pt x="889053" y="33337"/>
                  </a:lnTo>
                  <a:close/>
                </a:path>
                <a:path w="964564" h="76200">
                  <a:moveTo>
                    <a:pt x="926191" y="33337"/>
                  </a:moveTo>
                  <a:lnTo>
                    <a:pt x="889053" y="33338"/>
                  </a:lnTo>
                  <a:lnTo>
                    <a:pt x="888092" y="38101"/>
                  </a:lnTo>
                  <a:lnTo>
                    <a:pt x="889053" y="42862"/>
                  </a:lnTo>
                  <a:lnTo>
                    <a:pt x="926191" y="42862"/>
                  </a:lnTo>
                  <a:lnTo>
                    <a:pt x="926191" y="33337"/>
                  </a:lnTo>
                  <a:close/>
                </a:path>
                <a:path w="964564" h="76200">
                  <a:moveTo>
                    <a:pt x="926191" y="0"/>
                  </a:moveTo>
                  <a:lnTo>
                    <a:pt x="911359" y="2995"/>
                  </a:lnTo>
                  <a:lnTo>
                    <a:pt x="899250" y="11160"/>
                  </a:lnTo>
                  <a:lnTo>
                    <a:pt x="891085" y="23270"/>
                  </a:lnTo>
                  <a:lnTo>
                    <a:pt x="889053" y="33337"/>
                  </a:lnTo>
                  <a:lnTo>
                    <a:pt x="963330" y="33337"/>
                  </a:lnTo>
                  <a:lnTo>
                    <a:pt x="961297" y="23269"/>
                  </a:lnTo>
                  <a:lnTo>
                    <a:pt x="953132" y="11159"/>
                  </a:lnTo>
                  <a:lnTo>
                    <a:pt x="941021" y="2994"/>
                  </a:lnTo>
                  <a:lnTo>
                    <a:pt x="926191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4"/>
            <p:cNvSpPr/>
            <p:nvPr/>
          </p:nvSpPr>
          <p:spPr>
            <a:xfrm>
              <a:off x="4749026" y="2544263"/>
              <a:ext cx="352425" cy="77470"/>
            </a:xfrm>
            <a:custGeom>
              <a:avLst/>
              <a:gdLst/>
              <a:ahLst/>
              <a:cxnLst/>
              <a:rect l="l" t="t" r="r" b="b"/>
              <a:pathLst>
                <a:path w="352425" h="77469">
                  <a:moveTo>
                    <a:pt x="313989" y="1257"/>
                  </a:moveTo>
                  <a:lnTo>
                    <a:pt x="299145" y="4184"/>
                  </a:lnTo>
                  <a:lnTo>
                    <a:pt x="286997" y="12294"/>
                  </a:lnTo>
                  <a:lnTo>
                    <a:pt x="278777" y="24367"/>
                  </a:lnTo>
                  <a:lnTo>
                    <a:pt x="276699" y="34425"/>
                  </a:lnTo>
                  <a:lnTo>
                    <a:pt x="313837" y="34594"/>
                  </a:lnTo>
                  <a:lnTo>
                    <a:pt x="313794" y="44119"/>
                  </a:lnTo>
                  <a:lnTo>
                    <a:pt x="276689" y="44119"/>
                  </a:lnTo>
                  <a:lnTo>
                    <a:pt x="278642" y="54026"/>
                  </a:lnTo>
                  <a:lnTo>
                    <a:pt x="286752" y="66174"/>
                  </a:lnTo>
                  <a:lnTo>
                    <a:pt x="298825" y="74395"/>
                  </a:lnTo>
                  <a:lnTo>
                    <a:pt x="313641" y="77457"/>
                  </a:lnTo>
                  <a:lnTo>
                    <a:pt x="328485" y="74530"/>
                  </a:lnTo>
                  <a:lnTo>
                    <a:pt x="340633" y="66420"/>
                  </a:lnTo>
                  <a:lnTo>
                    <a:pt x="348853" y="54347"/>
                  </a:lnTo>
                  <a:lnTo>
                    <a:pt x="350967" y="44119"/>
                  </a:lnTo>
                  <a:lnTo>
                    <a:pt x="313794" y="44119"/>
                  </a:lnTo>
                  <a:lnTo>
                    <a:pt x="351002" y="43950"/>
                  </a:lnTo>
                  <a:lnTo>
                    <a:pt x="351915" y="39531"/>
                  </a:lnTo>
                  <a:lnTo>
                    <a:pt x="348988" y="24687"/>
                  </a:lnTo>
                  <a:lnTo>
                    <a:pt x="340878" y="12539"/>
                  </a:lnTo>
                  <a:lnTo>
                    <a:pt x="328805" y="4319"/>
                  </a:lnTo>
                  <a:lnTo>
                    <a:pt x="313989" y="1257"/>
                  </a:lnTo>
                  <a:close/>
                </a:path>
                <a:path w="352425" h="77469">
                  <a:moveTo>
                    <a:pt x="38273" y="0"/>
                  </a:moveTo>
                  <a:lnTo>
                    <a:pt x="23429" y="2926"/>
                  </a:lnTo>
                  <a:lnTo>
                    <a:pt x="11282" y="11035"/>
                  </a:lnTo>
                  <a:lnTo>
                    <a:pt x="3061" y="23109"/>
                  </a:lnTo>
                  <a:lnTo>
                    <a:pt x="0" y="37926"/>
                  </a:lnTo>
                  <a:lnTo>
                    <a:pt x="2926" y="52769"/>
                  </a:lnTo>
                  <a:lnTo>
                    <a:pt x="11035" y="64916"/>
                  </a:lnTo>
                  <a:lnTo>
                    <a:pt x="23109" y="73136"/>
                  </a:lnTo>
                  <a:lnTo>
                    <a:pt x="37926" y="76198"/>
                  </a:lnTo>
                  <a:lnTo>
                    <a:pt x="52769" y="73272"/>
                  </a:lnTo>
                  <a:lnTo>
                    <a:pt x="64917" y="65162"/>
                  </a:lnTo>
                  <a:lnTo>
                    <a:pt x="73137" y="53089"/>
                  </a:lnTo>
                  <a:lnTo>
                    <a:pt x="75215" y="43030"/>
                  </a:lnTo>
                  <a:lnTo>
                    <a:pt x="38078" y="42861"/>
                  </a:lnTo>
                  <a:lnTo>
                    <a:pt x="38121" y="33336"/>
                  </a:lnTo>
                  <a:lnTo>
                    <a:pt x="75225" y="33336"/>
                  </a:lnTo>
                  <a:lnTo>
                    <a:pt x="73272" y="23429"/>
                  </a:lnTo>
                  <a:lnTo>
                    <a:pt x="65163" y="11281"/>
                  </a:lnTo>
                  <a:lnTo>
                    <a:pt x="53090" y="3061"/>
                  </a:lnTo>
                  <a:lnTo>
                    <a:pt x="38273" y="0"/>
                  </a:lnTo>
                  <a:close/>
                </a:path>
                <a:path w="352425" h="77469">
                  <a:moveTo>
                    <a:pt x="276699" y="34425"/>
                  </a:moveTo>
                  <a:lnTo>
                    <a:pt x="275903" y="38272"/>
                  </a:lnTo>
                  <a:lnTo>
                    <a:pt x="275784" y="39531"/>
                  </a:lnTo>
                  <a:lnTo>
                    <a:pt x="276655" y="43950"/>
                  </a:lnTo>
                  <a:lnTo>
                    <a:pt x="313794" y="44119"/>
                  </a:lnTo>
                  <a:lnTo>
                    <a:pt x="313837" y="34594"/>
                  </a:lnTo>
                  <a:lnTo>
                    <a:pt x="276699" y="34425"/>
                  </a:lnTo>
                  <a:close/>
                </a:path>
                <a:path w="352425" h="77469">
                  <a:moveTo>
                    <a:pt x="75259" y="33505"/>
                  </a:moveTo>
                  <a:lnTo>
                    <a:pt x="76198" y="38272"/>
                  </a:lnTo>
                  <a:lnTo>
                    <a:pt x="75215" y="43030"/>
                  </a:lnTo>
                  <a:lnTo>
                    <a:pt x="276655" y="43950"/>
                  </a:lnTo>
                  <a:lnTo>
                    <a:pt x="275715" y="39183"/>
                  </a:lnTo>
                  <a:lnTo>
                    <a:pt x="276699" y="34425"/>
                  </a:lnTo>
                  <a:lnTo>
                    <a:pt x="75259" y="33505"/>
                  </a:lnTo>
                  <a:close/>
                </a:path>
                <a:path w="352425" h="77469">
                  <a:moveTo>
                    <a:pt x="38121" y="33336"/>
                  </a:moveTo>
                  <a:lnTo>
                    <a:pt x="38078" y="42861"/>
                  </a:lnTo>
                  <a:lnTo>
                    <a:pt x="75215" y="43030"/>
                  </a:lnTo>
                  <a:lnTo>
                    <a:pt x="76010" y="39183"/>
                  </a:lnTo>
                  <a:lnTo>
                    <a:pt x="76130" y="37926"/>
                  </a:lnTo>
                  <a:lnTo>
                    <a:pt x="75259" y="33505"/>
                  </a:lnTo>
                  <a:lnTo>
                    <a:pt x="38121" y="33336"/>
                  </a:lnTo>
                  <a:close/>
                </a:path>
                <a:path w="352425" h="77469">
                  <a:moveTo>
                    <a:pt x="75225" y="33336"/>
                  </a:moveTo>
                  <a:lnTo>
                    <a:pt x="38121" y="33336"/>
                  </a:lnTo>
                  <a:lnTo>
                    <a:pt x="75259" y="33505"/>
                  </a:lnTo>
                  <a:lnTo>
                    <a:pt x="75225" y="33336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/>
            <p:cNvSpPr/>
            <p:nvPr/>
          </p:nvSpPr>
          <p:spPr>
            <a:xfrm>
              <a:off x="4739519" y="2621721"/>
              <a:ext cx="780415" cy="76200"/>
            </a:xfrm>
            <a:custGeom>
              <a:avLst/>
              <a:gdLst/>
              <a:ahLst/>
              <a:cxnLst/>
              <a:rect l="l" t="t" r="r" b="b"/>
              <a:pathLst>
                <a:path w="780414" h="76200">
                  <a:moveTo>
                    <a:pt x="38100" y="1"/>
                  </a:moveTo>
                  <a:lnTo>
                    <a:pt x="23269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9" y="65041"/>
                  </a:lnTo>
                  <a:lnTo>
                    <a:pt x="23269" y="73207"/>
                  </a:lnTo>
                  <a:lnTo>
                    <a:pt x="38106" y="76200"/>
                  </a:lnTo>
                  <a:lnTo>
                    <a:pt x="52931" y="73205"/>
                  </a:lnTo>
                  <a:lnTo>
                    <a:pt x="65041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4" y="23269"/>
                  </a:lnTo>
                  <a:lnTo>
                    <a:pt x="65038" y="11159"/>
                  </a:lnTo>
                  <a:lnTo>
                    <a:pt x="52923" y="2994"/>
                  </a:lnTo>
                  <a:lnTo>
                    <a:pt x="38100" y="1"/>
                  </a:lnTo>
                  <a:close/>
                </a:path>
                <a:path w="780414" h="76200">
                  <a:moveTo>
                    <a:pt x="779069" y="33337"/>
                  </a:moveTo>
                  <a:lnTo>
                    <a:pt x="741931" y="33337"/>
                  </a:lnTo>
                  <a:lnTo>
                    <a:pt x="741931" y="42862"/>
                  </a:lnTo>
                  <a:lnTo>
                    <a:pt x="704792" y="42862"/>
                  </a:lnTo>
                  <a:lnTo>
                    <a:pt x="706826" y="52931"/>
                  </a:lnTo>
                  <a:lnTo>
                    <a:pt x="714992" y="65041"/>
                  </a:lnTo>
                  <a:lnTo>
                    <a:pt x="727106" y="73207"/>
                  </a:lnTo>
                  <a:lnTo>
                    <a:pt x="741931" y="76200"/>
                  </a:lnTo>
                  <a:lnTo>
                    <a:pt x="756761" y="73205"/>
                  </a:lnTo>
                  <a:lnTo>
                    <a:pt x="768872" y="65040"/>
                  </a:lnTo>
                  <a:lnTo>
                    <a:pt x="777037" y="52929"/>
                  </a:lnTo>
                  <a:lnTo>
                    <a:pt x="780031" y="38100"/>
                  </a:lnTo>
                  <a:lnTo>
                    <a:pt x="779069" y="33337"/>
                  </a:lnTo>
                  <a:close/>
                </a:path>
                <a:path w="780414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780414" h="76200">
                  <a:moveTo>
                    <a:pt x="704792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704792" y="42862"/>
                  </a:lnTo>
                  <a:lnTo>
                    <a:pt x="703831" y="38100"/>
                  </a:lnTo>
                  <a:lnTo>
                    <a:pt x="704792" y="33337"/>
                  </a:lnTo>
                  <a:close/>
                </a:path>
                <a:path w="780414" h="76200">
                  <a:moveTo>
                    <a:pt x="741931" y="33337"/>
                  </a:moveTo>
                  <a:lnTo>
                    <a:pt x="704792" y="33338"/>
                  </a:lnTo>
                  <a:lnTo>
                    <a:pt x="703831" y="38101"/>
                  </a:lnTo>
                  <a:lnTo>
                    <a:pt x="704792" y="42862"/>
                  </a:lnTo>
                  <a:lnTo>
                    <a:pt x="741931" y="42862"/>
                  </a:lnTo>
                  <a:lnTo>
                    <a:pt x="741931" y="33337"/>
                  </a:lnTo>
                  <a:close/>
                </a:path>
                <a:path w="780414" h="76200">
                  <a:moveTo>
                    <a:pt x="741931" y="0"/>
                  </a:moveTo>
                  <a:lnTo>
                    <a:pt x="727099" y="2995"/>
                  </a:lnTo>
                  <a:lnTo>
                    <a:pt x="714990" y="11160"/>
                  </a:lnTo>
                  <a:lnTo>
                    <a:pt x="706825" y="23270"/>
                  </a:lnTo>
                  <a:lnTo>
                    <a:pt x="704792" y="33337"/>
                  </a:lnTo>
                  <a:lnTo>
                    <a:pt x="779069" y="33337"/>
                  </a:lnTo>
                  <a:lnTo>
                    <a:pt x="777037" y="23269"/>
                  </a:lnTo>
                  <a:lnTo>
                    <a:pt x="768872" y="11159"/>
                  </a:lnTo>
                  <a:lnTo>
                    <a:pt x="756761" y="2994"/>
                  </a:lnTo>
                  <a:lnTo>
                    <a:pt x="741931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6"/>
            <p:cNvSpPr/>
            <p:nvPr/>
          </p:nvSpPr>
          <p:spPr>
            <a:xfrm>
              <a:off x="4748777" y="2080254"/>
              <a:ext cx="276225" cy="76200"/>
            </a:xfrm>
            <a:custGeom>
              <a:avLst/>
              <a:gdLst/>
              <a:ahLst/>
              <a:cxnLst/>
              <a:rect l="l" t="t" r="r" b="b"/>
              <a:pathLst>
                <a:path w="276225" h="76200">
                  <a:moveTo>
                    <a:pt x="38100" y="1"/>
                  </a:moveTo>
                  <a:lnTo>
                    <a:pt x="23270" y="2995"/>
                  </a:lnTo>
                  <a:lnTo>
                    <a:pt x="11159" y="11160"/>
                  </a:lnTo>
                  <a:lnTo>
                    <a:pt x="2994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60" y="65041"/>
                  </a:lnTo>
                  <a:lnTo>
                    <a:pt x="23270" y="73207"/>
                  </a:lnTo>
                  <a:lnTo>
                    <a:pt x="38107" y="76200"/>
                  </a:lnTo>
                  <a:lnTo>
                    <a:pt x="52933" y="73205"/>
                  </a:lnTo>
                  <a:lnTo>
                    <a:pt x="65042" y="65040"/>
                  </a:lnTo>
                  <a:lnTo>
                    <a:pt x="73206" y="52929"/>
                  </a:lnTo>
                  <a:lnTo>
                    <a:pt x="75238" y="42863"/>
                  </a:lnTo>
                  <a:lnTo>
                    <a:pt x="38100" y="42863"/>
                  </a:lnTo>
                  <a:lnTo>
                    <a:pt x="38100" y="33338"/>
                  </a:lnTo>
                  <a:lnTo>
                    <a:pt x="75238" y="33338"/>
                  </a:lnTo>
                  <a:lnTo>
                    <a:pt x="73205" y="23269"/>
                  </a:lnTo>
                  <a:lnTo>
                    <a:pt x="65039" y="11159"/>
                  </a:lnTo>
                  <a:lnTo>
                    <a:pt x="52924" y="2994"/>
                  </a:lnTo>
                  <a:lnTo>
                    <a:pt x="38100" y="1"/>
                  </a:lnTo>
                  <a:close/>
                </a:path>
                <a:path w="276225" h="76200">
                  <a:moveTo>
                    <a:pt x="275003" y="33337"/>
                  </a:moveTo>
                  <a:lnTo>
                    <a:pt x="237864" y="33337"/>
                  </a:lnTo>
                  <a:lnTo>
                    <a:pt x="237864" y="42862"/>
                  </a:lnTo>
                  <a:lnTo>
                    <a:pt x="200726" y="42862"/>
                  </a:lnTo>
                  <a:lnTo>
                    <a:pt x="202759" y="52931"/>
                  </a:lnTo>
                  <a:lnTo>
                    <a:pt x="210925" y="65041"/>
                  </a:lnTo>
                  <a:lnTo>
                    <a:pt x="223040" y="73207"/>
                  </a:lnTo>
                  <a:lnTo>
                    <a:pt x="237864" y="76200"/>
                  </a:lnTo>
                  <a:lnTo>
                    <a:pt x="252695" y="73205"/>
                  </a:lnTo>
                  <a:lnTo>
                    <a:pt x="264805" y="65040"/>
                  </a:lnTo>
                  <a:lnTo>
                    <a:pt x="272970" y="52929"/>
                  </a:lnTo>
                  <a:lnTo>
                    <a:pt x="275964" y="38100"/>
                  </a:lnTo>
                  <a:lnTo>
                    <a:pt x="275003" y="33337"/>
                  </a:lnTo>
                  <a:close/>
                </a:path>
                <a:path w="276225" h="76200">
                  <a:moveTo>
                    <a:pt x="75238" y="33338"/>
                  </a:moveTo>
                  <a:lnTo>
                    <a:pt x="38100" y="33338"/>
                  </a:lnTo>
                  <a:lnTo>
                    <a:pt x="38100" y="42863"/>
                  </a:lnTo>
                  <a:lnTo>
                    <a:pt x="75238" y="42862"/>
                  </a:lnTo>
                  <a:lnTo>
                    <a:pt x="76199" y="38100"/>
                  </a:lnTo>
                  <a:lnTo>
                    <a:pt x="75238" y="33338"/>
                  </a:lnTo>
                  <a:close/>
                </a:path>
                <a:path w="276225" h="76200">
                  <a:moveTo>
                    <a:pt x="200726" y="33337"/>
                  </a:moveTo>
                  <a:lnTo>
                    <a:pt x="75238" y="33338"/>
                  </a:lnTo>
                  <a:lnTo>
                    <a:pt x="76200" y="38101"/>
                  </a:lnTo>
                  <a:lnTo>
                    <a:pt x="75238" y="42863"/>
                  </a:lnTo>
                  <a:lnTo>
                    <a:pt x="200726" y="42862"/>
                  </a:lnTo>
                  <a:lnTo>
                    <a:pt x="199764" y="38100"/>
                  </a:lnTo>
                  <a:lnTo>
                    <a:pt x="200726" y="33337"/>
                  </a:lnTo>
                  <a:close/>
                </a:path>
                <a:path w="276225" h="76200">
                  <a:moveTo>
                    <a:pt x="237864" y="33337"/>
                  </a:moveTo>
                  <a:lnTo>
                    <a:pt x="200725" y="33338"/>
                  </a:lnTo>
                  <a:lnTo>
                    <a:pt x="199764" y="38101"/>
                  </a:lnTo>
                  <a:lnTo>
                    <a:pt x="200726" y="42862"/>
                  </a:lnTo>
                  <a:lnTo>
                    <a:pt x="237864" y="42862"/>
                  </a:lnTo>
                  <a:lnTo>
                    <a:pt x="237864" y="33337"/>
                  </a:lnTo>
                  <a:close/>
                </a:path>
                <a:path w="276225" h="76200">
                  <a:moveTo>
                    <a:pt x="237864" y="0"/>
                  </a:moveTo>
                  <a:lnTo>
                    <a:pt x="223032" y="2995"/>
                  </a:lnTo>
                  <a:lnTo>
                    <a:pt x="210923" y="11160"/>
                  </a:lnTo>
                  <a:lnTo>
                    <a:pt x="202758" y="23270"/>
                  </a:lnTo>
                  <a:lnTo>
                    <a:pt x="200726" y="33337"/>
                  </a:lnTo>
                  <a:lnTo>
                    <a:pt x="275003" y="33337"/>
                  </a:lnTo>
                  <a:lnTo>
                    <a:pt x="272970" y="23269"/>
                  </a:lnTo>
                  <a:lnTo>
                    <a:pt x="264805" y="11159"/>
                  </a:lnTo>
                  <a:lnTo>
                    <a:pt x="252694" y="2994"/>
                  </a:lnTo>
                  <a:lnTo>
                    <a:pt x="237864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0"/>
            <p:cNvSpPr/>
            <p:nvPr/>
          </p:nvSpPr>
          <p:spPr>
            <a:xfrm>
              <a:off x="6446367" y="44431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3519805" y="3840921"/>
              <a:ext cx="2938145" cy="0"/>
            </a:xfrm>
            <a:prstGeom prst="straightConnector1">
              <a:avLst/>
            </a:prstGeom>
            <a:ln w="254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22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Limitations </a:t>
            </a:r>
            <a:r>
              <a:rPr lang="en-US" altLang="zh-CN" dirty="0"/>
              <a:t>of</a:t>
            </a:r>
            <a:r>
              <a:rPr lang="en-US" altLang="zh-CN" spc="-65" dirty="0"/>
              <a:t> </a:t>
            </a:r>
            <a:r>
              <a:rPr lang="en-US" altLang="zh-CN" spc="-5" dirty="0"/>
              <a:t>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9550" marR="304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/>
              </a:rPr>
              <a:t>PCA </a:t>
            </a:r>
            <a:r>
              <a:rPr lang="en-US" altLang="zh-CN" spc="-20" dirty="0">
                <a:cs typeface="Calibri"/>
              </a:rPr>
              <a:t>may </a:t>
            </a:r>
            <a:r>
              <a:rPr lang="en-US" altLang="zh-CN" spc="-5" dirty="0">
                <a:cs typeface="Calibri"/>
              </a:rPr>
              <a:t>not find the </a:t>
            </a:r>
            <a:r>
              <a:rPr lang="en-US" altLang="zh-CN" spc="-10" dirty="0">
                <a:cs typeface="Calibri"/>
              </a:rPr>
              <a:t>best directions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discriminating  </a:t>
            </a:r>
            <a:r>
              <a:rPr lang="en-US" altLang="zh-CN" spc="-10" dirty="0">
                <a:cs typeface="Calibri"/>
              </a:rPr>
              <a:t>between </a:t>
            </a:r>
            <a:r>
              <a:rPr lang="en-US" altLang="zh-CN" spc="-15" dirty="0">
                <a:cs typeface="Calibri"/>
              </a:rPr>
              <a:t>two </a:t>
            </a:r>
            <a:r>
              <a:rPr lang="en-US" altLang="zh-CN" spc="-5" dirty="0">
                <a:cs typeface="Calibri"/>
              </a:rPr>
              <a:t>classes.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(Example</a:t>
            </a:r>
            <a:r>
              <a:rPr lang="en-US" altLang="zh-CN" spc="3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CN" spc="5" dirty="0">
                <a:solidFill>
                  <a:srgbClr val="0000FF"/>
                </a:solidFill>
                <a:cs typeface="Calibri"/>
              </a:rPr>
              <a:t>2)</a:t>
            </a:r>
            <a:endParaRPr lang="en-US" altLang="zh-CN" dirty="0">
              <a:cs typeface="Calibri"/>
            </a:endParaRPr>
          </a:p>
          <a:p>
            <a:pPr marL="209550" indent="-1714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09550" algn="l"/>
              </a:tabLst>
            </a:pPr>
            <a:r>
              <a:rPr lang="en-US" altLang="zh-CN" spc="-15" dirty="0">
                <a:cs typeface="Calibri"/>
              </a:rPr>
              <a:t>Example:</a:t>
            </a:r>
            <a:endParaRPr lang="en-US" altLang="zh-CN" dirty="0">
              <a:cs typeface="Calibri"/>
            </a:endParaRPr>
          </a:p>
          <a:p>
            <a:pPr marL="666750" lvl="1" indent="-1714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/>
              </a:rPr>
              <a:t>suppose the </a:t>
            </a:r>
            <a:r>
              <a:rPr lang="en-US" altLang="zh-CN" spc="-15" dirty="0">
                <a:cs typeface="Calibri"/>
              </a:rPr>
              <a:t>two </a:t>
            </a:r>
            <a:r>
              <a:rPr lang="en-US" altLang="zh-CN" spc="-5" dirty="0">
                <a:cs typeface="Calibri"/>
              </a:rPr>
              <a:t>classes </a:t>
            </a:r>
            <a:r>
              <a:rPr lang="en-US" altLang="zh-CN" spc="-20" dirty="0">
                <a:cs typeface="Calibri"/>
              </a:rPr>
              <a:t>have </a:t>
            </a:r>
            <a:r>
              <a:rPr lang="en-US" altLang="zh-CN" spc="-5" dirty="0">
                <a:cs typeface="Calibri"/>
              </a:rPr>
              <a:t>2D Gaussian densities </a:t>
            </a:r>
            <a:r>
              <a:rPr lang="en-US" altLang="zh-CN" dirty="0">
                <a:cs typeface="Calibri"/>
              </a:rPr>
              <a:t>as </a:t>
            </a:r>
            <a:r>
              <a:rPr lang="en-US" altLang="zh-CN" spc="-5" dirty="0">
                <a:cs typeface="Calibri"/>
              </a:rPr>
              <a:t>ellipsoids.</a:t>
            </a:r>
            <a:endParaRPr lang="en-US" altLang="zh-CN" dirty="0">
              <a:cs typeface="Calibri"/>
            </a:endParaRPr>
          </a:p>
          <a:p>
            <a:pPr marL="666750" lvl="1" indent="-1714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09550" algn="l"/>
              </a:tabLst>
            </a:pPr>
            <a:r>
              <a:rPr lang="en-US" altLang="zh-CN" spc="-10" dirty="0">
                <a:cs typeface="Calibri"/>
              </a:rPr>
              <a:t>1</a:t>
            </a:r>
            <a:r>
              <a:rPr lang="en-US" altLang="zh-CN" spc="-15" baseline="24305" dirty="0">
                <a:cs typeface="Calibri"/>
              </a:rPr>
              <a:t>st </a:t>
            </a:r>
            <a:r>
              <a:rPr lang="en-US" altLang="zh-CN" spc="-15" dirty="0">
                <a:cs typeface="Calibri"/>
              </a:rPr>
              <a:t>eigenvector </a:t>
            </a:r>
            <a:r>
              <a:rPr lang="en-US" altLang="zh-CN" spc="-5" dirty="0">
                <a:cs typeface="Calibri"/>
              </a:rPr>
              <a:t>is </a:t>
            </a:r>
            <a:r>
              <a:rPr lang="en-US" altLang="zh-CN" spc="-10" dirty="0">
                <a:cs typeface="Calibri"/>
              </a:rPr>
              <a:t>best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10" dirty="0">
                <a:cs typeface="Calibri"/>
              </a:rPr>
              <a:t>representing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probabilities </a:t>
            </a:r>
            <a:r>
              <a:rPr lang="en-US" altLang="zh-CN" dirty="0">
                <a:cs typeface="Calibri"/>
              </a:rPr>
              <a:t>/  </a:t>
            </a:r>
            <a:r>
              <a:rPr lang="en-US" altLang="zh-CN" spc="-15" dirty="0">
                <a:cs typeface="Calibri"/>
              </a:rPr>
              <a:t>overall data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trend</a:t>
            </a:r>
            <a:endParaRPr lang="en-US" altLang="zh-CN" dirty="0">
              <a:cs typeface="Calibri"/>
            </a:endParaRPr>
          </a:p>
          <a:p>
            <a:pPr marL="666750" lvl="1" indent="-1714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09550" algn="l"/>
              </a:tabLst>
            </a:pPr>
            <a:r>
              <a:rPr lang="en-US" altLang="zh-CN" spc="-5" dirty="0">
                <a:cs typeface="Calibri"/>
              </a:rPr>
              <a:t>2</a:t>
            </a:r>
            <a:r>
              <a:rPr lang="en-US" altLang="zh-CN" spc="-7" baseline="24305" dirty="0">
                <a:cs typeface="Calibri"/>
              </a:rPr>
              <a:t>nd </a:t>
            </a:r>
            <a:r>
              <a:rPr lang="en-US" altLang="zh-CN" spc="-15" dirty="0">
                <a:cs typeface="Calibri"/>
              </a:rPr>
              <a:t>eigenvector </a:t>
            </a:r>
            <a:r>
              <a:rPr lang="en-US" altLang="zh-CN" spc="-5" dirty="0">
                <a:cs typeface="Calibri"/>
              </a:rPr>
              <a:t>is </a:t>
            </a:r>
            <a:r>
              <a:rPr lang="en-US" altLang="zh-CN" spc="-10" dirty="0">
                <a:cs typeface="Calibri"/>
              </a:rPr>
              <a:t>best </a:t>
            </a:r>
            <a:r>
              <a:rPr lang="en-US" altLang="zh-CN" spc="-20" dirty="0">
                <a:cs typeface="Calibri"/>
              </a:rPr>
              <a:t>for</a:t>
            </a:r>
            <a:r>
              <a:rPr lang="en-US" altLang="zh-CN" spc="-18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discrimination.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90850" y="4931099"/>
            <a:ext cx="3124200" cy="1425252"/>
            <a:chOff x="2581275" y="4870397"/>
            <a:chExt cx="3124200" cy="1425252"/>
          </a:xfrm>
        </p:grpSpPr>
        <p:sp>
          <p:nvSpPr>
            <p:cNvPr id="8" name="object 4"/>
            <p:cNvSpPr/>
            <p:nvPr/>
          </p:nvSpPr>
          <p:spPr>
            <a:xfrm>
              <a:off x="2791514" y="4870397"/>
              <a:ext cx="2597649" cy="1425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581275" y="4870397"/>
              <a:ext cx="3124200" cy="12790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Arial"/>
              </a:rPr>
              <a:t>Principal Component</a:t>
            </a:r>
            <a:r>
              <a:rPr lang="en-US" altLang="zh-CN" spc="-155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Analysis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98" y="1552385"/>
            <a:ext cx="6309907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6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FF"/>
                </a:solidFill>
              </a:rPr>
              <a:t>R</a:t>
            </a:r>
            <a:r>
              <a:rPr lang="en-US" altLang="zh-CN" spc="15" dirty="0">
                <a:solidFill>
                  <a:srgbClr val="0000FF"/>
                </a:solidFill>
              </a:rPr>
              <a:t>e</a:t>
            </a:r>
            <a:r>
              <a:rPr lang="en-US" altLang="zh-CN" spc="-75" dirty="0">
                <a:solidFill>
                  <a:srgbClr val="0000FF"/>
                </a:solidFill>
              </a:rPr>
              <a:t>f</a:t>
            </a:r>
            <a:r>
              <a:rPr lang="en-US" altLang="zh-CN" spc="50" dirty="0">
                <a:solidFill>
                  <a:srgbClr val="0000FF"/>
                </a:solidFill>
              </a:rPr>
              <a:t>e</a:t>
            </a:r>
            <a:r>
              <a:rPr lang="en-US" altLang="zh-CN" spc="-20" dirty="0">
                <a:solidFill>
                  <a:srgbClr val="0000FF"/>
                </a:solidFill>
              </a:rPr>
              <a:t>r</a:t>
            </a:r>
            <a:r>
              <a:rPr lang="en-US" altLang="zh-CN" spc="50" dirty="0">
                <a:solidFill>
                  <a:srgbClr val="0000FF"/>
                </a:solidFill>
              </a:rPr>
              <a:t>e</a:t>
            </a:r>
            <a:r>
              <a:rPr lang="en-US" altLang="zh-CN" spc="40" dirty="0">
                <a:solidFill>
                  <a:srgbClr val="0000FF"/>
                </a:solidFill>
              </a:rPr>
              <a:t>nc</a:t>
            </a:r>
            <a:r>
              <a:rPr lang="en-US" altLang="zh-CN" spc="50" dirty="0">
                <a:solidFill>
                  <a:srgbClr val="0000FF"/>
                </a:solidFill>
              </a:rPr>
              <a:t>e</a:t>
            </a:r>
            <a:r>
              <a:rPr lang="en-US" altLang="zh-CN" spc="35" dirty="0">
                <a:solidFill>
                  <a:srgbClr val="0000FF"/>
                </a:solidFill>
              </a:rPr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Hastie, Trevor, et al. The elements of statistical learning. Vol. 2. No.1 New York: Springer, 2009.</a:t>
            </a:r>
          </a:p>
          <a:p>
            <a:r>
              <a:rPr lang="en-US" altLang="zh-CN" dirty="0"/>
              <a:t>Dr. S. </a:t>
            </a:r>
            <a:r>
              <a:rPr lang="en-US" altLang="zh-CN" dirty="0" err="1"/>
              <a:t>Narasimhan’s</a:t>
            </a:r>
            <a:r>
              <a:rPr lang="en-US" altLang="zh-CN" dirty="0"/>
              <a:t> PCA lectures</a:t>
            </a:r>
          </a:p>
          <a:p>
            <a:r>
              <a:rPr lang="en-US" altLang="zh-CN" dirty="0"/>
              <a:t>Prof. Derek </a:t>
            </a:r>
            <a:r>
              <a:rPr lang="en-US" altLang="zh-CN" dirty="0" err="1"/>
              <a:t>Hoiem’s</a:t>
            </a:r>
            <a:r>
              <a:rPr lang="en-US" altLang="zh-CN" dirty="0"/>
              <a:t> </a:t>
            </a:r>
            <a:r>
              <a:rPr lang="en-US" altLang="zh-CN" dirty="0" err="1"/>
              <a:t>eigenface</a:t>
            </a:r>
            <a:r>
              <a:rPr lang="en-US" altLang="zh-CN" dirty="0"/>
              <a:t> lecture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6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50" dirty="0">
                <a:solidFill>
                  <a:srgbClr val="0000FF"/>
                </a:solidFill>
              </a:rPr>
              <a:t>T</a:t>
            </a:r>
            <a:r>
              <a:rPr lang="en-US" altLang="zh-CN" spc="50" dirty="0">
                <a:solidFill>
                  <a:srgbClr val="0000FF"/>
                </a:solidFill>
              </a:rPr>
              <a:t>o</a:t>
            </a:r>
            <a:r>
              <a:rPr lang="en-US" altLang="zh-CN" spc="45" dirty="0">
                <a:solidFill>
                  <a:srgbClr val="0000FF"/>
                </a:solidFill>
              </a:rPr>
              <a:t>d</a:t>
            </a:r>
            <a:r>
              <a:rPr lang="en-US" altLang="zh-CN" spc="-25" dirty="0">
                <a:solidFill>
                  <a:srgbClr val="0000FF"/>
                </a:solidFill>
              </a:rPr>
              <a:t>a</a:t>
            </a:r>
            <a:r>
              <a:rPr lang="en-US" altLang="zh-CN" spc="40" dirty="0">
                <a:solidFill>
                  <a:srgbClr val="0000FF"/>
                </a:solidFill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Dimensionality Reduction (unsupervised)  with Principal Components Analysis (PCA)</a:t>
            </a:r>
          </a:p>
          <a:p>
            <a:pPr lvl="1"/>
            <a:r>
              <a:rPr lang="en-US" altLang="zh-CN" dirty="0"/>
              <a:t>Review of eigenvalue, eigenvector</a:t>
            </a:r>
          </a:p>
          <a:p>
            <a:pPr lvl="1"/>
            <a:r>
              <a:rPr lang="en-US" altLang="zh-CN" dirty="0"/>
              <a:t>How to project samples into a line capturing the variation of the  whole dataset	        Eigenvector / Eigenvalue of covariance matrix</a:t>
            </a:r>
          </a:p>
          <a:p>
            <a:pPr lvl="1"/>
            <a:r>
              <a:rPr lang="en-US" altLang="zh-CN" dirty="0"/>
              <a:t>PCA for dimension reduction</a:t>
            </a:r>
          </a:p>
          <a:p>
            <a:pPr lvl="1"/>
            <a:r>
              <a:rPr lang="en-US" altLang="zh-CN" dirty="0"/>
              <a:t>Extra: PCA examples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3956487"/>
            <a:ext cx="628650" cy="412115"/>
          </a:xfrm>
          <a:custGeom>
            <a:avLst/>
            <a:gdLst/>
            <a:ahLst/>
            <a:cxnLst/>
            <a:rect l="l" t="t" r="r" b="b"/>
            <a:pathLst>
              <a:path w="628650" h="412114">
                <a:moveTo>
                  <a:pt x="422717" y="0"/>
                </a:moveTo>
                <a:lnTo>
                  <a:pt x="422717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422717" y="308899"/>
                </a:lnTo>
                <a:lnTo>
                  <a:pt x="422717" y="411866"/>
                </a:lnTo>
                <a:lnTo>
                  <a:pt x="628650" y="205933"/>
                </a:lnTo>
                <a:lnTo>
                  <a:pt x="422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364480" y="3023513"/>
            <a:ext cx="314960" cy="27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19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3978976" cy="4561919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Step 1: subtract the mean </a:t>
            </a:r>
            <a:r>
              <a:rPr lang="en-US" altLang="zh-CN" dirty="0"/>
              <a:t>from each of the data dimensions.</a:t>
            </a:r>
          </a:p>
          <a:p>
            <a:pPr lvl="1"/>
            <a:r>
              <a:rPr lang="en-US" altLang="zh-CN" dirty="0"/>
              <a:t>It makes variance and covariance calculation easier by simplifying their equations. </a:t>
            </a:r>
          </a:p>
          <a:p>
            <a:pPr lvl="1"/>
            <a:r>
              <a:rPr lang="en-US" altLang="zh-CN" dirty="0"/>
              <a:t>The variance and covariance values are not affected by the mean value.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5346" r="63460"/>
          <a:stretch/>
        </p:blipFill>
        <p:spPr>
          <a:xfrm>
            <a:off x="4965371" y="1658847"/>
            <a:ext cx="1445078" cy="45684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2" t="246" r="6046" b="-246"/>
          <a:stretch/>
        </p:blipFill>
        <p:spPr>
          <a:xfrm>
            <a:off x="6815695" y="1529830"/>
            <a:ext cx="2042555" cy="482652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246421" y="3574473"/>
            <a:ext cx="521773" cy="321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82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Step 2: calculate the covariance matrix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since the non-diagonal elements in this covariance  matrix are positive, we should expect that the x1 and x2 variable increase together.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57350" y="2208810"/>
            <a:ext cx="5445582" cy="1182309"/>
            <a:chOff x="1121473" y="2102192"/>
            <a:chExt cx="6585613" cy="150268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20054" r="12145"/>
            <a:stretch/>
          </p:blipFill>
          <p:spPr>
            <a:xfrm>
              <a:off x="2244435" y="2288520"/>
              <a:ext cx="5462651" cy="131635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1468" t="-331"/>
            <a:stretch/>
          </p:blipFill>
          <p:spPr>
            <a:xfrm>
              <a:off x="2386940" y="2933206"/>
              <a:ext cx="4465122" cy="49055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52483" r="-1"/>
            <a:stretch/>
          </p:blipFill>
          <p:spPr>
            <a:xfrm>
              <a:off x="6852062" y="2102192"/>
              <a:ext cx="397821" cy="150268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1473" y="2652609"/>
              <a:ext cx="1002984" cy="561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388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Step 3: calculate the eigenvectors and eigenvalues of the covariance matrix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40527" y="2748453"/>
            <a:ext cx="3875574" cy="1406488"/>
            <a:chOff x="2440527" y="2748453"/>
            <a:chExt cx="3875574" cy="1406488"/>
          </a:xfrm>
        </p:grpSpPr>
        <p:grpSp>
          <p:nvGrpSpPr>
            <p:cNvPr id="18" name="组合 17"/>
            <p:cNvGrpSpPr/>
            <p:nvPr/>
          </p:nvGrpSpPr>
          <p:grpSpPr>
            <a:xfrm>
              <a:off x="4239490" y="2748453"/>
              <a:ext cx="2076611" cy="1406488"/>
              <a:chOff x="3944143" y="2748453"/>
              <a:chExt cx="2076611" cy="1406488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944143" y="2748453"/>
                <a:ext cx="2076611" cy="1406488"/>
                <a:chOff x="3603992" y="2429242"/>
                <a:chExt cx="2076611" cy="1406488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997" r="34542" b="53067"/>
                <a:stretch/>
              </p:blipFill>
              <p:spPr>
                <a:xfrm>
                  <a:off x="3603992" y="2437188"/>
                  <a:ext cx="1751779" cy="1398542"/>
                </a:xfrm>
                <a:prstGeom prst="rect">
                  <a:avLst/>
                </a:prstGeom>
              </p:spPr>
            </p:pic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4139"/>
                <a:stretch/>
              </p:blipFill>
              <p:spPr>
                <a:xfrm>
                  <a:off x="5260772" y="2429242"/>
                  <a:ext cx="419831" cy="1394613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1105" y="2894356"/>
                <a:ext cx="1509818" cy="359481"/>
              </a:xfrm>
              <a:prstGeom prst="rect">
                <a:avLst/>
              </a:prstGeom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0527" y="3101429"/>
              <a:ext cx="1798963" cy="56809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455644" y="4309427"/>
            <a:ext cx="5808695" cy="1393838"/>
            <a:chOff x="1455644" y="4309427"/>
            <a:chExt cx="5808695" cy="1393838"/>
          </a:xfrm>
        </p:grpSpPr>
        <p:grpSp>
          <p:nvGrpSpPr>
            <p:cNvPr id="15" name="组合 14"/>
            <p:cNvGrpSpPr/>
            <p:nvPr/>
          </p:nvGrpSpPr>
          <p:grpSpPr>
            <a:xfrm>
              <a:off x="3265714" y="4309427"/>
              <a:ext cx="3998625" cy="1393838"/>
              <a:chOff x="2315688" y="4009431"/>
              <a:chExt cx="3998625" cy="139383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315688" y="4034333"/>
                <a:ext cx="3881552" cy="1352637"/>
                <a:chOff x="2315688" y="4034333"/>
                <a:chExt cx="3881552" cy="1352637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680" t="51063" r="23550" b="3544"/>
                <a:stretch/>
              </p:blipFill>
              <p:spPr>
                <a:xfrm>
                  <a:off x="2315688" y="4034333"/>
                  <a:ext cx="3881552" cy="1352637"/>
                </a:xfrm>
                <a:prstGeom prst="rect">
                  <a:avLst/>
                </a:prstGeom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7705" y="4572653"/>
                  <a:ext cx="3267459" cy="447597"/>
                </a:xfrm>
                <a:prstGeom prst="rect">
                  <a:avLst/>
                </a:prstGeom>
              </p:spPr>
            </p:pic>
          </p:grpSp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8"/>
              <a:srcRect l="25096"/>
              <a:stretch/>
            </p:blipFill>
            <p:spPr>
              <a:xfrm>
                <a:off x="5890167" y="4009431"/>
                <a:ext cx="424146" cy="1393838"/>
              </a:xfrm>
              <a:prstGeom prst="rect">
                <a:avLst/>
              </a:prstGeom>
            </p:spPr>
          </p:pic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55644" y="4671530"/>
              <a:ext cx="1810070" cy="40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329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2" y="1292384"/>
            <a:ext cx="6548398" cy="52465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1930" y="1519953"/>
            <a:ext cx="3699510" cy="45619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eigenvectors are plotted as diagonal dotted lines on the plot.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Note they are  perpendicular to each other.</a:t>
            </a:r>
          </a:p>
          <a:p>
            <a:r>
              <a:rPr lang="en-US" altLang="zh-CN" sz="2400" dirty="0"/>
              <a:t>Note one of the  eigenvectors goes through  the middle of the points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948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Step 4: reduce dimensionality and form </a:t>
            </a:r>
            <a:r>
              <a:rPr lang="en-US" altLang="zh-CN" i="1" dirty="0">
                <a:solidFill>
                  <a:srgbClr val="0070C0"/>
                </a:solidFill>
              </a:rPr>
              <a:t>feature vector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Feature Vector = </a:t>
            </a:r>
          </a:p>
          <a:p>
            <a:r>
              <a:rPr lang="en-US" altLang="zh-CN" sz="2400" dirty="0"/>
              <a:t>We can either form a feature vector with both of the eigenvectors: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or, we can choose to leave out the smaller, less  significant component and only have a single column: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82" y="2441809"/>
            <a:ext cx="2512935" cy="4201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8" y="3526759"/>
            <a:ext cx="3906387" cy="87319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12307" y="5241635"/>
            <a:ext cx="1826103" cy="935328"/>
            <a:chOff x="1221891" y="5033861"/>
            <a:chExt cx="2403358" cy="11431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/>
            <a:srcRect l="4636" t="6892" r="29465"/>
            <a:stretch/>
          </p:blipFill>
          <p:spPr>
            <a:xfrm>
              <a:off x="1221891" y="5059090"/>
              <a:ext cx="2126951" cy="1068101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1379576" y="5033861"/>
              <a:ext cx="2245673" cy="1143102"/>
              <a:chOff x="1379576" y="5033861"/>
              <a:chExt cx="2245673" cy="1143102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6"/>
              <a:srcRect t="10843"/>
              <a:stretch/>
            </p:blipFill>
            <p:spPr>
              <a:xfrm>
                <a:off x="1379576" y="5165768"/>
                <a:ext cx="1964862" cy="90204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5181" y="5033861"/>
                <a:ext cx="320068" cy="11431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81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Eigenvector/Eigenvalue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found by solving the equation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Eigenvectors are columns of the matrix U such that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Where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19375" y="2638425"/>
                <a:ext cx="25325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solidFill>
                    <a:srgbClr val="2F2FCB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75" y="2638425"/>
                <a:ext cx="25325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标注 7"/>
          <p:cNvSpPr/>
          <p:nvPr/>
        </p:nvSpPr>
        <p:spPr>
          <a:xfrm>
            <a:off x="6362700" y="2105025"/>
            <a:ext cx="2152650" cy="1209675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58024" y="2186642"/>
                <a:ext cx="15716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solidFill>
                            <a:srgbClr val="3232CC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3030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  <m:r>
                        <a:rPr lang="en-US" altLang="zh-CN" sz="2800" b="0" i="1" smtClean="0">
                          <a:solidFill>
                            <a:srgbClr val="3030C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solidFill>
                            <a:srgbClr val="3030C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solidFill>
                    <a:srgbClr val="3030CB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4" y="2186642"/>
                <a:ext cx="157162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43085" y="3871201"/>
                <a:ext cx="1885131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srgbClr val="4646D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C</m:t>
                      </m:r>
                      <m:r>
                        <a:rPr lang="en-US" altLang="zh-CN" sz="3200" b="0" i="0" smtClean="0">
                          <a:solidFill>
                            <a:srgbClr val="4646D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D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85" y="3871201"/>
                <a:ext cx="1885131" cy="50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285" y="4268290"/>
            <a:ext cx="3040643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Step 5: derive the new data</a:t>
            </a:r>
          </a:p>
          <a:p>
            <a:pPr lvl="1"/>
            <a:r>
              <a:rPr lang="en-US" altLang="zh-CN" dirty="0" err="1"/>
              <a:t>FinalData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RowFeatureVector</a:t>
            </a:r>
            <a:r>
              <a:rPr lang="en-US" altLang="zh-CN" dirty="0"/>
              <a:t> x </a:t>
            </a:r>
            <a:r>
              <a:rPr lang="en-US" altLang="zh-CN" dirty="0" err="1">
                <a:solidFill>
                  <a:srgbClr val="0070C0"/>
                </a:solidFill>
              </a:rPr>
              <a:t>RowZeroMeanData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RowFeatureVector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is the matrix with the eigenvectors in the columns </a:t>
            </a:r>
            <a:r>
              <a:rPr lang="en-US" altLang="zh-CN" i="1" dirty="0"/>
              <a:t>transposed </a:t>
            </a:r>
            <a:r>
              <a:rPr lang="en-US" altLang="zh-CN" dirty="0"/>
              <a:t>so that the eigenvectors are now in the rows, with the most significant eigenvector at the top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RowZeroMeanData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is the mean-adjusted data </a:t>
            </a:r>
            <a:r>
              <a:rPr lang="en-US" altLang="zh-CN" i="1" dirty="0"/>
              <a:t>transposed</a:t>
            </a:r>
            <a:r>
              <a:rPr lang="en-US" altLang="zh-CN" dirty="0"/>
              <a:t>,  </a:t>
            </a:r>
            <a:r>
              <a:rPr lang="en-US" altLang="zh-CN" dirty="0" err="1"/>
              <a:t>ie</a:t>
            </a:r>
            <a:r>
              <a:rPr lang="en-US" altLang="zh-CN" dirty="0"/>
              <a:t>. the data items are in each column, with each row holding a separate dimension.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997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26" y="1540395"/>
            <a:ext cx="5261392" cy="42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826" y="1238998"/>
            <a:ext cx="6104348" cy="511735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756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Reconstruction of original Data</a:t>
            </a:r>
          </a:p>
          <a:p>
            <a:pPr lvl="1"/>
            <a:r>
              <a:rPr lang="en-US" altLang="zh-CN" dirty="0"/>
              <a:t>If we reduced the dimensionality, obviously, when  reconstructing the data we would lose those  dimensions we chose to discard.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 our example let us assume that we considered only  the w1 dimension…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251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A 2D Numerical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37"/>
          <a:stretch/>
        </p:blipFill>
        <p:spPr>
          <a:xfrm>
            <a:off x="3028950" y="1444110"/>
            <a:ext cx="5981997" cy="49122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4" y="1719547"/>
            <a:ext cx="1911726" cy="41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Eigenvalue, e.g.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us take two variables with covariance </a:t>
                </a:r>
                <a:r>
                  <a:rPr lang="en-US" altLang="zh-CN" i="1" dirty="0"/>
                  <a:t>c&gt;0</a:t>
                </a:r>
              </a:p>
              <a:p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i="1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CN" altLang="en-US" b="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Solving this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F2F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2F2FCB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F2FC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2F2FC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2F2FCB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2F2FC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2F2FCB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>
                  <a:solidFill>
                    <a:srgbClr val="2F2FCB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43325" y="5684084"/>
                <a:ext cx="25183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5684084"/>
                <a:ext cx="251831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标注 7"/>
          <p:cNvSpPr/>
          <p:nvPr/>
        </p:nvSpPr>
        <p:spPr>
          <a:xfrm>
            <a:off x="5581650" y="3648075"/>
            <a:ext cx="2152650" cy="1209675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76974" y="3729692"/>
                <a:ext cx="15716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solidFill>
                            <a:srgbClr val="3232CC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3030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  <m:r>
                        <a:rPr lang="en-US" altLang="zh-CN" sz="2800" b="0" i="1" smtClean="0">
                          <a:solidFill>
                            <a:srgbClr val="3030C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solidFill>
                            <a:srgbClr val="3030C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solidFill>
                    <a:srgbClr val="3030CB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974" y="3729692"/>
                <a:ext cx="157162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9446" y="4037468"/>
                <a:ext cx="428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𝐶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2F2FCB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2F2FCB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46" y="4037468"/>
                <a:ext cx="42879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97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Eigenvector, e.g.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Any eigenvector U satisfies the condition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32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Cu</m:t>
                    </m:r>
                    <m:r>
                      <a:rPr lang="en-US" altLang="zh-CN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3200" dirty="0"/>
              </a:p>
              <a:p>
                <a:endParaRPr lang="en-US" altLang="zh-CN" sz="3200" dirty="0"/>
              </a:p>
              <a:p>
                <a:r>
                  <a:rPr lang="en-US" altLang="zh-CN" dirty="0"/>
                  <a:t>After </a:t>
                </a:r>
                <a:r>
                  <a:rPr lang="en-US" altLang="zh-CN" dirty="0" err="1"/>
                  <a:t>orthogonalization</a:t>
                </a:r>
                <a:r>
                  <a:rPr lang="en-US" altLang="zh-CN" dirty="0"/>
                  <a:t>, we find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07495" y="2263259"/>
                <a:ext cx="15079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2F2FCB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srgbClr val="3232CC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u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95" y="2263259"/>
                <a:ext cx="150791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1602" y="4929072"/>
                <a:ext cx="3579698" cy="1436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u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02" y="4929072"/>
                <a:ext cx="3579698" cy="1436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50" dirty="0">
                <a:solidFill>
                  <a:srgbClr val="0000FF"/>
                </a:solidFill>
              </a:rPr>
              <a:t>T</a:t>
            </a:r>
            <a:r>
              <a:rPr lang="en-US" altLang="zh-CN" spc="50" dirty="0">
                <a:solidFill>
                  <a:srgbClr val="0000FF"/>
                </a:solidFill>
              </a:rPr>
              <a:t>o</a:t>
            </a:r>
            <a:r>
              <a:rPr lang="en-US" altLang="zh-CN" spc="45" dirty="0">
                <a:solidFill>
                  <a:srgbClr val="0000FF"/>
                </a:solidFill>
              </a:rPr>
              <a:t>d</a:t>
            </a:r>
            <a:r>
              <a:rPr lang="en-US" altLang="zh-CN" spc="-25" dirty="0">
                <a:solidFill>
                  <a:srgbClr val="0000FF"/>
                </a:solidFill>
              </a:rPr>
              <a:t>a</a:t>
            </a:r>
            <a:r>
              <a:rPr lang="en-US" altLang="zh-CN" spc="40" dirty="0">
                <a:solidFill>
                  <a:srgbClr val="0000FF"/>
                </a:solidFill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Dimensionality Reduction (unsupervised) with Principal Components Analysis (PCA)</a:t>
            </a:r>
          </a:p>
          <a:p>
            <a:pPr lvl="1"/>
            <a:r>
              <a:rPr lang="en-US" altLang="zh-CN" dirty="0"/>
              <a:t>Review of eigenvalue, eigenvector</a:t>
            </a:r>
          </a:p>
          <a:p>
            <a:pPr lvl="1"/>
            <a:r>
              <a:rPr lang="en-US" altLang="zh-CN" dirty="0"/>
              <a:t>How to project samples into a line capturing the variation of the whole dataset	        Eigenvector / Eigenvalue of covariance matrix</a:t>
            </a:r>
          </a:p>
          <a:p>
            <a:pPr lvl="1"/>
            <a:r>
              <a:rPr lang="en-US" altLang="zh-CN" dirty="0"/>
              <a:t>PCA for dimension reduction</a:t>
            </a:r>
          </a:p>
          <a:p>
            <a:pPr lvl="1"/>
            <a:r>
              <a:rPr lang="en-US" altLang="zh-CN" dirty="0"/>
              <a:t>Extra: PCA examples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0" y="2691266"/>
            <a:ext cx="628650" cy="412115"/>
          </a:xfrm>
          <a:custGeom>
            <a:avLst/>
            <a:gdLst/>
            <a:ahLst/>
            <a:cxnLst/>
            <a:rect l="l" t="t" r="r" b="b"/>
            <a:pathLst>
              <a:path w="628650" h="412114">
                <a:moveTo>
                  <a:pt x="422717" y="0"/>
                </a:moveTo>
                <a:lnTo>
                  <a:pt x="422717" y="102966"/>
                </a:lnTo>
                <a:lnTo>
                  <a:pt x="0" y="102966"/>
                </a:lnTo>
                <a:lnTo>
                  <a:pt x="0" y="308899"/>
                </a:lnTo>
                <a:lnTo>
                  <a:pt x="422717" y="308899"/>
                </a:lnTo>
                <a:lnTo>
                  <a:pt x="422717" y="411866"/>
                </a:lnTo>
                <a:lnTo>
                  <a:pt x="628650" y="205933"/>
                </a:lnTo>
                <a:lnTo>
                  <a:pt x="422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364480" y="3023513"/>
            <a:ext cx="314960" cy="27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44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/>
          <p:cNvSpPr/>
          <p:nvPr/>
        </p:nvSpPr>
        <p:spPr>
          <a:xfrm>
            <a:off x="1266825" y="4817980"/>
            <a:ext cx="6819900" cy="1620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39569" cy="585111"/>
          </a:xfrm>
        </p:spPr>
        <p:txBody>
          <a:bodyPr/>
          <a:lstStyle/>
          <a:p>
            <a:r>
              <a:rPr lang="en-US" altLang="zh-CN" sz="3600" spc="-10" dirty="0"/>
              <a:t>Background: </a:t>
            </a:r>
            <a:r>
              <a:rPr lang="en-US" altLang="zh-CN" sz="3600" dirty="0"/>
              <a:t>Big &amp; High-Dimensional Data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lvl="0" indent="-171450">
              <a:lnSpc>
                <a:spcPct val="100000"/>
              </a:lnSpc>
              <a:spcBef>
                <a:spcPts val="100"/>
              </a:spcBef>
              <a:buFontTx/>
              <a:buChar char="•"/>
              <a:tabLst>
                <a:tab pos="184150" algn="l"/>
              </a:tabLst>
            </a:pP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High-Dimensions = Lot of</a:t>
            </a:r>
            <a:r>
              <a:rPr lang="en-US" altLang="zh-CN" sz="2400" spc="-95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Features</a:t>
            </a:r>
            <a:endParaRPr lang="en-US" altLang="zh-CN" dirty="0">
              <a:solidFill>
                <a:prstClr val="black"/>
              </a:solidFill>
              <a:ea typeface="+mn-ea"/>
              <a:cs typeface="Arial"/>
            </a:endParaRPr>
          </a:p>
          <a:p>
            <a:pPr marL="323850" marR="1147445" lvl="0" indent="-139700">
              <a:lnSpc>
                <a:spcPct val="125000"/>
              </a:lnSpc>
              <a:spcBef>
                <a:spcPts val="5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ea typeface="+mn-ea"/>
                <a:cs typeface="Arial"/>
              </a:rPr>
              <a:t>Document classification </a:t>
            </a:r>
          </a:p>
          <a:p>
            <a:pPr marL="323850" marR="1147445" lvl="0" indent="-139700">
              <a:lnSpc>
                <a:spcPct val="125000"/>
              </a:lnSpc>
              <a:spcBef>
                <a:spcPts val="5"/>
              </a:spcBef>
              <a:buNone/>
            </a:pP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Features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per 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document</a:t>
            </a:r>
            <a:r>
              <a:rPr lang="en-US" altLang="zh-CN" sz="2400" spc="-70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=</a:t>
            </a:r>
          </a:p>
          <a:p>
            <a:pPr marL="838200" marR="5080" lvl="0" indent="0">
              <a:lnSpc>
                <a:spcPts val="3000"/>
              </a:lnSpc>
              <a:spcBef>
                <a:spcPts val="80"/>
              </a:spcBef>
              <a:buNone/>
              <a:tabLst>
                <a:tab pos="3150870" algn="l"/>
              </a:tabLst>
            </a:pP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thousands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of 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words/unigrams  m</a:t>
            </a:r>
            <a:r>
              <a:rPr lang="en-US" altLang="zh-CN" sz="2400" spc="5" dirty="0">
                <a:solidFill>
                  <a:prstClr val="black"/>
                </a:solidFill>
                <a:ea typeface="+mn-ea"/>
                <a:cs typeface="Arial"/>
              </a:rPr>
              <a:t>illi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ons</a:t>
            </a:r>
            <a:r>
              <a:rPr lang="en-US" altLang="zh-CN" sz="2400" spc="-10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of</a:t>
            </a:r>
            <a:r>
              <a:rPr lang="en-US" altLang="zh-CN" sz="2400" spc="-15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b</a:t>
            </a:r>
            <a:r>
              <a:rPr lang="en-US" altLang="zh-CN" sz="2400" spc="5" dirty="0">
                <a:solidFill>
                  <a:prstClr val="black"/>
                </a:solidFill>
                <a:ea typeface="+mn-ea"/>
                <a:cs typeface="Arial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g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r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a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s, con</a:t>
            </a:r>
            <a:r>
              <a:rPr lang="en-US" altLang="zh-CN" sz="2400" spc="-10" dirty="0">
                <a:solidFill>
                  <a:prstClr val="black"/>
                </a:solidFill>
                <a:ea typeface="+mn-ea"/>
                <a:cs typeface="Arial"/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ex</a:t>
            </a:r>
            <a:r>
              <a:rPr lang="en-US" altLang="zh-CN" sz="2400" spc="-10" dirty="0">
                <a:solidFill>
                  <a:prstClr val="black"/>
                </a:solidFill>
                <a:ea typeface="+mn-ea"/>
                <a:cs typeface="Arial"/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ual  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information</a:t>
            </a:r>
          </a:p>
          <a:p>
            <a:pPr marL="838200" marR="5080" lvl="0" indent="0">
              <a:lnSpc>
                <a:spcPts val="3000"/>
              </a:lnSpc>
              <a:spcBef>
                <a:spcPts val="80"/>
              </a:spcBef>
              <a:buNone/>
              <a:tabLst>
                <a:tab pos="3150870" algn="l"/>
              </a:tabLst>
            </a:pPr>
            <a:endParaRPr lang="en-US" altLang="zh-CN" sz="2400" dirty="0">
              <a:solidFill>
                <a:prstClr val="black"/>
              </a:solidFill>
              <a:ea typeface="+mn-ea"/>
              <a:cs typeface="Arial"/>
            </a:endParaRPr>
          </a:p>
          <a:p>
            <a:pPr marL="1841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spc="-5" dirty="0">
                <a:solidFill>
                  <a:srgbClr val="0000FF"/>
                </a:solidFill>
                <a:ea typeface="+mn-ea"/>
                <a:cs typeface="Arial"/>
              </a:rPr>
              <a:t>Surveys </a:t>
            </a:r>
            <a:r>
              <a:rPr lang="en-US" altLang="zh-CN" sz="2400" dirty="0">
                <a:solidFill>
                  <a:srgbClr val="0000FF"/>
                </a:solidFill>
                <a:ea typeface="+mn-ea"/>
                <a:cs typeface="Arial"/>
              </a:rPr>
              <a:t>-</a:t>
            </a:r>
            <a:r>
              <a:rPr lang="en-US" altLang="zh-CN" sz="2400" spc="-20" dirty="0">
                <a:solidFill>
                  <a:srgbClr val="0000FF"/>
                </a:solidFill>
                <a:ea typeface="+mn-ea"/>
                <a:cs typeface="Arial"/>
              </a:rPr>
              <a:t> </a:t>
            </a:r>
            <a:r>
              <a:rPr lang="en-US" altLang="zh-CN" sz="2400" spc="-5" dirty="0">
                <a:solidFill>
                  <a:srgbClr val="0000FF"/>
                </a:solidFill>
                <a:ea typeface="+mn-ea"/>
                <a:cs typeface="Arial"/>
              </a:rPr>
              <a:t>Netflix</a:t>
            </a:r>
            <a:endParaRPr lang="en-US" altLang="zh-CN" sz="2400" dirty="0">
              <a:solidFill>
                <a:prstClr val="black"/>
              </a:solidFill>
              <a:ea typeface="+mn-ea"/>
              <a:cs typeface="Arial"/>
            </a:endParaRPr>
          </a:p>
          <a:p>
            <a:pPr marL="768350" lvl="0" indent="0">
              <a:lnSpc>
                <a:spcPct val="100000"/>
              </a:lnSpc>
              <a:spcBef>
                <a:spcPts val="505"/>
              </a:spcBef>
              <a:buNone/>
            </a:pP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480189 </a:t>
            </a:r>
            <a:r>
              <a:rPr lang="en-US" altLang="zh-CN" sz="2400" spc="-5" dirty="0">
                <a:solidFill>
                  <a:prstClr val="black"/>
                </a:solidFill>
                <a:ea typeface="+mn-ea"/>
                <a:cs typeface="Arial"/>
              </a:rPr>
              <a:t>users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x 17770</a:t>
            </a:r>
            <a:r>
              <a:rPr lang="en-US" altLang="zh-CN" sz="2400" spc="-85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+mn-ea"/>
                <a:cs typeface="Arial"/>
              </a:rPr>
              <a:t>movies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object 4"/>
          <p:cNvSpPr/>
          <p:nvPr/>
        </p:nvSpPr>
        <p:spPr>
          <a:xfrm>
            <a:off x="5654328" y="1219200"/>
            <a:ext cx="2813940" cy="2200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5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10614</TotalTime>
  <Words>2551</Words>
  <Application>Microsoft Office PowerPoint</Application>
  <PresentationFormat>全屏显示(4:3)</PresentationFormat>
  <Paragraphs>513</Paragraphs>
  <Slides>54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Yu Gothic</vt:lpstr>
      <vt:lpstr>等线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This course</vt:lpstr>
      <vt:lpstr>PowerPoint 演示文稿</vt:lpstr>
      <vt:lpstr>Today</vt:lpstr>
      <vt:lpstr>Review: Eigenvector/Eigenvalue</vt:lpstr>
      <vt:lpstr>Review: Eigenvalue, e.g.</vt:lpstr>
      <vt:lpstr>Review: Eigenvector, e.g.</vt:lpstr>
      <vt:lpstr>Today</vt:lpstr>
      <vt:lpstr>Background: Big &amp; High-Dimensional Data</vt:lpstr>
      <vt:lpstr>Background: Big &amp; High-Dimensional Data</vt:lpstr>
      <vt:lpstr>Goal </vt:lpstr>
      <vt:lpstr>Trick: Rotate Coordinate Axes</vt:lpstr>
      <vt:lpstr>Algebraic Interpretation</vt:lpstr>
      <vt:lpstr>Review: Projection</vt:lpstr>
      <vt:lpstr>Algebraic Interpretation – 1D</vt:lpstr>
      <vt:lpstr>Algebraic Interpretation – 1D</vt:lpstr>
      <vt:lpstr>Algebraic Interpretation – 1D</vt:lpstr>
      <vt:lpstr>Algebraic Interpretation – 1D</vt:lpstr>
      <vt:lpstr>Algebraic Interpretation – 1D</vt:lpstr>
      <vt:lpstr>Algebraic Interpretation – 1D</vt:lpstr>
      <vt:lpstr>Algebraic Interpretation – 1D</vt:lpstr>
      <vt:lpstr>Algebraic Interpretation – 1D</vt:lpstr>
      <vt:lpstr>Algebraic Interpretation – beyond 1D</vt:lpstr>
      <vt:lpstr>PCA Eigenvectors  Principal Components</vt:lpstr>
      <vt:lpstr>PCA (k=1): How the sum of squares of projection lengths relates to Variance? </vt:lpstr>
      <vt:lpstr>PCA (k=1): How the sum of squares of projection lengths relates to Variance? </vt:lpstr>
      <vt:lpstr>How the sum of squares of projection lengths  relates to Variance? </vt:lpstr>
      <vt:lpstr>Today</vt:lpstr>
      <vt:lpstr>Applications</vt:lpstr>
      <vt:lpstr>PowerPoint 演示文稿</vt:lpstr>
      <vt:lpstr>Interpretation of PCA</vt:lpstr>
      <vt:lpstr>Interpretation of PCA</vt:lpstr>
      <vt:lpstr>Interpretation of PCA</vt:lpstr>
      <vt:lpstr>PCA Summary until now</vt:lpstr>
      <vt:lpstr>PCA for dimension reduction e.g. p=3  (pick top k=2 PCs)</vt:lpstr>
      <vt:lpstr>How many components to keep?</vt:lpstr>
      <vt:lpstr>e.g. check percentage of kept variance</vt:lpstr>
      <vt:lpstr>e.g. check eigenvalue</vt:lpstr>
      <vt:lpstr>Limitations of PCA</vt:lpstr>
      <vt:lpstr>Limitations of PCA</vt:lpstr>
      <vt:lpstr>Limitations of PCA</vt:lpstr>
      <vt:lpstr>Principal Component Analysis</vt:lpstr>
      <vt:lpstr>References</vt:lpstr>
      <vt:lpstr>Today</vt:lpstr>
      <vt:lpstr>Example: A 2D Numerical example</vt:lpstr>
      <vt:lpstr>Example: A 2D Numerical example</vt:lpstr>
      <vt:lpstr>Example: A 2D Numerical example</vt:lpstr>
      <vt:lpstr>Example: A 2D Numerical example</vt:lpstr>
      <vt:lpstr>Example: A 2D Numerical example</vt:lpstr>
      <vt:lpstr>Example: A 2D Numerical example</vt:lpstr>
      <vt:lpstr>Example: A 2D Numerical example</vt:lpstr>
      <vt:lpstr>Example: A 2D Numerical example</vt:lpstr>
      <vt:lpstr>Example: A 2D Numerical example</vt:lpstr>
      <vt:lpstr>Example: A 2D Numerical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331</cp:revision>
  <dcterms:created xsi:type="dcterms:W3CDTF">2019-04-07T06:41:07Z</dcterms:created>
  <dcterms:modified xsi:type="dcterms:W3CDTF">2020-05-21T10:10:10Z</dcterms:modified>
</cp:coreProperties>
</file>