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2"/>
  </p:notesMasterIdLst>
  <p:sldIdLst>
    <p:sldId id="265" r:id="rId2"/>
    <p:sldId id="363" r:id="rId3"/>
    <p:sldId id="328" r:id="rId4"/>
    <p:sldId id="291" r:id="rId5"/>
    <p:sldId id="329" r:id="rId6"/>
    <p:sldId id="289" r:id="rId7"/>
    <p:sldId id="288" r:id="rId8"/>
    <p:sldId id="287" r:id="rId9"/>
    <p:sldId id="286" r:id="rId10"/>
    <p:sldId id="285" r:id="rId11"/>
    <p:sldId id="284" r:id="rId12"/>
    <p:sldId id="282" r:id="rId13"/>
    <p:sldId id="301" r:id="rId14"/>
    <p:sldId id="303" r:id="rId15"/>
    <p:sldId id="302" r:id="rId16"/>
    <p:sldId id="300" r:id="rId17"/>
    <p:sldId id="299" r:id="rId18"/>
    <p:sldId id="330" r:id="rId19"/>
    <p:sldId id="295" r:id="rId20"/>
    <p:sldId id="297" r:id="rId21"/>
    <p:sldId id="281" r:id="rId22"/>
    <p:sldId id="293" r:id="rId23"/>
    <p:sldId id="319" r:id="rId24"/>
    <p:sldId id="318" r:id="rId25"/>
    <p:sldId id="321" r:id="rId26"/>
    <p:sldId id="323" r:id="rId27"/>
    <p:sldId id="304" r:id="rId28"/>
    <p:sldId id="324" r:id="rId29"/>
    <p:sldId id="317" r:id="rId30"/>
    <p:sldId id="316" r:id="rId31"/>
    <p:sldId id="332" r:id="rId32"/>
    <p:sldId id="315" r:id="rId33"/>
    <p:sldId id="314" r:id="rId34"/>
    <p:sldId id="326" r:id="rId35"/>
    <p:sldId id="313" r:id="rId36"/>
    <p:sldId id="312" r:id="rId37"/>
    <p:sldId id="311" r:id="rId38"/>
    <p:sldId id="331" r:id="rId39"/>
    <p:sldId id="309" r:id="rId40"/>
    <p:sldId id="327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C1AE6C-F626-41B1-83F8-493B8F2129C8}">
          <p14:sldIdLst>
            <p14:sldId id="265"/>
            <p14:sldId id="363"/>
            <p14:sldId id="328"/>
            <p14:sldId id="291"/>
          </p14:sldIdLst>
        </p14:section>
        <p14:section name="1" id="{60FEBB00-E80B-45A2-BA3A-1963C399AE67}">
          <p14:sldIdLst>
            <p14:sldId id="329"/>
            <p14:sldId id="289"/>
            <p14:sldId id="288"/>
            <p14:sldId id="287"/>
            <p14:sldId id="286"/>
            <p14:sldId id="285"/>
            <p14:sldId id="284"/>
            <p14:sldId id="282"/>
            <p14:sldId id="301"/>
            <p14:sldId id="303"/>
            <p14:sldId id="302"/>
            <p14:sldId id="300"/>
            <p14:sldId id="299"/>
          </p14:sldIdLst>
        </p14:section>
        <p14:section name="2" id="{53C5DD3F-651F-4E57-A984-5E9D51C16C7E}">
          <p14:sldIdLst>
            <p14:sldId id="330"/>
            <p14:sldId id="295"/>
            <p14:sldId id="297"/>
            <p14:sldId id="281"/>
            <p14:sldId id="293"/>
            <p14:sldId id="319"/>
            <p14:sldId id="318"/>
            <p14:sldId id="321"/>
            <p14:sldId id="323"/>
            <p14:sldId id="304"/>
            <p14:sldId id="324"/>
            <p14:sldId id="317"/>
            <p14:sldId id="316"/>
            <p14:sldId id="332"/>
            <p14:sldId id="315"/>
            <p14:sldId id="314"/>
            <p14:sldId id="326"/>
            <p14:sldId id="313"/>
            <p14:sldId id="312"/>
            <p14:sldId id="311"/>
          </p14:sldIdLst>
        </p14:section>
        <p14:section name="3" id="{3E7CDCC9-BB87-49F9-9599-4EA765D9FB01}">
          <p14:sldIdLst>
            <p14:sldId id="331"/>
            <p14:sldId id="309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00FF"/>
    <a:srgbClr val="002060"/>
    <a:srgbClr val="072767"/>
    <a:srgbClr val="FDFDFE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93963" autoAdjust="0"/>
  </p:normalViewPr>
  <p:slideViewPr>
    <p:cSldViewPr snapToGrid="0">
      <p:cViewPr varScale="1">
        <p:scale>
          <a:sx n="109" d="100"/>
          <a:sy n="109" d="100"/>
        </p:scale>
        <p:origin x="1188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C2434-CB82-4DA4-AA8E-DF619CD30E26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0D7B1-066F-4CF3-A16F-4B901EF6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8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95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78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113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这页的公式手打一下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375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942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>
              <a:lnSpc>
                <a:spcPct val="100000"/>
              </a:lnSpc>
              <a:spcBef>
                <a:spcPts val="365"/>
              </a:spcBef>
            </a:pPr>
            <a:endParaRPr lang="en-US" altLang="zh-CN" sz="1200" dirty="0">
              <a:latin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026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664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561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548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433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222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22-24</a:t>
            </a:r>
            <a:r>
              <a:rPr lang="zh-CN" altLang="en-US" dirty="0"/>
              <a:t>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47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59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65605" cy="585111"/>
          </a:xfrm>
          <a:prstGeom prst="rect">
            <a:avLst/>
          </a:prstGeom>
        </p:spPr>
        <p:txBody>
          <a:bodyPr/>
          <a:lstStyle>
            <a:lvl1pPr>
              <a:defRPr sz="4000"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/>
          <a:lstStyle>
            <a:lvl1pPr>
              <a:lnSpc>
                <a:spcPct val="80000"/>
              </a:lnSpc>
              <a:defRPr>
                <a:latin typeface="+mn-lt"/>
              </a:defRPr>
            </a:lvl1pPr>
            <a:lvl2pPr>
              <a:lnSpc>
                <a:spcPct val="80000"/>
              </a:lnSpc>
              <a:defRPr>
                <a:latin typeface="+mn-lt"/>
              </a:defRPr>
            </a:lvl2pPr>
            <a:lvl3pPr>
              <a:lnSpc>
                <a:spcPct val="80000"/>
              </a:lnSpc>
              <a:defRPr>
                <a:latin typeface="+mn-lt"/>
              </a:defRPr>
            </a:lvl3pPr>
            <a:lvl4pPr>
              <a:lnSpc>
                <a:spcPct val="80000"/>
              </a:lnSpc>
              <a:defRPr>
                <a:latin typeface="+mn-lt"/>
              </a:defRPr>
            </a:lvl4pPr>
            <a:lvl5pPr>
              <a:lnSpc>
                <a:spcPct val="80000"/>
              </a:lnSpc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28596" y="1071546"/>
            <a:ext cx="8286808" cy="71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剪去单角的矩形 12"/>
          <p:cNvSpPr/>
          <p:nvPr userDrawn="1"/>
        </p:nvSpPr>
        <p:spPr>
          <a:xfrm>
            <a:off x="428596" y="928670"/>
            <a:ext cx="3357586" cy="142876"/>
          </a:xfrm>
          <a:prstGeom prst="snip1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46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0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7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94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8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877" y="101169"/>
            <a:ext cx="536139" cy="5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5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90" r:id="rId5"/>
    <p:sldLayoutId id="2147483691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0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2" name="object 8"/>
          <p:cNvSpPr txBox="1"/>
          <p:nvPr/>
        </p:nvSpPr>
        <p:spPr>
          <a:xfrm>
            <a:off x="1816735" y="4141470"/>
            <a:ext cx="5511165" cy="206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Calibri" panose="020F0502020204030204"/>
                <a:cs typeface="Calibri" panose="020F0502020204030204"/>
              </a:rPr>
              <a:t>Dr. </a:t>
            </a:r>
            <a:r>
              <a:rPr lang="en-US" sz="2400" spc="-85" dirty="0">
                <a:latin typeface="Calibri" panose="020F0502020204030204"/>
                <a:cs typeface="Calibri" panose="020F0502020204030204"/>
              </a:rPr>
              <a:t>Beilun Wang</a:t>
            </a:r>
            <a:r>
              <a:rPr sz="2400" spc="55" dirty="0">
                <a:latin typeface="Calibri" panose="020F0502020204030204"/>
                <a:cs typeface="Calibri" panose="020F0502020204030204"/>
              </a:rPr>
              <a:t> 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Calibri" panose="020F0502020204030204"/>
              <a:cs typeface="Calibri" panose="020F0502020204030204"/>
            </a:endParaRPr>
          </a:p>
          <a:p>
            <a:pPr marL="12700" marR="5080" indent="829310">
              <a:lnSpc>
                <a:spcPct val="114000"/>
              </a:lnSpc>
              <a:tabLst>
                <a:tab pos="1995170" algn="l"/>
              </a:tabLst>
            </a:pPr>
            <a:r>
              <a:rPr lang="en-US" sz="2400" spc="-10" dirty="0">
                <a:latin typeface="Calibri" panose="020F0502020204030204"/>
                <a:cs typeface="Calibri" panose="020F0502020204030204"/>
              </a:rPr>
              <a:t>         Southeast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University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              School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of Computer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Science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latin typeface="Calibri" panose="020F0502020204030204"/>
                <a:cs typeface="Calibri" panose="020F0502020204030204"/>
              </a:rPr>
              <a:t>                           and Engineering</a:t>
            </a:r>
          </a:p>
        </p:txBody>
      </p:sp>
      <p:sp>
        <p:nvSpPr>
          <p:cNvPr id="14" name="object 6"/>
          <p:cNvSpPr txBox="1">
            <a:spLocks/>
          </p:cNvSpPr>
          <p:nvPr/>
        </p:nvSpPr>
        <p:spPr>
          <a:xfrm>
            <a:off x="1" y="1244600"/>
            <a:ext cx="8986517" cy="873760"/>
          </a:xfrm>
          <a:prstGeom prst="rect">
            <a:avLst/>
          </a:prstGeom>
        </p:spPr>
        <p:txBody>
          <a:bodyPr vert="horz" wrap="square" lIns="0" tIns="9627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pPr marL="203835">
              <a:lnSpc>
                <a:spcPts val="6070"/>
              </a:lnSpc>
            </a:pPr>
            <a:r>
              <a:rPr lang="en-US" sz="5300" spc="50" dirty="0"/>
              <a:t>Machine</a:t>
            </a:r>
            <a:r>
              <a:rPr lang="en-US" sz="5300" spc="-35" dirty="0"/>
              <a:t> </a:t>
            </a:r>
            <a:r>
              <a:rPr lang="en-US" sz="5300" spc="45" dirty="0"/>
              <a:t>Learning</a:t>
            </a:r>
            <a:endParaRPr lang="en-US" sz="5300" dirty="0"/>
          </a:p>
        </p:txBody>
      </p:sp>
      <p:sp>
        <p:nvSpPr>
          <p:cNvPr id="15" name="object 7"/>
          <p:cNvSpPr txBox="1"/>
          <p:nvPr/>
        </p:nvSpPr>
        <p:spPr>
          <a:xfrm>
            <a:off x="1496217" y="2227460"/>
            <a:ext cx="6355715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800" b="0" spc="30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Lecture </a:t>
            </a:r>
            <a:r>
              <a:rPr lang="en-US" altLang="zh-CN" sz="4800" spc="3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17a</a:t>
            </a:r>
            <a:r>
              <a:rPr sz="4800" b="0" spc="3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:</a:t>
            </a:r>
            <a:r>
              <a:rPr lang="en-US" sz="4800" b="0" spc="3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lang="en-US" altLang="zh-CN" sz="4800" spc="25" dirty="0">
                <a:solidFill>
                  <a:srgbClr val="0000FF"/>
                </a:solidFill>
                <a:latin typeface="Calibri Light"/>
                <a:cs typeface="Calibri Light"/>
              </a:rPr>
              <a:t>Generative </a:t>
            </a:r>
            <a:r>
              <a:rPr lang="en-US" altLang="zh-CN" sz="4800" spc="20" dirty="0">
                <a:solidFill>
                  <a:srgbClr val="0000FF"/>
                </a:solidFill>
                <a:latin typeface="Calibri Light"/>
                <a:cs typeface="Calibri Light"/>
              </a:rPr>
              <a:t>Bayes</a:t>
            </a:r>
            <a:r>
              <a:rPr lang="en-US" altLang="zh-CN" sz="4800" spc="-30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lang="en-US" altLang="zh-CN" sz="4800" spc="25" dirty="0">
                <a:solidFill>
                  <a:srgbClr val="0000FF"/>
                </a:solidFill>
                <a:latin typeface="Calibri Light"/>
                <a:cs typeface="Calibri Light"/>
              </a:rPr>
              <a:t>Classifiers</a:t>
            </a:r>
            <a:endParaRPr sz="4800" dirty="0">
              <a:latin typeface="Calibri Light" panose="020F0302020204030204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450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7"/>
            <a:ext cx="8019863" cy="585111"/>
          </a:xfrm>
        </p:spPr>
        <p:txBody>
          <a:bodyPr/>
          <a:lstStyle/>
          <a:p>
            <a:pPr marL="12700">
              <a:lnSpc>
                <a:spcPts val="3779"/>
              </a:lnSpc>
              <a:spcBef>
                <a:spcPts val="100"/>
              </a:spcBef>
            </a:pPr>
            <a:r>
              <a:rPr lang="en-US" altLang="zh-CN" dirty="0">
                <a:cs typeface="Arial"/>
              </a:rPr>
              <a:t>Review: </a:t>
            </a:r>
            <a:r>
              <a:rPr lang="en-US" altLang="zh-CN" spc="-5" dirty="0">
                <a:cs typeface="Arial"/>
              </a:rPr>
              <a:t>Bayes</a:t>
            </a:r>
            <a:r>
              <a:rPr lang="en-US" altLang="zh-CN" spc="-120" dirty="0">
                <a:cs typeface="MS PGothic"/>
              </a:rPr>
              <a:t> </a:t>
            </a:r>
            <a:r>
              <a:rPr lang="en-US" altLang="zh-CN" dirty="0">
                <a:cs typeface="Arial"/>
              </a:rPr>
              <a:t>Rule </a:t>
            </a:r>
            <a:r>
              <a:rPr lang="en-US" altLang="zh-CN" spc="-5" dirty="0">
                <a:cs typeface="Arial"/>
              </a:rPr>
              <a:t>for Generative BC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9" name="object 5"/>
          <p:cNvSpPr txBox="1"/>
          <p:nvPr/>
        </p:nvSpPr>
        <p:spPr>
          <a:xfrm>
            <a:off x="6104528" y="4011782"/>
            <a:ext cx="2529840" cy="3695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5085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355"/>
              </a:spcBef>
            </a:pP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P(C</a:t>
            </a:r>
            <a:r>
              <a:rPr sz="1800" i="1" spc="-7" baseline="-13888" dirty="0">
                <a:solidFill>
                  <a:srgbClr val="006600"/>
                </a:solidFill>
                <a:latin typeface="Arial"/>
                <a:cs typeface="Arial"/>
              </a:rPr>
              <a:t>1</a:t>
            </a: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), P(C</a:t>
            </a:r>
            <a:r>
              <a:rPr sz="1800" i="1" spc="-7" baseline="-13888" dirty="0">
                <a:solidFill>
                  <a:srgbClr val="006600"/>
                </a:solidFill>
                <a:latin typeface="Arial"/>
                <a:cs typeface="Arial"/>
              </a:rPr>
              <a:t>2</a:t>
            </a: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), </a:t>
            </a:r>
            <a:r>
              <a:rPr sz="1800" i="1" dirty="0">
                <a:solidFill>
                  <a:srgbClr val="006600"/>
                </a:solidFill>
                <a:latin typeface="Arial"/>
                <a:cs typeface="Arial"/>
              </a:rPr>
              <a:t>…,</a:t>
            </a:r>
            <a:r>
              <a:rPr sz="1800" i="1" spc="-3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P(C</a:t>
            </a:r>
            <a:r>
              <a:rPr sz="1800" i="1" spc="-7" baseline="-13888" dirty="0">
                <a:solidFill>
                  <a:srgbClr val="006600"/>
                </a:solidFill>
                <a:latin typeface="Arial"/>
                <a:cs typeface="Arial"/>
              </a:rPr>
              <a:t>L</a:t>
            </a: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6"/>
          <p:cNvSpPr/>
          <p:nvPr/>
        </p:nvSpPr>
        <p:spPr>
          <a:xfrm>
            <a:off x="921358" y="4008767"/>
            <a:ext cx="3056255" cy="369570"/>
          </a:xfrm>
          <a:custGeom>
            <a:avLst/>
            <a:gdLst/>
            <a:ahLst/>
            <a:cxnLst/>
            <a:rect l="l" t="t" r="r" b="b"/>
            <a:pathLst>
              <a:path w="3056254" h="369570">
                <a:moveTo>
                  <a:pt x="3055806" y="0"/>
                </a:moveTo>
                <a:lnTo>
                  <a:pt x="0" y="0"/>
                </a:lnTo>
                <a:lnTo>
                  <a:pt x="0" y="369332"/>
                </a:lnTo>
                <a:lnTo>
                  <a:pt x="3055806" y="369332"/>
                </a:lnTo>
                <a:lnTo>
                  <a:pt x="305580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 txBox="1"/>
          <p:nvPr/>
        </p:nvSpPr>
        <p:spPr>
          <a:xfrm>
            <a:off x="921358" y="4008767"/>
            <a:ext cx="3056255" cy="36957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355"/>
              </a:spcBef>
            </a:pP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P(C</a:t>
            </a:r>
            <a:r>
              <a:rPr sz="1800" i="1" spc="-7" baseline="-13888" dirty="0">
                <a:solidFill>
                  <a:srgbClr val="006600"/>
                </a:solidFill>
                <a:latin typeface="Arial"/>
                <a:cs typeface="Arial"/>
              </a:rPr>
              <a:t>1</a:t>
            </a: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|x), P(C</a:t>
            </a:r>
            <a:r>
              <a:rPr sz="1800" i="1" spc="-7" baseline="-13888" dirty="0">
                <a:solidFill>
                  <a:srgbClr val="006600"/>
                </a:solidFill>
                <a:latin typeface="Arial"/>
                <a:cs typeface="Arial"/>
              </a:rPr>
              <a:t>2</a:t>
            </a: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|x), </a:t>
            </a:r>
            <a:r>
              <a:rPr sz="1800" i="1" dirty="0">
                <a:solidFill>
                  <a:srgbClr val="006600"/>
                </a:solidFill>
                <a:latin typeface="Arial"/>
                <a:cs typeface="Arial"/>
              </a:rPr>
              <a:t>…,</a:t>
            </a:r>
            <a:r>
              <a:rPr sz="1800" i="1" spc="-3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P(C</a:t>
            </a:r>
            <a:r>
              <a:rPr sz="1800" i="1" spc="-7" baseline="-13888" dirty="0">
                <a:solidFill>
                  <a:srgbClr val="006600"/>
                </a:solidFill>
                <a:latin typeface="Arial"/>
                <a:cs typeface="Arial"/>
              </a:rPr>
              <a:t>L</a:t>
            </a: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|x)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8"/>
          <p:cNvSpPr/>
          <p:nvPr/>
        </p:nvSpPr>
        <p:spPr>
          <a:xfrm>
            <a:off x="2538200" y="4713287"/>
            <a:ext cx="3962400" cy="1262380"/>
          </a:xfrm>
          <a:custGeom>
            <a:avLst/>
            <a:gdLst/>
            <a:ahLst/>
            <a:cxnLst/>
            <a:rect l="l" t="t" r="r" b="b"/>
            <a:pathLst>
              <a:path w="3962400" h="1262379">
                <a:moveTo>
                  <a:pt x="3962400" y="0"/>
                </a:moveTo>
                <a:lnTo>
                  <a:pt x="0" y="0"/>
                </a:lnTo>
                <a:lnTo>
                  <a:pt x="0" y="1262062"/>
                </a:lnTo>
                <a:lnTo>
                  <a:pt x="3962400" y="1262062"/>
                </a:lnTo>
                <a:lnTo>
                  <a:pt x="39624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4317052" y="5387489"/>
            <a:ext cx="2118360" cy="0"/>
          </a:xfrm>
          <a:custGeom>
            <a:avLst/>
            <a:gdLst/>
            <a:ahLst/>
            <a:cxnLst/>
            <a:rect l="l" t="t" r="r" b="b"/>
            <a:pathLst>
              <a:path w="2118360">
                <a:moveTo>
                  <a:pt x="0" y="0"/>
                </a:moveTo>
                <a:lnTo>
                  <a:pt x="2118113" y="0"/>
                </a:lnTo>
              </a:path>
            </a:pathLst>
          </a:custGeom>
          <a:ln w="202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 txBox="1"/>
          <p:nvPr/>
        </p:nvSpPr>
        <p:spPr>
          <a:xfrm>
            <a:off x="7571804" y="3205988"/>
            <a:ext cx="474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9" name="object 15"/>
          <p:cNvSpPr txBox="1"/>
          <p:nvPr/>
        </p:nvSpPr>
        <p:spPr>
          <a:xfrm>
            <a:off x="2581875" y="4796654"/>
            <a:ext cx="3870960" cy="834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00"/>
              </a:lnSpc>
              <a:tabLst>
                <a:tab pos="721995" algn="l"/>
                <a:tab pos="1438910" algn="l"/>
              </a:tabLst>
            </a:pPr>
            <a:r>
              <a:rPr sz="4800" i="1" spc="-135" baseline="-40798" dirty="0">
                <a:latin typeface="Cambria"/>
                <a:cs typeface="Cambria"/>
              </a:rPr>
              <a:t>P</a:t>
            </a:r>
            <a:r>
              <a:rPr sz="4800" spc="-135" baseline="-40798" dirty="0">
                <a:latin typeface="Cambria"/>
                <a:cs typeface="Cambria"/>
              </a:rPr>
              <a:t>(</a:t>
            </a:r>
            <a:r>
              <a:rPr sz="4800" i="1" spc="-135" baseline="-40798" dirty="0">
                <a:latin typeface="Cambria"/>
                <a:cs typeface="Cambria"/>
              </a:rPr>
              <a:t>C	</a:t>
            </a:r>
            <a:r>
              <a:rPr sz="4800" spc="97" baseline="-40798" dirty="0">
                <a:latin typeface="Cambria"/>
                <a:cs typeface="Cambria"/>
              </a:rPr>
              <a:t>|</a:t>
            </a:r>
            <a:r>
              <a:rPr sz="4800" b="1" spc="97" baseline="-40798" dirty="0">
                <a:latin typeface="Cambria"/>
                <a:cs typeface="Cambria"/>
              </a:rPr>
              <a:t>X</a:t>
            </a:r>
            <a:r>
              <a:rPr sz="4800" spc="97" baseline="-40798" dirty="0">
                <a:latin typeface="Cambria"/>
                <a:cs typeface="Cambria"/>
              </a:rPr>
              <a:t>)	</a:t>
            </a:r>
            <a:r>
              <a:rPr sz="4800" spc="-135" baseline="-40798" dirty="0">
                <a:latin typeface="Symbol"/>
                <a:cs typeface="Symbol"/>
              </a:rPr>
              <a:t></a:t>
            </a:r>
            <a:r>
              <a:rPr sz="4800" spc="-135" baseline="-40798" dirty="0">
                <a:latin typeface="Times New Roman"/>
                <a:cs typeface="Times New Roman"/>
              </a:rPr>
              <a:t> </a:t>
            </a:r>
            <a:r>
              <a:rPr sz="3200" i="1" spc="-50" dirty="0">
                <a:latin typeface="Cambria"/>
                <a:cs typeface="Cambria"/>
              </a:rPr>
              <a:t>P</a:t>
            </a:r>
            <a:r>
              <a:rPr sz="3200" spc="-50" dirty="0">
                <a:latin typeface="Cambria"/>
                <a:cs typeface="Cambria"/>
              </a:rPr>
              <a:t>(</a:t>
            </a:r>
            <a:r>
              <a:rPr sz="3200" b="1" spc="-50" dirty="0">
                <a:latin typeface="Cambria"/>
                <a:cs typeface="Cambria"/>
              </a:rPr>
              <a:t>X </a:t>
            </a:r>
            <a:r>
              <a:rPr sz="3200" spc="10" dirty="0">
                <a:latin typeface="Cambria"/>
                <a:cs typeface="Cambria"/>
              </a:rPr>
              <a:t>|</a:t>
            </a:r>
            <a:r>
              <a:rPr sz="3200" i="1" spc="10" dirty="0">
                <a:latin typeface="Cambria"/>
                <a:cs typeface="Cambria"/>
              </a:rPr>
              <a:t>C</a:t>
            </a:r>
            <a:r>
              <a:rPr sz="2775" i="1" spc="15" baseline="-34534" dirty="0">
                <a:latin typeface="Cambria"/>
                <a:cs typeface="Cambria"/>
              </a:rPr>
              <a:t>i</a:t>
            </a:r>
            <a:r>
              <a:rPr sz="2775" i="1" spc="-337" baseline="-34534" dirty="0">
                <a:latin typeface="Cambria"/>
                <a:cs typeface="Cambria"/>
              </a:rPr>
              <a:t> </a:t>
            </a:r>
            <a:r>
              <a:rPr sz="3200" spc="-70" dirty="0">
                <a:latin typeface="Cambria"/>
                <a:cs typeface="Cambria"/>
              </a:rPr>
              <a:t>)</a:t>
            </a:r>
            <a:r>
              <a:rPr sz="3200" i="1" spc="-70" dirty="0">
                <a:latin typeface="Cambria"/>
                <a:cs typeface="Cambria"/>
              </a:rPr>
              <a:t>P</a:t>
            </a:r>
            <a:r>
              <a:rPr sz="3200" spc="-70" dirty="0">
                <a:latin typeface="Cambria"/>
                <a:cs typeface="Cambria"/>
              </a:rPr>
              <a:t>(</a:t>
            </a:r>
            <a:r>
              <a:rPr sz="3200" i="1" spc="-70" dirty="0">
                <a:latin typeface="Cambria"/>
                <a:cs typeface="Cambria"/>
              </a:rPr>
              <a:t>C</a:t>
            </a:r>
            <a:r>
              <a:rPr sz="2775" i="1" spc="-104" baseline="-34534" dirty="0">
                <a:latin typeface="Cambria"/>
                <a:cs typeface="Cambria"/>
              </a:rPr>
              <a:t>i </a:t>
            </a:r>
            <a:r>
              <a:rPr sz="3200" spc="-60" dirty="0">
                <a:latin typeface="Cambria"/>
                <a:cs typeface="Cambria"/>
              </a:rPr>
              <a:t>)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0" name="object 16"/>
          <p:cNvSpPr txBox="1"/>
          <p:nvPr/>
        </p:nvSpPr>
        <p:spPr>
          <a:xfrm>
            <a:off x="3162745" y="5407359"/>
            <a:ext cx="86360" cy="30289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50" i="1" spc="-25" dirty="0">
                <a:latin typeface="Cambria"/>
                <a:cs typeface="Cambria"/>
              </a:rPr>
              <a:t>i</a:t>
            </a:r>
            <a:endParaRPr sz="1850">
              <a:latin typeface="Cambria"/>
              <a:cs typeface="Cambria"/>
            </a:endParaRPr>
          </a:p>
        </p:txBody>
      </p:sp>
      <p:sp>
        <p:nvSpPr>
          <p:cNvPr id="21" name="object 17"/>
          <p:cNvSpPr txBox="1"/>
          <p:nvPr/>
        </p:nvSpPr>
        <p:spPr>
          <a:xfrm>
            <a:off x="4983879" y="5411696"/>
            <a:ext cx="811530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00"/>
              </a:lnSpc>
            </a:pPr>
            <a:r>
              <a:rPr sz="3200" i="1" spc="-85" dirty="0">
                <a:latin typeface="Cambria"/>
                <a:cs typeface="Cambria"/>
              </a:rPr>
              <a:t>P</a:t>
            </a:r>
            <a:r>
              <a:rPr sz="3200" spc="30" dirty="0">
                <a:latin typeface="Cambria"/>
                <a:cs typeface="Cambria"/>
              </a:rPr>
              <a:t>(</a:t>
            </a:r>
            <a:r>
              <a:rPr sz="3200" b="1" spc="90" dirty="0">
                <a:latin typeface="Cambria"/>
                <a:cs typeface="Cambria"/>
              </a:rPr>
              <a:t>X</a:t>
            </a:r>
            <a:r>
              <a:rPr sz="3200" spc="-60" dirty="0">
                <a:latin typeface="Cambria"/>
                <a:cs typeface="Cambria"/>
              </a:rPr>
              <a:t>)</a:t>
            </a:r>
            <a:endParaRPr sz="3200">
              <a:latin typeface="Cambria"/>
              <a:cs typeface="Cambri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875" y="1890641"/>
            <a:ext cx="3846552" cy="113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27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/>
              <a:t>Summary of </a:t>
            </a:r>
            <a:r>
              <a:rPr lang="en-US" altLang="zh-CN" spc="-15" dirty="0"/>
              <a:t>Generative</a:t>
            </a:r>
            <a:r>
              <a:rPr lang="en-US" altLang="zh-CN" spc="-30" dirty="0"/>
              <a:t> </a:t>
            </a:r>
            <a:r>
              <a:rPr lang="en-US" altLang="zh-CN" spc="5" dirty="0"/>
              <a:t>BC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32987"/>
            <a:ext cx="7886700" cy="4561919"/>
          </a:xfrm>
        </p:spPr>
        <p:txBody>
          <a:bodyPr/>
          <a:lstStyle/>
          <a:p>
            <a:r>
              <a:rPr lang="en-US" altLang="zh-CN" dirty="0"/>
              <a:t>Apply Bayes rule to get posterior probabilities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Then apply the MAP rule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object 5"/>
          <p:cNvSpPr/>
          <p:nvPr/>
        </p:nvSpPr>
        <p:spPr>
          <a:xfrm>
            <a:off x="1303198" y="2055505"/>
            <a:ext cx="6611442" cy="2394981"/>
          </a:xfrm>
          <a:custGeom>
            <a:avLst/>
            <a:gdLst/>
            <a:ahLst/>
            <a:cxnLst/>
            <a:rect l="l" t="t" r="r" b="b"/>
            <a:pathLst>
              <a:path w="4431030" h="1519554">
                <a:moveTo>
                  <a:pt x="4430821" y="0"/>
                </a:moveTo>
                <a:lnTo>
                  <a:pt x="0" y="0"/>
                </a:lnTo>
                <a:lnTo>
                  <a:pt x="0" y="1519039"/>
                </a:lnTo>
                <a:lnTo>
                  <a:pt x="4430821" y="1519039"/>
                </a:lnTo>
                <a:lnTo>
                  <a:pt x="4430821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372401" y="2261790"/>
                <a:ext cx="6178102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𝑿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𝑿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|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𝑿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01" y="2261790"/>
                <a:ext cx="6178102" cy="768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580182" y="3237068"/>
                <a:ext cx="40533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𝑿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 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𝐶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𝐶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82" y="3237068"/>
                <a:ext cx="4053354" cy="461665"/>
              </a:xfrm>
              <a:prstGeom prst="rect">
                <a:avLst/>
              </a:prstGeom>
              <a:blipFill>
                <a:blip r:embed="rId4"/>
                <a:stretch>
                  <a:fillRect r="-301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220874" y="3843777"/>
                <a:ext cx="23965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𝑓𝑜𝑟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𝑖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=1,2,…,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874" y="3843777"/>
                <a:ext cx="2396554" cy="461665"/>
              </a:xfrm>
              <a:prstGeom prst="rect">
                <a:avLst/>
              </a:prstGeom>
              <a:blipFill>
                <a:blip r:embed="rId5"/>
                <a:stretch>
                  <a:fillRect l="-254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920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1"/>
          <p:cNvSpPr/>
          <p:nvPr/>
        </p:nvSpPr>
        <p:spPr>
          <a:xfrm>
            <a:off x="1276350" y="1471208"/>
            <a:ext cx="2743200" cy="4214495"/>
          </a:xfrm>
          <a:custGeom>
            <a:avLst/>
            <a:gdLst/>
            <a:ahLst/>
            <a:cxnLst/>
            <a:rect l="l" t="t" r="r" b="b"/>
            <a:pathLst>
              <a:path w="2743200" h="4214495">
                <a:moveTo>
                  <a:pt x="2743200" y="0"/>
                </a:moveTo>
                <a:lnTo>
                  <a:pt x="0" y="0"/>
                </a:lnTo>
                <a:lnTo>
                  <a:pt x="0" y="4214031"/>
                </a:lnTo>
                <a:lnTo>
                  <a:pt x="2743200" y="4214031"/>
                </a:lnTo>
                <a:lnTo>
                  <a:pt x="27432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右箭头 32"/>
          <p:cNvSpPr/>
          <p:nvPr/>
        </p:nvSpPr>
        <p:spPr>
          <a:xfrm>
            <a:off x="-5092" y="4763990"/>
            <a:ext cx="1571636" cy="802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右箭头 2"/>
          <p:cNvSpPr/>
          <p:nvPr/>
        </p:nvSpPr>
        <p:spPr>
          <a:xfrm>
            <a:off x="4445" y="2280634"/>
            <a:ext cx="1361440" cy="725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cs typeface="Arial"/>
              </a:rPr>
              <a:t>Generative </a:t>
            </a:r>
            <a:r>
              <a:rPr lang="en-US" altLang="zh-CN" dirty="0">
                <a:cs typeface="Arial"/>
              </a:rPr>
              <a:t>Bayes</a:t>
            </a:r>
            <a:r>
              <a:rPr lang="en-US" altLang="zh-CN" spc="-35" dirty="0">
                <a:cs typeface="Arial"/>
              </a:rPr>
              <a:t> </a:t>
            </a:r>
            <a:r>
              <a:rPr lang="en-US" altLang="zh-CN" spc="-5" dirty="0">
                <a:cs typeface="Arial"/>
              </a:rPr>
              <a:t>Classifier</a:t>
            </a:r>
            <a:br>
              <a:rPr lang="en-US" altLang="zh-CN" dirty="0">
                <a:latin typeface="Arial"/>
                <a:cs typeface="Arial"/>
              </a:rPr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object 3"/>
          <p:cNvSpPr txBox="1"/>
          <p:nvPr/>
        </p:nvSpPr>
        <p:spPr>
          <a:xfrm>
            <a:off x="5406390" y="1712086"/>
            <a:ext cx="1461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classification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5321800" y="4113910"/>
            <a:ext cx="148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Many</a:t>
            </a:r>
            <a:r>
              <a:rPr sz="1800" b="1" spc="-50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options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5295868" y="4848479"/>
            <a:ext cx="1511300" cy="5162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84150" marR="5080" indent="-184785">
              <a:lnSpc>
                <a:spcPct val="78900"/>
              </a:lnSpc>
              <a:spcBef>
                <a:spcPts val="555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Prob.</a:t>
            </a:r>
            <a:r>
              <a:rPr sz="1800" b="1" spc="-85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Models’  Parameter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6"/>
          <p:cNvSpPr/>
          <p:nvPr/>
        </p:nvSpPr>
        <p:spPr>
          <a:xfrm>
            <a:off x="5943600" y="2047875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1" y="342900"/>
                </a:moveTo>
                <a:lnTo>
                  <a:pt x="0" y="342900"/>
                </a:lnTo>
                <a:lnTo>
                  <a:pt x="57151" y="457200"/>
                </a:lnTo>
                <a:lnTo>
                  <a:pt x="104775" y="361950"/>
                </a:lnTo>
                <a:lnTo>
                  <a:pt x="38101" y="361950"/>
                </a:lnTo>
                <a:lnTo>
                  <a:pt x="38101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1" y="361950"/>
                </a:lnTo>
                <a:lnTo>
                  <a:pt x="76201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1" y="342900"/>
                </a:lnTo>
                <a:lnTo>
                  <a:pt x="76201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5943600" y="2886075"/>
            <a:ext cx="114300" cy="381000"/>
          </a:xfrm>
          <a:custGeom>
            <a:avLst/>
            <a:gdLst/>
            <a:ahLst/>
            <a:cxnLst/>
            <a:rect l="l" t="t" r="r" b="b"/>
            <a:pathLst>
              <a:path w="114300" h="381000">
                <a:moveTo>
                  <a:pt x="38100" y="266700"/>
                </a:moveTo>
                <a:lnTo>
                  <a:pt x="0" y="266700"/>
                </a:lnTo>
                <a:lnTo>
                  <a:pt x="57151" y="381000"/>
                </a:lnTo>
                <a:lnTo>
                  <a:pt x="104775" y="285750"/>
                </a:lnTo>
                <a:lnTo>
                  <a:pt x="38100" y="285750"/>
                </a:lnTo>
                <a:lnTo>
                  <a:pt x="38100" y="266700"/>
                </a:lnTo>
                <a:close/>
              </a:path>
              <a:path w="114300" h="381000">
                <a:moveTo>
                  <a:pt x="76200" y="0"/>
                </a:moveTo>
                <a:lnTo>
                  <a:pt x="38100" y="0"/>
                </a:lnTo>
                <a:lnTo>
                  <a:pt x="38100" y="285750"/>
                </a:lnTo>
                <a:lnTo>
                  <a:pt x="76200" y="285750"/>
                </a:lnTo>
                <a:lnTo>
                  <a:pt x="76200" y="0"/>
                </a:lnTo>
                <a:close/>
              </a:path>
              <a:path w="114300" h="381000">
                <a:moveTo>
                  <a:pt x="114300" y="266700"/>
                </a:moveTo>
                <a:lnTo>
                  <a:pt x="76200" y="266700"/>
                </a:lnTo>
                <a:lnTo>
                  <a:pt x="76200" y="285750"/>
                </a:lnTo>
                <a:lnTo>
                  <a:pt x="104775" y="285750"/>
                </a:lnTo>
                <a:lnTo>
                  <a:pt x="114300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5943600" y="3733368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1" y="342900"/>
                </a:moveTo>
                <a:lnTo>
                  <a:pt x="0" y="342900"/>
                </a:lnTo>
                <a:lnTo>
                  <a:pt x="57151" y="457200"/>
                </a:lnTo>
                <a:lnTo>
                  <a:pt x="104775" y="361950"/>
                </a:lnTo>
                <a:lnTo>
                  <a:pt x="38101" y="361950"/>
                </a:lnTo>
                <a:lnTo>
                  <a:pt x="38101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1" y="361950"/>
                </a:lnTo>
                <a:lnTo>
                  <a:pt x="76201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1" y="342900"/>
                </a:lnTo>
                <a:lnTo>
                  <a:pt x="76201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5943600" y="4410075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1" y="342900"/>
                </a:moveTo>
                <a:lnTo>
                  <a:pt x="0" y="342900"/>
                </a:lnTo>
                <a:lnTo>
                  <a:pt x="57151" y="457200"/>
                </a:lnTo>
                <a:lnTo>
                  <a:pt x="104775" y="361950"/>
                </a:lnTo>
                <a:lnTo>
                  <a:pt x="38101" y="361950"/>
                </a:lnTo>
                <a:lnTo>
                  <a:pt x="38101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1" y="361950"/>
                </a:lnTo>
                <a:lnTo>
                  <a:pt x="76201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1" y="342900"/>
                </a:lnTo>
                <a:lnTo>
                  <a:pt x="76201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4629150" y="1285875"/>
            <a:ext cx="3124200" cy="4399915"/>
          </a:xfrm>
          <a:custGeom>
            <a:avLst/>
            <a:gdLst/>
            <a:ahLst/>
            <a:cxnLst/>
            <a:rect l="l" t="t" r="r" b="b"/>
            <a:pathLst>
              <a:path w="3124200" h="4399915">
                <a:moveTo>
                  <a:pt x="0" y="0"/>
                </a:moveTo>
                <a:lnTo>
                  <a:pt x="3124200" y="0"/>
                </a:lnTo>
                <a:lnTo>
                  <a:pt x="3124200" y="4399365"/>
                </a:lnTo>
                <a:lnTo>
                  <a:pt x="0" y="439936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1276350" y="1471208"/>
            <a:ext cx="2743200" cy="4214495"/>
          </a:xfrm>
          <a:custGeom>
            <a:avLst/>
            <a:gdLst/>
            <a:ahLst/>
            <a:cxnLst/>
            <a:rect l="l" t="t" r="r" b="b"/>
            <a:pathLst>
              <a:path w="2743200" h="4214495">
                <a:moveTo>
                  <a:pt x="0" y="0"/>
                </a:moveTo>
                <a:lnTo>
                  <a:pt x="2743200" y="0"/>
                </a:lnTo>
                <a:lnTo>
                  <a:pt x="2743200" y="4214031"/>
                </a:lnTo>
                <a:lnTo>
                  <a:pt x="0" y="421403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 txBox="1"/>
          <p:nvPr/>
        </p:nvSpPr>
        <p:spPr>
          <a:xfrm>
            <a:off x="2358389" y="1712086"/>
            <a:ext cx="516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solidFill>
                  <a:srgbClr val="44546A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4"/>
          <p:cNvSpPr txBox="1"/>
          <p:nvPr/>
        </p:nvSpPr>
        <p:spPr>
          <a:xfrm>
            <a:off x="1901189" y="2474086"/>
            <a:ext cx="167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Representation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5"/>
          <p:cNvSpPr txBox="1"/>
          <p:nvPr/>
        </p:nvSpPr>
        <p:spPr>
          <a:xfrm>
            <a:off x="1901189" y="3236086"/>
            <a:ext cx="167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Score</a:t>
            </a:r>
            <a:r>
              <a:rPr sz="1800" b="1" spc="-65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16"/>
          <p:cNvSpPr txBox="1"/>
          <p:nvPr/>
        </p:nvSpPr>
        <p:spPr>
          <a:xfrm>
            <a:off x="1596389" y="4074286"/>
            <a:ext cx="2223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Search/Optimization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17"/>
          <p:cNvSpPr txBox="1"/>
          <p:nvPr/>
        </p:nvSpPr>
        <p:spPr>
          <a:xfrm>
            <a:off x="2063750" y="4848479"/>
            <a:ext cx="1257935" cy="5162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R="5080" indent="196850">
              <a:lnSpc>
                <a:spcPct val="78900"/>
              </a:lnSpc>
              <a:spcBef>
                <a:spcPts val="555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Models,  Parame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18"/>
          <p:cNvSpPr/>
          <p:nvPr/>
        </p:nvSpPr>
        <p:spPr>
          <a:xfrm>
            <a:off x="2590801" y="2047875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/>
          <p:nvPr/>
        </p:nvSpPr>
        <p:spPr>
          <a:xfrm>
            <a:off x="2590801" y="2809875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0"/>
          <p:cNvSpPr/>
          <p:nvPr/>
        </p:nvSpPr>
        <p:spPr>
          <a:xfrm>
            <a:off x="2590801" y="3571875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/>
          <p:cNvSpPr/>
          <p:nvPr/>
        </p:nvSpPr>
        <p:spPr>
          <a:xfrm>
            <a:off x="2590801" y="4333875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2"/>
          <p:cNvSpPr/>
          <p:nvPr/>
        </p:nvSpPr>
        <p:spPr>
          <a:xfrm>
            <a:off x="4019550" y="387667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3"/>
          <p:cNvSpPr txBox="1"/>
          <p:nvPr/>
        </p:nvSpPr>
        <p:spPr>
          <a:xfrm>
            <a:off x="5111750" y="2507615"/>
            <a:ext cx="2625725" cy="1333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2145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Prob. models</a:t>
            </a:r>
            <a:r>
              <a:rPr sz="1800" b="1" spc="-25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p(X|C)</a:t>
            </a:r>
            <a:endParaRPr sz="1800" dirty="0">
              <a:latin typeface="Arial"/>
              <a:cs typeface="Arial"/>
            </a:endParaRPr>
          </a:p>
          <a:p>
            <a:pPr marL="107950">
              <a:lnSpc>
                <a:spcPts val="1930"/>
              </a:lnSpc>
              <a:spcBef>
                <a:spcPts val="215"/>
              </a:spcBef>
            </a:pPr>
            <a:endParaRPr lang="en-US" sz="1800" b="1" spc="-5" dirty="0">
              <a:solidFill>
                <a:srgbClr val="44546A"/>
              </a:solidFill>
              <a:latin typeface="Arial"/>
              <a:cs typeface="Arial"/>
            </a:endParaRPr>
          </a:p>
          <a:p>
            <a:pPr marL="107950">
              <a:lnSpc>
                <a:spcPts val="1930"/>
              </a:lnSpc>
              <a:spcBef>
                <a:spcPts val="215"/>
              </a:spcBef>
            </a:pPr>
            <a:endParaRPr lang="en-US" b="1" spc="-5" dirty="0">
              <a:solidFill>
                <a:srgbClr val="44546A"/>
              </a:solidFill>
              <a:latin typeface="Arial"/>
              <a:cs typeface="Arial"/>
            </a:endParaRPr>
          </a:p>
          <a:p>
            <a:pPr marL="107950">
              <a:lnSpc>
                <a:spcPts val="1930"/>
              </a:lnSpc>
              <a:spcBef>
                <a:spcPts val="215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EPE with 0-1 loss</a:t>
            </a:r>
            <a:r>
              <a:rPr sz="1800" b="1" spc="-35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1750" spc="50" dirty="0">
                <a:solidFill>
                  <a:srgbClr val="44546A"/>
                </a:solidFill>
                <a:latin typeface="Wingdings"/>
                <a:cs typeface="Wingdings"/>
              </a:rPr>
              <a:t></a:t>
            </a:r>
            <a:endParaRPr sz="1750" dirty="0">
              <a:latin typeface="Wingdings"/>
              <a:cs typeface="Wingdings"/>
            </a:endParaRPr>
          </a:p>
          <a:p>
            <a:pPr marL="676275">
              <a:lnSpc>
                <a:spcPts val="1930"/>
              </a:lnSpc>
            </a:pP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MAP</a:t>
            </a:r>
            <a:r>
              <a:rPr sz="1800" b="1" spc="-45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Rule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4" name="object 30"/>
          <p:cNvSpPr txBox="1"/>
          <p:nvPr/>
        </p:nvSpPr>
        <p:spPr>
          <a:xfrm>
            <a:off x="124131" y="2490470"/>
            <a:ext cx="1044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Gene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9" name="object 35"/>
          <p:cNvSpPr txBox="1"/>
          <p:nvPr/>
        </p:nvSpPr>
        <p:spPr>
          <a:xfrm>
            <a:off x="22860" y="5015612"/>
            <a:ext cx="1343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Conditional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Pr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1012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/>
              <a:t>Example: </a:t>
            </a:r>
            <a:r>
              <a:rPr lang="en-US" altLang="zh-CN" spc="-10" dirty="0">
                <a:cs typeface="Tahoma"/>
              </a:rPr>
              <a:t>Play</a:t>
            </a:r>
            <a:r>
              <a:rPr lang="en-US" altLang="zh-CN" spc="-25" dirty="0">
                <a:cs typeface="Tahoma"/>
              </a:rPr>
              <a:t> </a:t>
            </a:r>
            <a:r>
              <a:rPr lang="en-US" altLang="zh-CN" spc="-45" dirty="0">
                <a:cs typeface="Tahoma"/>
              </a:rPr>
              <a:t>tennis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" name="object 5"/>
          <p:cNvSpPr/>
          <p:nvPr/>
        </p:nvSpPr>
        <p:spPr>
          <a:xfrm>
            <a:off x="1737577" y="1545335"/>
            <a:ext cx="5668845" cy="457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组合 2"/>
          <p:cNvGrpSpPr/>
          <p:nvPr/>
        </p:nvGrpSpPr>
        <p:grpSpPr>
          <a:xfrm>
            <a:off x="2686050" y="6119734"/>
            <a:ext cx="4268038" cy="313949"/>
            <a:chOff x="2686050" y="6119734"/>
            <a:chExt cx="4268038" cy="3139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2686050" y="6119735"/>
                  <a:ext cx="32521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6050" y="6119735"/>
                  <a:ext cx="325217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8868" r="-7547"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4923057" y="6119734"/>
                  <a:ext cx="33118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3057" y="6119734"/>
                  <a:ext cx="331180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8519" r="-7407"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3828366" y="6119735"/>
                  <a:ext cx="33118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366" y="6119735"/>
                  <a:ext cx="331180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6667" r="-9259"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5827933" y="6119735"/>
                  <a:ext cx="33118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7933" y="6119735"/>
                  <a:ext cx="331180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6667" r="-7407"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6732809" y="6125906"/>
                  <a:ext cx="22127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2809" y="6125906"/>
                  <a:ext cx="221279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4324" r="-21622"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26" name="Picture 2" descr="https://timgsa.baidu.com/timg?image&amp;quality=80&amp;size=b9999_10000&amp;sec=1587558421616&amp;di=1aaeb1cd9635c6ae1ab36fd066bbc49f&amp;imgtype=0&amp;src=http%3A%2F%2Fpic3.16pic.com%2F00%2F57%2F82%2F16pic_5782823_b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67" y="1858360"/>
            <a:ext cx="1316775" cy="197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56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626410"/>
                  </p:ext>
                </p:extLst>
              </p:nvPr>
            </p:nvGraphicFramePr>
            <p:xfrm>
              <a:off x="666750" y="387350"/>
              <a:ext cx="6819900" cy="19177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3980">
                      <a:extLst>
                        <a:ext uri="{9D8B030D-6E8A-4147-A177-3AD203B41FA5}">
                          <a16:colId xmlns:a16="http://schemas.microsoft.com/office/drawing/2014/main" val="1269673466"/>
                        </a:ext>
                      </a:extLst>
                    </a:gridCol>
                    <a:gridCol w="1363980">
                      <a:extLst>
                        <a:ext uri="{9D8B030D-6E8A-4147-A177-3AD203B41FA5}">
                          <a16:colId xmlns:a16="http://schemas.microsoft.com/office/drawing/2014/main" val="1812846477"/>
                        </a:ext>
                      </a:extLst>
                    </a:gridCol>
                    <a:gridCol w="1363980">
                      <a:extLst>
                        <a:ext uri="{9D8B030D-6E8A-4147-A177-3AD203B41FA5}">
                          <a16:colId xmlns:a16="http://schemas.microsoft.com/office/drawing/2014/main" val="1520450135"/>
                        </a:ext>
                      </a:extLst>
                    </a:gridCol>
                    <a:gridCol w="1363980">
                      <a:extLst>
                        <a:ext uri="{9D8B030D-6E8A-4147-A177-3AD203B41FA5}">
                          <a16:colId xmlns:a16="http://schemas.microsoft.com/office/drawing/2014/main" val="745650300"/>
                        </a:ext>
                      </a:extLst>
                    </a:gridCol>
                    <a:gridCol w="1363980">
                      <a:extLst>
                        <a:ext uri="{9D8B030D-6E8A-4147-A177-3AD203B41FA5}">
                          <a16:colId xmlns:a16="http://schemas.microsoft.com/office/drawing/2014/main" val="3960094326"/>
                        </a:ext>
                      </a:extLst>
                    </a:gridCol>
                  </a:tblGrid>
                  <a:tr h="4294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6115936"/>
                      </a:ext>
                    </a:extLst>
                  </a:tr>
                  <a:tr h="10588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S (Sunny)</a:t>
                          </a:r>
                        </a:p>
                        <a:p>
                          <a:pPr algn="ctr"/>
                          <a:r>
                            <a:rPr lang="en-US" altLang="zh-CN" sz="2000" dirty="0"/>
                            <a:t>O</a:t>
                          </a:r>
                        </a:p>
                        <a:p>
                          <a:pPr algn="ctr"/>
                          <a:r>
                            <a:rPr lang="en-US" altLang="zh-CN" sz="2000" dirty="0"/>
                            <a:t>R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H (Hot)</a:t>
                          </a:r>
                        </a:p>
                        <a:p>
                          <a:pPr algn="ctr"/>
                          <a:r>
                            <a:rPr lang="en-US" altLang="zh-CN" sz="2000" dirty="0"/>
                            <a:t>M</a:t>
                          </a:r>
                        </a:p>
                        <a:p>
                          <a:pPr algn="ctr"/>
                          <a:r>
                            <a:rPr lang="en-US" altLang="zh-CN" sz="2000" dirty="0"/>
                            <a:t>C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H (High)</a:t>
                          </a:r>
                        </a:p>
                        <a:p>
                          <a:pPr algn="ctr"/>
                          <a:r>
                            <a:rPr lang="en-US" altLang="zh-CN" sz="2000" dirty="0"/>
                            <a:t>N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W (Weak)</a:t>
                          </a:r>
                        </a:p>
                        <a:p>
                          <a:pPr algn="ctr"/>
                          <a:r>
                            <a:rPr lang="en-US" altLang="zh-CN" sz="2000" dirty="0"/>
                            <a:t>S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𝑌𝑒𝑠</m:t>
                                </m:r>
                              </m:oMath>
                            </m:oMathPara>
                          </a14:m>
                          <a:endParaRPr lang="en-US" altLang="zh-CN" sz="20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𝑁𝑜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3758228"/>
                      </a:ext>
                    </a:extLst>
                  </a:tr>
                  <a:tr h="4294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3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3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2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2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2</a:t>
                          </a:r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51332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626410"/>
                  </p:ext>
                </p:extLst>
              </p:nvPr>
            </p:nvGraphicFramePr>
            <p:xfrm>
              <a:off x="666750" y="387350"/>
              <a:ext cx="6819900" cy="19177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3980">
                      <a:extLst>
                        <a:ext uri="{9D8B030D-6E8A-4147-A177-3AD203B41FA5}">
                          <a16:colId xmlns:a16="http://schemas.microsoft.com/office/drawing/2014/main" val="1269673466"/>
                        </a:ext>
                      </a:extLst>
                    </a:gridCol>
                    <a:gridCol w="1363980">
                      <a:extLst>
                        <a:ext uri="{9D8B030D-6E8A-4147-A177-3AD203B41FA5}">
                          <a16:colId xmlns:a16="http://schemas.microsoft.com/office/drawing/2014/main" val="1812846477"/>
                        </a:ext>
                      </a:extLst>
                    </a:gridCol>
                    <a:gridCol w="1363980">
                      <a:extLst>
                        <a:ext uri="{9D8B030D-6E8A-4147-A177-3AD203B41FA5}">
                          <a16:colId xmlns:a16="http://schemas.microsoft.com/office/drawing/2014/main" val="1520450135"/>
                        </a:ext>
                      </a:extLst>
                    </a:gridCol>
                    <a:gridCol w="1363980">
                      <a:extLst>
                        <a:ext uri="{9D8B030D-6E8A-4147-A177-3AD203B41FA5}">
                          <a16:colId xmlns:a16="http://schemas.microsoft.com/office/drawing/2014/main" val="745650300"/>
                        </a:ext>
                      </a:extLst>
                    </a:gridCol>
                    <a:gridCol w="1363980">
                      <a:extLst>
                        <a:ext uri="{9D8B030D-6E8A-4147-A177-3AD203B41FA5}">
                          <a16:colId xmlns:a16="http://schemas.microsoft.com/office/drawing/2014/main" val="3960094326"/>
                        </a:ext>
                      </a:extLst>
                    </a:gridCol>
                  </a:tblGrid>
                  <a:tr h="42942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46" t="-1408" r="-401786" b="-361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446" t="-1408" r="-301786" b="-361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446" t="-1408" r="-201786" b="-361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0446" t="-1408" r="-101786" b="-361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0446" t="-1408" r="-1786" b="-3619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6115936"/>
                      </a:ext>
                    </a:extLst>
                  </a:tr>
                  <a:tr h="10588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S (Sunny)</a:t>
                          </a:r>
                          <a:endParaRPr lang="en-US" altLang="zh-CN" sz="2000" dirty="0" smtClean="0"/>
                        </a:p>
                        <a:p>
                          <a:pPr algn="ctr"/>
                          <a:r>
                            <a:rPr lang="en-US" altLang="zh-CN" sz="2000" dirty="0" smtClean="0"/>
                            <a:t>O</a:t>
                          </a:r>
                          <a:endParaRPr lang="en-US" altLang="zh-CN" sz="2000" dirty="0" smtClean="0"/>
                        </a:p>
                        <a:p>
                          <a:pPr algn="ctr"/>
                          <a:r>
                            <a:rPr lang="en-US" altLang="zh-CN" sz="2000" dirty="0" smtClean="0"/>
                            <a:t>R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H (Hot)</a:t>
                          </a:r>
                          <a:endParaRPr lang="en-US" altLang="zh-CN" sz="2000" dirty="0" smtClean="0"/>
                        </a:p>
                        <a:p>
                          <a:pPr algn="ctr"/>
                          <a:r>
                            <a:rPr lang="en-US" altLang="zh-CN" sz="2000" dirty="0" smtClean="0"/>
                            <a:t>M</a:t>
                          </a:r>
                          <a:endParaRPr lang="en-US" altLang="zh-CN" sz="2000" dirty="0" smtClean="0"/>
                        </a:p>
                        <a:p>
                          <a:pPr algn="ctr"/>
                          <a:r>
                            <a:rPr lang="en-US" altLang="zh-CN" sz="2000" dirty="0" smtClean="0"/>
                            <a:t>C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H (High)</a:t>
                          </a:r>
                          <a:endParaRPr lang="en-US" altLang="zh-CN" sz="2000" dirty="0" smtClean="0"/>
                        </a:p>
                        <a:p>
                          <a:pPr algn="ctr"/>
                          <a:r>
                            <a:rPr lang="en-US" altLang="zh-CN" sz="2000" dirty="0" smtClean="0"/>
                            <a:t>N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W (Weak)</a:t>
                          </a:r>
                          <a:endParaRPr lang="en-US" altLang="zh-CN" sz="2000" dirty="0" smtClean="0"/>
                        </a:p>
                        <a:p>
                          <a:pPr algn="ctr"/>
                          <a:r>
                            <a:rPr lang="en-US" altLang="zh-CN" sz="2000" dirty="0" smtClean="0"/>
                            <a:t>S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0446" t="-41379" r="-1786" b="-477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3758228"/>
                      </a:ext>
                    </a:extLst>
                  </a:tr>
                  <a:tr h="4294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3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3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2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2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2</a:t>
                          </a:r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51332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924050" y="1914525"/>
                <a:ext cx="218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050" y="1914525"/>
                <a:ext cx="218008" cy="276999"/>
              </a:xfrm>
              <a:prstGeom prst="rect">
                <a:avLst/>
              </a:prstGeom>
              <a:blipFill>
                <a:blip r:embed="rId4"/>
                <a:stretch>
                  <a:fillRect l="-20000" r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022962" y="1908988"/>
                <a:ext cx="218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962" y="1908988"/>
                <a:ext cx="218008" cy="276999"/>
              </a:xfrm>
              <a:prstGeom prst="rect">
                <a:avLst/>
              </a:prstGeom>
              <a:blipFill>
                <a:blip r:embed="rId5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656658" y="1908989"/>
                <a:ext cx="218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658" y="1908989"/>
                <a:ext cx="218008" cy="276999"/>
              </a:xfrm>
              <a:prstGeom prst="rect">
                <a:avLst/>
              </a:prstGeom>
              <a:blipFill>
                <a:blip r:embed="rId6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290354" y="1914525"/>
                <a:ext cx="218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354" y="1914525"/>
                <a:ext cx="218008" cy="276999"/>
              </a:xfrm>
              <a:prstGeom prst="rect">
                <a:avLst/>
              </a:prstGeom>
              <a:blipFill>
                <a:blip r:embed="rId7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7159625" y="1862821"/>
            <a:ext cx="1984376" cy="369332"/>
            <a:chOff x="7159625" y="1862821"/>
            <a:chExt cx="1984376" cy="369332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7159625" y="2047487"/>
              <a:ext cx="43815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7515671" y="1862821"/>
              <a:ext cx="1628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ea typeface="宋体" panose="02010600030101010101" pitchFamily="2" charset="-122"/>
                </a:rPr>
                <a:t>72 parameters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66750" y="2676525"/>
                <a:ext cx="36933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b="0" dirty="0">
                    <a:solidFill>
                      <a:schemeClr val="tx1"/>
                    </a:solidFill>
                    <a:ea typeface="宋体" panose="02010600030101010101" pitchFamily="2" charset="-122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4</m:t>
                            </m:r>
                          </m:sub>
                        </m:sSub>
                      </m:e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	</a:t>
                </a:r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0" y="2676525"/>
                <a:ext cx="3693319" cy="369332"/>
              </a:xfrm>
              <a:prstGeom prst="rect">
                <a:avLst/>
              </a:prstGeom>
              <a:blipFill>
                <a:blip r:embed="rId8"/>
                <a:stretch>
                  <a:fillRect l="-4950" t="-26230" b="-47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325969" y="3190273"/>
            <a:ext cx="4548697" cy="1387431"/>
            <a:chOff x="18478" y="3294436"/>
            <a:chExt cx="4548697" cy="13874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443482" y="3294436"/>
                  <a:ext cx="4123693" cy="13874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𝐶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𝑌𝑒𝑠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𝑁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(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𝑌𝑒𝑠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𝑁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(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𝑡𝑟𝑎𝑖𝑛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𝐶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𝑁𝑜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=1−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𝐶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𝑌𝑒𝑠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14</m:t>
                                    </m:r>
                                  </m:den>
                                </m:f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482" y="3294436"/>
                  <a:ext cx="4123693" cy="13874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本框 14"/>
            <p:cNvSpPr txBox="1"/>
            <p:nvPr/>
          </p:nvSpPr>
          <p:spPr>
            <a:xfrm>
              <a:off x="18478" y="3761600"/>
              <a:ext cx="5429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ea typeface="宋体" panose="02010600030101010101" pitchFamily="2" charset="-122"/>
                </a:rPr>
                <a:t>①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18659" y="4730682"/>
            <a:ext cx="5964608" cy="982577"/>
            <a:chOff x="-53533" y="4722120"/>
            <a:chExt cx="5964608" cy="982577"/>
          </a:xfrm>
        </p:grpSpPr>
        <p:sp>
          <p:nvSpPr>
            <p:cNvPr id="16" name="文本框 15"/>
            <p:cNvSpPr txBox="1"/>
            <p:nvPr/>
          </p:nvSpPr>
          <p:spPr>
            <a:xfrm>
              <a:off x="-53533" y="4981401"/>
              <a:ext cx="5429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ea typeface="宋体" panose="02010600030101010101" pitchFamily="2" charset="-122"/>
                </a:rPr>
                <a:t>②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365390" y="4722120"/>
                  <a:ext cx="5545685" cy="9825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𝑆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𝐻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𝐻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𝑊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𝐶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𝑁𝑜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𝑆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𝐻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𝐻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𝑊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𝐶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𝑌𝑒𝑠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90" y="4722120"/>
                  <a:ext cx="5545685" cy="9825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8682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102755" cy="585111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919"/>
              </a:spcBef>
              <a:tabLst>
                <a:tab pos="354965" algn="l"/>
                <a:tab pos="355600" algn="l"/>
              </a:tabLst>
            </a:pPr>
            <a:r>
              <a:rPr lang="en-US" altLang="zh-CN" sz="3600" spc="-10" dirty="0">
                <a:solidFill>
                  <a:srgbClr val="CE2CDA"/>
                </a:solidFill>
                <a:cs typeface="Arial"/>
              </a:rPr>
              <a:t>Learning: </a:t>
            </a:r>
            <a:r>
              <a:rPr lang="en-US" altLang="zh-CN" sz="3600" spc="-5" dirty="0">
                <a:cs typeface="Arial"/>
              </a:rPr>
              <a:t>maximum </a:t>
            </a:r>
            <a:r>
              <a:rPr lang="en-US" altLang="zh-CN" sz="3600" spc="-10" dirty="0">
                <a:cs typeface="Arial"/>
              </a:rPr>
              <a:t>likelihood</a:t>
            </a:r>
            <a:r>
              <a:rPr lang="en-US" altLang="zh-CN" sz="3600" spc="5" dirty="0">
                <a:cs typeface="Arial"/>
              </a:rPr>
              <a:t> </a:t>
            </a:r>
            <a:r>
              <a:rPr lang="en-US" altLang="zh-CN" sz="3600" spc="-5" dirty="0">
                <a:cs typeface="Arial"/>
              </a:rPr>
              <a:t>estimates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pc="-5" dirty="0">
                <a:cs typeface="Arial"/>
              </a:rPr>
              <a:t>simply </a:t>
            </a:r>
            <a:r>
              <a:rPr lang="en-US" altLang="zh-CN" dirty="0">
                <a:cs typeface="Arial"/>
              </a:rPr>
              <a:t>use the </a:t>
            </a:r>
            <a:r>
              <a:rPr lang="en-US" altLang="zh-CN" spc="-5" dirty="0">
                <a:cs typeface="Arial"/>
              </a:rPr>
              <a:t>frequencies in </a:t>
            </a:r>
            <a:r>
              <a:rPr lang="en-US" altLang="zh-CN" dirty="0">
                <a:cs typeface="Arial"/>
              </a:rPr>
              <a:t>the</a:t>
            </a:r>
            <a:r>
              <a:rPr lang="en-US" altLang="zh-CN" spc="95" dirty="0">
                <a:cs typeface="Arial"/>
              </a:rPr>
              <a:t> </a:t>
            </a:r>
            <a:r>
              <a:rPr lang="en-US" altLang="zh-CN" dirty="0">
                <a:cs typeface="Arial"/>
              </a:rPr>
              <a:t>data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object 5"/>
          <p:cNvSpPr/>
          <p:nvPr/>
        </p:nvSpPr>
        <p:spPr>
          <a:xfrm>
            <a:off x="171769" y="2143636"/>
            <a:ext cx="5592468" cy="4257319"/>
          </a:xfrm>
          <a:prstGeom prst="rect">
            <a:avLst/>
          </a:prstGeom>
          <a:blipFill>
            <a:blip r:embed="rId2" cstate="print"/>
            <a:srcRect/>
            <a:stretch>
              <a:fillRect t="-660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5803270" y="2556714"/>
                <a:ext cx="3178479" cy="528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e.g.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𝑂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𝐻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𝐻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𝑊</m:t>
                        </m:r>
                      </m:e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𝑌𝑒𝑠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9</m:t>
                        </m:r>
                      </m:den>
                    </m:f>
                  </m:oMath>
                </a14:m>
                <a:endParaRPr lang="zh-CN" altLang="en-US" sz="20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270" y="2556714"/>
                <a:ext cx="3178479" cy="528606"/>
              </a:xfrm>
              <a:prstGeom prst="rect">
                <a:avLst/>
              </a:prstGeom>
              <a:blipFill>
                <a:blip r:embed="rId3"/>
                <a:stretch>
                  <a:fillRect l="-2111" b="-8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5803270" y="4388382"/>
                <a:ext cx="3168961" cy="485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e.g.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𝑂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𝐻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𝐻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𝑊</m:t>
                        </m:r>
                      </m:e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𝑁𝑜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5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=0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270" y="4388382"/>
                <a:ext cx="3168961" cy="485518"/>
              </a:xfrm>
              <a:prstGeom prst="rect">
                <a:avLst/>
              </a:prstGeom>
              <a:blipFill>
                <a:blip r:embed="rId4"/>
                <a:stretch>
                  <a:fillRect l="-1731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9" t="10283"/>
          <a:stretch/>
        </p:blipFill>
        <p:spPr>
          <a:xfrm>
            <a:off x="6534003" y="3043548"/>
            <a:ext cx="2397251" cy="128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64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" dirty="0"/>
              <a:t>Generative BC: </a:t>
            </a:r>
            <a:r>
              <a:rPr lang="en-US" altLang="zh-CN" dirty="0">
                <a:solidFill>
                  <a:srgbClr val="CE2CDA"/>
                </a:solidFill>
                <a:cs typeface="Tahoma"/>
              </a:rPr>
              <a:t>Learning</a:t>
            </a:r>
            <a:r>
              <a:rPr lang="en-US" altLang="zh-CN" spc="-55" dirty="0">
                <a:solidFill>
                  <a:srgbClr val="CE2CDA"/>
                </a:solidFill>
                <a:cs typeface="Tahoma"/>
              </a:rPr>
              <a:t> </a:t>
            </a:r>
            <a:r>
              <a:rPr lang="en-US" altLang="zh-CN" spc="-5" dirty="0">
                <a:solidFill>
                  <a:srgbClr val="CE2CDA"/>
                </a:solidFill>
                <a:cs typeface="Tahoma"/>
              </a:rPr>
              <a:t>Phase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16</a:t>
            </a:fld>
            <a:endParaRPr lang="zh-CN" altLang="en-US"/>
          </a:p>
        </p:txBody>
      </p:sp>
      <p:graphicFrame>
        <p:nvGraphicFramePr>
          <p:cNvPr id="8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727655"/>
              </p:ext>
            </p:extLst>
          </p:nvPr>
        </p:nvGraphicFramePr>
        <p:xfrm>
          <a:off x="200656" y="3093466"/>
          <a:ext cx="8599804" cy="2919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0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2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9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83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3504">
                <a:tc>
                  <a:txBody>
                    <a:bodyPr/>
                    <a:lstStyle/>
                    <a:p>
                      <a:pPr marL="327025">
                        <a:lnSpc>
                          <a:spcPts val="2070"/>
                        </a:lnSpc>
                      </a:pPr>
                      <a:r>
                        <a:rPr sz="2000" i="0" dirty="0">
                          <a:solidFill>
                            <a:srgbClr val="ED7D31"/>
                          </a:solidFill>
                          <a:latin typeface="+mn-lt"/>
                          <a:cs typeface="Palatino Linotype"/>
                        </a:rPr>
                        <a:t>Outlook</a:t>
                      </a:r>
                      <a:endParaRPr sz="2000" i="0" dirty="0">
                        <a:latin typeface="+mn-lt"/>
                        <a:cs typeface="Palatino Linotype"/>
                      </a:endParaRPr>
                    </a:p>
                    <a:p>
                      <a:pPr marL="259079">
                        <a:lnSpc>
                          <a:spcPts val="2150"/>
                        </a:lnSpc>
                        <a:spcBef>
                          <a:spcPts val="430"/>
                        </a:spcBef>
                      </a:pPr>
                      <a:r>
                        <a:rPr sz="2000" i="0" dirty="0">
                          <a:solidFill>
                            <a:srgbClr val="ED7D31"/>
                          </a:solidFill>
                          <a:latin typeface="+mn-lt"/>
                          <a:cs typeface="Palatino Linotype"/>
                        </a:rPr>
                        <a:t>(3</a:t>
                      </a:r>
                      <a:r>
                        <a:rPr sz="2000" i="0" spc="-20" dirty="0">
                          <a:solidFill>
                            <a:srgbClr val="ED7D31"/>
                          </a:solidFill>
                          <a:latin typeface="+mn-lt"/>
                          <a:cs typeface="Palatino Linotype"/>
                        </a:rPr>
                        <a:t> </a:t>
                      </a:r>
                      <a:r>
                        <a:rPr sz="2000" i="0" spc="-10" dirty="0">
                          <a:solidFill>
                            <a:srgbClr val="ED7D31"/>
                          </a:solidFill>
                          <a:latin typeface="+mn-lt"/>
                          <a:cs typeface="Palatino Linotype"/>
                        </a:rPr>
                        <a:t>values)</a:t>
                      </a:r>
                      <a:endParaRPr sz="2000" i="0" dirty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2000" i="0" spc="-15" dirty="0">
                          <a:solidFill>
                            <a:srgbClr val="ED7D31"/>
                          </a:solidFill>
                          <a:latin typeface="+mn-lt"/>
                          <a:cs typeface="Palatino Linotype"/>
                        </a:rPr>
                        <a:t>Temperature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  <a:p>
                      <a:pPr algn="ctr">
                        <a:lnSpc>
                          <a:spcPts val="2150"/>
                        </a:lnSpc>
                        <a:spcBef>
                          <a:spcPts val="430"/>
                        </a:spcBef>
                      </a:pPr>
                      <a:r>
                        <a:rPr sz="2000" i="0" dirty="0">
                          <a:solidFill>
                            <a:srgbClr val="ED7D31"/>
                          </a:solidFill>
                          <a:latin typeface="+mn-lt"/>
                          <a:cs typeface="Palatino Linotype"/>
                        </a:rPr>
                        <a:t>(3</a:t>
                      </a:r>
                      <a:r>
                        <a:rPr sz="2000" i="0" spc="-10" dirty="0">
                          <a:solidFill>
                            <a:srgbClr val="ED7D31"/>
                          </a:solidFill>
                          <a:latin typeface="+mn-lt"/>
                          <a:cs typeface="Palatino Linotype"/>
                        </a:rPr>
                        <a:t> values)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3845">
                        <a:lnSpc>
                          <a:spcPts val="2070"/>
                        </a:lnSpc>
                      </a:pPr>
                      <a:r>
                        <a:rPr sz="2000" i="0" spc="-5" dirty="0">
                          <a:solidFill>
                            <a:srgbClr val="ED7D31"/>
                          </a:solidFill>
                          <a:latin typeface="+mn-lt"/>
                          <a:cs typeface="Palatino Linotype"/>
                        </a:rPr>
                        <a:t>Humidity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  <a:p>
                      <a:pPr marL="300355">
                        <a:lnSpc>
                          <a:spcPts val="2150"/>
                        </a:lnSpc>
                        <a:spcBef>
                          <a:spcPts val="430"/>
                        </a:spcBef>
                      </a:pPr>
                      <a:r>
                        <a:rPr sz="2000" i="0" dirty="0">
                          <a:solidFill>
                            <a:srgbClr val="ED7D31"/>
                          </a:solidFill>
                          <a:latin typeface="+mn-lt"/>
                          <a:cs typeface="Palatino Linotype"/>
                        </a:rPr>
                        <a:t>(2</a:t>
                      </a:r>
                      <a:r>
                        <a:rPr sz="2000" i="0" spc="-90" dirty="0">
                          <a:solidFill>
                            <a:srgbClr val="ED7D31"/>
                          </a:solidFill>
                          <a:latin typeface="+mn-lt"/>
                          <a:cs typeface="Palatino Linotype"/>
                        </a:rPr>
                        <a:t> </a:t>
                      </a:r>
                      <a:r>
                        <a:rPr sz="2000" i="0" spc="-10" dirty="0">
                          <a:solidFill>
                            <a:srgbClr val="ED7D31"/>
                          </a:solidFill>
                          <a:latin typeface="+mn-lt"/>
                          <a:cs typeface="Palatino Linotype"/>
                        </a:rPr>
                        <a:t>values)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2000" i="0" spc="-15" dirty="0">
                          <a:solidFill>
                            <a:srgbClr val="ED7D31"/>
                          </a:solidFill>
                          <a:latin typeface="+mn-lt"/>
                          <a:cs typeface="Palatino Linotype"/>
                        </a:rPr>
                        <a:t>Wind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  <a:p>
                      <a:pPr algn="ctr">
                        <a:lnSpc>
                          <a:spcPts val="2150"/>
                        </a:lnSpc>
                        <a:spcBef>
                          <a:spcPts val="430"/>
                        </a:spcBef>
                      </a:pPr>
                      <a:r>
                        <a:rPr sz="2000" i="0" dirty="0">
                          <a:solidFill>
                            <a:srgbClr val="ED7D31"/>
                          </a:solidFill>
                          <a:latin typeface="+mn-lt"/>
                          <a:cs typeface="Palatino Linotype"/>
                        </a:rPr>
                        <a:t>(2</a:t>
                      </a:r>
                      <a:r>
                        <a:rPr sz="2000" i="0" spc="-35" dirty="0">
                          <a:solidFill>
                            <a:srgbClr val="ED7D31"/>
                          </a:solidFill>
                          <a:latin typeface="+mn-lt"/>
                          <a:cs typeface="Palatino Linotype"/>
                        </a:rPr>
                        <a:t> </a:t>
                      </a:r>
                      <a:r>
                        <a:rPr sz="2000" i="0" spc="-10" dirty="0">
                          <a:solidFill>
                            <a:srgbClr val="ED7D31"/>
                          </a:solidFill>
                          <a:latin typeface="+mn-lt"/>
                          <a:cs typeface="Palatino Linotype"/>
                        </a:rPr>
                        <a:t>values)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2000" i="0" spc="-30" dirty="0">
                          <a:latin typeface="+mn-lt"/>
                          <a:cs typeface="Palatino Linotype"/>
                        </a:rPr>
                        <a:t>Play=Yes</a:t>
                      </a:r>
                      <a:endParaRPr sz="2000" i="0" dirty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2000" i="0" spc="-5" dirty="0">
                          <a:latin typeface="+mn-lt"/>
                          <a:cs typeface="Palatino Linotype"/>
                        </a:rPr>
                        <a:t>Play=No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2000" i="0" spc="-5" dirty="0">
                          <a:latin typeface="+mn-lt"/>
                          <a:cs typeface="Palatino Linotype"/>
                        </a:rPr>
                        <a:t>sunny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0740">
                        <a:lnSpc>
                          <a:spcPts val="1814"/>
                        </a:lnSpc>
                      </a:pPr>
                      <a:r>
                        <a:rPr sz="2000" i="0" dirty="0">
                          <a:latin typeface="+mn-lt"/>
                          <a:cs typeface="Palatino Linotype"/>
                        </a:rPr>
                        <a:t>hot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2000" i="0" dirty="0">
                          <a:latin typeface="+mn-lt"/>
                          <a:cs typeface="Palatino Linotype"/>
                        </a:rPr>
                        <a:t>high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2000" i="0" spc="-5" dirty="0">
                          <a:latin typeface="+mn-lt"/>
                          <a:cs typeface="Palatino Linotype"/>
                        </a:rPr>
                        <a:t>weak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2000" i="0" spc="-5" dirty="0">
                          <a:latin typeface="+mn-lt"/>
                          <a:cs typeface="Palatino Linotype"/>
                        </a:rPr>
                        <a:t>0/9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2000" i="0" spc="-5" dirty="0">
                          <a:latin typeface="+mn-lt"/>
                          <a:cs typeface="Palatino Linotype"/>
                        </a:rPr>
                        <a:t>1/5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2000" i="0" spc="-5" dirty="0">
                          <a:latin typeface="+mn-lt"/>
                          <a:cs typeface="Palatino Linotype"/>
                        </a:rPr>
                        <a:t>sunny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0740">
                        <a:lnSpc>
                          <a:spcPts val="1814"/>
                        </a:lnSpc>
                      </a:pPr>
                      <a:r>
                        <a:rPr sz="2000" i="0" dirty="0">
                          <a:latin typeface="+mn-lt"/>
                          <a:cs typeface="Palatino Linotype"/>
                        </a:rPr>
                        <a:t>hot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2000" i="0" dirty="0">
                          <a:latin typeface="+mn-lt"/>
                          <a:cs typeface="Palatino Linotype"/>
                        </a:rPr>
                        <a:t>high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2000" i="0" spc="-10" dirty="0">
                          <a:latin typeface="+mn-lt"/>
                          <a:cs typeface="Palatino Linotype"/>
                        </a:rPr>
                        <a:t>strong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2000" i="0" spc="-5" dirty="0">
                          <a:latin typeface="+mn-lt"/>
                          <a:cs typeface="Palatino Linotype"/>
                        </a:rPr>
                        <a:t>…/9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2000" i="0" spc="-5" dirty="0">
                          <a:latin typeface="+mn-lt"/>
                          <a:cs typeface="Palatino Linotype"/>
                        </a:rPr>
                        <a:t>…/5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2000" i="0" spc="-5" dirty="0">
                          <a:latin typeface="+mn-lt"/>
                          <a:cs typeface="Palatino Linotype"/>
                        </a:rPr>
                        <a:t>sunny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0740">
                        <a:lnSpc>
                          <a:spcPts val="1814"/>
                        </a:lnSpc>
                      </a:pPr>
                      <a:r>
                        <a:rPr sz="2000" i="0" dirty="0">
                          <a:latin typeface="+mn-lt"/>
                          <a:cs typeface="Palatino Linotype"/>
                        </a:rPr>
                        <a:t>hot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2000" i="0" dirty="0">
                          <a:latin typeface="+mn-lt"/>
                          <a:cs typeface="Palatino Linotype"/>
                        </a:rPr>
                        <a:t>normal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2000" i="0" spc="-5" dirty="0">
                          <a:latin typeface="+mn-lt"/>
                          <a:cs typeface="Palatino Linotype"/>
                        </a:rPr>
                        <a:t>weak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2000" i="0" spc="-5" dirty="0">
                          <a:latin typeface="+mn-lt"/>
                          <a:cs typeface="Palatino Linotype"/>
                        </a:rPr>
                        <a:t>…/9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2000" i="0" spc="-5" dirty="0">
                          <a:latin typeface="+mn-lt"/>
                          <a:cs typeface="Palatino Linotype"/>
                        </a:rPr>
                        <a:t>…/5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2000" i="0" spc="-5" dirty="0">
                          <a:latin typeface="+mn-lt"/>
                          <a:cs typeface="Palatino Linotype"/>
                        </a:rPr>
                        <a:t>sunny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0740">
                        <a:lnSpc>
                          <a:spcPts val="1814"/>
                        </a:lnSpc>
                      </a:pPr>
                      <a:r>
                        <a:rPr sz="2000" i="0" dirty="0">
                          <a:latin typeface="+mn-lt"/>
                          <a:cs typeface="Palatino Linotype"/>
                        </a:rPr>
                        <a:t>hot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2000" i="0" dirty="0">
                          <a:latin typeface="+mn-lt"/>
                          <a:cs typeface="Palatino Linotype"/>
                        </a:rPr>
                        <a:t>normal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2000" i="0" spc="-10" dirty="0">
                          <a:latin typeface="+mn-lt"/>
                          <a:cs typeface="Palatino Linotype"/>
                        </a:rPr>
                        <a:t>strong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2000" i="0" spc="-5" dirty="0">
                          <a:latin typeface="+mn-lt"/>
                          <a:cs typeface="Palatino Linotype"/>
                        </a:rPr>
                        <a:t>…/9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35"/>
                        </a:lnSpc>
                      </a:pPr>
                      <a:r>
                        <a:rPr sz="2000" i="0" spc="-5" dirty="0">
                          <a:latin typeface="+mn-lt"/>
                          <a:cs typeface="Palatino Linotype"/>
                        </a:rPr>
                        <a:t>…/5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2000" i="0" dirty="0">
                          <a:latin typeface="+mn-lt"/>
                          <a:cs typeface="Palatino Linotype"/>
                        </a:rPr>
                        <a:t>….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3915">
                        <a:lnSpc>
                          <a:spcPts val="1814"/>
                        </a:lnSpc>
                      </a:pPr>
                      <a:r>
                        <a:rPr sz="2000" i="0" dirty="0">
                          <a:latin typeface="+mn-lt"/>
                          <a:cs typeface="Palatino Linotype"/>
                        </a:rPr>
                        <a:t>….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2000" i="0" dirty="0">
                          <a:latin typeface="+mn-lt"/>
                          <a:cs typeface="Palatino Linotype"/>
                        </a:rPr>
                        <a:t>….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2000" i="0" dirty="0">
                          <a:latin typeface="+mn-lt"/>
                          <a:cs typeface="Palatino Linotype"/>
                        </a:rPr>
                        <a:t>….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2000" i="0" dirty="0">
                          <a:latin typeface="+mn-lt"/>
                          <a:cs typeface="Palatino Linotype"/>
                        </a:rPr>
                        <a:t>….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2000" i="0" dirty="0">
                          <a:latin typeface="+mn-lt"/>
                          <a:cs typeface="Palatino Linotype"/>
                        </a:rPr>
                        <a:t>….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2000" i="0" dirty="0">
                          <a:latin typeface="+mn-lt"/>
                          <a:cs typeface="Palatino Linotype"/>
                        </a:rPr>
                        <a:t>….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3915">
                        <a:lnSpc>
                          <a:spcPts val="1814"/>
                        </a:lnSpc>
                      </a:pPr>
                      <a:r>
                        <a:rPr sz="2000" i="0" dirty="0">
                          <a:latin typeface="+mn-lt"/>
                          <a:cs typeface="Palatino Linotype"/>
                        </a:rPr>
                        <a:t>….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2000" i="0" dirty="0">
                          <a:latin typeface="+mn-lt"/>
                          <a:cs typeface="Palatino Linotype"/>
                        </a:rPr>
                        <a:t>….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2000" i="0" dirty="0">
                          <a:latin typeface="+mn-lt"/>
                          <a:cs typeface="Palatino Linotype"/>
                        </a:rPr>
                        <a:t>….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2000" i="0" dirty="0">
                          <a:latin typeface="+mn-lt"/>
                          <a:cs typeface="Palatino Linotype"/>
                        </a:rPr>
                        <a:t>….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2000" i="0" dirty="0">
                          <a:latin typeface="+mn-lt"/>
                          <a:cs typeface="Palatino Linotype"/>
                        </a:rPr>
                        <a:t>….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2000" i="0" dirty="0">
                          <a:latin typeface="+mn-lt"/>
                          <a:cs typeface="Palatino Linotype"/>
                        </a:rPr>
                        <a:t>….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3915">
                        <a:lnSpc>
                          <a:spcPts val="1814"/>
                        </a:lnSpc>
                      </a:pPr>
                      <a:r>
                        <a:rPr sz="2000" i="0" dirty="0">
                          <a:latin typeface="+mn-lt"/>
                          <a:cs typeface="Palatino Linotype"/>
                        </a:rPr>
                        <a:t>….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2000" i="0" dirty="0">
                          <a:latin typeface="+mn-lt"/>
                          <a:cs typeface="Palatino Linotype"/>
                        </a:rPr>
                        <a:t>….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2000" i="0" dirty="0">
                          <a:latin typeface="+mn-lt"/>
                          <a:cs typeface="Palatino Linotype"/>
                        </a:rPr>
                        <a:t>….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2000" i="0" dirty="0">
                          <a:latin typeface="+mn-lt"/>
                          <a:cs typeface="Palatino Linotype"/>
                        </a:rPr>
                        <a:t>….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2000" i="0" dirty="0">
                          <a:latin typeface="+mn-lt"/>
                          <a:cs typeface="Palatino Linotype"/>
                        </a:rPr>
                        <a:t>….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2000" i="0" dirty="0">
                          <a:latin typeface="+mn-lt"/>
                          <a:cs typeface="Palatino Linotype"/>
                        </a:rPr>
                        <a:t>….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3915">
                        <a:lnSpc>
                          <a:spcPts val="1814"/>
                        </a:lnSpc>
                      </a:pPr>
                      <a:r>
                        <a:rPr sz="2000" i="0" dirty="0">
                          <a:latin typeface="+mn-lt"/>
                          <a:cs typeface="Palatino Linotype"/>
                        </a:rPr>
                        <a:t>….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2000" i="0" dirty="0">
                          <a:latin typeface="+mn-lt"/>
                          <a:cs typeface="Palatino Linotype"/>
                        </a:rPr>
                        <a:t>….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2000" i="0" dirty="0">
                          <a:latin typeface="+mn-lt"/>
                          <a:cs typeface="Palatino Linotype"/>
                        </a:rPr>
                        <a:t>….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2000" i="0" dirty="0">
                          <a:latin typeface="+mn-lt"/>
                          <a:cs typeface="Palatino Linotype"/>
                        </a:rPr>
                        <a:t>….</a:t>
                      </a:r>
                      <a:endParaRPr sz="2000" i="0">
                        <a:latin typeface="+mn-lt"/>
                        <a:cs typeface="Palatino Linotype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2000" i="0" dirty="0">
                          <a:latin typeface="+mn-lt"/>
                          <a:cs typeface="Palatino Linotype"/>
                        </a:rPr>
                        <a:t>….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bject 7"/>
          <p:cNvSpPr txBox="1"/>
          <p:nvPr/>
        </p:nvSpPr>
        <p:spPr>
          <a:xfrm>
            <a:off x="1832936" y="6085958"/>
            <a:ext cx="7068820" cy="369570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1800" spc="-5" dirty="0">
                <a:latin typeface="Arial"/>
                <a:cs typeface="Arial"/>
              </a:rPr>
              <a:t>3*3*2*2 [conjunctions of attributes] </a:t>
            </a:r>
            <a:r>
              <a:rPr sz="1800" dirty="0">
                <a:latin typeface="Arial"/>
                <a:cs typeface="Arial"/>
              </a:rPr>
              <a:t>* 2 </a:t>
            </a:r>
            <a:r>
              <a:rPr sz="1800" spc="-5" dirty="0">
                <a:latin typeface="Arial"/>
                <a:cs typeface="Arial"/>
              </a:rPr>
              <a:t>[two classes]=72 parameters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92517" y="2094359"/>
            <a:ext cx="6349854" cy="336689"/>
            <a:chOff x="1527717" y="2170560"/>
            <a:chExt cx="6349854" cy="3366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bject 8"/>
                <p:cNvSpPr txBox="1"/>
                <p:nvPr/>
              </p:nvSpPr>
              <p:spPr>
                <a:xfrm>
                  <a:off x="1527717" y="2170560"/>
                  <a:ext cx="2910167" cy="335989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100" i="1" spc="-25" dirty="0" smtClean="0">
                            <a:latin typeface="Cambria Math" panose="02040503050406030204" pitchFamily="18" charset="0"/>
                            <a:cs typeface="Palatino Linotype"/>
                          </a:rPr>
                          <m:t>𝑃</m:t>
                        </m:r>
                        <m:r>
                          <a:rPr lang="en-US" altLang="zh-CN" sz="2100" i="1" spc="-25" dirty="0" smtClean="0">
                            <a:latin typeface="Cambria Math" panose="02040503050406030204" pitchFamily="18" charset="0"/>
                            <a:cs typeface="Palatino Linotype"/>
                          </a:rPr>
                          <m:t>(</m:t>
                        </m:r>
                        <m:r>
                          <a:rPr lang="zh-CN" altLang="en-US" sz="2100" i="1" spc="-25" dirty="0" smtClean="0">
                            <a:latin typeface="Cambria Math" panose="02040503050406030204" pitchFamily="18" charset="0"/>
                            <a:cs typeface="Palatino Linotype"/>
                          </a:rPr>
                          <m:t>𝑃𝑙𝑎𝑦</m:t>
                        </m:r>
                        <m:r>
                          <a:rPr lang="en-US" altLang="zh-CN" sz="2100" i="1" spc="-25" dirty="0" smtClean="0">
                            <a:latin typeface="Cambria Math" panose="02040503050406030204" pitchFamily="18" charset="0"/>
                            <a:cs typeface="Palatino Linotype"/>
                          </a:rPr>
                          <m:t>=</m:t>
                        </m:r>
                        <m:r>
                          <a:rPr lang="zh-CN" altLang="en-US" sz="2100" i="1" spc="-25" dirty="0" smtClean="0">
                            <a:latin typeface="Cambria Math" panose="02040503050406030204" pitchFamily="18" charset="0"/>
                            <a:cs typeface="Palatino Linotype"/>
                          </a:rPr>
                          <m:t>𝑌𝑒𝑠</m:t>
                        </m:r>
                        <m:r>
                          <a:rPr lang="en-US" altLang="zh-CN" sz="2100" i="1" spc="-25" dirty="0" smtClean="0">
                            <a:latin typeface="Cambria Math" panose="02040503050406030204" pitchFamily="18" charset="0"/>
                            <a:cs typeface="Palatino Linotype"/>
                          </a:rPr>
                          <m:t>) </m:t>
                        </m:r>
                        <m:r>
                          <a:rPr lang="en-US" altLang="zh-CN" sz="2100" i="1" dirty="0" smtClean="0">
                            <a:latin typeface="Cambria Math" panose="02040503050406030204" pitchFamily="18" charset="0"/>
                            <a:cs typeface="Palatino Linotype"/>
                          </a:rPr>
                          <m:t>=</m:t>
                        </m:r>
                        <m:r>
                          <a:rPr lang="zh-CN" altLang="en-US" sz="2100" i="1" spc="-60" dirty="0" smtClean="0">
                            <a:latin typeface="Cambria Math" panose="02040503050406030204" pitchFamily="18" charset="0"/>
                            <a:cs typeface="Palatino Linotype"/>
                          </a:rPr>
                          <m:t> </m:t>
                        </m:r>
                        <m:r>
                          <a:rPr lang="en-US" altLang="zh-CN" sz="2100" i="1" dirty="0" smtClean="0">
                            <a:latin typeface="Cambria Math" panose="02040503050406030204" pitchFamily="18" charset="0"/>
                            <a:cs typeface="Palatino Linotype"/>
                          </a:rPr>
                          <m:t>9</m:t>
                        </m:r>
                        <m:r>
                          <a:rPr lang="en-US" altLang="zh-CN" sz="2100" i="1" dirty="0" smtClean="0">
                            <a:latin typeface="Cambria Math" panose="02040503050406030204" pitchFamily="18" charset="0"/>
                            <a:cs typeface="Palatino Linotype"/>
                          </a:rPr>
                          <m:t>/</m:t>
                        </m:r>
                        <m:r>
                          <a:rPr lang="en-US" altLang="zh-CN" sz="2100" i="1" dirty="0" smtClean="0">
                            <a:latin typeface="Cambria Math" panose="02040503050406030204" pitchFamily="18" charset="0"/>
                            <a:cs typeface="Palatino Linotype"/>
                          </a:rPr>
                          <m:t>14</m:t>
                        </m:r>
                      </m:oMath>
                    </m:oMathPara>
                  </a14:m>
                  <a:endParaRPr sz="2100" dirty="0">
                    <a:cs typeface="Palatino Linotype"/>
                  </a:endParaRPr>
                </a:p>
              </p:txBody>
            </p:sp>
          </mc:Choice>
          <mc:Fallback xmlns="">
            <p:sp>
              <p:nvSpPr>
                <p:cNvPr id="10" name="object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717" y="2170560"/>
                  <a:ext cx="2910167" cy="335989"/>
                </a:xfrm>
                <a:prstGeom prst="rect">
                  <a:avLst/>
                </a:prstGeom>
                <a:blipFill>
                  <a:blip r:embed="rId3"/>
                  <a:stretch>
                    <a:fillRect l="-210" b="-3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bject 9"/>
                <p:cNvSpPr txBox="1"/>
                <p:nvPr/>
              </p:nvSpPr>
              <p:spPr>
                <a:xfrm>
                  <a:off x="5038328" y="2171260"/>
                  <a:ext cx="2839243" cy="335989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100" i="1" spc="-5" dirty="0" smtClean="0">
                            <a:latin typeface="Cambria Math" panose="02040503050406030204" pitchFamily="18" charset="0"/>
                            <a:cs typeface="Palatino Linotype"/>
                          </a:rPr>
                          <m:t>𝑃</m:t>
                        </m:r>
                        <m:r>
                          <a:rPr lang="en-US" altLang="zh-CN" sz="2100" i="1" spc="-5" dirty="0" smtClean="0">
                            <a:latin typeface="Cambria Math" panose="02040503050406030204" pitchFamily="18" charset="0"/>
                            <a:cs typeface="Palatino Linotype"/>
                          </a:rPr>
                          <m:t>(</m:t>
                        </m:r>
                        <m:r>
                          <a:rPr lang="zh-CN" altLang="en-US" sz="2100" i="1" spc="-5" dirty="0" smtClean="0">
                            <a:latin typeface="Cambria Math" panose="02040503050406030204" pitchFamily="18" charset="0"/>
                            <a:cs typeface="Palatino Linotype"/>
                          </a:rPr>
                          <m:t>𝑃𝑙𝑎𝑦</m:t>
                        </m:r>
                        <m:r>
                          <a:rPr lang="en-US" altLang="zh-CN" sz="2100" i="1" spc="-5" dirty="0" smtClean="0">
                            <a:latin typeface="Cambria Math" panose="02040503050406030204" pitchFamily="18" charset="0"/>
                            <a:cs typeface="Palatino Linotype"/>
                          </a:rPr>
                          <m:t>=</m:t>
                        </m:r>
                        <m:r>
                          <a:rPr lang="zh-CN" altLang="en-US" sz="2100" i="1" spc="-5" dirty="0" smtClean="0">
                            <a:latin typeface="Cambria Math" panose="02040503050406030204" pitchFamily="18" charset="0"/>
                            <a:cs typeface="Palatino Linotype"/>
                          </a:rPr>
                          <m:t>𝑁𝑜</m:t>
                        </m:r>
                        <m:r>
                          <a:rPr lang="en-US" altLang="zh-CN" sz="2100" i="1" spc="-5" dirty="0" smtClean="0">
                            <a:latin typeface="Cambria Math" panose="02040503050406030204" pitchFamily="18" charset="0"/>
                            <a:cs typeface="Palatino Linotype"/>
                          </a:rPr>
                          <m:t>) </m:t>
                        </m:r>
                        <m:r>
                          <a:rPr lang="en-US" altLang="zh-CN" sz="2100" i="1" dirty="0" smtClean="0">
                            <a:latin typeface="Cambria Math" panose="02040503050406030204" pitchFamily="18" charset="0"/>
                            <a:cs typeface="Palatino Linotype"/>
                          </a:rPr>
                          <m:t>=</m:t>
                        </m:r>
                        <m:r>
                          <a:rPr lang="zh-CN" altLang="en-US" sz="2100" i="1" spc="-55" dirty="0" smtClean="0">
                            <a:latin typeface="Cambria Math" panose="02040503050406030204" pitchFamily="18" charset="0"/>
                            <a:cs typeface="Palatino Linotype"/>
                          </a:rPr>
                          <m:t> </m:t>
                        </m:r>
                        <m:r>
                          <a:rPr lang="en-US" altLang="zh-CN" sz="2100" i="1" dirty="0" smtClean="0">
                            <a:latin typeface="Cambria Math" panose="02040503050406030204" pitchFamily="18" charset="0"/>
                            <a:cs typeface="Palatino Linotype"/>
                          </a:rPr>
                          <m:t>5</m:t>
                        </m:r>
                        <m:r>
                          <a:rPr lang="en-US" altLang="zh-CN" sz="2100" i="1" dirty="0" smtClean="0">
                            <a:latin typeface="Cambria Math" panose="02040503050406030204" pitchFamily="18" charset="0"/>
                            <a:cs typeface="Palatino Linotype"/>
                          </a:rPr>
                          <m:t>/</m:t>
                        </m:r>
                        <m:r>
                          <a:rPr lang="en-US" altLang="zh-CN" sz="2100" i="1" dirty="0" smtClean="0">
                            <a:latin typeface="Cambria Math" panose="02040503050406030204" pitchFamily="18" charset="0"/>
                            <a:cs typeface="Palatino Linotype"/>
                          </a:rPr>
                          <m:t>14</m:t>
                        </m:r>
                      </m:oMath>
                    </m:oMathPara>
                  </a14:m>
                  <a:endParaRPr sz="2100" dirty="0">
                    <a:cs typeface="Palatino Linotype"/>
                  </a:endParaRPr>
                </a:p>
              </p:txBody>
            </p:sp>
          </mc:Choice>
          <mc:Fallback xmlns="">
            <p:sp>
              <p:nvSpPr>
                <p:cNvPr id="11" name="object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8328" y="2171260"/>
                  <a:ext cx="2839243" cy="335989"/>
                </a:xfrm>
                <a:prstGeom prst="rect">
                  <a:avLst/>
                </a:prstGeom>
                <a:blipFill>
                  <a:blip r:embed="rId4"/>
                  <a:stretch>
                    <a:fillRect l="-645" r="-215" b="-3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1"/>
              <p:cNvSpPr txBox="1"/>
              <p:nvPr/>
            </p:nvSpPr>
            <p:spPr>
              <a:xfrm>
                <a:off x="481524" y="1669832"/>
                <a:ext cx="2529840" cy="3520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wrap="square" lIns="0" tIns="43815" rIns="0" bIns="0" rtlCol="0">
                <a:spAutoFit/>
              </a:bodyPr>
              <a:lstStyle/>
              <a:p>
                <a:pPr marL="128905">
                  <a:lnSpc>
                    <a:spcPct val="100000"/>
                  </a:lnSpc>
                  <a:spcBef>
                    <a:spcPts val="34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pc="-5" dirty="0" smtClean="0">
                          <a:latin typeface="Cambria Math" panose="02040503050406030204" pitchFamily="18" charset="0"/>
                          <a:cs typeface="Arial"/>
                        </a:rPr>
                        <m:t>𝑃</m:t>
                      </m:r>
                      <m:r>
                        <a:rPr lang="en-US" altLang="zh-CN" sz="2000" i="1" spc="-5" dirty="0"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zh-CN" altLang="en-US" sz="2000" i="1" spc="-5" dirty="0">
                          <a:latin typeface="Cambria Math" panose="02040503050406030204" pitchFamily="18" charset="0"/>
                          <a:cs typeface="Arial"/>
                        </a:rPr>
                        <m:t>𝐶</m:t>
                      </m:r>
                      <m:r>
                        <a:rPr lang="en-US" altLang="zh-CN" sz="2000" i="1" spc="-7" baseline="-13888" dirty="0">
                          <a:latin typeface="Cambria Math" panose="02040503050406030204" pitchFamily="18" charset="0"/>
                          <a:cs typeface="Arial"/>
                        </a:rPr>
                        <m:t>1</m:t>
                      </m:r>
                      <m:r>
                        <a:rPr lang="en-US" altLang="zh-CN" sz="2000" i="1" spc="-5" dirty="0">
                          <a:latin typeface="Cambria Math" panose="02040503050406030204" pitchFamily="18" charset="0"/>
                          <a:cs typeface="Arial"/>
                        </a:rPr>
                        <m:t>), </m:t>
                      </m:r>
                      <m:r>
                        <a:rPr lang="zh-CN" altLang="en-US" sz="2000" i="1" spc="-5" dirty="0">
                          <a:latin typeface="Cambria Math" panose="02040503050406030204" pitchFamily="18" charset="0"/>
                          <a:cs typeface="Arial"/>
                        </a:rPr>
                        <m:t>𝑃</m:t>
                      </m:r>
                      <m:r>
                        <a:rPr lang="en-US" altLang="zh-CN" sz="2000" i="1" spc="-5" dirty="0"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zh-CN" altLang="en-US" sz="2000" i="1" spc="-5" dirty="0">
                          <a:latin typeface="Cambria Math" panose="02040503050406030204" pitchFamily="18" charset="0"/>
                          <a:cs typeface="Arial"/>
                        </a:rPr>
                        <m:t>𝐶</m:t>
                      </m:r>
                      <m:r>
                        <a:rPr lang="en-US" altLang="zh-CN" sz="2000" i="1" spc="-7" baseline="-13888" dirty="0">
                          <a:latin typeface="Cambria Math" panose="02040503050406030204" pitchFamily="18" charset="0"/>
                          <a:cs typeface="Arial"/>
                        </a:rPr>
                        <m:t>2</m:t>
                      </m:r>
                      <m:r>
                        <a:rPr lang="en-US" altLang="zh-CN" sz="2000" i="1" spc="-5" dirty="0">
                          <a:latin typeface="Cambria Math" panose="02040503050406030204" pitchFamily="18" charset="0"/>
                          <a:cs typeface="Arial"/>
                        </a:rPr>
                        <m:t>), 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cs typeface="Arial"/>
                        </a:rPr>
                        <m:t>…,</m:t>
                      </m:r>
                      <m:r>
                        <a:rPr lang="zh-CN" altLang="en-US" sz="2000" i="1" spc="-35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zh-CN" altLang="en-US" sz="2000" i="1" spc="-5" dirty="0">
                          <a:latin typeface="Cambria Math" panose="02040503050406030204" pitchFamily="18" charset="0"/>
                          <a:cs typeface="Arial"/>
                        </a:rPr>
                        <m:t>𝑃</m:t>
                      </m:r>
                      <m:r>
                        <a:rPr lang="en-US" altLang="zh-CN" sz="2000" i="1" spc="-5" dirty="0"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zh-CN" altLang="en-US" sz="2000" i="1" spc="-5" dirty="0">
                          <a:latin typeface="Cambria Math" panose="02040503050406030204" pitchFamily="18" charset="0"/>
                          <a:cs typeface="Arial"/>
                        </a:rPr>
                        <m:t>𝐶</m:t>
                      </m:r>
                      <m:r>
                        <a:rPr lang="zh-CN" altLang="en-US" sz="2000" i="1" spc="-7" baseline="-13888" dirty="0">
                          <a:latin typeface="Cambria Math" panose="02040503050406030204" pitchFamily="18" charset="0"/>
                          <a:cs typeface="Arial"/>
                        </a:rPr>
                        <m:t>𝐿</m:t>
                      </m:r>
                      <m:r>
                        <a:rPr lang="en-US" altLang="zh-CN" sz="2000" i="1" spc="-5" dirty="0"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sz="2000" dirty="0">
                  <a:cs typeface="Arial"/>
                </a:endParaRPr>
              </a:p>
            </p:txBody>
          </p:sp>
        </mc:Choice>
        <mc:Fallback xmlns="">
          <p:sp>
            <p:nvSpPr>
              <p:cNvPr id="13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24" y="1669832"/>
                <a:ext cx="2529840" cy="352019"/>
              </a:xfrm>
              <a:prstGeom prst="rect">
                <a:avLst/>
              </a:prstGeom>
              <a:blipFill>
                <a:blip r:embed="rId5"/>
                <a:stretch>
                  <a:fillRect r="-3133" b="-29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2"/>
              <p:cNvSpPr txBox="1"/>
              <p:nvPr/>
            </p:nvSpPr>
            <p:spPr>
              <a:xfrm>
                <a:off x="481524" y="2611666"/>
                <a:ext cx="4185920" cy="3231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wrap="square" lIns="0" tIns="45720" rIns="0" bIns="0" rtlCol="0">
                <a:spAutoFit/>
              </a:bodyPr>
              <a:lstStyle/>
              <a:p>
                <a:pPr marL="180975">
                  <a:lnSpc>
                    <a:spcPct val="100000"/>
                  </a:lnSpc>
                  <a:spcBef>
                    <a:spcPts val="36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i="1" spc="-5" dirty="0" smtClean="0">
                          <a:latin typeface="Cambria Math" panose="02040503050406030204" pitchFamily="18" charset="0"/>
                          <a:cs typeface="Arial"/>
                        </a:rPr>
                        <m:t>𝑃</m:t>
                      </m:r>
                      <m:r>
                        <a:rPr lang="en-US" altLang="zh-CN" sz="1800" i="1" spc="-5" dirty="0"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zh-CN" altLang="en-US" sz="1800" i="1" spc="-5" dirty="0">
                          <a:latin typeface="Cambria Math" panose="02040503050406030204" pitchFamily="18" charset="0"/>
                          <a:cs typeface="Arial"/>
                        </a:rPr>
                        <m:t>𝑋</m:t>
                      </m:r>
                      <m:r>
                        <a:rPr lang="en-US" altLang="zh-CN" sz="1800" i="1" spc="-7" baseline="-13888" dirty="0">
                          <a:latin typeface="Cambria Math" panose="02040503050406030204" pitchFamily="18" charset="0"/>
                          <a:cs typeface="Arial"/>
                        </a:rPr>
                        <m:t>1</m:t>
                      </m:r>
                      <m:r>
                        <a:rPr lang="en-US" altLang="zh-CN" sz="1800" i="1" spc="-5" dirty="0">
                          <a:latin typeface="Cambria Math" panose="02040503050406030204" pitchFamily="18" charset="0"/>
                          <a:cs typeface="Arial"/>
                        </a:rPr>
                        <m:t>,</m:t>
                      </m:r>
                      <m:r>
                        <a:rPr lang="zh-CN" altLang="en-US" sz="1800" i="1" spc="-5" dirty="0">
                          <a:latin typeface="Cambria Math" panose="02040503050406030204" pitchFamily="18" charset="0"/>
                          <a:cs typeface="Arial"/>
                        </a:rPr>
                        <m:t>𝑋</m:t>
                      </m:r>
                      <m:r>
                        <a:rPr lang="en-US" altLang="zh-CN" sz="1800" i="1" spc="-7" baseline="-13888" dirty="0">
                          <a:latin typeface="Cambria Math" panose="02040503050406030204" pitchFamily="18" charset="0"/>
                          <a:cs typeface="Arial"/>
                        </a:rPr>
                        <m:t>2</m:t>
                      </m:r>
                      <m:r>
                        <a:rPr lang="en-US" altLang="zh-CN" sz="1800" i="1" spc="-7" baseline="-13888" dirty="0">
                          <a:latin typeface="Cambria Math" panose="02040503050406030204" pitchFamily="18" charset="0"/>
                          <a:cs typeface="Arial"/>
                        </a:rPr>
                        <m:t> ,…, </m:t>
                      </m:r>
                      <m:r>
                        <a:rPr lang="zh-CN" altLang="en-US" sz="1800" i="1" spc="-5" dirty="0">
                          <a:latin typeface="Cambria Math" panose="02040503050406030204" pitchFamily="18" charset="0"/>
                          <a:cs typeface="Arial"/>
                        </a:rPr>
                        <m:t>𝑋</m:t>
                      </m:r>
                      <m:r>
                        <a:rPr lang="zh-CN" altLang="en-US" sz="1800" i="1" spc="-7" baseline="-13888" dirty="0">
                          <a:latin typeface="Cambria Math" panose="02040503050406030204" pitchFamily="18" charset="0"/>
                          <a:cs typeface="Arial"/>
                        </a:rPr>
                        <m:t>𝑝</m:t>
                      </m:r>
                      <m:r>
                        <a:rPr lang="en-US" altLang="zh-CN" sz="1800" i="1" spc="-5" dirty="0">
                          <a:latin typeface="Cambria Math" panose="02040503050406030204" pitchFamily="18" charset="0"/>
                          <a:cs typeface="Arial"/>
                        </a:rPr>
                        <m:t>|</m:t>
                      </m:r>
                      <m:r>
                        <a:rPr lang="zh-CN" altLang="en-US" sz="1800" i="1" spc="-5" dirty="0">
                          <a:latin typeface="Cambria Math" panose="02040503050406030204" pitchFamily="18" charset="0"/>
                          <a:cs typeface="Arial"/>
                        </a:rPr>
                        <m:t>𝐶</m:t>
                      </m:r>
                      <m:r>
                        <a:rPr lang="en-US" altLang="zh-CN" sz="1800" i="1" spc="-7" baseline="-13888" dirty="0">
                          <a:latin typeface="Cambria Math" panose="02040503050406030204" pitchFamily="18" charset="0"/>
                          <a:cs typeface="Arial"/>
                        </a:rPr>
                        <m:t>1</m:t>
                      </m:r>
                      <m:r>
                        <a:rPr lang="en-US" altLang="zh-CN" sz="1800" i="1" spc="-5" dirty="0">
                          <a:latin typeface="Cambria Math" panose="02040503050406030204" pitchFamily="18" charset="0"/>
                          <a:cs typeface="Arial"/>
                        </a:rPr>
                        <m:t>), </m:t>
                      </m:r>
                      <m:r>
                        <a:rPr lang="zh-CN" altLang="en-US" sz="1800" i="1" spc="-5" dirty="0">
                          <a:latin typeface="Cambria Math" panose="02040503050406030204" pitchFamily="18" charset="0"/>
                          <a:cs typeface="Arial"/>
                        </a:rPr>
                        <m:t>𝑃</m:t>
                      </m:r>
                      <m:r>
                        <a:rPr lang="en-US" altLang="zh-CN" sz="1800" i="1" spc="-5" dirty="0"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zh-CN" altLang="en-US" sz="1800" i="1" spc="-5" dirty="0">
                          <a:latin typeface="Cambria Math" panose="02040503050406030204" pitchFamily="18" charset="0"/>
                          <a:cs typeface="Arial"/>
                        </a:rPr>
                        <m:t>𝑋</m:t>
                      </m:r>
                      <m:r>
                        <a:rPr lang="en-US" altLang="zh-CN" sz="1800" i="1" spc="-7" baseline="-13888" dirty="0">
                          <a:latin typeface="Cambria Math" panose="02040503050406030204" pitchFamily="18" charset="0"/>
                          <a:cs typeface="Arial"/>
                        </a:rPr>
                        <m:t>1</m:t>
                      </m:r>
                      <m:r>
                        <a:rPr lang="en-US" altLang="zh-CN" sz="1800" i="1" spc="-5" dirty="0">
                          <a:latin typeface="Cambria Math" panose="02040503050406030204" pitchFamily="18" charset="0"/>
                          <a:cs typeface="Arial"/>
                        </a:rPr>
                        <m:t>,</m:t>
                      </m:r>
                      <m:r>
                        <a:rPr lang="zh-CN" altLang="en-US" sz="1800" i="1" spc="-5" dirty="0">
                          <a:latin typeface="Cambria Math" panose="02040503050406030204" pitchFamily="18" charset="0"/>
                          <a:cs typeface="Arial"/>
                        </a:rPr>
                        <m:t>𝑋</m:t>
                      </m:r>
                      <m:r>
                        <a:rPr lang="en-US" altLang="zh-CN" sz="1800" i="1" spc="-7" baseline="-13888" dirty="0">
                          <a:latin typeface="Cambria Math" panose="02040503050406030204" pitchFamily="18" charset="0"/>
                          <a:cs typeface="Arial"/>
                        </a:rPr>
                        <m:t>2</m:t>
                      </m:r>
                      <m:r>
                        <a:rPr lang="en-US" altLang="zh-CN" sz="1800" i="1" spc="-7" baseline="-13888" dirty="0">
                          <a:latin typeface="Cambria Math" panose="02040503050406030204" pitchFamily="18" charset="0"/>
                          <a:cs typeface="Arial"/>
                        </a:rPr>
                        <m:t> ,…, </m:t>
                      </m:r>
                      <m:r>
                        <a:rPr lang="zh-CN" altLang="en-US" sz="1800" i="1" spc="-5" dirty="0">
                          <a:latin typeface="Cambria Math" panose="02040503050406030204" pitchFamily="18" charset="0"/>
                          <a:cs typeface="Arial"/>
                        </a:rPr>
                        <m:t>𝑋</m:t>
                      </m:r>
                      <m:r>
                        <a:rPr lang="zh-CN" altLang="en-US" sz="1800" i="1" spc="-7" baseline="-13888" dirty="0">
                          <a:latin typeface="Cambria Math" panose="02040503050406030204" pitchFamily="18" charset="0"/>
                          <a:cs typeface="Arial"/>
                        </a:rPr>
                        <m:t>𝑝</m:t>
                      </m:r>
                      <m:r>
                        <a:rPr lang="en-US" altLang="zh-CN" sz="1800" i="1" spc="-5" dirty="0">
                          <a:latin typeface="Cambria Math" panose="02040503050406030204" pitchFamily="18" charset="0"/>
                          <a:cs typeface="Arial"/>
                        </a:rPr>
                        <m:t>|</m:t>
                      </m:r>
                      <m:r>
                        <a:rPr lang="zh-CN" altLang="en-US" sz="1800" i="1" spc="-5" dirty="0">
                          <a:latin typeface="Cambria Math" panose="02040503050406030204" pitchFamily="18" charset="0"/>
                          <a:cs typeface="Arial"/>
                        </a:rPr>
                        <m:t>𝐶</m:t>
                      </m:r>
                      <m:r>
                        <a:rPr lang="en-US" altLang="zh-CN" sz="1800" i="1" spc="-7" baseline="-13888" dirty="0">
                          <a:latin typeface="Cambria Math" panose="02040503050406030204" pitchFamily="18" charset="0"/>
                          <a:cs typeface="Arial"/>
                        </a:rPr>
                        <m:t>2</m:t>
                      </m:r>
                      <m:r>
                        <a:rPr lang="en-US" altLang="zh-CN" sz="1800" i="1" spc="-5" dirty="0"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sz="1800" dirty="0">
                  <a:cs typeface="Arial"/>
                </a:endParaRPr>
              </a:p>
            </p:txBody>
          </p:sp>
        </mc:Choice>
        <mc:Fallback xmlns="">
          <p:sp>
            <p:nvSpPr>
              <p:cNvPr id="14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24" y="2611666"/>
                <a:ext cx="4185920" cy="323165"/>
              </a:xfrm>
              <a:prstGeom prst="rect">
                <a:avLst/>
              </a:prstGeom>
              <a:blipFill>
                <a:blip r:embed="rId6"/>
                <a:stretch>
                  <a:fillRect b="-301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432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20" dirty="0">
                <a:cs typeface="Calibri Light"/>
              </a:rPr>
              <a:t>Generative </a:t>
            </a:r>
            <a:r>
              <a:rPr lang="en-US" altLang="zh-CN" spc="-30" dirty="0">
                <a:cs typeface="Calibri Light"/>
              </a:rPr>
              <a:t>BC</a:t>
            </a:r>
            <a:r>
              <a:rPr lang="en-US" altLang="zh-CN" spc="-5" dirty="0">
                <a:cs typeface="Calibri Light"/>
              </a:rPr>
              <a:t>: </a:t>
            </a:r>
            <a:r>
              <a:rPr lang="en-US" altLang="zh-CN" spc="-40" dirty="0">
                <a:solidFill>
                  <a:srgbClr val="CE2CDA"/>
                </a:solidFill>
                <a:cs typeface="Tahoma"/>
              </a:rPr>
              <a:t>Testing</a:t>
            </a:r>
            <a:r>
              <a:rPr lang="en-US" altLang="zh-CN" spc="5" dirty="0">
                <a:solidFill>
                  <a:srgbClr val="CE2CDA"/>
                </a:solidFill>
                <a:cs typeface="Tahoma"/>
              </a:rPr>
              <a:t> </a:t>
            </a:r>
            <a:r>
              <a:rPr lang="en-US" altLang="zh-CN" spc="-5" dirty="0">
                <a:solidFill>
                  <a:srgbClr val="CE2CDA"/>
                </a:solidFill>
                <a:cs typeface="Tahoma"/>
              </a:rPr>
              <a:t>Phase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pc="-10" dirty="0">
                    <a:cs typeface="Tahoma"/>
                  </a:rPr>
                  <a:t>Given </a:t>
                </a:r>
                <a:r>
                  <a:rPr lang="en-US" altLang="zh-CN" spc="-5" dirty="0">
                    <a:cs typeface="Tahoma"/>
                  </a:rPr>
                  <a:t>an unknown</a:t>
                </a:r>
                <a:r>
                  <a:rPr lang="en-US" altLang="zh-CN" spc="15" dirty="0">
                    <a:cs typeface="Tahoma"/>
                  </a:rPr>
                  <a:t> </a:t>
                </a:r>
                <a:r>
                  <a:rPr lang="en-US" altLang="zh-CN" spc="-5" dirty="0">
                    <a:cs typeface="Tahoma"/>
                  </a:rPr>
                  <a:t>instance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pc="-5" smtClean="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SupPr>
                      <m:e>
                        <m:r>
                          <a:rPr lang="en-US" altLang="zh-CN" b="1" i="1" spc="-5" smtClean="0">
                            <a:latin typeface="Cambria Math" panose="02040503050406030204" pitchFamily="18" charset="0"/>
                            <a:cs typeface="Tahoma"/>
                          </a:rPr>
                          <m:t>𝒙</m:t>
                        </m:r>
                      </m:e>
                      <m:sub>
                        <m:r>
                          <a:rPr lang="en-US" altLang="zh-CN" b="0" i="1" spc="-5" smtClean="0">
                            <a:latin typeface="Cambria Math" panose="02040503050406030204" pitchFamily="18" charset="0"/>
                            <a:cs typeface="Tahoma"/>
                          </a:rPr>
                          <m:t>𝑡𝑠</m:t>
                        </m:r>
                      </m:sub>
                      <m:sup>
                        <m:r>
                          <a:rPr lang="en-US" altLang="zh-CN" b="0" i="1" spc="-5" smtClean="0">
                            <a:latin typeface="Cambria Math" panose="02040503050406030204" pitchFamily="18" charset="0"/>
                            <a:cs typeface="Tahoma"/>
                          </a:rPr>
                          <m:t>′</m:t>
                        </m:r>
                      </m:sup>
                    </m:sSubSup>
                    <m:r>
                      <a:rPr lang="en-US" altLang="zh-CN" b="0" i="1" spc="-5" smtClean="0">
                        <a:latin typeface="Cambria Math" panose="02040503050406030204" pitchFamily="18" charset="0"/>
                        <a:cs typeface="Tahoma"/>
                      </a:rPr>
                      <m:t>=(</m:t>
                    </m:r>
                    <m:sSubSup>
                      <m:sSubSupPr>
                        <m:ctrlPr>
                          <a:rPr lang="en-US" altLang="zh-CN" i="1" spc="-5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SupPr>
                      <m:e>
                        <m:r>
                          <a:rPr lang="en-US" altLang="zh-CN" b="0" i="1" spc="-5" smtClean="0">
                            <a:latin typeface="Cambria Math" panose="02040503050406030204" pitchFamily="18" charset="0"/>
                            <a:cs typeface="Tahoma"/>
                          </a:rPr>
                          <m:t>𝑎</m:t>
                        </m:r>
                      </m:e>
                      <m:sub>
                        <m:r>
                          <a:rPr lang="en-US" altLang="zh-CN" b="0" i="1" spc="-5" smtClean="0">
                            <a:latin typeface="Cambria Math" panose="02040503050406030204" pitchFamily="18" charset="0"/>
                            <a:cs typeface="Tahoma"/>
                          </a:rPr>
                          <m:t>1</m:t>
                        </m:r>
                      </m:sub>
                      <m:sup>
                        <m:r>
                          <a:rPr lang="en-US" altLang="zh-CN" i="1" spc="-5">
                            <a:latin typeface="Cambria Math" panose="02040503050406030204" pitchFamily="18" charset="0"/>
                            <a:cs typeface="Tahoma"/>
                          </a:rPr>
                          <m:t>′</m:t>
                        </m:r>
                      </m:sup>
                    </m:sSubSup>
                    <m:r>
                      <a:rPr lang="en-US" altLang="zh-CN" b="0" i="1" spc="-5" smtClean="0">
                        <a:latin typeface="Cambria Math" panose="02040503050406030204" pitchFamily="18" charset="0"/>
                        <a:cs typeface="Tahoma"/>
                      </a:rPr>
                      <m:t>,…,</m:t>
                    </m:r>
                    <m:sSubSup>
                      <m:sSubSupPr>
                        <m:ctrlPr>
                          <a:rPr lang="en-US" altLang="zh-CN" i="1" spc="-5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SupPr>
                      <m:e>
                        <m:r>
                          <a:rPr lang="en-US" altLang="zh-CN" i="1" spc="-5">
                            <a:latin typeface="Cambria Math" panose="02040503050406030204" pitchFamily="18" charset="0"/>
                            <a:cs typeface="Tahoma"/>
                          </a:rPr>
                          <m:t>𝑎</m:t>
                        </m:r>
                      </m:e>
                      <m:sub>
                        <m:r>
                          <a:rPr lang="en-US" altLang="zh-CN" b="0" i="1" spc="-5" smtClean="0">
                            <a:latin typeface="Cambria Math" panose="02040503050406030204" pitchFamily="18" charset="0"/>
                            <a:cs typeface="Tahoma"/>
                          </a:rPr>
                          <m:t>𝑝</m:t>
                        </m:r>
                      </m:sub>
                      <m:sup>
                        <m:r>
                          <a:rPr lang="en-US" altLang="zh-CN" i="1" spc="-5">
                            <a:latin typeface="Cambria Math" panose="02040503050406030204" pitchFamily="18" charset="0"/>
                            <a:cs typeface="Tahoma"/>
                          </a:rPr>
                          <m:t>′</m:t>
                        </m:r>
                      </m:sup>
                    </m:sSubSup>
                    <m:r>
                      <a:rPr lang="en-US" altLang="zh-CN" b="0" i="1" spc="-5" smtClean="0">
                        <a:latin typeface="Cambria Math" panose="02040503050406030204" pitchFamily="18" charset="0"/>
                        <a:cs typeface="Tahoma"/>
                      </a:rPr>
                      <m:t>)</m:t>
                    </m:r>
                  </m:oMath>
                </a14:m>
                <a:endParaRPr lang="en-US" altLang="zh-CN" dirty="0">
                  <a:cs typeface="Tahoma"/>
                </a:endParaRPr>
              </a:p>
              <a:p>
                <a:pPr lvl="1"/>
                <a:r>
                  <a:rPr lang="en-US" altLang="zh-CN" spc="-5" dirty="0">
                    <a:solidFill>
                      <a:srgbClr val="0000FF"/>
                    </a:solidFill>
                    <a:cs typeface="Tahoma"/>
                  </a:rPr>
                  <a:t>Look </a:t>
                </a:r>
                <a:r>
                  <a:rPr lang="en-US" altLang="zh-CN" dirty="0">
                    <a:solidFill>
                      <a:srgbClr val="0000FF"/>
                    </a:solidFill>
                    <a:cs typeface="Tahoma"/>
                  </a:rPr>
                  <a:t>up </a:t>
                </a:r>
                <a:r>
                  <a:rPr lang="en-US" altLang="zh-CN" spc="-5" dirty="0">
                    <a:solidFill>
                      <a:srgbClr val="0000FF"/>
                    </a:solidFill>
                    <a:cs typeface="Tahoma"/>
                  </a:rPr>
                  <a:t>tables </a:t>
                </a:r>
                <a:r>
                  <a:rPr lang="en-US" altLang="zh-CN" spc="-5" dirty="0">
                    <a:cs typeface="Tahoma"/>
                  </a:rPr>
                  <a:t>to assign the label</a:t>
                </a:r>
                <a14:m>
                  <m:oMath xmlns:m="http://schemas.openxmlformats.org/officeDocument/2006/math">
                    <m:r>
                      <a:rPr lang="en-US" altLang="zh-CN" sz="2100" i="1" spc="-5" dirty="0" smtClean="0">
                        <a:latin typeface="Cambria Math" panose="02040503050406030204" pitchFamily="18" charset="0"/>
                        <a:cs typeface="Tahoma"/>
                      </a:rPr>
                      <m:t> </m:t>
                    </m:r>
                    <m:sSup>
                      <m:sSupPr>
                        <m:ctrlPr>
                          <a:rPr lang="en-US" altLang="zh-CN" sz="2100" i="1" spc="-5" dirty="0" smtClean="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pPr>
                      <m:e>
                        <m:r>
                          <a:rPr lang="en-US" altLang="zh-CN" sz="2100" b="0" i="1" spc="-5" dirty="0" smtClean="0">
                            <a:latin typeface="Cambria Math" panose="02040503050406030204" pitchFamily="18" charset="0"/>
                            <a:cs typeface="Tahoma"/>
                          </a:rPr>
                          <m:t>𝑐</m:t>
                        </m:r>
                      </m:e>
                      <m:sup>
                        <m:r>
                          <a:rPr lang="en-US" altLang="zh-CN" sz="2100" b="0" i="1" spc="-5" dirty="0" smtClean="0">
                            <a:latin typeface="Cambria Math" panose="02040503050406030204" pitchFamily="18" charset="0"/>
                            <a:cs typeface="Tahoma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100" spc="-5" dirty="0">
                    <a:latin typeface="Tahoma"/>
                    <a:cs typeface="Tahoma"/>
                  </a:rPr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pc="-5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SupPr>
                      <m:e>
                        <m:r>
                          <a:rPr lang="en-US" altLang="zh-CN" sz="2000" b="1" i="1" spc="-5">
                            <a:latin typeface="Cambria Math" panose="02040503050406030204" pitchFamily="18" charset="0"/>
                            <a:cs typeface="Tahoma"/>
                          </a:rPr>
                          <m:t>𝒙</m:t>
                        </m:r>
                      </m:e>
                      <m:sub>
                        <m:r>
                          <a:rPr lang="en-US" altLang="zh-CN" sz="2000" i="1" spc="-5">
                            <a:latin typeface="Cambria Math" panose="02040503050406030204" pitchFamily="18" charset="0"/>
                            <a:cs typeface="Tahoma"/>
                          </a:rPr>
                          <m:t>𝑡𝑠</m:t>
                        </m:r>
                      </m:sub>
                      <m:sup>
                        <m:r>
                          <a:rPr lang="en-US" altLang="zh-CN" sz="2000" i="1" spc="-5">
                            <a:latin typeface="Cambria Math" panose="02040503050406030204" pitchFamily="18" charset="0"/>
                            <a:cs typeface="Tahoma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100" b="1" spc="-7" baseline="-15873" dirty="0">
                    <a:latin typeface="Palatino Linotype"/>
                    <a:cs typeface="Palatino Linotype"/>
                  </a:rPr>
                  <a:t> </a:t>
                </a:r>
                <a:r>
                  <a:rPr lang="en-US" altLang="zh-CN" sz="2100" b="1" spc="7" baseline="-15873" dirty="0">
                    <a:latin typeface="Palatino Linotype"/>
                    <a:cs typeface="Palatino Linotype"/>
                  </a:rPr>
                  <a:t> </a:t>
                </a:r>
                <a:r>
                  <a:rPr lang="en-US" altLang="zh-CN" spc="-5" dirty="0">
                    <a:cs typeface="Tahoma"/>
                  </a:rPr>
                  <a:t>if</a:t>
                </a:r>
              </a:p>
              <a:p>
                <a:pPr lvl="1"/>
                <a:endParaRPr lang="en-US" altLang="zh-CN" spc="-5" dirty="0">
                  <a:cs typeface="Tahoma"/>
                </a:endParaRPr>
              </a:p>
              <a:p>
                <a:pPr lvl="1"/>
                <a:endParaRPr lang="en-US" altLang="zh-CN" spc="-5" dirty="0">
                  <a:cs typeface="Tahoma"/>
                </a:endParaRPr>
              </a:p>
              <a:p>
                <a:pPr lvl="1"/>
                <a:endParaRPr lang="en-US" altLang="zh-CN" spc="-5" dirty="0">
                  <a:cs typeface="Tahoma"/>
                </a:endParaRPr>
              </a:p>
              <a:p>
                <a:pPr marL="457200" lvl="1" indent="0">
                  <a:buNone/>
                </a:pPr>
                <a:endParaRPr lang="en-US" altLang="zh-CN" spc="-5" dirty="0">
                  <a:cs typeface="Tahoma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>
                    <a:cs typeface="Tahoma"/>
                  </a:rPr>
                  <a:t>Given a new instance: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  <a:cs typeface="Tahoma"/>
                        </a:rPr>
                        <m:t>𝑥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cs typeface="Tahoma"/>
                        </a:rPr>
                        <m:t>ʼ=(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cs typeface="Tahoma"/>
                        </a:rPr>
                        <m:t>𝑂𝑢𝑡𝑙𝑜𝑜𝑘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cs typeface="Tahoma"/>
                        </a:rPr>
                        <m:t>=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cs typeface="Tahoma"/>
                        </a:rPr>
                        <m:t>𝑆𝑢𝑛𝑛𝑦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cs typeface="Tahoma"/>
                        </a:rPr>
                        <m:t>, 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cs typeface="Tahoma"/>
                        </a:rPr>
                        <m:t>𝑇𝑒𝑚𝑝𝑒𝑟𝑎𝑡𝑢𝑟𝑒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cs typeface="Tahoma"/>
                        </a:rPr>
                        <m:t>=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cs typeface="Tahoma"/>
                        </a:rPr>
                        <m:t>𝐶𝑜𝑜𝑙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cs typeface="Tahoma"/>
                        </a:rPr>
                        <m:t>, 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cs typeface="Tahoma"/>
                        </a:rPr>
                        <m:t>𝐻𝑢𝑚𝑖𝑑𝑖𝑡𝑦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cs typeface="Tahoma"/>
                        </a:rPr>
                        <m:t>=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cs typeface="Tahoma"/>
                        </a:rPr>
                        <m:t>𝐻𝑖𝑔h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cs typeface="Tahoma"/>
                        </a:rPr>
                        <m:t>, 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cs typeface="Tahoma"/>
                        </a:rPr>
                        <m:t>𝑊𝑖𝑛𝑑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cs typeface="Tahoma"/>
                        </a:rPr>
                        <m:t>=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cs typeface="Tahoma"/>
                        </a:rPr>
                        <m:t>𝑆𝑡𝑟𝑜𝑛𝑔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cs typeface="Tahoma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cs typeface="Tahoma"/>
                </a:endParaRP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17</a:t>
            </a:fld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420074" y="5209292"/>
            <a:ext cx="5715603" cy="686535"/>
            <a:chOff x="972813" y="5219231"/>
            <a:chExt cx="5715603" cy="6865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/>
                <p:cNvSpPr txBox="1"/>
                <p:nvPr/>
              </p:nvSpPr>
              <p:spPr>
                <a:xfrm>
                  <a:off x="972813" y="5219231"/>
                  <a:ext cx="5715603" cy="6865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𝑌𝑒𝑠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𝑃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(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𝑌𝑒𝑠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𝑁𝑜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𝑃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(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𝑁𝑜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)</m:t>
                                </m:r>
                              </m:e>
                            </m:eqAr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𝑎𝑟𝑔𝑚𝑎𝑥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𝑝𝑟𝑒𝑑𝑖𝑐𝑡𝑒𝑑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9" name="文本框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813" y="5219231"/>
                  <a:ext cx="5715603" cy="68653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/>
                <p:cNvSpPr txBox="1"/>
                <p:nvPr/>
              </p:nvSpPr>
              <p:spPr>
                <a:xfrm>
                  <a:off x="4240057" y="5628767"/>
                  <a:ext cx="2008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0057" y="5628767"/>
                  <a:ext cx="20088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0303" r="-21212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7009" y="2520175"/>
            <a:ext cx="5073809" cy="113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41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Today: Generative Bayes Classifiers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Bayes Classifier (BC)</a:t>
            </a:r>
          </a:p>
          <a:p>
            <a:pPr lvl="1"/>
            <a:r>
              <a:rPr lang="en-US" altLang="zh-CN" dirty="0"/>
              <a:t>Generative Bayes Classifier</a:t>
            </a:r>
          </a:p>
          <a:p>
            <a:r>
              <a:rPr lang="en-US" altLang="zh-CN" dirty="0"/>
              <a:t>Naïve Bayes Classifier</a:t>
            </a:r>
          </a:p>
          <a:p>
            <a:r>
              <a:rPr lang="en-US" altLang="zh-CN" dirty="0"/>
              <a:t>Gaussian Bayes Classifiers</a:t>
            </a:r>
          </a:p>
          <a:p>
            <a:pPr lvl="1"/>
            <a:r>
              <a:rPr lang="en-US" altLang="zh-CN" dirty="0"/>
              <a:t>Gaussian distribution</a:t>
            </a:r>
          </a:p>
          <a:p>
            <a:pPr lvl="1"/>
            <a:r>
              <a:rPr lang="en-US" altLang="zh-CN" dirty="0"/>
              <a:t>Naïve Gaussian BC</a:t>
            </a:r>
          </a:p>
          <a:p>
            <a:pPr lvl="1"/>
            <a:r>
              <a:rPr lang="en-US" altLang="zh-CN" dirty="0"/>
              <a:t>Not-naïve Gaussian BC      LDA, QDA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7E21740-1296-4C4F-B4D6-E91B709EFF01}"/>
              </a:ext>
            </a:extLst>
          </p:cNvPr>
          <p:cNvSpPr/>
          <p:nvPr/>
        </p:nvSpPr>
        <p:spPr>
          <a:xfrm>
            <a:off x="154516" y="2427844"/>
            <a:ext cx="474134" cy="3651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4257040" y="4053840"/>
            <a:ext cx="31496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59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" dirty="0"/>
              <a:t>Naïve Bayes</a:t>
            </a:r>
            <a:r>
              <a:rPr lang="en-US" altLang="zh-CN" spc="-55" dirty="0"/>
              <a:t> </a:t>
            </a:r>
            <a:r>
              <a:rPr lang="en-US" altLang="zh-CN" dirty="0"/>
              <a:t>Classifier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41" y="1691461"/>
            <a:ext cx="7163421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1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A3AA30-2FE5-4DFA-A0D0-CAA9B864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3538C9-34C6-478C-A6F1-74EDF132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C40572-45D7-4454-A3A3-1F559C66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881E171D-76F5-4D03-A113-0CC0D923668B}"/>
              </a:ext>
            </a:extLst>
          </p:cNvPr>
          <p:cNvSpPr txBox="1">
            <a:spLocks noGrp="1"/>
          </p:cNvSpPr>
          <p:nvPr/>
        </p:nvSpPr>
        <p:spPr>
          <a:xfrm>
            <a:off x="439985" y="259730"/>
            <a:ext cx="61969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44546A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4000" b="0" spc="-5" dirty="0">
                <a:solidFill>
                  <a:schemeClr val="tx1"/>
                </a:solidFill>
                <a:latin typeface="+mn-lt"/>
                <a:cs typeface="Century" panose="02040604050505020304"/>
              </a:rPr>
              <a:t>Roadmap</a:t>
            </a:r>
            <a:endParaRPr sz="4000" dirty="0">
              <a:solidFill>
                <a:schemeClr val="tx1"/>
              </a:solidFill>
              <a:latin typeface="+mn-lt"/>
              <a:cs typeface="Century" panose="02040604050505020304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0E6FF05-2549-4264-981C-4256C0CAD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972" y="64231"/>
            <a:ext cx="595071" cy="5949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06F2198-24B7-4CB4-B092-D518C5F803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480" b="2500"/>
          <a:stretch>
            <a:fillRect/>
          </a:stretch>
        </p:blipFill>
        <p:spPr>
          <a:xfrm>
            <a:off x="196850" y="795786"/>
            <a:ext cx="8318500" cy="234315"/>
          </a:xfrm>
          <a:prstGeom prst="rect">
            <a:avLst/>
          </a:prstGeom>
        </p:spPr>
      </p:pic>
      <p:pic>
        <p:nvPicPr>
          <p:cNvPr id="15" name="图片 14" descr="地图上有字&#10;&#10;描述已自动生成">
            <a:extLst>
              <a:ext uri="{FF2B5EF4-FFF2-40B4-BE49-F238E27FC236}">
                <a16:creationId xmlns:a16="http://schemas.microsoft.com/office/drawing/2014/main" id="{110F3F2D-5C12-40EE-827A-9D4F0E61F5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8" y="1170029"/>
            <a:ext cx="8318500" cy="518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5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" dirty="0"/>
              <a:t>Naïve Bayes</a:t>
            </a:r>
            <a:r>
              <a:rPr lang="en-US" altLang="zh-CN" spc="-55" dirty="0"/>
              <a:t> </a:t>
            </a:r>
            <a:r>
              <a:rPr lang="en-US" altLang="zh-CN" dirty="0"/>
              <a:t>Classifier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Bayes classification</a:t>
                </a:r>
                <a:endParaRPr lang="fr-FR" altLang="zh-CN" spc="-10" dirty="0">
                  <a:latin typeface="Cambria"/>
                  <a:cs typeface="Cambria"/>
                </a:endParaRPr>
              </a:p>
              <a:p>
                <a:pPr marL="1166495" indent="0">
                  <a:lnSpc>
                    <a:spcPct val="100000"/>
                  </a:lnSpc>
                  <a:spcBef>
                    <a:spcPts val="2235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sz="2400" i="1" spc="95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pc="95" dirty="0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sSub>
                            <m:sSubPr>
                              <m:ctrlPr>
                                <a:rPr lang="fr-FR" altLang="zh-CN" sz="2400" i="1" spc="95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pc="95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pc="95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altLang="zh-CN" sz="2400" i="1" spc="95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0" i="1" spc="95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fr-FR" altLang="zh-CN" sz="2400" i="1" spc="95" dirty="0">
                          <a:latin typeface="Cambria Math" panose="02040503050406030204" pitchFamily="18" charset="0"/>
                          <a:cs typeface="Cambria"/>
                        </a:rPr>
                        <m:t>𝑃</m:t>
                      </m:r>
                      <m:r>
                        <a:rPr lang="fr-FR" altLang="zh-CN" sz="2400" i="1" spc="95" dirty="0">
                          <a:latin typeface="Cambria Math" panose="02040503050406030204" pitchFamily="18" charset="0"/>
                          <a:cs typeface="Cambria"/>
                        </a:rPr>
                        <m:t>(</m:t>
                      </m:r>
                      <m:r>
                        <a:rPr lang="fr-FR" altLang="zh-CN" sz="2400" i="1" spc="95" dirty="0">
                          <a:latin typeface="Cambria Math" panose="02040503050406030204" pitchFamily="18" charset="0"/>
                          <a:cs typeface="Cambria"/>
                        </a:rPr>
                        <m:t>𝑥</m:t>
                      </m:r>
                      <m:r>
                        <a:rPr lang="fr-FR" altLang="zh-CN" sz="2000" i="1" spc="142" baseline="-34534" dirty="0">
                          <a:latin typeface="Cambria Math" panose="02040503050406030204" pitchFamily="18" charset="0"/>
                          <a:cs typeface="Cambria"/>
                        </a:rPr>
                        <m:t>1</m:t>
                      </m:r>
                      <m:r>
                        <a:rPr lang="fr-FR" altLang="zh-CN" sz="2000" i="1" spc="-75" baseline="-34534" dirty="0">
                          <a:latin typeface="Cambria Math" panose="02040503050406030204" pitchFamily="18" charset="0"/>
                          <a:cs typeface="Cambria"/>
                        </a:rPr>
                        <m:t> </m:t>
                      </m:r>
                      <m:r>
                        <a:rPr lang="fr-FR" altLang="zh-CN" sz="2400" i="1" spc="10" dirty="0">
                          <a:latin typeface="Cambria Math" panose="02040503050406030204" pitchFamily="18" charset="0"/>
                          <a:cs typeface="Cambria"/>
                        </a:rPr>
                        <m:t>,</m:t>
                      </m:r>
                      <m:r>
                        <a:rPr lang="fr-FR" altLang="zh-CN" sz="2400" i="1" spc="-400" dirty="0">
                          <a:latin typeface="Cambria Math" panose="02040503050406030204" pitchFamily="18" charset="0"/>
                          <a:cs typeface="Cambria"/>
                        </a:rPr>
                        <m:t> </m:t>
                      </m:r>
                      <m:r>
                        <a:rPr lang="fr-FR" altLang="zh-CN" sz="2400" i="1" spc="70" dirty="0">
                          <a:latin typeface="Cambria Math" panose="02040503050406030204" pitchFamily="18" charset="0"/>
                          <a:cs typeface="Cambria"/>
                        </a:rPr>
                        <m:t>𝑥</m:t>
                      </m:r>
                      <m:r>
                        <a:rPr lang="fr-FR" altLang="zh-CN" sz="2000" i="1" spc="104" baseline="-34534" dirty="0">
                          <a:latin typeface="Cambria Math" panose="02040503050406030204" pitchFamily="18" charset="0"/>
                          <a:cs typeface="Cambria"/>
                        </a:rPr>
                        <m:t>2</m:t>
                      </m:r>
                      <m:r>
                        <a:rPr lang="fr-FR" altLang="zh-CN" sz="2000" i="1" spc="-135" baseline="-34534" dirty="0">
                          <a:latin typeface="Cambria Math" panose="02040503050406030204" pitchFamily="18" charset="0"/>
                          <a:cs typeface="Cambria"/>
                        </a:rPr>
                        <m:t> </m:t>
                      </m:r>
                      <m:r>
                        <a:rPr lang="fr-FR" altLang="zh-CN" sz="2400" i="1" spc="330" dirty="0">
                          <a:latin typeface="Cambria Math" panose="02040503050406030204" pitchFamily="18" charset="0"/>
                          <a:cs typeface="Cambria"/>
                        </a:rPr>
                        <m:t>,</m:t>
                      </m:r>
                      <m:r>
                        <a:rPr lang="fr-FR" altLang="zh-CN" sz="2400" i="1" spc="330" dirty="0">
                          <a:latin typeface="Cambria Math" panose="02040503050406030204" pitchFamily="18" charset="0"/>
                          <a:cs typeface="Calibri"/>
                        </a:rPr>
                        <m:t>…</m:t>
                      </m:r>
                      <m:r>
                        <a:rPr lang="fr-FR" altLang="zh-CN" sz="2400" i="1" spc="330" dirty="0">
                          <a:latin typeface="Cambria Math" panose="02040503050406030204" pitchFamily="18" charset="0"/>
                          <a:cs typeface="Cambria"/>
                        </a:rPr>
                        <m:t>,</m:t>
                      </m:r>
                      <m:r>
                        <a:rPr lang="fr-FR" altLang="zh-CN" sz="2400" i="1" spc="-400" dirty="0">
                          <a:latin typeface="Cambria Math" panose="02040503050406030204" pitchFamily="18" charset="0"/>
                          <a:cs typeface="Cambria"/>
                        </a:rPr>
                        <m:t> </m:t>
                      </m:r>
                      <m:r>
                        <a:rPr lang="fr-FR" altLang="zh-CN" sz="2400" i="1" spc="120" dirty="0">
                          <a:latin typeface="Cambria Math" panose="02040503050406030204" pitchFamily="18" charset="0"/>
                          <a:cs typeface="Cambria"/>
                        </a:rPr>
                        <m:t>𝑥</m:t>
                      </m:r>
                      <m:r>
                        <a:rPr lang="fr-FR" altLang="zh-CN" sz="2000" i="1" spc="179" baseline="-34534" dirty="0">
                          <a:latin typeface="Cambria Math" panose="02040503050406030204" pitchFamily="18" charset="0"/>
                          <a:cs typeface="Cambria"/>
                        </a:rPr>
                        <m:t>𝑝</m:t>
                      </m:r>
                      <m:r>
                        <a:rPr lang="fr-FR" altLang="zh-CN" sz="2000" i="1" spc="104" baseline="-34534" dirty="0">
                          <a:latin typeface="Cambria Math" panose="02040503050406030204" pitchFamily="18" charset="0"/>
                          <a:cs typeface="Cambria"/>
                        </a:rPr>
                        <m:t> </m:t>
                      </m:r>
                      <m:r>
                        <a:rPr lang="fr-FR" altLang="zh-CN" sz="2400" i="1" spc="105" dirty="0">
                          <a:latin typeface="Cambria Math" panose="02040503050406030204" pitchFamily="18" charset="0"/>
                          <a:cs typeface="Cambria"/>
                        </a:rPr>
                        <m:t>|</m:t>
                      </m:r>
                      <m:r>
                        <a:rPr lang="fr-FR" altLang="zh-CN" sz="2400" i="1" spc="105" dirty="0">
                          <a:latin typeface="Cambria Math" panose="02040503050406030204" pitchFamily="18" charset="0"/>
                          <a:cs typeface="Cambria"/>
                        </a:rPr>
                        <m:t>𝑐</m:t>
                      </m:r>
                      <m:r>
                        <a:rPr lang="fr-FR" altLang="zh-CN" sz="2400" i="1" spc="-360" dirty="0">
                          <a:latin typeface="Cambria Math" panose="02040503050406030204" pitchFamily="18" charset="0"/>
                          <a:cs typeface="Cambria"/>
                        </a:rPr>
                        <m:t> </m:t>
                      </m:r>
                      <m:r>
                        <a:rPr lang="fr-FR" altLang="zh-CN" sz="2000" i="1" spc="7" baseline="-34534" dirty="0">
                          <a:latin typeface="Cambria Math" panose="02040503050406030204" pitchFamily="18" charset="0"/>
                          <a:cs typeface="Cambria"/>
                        </a:rPr>
                        <m:t>𝑗</m:t>
                      </m:r>
                      <m:r>
                        <a:rPr lang="fr-FR" altLang="zh-CN" sz="2000" i="1" spc="52" baseline="-34534" dirty="0">
                          <a:latin typeface="Cambria Math" panose="02040503050406030204" pitchFamily="18" charset="0"/>
                          <a:cs typeface="Cambria"/>
                        </a:rPr>
                        <m:t> </m:t>
                      </m:r>
                      <m:r>
                        <a:rPr lang="fr-FR" altLang="zh-CN" sz="2400" i="1" spc="5" dirty="0">
                          <a:latin typeface="Cambria Math" panose="02040503050406030204" pitchFamily="18" charset="0"/>
                          <a:cs typeface="Cambria"/>
                        </a:rPr>
                        <m:t>)</m:t>
                      </m:r>
                      <m:r>
                        <a:rPr lang="fr-FR" altLang="zh-CN" sz="2400" i="1" spc="5" dirty="0">
                          <a:latin typeface="Cambria Math" panose="02040503050406030204" pitchFamily="18" charset="0"/>
                          <a:cs typeface="Cambria"/>
                        </a:rPr>
                        <m:t>𝑃</m:t>
                      </m:r>
                      <m:r>
                        <a:rPr lang="fr-FR" altLang="zh-CN" sz="2400" i="1" spc="5" dirty="0">
                          <a:latin typeface="Cambria Math" panose="02040503050406030204" pitchFamily="18" charset="0"/>
                          <a:cs typeface="Cambria"/>
                        </a:rPr>
                        <m:t>(</m:t>
                      </m:r>
                      <m:r>
                        <a:rPr lang="fr-FR" altLang="zh-CN" sz="2400" i="1" spc="5" dirty="0">
                          <a:latin typeface="Cambria Math" panose="02040503050406030204" pitchFamily="18" charset="0"/>
                          <a:cs typeface="Cambria"/>
                        </a:rPr>
                        <m:t>𝑐</m:t>
                      </m:r>
                      <m:r>
                        <a:rPr lang="fr-FR" altLang="zh-CN" sz="2400" i="1" spc="-355" dirty="0">
                          <a:latin typeface="Cambria Math" panose="02040503050406030204" pitchFamily="18" charset="0"/>
                          <a:cs typeface="Cambria"/>
                        </a:rPr>
                        <m:t> </m:t>
                      </m:r>
                      <m:r>
                        <a:rPr lang="fr-FR" altLang="zh-CN" sz="2000" i="1" spc="7" baseline="-34534" dirty="0">
                          <a:latin typeface="Cambria Math" panose="02040503050406030204" pitchFamily="18" charset="0"/>
                          <a:cs typeface="Cambria"/>
                        </a:rPr>
                        <m:t>𝑗</m:t>
                      </m:r>
                      <m:r>
                        <a:rPr lang="fr-FR" altLang="zh-CN" sz="2000" i="1" spc="52" baseline="-34534" dirty="0">
                          <a:latin typeface="Cambria Math" panose="02040503050406030204" pitchFamily="18" charset="0"/>
                          <a:cs typeface="Cambria"/>
                        </a:rPr>
                        <m:t> </m:t>
                      </m:r>
                      <m:r>
                        <a:rPr lang="fr-FR" altLang="zh-CN" sz="2400" i="1" spc="20" dirty="0" smtClean="0">
                          <a:latin typeface="Cambria Math" panose="02040503050406030204" pitchFamily="18" charset="0"/>
                          <a:cs typeface="Cambria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/>
                  <a:t>Difficulty: learning the joint probability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Naïve Bayes classification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/>
                  <a:t>Assume that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all input attributes are conditionally independent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454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0" dirty="0"/>
              <a:t>Naïve Bayes</a:t>
            </a:r>
            <a:r>
              <a:rPr lang="en-US" altLang="zh-CN" spc="-55" dirty="0"/>
              <a:t> </a:t>
            </a:r>
            <a:r>
              <a:rPr lang="en-US" altLang="zh-CN" dirty="0"/>
              <a:t>Classifier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Naïve Bayes classification</a:t>
            </a:r>
          </a:p>
          <a:p>
            <a:pPr lvl="1"/>
            <a:r>
              <a:rPr lang="en-US" altLang="zh-CN" dirty="0"/>
              <a:t>Assume that all input attributes are conditionally independent</a:t>
            </a:r>
          </a:p>
          <a:p>
            <a:endParaRPr lang="en-US" altLang="zh-CN" spc="-5" dirty="0">
              <a:cs typeface="Tahoma"/>
            </a:endParaRPr>
          </a:p>
          <a:p>
            <a:endParaRPr lang="en-US" altLang="zh-CN" spc="-5" dirty="0">
              <a:cs typeface="Tahoma"/>
            </a:endParaRPr>
          </a:p>
          <a:p>
            <a:pPr lvl="1"/>
            <a:r>
              <a:rPr lang="en-US" altLang="zh-CN" spc="-5" dirty="0">
                <a:cs typeface="Tahoma"/>
              </a:rPr>
              <a:t>MAP classification rule: </a:t>
            </a:r>
            <a:r>
              <a:rPr lang="en-US" altLang="zh-CN" spc="-15" dirty="0">
                <a:cs typeface="Tahoma"/>
              </a:rPr>
              <a:t>for </a:t>
            </a:r>
            <a:r>
              <a:rPr lang="en-US" altLang="zh-CN" dirty="0">
                <a:cs typeface="Tahoma"/>
              </a:rPr>
              <a:t>a</a:t>
            </a:r>
            <a:r>
              <a:rPr lang="en-US" altLang="zh-CN" spc="10" dirty="0">
                <a:cs typeface="Tahoma"/>
              </a:rPr>
              <a:t> </a:t>
            </a:r>
            <a:r>
              <a:rPr lang="en-US" altLang="zh-CN" spc="-5" dirty="0">
                <a:cs typeface="Tahoma"/>
              </a:rPr>
              <a:t>sample </a:t>
            </a:r>
            <a:r>
              <a:rPr lang="en-US" altLang="zh-CN" b="1" spc="-60" dirty="0">
                <a:latin typeface="Cambria"/>
                <a:cs typeface="Cambria"/>
              </a:rPr>
              <a:t>x</a:t>
            </a:r>
            <a:r>
              <a:rPr lang="en-US" altLang="zh-CN" b="1" spc="-90" dirty="0">
                <a:latin typeface="Cambria"/>
                <a:cs typeface="Cambria"/>
              </a:rPr>
              <a:t> </a:t>
            </a:r>
            <a:r>
              <a:rPr lang="en-US" altLang="zh-CN" spc="-65" dirty="0">
                <a:latin typeface="Symbol"/>
                <a:cs typeface="Symbol"/>
              </a:rPr>
              <a:t></a:t>
            </a:r>
            <a:r>
              <a:rPr lang="en-US" altLang="zh-CN" spc="-305" dirty="0">
                <a:latin typeface="Times New Roman"/>
                <a:cs typeface="Times New Roman"/>
              </a:rPr>
              <a:t> </a:t>
            </a:r>
            <a:r>
              <a:rPr lang="en-US" altLang="zh-CN" spc="20" dirty="0">
                <a:latin typeface="Cambria"/>
                <a:cs typeface="Cambria"/>
              </a:rPr>
              <a:t>(</a:t>
            </a:r>
            <a:r>
              <a:rPr lang="en-US" altLang="zh-CN" i="1" spc="20" dirty="0">
                <a:latin typeface="Cambria"/>
                <a:cs typeface="Cambria"/>
              </a:rPr>
              <a:t>x</a:t>
            </a:r>
            <a:r>
              <a:rPr lang="en-US" altLang="zh-CN" spc="30" baseline="-33730" dirty="0">
                <a:latin typeface="Cambria"/>
                <a:cs typeface="Cambria"/>
              </a:rPr>
              <a:t>1</a:t>
            </a:r>
            <a:r>
              <a:rPr lang="en-US" altLang="zh-CN" spc="-89" baseline="-33730" dirty="0">
                <a:latin typeface="Cambria"/>
                <a:cs typeface="Cambria"/>
              </a:rPr>
              <a:t> </a:t>
            </a:r>
            <a:r>
              <a:rPr lang="en-US" altLang="zh-CN" spc="-25" dirty="0">
                <a:latin typeface="Cambria"/>
                <a:cs typeface="Cambria"/>
              </a:rPr>
              <a:t>,</a:t>
            </a:r>
            <a:r>
              <a:rPr lang="en-US" altLang="zh-CN" spc="-320" dirty="0">
                <a:latin typeface="Cambria"/>
                <a:cs typeface="Cambria"/>
              </a:rPr>
              <a:t> </a:t>
            </a:r>
            <a:r>
              <a:rPr lang="en-US" altLang="zh-CN" i="1" spc="-15" dirty="0">
                <a:latin typeface="Cambria"/>
                <a:cs typeface="Cambria"/>
              </a:rPr>
              <a:t>x</a:t>
            </a:r>
            <a:r>
              <a:rPr lang="en-US" altLang="zh-CN" spc="-22" baseline="-33730" dirty="0">
                <a:latin typeface="Cambria"/>
                <a:cs typeface="Cambria"/>
              </a:rPr>
              <a:t>2</a:t>
            </a:r>
            <a:r>
              <a:rPr lang="en-US" altLang="zh-CN" spc="-135" baseline="-33730" dirty="0">
                <a:latin typeface="Cambria"/>
                <a:cs typeface="Cambria"/>
              </a:rPr>
              <a:t> </a:t>
            </a:r>
            <a:r>
              <a:rPr lang="en-US" altLang="zh-CN" spc="5" dirty="0">
                <a:latin typeface="Cambria"/>
                <a:cs typeface="Cambria"/>
              </a:rPr>
              <a:t>,</a:t>
            </a:r>
            <a:r>
              <a:rPr lang="en-US" altLang="zh-CN" spc="5" dirty="0">
                <a:latin typeface="Symbol"/>
                <a:cs typeface="Symbol"/>
              </a:rPr>
              <a:t></a:t>
            </a:r>
            <a:r>
              <a:rPr lang="en-US" altLang="zh-CN" spc="5" dirty="0">
                <a:latin typeface="Cambria"/>
                <a:cs typeface="Cambria"/>
              </a:rPr>
              <a:t>,</a:t>
            </a:r>
            <a:r>
              <a:rPr lang="en-US" altLang="zh-CN" spc="-320" dirty="0">
                <a:latin typeface="Cambria"/>
                <a:cs typeface="Cambria"/>
              </a:rPr>
              <a:t> </a:t>
            </a:r>
            <a:r>
              <a:rPr lang="en-US" altLang="zh-CN" i="1" spc="25" dirty="0" err="1">
                <a:latin typeface="Cambria"/>
                <a:cs typeface="Cambria"/>
              </a:rPr>
              <a:t>x</a:t>
            </a:r>
            <a:r>
              <a:rPr lang="en-US" altLang="zh-CN" i="1" spc="37" baseline="-33730" dirty="0" err="1">
                <a:latin typeface="Cambria"/>
                <a:cs typeface="Cambria"/>
              </a:rPr>
              <a:t>p</a:t>
            </a:r>
            <a:r>
              <a:rPr lang="en-US" altLang="zh-CN" i="1" spc="-112" baseline="-33730" dirty="0">
                <a:latin typeface="Cambria"/>
                <a:cs typeface="Cambria"/>
              </a:rPr>
              <a:t> </a:t>
            </a:r>
            <a:r>
              <a:rPr lang="en-US" altLang="zh-CN" spc="-45" dirty="0">
                <a:latin typeface="Cambria"/>
                <a:cs typeface="Cambria"/>
              </a:rPr>
              <a:t>)</a:t>
            </a:r>
            <a:endParaRPr lang="en-US" altLang="zh-CN" dirty="0">
              <a:latin typeface="Cambria"/>
              <a:cs typeface="Cambria"/>
            </a:endParaRPr>
          </a:p>
          <a:p>
            <a:endParaRPr lang="en-US" altLang="zh-CN" dirty="0">
              <a:cs typeface="Tahoma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7" name="object 13"/>
          <p:cNvSpPr txBox="1"/>
          <p:nvPr/>
        </p:nvSpPr>
        <p:spPr>
          <a:xfrm>
            <a:off x="1373822" y="2822418"/>
            <a:ext cx="6396355" cy="631825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5905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465"/>
              </a:spcBef>
              <a:tabLst>
                <a:tab pos="2717800" algn="l"/>
              </a:tabLst>
            </a:pPr>
            <a:r>
              <a:rPr sz="2700" i="1" spc="-70" dirty="0">
                <a:latin typeface="Cambria"/>
                <a:cs typeface="Cambria"/>
              </a:rPr>
              <a:t>P</a:t>
            </a:r>
            <a:r>
              <a:rPr sz="2700" spc="-70" dirty="0">
                <a:latin typeface="Cambria"/>
                <a:cs typeface="Cambria"/>
              </a:rPr>
              <a:t>(</a:t>
            </a:r>
            <a:r>
              <a:rPr sz="2700" spc="-360" dirty="0">
                <a:latin typeface="Cambria"/>
                <a:cs typeface="Cambria"/>
              </a:rPr>
              <a:t> </a:t>
            </a:r>
            <a:r>
              <a:rPr sz="2700" i="1" spc="-30" dirty="0">
                <a:latin typeface="Cambria"/>
                <a:cs typeface="Cambria"/>
              </a:rPr>
              <a:t>X</a:t>
            </a:r>
            <a:r>
              <a:rPr sz="2325" spc="-44" baseline="-35842" dirty="0">
                <a:latin typeface="Cambria"/>
                <a:cs typeface="Cambria"/>
              </a:rPr>
              <a:t>1</a:t>
            </a:r>
            <a:r>
              <a:rPr sz="2325" spc="-82" baseline="-35842" dirty="0">
                <a:latin typeface="Cambria"/>
                <a:cs typeface="Cambria"/>
              </a:rPr>
              <a:t> </a:t>
            </a:r>
            <a:r>
              <a:rPr sz="2700" spc="-35" dirty="0">
                <a:latin typeface="Cambria"/>
                <a:cs typeface="Cambria"/>
              </a:rPr>
              <a:t>,</a:t>
            </a:r>
            <a:r>
              <a:rPr sz="2700" spc="-300" dirty="0">
                <a:latin typeface="Cambria"/>
                <a:cs typeface="Cambria"/>
              </a:rPr>
              <a:t> </a:t>
            </a:r>
            <a:r>
              <a:rPr sz="2700" i="1" spc="-15" dirty="0">
                <a:latin typeface="Cambria"/>
                <a:cs typeface="Cambria"/>
              </a:rPr>
              <a:t>X</a:t>
            </a:r>
            <a:r>
              <a:rPr sz="2325" spc="-22" baseline="-35842" dirty="0">
                <a:latin typeface="Cambria"/>
                <a:cs typeface="Cambria"/>
              </a:rPr>
              <a:t>2</a:t>
            </a:r>
            <a:r>
              <a:rPr sz="2325" spc="-127" baseline="-35842" dirty="0">
                <a:latin typeface="Cambria"/>
                <a:cs typeface="Cambria"/>
              </a:rPr>
              <a:t> </a:t>
            </a:r>
            <a:r>
              <a:rPr sz="2700" dirty="0">
                <a:latin typeface="Cambria"/>
                <a:cs typeface="Cambria"/>
              </a:rPr>
              <a:t>,</a:t>
            </a:r>
            <a:r>
              <a:rPr sz="2700" dirty="0">
                <a:latin typeface="Symbol"/>
                <a:cs typeface="Symbol"/>
              </a:rPr>
              <a:t></a:t>
            </a:r>
            <a:r>
              <a:rPr sz="2700" dirty="0">
                <a:latin typeface="Cambria"/>
                <a:cs typeface="Cambria"/>
              </a:rPr>
              <a:t>,</a:t>
            </a:r>
            <a:r>
              <a:rPr sz="2700" spc="-300" dirty="0">
                <a:latin typeface="Cambria"/>
                <a:cs typeface="Cambria"/>
              </a:rPr>
              <a:t> </a:t>
            </a:r>
            <a:r>
              <a:rPr sz="2700" i="1" spc="30" dirty="0">
                <a:latin typeface="Cambria"/>
                <a:cs typeface="Cambria"/>
              </a:rPr>
              <a:t>X</a:t>
            </a:r>
            <a:r>
              <a:rPr sz="2325" i="1" spc="44" baseline="-35842" dirty="0">
                <a:latin typeface="Cambria"/>
                <a:cs typeface="Cambria"/>
              </a:rPr>
              <a:t>p</a:t>
            </a:r>
            <a:r>
              <a:rPr sz="2325" i="1" spc="60" baseline="-35842" dirty="0">
                <a:latin typeface="Cambria"/>
                <a:cs typeface="Cambria"/>
              </a:rPr>
              <a:t> </a:t>
            </a:r>
            <a:r>
              <a:rPr sz="2700" spc="-25" dirty="0">
                <a:latin typeface="Cambria"/>
                <a:cs typeface="Cambria"/>
              </a:rPr>
              <a:t>|</a:t>
            </a:r>
            <a:r>
              <a:rPr sz="2700" i="1" spc="-25" dirty="0">
                <a:latin typeface="Cambria"/>
                <a:cs typeface="Cambria"/>
              </a:rPr>
              <a:t>C</a:t>
            </a:r>
            <a:r>
              <a:rPr sz="2700" i="1" spc="-335" dirty="0">
                <a:latin typeface="Cambria"/>
                <a:cs typeface="Cambria"/>
              </a:rPr>
              <a:t> </a:t>
            </a:r>
            <a:r>
              <a:rPr sz="2700" spc="-60" dirty="0">
                <a:latin typeface="Cambria"/>
                <a:cs typeface="Cambria"/>
              </a:rPr>
              <a:t>)</a:t>
            </a:r>
            <a:r>
              <a:rPr sz="2700" spc="-305" dirty="0">
                <a:latin typeface="Cambria"/>
                <a:cs typeface="Cambria"/>
              </a:rPr>
              <a:t> </a:t>
            </a:r>
            <a:r>
              <a:rPr sz="2700" spc="-85" dirty="0">
                <a:latin typeface="Symbol"/>
                <a:cs typeface="Symbol"/>
              </a:rPr>
              <a:t></a:t>
            </a:r>
            <a:r>
              <a:rPr sz="2700" spc="-85" dirty="0">
                <a:latin typeface="Times New Roman"/>
                <a:cs typeface="Times New Roman"/>
              </a:rPr>
              <a:t>	</a:t>
            </a:r>
            <a:r>
              <a:rPr sz="2700" i="1" spc="-70" dirty="0">
                <a:latin typeface="Cambria"/>
                <a:cs typeface="Cambria"/>
              </a:rPr>
              <a:t>P</a:t>
            </a:r>
            <a:r>
              <a:rPr sz="2700" spc="-70" dirty="0">
                <a:latin typeface="Cambria"/>
                <a:cs typeface="Cambria"/>
              </a:rPr>
              <a:t>(</a:t>
            </a:r>
            <a:r>
              <a:rPr sz="2700" spc="-365" dirty="0">
                <a:latin typeface="Cambria"/>
                <a:cs typeface="Cambria"/>
              </a:rPr>
              <a:t> </a:t>
            </a:r>
            <a:r>
              <a:rPr sz="2700" i="1" spc="-30" dirty="0">
                <a:latin typeface="Cambria"/>
                <a:cs typeface="Cambria"/>
              </a:rPr>
              <a:t>X</a:t>
            </a:r>
            <a:r>
              <a:rPr sz="2325" spc="-44" baseline="-35842" dirty="0">
                <a:latin typeface="Cambria"/>
                <a:cs typeface="Cambria"/>
              </a:rPr>
              <a:t>1</a:t>
            </a:r>
            <a:r>
              <a:rPr sz="2325" spc="-15" baseline="-35842" dirty="0">
                <a:latin typeface="Cambria"/>
                <a:cs typeface="Cambria"/>
              </a:rPr>
              <a:t> </a:t>
            </a:r>
            <a:r>
              <a:rPr sz="2700" spc="-25" dirty="0">
                <a:latin typeface="Cambria"/>
                <a:cs typeface="Cambria"/>
              </a:rPr>
              <a:t>|</a:t>
            </a:r>
            <a:r>
              <a:rPr sz="2700" i="1" spc="-25" dirty="0">
                <a:latin typeface="Cambria"/>
                <a:cs typeface="Cambria"/>
              </a:rPr>
              <a:t>C</a:t>
            </a:r>
            <a:r>
              <a:rPr sz="2700" i="1" spc="-345" dirty="0">
                <a:latin typeface="Cambria"/>
                <a:cs typeface="Cambria"/>
              </a:rPr>
              <a:t> </a:t>
            </a:r>
            <a:r>
              <a:rPr sz="2700" spc="-95" dirty="0">
                <a:latin typeface="Cambria"/>
                <a:cs typeface="Cambria"/>
              </a:rPr>
              <a:t>)</a:t>
            </a:r>
            <a:r>
              <a:rPr sz="2700" i="1" spc="-95" dirty="0">
                <a:latin typeface="Cambria"/>
                <a:cs typeface="Cambria"/>
              </a:rPr>
              <a:t>P</a:t>
            </a:r>
            <a:r>
              <a:rPr sz="2700" spc="-95" dirty="0">
                <a:latin typeface="Cambria"/>
                <a:cs typeface="Cambria"/>
              </a:rPr>
              <a:t>(</a:t>
            </a:r>
            <a:r>
              <a:rPr sz="2700" spc="-360" dirty="0">
                <a:latin typeface="Cambria"/>
                <a:cs typeface="Cambria"/>
              </a:rPr>
              <a:t> </a:t>
            </a:r>
            <a:r>
              <a:rPr sz="2700" i="1" spc="-15" dirty="0">
                <a:latin typeface="Cambria"/>
                <a:cs typeface="Cambria"/>
              </a:rPr>
              <a:t>X</a:t>
            </a:r>
            <a:r>
              <a:rPr sz="2325" spc="-22" baseline="-35842" dirty="0">
                <a:latin typeface="Cambria"/>
                <a:cs typeface="Cambria"/>
              </a:rPr>
              <a:t>2</a:t>
            </a:r>
            <a:r>
              <a:rPr sz="2325" spc="-67" baseline="-35842" dirty="0">
                <a:latin typeface="Cambria"/>
                <a:cs typeface="Cambria"/>
              </a:rPr>
              <a:t> </a:t>
            </a:r>
            <a:r>
              <a:rPr sz="2700" spc="-25" dirty="0">
                <a:latin typeface="Cambria"/>
                <a:cs typeface="Cambria"/>
              </a:rPr>
              <a:t>|</a:t>
            </a:r>
            <a:r>
              <a:rPr sz="2700" i="1" spc="-25" dirty="0">
                <a:latin typeface="Cambria"/>
                <a:cs typeface="Cambria"/>
              </a:rPr>
              <a:t>C</a:t>
            </a:r>
            <a:r>
              <a:rPr sz="2700" i="1" spc="-340" dirty="0">
                <a:latin typeface="Cambria"/>
                <a:cs typeface="Cambria"/>
              </a:rPr>
              <a:t> </a:t>
            </a:r>
            <a:r>
              <a:rPr sz="2700" spc="20" dirty="0">
                <a:latin typeface="Cambria"/>
                <a:cs typeface="Cambria"/>
              </a:rPr>
              <a:t>)</a:t>
            </a:r>
            <a:r>
              <a:rPr sz="2700" spc="20" dirty="0">
                <a:latin typeface="Symbol"/>
                <a:cs typeface="Symbol"/>
              </a:rPr>
              <a:t></a:t>
            </a:r>
            <a:r>
              <a:rPr sz="2700" i="1" spc="20" dirty="0">
                <a:latin typeface="Cambria"/>
                <a:cs typeface="Cambria"/>
              </a:rPr>
              <a:t>P</a:t>
            </a:r>
            <a:r>
              <a:rPr sz="2700" spc="20" dirty="0">
                <a:latin typeface="Cambria"/>
                <a:cs typeface="Cambria"/>
              </a:rPr>
              <a:t>(</a:t>
            </a:r>
            <a:r>
              <a:rPr sz="2700" spc="-365" dirty="0">
                <a:latin typeface="Cambria"/>
                <a:cs typeface="Cambria"/>
              </a:rPr>
              <a:t> </a:t>
            </a:r>
            <a:r>
              <a:rPr sz="2700" i="1" spc="30" dirty="0">
                <a:latin typeface="Cambria"/>
                <a:cs typeface="Cambria"/>
              </a:rPr>
              <a:t>X</a:t>
            </a:r>
            <a:r>
              <a:rPr sz="2325" i="1" spc="44" baseline="-35842" dirty="0">
                <a:latin typeface="Cambria"/>
                <a:cs typeface="Cambria"/>
              </a:rPr>
              <a:t>p </a:t>
            </a:r>
            <a:r>
              <a:rPr sz="2700" spc="-25" dirty="0">
                <a:latin typeface="Cambria"/>
                <a:cs typeface="Cambria"/>
              </a:rPr>
              <a:t>|</a:t>
            </a:r>
            <a:r>
              <a:rPr sz="2700" i="1" spc="-25" dirty="0">
                <a:latin typeface="Cambria"/>
                <a:cs typeface="Cambria"/>
              </a:rPr>
              <a:t>C</a:t>
            </a:r>
            <a:r>
              <a:rPr sz="2700" i="1" spc="-345" dirty="0">
                <a:latin typeface="Cambria"/>
                <a:cs typeface="Cambria"/>
              </a:rPr>
              <a:t> </a:t>
            </a:r>
            <a:r>
              <a:rPr sz="2700" spc="-60" dirty="0">
                <a:latin typeface="Cambria"/>
                <a:cs typeface="Cambria"/>
              </a:rPr>
              <a:t>)</a:t>
            </a:r>
            <a:endParaRPr sz="2700">
              <a:latin typeface="Cambria"/>
              <a:cs typeface="Cambri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440" y="4119049"/>
            <a:ext cx="6828010" cy="13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40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2162" r="926"/>
          <a:stretch/>
        </p:blipFill>
        <p:spPr>
          <a:xfrm>
            <a:off x="628650" y="1538050"/>
            <a:ext cx="7886700" cy="3415425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37578"/>
            <a:ext cx="7665605" cy="585111"/>
          </a:xfrm>
        </p:spPr>
        <p:txBody>
          <a:bodyPr/>
          <a:lstStyle/>
          <a:p>
            <a:r>
              <a:rPr lang="en-US" altLang="zh-CN" sz="3200" spc="-5" dirty="0"/>
              <a:t>Naïve </a:t>
            </a:r>
            <a:r>
              <a:rPr lang="en-US" altLang="zh-CN" sz="3200" spc="-10" dirty="0"/>
              <a:t>Bayes </a:t>
            </a:r>
            <a:r>
              <a:rPr lang="en-US" altLang="zh-CN" sz="3200" dirty="0"/>
              <a:t>Classifier </a:t>
            </a:r>
            <a:r>
              <a:rPr lang="en-US" altLang="zh-CN" sz="3200" spc="-10" dirty="0"/>
              <a:t>(for </a:t>
            </a:r>
            <a:r>
              <a:rPr lang="en-US" altLang="zh-CN" sz="3200" spc="-5" dirty="0"/>
              <a:t>discrete </a:t>
            </a:r>
            <a:r>
              <a:rPr lang="en-US" altLang="zh-CN" sz="3200" dirty="0"/>
              <a:t>input  </a:t>
            </a:r>
            <a:r>
              <a:rPr lang="en-US" altLang="zh-CN" sz="3200" spc="-5" dirty="0"/>
              <a:t>attributes) </a:t>
            </a:r>
            <a:r>
              <a:rPr lang="en-US" altLang="zh-CN" sz="3200" dirty="0"/>
              <a:t>– </a:t>
            </a:r>
            <a:r>
              <a:rPr lang="en-US" altLang="zh-CN" sz="3200" spc="-10" dirty="0">
                <a:solidFill>
                  <a:srgbClr val="CE2CDA"/>
                </a:solidFill>
              </a:rPr>
              <a:t>Training / </a:t>
            </a:r>
            <a:r>
              <a:rPr lang="en-US" altLang="zh-CN" sz="3200" spc="-5" dirty="0">
                <a:solidFill>
                  <a:srgbClr val="CE2CDA"/>
                </a:solidFill>
              </a:rPr>
              <a:t>Learning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86163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7538"/>
          <a:stretch/>
        </p:blipFill>
        <p:spPr>
          <a:xfrm>
            <a:off x="628650" y="1544938"/>
            <a:ext cx="7900991" cy="161543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265" y="2864737"/>
            <a:ext cx="7073470" cy="1205909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628650" y="37578"/>
            <a:ext cx="7665605" cy="585111"/>
          </a:xfrm>
        </p:spPr>
        <p:txBody>
          <a:bodyPr/>
          <a:lstStyle/>
          <a:p>
            <a:r>
              <a:rPr lang="en-US" altLang="zh-CN" sz="3200" spc="-5" dirty="0"/>
              <a:t>Naïve </a:t>
            </a:r>
            <a:r>
              <a:rPr lang="en-US" altLang="zh-CN" sz="3200" spc="-10" dirty="0"/>
              <a:t>Bayes </a:t>
            </a:r>
            <a:r>
              <a:rPr lang="en-US" altLang="zh-CN" sz="3200" dirty="0"/>
              <a:t>Classifier </a:t>
            </a:r>
            <a:r>
              <a:rPr lang="en-US" altLang="zh-CN" sz="3200" spc="-10" dirty="0"/>
              <a:t>(for </a:t>
            </a:r>
            <a:r>
              <a:rPr lang="en-US" altLang="zh-CN" sz="3200" spc="-5" dirty="0"/>
              <a:t>discrete </a:t>
            </a:r>
            <a:r>
              <a:rPr lang="en-US" altLang="zh-CN" sz="3200" dirty="0"/>
              <a:t>input  </a:t>
            </a:r>
            <a:r>
              <a:rPr lang="en-US" altLang="zh-CN" sz="3200" spc="-5" dirty="0"/>
              <a:t>attributes) </a:t>
            </a:r>
            <a:r>
              <a:rPr lang="en-US" altLang="zh-CN" sz="3200" dirty="0"/>
              <a:t>– </a:t>
            </a:r>
            <a:r>
              <a:rPr lang="en-US" altLang="zh-CN" sz="3200" spc="-10" dirty="0">
                <a:solidFill>
                  <a:srgbClr val="CE2CDA"/>
                </a:solidFill>
              </a:rPr>
              <a:t>Testing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7725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Arial"/>
              </a:rPr>
              <a:t>Learning </a:t>
            </a:r>
            <a:r>
              <a:rPr lang="en-US" altLang="zh-CN" spc="-5" dirty="0">
                <a:cs typeface="Arial"/>
              </a:rPr>
              <a:t>(training) the </a:t>
            </a:r>
            <a:r>
              <a:rPr lang="en-US" altLang="zh-CN" dirty="0">
                <a:cs typeface="Arial"/>
              </a:rPr>
              <a:t>NBC</a:t>
            </a:r>
            <a:r>
              <a:rPr lang="en-US" altLang="zh-CN" spc="-30" dirty="0">
                <a:cs typeface="Arial"/>
              </a:rPr>
              <a:t> </a:t>
            </a:r>
            <a:r>
              <a:rPr lang="en-US" altLang="zh-CN" spc="-5" dirty="0">
                <a:cs typeface="Arial"/>
              </a:rPr>
              <a:t>Model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7" name="object 3"/>
          <p:cNvSpPr/>
          <p:nvPr/>
        </p:nvSpPr>
        <p:spPr>
          <a:xfrm>
            <a:off x="4086673" y="1930400"/>
            <a:ext cx="560705" cy="251460"/>
          </a:xfrm>
          <a:custGeom>
            <a:avLst/>
            <a:gdLst/>
            <a:ahLst/>
            <a:cxnLst/>
            <a:rect l="l" t="t" r="r" b="b"/>
            <a:pathLst>
              <a:path w="560704" h="251460">
                <a:moveTo>
                  <a:pt x="280055" y="0"/>
                </a:moveTo>
                <a:lnTo>
                  <a:pt x="215841" y="3318"/>
                </a:lnTo>
                <a:lnTo>
                  <a:pt x="156893" y="12773"/>
                </a:lnTo>
                <a:lnTo>
                  <a:pt x="104894" y="27607"/>
                </a:lnTo>
                <a:lnTo>
                  <a:pt x="61524" y="47069"/>
                </a:lnTo>
                <a:lnTo>
                  <a:pt x="28465" y="70402"/>
                </a:lnTo>
                <a:lnTo>
                  <a:pt x="0" y="125667"/>
                </a:lnTo>
                <a:lnTo>
                  <a:pt x="7396" y="154482"/>
                </a:lnTo>
                <a:lnTo>
                  <a:pt x="61524" y="204265"/>
                </a:lnTo>
                <a:lnTo>
                  <a:pt x="104894" y="223726"/>
                </a:lnTo>
                <a:lnTo>
                  <a:pt x="156893" y="238561"/>
                </a:lnTo>
                <a:lnTo>
                  <a:pt x="215841" y="248015"/>
                </a:lnTo>
                <a:lnTo>
                  <a:pt x="280055" y="251334"/>
                </a:lnTo>
                <a:lnTo>
                  <a:pt x="344269" y="248015"/>
                </a:lnTo>
                <a:lnTo>
                  <a:pt x="403216" y="238561"/>
                </a:lnTo>
                <a:lnTo>
                  <a:pt x="455215" y="223726"/>
                </a:lnTo>
                <a:lnTo>
                  <a:pt x="498585" y="204265"/>
                </a:lnTo>
                <a:lnTo>
                  <a:pt x="531645" y="180932"/>
                </a:lnTo>
                <a:lnTo>
                  <a:pt x="560110" y="125667"/>
                </a:lnTo>
                <a:lnTo>
                  <a:pt x="552714" y="96853"/>
                </a:lnTo>
                <a:lnTo>
                  <a:pt x="498585" y="47069"/>
                </a:lnTo>
                <a:lnTo>
                  <a:pt x="455215" y="27607"/>
                </a:lnTo>
                <a:lnTo>
                  <a:pt x="403216" y="12773"/>
                </a:lnTo>
                <a:lnTo>
                  <a:pt x="344269" y="3318"/>
                </a:lnTo>
                <a:lnTo>
                  <a:pt x="280055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086673" y="1930400"/>
            <a:ext cx="560705" cy="251460"/>
          </a:xfrm>
          <a:custGeom>
            <a:avLst/>
            <a:gdLst/>
            <a:ahLst/>
            <a:cxnLst/>
            <a:rect l="l" t="t" r="r" b="b"/>
            <a:pathLst>
              <a:path w="560704" h="251460">
                <a:moveTo>
                  <a:pt x="0" y="125667"/>
                </a:moveTo>
                <a:lnTo>
                  <a:pt x="28465" y="70402"/>
                </a:lnTo>
                <a:lnTo>
                  <a:pt x="61525" y="47068"/>
                </a:lnTo>
                <a:lnTo>
                  <a:pt x="104895" y="27607"/>
                </a:lnTo>
                <a:lnTo>
                  <a:pt x="156894" y="12772"/>
                </a:lnTo>
                <a:lnTo>
                  <a:pt x="215841" y="3318"/>
                </a:lnTo>
                <a:lnTo>
                  <a:pt x="280055" y="0"/>
                </a:lnTo>
                <a:lnTo>
                  <a:pt x="344269" y="3318"/>
                </a:lnTo>
                <a:lnTo>
                  <a:pt x="403216" y="12772"/>
                </a:lnTo>
                <a:lnTo>
                  <a:pt x="455215" y="27607"/>
                </a:lnTo>
                <a:lnTo>
                  <a:pt x="498585" y="47068"/>
                </a:lnTo>
                <a:lnTo>
                  <a:pt x="531645" y="70402"/>
                </a:lnTo>
                <a:lnTo>
                  <a:pt x="560111" y="125667"/>
                </a:lnTo>
                <a:lnTo>
                  <a:pt x="552714" y="154481"/>
                </a:lnTo>
                <a:lnTo>
                  <a:pt x="498585" y="204266"/>
                </a:lnTo>
                <a:lnTo>
                  <a:pt x="455215" y="223727"/>
                </a:lnTo>
                <a:lnTo>
                  <a:pt x="403216" y="238562"/>
                </a:lnTo>
                <a:lnTo>
                  <a:pt x="344269" y="248016"/>
                </a:lnTo>
                <a:lnTo>
                  <a:pt x="280055" y="251335"/>
                </a:lnTo>
                <a:lnTo>
                  <a:pt x="215841" y="248016"/>
                </a:lnTo>
                <a:lnTo>
                  <a:pt x="156894" y="238562"/>
                </a:lnTo>
                <a:lnTo>
                  <a:pt x="104895" y="223727"/>
                </a:lnTo>
                <a:lnTo>
                  <a:pt x="61525" y="204266"/>
                </a:lnTo>
                <a:lnTo>
                  <a:pt x="28465" y="180932"/>
                </a:lnTo>
                <a:lnTo>
                  <a:pt x="0" y="12566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 txBox="1"/>
          <p:nvPr/>
        </p:nvSpPr>
        <p:spPr>
          <a:xfrm>
            <a:off x="4275446" y="1865205"/>
            <a:ext cx="18288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1" i="1" spc="-65" dirty="0">
                <a:latin typeface="Comic Sans MS"/>
                <a:cs typeface="Comic Sans MS"/>
              </a:rPr>
              <a:t>C</a:t>
            </a:r>
            <a:endParaRPr sz="2100">
              <a:latin typeface="Comic Sans MS"/>
              <a:cs typeface="Comic Sans MS"/>
            </a:endParaRPr>
          </a:p>
        </p:txBody>
      </p:sp>
      <p:sp>
        <p:nvSpPr>
          <p:cNvPr id="10" name="object 6"/>
          <p:cNvSpPr/>
          <p:nvPr/>
        </p:nvSpPr>
        <p:spPr>
          <a:xfrm>
            <a:off x="2303462" y="2958589"/>
            <a:ext cx="507365" cy="347345"/>
          </a:xfrm>
          <a:custGeom>
            <a:avLst/>
            <a:gdLst/>
            <a:ahLst/>
            <a:cxnLst/>
            <a:rect l="l" t="t" r="r" b="b"/>
            <a:pathLst>
              <a:path w="507364" h="347344">
                <a:moveTo>
                  <a:pt x="253621" y="0"/>
                </a:moveTo>
                <a:lnTo>
                  <a:pt x="195468" y="4582"/>
                </a:lnTo>
                <a:lnTo>
                  <a:pt x="142085" y="17635"/>
                </a:lnTo>
                <a:lnTo>
                  <a:pt x="94994" y="38117"/>
                </a:lnTo>
                <a:lnTo>
                  <a:pt x="55717" y="64987"/>
                </a:lnTo>
                <a:lnTo>
                  <a:pt x="25778" y="97203"/>
                </a:lnTo>
                <a:lnTo>
                  <a:pt x="6698" y="133723"/>
                </a:lnTo>
                <a:lnTo>
                  <a:pt x="0" y="173507"/>
                </a:lnTo>
                <a:lnTo>
                  <a:pt x="6698" y="213290"/>
                </a:lnTo>
                <a:lnTo>
                  <a:pt x="25778" y="249811"/>
                </a:lnTo>
                <a:lnTo>
                  <a:pt x="55717" y="282027"/>
                </a:lnTo>
                <a:lnTo>
                  <a:pt x="94994" y="308897"/>
                </a:lnTo>
                <a:lnTo>
                  <a:pt x="142085" y="329379"/>
                </a:lnTo>
                <a:lnTo>
                  <a:pt x="195468" y="342432"/>
                </a:lnTo>
                <a:lnTo>
                  <a:pt x="253621" y="347014"/>
                </a:lnTo>
                <a:lnTo>
                  <a:pt x="311774" y="342432"/>
                </a:lnTo>
                <a:lnTo>
                  <a:pt x="365158" y="329379"/>
                </a:lnTo>
                <a:lnTo>
                  <a:pt x="412249" y="308897"/>
                </a:lnTo>
                <a:lnTo>
                  <a:pt x="451525" y="282027"/>
                </a:lnTo>
                <a:lnTo>
                  <a:pt x="481464" y="249811"/>
                </a:lnTo>
                <a:lnTo>
                  <a:pt x="500544" y="213290"/>
                </a:lnTo>
                <a:lnTo>
                  <a:pt x="507243" y="173507"/>
                </a:lnTo>
                <a:lnTo>
                  <a:pt x="500544" y="133723"/>
                </a:lnTo>
                <a:lnTo>
                  <a:pt x="481464" y="97203"/>
                </a:lnTo>
                <a:lnTo>
                  <a:pt x="451525" y="64987"/>
                </a:lnTo>
                <a:lnTo>
                  <a:pt x="412249" y="38117"/>
                </a:lnTo>
                <a:lnTo>
                  <a:pt x="365158" y="17635"/>
                </a:lnTo>
                <a:lnTo>
                  <a:pt x="311774" y="4582"/>
                </a:lnTo>
                <a:lnTo>
                  <a:pt x="253621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2303462" y="2958589"/>
            <a:ext cx="507365" cy="347345"/>
          </a:xfrm>
          <a:custGeom>
            <a:avLst/>
            <a:gdLst/>
            <a:ahLst/>
            <a:cxnLst/>
            <a:rect l="l" t="t" r="r" b="b"/>
            <a:pathLst>
              <a:path w="507364" h="347344">
                <a:moveTo>
                  <a:pt x="0" y="173507"/>
                </a:moveTo>
                <a:lnTo>
                  <a:pt x="6698" y="133723"/>
                </a:lnTo>
                <a:lnTo>
                  <a:pt x="25778" y="97203"/>
                </a:lnTo>
                <a:lnTo>
                  <a:pt x="55717" y="64987"/>
                </a:lnTo>
                <a:lnTo>
                  <a:pt x="94994" y="38117"/>
                </a:lnTo>
                <a:lnTo>
                  <a:pt x="142085" y="17635"/>
                </a:lnTo>
                <a:lnTo>
                  <a:pt x="195468" y="4582"/>
                </a:lnTo>
                <a:lnTo>
                  <a:pt x="253621" y="0"/>
                </a:lnTo>
                <a:lnTo>
                  <a:pt x="311774" y="4582"/>
                </a:lnTo>
                <a:lnTo>
                  <a:pt x="365157" y="17635"/>
                </a:lnTo>
                <a:lnTo>
                  <a:pt x="412248" y="38117"/>
                </a:lnTo>
                <a:lnTo>
                  <a:pt x="451525" y="64987"/>
                </a:lnTo>
                <a:lnTo>
                  <a:pt x="481464" y="97203"/>
                </a:lnTo>
                <a:lnTo>
                  <a:pt x="500544" y="133723"/>
                </a:lnTo>
                <a:lnTo>
                  <a:pt x="507243" y="173507"/>
                </a:lnTo>
                <a:lnTo>
                  <a:pt x="500544" y="213290"/>
                </a:lnTo>
                <a:lnTo>
                  <a:pt x="481464" y="249811"/>
                </a:lnTo>
                <a:lnTo>
                  <a:pt x="451525" y="282026"/>
                </a:lnTo>
                <a:lnTo>
                  <a:pt x="412248" y="308896"/>
                </a:lnTo>
                <a:lnTo>
                  <a:pt x="365157" y="329378"/>
                </a:lnTo>
                <a:lnTo>
                  <a:pt x="311774" y="342431"/>
                </a:lnTo>
                <a:lnTo>
                  <a:pt x="253621" y="347014"/>
                </a:lnTo>
                <a:lnTo>
                  <a:pt x="195468" y="342431"/>
                </a:lnTo>
                <a:lnTo>
                  <a:pt x="142085" y="329378"/>
                </a:lnTo>
                <a:lnTo>
                  <a:pt x="94994" y="308896"/>
                </a:lnTo>
                <a:lnTo>
                  <a:pt x="55717" y="282026"/>
                </a:lnTo>
                <a:lnTo>
                  <a:pt x="25778" y="249811"/>
                </a:lnTo>
                <a:lnTo>
                  <a:pt x="6698" y="213290"/>
                </a:lnTo>
                <a:lnTo>
                  <a:pt x="0" y="17350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3057897" y="2958589"/>
            <a:ext cx="560705" cy="347345"/>
          </a:xfrm>
          <a:custGeom>
            <a:avLst/>
            <a:gdLst/>
            <a:ahLst/>
            <a:cxnLst/>
            <a:rect l="l" t="t" r="r" b="b"/>
            <a:pathLst>
              <a:path w="560704" h="347344">
                <a:moveTo>
                  <a:pt x="280056" y="0"/>
                </a:moveTo>
                <a:lnTo>
                  <a:pt x="223615" y="3525"/>
                </a:lnTo>
                <a:lnTo>
                  <a:pt x="171046" y="13635"/>
                </a:lnTo>
                <a:lnTo>
                  <a:pt x="123474" y="29632"/>
                </a:lnTo>
                <a:lnTo>
                  <a:pt x="82026" y="50819"/>
                </a:lnTo>
                <a:lnTo>
                  <a:pt x="47829" y="76497"/>
                </a:lnTo>
                <a:lnTo>
                  <a:pt x="22008" y="105970"/>
                </a:lnTo>
                <a:lnTo>
                  <a:pt x="0" y="173507"/>
                </a:lnTo>
                <a:lnTo>
                  <a:pt x="5689" y="208475"/>
                </a:lnTo>
                <a:lnTo>
                  <a:pt x="47829" y="270516"/>
                </a:lnTo>
                <a:lnTo>
                  <a:pt x="82026" y="296195"/>
                </a:lnTo>
                <a:lnTo>
                  <a:pt x="123474" y="317382"/>
                </a:lnTo>
                <a:lnTo>
                  <a:pt x="171046" y="333379"/>
                </a:lnTo>
                <a:lnTo>
                  <a:pt x="223615" y="343489"/>
                </a:lnTo>
                <a:lnTo>
                  <a:pt x="280056" y="347014"/>
                </a:lnTo>
                <a:lnTo>
                  <a:pt x="336497" y="343489"/>
                </a:lnTo>
                <a:lnTo>
                  <a:pt x="389066" y="333379"/>
                </a:lnTo>
                <a:lnTo>
                  <a:pt x="436637" y="317382"/>
                </a:lnTo>
                <a:lnTo>
                  <a:pt x="478085" y="296195"/>
                </a:lnTo>
                <a:lnTo>
                  <a:pt x="512282" y="270516"/>
                </a:lnTo>
                <a:lnTo>
                  <a:pt x="538103" y="241044"/>
                </a:lnTo>
                <a:lnTo>
                  <a:pt x="560111" y="173507"/>
                </a:lnTo>
                <a:lnTo>
                  <a:pt x="554422" y="138539"/>
                </a:lnTo>
                <a:lnTo>
                  <a:pt x="512282" y="76497"/>
                </a:lnTo>
                <a:lnTo>
                  <a:pt x="478085" y="50819"/>
                </a:lnTo>
                <a:lnTo>
                  <a:pt x="436637" y="29632"/>
                </a:lnTo>
                <a:lnTo>
                  <a:pt x="389066" y="13635"/>
                </a:lnTo>
                <a:lnTo>
                  <a:pt x="336497" y="3525"/>
                </a:lnTo>
                <a:lnTo>
                  <a:pt x="280056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3057897" y="2958589"/>
            <a:ext cx="560705" cy="347345"/>
          </a:xfrm>
          <a:custGeom>
            <a:avLst/>
            <a:gdLst/>
            <a:ahLst/>
            <a:cxnLst/>
            <a:rect l="l" t="t" r="r" b="b"/>
            <a:pathLst>
              <a:path w="560704" h="347344">
                <a:moveTo>
                  <a:pt x="0" y="173507"/>
                </a:moveTo>
                <a:lnTo>
                  <a:pt x="22008" y="105970"/>
                </a:lnTo>
                <a:lnTo>
                  <a:pt x="47829" y="76497"/>
                </a:lnTo>
                <a:lnTo>
                  <a:pt x="82026" y="50819"/>
                </a:lnTo>
                <a:lnTo>
                  <a:pt x="123473" y="29632"/>
                </a:lnTo>
                <a:lnTo>
                  <a:pt x="171045" y="13635"/>
                </a:lnTo>
                <a:lnTo>
                  <a:pt x="223614" y="3525"/>
                </a:lnTo>
                <a:lnTo>
                  <a:pt x="280055" y="0"/>
                </a:lnTo>
                <a:lnTo>
                  <a:pt x="336496" y="3525"/>
                </a:lnTo>
                <a:lnTo>
                  <a:pt x="389065" y="13635"/>
                </a:lnTo>
                <a:lnTo>
                  <a:pt x="436637" y="29632"/>
                </a:lnTo>
                <a:lnTo>
                  <a:pt x="478084" y="50819"/>
                </a:lnTo>
                <a:lnTo>
                  <a:pt x="512281" y="76497"/>
                </a:lnTo>
                <a:lnTo>
                  <a:pt x="538102" y="105970"/>
                </a:lnTo>
                <a:lnTo>
                  <a:pt x="560111" y="173507"/>
                </a:lnTo>
                <a:lnTo>
                  <a:pt x="554421" y="208474"/>
                </a:lnTo>
                <a:lnTo>
                  <a:pt x="512281" y="270516"/>
                </a:lnTo>
                <a:lnTo>
                  <a:pt x="478084" y="296194"/>
                </a:lnTo>
                <a:lnTo>
                  <a:pt x="436637" y="317381"/>
                </a:lnTo>
                <a:lnTo>
                  <a:pt x="389065" y="333378"/>
                </a:lnTo>
                <a:lnTo>
                  <a:pt x="336496" y="343488"/>
                </a:lnTo>
                <a:lnTo>
                  <a:pt x="280055" y="347014"/>
                </a:lnTo>
                <a:lnTo>
                  <a:pt x="223614" y="343488"/>
                </a:lnTo>
                <a:lnTo>
                  <a:pt x="171045" y="333378"/>
                </a:lnTo>
                <a:lnTo>
                  <a:pt x="123473" y="317381"/>
                </a:lnTo>
                <a:lnTo>
                  <a:pt x="82026" y="296194"/>
                </a:lnTo>
                <a:lnTo>
                  <a:pt x="47829" y="270516"/>
                </a:lnTo>
                <a:lnTo>
                  <a:pt x="22008" y="241043"/>
                </a:lnTo>
                <a:lnTo>
                  <a:pt x="0" y="17350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 txBox="1"/>
          <p:nvPr/>
        </p:nvSpPr>
        <p:spPr>
          <a:xfrm>
            <a:off x="2362616" y="2941149"/>
            <a:ext cx="1167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831215" algn="l"/>
              </a:tabLst>
            </a:pPr>
            <a:r>
              <a:rPr sz="2100" b="1" i="1" spc="-55" dirty="0">
                <a:latin typeface="Comic Sans MS"/>
                <a:cs typeface="Comic Sans MS"/>
              </a:rPr>
              <a:t>X</a:t>
            </a:r>
            <a:r>
              <a:rPr sz="2025" b="1" i="1" spc="-82" baseline="-16460" dirty="0">
                <a:latin typeface="Comic Sans MS"/>
                <a:cs typeface="Comic Sans MS"/>
              </a:rPr>
              <a:t>1	</a:t>
            </a:r>
            <a:r>
              <a:rPr sz="2100" b="1" i="1" spc="-55" dirty="0">
                <a:latin typeface="Comic Sans MS"/>
                <a:cs typeface="Comic Sans MS"/>
              </a:rPr>
              <a:t>X</a:t>
            </a:r>
            <a:r>
              <a:rPr sz="2025" b="1" i="1" spc="-82" baseline="-16460" dirty="0">
                <a:latin typeface="Comic Sans MS"/>
                <a:cs typeface="Comic Sans MS"/>
              </a:rPr>
              <a:t>2</a:t>
            </a:r>
            <a:endParaRPr sz="2025" baseline="-16460">
              <a:latin typeface="Comic Sans MS"/>
              <a:cs typeface="Comic Sans MS"/>
            </a:endParaRPr>
          </a:p>
        </p:txBody>
      </p:sp>
      <p:sp>
        <p:nvSpPr>
          <p:cNvPr id="15" name="object 11"/>
          <p:cNvSpPr/>
          <p:nvPr/>
        </p:nvSpPr>
        <p:spPr>
          <a:xfrm>
            <a:off x="5389788" y="2958589"/>
            <a:ext cx="560705" cy="347345"/>
          </a:xfrm>
          <a:custGeom>
            <a:avLst/>
            <a:gdLst/>
            <a:ahLst/>
            <a:cxnLst/>
            <a:rect l="l" t="t" r="r" b="b"/>
            <a:pathLst>
              <a:path w="560704" h="347344">
                <a:moveTo>
                  <a:pt x="280055" y="0"/>
                </a:moveTo>
                <a:lnTo>
                  <a:pt x="223614" y="3525"/>
                </a:lnTo>
                <a:lnTo>
                  <a:pt x="171045" y="13635"/>
                </a:lnTo>
                <a:lnTo>
                  <a:pt x="123474" y="29632"/>
                </a:lnTo>
                <a:lnTo>
                  <a:pt x="82026" y="50819"/>
                </a:lnTo>
                <a:lnTo>
                  <a:pt x="47829" y="76497"/>
                </a:lnTo>
                <a:lnTo>
                  <a:pt x="22008" y="105970"/>
                </a:lnTo>
                <a:lnTo>
                  <a:pt x="0" y="173507"/>
                </a:lnTo>
                <a:lnTo>
                  <a:pt x="5689" y="208475"/>
                </a:lnTo>
                <a:lnTo>
                  <a:pt x="47829" y="270516"/>
                </a:lnTo>
                <a:lnTo>
                  <a:pt x="82026" y="296195"/>
                </a:lnTo>
                <a:lnTo>
                  <a:pt x="123474" y="317382"/>
                </a:lnTo>
                <a:lnTo>
                  <a:pt x="171045" y="333379"/>
                </a:lnTo>
                <a:lnTo>
                  <a:pt x="223614" y="343489"/>
                </a:lnTo>
                <a:lnTo>
                  <a:pt x="280055" y="347014"/>
                </a:lnTo>
                <a:lnTo>
                  <a:pt x="336496" y="343489"/>
                </a:lnTo>
                <a:lnTo>
                  <a:pt x="389065" y="333379"/>
                </a:lnTo>
                <a:lnTo>
                  <a:pt x="436637" y="317382"/>
                </a:lnTo>
                <a:lnTo>
                  <a:pt x="478084" y="296195"/>
                </a:lnTo>
                <a:lnTo>
                  <a:pt x="512281" y="270516"/>
                </a:lnTo>
                <a:lnTo>
                  <a:pt x="538102" y="241044"/>
                </a:lnTo>
                <a:lnTo>
                  <a:pt x="560110" y="173507"/>
                </a:lnTo>
                <a:lnTo>
                  <a:pt x="554420" y="138539"/>
                </a:lnTo>
                <a:lnTo>
                  <a:pt x="512281" y="76497"/>
                </a:lnTo>
                <a:lnTo>
                  <a:pt x="478084" y="50819"/>
                </a:lnTo>
                <a:lnTo>
                  <a:pt x="436637" y="29632"/>
                </a:lnTo>
                <a:lnTo>
                  <a:pt x="389065" y="13635"/>
                </a:lnTo>
                <a:lnTo>
                  <a:pt x="336496" y="3525"/>
                </a:lnTo>
                <a:lnTo>
                  <a:pt x="280055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5389788" y="2958589"/>
            <a:ext cx="560705" cy="347345"/>
          </a:xfrm>
          <a:custGeom>
            <a:avLst/>
            <a:gdLst/>
            <a:ahLst/>
            <a:cxnLst/>
            <a:rect l="l" t="t" r="r" b="b"/>
            <a:pathLst>
              <a:path w="560704" h="347344">
                <a:moveTo>
                  <a:pt x="0" y="173507"/>
                </a:moveTo>
                <a:lnTo>
                  <a:pt x="22008" y="105970"/>
                </a:lnTo>
                <a:lnTo>
                  <a:pt x="47829" y="76497"/>
                </a:lnTo>
                <a:lnTo>
                  <a:pt x="82026" y="50819"/>
                </a:lnTo>
                <a:lnTo>
                  <a:pt x="123473" y="29632"/>
                </a:lnTo>
                <a:lnTo>
                  <a:pt x="171045" y="13635"/>
                </a:lnTo>
                <a:lnTo>
                  <a:pt x="223614" y="3525"/>
                </a:lnTo>
                <a:lnTo>
                  <a:pt x="280055" y="0"/>
                </a:lnTo>
                <a:lnTo>
                  <a:pt x="336496" y="3525"/>
                </a:lnTo>
                <a:lnTo>
                  <a:pt x="389065" y="13635"/>
                </a:lnTo>
                <a:lnTo>
                  <a:pt x="436637" y="29632"/>
                </a:lnTo>
                <a:lnTo>
                  <a:pt x="478084" y="50819"/>
                </a:lnTo>
                <a:lnTo>
                  <a:pt x="512281" y="76497"/>
                </a:lnTo>
                <a:lnTo>
                  <a:pt x="538102" y="105970"/>
                </a:lnTo>
                <a:lnTo>
                  <a:pt x="560111" y="173507"/>
                </a:lnTo>
                <a:lnTo>
                  <a:pt x="554421" y="208474"/>
                </a:lnTo>
                <a:lnTo>
                  <a:pt x="512281" y="270516"/>
                </a:lnTo>
                <a:lnTo>
                  <a:pt x="478084" y="296194"/>
                </a:lnTo>
                <a:lnTo>
                  <a:pt x="436637" y="317381"/>
                </a:lnTo>
                <a:lnTo>
                  <a:pt x="389065" y="333378"/>
                </a:lnTo>
                <a:lnTo>
                  <a:pt x="336496" y="343488"/>
                </a:lnTo>
                <a:lnTo>
                  <a:pt x="280055" y="347014"/>
                </a:lnTo>
                <a:lnTo>
                  <a:pt x="223614" y="343488"/>
                </a:lnTo>
                <a:lnTo>
                  <a:pt x="171045" y="333378"/>
                </a:lnTo>
                <a:lnTo>
                  <a:pt x="123473" y="317381"/>
                </a:lnTo>
                <a:lnTo>
                  <a:pt x="82026" y="296194"/>
                </a:lnTo>
                <a:lnTo>
                  <a:pt x="47829" y="270516"/>
                </a:lnTo>
                <a:lnTo>
                  <a:pt x="22008" y="241043"/>
                </a:lnTo>
                <a:lnTo>
                  <a:pt x="0" y="17350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3949503" y="2958589"/>
            <a:ext cx="560705" cy="347345"/>
          </a:xfrm>
          <a:custGeom>
            <a:avLst/>
            <a:gdLst/>
            <a:ahLst/>
            <a:cxnLst/>
            <a:rect l="l" t="t" r="r" b="b"/>
            <a:pathLst>
              <a:path w="560704" h="347344">
                <a:moveTo>
                  <a:pt x="280055" y="0"/>
                </a:moveTo>
                <a:lnTo>
                  <a:pt x="223614" y="3525"/>
                </a:lnTo>
                <a:lnTo>
                  <a:pt x="171044" y="13635"/>
                </a:lnTo>
                <a:lnTo>
                  <a:pt x="123473" y="29632"/>
                </a:lnTo>
                <a:lnTo>
                  <a:pt x="82026" y="50819"/>
                </a:lnTo>
                <a:lnTo>
                  <a:pt x="47828" y="76497"/>
                </a:lnTo>
                <a:lnTo>
                  <a:pt x="22008" y="105970"/>
                </a:lnTo>
                <a:lnTo>
                  <a:pt x="0" y="173507"/>
                </a:lnTo>
                <a:lnTo>
                  <a:pt x="5689" y="208475"/>
                </a:lnTo>
                <a:lnTo>
                  <a:pt x="47828" y="270516"/>
                </a:lnTo>
                <a:lnTo>
                  <a:pt x="82026" y="296195"/>
                </a:lnTo>
                <a:lnTo>
                  <a:pt x="123473" y="317382"/>
                </a:lnTo>
                <a:lnTo>
                  <a:pt x="171044" y="333379"/>
                </a:lnTo>
                <a:lnTo>
                  <a:pt x="223614" y="343489"/>
                </a:lnTo>
                <a:lnTo>
                  <a:pt x="280055" y="347014"/>
                </a:lnTo>
                <a:lnTo>
                  <a:pt x="336496" y="343489"/>
                </a:lnTo>
                <a:lnTo>
                  <a:pt x="389065" y="333379"/>
                </a:lnTo>
                <a:lnTo>
                  <a:pt x="436637" y="317382"/>
                </a:lnTo>
                <a:lnTo>
                  <a:pt x="478084" y="296195"/>
                </a:lnTo>
                <a:lnTo>
                  <a:pt x="512281" y="270516"/>
                </a:lnTo>
                <a:lnTo>
                  <a:pt x="538102" y="241044"/>
                </a:lnTo>
                <a:lnTo>
                  <a:pt x="560110" y="173507"/>
                </a:lnTo>
                <a:lnTo>
                  <a:pt x="554420" y="138539"/>
                </a:lnTo>
                <a:lnTo>
                  <a:pt x="512281" y="76497"/>
                </a:lnTo>
                <a:lnTo>
                  <a:pt x="478084" y="50819"/>
                </a:lnTo>
                <a:lnTo>
                  <a:pt x="436637" y="29632"/>
                </a:lnTo>
                <a:lnTo>
                  <a:pt x="389065" y="13635"/>
                </a:lnTo>
                <a:lnTo>
                  <a:pt x="336496" y="3525"/>
                </a:lnTo>
                <a:lnTo>
                  <a:pt x="280055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/>
          <p:cNvSpPr/>
          <p:nvPr/>
        </p:nvSpPr>
        <p:spPr>
          <a:xfrm>
            <a:off x="3949503" y="2958589"/>
            <a:ext cx="560705" cy="347345"/>
          </a:xfrm>
          <a:custGeom>
            <a:avLst/>
            <a:gdLst/>
            <a:ahLst/>
            <a:cxnLst/>
            <a:rect l="l" t="t" r="r" b="b"/>
            <a:pathLst>
              <a:path w="560704" h="347344">
                <a:moveTo>
                  <a:pt x="0" y="173507"/>
                </a:moveTo>
                <a:lnTo>
                  <a:pt x="22008" y="105970"/>
                </a:lnTo>
                <a:lnTo>
                  <a:pt x="47829" y="76497"/>
                </a:lnTo>
                <a:lnTo>
                  <a:pt x="82026" y="50819"/>
                </a:lnTo>
                <a:lnTo>
                  <a:pt x="123473" y="29632"/>
                </a:lnTo>
                <a:lnTo>
                  <a:pt x="171045" y="13635"/>
                </a:lnTo>
                <a:lnTo>
                  <a:pt x="223614" y="3525"/>
                </a:lnTo>
                <a:lnTo>
                  <a:pt x="280055" y="0"/>
                </a:lnTo>
                <a:lnTo>
                  <a:pt x="336496" y="3525"/>
                </a:lnTo>
                <a:lnTo>
                  <a:pt x="389065" y="13635"/>
                </a:lnTo>
                <a:lnTo>
                  <a:pt x="436637" y="29632"/>
                </a:lnTo>
                <a:lnTo>
                  <a:pt x="478084" y="50819"/>
                </a:lnTo>
                <a:lnTo>
                  <a:pt x="512281" y="76497"/>
                </a:lnTo>
                <a:lnTo>
                  <a:pt x="538102" y="105970"/>
                </a:lnTo>
                <a:lnTo>
                  <a:pt x="560111" y="173507"/>
                </a:lnTo>
                <a:lnTo>
                  <a:pt x="554421" y="208474"/>
                </a:lnTo>
                <a:lnTo>
                  <a:pt x="512281" y="270516"/>
                </a:lnTo>
                <a:lnTo>
                  <a:pt x="478084" y="296194"/>
                </a:lnTo>
                <a:lnTo>
                  <a:pt x="436637" y="317381"/>
                </a:lnTo>
                <a:lnTo>
                  <a:pt x="389065" y="333378"/>
                </a:lnTo>
                <a:lnTo>
                  <a:pt x="336496" y="343488"/>
                </a:lnTo>
                <a:lnTo>
                  <a:pt x="280055" y="347014"/>
                </a:lnTo>
                <a:lnTo>
                  <a:pt x="223614" y="343488"/>
                </a:lnTo>
                <a:lnTo>
                  <a:pt x="171045" y="333378"/>
                </a:lnTo>
                <a:lnTo>
                  <a:pt x="123473" y="317381"/>
                </a:lnTo>
                <a:lnTo>
                  <a:pt x="82026" y="296194"/>
                </a:lnTo>
                <a:lnTo>
                  <a:pt x="47829" y="270516"/>
                </a:lnTo>
                <a:lnTo>
                  <a:pt x="22008" y="241043"/>
                </a:lnTo>
                <a:lnTo>
                  <a:pt x="0" y="17350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5"/>
          <p:cNvSpPr/>
          <p:nvPr/>
        </p:nvSpPr>
        <p:spPr>
          <a:xfrm>
            <a:off x="2557799" y="2164231"/>
            <a:ext cx="1816735" cy="802005"/>
          </a:xfrm>
          <a:custGeom>
            <a:avLst/>
            <a:gdLst/>
            <a:ahLst/>
            <a:cxnLst/>
            <a:rect l="l" t="t" r="r" b="b"/>
            <a:pathLst>
              <a:path w="1816735" h="802005">
                <a:moveTo>
                  <a:pt x="82472" y="696743"/>
                </a:moveTo>
                <a:lnTo>
                  <a:pt x="0" y="794358"/>
                </a:lnTo>
                <a:lnTo>
                  <a:pt x="127576" y="801767"/>
                </a:lnTo>
                <a:lnTo>
                  <a:pt x="115770" y="774277"/>
                </a:lnTo>
                <a:lnTo>
                  <a:pt x="95037" y="774277"/>
                </a:lnTo>
                <a:lnTo>
                  <a:pt x="80003" y="739268"/>
                </a:lnTo>
                <a:lnTo>
                  <a:pt x="97507" y="731751"/>
                </a:lnTo>
                <a:lnTo>
                  <a:pt x="82472" y="696743"/>
                </a:lnTo>
                <a:close/>
              </a:path>
              <a:path w="1816735" h="802005">
                <a:moveTo>
                  <a:pt x="97507" y="731751"/>
                </a:moveTo>
                <a:lnTo>
                  <a:pt x="80003" y="739268"/>
                </a:lnTo>
                <a:lnTo>
                  <a:pt x="95037" y="774277"/>
                </a:lnTo>
                <a:lnTo>
                  <a:pt x="112542" y="766759"/>
                </a:lnTo>
                <a:lnTo>
                  <a:pt x="97507" y="731751"/>
                </a:lnTo>
                <a:close/>
              </a:path>
              <a:path w="1816735" h="802005">
                <a:moveTo>
                  <a:pt x="112542" y="766759"/>
                </a:moveTo>
                <a:lnTo>
                  <a:pt x="95037" y="774277"/>
                </a:lnTo>
                <a:lnTo>
                  <a:pt x="115770" y="774277"/>
                </a:lnTo>
                <a:lnTo>
                  <a:pt x="112542" y="766759"/>
                </a:lnTo>
                <a:close/>
              </a:path>
              <a:path w="1816735" h="802005">
                <a:moveTo>
                  <a:pt x="1801412" y="0"/>
                </a:moveTo>
                <a:lnTo>
                  <a:pt x="97507" y="731751"/>
                </a:lnTo>
                <a:lnTo>
                  <a:pt x="112542" y="766759"/>
                </a:lnTo>
                <a:lnTo>
                  <a:pt x="1816446" y="35007"/>
                </a:lnTo>
                <a:lnTo>
                  <a:pt x="18014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6"/>
          <p:cNvSpPr/>
          <p:nvPr/>
        </p:nvSpPr>
        <p:spPr>
          <a:xfrm>
            <a:off x="3337953" y="2166532"/>
            <a:ext cx="1040765" cy="792480"/>
          </a:xfrm>
          <a:custGeom>
            <a:avLst/>
            <a:gdLst/>
            <a:ahLst/>
            <a:cxnLst/>
            <a:rect l="l" t="t" r="r" b="b"/>
            <a:pathLst>
              <a:path w="1040764" h="792480">
                <a:moveTo>
                  <a:pt x="56776" y="677571"/>
                </a:moveTo>
                <a:lnTo>
                  <a:pt x="0" y="792057"/>
                </a:lnTo>
                <a:lnTo>
                  <a:pt x="125655" y="768785"/>
                </a:lnTo>
                <a:lnTo>
                  <a:pt x="111365" y="749862"/>
                </a:lnTo>
                <a:lnTo>
                  <a:pt x="87491" y="749862"/>
                </a:lnTo>
                <a:lnTo>
                  <a:pt x="64531" y="719457"/>
                </a:lnTo>
                <a:lnTo>
                  <a:pt x="79735" y="707976"/>
                </a:lnTo>
                <a:lnTo>
                  <a:pt x="56776" y="677571"/>
                </a:lnTo>
                <a:close/>
              </a:path>
              <a:path w="1040764" h="792480">
                <a:moveTo>
                  <a:pt x="79735" y="707976"/>
                </a:moveTo>
                <a:lnTo>
                  <a:pt x="64531" y="719457"/>
                </a:lnTo>
                <a:lnTo>
                  <a:pt x="87491" y="749862"/>
                </a:lnTo>
                <a:lnTo>
                  <a:pt x="102695" y="738381"/>
                </a:lnTo>
                <a:lnTo>
                  <a:pt x="79735" y="707976"/>
                </a:lnTo>
                <a:close/>
              </a:path>
              <a:path w="1040764" h="792480">
                <a:moveTo>
                  <a:pt x="102695" y="738381"/>
                </a:moveTo>
                <a:lnTo>
                  <a:pt x="87491" y="749862"/>
                </a:lnTo>
                <a:lnTo>
                  <a:pt x="111365" y="749862"/>
                </a:lnTo>
                <a:lnTo>
                  <a:pt x="102695" y="738381"/>
                </a:lnTo>
                <a:close/>
              </a:path>
              <a:path w="1040764" h="792480">
                <a:moveTo>
                  <a:pt x="1017295" y="0"/>
                </a:moveTo>
                <a:lnTo>
                  <a:pt x="79735" y="707976"/>
                </a:lnTo>
                <a:lnTo>
                  <a:pt x="102695" y="738381"/>
                </a:lnTo>
                <a:lnTo>
                  <a:pt x="1040255" y="30405"/>
                </a:lnTo>
                <a:lnTo>
                  <a:pt x="10172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7"/>
          <p:cNvSpPr/>
          <p:nvPr/>
        </p:nvSpPr>
        <p:spPr>
          <a:xfrm>
            <a:off x="4193153" y="2178422"/>
            <a:ext cx="192405" cy="780415"/>
          </a:xfrm>
          <a:custGeom>
            <a:avLst/>
            <a:gdLst/>
            <a:ahLst/>
            <a:cxnLst/>
            <a:rect l="l" t="t" r="r" b="b"/>
            <a:pathLst>
              <a:path w="192404" h="780414">
                <a:moveTo>
                  <a:pt x="0" y="657672"/>
                </a:moveTo>
                <a:lnTo>
                  <a:pt x="36404" y="780167"/>
                </a:lnTo>
                <a:lnTo>
                  <a:pt x="103553" y="689681"/>
                </a:lnTo>
                <a:lnTo>
                  <a:pt x="71727" y="689681"/>
                </a:lnTo>
                <a:lnTo>
                  <a:pt x="34207" y="683056"/>
                </a:lnTo>
                <a:lnTo>
                  <a:pt x="37519" y="664296"/>
                </a:lnTo>
                <a:lnTo>
                  <a:pt x="0" y="657672"/>
                </a:lnTo>
                <a:close/>
              </a:path>
              <a:path w="192404" h="780414">
                <a:moveTo>
                  <a:pt x="37519" y="664296"/>
                </a:moveTo>
                <a:lnTo>
                  <a:pt x="34207" y="683056"/>
                </a:lnTo>
                <a:lnTo>
                  <a:pt x="71727" y="689681"/>
                </a:lnTo>
                <a:lnTo>
                  <a:pt x="75039" y="670921"/>
                </a:lnTo>
                <a:lnTo>
                  <a:pt x="37519" y="664296"/>
                </a:lnTo>
                <a:close/>
              </a:path>
              <a:path w="192404" h="780414">
                <a:moveTo>
                  <a:pt x="75039" y="670921"/>
                </a:moveTo>
                <a:lnTo>
                  <a:pt x="71727" y="689681"/>
                </a:lnTo>
                <a:lnTo>
                  <a:pt x="103553" y="689681"/>
                </a:lnTo>
                <a:lnTo>
                  <a:pt x="112558" y="677546"/>
                </a:lnTo>
                <a:lnTo>
                  <a:pt x="75039" y="670921"/>
                </a:lnTo>
                <a:close/>
              </a:path>
              <a:path w="192404" h="780414">
                <a:moveTo>
                  <a:pt x="154815" y="0"/>
                </a:moveTo>
                <a:lnTo>
                  <a:pt x="37519" y="664296"/>
                </a:lnTo>
                <a:lnTo>
                  <a:pt x="75039" y="670921"/>
                </a:lnTo>
                <a:lnTo>
                  <a:pt x="192335" y="6625"/>
                </a:lnTo>
                <a:lnTo>
                  <a:pt x="1548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4356973" y="2165371"/>
            <a:ext cx="1313180" cy="793750"/>
          </a:xfrm>
          <a:custGeom>
            <a:avLst/>
            <a:gdLst/>
            <a:ahLst/>
            <a:cxnLst/>
            <a:rect l="l" t="t" r="r" b="b"/>
            <a:pathLst>
              <a:path w="1313179" h="793750">
                <a:moveTo>
                  <a:pt x="1204937" y="751052"/>
                </a:moveTo>
                <a:lnTo>
                  <a:pt x="1185428" y="783777"/>
                </a:lnTo>
                <a:lnTo>
                  <a:pt x="1312870" y="793217"/>
                </a:lnTo>
                <a:lnTo>
                  <a:pt x="1292115" y="760806"/>
                </a:lnTo>
                <a:lnTo>
                  <a:pt x="1221299" y="760806"/>
                </a:lnTo>
                <a:lnTo>
                  <a:pt x="1204937" y="751052"/>
                </a:lnTo>
                <a:close/>
              </a:path>
              <a:path w="1313179" h="793750">
                <a:moveTo>
                  <a:pt x="1224447" y="718326"/>
                </a:moveTo>
                <a:lnTo>
                  <a:pt x="1204937" y="751052"/>
                </a:lnTo>
                <a:lnTo>
                  <a:pt x="1221299" y="760806"/>
                </a:lnTo>
                <a:lnTo>
                  <a:pt x="1240809" y="728080"/>
                </a:lnTo>
                <a:lnTo>
                  <a:pt x="1224447" y="718326"/>
                </a:lnTo>
                <a:close/>
              </a:path>
              <a:path w="1313179" h="793750">
                <a:moveTo>
                  <a:pt x="1243957" y="685600"/>
                </a:moveTo>
                <a:lnTo>
                  <a:pt x="1224447" y="718326"/>
                </a:lnTo>
                <a:lnTo>
                  <a:pt x="1240809" y="728080"/>
                </a:lnTo>
                <a:lnTo>
                  <a:pt x="1221299" y="760806"/>
                </a:lnTo>
                <a:lnTo>
                  <a:pt x="1292115" y="760806"/>
                </a:lnTo>
                <a:lnTo>
                  <a:pt x="1243957" y="685600"/>
                </a:lnTo>
                <a:close/>
              </a:path>
              <a:path w="1313179" h="793750">
                <a:moveTo>
                  <a:pt x="19509" y="0"/>
                </a:moveTo>
                <a:lnTo>
                  <a:pt x="0" y="32726"/>
                </a:lnTo>
                <a:lnTo>
                  <a:pt x="1204937" y="751052"/>
                </a:lnTo>
                <a:lnTo>
                  <a:pt x="1224447" y="718326"/>
                </a:lnTo>
                <a:lnTo>
                  <a:pt x="195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/>
          <p:nvPr/>
        </p:nvSpPr>
        <p:spPr>
          <a:xfrm>
            <a:off x="4703938" y="2958589"/>
            <a:ext cx="560705" cy="347345"/>
          </a:xfrm>
          <a:custGeom>
            <a:avLst/>
            <a:gdLst/>
            <a:ahLst/>
            <a:cxnLst/>
            <a:rect l="l" t="t" r="r" b="b"/>
            <a:pathLst>
              <a:path w="560704" h="347344">
                <a:moveTo>
                  <a:pt x="280055" y="0"/>
                </a:moveTo>
                <a:lnTo>
                  <a:pt x="223614" y="3525"/>
                </a:lnTo>
                <a:lnTo>
                  <a:pt x="171044" y="13635"/>
                </a:lnTo>
                <a:lnTo>
                  <a:pt x="123473" y="29632"/>
                </a:lnTo>
                <a:lnTo>
                  <a:pt x="82026" y="50819"/>
                </a:lnTo>
                <a:lnTo>
                  <a:pt x="47828" y="76497"/>
                </a:lnTo>
                <a:lnTo>
                  <a:pt x="22008" y="105970"/>
                </a:lnTo>
                <a:lnTo>
                  <a:pt x="0" y="173507"/>
                </a:lnTo>
                <a:lnTo>
                  <a:pt x="5689" y="208475"/>
                </a:lnTo>
                <a:lnTo>
                  <a:pt x="47828" y="270516"/>
                </a:lnTo>
                <a:lnTo>
                  <a:pt x="82026" y="296195"/>
                </a:lnTo>
                <a:lnTo>
                  <a:pt x="123473" y="317382"/>
                </a:lnTo>
                <a:lnTo>
                  <a:pt x="171044" y="333379"/>
                </a:lnTo>
                <a:lnTo>
                  <a:pt x="223614" y="343489"/>
                </a:lnTo>
                <a:lnTo>
                  <a:pt x="280055" y="347014"/>
                </a:lnTo>
                <a:lnTo>
                  <a:pt x="336496" y="343489"/>
                </a:lnTo>
                <a:lnTo>
                  <a:pt x="389065" y="333379"/>
                </a:lnTo>
                <a:lnTo>
                  <a:pt x="436637" y="317382"/>
                </a:lnTo>
                <a:lnTo>
                  <a:pt x="478084" y="296195"/>
                </a:lnTo>
                <a:lnTo>
                  <a:pt x="512281" y="270516"/>
                </a:lnTo>
                <a:lnTo>
                  <a:pt x="538102" y="241044"/>
                </a:lnTo>
                <a:lnTo>
                  <a:pt x="560110" y="173507"/>
                </a:lnTo>
                <a:lnTo>
                  <a:pt x="554420" y="138539"/>
                </a:lnTo>
                <a:lnTo>
                  <a:pt x="512281" y="76497"/>
                </a:lnTo>
                <a:lnTo>
                  <a:pt x="478084" y="50819"/>
                </a:lnTo>
                <a:lnTo>
                  <a:pt x="436637" y="29632"/>
                </a:lnTo>
                <a:lnTo>
                  <a:pt x="389065" y="13635"/>
                </a:lnTo>
                <a:lnTo>
                  <a:pt x="336496" y="3525"/>
                </a:lnTo>
                <a:lnTo>
                  <a:pt x="280055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0"/>
          <p:cNvSpPr/>
          <p:nvPr/>
        </p:nvSpPr>
        <p:spPr>
          <a:xfrm>
            <a:off x="4703938" y="2958589"/>
            <a:ext cx="560705" cy="347345"/>
          </a:xfrm>
          <a:custGeom>
            <a:avLst/>
            <a:gdLst/>
            <a:ahLst/>
            <a:cxnLst/>
            <a:rect l="l" t="t" r="r" b="b"/>
            <a:pathLst>
              <a:path w="560704" h="347344">
                <a:moveTo>
                  <a:pt x="0" y="173507"/>
                </a:moveTo>
                <a:lnTo>
                  <a:pt x="22008" y="105970"/>
                </a:lnTo>
                <a:lnTo>
                  <a:pt x="47829" y="76497"/>
                </a:lnTo>
                <a:lnTo>
                  <a:pt x="82026" y="50819"/>
                </a:lnTo>
                <a:lnTo>
                  <a:pt x="123473" y="29632"/>
                </a:lnTo>
                <a:lnTo>
                  <a:pt x="171045" y="13635"/>
                </a:lnTo>
                <a:lnTo>
                  <a:pt x="223614" y="3525"/>
                </a:lnTo>
                <a:lnTo>
                  <a:pt x="280055" y="0"/>
                </a:lnTo>
                <a:lnTo>
                  <a:pt x="336496" y="3525"/>
                </a:lnTo>
                <a:lnTo>
                  <a:pt x="389065" y="13635"/>
                </a:lnTo>
                <a:lnTo>
                  <a:pt x="436637" y="29632"/>
                </a:lnTo>
                <a:lnTo>
                  <a:pt x="478084" y="50819"/>
                </a:lnTo>
                <a:lnTo>
                  <a:pt x="512281" y="76497"/>
                </a:lnTo>
                <a:lnTo>
                  <a:pt x="538102" y="105970"/>
                </a:lnTo>
                <a:lnTo>
                  <a:pt x="560111" y="173507"/>
                </a:lnTo>
                <a:lnTo>
                  <a:pt x="554421" y="208474"/>
                </a:lnTo>
                <a:lnTo>
                  <a:pt x="512281" y="270516"/>
                </a:lnTo>
                <a:lnTo>
                  <a:pt x="478084" y="296194"/>
                </a:lnTo>
                <a:lnTo>
                  <a:pt x="436637" y="317381"/>
                </a:lnTo>
                <a:lnTo>
                  <a:pt x="389065" y="333378"/>
                </a:lnTo>
                <a:lnTo>
                  <a:pt x="336496" y="343488"/>
                </a:lnTo>
                <a:lnTo>
                  <a:pt x="280055" y="347014"/>
                </a:lnTo>
                <a:lnTo>
                  <a:pt x="223614" y="343488"/>
                </a:lnTo>
                <a:lnTo>
                  <a:pt x="171045" y="333378"/>
                </a:lnTo>
                <a:lnTo>
                  <a:pt x="123473" y="317381"/>
                </a:lnTo>
                <a:lnTo>
                  <a:pt x="82026" y="296194"/>
                </a:lnTo>
                <a:lnTo>
                  <a:pt x="47829" y="270516"/>
                </a:lnTo>
                <a:lnTo>
                  <a:pt x="22008" y="241043"/>
                </a:lnTo>
                <a:lnTo>
                  <a:pt x="0" y="17350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/>
          <p:cNvSpPr/>
          <p:nvPr/>
        </p:nvSpPr>
        <p:spPr>
          <a:xfrm>
            <a:off x="6075638" y="2958589"/>
            <a:ext cx="560705" cy="347345"/>
          </a:xfrm>
          <a:custGeom>
            <a:avLst/>
            <a:gdLst/>
            <a:ahLst/>
            <a:cxnLst/>
            <a:rect l="l" t="t" r="r" b="b"/>
            <a:pathLst>
              <a:path w="560704" h="347344">
                <a:moveTo>
                  <a:pt x="280056" y="0"/>
                </a:moveTo>
                <a:lnTo>
                  <a:pt x="223615" y="3525"/>
                </a:lnTo>
                <a:lnTo>
                  <a:pt x="171046" y="13635"/>
                </a:lnTo>
                <a:lnTo>
                  <a:pt x="123474" y="29632"/>
                </a:lnTo>
                <a:lnTo>
                  <a:pt x="82026" y="50819"/>
                </a:lnTo>
                <a:lnTo>
                  <a:pt x="47829" y="76497"/>
                </a:lnTo>
                <a:lnTo>
                  <a:pt x="22008" y="105970"/>
                </a:lnTo>
                <a:lnTo>
                  <a:pt x="0" y="173507"/>
                </a:lnTo>
                <a:lnTo>
                  <a:pt x="5689" y="208475"/>
                </a:lnTo>
                <a:lnTo>
                  <a:pt x="47829" y="270516"/>
                </a:lnTo>
                <a:lnTo>
                  <a:pt x="82026" y="296195"/>
                </a:lnTo>
                <a:lnTo>
                  <a:pt x="123474" y="317382"/>
                </a:lnTo>
                <a:lnTo>
                  <a:pt x="171046" y="333379"/>
                </a:lnTo>
                <a:lnTo>
                  <a:pt x="223615" y="343489"/>
                </a:lnTo>
                <a:lnTo>
                  <a:pt x="280056" y="347014"/>
                </a:lnTo>
                <a:lnTo>
                  <a:pt x="336497" y="343489"/>
                </a:lnTo>
                <a:lnTo>
                  <a:pt x="389066" y="333379"/>
                </a:lnTo>
                <a:lnTo>
                  <a:pt x="436637" y="317382"/>
                </a:lnTo>
                <a:lnTo>
                  <a:pt x="478085" y="296195"/>
                </a:lnTo>
                <a:lnTo>
                  <a:pt x="512282" y="270516"/>
                </a:lnTo>
                <a:lnTo>
                  <a:pt x="538103" y="241044"/>
                </a:lnTo>
                <a:lnTo>
                  <a:pt x="560111" y="173507"/>
                </a:lnTo>
                <a:lnTo>
                  <a:pt x="554422" y="138539"/>
                </a:lnTo>
                <a:lnTo>
                  <a:pt x="512282" y="76497"/>
                </a:lnTo>
                <a:lnTo>
                  <a:pt x="478085" y="50819"/>
                </a:lnTo>
                <a:lnTo>
                  <a:pt x="436637" y="29632"/>
                </a:lnTo>
                <a:lnTo>
                  <a:pt x="389066" y="13635"/>
                </a:lnTo>
                <a:lnTo>
                  <a:pt x="336497" y="3525"/>
                </a:lnTo>
                <a:lnTo>
                  <a:pt x="280056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2"/>
          <p:cNvSpPr/>
          <p:nvPr/>
        </p:nvSpPr>
        <p:spPr>
          <a:xfrm>
            <a:off x="6075638" y="2958589"/>
            <a:ext cx="560705" cy="347345"/>
          </a:xfrm>
          <a:custGeom>
            <a:avLst/>
            <a:gdLst/>
            <a:ahLst/>
            <a:cxnLst/>
            <a:rect l="l" t="t" r="r" b="b"/>
            <a:pathLst>
              <a:path w="560704" h="347344">
                <a:moveTo>
                  <a:pt x="0" y="173507"/>
                </a:moveTo>
                <a:lnTo>
                  <a:pt x="22008" y="105970"/>
                </a:lnTo>
                <a:lnTo>
                  <a:pt x="47829" y="76497"/>
                </a:lnTo>
                <a:lnTo>
                  <a:pt x="82026" y="50819"/>
                </a:lnTo>
                <a:lnTo>
                  <a:pt x="123473" y="29632"/>
                </a:lnTo>
                <a:lnTo>
                  <a:pt x="171045" y="13635"/>
                </a:lnTo>
                <a:lnTo>
                  <a:pt x="223614" y="3525"/>
                </a:lnTo>
                <a:lnTo>
                  <a:pt x="280055" y="0"/>
                </a:lnTo>
                <a:lnTo>
                  <a:pt x="336496" y="3525"/>
                </a:lnTo>
                <a:lnTo>
                  <a:pt x="389065" y="13635"/>
                </a:lnTo>
                <a:lnTo>
                  <a:pt x="436637" y="29632"/>
                </a:lnTo>
                <a:lnTo>
                  <a:pt x="478084" y="50819"/>
                </a:lnTo>
                <a:lnTo>
                  <a:pt x="512281" y="76497"/>
                </a:lnTo>
                <a:lnTo>
                  <a:pt x="538102" y="105970"/>
                </a:lnTo>
                <a:lnTo>
                  <a:pt x="560111" y="173507"/>
                </a:lnTo>
                <a:lnTo>
                  <a:pt x="554421" y="208474"/>
                </a:lnTo>
                <a:lnTo>
                  <a:pt x="512281" y="270516"/>
                </a:lnTo>
                <a:lnTo>
                  <a:pt x="478084" y="296194"/>
                </a:lnTo>
                <a:lnTo>
                  <a:pt x="436637" y="317381"/>
                </a:lnTo>
                <a:lnTo>
                  <a:pt x="389065" y="333378"/>
                </a:lnTo>
                <a:lnTo>
                  <a:pt x="336496" y="343488"/>
                </a:lnTo>
                <a:lnTo>
                  <a:pt x="280055" y="347014"/>
                </a:lnTo>
                <a:lnTo>
                  <a:pt x="223614" y="343488"/>
                </a:lnTo>
                <a:lnTo>
                  <a:pt x="171045" y="333378"/>
                </a:lnTo>
                <a:lnTo>
                  <a:pt x="123473" y="317381"/>
                </a:lnTo>
                <a:lnTo>
                  <a:pt x="82026" y="296194"/>
                </a:lnTo>
                <a:lnTo>
                  <a:pt x="47829" y="270516"/>
                </a:lnTo>
                <a:lnTo>
                  <a:pt x="22008" y="241043"/>
                </a:lnTo>
                <a:lnTo>
                  <a:pt x="0" y="17350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3"/>
          <p:cNvSpPr txBox="1"/>
          <p:nvPr/>
        </p:nvSpPr>
        <p:spPr>
          <a:xfrm>
            <a:off x="4035089" y="2941149"/>
            <a:ext cx="253809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804545" algn="l"/>
                <a:tab pos="1490980" algn="l"/>
                <a:tab pos="2176780" algn="l"/>
              </a:tabLst>
            </a:pPr>
            <a:r>
              <a:rPr sz="2100" b="1" i="1" spc="-55" dirty="0">
                <a:latin typeface="Comic Sans MS"/>
                <a:cs typeface="Comic Sans MS"/>
              </a:rPr>
              <a:t>X</a:t>
            </a:r>
            <a:r>
              <a:rPr sz="2025" b="1" i="1" spc="-82" baseline="-16460" dirty="0">
                <a:latin typeface="Comic Sans MS"/>
                <a:cs typeface="Comic Sans MS"/>
              </a:rPr>
              <a:t>3	</a:t>
            </a:r>
            <a:r>
              <a:rPr sz="2100" b="1" i="1" spc="-55" dirty="0">
                <a:latin typeface="Comic Sans MS"/>
                <a:cs typeface="Comic Sans MS"/>
              </a:rPr>
              <a:t>X</a:t>
            </a:r>
            <a:r>
              <a:rPr sz="2025" b="1" i="1" spc="-82" baseline="-16460" dirty="0">
                <a:latin typeface="Comic Sans MS"/>
                <a:cs typeface="Comic Sans MS"/>
              </a:rPr>
              <a:t>4	</a:t>
            </a:r>
            <a:r>
              <a:rPr sz="2100" b="1" i="1" spc="-55" dirty="0">
                <a:latin typeface="Comic Sans MS"/>
                <a:cs typeface="Comic Sans MS"/>
              </a:rPr>
              <a:t>X</a:t>
            </a:r>
            <a:r>
              <a:rPr sz="2025" b="1" i="1" spc="-82" baseline="-16460" dirty="0">
                <a:latin typeface="Comic Sans MS"/>
                <a:cs typeface="Comic Sans MS"/>
              </a:rPr>
              <a:t>5	</a:t>
            </a:r>
            <a:r>
              <a:rPr sz="2100" b="1" i="1" spc="-55" dirty="0">
                <a:latin typeface="Comic Sans MS"/>
                <a:cs typeface="Comic Sans MS"/>
              </a:rPr>
              <a:t>X</a:t>
            </a:r>
            <a:r>
              <a:rPr sz="2025" b="1" i="1" spc="-82" baseline="-16460" dirty="0">
                <a:latin typeface="Comic Sans MS"/>
                <a:cs typeface="Comic Sans MS"/>
              </a:rPr>
              <a:t>6</a:t>
            </a:r>
            <a:endParaRPr sz="2025" baseline="-16460">
              <a:latin typeface="Comic Sans MS"/>
              <a:cs typeface="Comic Sans MS"/>
            </a:endParaRPr>
          </a:p>
        </p:txBody>
      </p:sp>
      <p:sp>
        <p:nvSpPr>
          <p:cNvPr id="28" name="object 24"/>
          <p:cNvSpPr/>
          <p:nvPr/>
        </p:nvSpPr>
        <p:spPr>
          <a:xfrm>
            <a:off x="4351813" y="2169883"/>
            <a:ext cx="632460" cy="789305"/>
          </a:xfrm>
          <a:custGeom>
            <a:avLst/>
            <a:gdLst/>
            <a:ahLst/>
            <a:cxnLst/>
            <a:rect l="l" t="t" r="r" b="b"/>
            <a:pathLst>
              <a:path w="632460" h="789305">
                <a:moveTo>
                  <a:pt x="546159" y="711066"/>
                </a:moveTo>
                <a:lnTo>
                  <a:pt x="516329" y="734768"/>
                </a:lnTo>
                <a:lnTo>
                  <a:pt x="632180" y="788705"/>
                </a:lnTo>
                <a:lnTo>
                  <a:pt x="618957" y="725981"/>
                </a:lnTo>
                <a:lnTo>
                  <a:pt x="558010" y="725981"/>
                </a:lnTo>
                <a:lnTo>
                  <a:pt x="546159" y="711066"/>
                </a:lnTo>
                <a:close/>
              </a:path>
              <a:path w="632460" h="789305">
                <a:moveTo>
                  <a:pt x="575989" y="687364"/>
                </a:moveTo>
                <a:lnTo>
                  <a:pt x="546159" y="711066"/>
                </a:lnTo>
                <a:lnTo>
                  <a:pt x="558010" y="725981"/>
                </a:lnTo>
                <a:lnTo>
                  <a:pt x="587839" y="702279"/>
                </a:lnTo>
                <a:lnTo>
                  <a:pt x="575989" y="687364"/>
                </a:lnTo>
                <a:close/>
              </a:path>
              <a:path w="632460" h="789305">
                <a:moveTo>
                  <a:pt x="605819" y="663662"/>
                </a:moveTo>
                <a:lnTo>
                  <a:pt x="575989" y="687364"/>
                </a:lnTo>
                <a:lnTo>
                  <a:pt x="587839" y="702279"/>
                </a:lnTo>
                <a:lnTo>
                  <a:pt x="558010" y="725981"/>
                </a:lnTo>
                <a:lnTo>
                  <a:pt x="618957" y="725981"/>
                </a:lnTo>
                <a:lnTo>
                  <a:pt x="605819" y="663662"/>
                </a:lnTo>
                <a:close/>
              </a:path>
              <a:path w="632460" h="789305">
                <a:moveTo>
                  <a:pt x="29829" y="0"/>
                </a:moveTo>
                <a:lnTo>
                  <a:pt x="0" y="23702"/>
                </a:lnTo>
                <a:lnTo>
                  <a:pt x="546159" y="711066"/>
                </a:lnTo>
                <a:lnTo>
                  <a:pt x="575989" y="687364"/>
                </a:lnTo>
                <a:lnTo>
                  <a:pt x="298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5"/>
          <p:cNvSpPr/>
          <p:nvPr/>
        </p:nvSpPr>
        <p:spPr>
          <a:xfrm>
            <a:off x="4359798" y="2163989"/>
            <a:ext cx="1996439" cy="806450"/>
          </a:xfrm>
          <a:custGeom>
            <a:avLst/>
            <a:gdLst/>
            <a:ahLst/>
            <a:cxnLst/>
            <a:rect l="l" t="t" r="r" b="b"/>
            <a:pathLst>
              <a:path w="1996439" h="806450">
                <a:moveTo>
                  <a:pt x="1882499" y="770759"/>
                </a:moveTo>
                <a:lnTo>
                  <a:pt x="1868637" y="806249"/>
                </a:lnTo>
                <a:lnTo>
                  <a:pt x="1995896" y="794599"/>
                </a:lnTo>
                <a:lnTo>
                  <a:pt x="1980616" y="777689"/>
                </a:lnTo>
                <a:lnTo>
                  <a:pt x="1900241" y="777689"/>
                </a:lnTo>
                <a:lnTo>
                  <a:pt x="1882499" y="770759"/>
                </a:lnTo>
                <a:close/>
              </a:path>
              <a:path w="1996439" h="806450">
                <a:moveTo>
                  <a:pt x="1896360" y="735271"/>
                </a:moveTo>
                <a:lnTo>
                  <a:pt x="1882499" y="770759"/>
                </a:lnTo>
                <a:lnTo>
                  <a:pt x="1900241" y="777689"/>
                </a:lnTo>
                <a:lnTo>
                  <a:pt x="1914102" y="742200"/>
                </a:lnTo>
                <a:lnTo>
                  <a:pt x="1896360" y="735271"/>
                </a:lnTo>
                <a:close/>
              </a:path>
              <a:path w="1996439" h="806450">
                <a:moveTo>
                  <a:pt x="1910222" y="699782"/>
                </a:moveTo>
                <a:lnTo>
                  <a:pt x="1896360" y="735271"/>
                </a:lnTo>
                <a:lnTo>
                  <a:pt x="1914102" y="742200"/>
                </a:lnTo>
                <a:lnTo>
                  <a:pt x="1900241" y="777689"/>
                </a:lnTo>
                <a:lnTo>
                  <a:pt x="1980616" y="777689"/>
                </a:lnTo>
                <a:lnTo>
                  <a:pt x="1910222" y="699782"/>
                </a:lnTo>
                <a:close/>
              </a:path>
              <a:path w="1996439" h="806450">
                <a:moveTo>
                  <a:pt x="13862" y="0"/>
                </a:moveTo>
                <a:lnTo>
                  <a:pt x="0" y="35490"/>
                </a:lnTo>
                <a:lnTo>
                  <a:pt x="1882499" y="770759"/>
                </a:lnTo>
                <a:lnTo>
                  <a:pt x="1896360" y="735271"/>
                </a:lnTo>
                <a:lnTo>
                  <a:pt x="13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3991629" y="1366090"/>
                <a:ext cx="19852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629" y="1366090"/>
                <a:ext cx="1985287" cy="369332"/>
              </a:xfrm>
              <a:prstGeom prst="rect">
                <a:avLst/>
              </a:prstGeom>
              <a:blipFill>
                <a:blip r:embed="rId2"/>
                <a:stretch>
                  <a:fillRect l="-3385" r="-5231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998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Arial"/>
              </a:rPr>
              <a:t>Learning </a:t>
            </a:r>
            <a:r>
              <a:rPr lang="en-US" altLang="zh-CN" spc="-5" dirty="0">
                <a:cs typeface="Arial"/>
              </a:rPr>
              <a:t>(training) the </a:t>
            </a:r>
            <a:r>
              <a:rPr lang="en-US" altLang="zh-CN" dirty="0">
                <a:cs typeface="Arial"/>
              </a:rPr>
              <a:t>NBC</a:t>
            </a:r>
            <a:r>
              <a:rPr lang="en-US" altLang="zh-CN" spc="-30" dirty="0">
                <a:cs typeface="Arial"/>
              </a:rPr>
              <a:t> </a:t>
            </a:r>
            <a:r>
              <a:rPr lang="en-US" altLang="zh-CN" spc="-5" dirty="0">
                <a:cs typeface="Arial"/>
              </a:rPr>
              <a:t>Model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7" name="object 3"/>
          <p:cNvSpPr/>
          <p:nvPr/>
        </p:nvSpPr>
        <p:spPr>
          <a:xfrm>
            <a:off x="4086673" y="1930400"/>
            <a:ext cx="560705" cy="251460"/>
          </a:xfrm>
          <a:custGeom>
            <a:avLst/>
            <a:gdLst/>
            <a:ahLst/>
            <a:cxnLst/>
            <a:rect l="l" t="t" r="r" b="b"/>
            <a:pathLst>
              <a:path w="560704" h="251460">
                <a:moveTo>
                  <a:pt x="280055" y="0"/>
                </a:moveTo>
                <a:lnTo>
                  <a:pt x="215841" y="3318"/>
                </a:lnTo>
                <a:lnTo>
                  <a:pt x="156893" y="12773"/>
                </a:lnTo>
                <a:lnTo>
                  <a:pt x="104894" y="27607"/>
                </a:lnTo>
                <a:lnTo>
                  <a:pt x="61524" y="47069"/>
                </a:lnTo>
                <a:lnTo>
                  <a:pt x="28465" y="70402"/>
                </a:lnTo>
                <a:lnTo>
                  <a:pt x="0" y="125667"/>
                </a:lnTo>
                <a:lnTo>
                  <a:pt x="7396" y="154482"/>
                </a:lnTo>
                <a:lnTo>
                  <a:pt x="61524" y="204265"/>
                </a:lnTo>
                <a:lnTo>
                  <a:pt x="104894" y="223726"/>
                </a:lnTo>
                <a:lnTo>
                  <a:pt x="156893" y="238561"/>
                </a:lnTo>
                <a:lnTo>
                  <a:pt x="215841" y="248015"/>
                </a:lnTo>
                <a:lnTo>
                  <a:pt x="280055" y="251334"/>
                </a:lnTo>
                <a:lnTo>
                  <a:pt x="344269" y="248015"/>
                </a:lnTo>
                <a:lnTo>
                  <a:pt x="403216" y="238561"/>
                </a:lnTo>
                <a:lnTo>
                  <a:pt x="455215" y="223726"/>
                </a:lnTo>
                <a:lnTo>
                  <a:pt x="498585" y="204265"/>
                </a:lnTo>
                <a:lnTo>
                  <a:pt x="531645" y="180932"/>
                </a:lnTo>
                <a:lnTo>
                  <a:pt x="560110" y="125667"/>
                </a:lnTo>
                <a:lnTo>
                  <a:pt x="552714" y="96853"/>
                </a:lnTo>
                <a:lnTo>
                  <a:pt x="498585" y="47069"/>
                </a:lnTo>
                <a:lnTo>
                  <a:pt x="455215" y="27607"/>
                </a:lnTo>
                <a:lnTo>
                  <a:pt x="403216" y="12773"/>
                </a:lnTo>
                <a:lnTo>
                  <a:pt x="344269" y="3318"/>
                </a:lnTo>
                <a:lnTo>
                  <a:pt x="280055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4086673" y="1930400"/>
            <a:ext cx="560705" cy="251460"/>
          </a:xfrm>
          <a:custGeom>
            <a:avLst/>
            <a:gdLst/>
            <a:ahLst/>
            <a:cxnLst/>
            <a:rect l="l" t="t" r="r" b="b"/>
            <a:pathLst>
              <a:path w="560704" h="251460">
                <a:moveTo>
                  <a:pt x="0" y="125667"/>
                </a:moveTo>
                <a:lnTo>
                  <a:pt x="28465" y="70402"/>
                </a:lnTo>
                <a:lnTo>
                  <a:pt x="61525" y="47068"/>
                </a:lnTo>
                <a:lnTo>
                  <a:pt x="104895" y="27607"/>
                </a:lnTo>
                <a:lnTo>
                  <a:pt x="156894" y="12772"/>
                </a:lnTo>
                <a:lnTo>
                  <a:pt x="215841" y="3318"/>
                </a:lnTo>
                <a:lnTo>
                  <a:pt x="280055" y="0"/>
                </a:lnTo>
                <a:lnTo>
                  <a:pt x="344269" y="3318"/>
                </a:lnTo>
                <a:lnTo>
                  <a:pt x="403216" y="12772"/>
                </a:lnTo>
                <a:lnTo>
                  <a:pt x="455215" y="27607"/>
                </a:lnTo>
                <a:lnTo>
                  <a:pt x="498585" y="47068"/>
                </a:lnTo>
                <a:lnTo>
                  <a:pt x="531645" y="70402"/>
                </a:lnTo>
                <a:lnTo>
                  <a:pt x="560111" y="125667"/>
                </a:lnTo>
                <a:lnTo>
                  <a:pt x="552714" y="154481"/>
                </a:lnTo>
                <a:lnTo>
                  <a:pt x="498585" y="204266"/>
                </a:lnTo>
                <a:lnTo>
                  <a:pt x="455215" y="223727"/>
                </a:lnTo>
                <a:lnTo>
                  <a:pt x="403216" y="238562"/>
                </a:lnTo>
                <a:lnTo>
                  <a:pt x="344269" y="248016"/>
                </a:lnTo>
                <a:lnTo>
                  <a:pt x="280055" y="251335"/>
                </a:lnTo>
                <a:lnTo>
                  <a:pt x="215841" y="248016"/>
                </a:lnTo>
                <a:lnTo>
                  <a:pt x="156894" y="238562"/>
                </a:lnTo>
                <a:lnTo>
                  <a:pt x="104895" y="223727"/>
                </a:lnTo>
                <a:lnTo>
                  <a:pt x="61525" y="204266"/>
                </a:lnTo>
                <a:lnTo>
                  <a:pt x="28465" y="180932"/>
                </a:lnTo>
                <a:lnTo>
                  <a:pt x="0" y="12566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 txBox="1"/>
          <p:nvPr/>
        </p:nvSpPr>
        <p:spPr>
          <a:xfrm>
            <a:off x="4275446" y="1865205"/>
            <a:ext cx="18288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1" i="1" spc="-65" dirty="0">
                <a:latin typeface="Comic Sans MS"/>
                <a:cs typeface="Comic Sans MS"/>
              </a:rPr>
              <a:t>C</a:t>
            </a:r>
            <a:endParaRPr sz="2100">
              <a:latin typeface="Comic Sans MS"/>
              <a:cs typeface="Comic Sans MS"/>
            </a:endParaRPr>
          </a:p>
        </p:txBody>
      </p:sp>
      <p:sp>
        <p:nvSpPr>
          <p:cNvPr id="10" name="object 6"/>
          <p:cNvSpPr/>
          <p:nvPr/>
        </p:nvSpPr>
        <p:spPr>
          <a:xfrm>
            <a:off x="2303462" y="2958589"/>
            <a:ext cx="507365" cy="347345"/>
          </a:xfrm>
          <a:custGeom>
            <a:avLst/>
            <a:gdLst/>
            <a:ahLst/>
            <a:cxnLst/>
            <a:rect l="l" t="t" r="r" b="b"/>
            <a:pathLst>
              <a:path w="507364" h="347344">
                <a:moveTo>
                  <a:pt x="253621" y="0"/>
                </a:moveTo>
                <a:lnTo>
                  <a:pt x="195468" y="4582"/>
                </a:lnTo>
                <a:lnTo>
                  <a:pt x="142085" y="17635"/>
                </a:lnTo>
                <a:lnTo>
                  <a:pt x="94994" y="38117"/>
                </a:lnTo>
                <a:lnTo>
                  <a:pt x="55717" y="64987"/>
                </a:lnTo>
                <a:lnTo>
                  <a:pt x="25778" y="97203"/>
                </a:lnTo>
                <a:lnTo>
                  <a:pt x="6698" y="133723"/>
                </a:lnTo>
                <a:lnTo>
                  <a:pt x="0" y="173507"/>
                </a:lnTo>
                <a:lnTo>
                  <a:pt x="6698" y="213290"/>
                </a:lnTo>
                <a:lnTo>
                  <a:pt x="25778" y="249811"/>
                </a:lnTo>
                <a:lnTo>
                  <a:pt x="55717" y="282027"/>
                </a:lnTo>
                <a:lnTo>
                  <a:pt x="94994" y="308897"/>
                </a:lnTo>
                <a:lnTo>
                  <a:pt x="142085" y="329379"/>
                </a:lnTo>
                <a:lnTo>
                  <a:pt x="195468" y="342432"/>
                </a:lnTo>
                <a:lnTo>
                  <a:pt x="253621" y="347014"/>
                </a:lnTo>
                <a:lnTo>
                  <a:pt x="311774" y="342432"/>
                </a:lnTo>
                <a:lnTo>
                  <a:pt x="365158" y="329379"/>
                </a:lnTo>
                <a:lnTo>
                  <a:pt x="412249" y="308897"/>
                </a:lnTo>
                <a:lnTo>
                  <a:pt x="451525" y="282027"/>
                </a:lnTo>
                <a:lnTo>
                  <a:pt x="481464" y="249811"/>
                </a:lnTo>
                <a:lnTo>
                  <a:pt x="500544" y="213290"/>
                </a:lnTo>
                <a:lnTo>
                  <a:pt x="507243" y="173507"/>
                </a:lnTo>
                <a:lnTo>
                  <a:pt x="500544" y="133723"/>
                </a:lnTo>
                <a:lnTo>
                  <a:pt x="481464" y="97203"/>
                </a:lnTo>
                <a:lnTo>
                  <a:pt x="451525" y="64987"/>
                </a:lnTo>
                <a:lnTo>
                  <a:pt x="412249" y="38117"/>
                </a:lnTo>
                <a:lnTo>
                  <a:pt x="365158" y="17635"/>
                </a:lnTo>
                <a:lnTo>
                  <a:pt x="311774" y="4582"/>
                </a:lnTo>
                <a:lnTo>
                  <a:pt x="253621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2303462" y="2958589"/>
            <a:ext cx="507365" cy="347345"/>
          </a:xfrm>
          <a:custGeom>
            <a:avLst/>
            <a:gdLst/>
            <a:ahLst/>
            <a:cxnLst/>
            <a:rect l="l" t="t" r="r" b="b"/>
            <a:pathLst>
              <a:path w="507364" h="347344">
                <a:moveTo>
                  <a:pt x="0" y="173507"/>
                </a:moveTo>
                <a:lnTo>
                  <a:pt x="6698" y="133723"/>
                </a:lnTo>
                <a:lnTo>
                  <a:pt x="25778" y="97203"/>
                </a:lnTo>
                <a:lnTo>
                  <a:pt x="55717" y="64987"/>
                </a:lnTo>
                <a:lnTo>
                  <a:pt x="94994" y="38117"/>
                </a:lnTo>
                <a:lnTo>
                  <a:pt x="142085" y="17635"/>
                </a:lnTo>
                <a:lnTo>
                  <a:pt x="195468" y="4582"/>
                </a:lnTo>
                <a:lnTo>
                  <a:pt x="253621" y="0"/>
                </a:lnTo>
                <a:lnTo>
                  <a:pt x="311774" y="4582"/>
                </a:lnTo>
                <a:lnTo>
                  <a:pt x="365157" y="17635"/>
                </a:lnTo>
                <a:lnTo>
                  <a:pt x="412248" y="38117"/>
                </a:lnTo>
                <a:lnTo>
                  <a:pt x="451525" y="64987"/>
                </a:lnTo>
                <a:lnTo>
                  <a:pt x="481464" y="97203"/>
                </a:lnTo>
                <a:lnTo>
                  <a:pt x="500544" y="133723"/>
                </a:lnTo>
                <a:lnTo>
                  <a:pt x="507243" y="173507"/>
                </a:lnTo>
                <a:lnTo>
                  <a:pt x="500544" y="213290"/>
                </a:lnTo>
                <a:lnTo>
                  <a:pt x="481464" y="249811"/>
                </a:lnTo>
                <a:lnTo>
                  <a:pt x="451525" y="282026"/>
                </a:lnTo>
                <a:lnTo>
                  <a:pt x="412248" y="308896"/>
                </a:lnTo>
                <a:lnTo>
                  <a:pt x="365157" y="329378"/>
                </a:lnTo>
                <a:lnTo>
                  <a:pt x="311774" y="342431"/>
                </a:lnTo>
                <a:lnTo>
                  <a:pt x="253621" y="347014"/>
                </a:lnTo>
                <a:lnTo>
                  <a:pt x="195468" y="342431"/>
                </a:lnTo>
                <a:lnTo>
                  <a:pt x="142085" y="329378"/>
                </a:lnTo>
                <a:lnTo>
                  <a:pt x="94994" y="308896"/>
                </a:lnTo>
                <a:lnTo>
                  <a:pt x="55717" y="282026"/>
                </a:lnTo>
                <a:lnTo>
                  <a:pt x="25778" y="249811"/>
                </a:lnTo>
                <a:lnTo>
                  <a:pt x="6698" y="213290"/>
                </a:lnTo>
                <a:lnTo>
                  <a:pt x="0" y="17350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3057897" y="2958589"/>
            <a:ext cx="560705" cy="347345"/>
          </a:xfrm>
          <a:custGeom>
            <a:avLst/>
            <a:gdLst/>
            <a:ahLst/>
            <a:cxnLst/>
            <a:rect l="l" t="t" r="r" b="b"/>
            <a:pathLst>
              <a:path w="560704" h="347344">
                <a:moveTo>
                  <a:pt x="280056" y="0"/>
                </a:moveTo>
                <a:lnTo>
                  <a:pt x="223615" y="3525"/>
                </a:lnTo>
                <a:lnTo>
                  <a:pt x="171046" y="13635"/>
                </a:lnTo>
                <a:lnTo>
                  <a:pt x="123474" y="29632"/>
                </a:lnTo>
                <a:lnTo>
                  <a:pt x="82026" y="50819"/>
                </a:lnTo>
                <a:lnTo>
                  <a:pt x="47829" y="76497"/>
                </a:lnTo>
                <a:lnTo>
                  <a:pt x="22008" y="105970"/>
                </a:lnTo>
                <a:lnTo>
                  <a:pt x="0" y="173507"/>
                </a:lnTo>
                <a:lnTo>
                  <a:pt x="5689" y="208475"/>
                </a:lnTo>
                <a:lnTo>
                  <a:pt x="47829" y="270516"/>
                </a:lnTo>
                <a:lnTo>
                  <a:pt x="82026" y="296195"/>
                </a:lnTo>
                <a:lnTo>
                  <a:pt x="123474" y="317382"/>
                </a:lnTo>
                <a:lnTo>
                  <a:pt x="171046" y="333379"/>
                </a:lnTo>
                <a:lnTo>
                  <a:pt x="223615" y="343489"/>
                </a:lnTo>
                <a:lnTo>
                  <a:pt x="280056" y="347014"/>
                </a:lnTo>
                <a:lnTo>
                  <a:pt x="336497" y="343489"/>
                </a:lnTo>
                <a:lnTo>
                  <a:pt x="389066" y="333379"/>
                </a:lnTo>
                <a:lnTo>
                  <a:pt x="436637" y="317382"/>
                </a:lnTo>
                <a:lnTo>
                  <a:pt x="478085" y="296195"/>
                </a:lnTo>
                <a:lnTo>
                  <a:pt x="512282" y="270516"/>
                </a:lnTo>
                <a:lnTo>
                  <a:pt x="538103" y="241044"/>
                </a:lnTo>
                <a:lnTo>
                  <a:pt x="560111" y="173507"/>
                </a:lnTo>
                <a:lnTo>
                  <a:pt x="554422" y="138539"/>
                </a:lnTo>
                <a:lnTo>
                  <a:pt x="512282" y="76497"/>
                </a:lnTo>
                <a:lnTo>
                  <a:pt x="478085" y="50819"/>
                </a:lnTo>
                <a:lnTo>
                  <a:pt x="436637" y="29632"/>
                </a:lnTo>
                <a:lnTo>
                  <a:pt x="389066" y="13635"/>
                </a:lnTo>
                <a:lnTo>
                  <a:pt x="336497" y="3525"/>
                </a:lnTo>
                <a:lnTo>
                  <a:pt x="280056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3057897" y="2958589"/>
            <a:ext cx="560705" cy="347345"/>
          </a:xfrm>
          <a:custGeom>
            <a:avLst/>
            <a:gdLst/>
            <a:ahLst/>
            <a:cxnLst/>
            <a:rect l="l" t="t" r="r" b="b"/>
            <a:pathLst>
              <a:path w="560704" h="347344">
                <a:moveTo>
                  <a:pt x="0" y="173507"/>
                </a:moveTo>
                <a:lnTo>
                  <a:pt x="22008" y="105970"/>
                </a:lnTo>
                <a:lnTo>
                  <a:pt x="47829" y="76497"/>
                </a:lnTo>
                <a:lnTo>
                  <a:pt x="82026" y="50819"/>
                </a:lnTo>
                <a:lnTo>
                  <a:pt x="123473" y="29632"/>
                </a:lnTo>
                <a:lnTo>
                  <a:pt x="171045" y="13635"/>
                </a:lnTo>
                <a:lnTo>
                  <a:pt x="223614" y="3525"/>
                </a:lnTo>
                <a:lnTo>
                  <a:pt x="280055" y="0"/>
                </a:lnTo>
                <a:lnTo>
                  <a:pt x="336496" y="3525"/>
                </a:lnTo>
                <a:lnTo>
                  <a:pt x="389065" y="13635"/>
                </a:lnTo>
                <a:lnTo>
                  <a:pt x="436637" y="29632"/>
                </a:lnTo>
                <a:lnTo>
                  <a:pt x="478084" y="50819"/>
                </a:lnTo>
                <a:lnTo>
                  <a:pt x="512281" y="76497"/>
                </a:lnTo>
                <a:lnTo>
                  <a:pt x="538102" y="105970"/>
                </a:lnTo>
                <a:lnTo>
                  <a:pt x="560111" y="173507"/>
                </a:lnTo>
                <a:lnTo>
                  <a:pt x="554421" y="208474"/>
                </a:lnTo>
                <a:lnTo>
                  <a:pt x="512281" y="270516"/>
                </a:lnTo>
                <a:lnTo>
                  <a:pt x="478084" y="296194"/>
                </a:lnTo>
                <a:lnTo>
                  <a:pt x="436637" y="317381"/>
                </a:lnTo>
                <a:lnTo>
                  <a:pt x="389065" y="333378"/>
                </a:lnTo>
                <a:lnTo>
                  <a:pt x="336496" y="343488"/>
                </a:lnTo>
                <a:lnTo>
                  <a:pt x="280055" y="347014"/>
                </a:lnTo>
                <a:lnTo>
                  <a:pt x="223614" y="343488"/>
                </a:lnTo>
                <a:lnTo>
                  <a:pt x="171045" y="333378"/>
                </a:lnTo>
                <a:lnTo>
                  <a:pt x="123473" y="317381"/>
                </a:lnTo>
                <a:lnTo>
                  <a:pt x="82026" y="296194"/>
                </a:lnTo>
                <a:lnTo>
                  <a:pt x="47829" y="270516"/>
                </a:lnTo>
                <a:lnTo>
                  <a:pt x="22008" y="241043"/>
                </a:lnTo>
                <a:lnTo>
                  <a:pt x="0" y="17350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 txBox="1"/>
          <p:nvPr/>
        </p:nvSpPr>
        <p:spPr>
          <a:xfrm>
            <a:off x="2362616" y="2941149"/>
            <a:ext cx="1167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831215" algn="l"/>
              </a:tabLst>
            </a:pPr>
            <a:r>
              <a:rPr sz="2100" b="1" i="1" spc="-55" dirty="0">
                <a:latin typeface="Comic Sans MS"/>
                <a:cs typeface="Comic Sans MS"/>
              </a:rPr>
              <a:t>X</a:t>
            </a:r>
            <a:r>
              <a:rPr sz="2025" b="1" i="1" spc="-82" baseline="-16460" dirty="0">
                <a:latin typeface="Comic Sans MS"/>
                <a:cs typeface="Comic Sans MS"/>
              </a:rPr>
              <a:t>1	</a:t>
            </a:r>
            <a:r>
              <a:rPr sz="2100" b="1" i="1" spc="-55" dirty="0">
                <a:latin typeface="Comic Sans MS"/>
                <a:cs typeface="Comic Sans MS"/>
              </a:rPr>
              <a:t>X</a:t>
            </a:r>
            <a:r>
              <a:rPr sz="2025" b="1" i="1" spc="-82" baseline="-16460" dirty="0">
                <a:latin typeface="Comic Sans MS"/>
                <a:cs typeface="Comic Sans MS"/>
              </a:rPr>
              <a:t>2</a:t>
            </a:r>
            <a:endParaRPr sz="2025" baseline="-16460">
              <a:latin typeface="Comic Sans MS"/>
              <a:cs typeface="Comic Sans MS"/>
            </a:endParaRPr>
          </a:p>
        </p:txBody>
      </p:sp>
      <p:sp>
        <p:nvSpPr>
          <p:cNvPr id="15" name="object 11"/>
          <p:cNvSpPr/>
          <p:nvPr/>
        </p:nvSpPr>
        <p:spPr>
          <a:xfrm>
            <a:off x="5389788" y="2958589"/>
            <a:ext cx="560705" cy="347345"/>
          </a:xfrm>
          <a:custGeom>
            <a:avLst/>
            <a:gdLst/>
            <a:ahLst/>
            <a:cxnLst/>
            <a:rect l="l" t="t" r="r" b="b"/>
            <a:pathLst>
              <a:path w="560704" h="347344">
                <a:moveTo>
                  <a:pt x="280055" y="0"/>
                </a:moveTo>
                <a:lnTo>
                  <a:pt x="223614" y="3525"/>
                </a:lnTo>
                <a:lnTo>
                  <a:pt x="171045" y="13635"/>
                </a:lnTo>
                <a:lnTo>
                  <a:pt x="123474" y="29632"/>
                </a:lnTo>
                <a:lnTo>
                  <a:pt x="82026" y="50819"/>
                </a:lnTo>
                <a:lnTo>
                  <a:pt x="47829" y="76497"/>
                </a:lnTo>
                <a:lnTo>
                  <a:pt x="22008" y="105970"/>
                </a:lnTo>
                <a:lnTo>
                  <a:pt x="0" y="173507"/>
                </a:lnTo>
                <a:lnTo>
                  <a:pt x="5689" y="208475"/>
                </a:lnTo>
                <a:lnTo>
                  <a:pt x="47829" y="270516"/>
                </a:lnTo>
                <a:lnTo>
                  <a:pt x="82026" y="296195"/>
                </a:lnTo>
                <a:lnTo>
                  <a:pt x="123474" y="317382"/>
                </a:lnTo>
                <a:lnTo>
                  <a:pt x="171045" y="333379"/>
                </a:lnTo>
                <a:lnTo>
                  <a:pt x="223614" y="343489"/>
                </a:lnTo>
                <a:lnTo>
                  <a:pt x="280055" y="347014"/>
                </a:lnTo>
                <a:lnTo>
                  <a:pt x="336496" y="343489"/>
                </a:lnTo>
                <a:lnTo>
                  <a:pt x="389065" y="333379"/>
                </a:lnTo>
                <a:lnTo>
                  <a:pt x="436637" y="317382"/>
                </a:lnTo>
                <a:lnTo>
                  <a:pt x="478084" y="296195"/>
                </a:lnTo>
                <a:lnTo>
                  <a:pt x="512281" y="270516"/>
                </a:lnTo>
                <a:lnTo>
                  <a:pt x="538102" y="241044"/>
                </a:lnTo>
                <a:lnTo>
                  <a:pt x="560110" y="173507"/>
                </a:lnTo>
                <a:lnTo>
                  <a:pt x="554420" y="138539"/>
                </a:lnTo>
                <a:lnTo>
                  <a:pt x="512281" y="76497"/>
                </a:lnTo>
                <a:lnTo>
                  <a:pt x="478084" y="50819"/>
                </a:lnTo>
                <a:lnTo>
                  <a:pt x="436637" y="29632"/>
                </a:lnTo>
                <a:lnTo>
                  <a:pt x="389065" y="13635"/>
                </a:lnTo>
                <a:lnTo>
                  <a:pt x="336496" y="3525"/>
                </a:lnTo>
                <a:lnTo>
                  <a:pt x="280055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5389788" y="2958589"/>
            <a:ext cx="560705" cy="347345"/>
          </a:xfrm>
          <a:custGeom>
            <a:avLst/>
            <a:gdLst/>
            <a:ahLst/>
            <a:cxnLst/>
            <a:rect l="l" t="t" r="r" b="b"/>
            <a:pathLst>
              <a:path w="560704" h="347344">
                <a:moveTo>
                  <a:pt x="0" y="173507"/>
                </a:moveTo>
                <a:lnTo>
                  <a:pt x="22008" y="105970"/>
                </a:lnTo>
                <a:lnTo>
                  <a:pt x="47829" y="76497"/>
                </a:lnTo>
                <a:lnTo>
                  <a:pt x="82026" y="50819"/>
                </a:lnTo>
                <a:lnTo>
                  <a:pt x="123473" y="29632"/>
                </a:lnTo>
                <a:lnTo>
                  <a:pt x="171045" y="13635"/>
                </a:lnTo>
                <a:lnTo>
                  <a:pt x="223614" y="3525"/>
                </a:lnTo>
                <a:lnTo>
                  <a:pt x="280055" y="0"/>
                </a:lnTo>
                <a:lnTo>
                  <a:pt x="336496" y="3525"/>
                </a:lnTo>
                <a:lnTo>
                  <a:pt x="389065" y="13635"/>
                </a:lnTo>
                <a:lnTo>
                  <a:pt x="436637" y="29632"/>
                </a:lnTo>
                <a:lnTo>
                  <a:pt x="478084" y="50819"/>
                </a:lnTo>
                <a:lnTo>
                  <a:pt x="512281" y="76497"/>
                </a:lnTo>
                <a:lnTo>
                  <a:pt x="538102" y="105970"/>
                </a:lnTo>
                <a:lnTo>
                  <a:pt x="560111" y="173507"/>
                </a:lnTo>
                <a:lnTo>
                  <a:pt x="554421" y="208474"/>
                </a:lnTo>
                <a:lnTo>
                  <a:pt x="512281" y="270516"/>
                </a:lnTo>
                <a:lnTo>
                  <a:pt x="478084" y="296194"/>
                </a:lnTo>
                <a:lnTo>
                  <a:pt x="436637" y="317381"/>
                </a:lnTo>
                <a:lnTo>
                  <a:pt x="389065" y="333378"/>
                </a:lnTo>
                <a:lnTo>
                  <a:pt x="336496" y="343488"/>
                </a:lnTo>
                <a:lnTo>
                  <a:pt x="280055" y="347014"/>
                </a:lnTo>
                <a:lnTo>
                  <a:pt x="223614" y="343488"/>
                </a:lnTo>
                <a:lnTo>
                  <a:pt x="171045" y="333378"/>
                </a:lnTo>
                <a:lnTo>
                  <a:pt x="123473" y="317381"/>
                </a:lnTo>
                <a:lnTo>
                  <a:pt x="82026" y="296194"/>
                </a:lnTo>
                <a:lnTo>
                  <a:pt x="47829" y="270516"/>
                </a:lnTo>
                <a:lnTo>
                  <a:pt x="22008" y="241043"/>
                </a:lnTo>
                <a:lnTo>
                  <a:pt x="0" y="17350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3949503" y="2958589"/>
            <a:ext cx="560705" cy="347345"/>
          </a:xfrm>
          <a:custGeom>
            <a:avLst/>
            <a:gdLst/>
            <a:ahLst/>
            <a:cxnLst/>
            <a:rect l="l" t="t" r="r" b="b"/>
            <a:pathLst>
              <a:path w="560704" h="347344">
                <a:moveTo>
                  <a:pt x="280055" y="0"/>
                </a:moveTo>
                <a:lnTo>
                  <a:pt x="223614" y="3525"/>
                </a:lnTo>
                <a:lnTo>
                  <a:pt x="171044" y="13635"/>
                </a:lnTo>
                <a:lnTo>
                  <a:pt x="123473" y="29632"/>
                </a:lnTo>
                <a:lnTo>
                  <a:pt x="82026" y="50819"/>
                </a:lnTo>
                <a:lnTo>
                  <a:pt x="47828" y="76497"/>
                </a:lnTo>
                <a:lnTo>
                  <a:pt x="22008" y="105970"/>
                </a:lnTo>
                <a:lnTo>
                  <a:pt x="0" y="173507"/>
                </a:lnTo>
                <a:lnTo>
                  <a:pt x="5689" y="208475"/>
                </a:lnTo>
                <a:lnTo>
                  <a:pt x="47828" y="270516"/>
                </a:lnTo>
                <a:lnTo>
                  <a:pt x="82026" y="296195"/>
                </a:lnTo>
                <a:lnTo>
                  <a:pt x="123473" y="317382"/>
                </a:lnTo>
                <a:lnTo>
                  <a:pt x="171044" y="333379"/>
                </a:lnTo>
                <a:lnTo>
                  <a:pt x="223614" y="343489"/>
                </a:lnTo>
                <a:lnTo>
                  <a:pt x="280055" y="347014"/>
                </a:lnTo>
                <a:lnTo>
                  <a:pt x="336496" y="343489"/>
                </a:lnTo>
                <a:lnTo>
                  <a:pt x="389065" y="333379"/>
                </a:lnTo>
                <a:lnTo>
                  <a:pt x="436637" y="317382"/>
                </a:lnTo>
                <a:lnTo>
                  <a:pt x="478084" y="296195"/>
                </a:lnTo>
                <a:lnTo>
                  <a:pt x="512281" y="270516"/>
                </a:lnTo>
                <a:lnTo>
                  <a:pt x="538102" y="241044"/>
                </a:lnTo>
                <a:lnTo>
                  <a:pt x="560110" y="173507"/>
                </a:lnTo>
                <a:lnTo>
                  <a:pt x="554420" y="138539"/>
                </a:lnTo>
                <a:lnTo>
                  <a:pt x="512281" y="76497"/>
                </a:lnTo>
                <a:lnTo>
                  <a:pt x="478084" y="50819"/>
                </a:lnTo>
                <a:lnTo>
                  <a:pt x="436637" y="29632"/>
                </a:lnTo>
                <a:lnTo>
                  <a:pt x="389065" y="13635"/>
                </a:lnTo>
                <a:lnTo>
                  <a:pt x="336496" y="3525"/>
                </a:lnTo>
                <a:lnTo>
                  <a:pt x="280055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/>
          <p:cNvSpPr/>
          <p:nvPr/>
        </p:nvSpPr>
        <p:spPr>
          <a:xfrm>
            <a:off x="3949503" y="2958589"/>
            <a:ext cx="560705" cy="347345"/>
          </a:xfrm>
          <a:custGeom>
            <a:avLst/>
            <a:gdLst/>
            <a:ahLst/>
            <a:cxnLst/>
            <a:rect l="l" t="t" r="r" b="b"/>
            <a:pathLst>
              <a:path w="560704" h="347344">
                <a:moveTo>
                  <a:pt x="0" y="173507"/>
                </a:moveTo>
                <a:lnTo>
                  <a:pt x="22008" y="105970"/>
                </a:lnTo>
                <a:lnTo>
                  <a:pt x="47829" y="76497"/>
                </a:lnTo>
                <a:lnTo>
                  <a:pt x="82026" y="50819"/>
                </a:lnTo>
                <a:lnTo>
                  <a:pt x="123473" y="29632"/>
                </a:lnTo>
                <a:lnTo>
                  <a:pt x="171045" y="13635"/>
                </a:lnTo>
                <a:lnTo>
                  <a:pt x="223614" y="3525"/>
                </a:lnTo>
                <a:lnTo>
                  <a:pt x="280055" y="0"/>
                </a:lnTo>
                <a:lnTo>
                  <a:pt x="336496" y="3525"/>
                </a:lnTo>
                <a:lnTo>
                  <a:pt x="389065" y="13635"/>
                </a:lnTo>
                <a:lnTo>
                  <a:pt x="436637" y="29632"/>
                </a:lnTo>
                <a:lnTo>
                  <a:pt x="478084" y="50819"/>
                </a:lnTo>
                <a:lnTo>
                  <a:pt x="512281" y="76497"/>
                </a:lnTo>
                <a:lnTo>
                  <a:pt x="538102" y="105970"/>
                </a:lnTo>
                <a:lnTo>
                  <a:pt x="560111" y="173507"/>
                </a:lnTo>
                <a:lnTo>
                  <a:pt x="554421" y="208474"/>
                </a:lnTo>
                <a:lnTo>
                  <a:pt x="512281" y="270516"/>
                </a:lnTo>
                <a:lnTo>
                  <a:pt x="478084" y="296194"/>
                </a:lnTo>
                <a:lnTo>
                  <a:pt x="436637" y="317381"/>
                </a:lnTo>
                <a:lnTo>
                  <a:pt x="389065" y="333378"/>
                </a:lnTo>
                <a:lnTo>
                  <a:pt x="336496" y="343488"/>
                </a:lnTo>
                <a:lnTo>
                  <a:pt x="280055" y="347014"/>
                </a:lnTo>
                <a:lnTo>
                  <a:pt x="223614" y="343488"/>
                </a:lnTo>
                <a:lnTo>
                  <a:pt x="171045" y="333378"/>
                </a:lnTo>
                <a:lnTo>
                  <a:pt x="123473" y="317381"/>
                </a:lnTo>
                <a:lnTo>
                  <a:pt x="82026" y="296194"/>
                </a:lnTo>
                <a:lnTo>
                  <a:pt x="47829" y="270516"/>
                </a:lnTo>
                <a:lnTo>
                  <a:pt x="22008" y="241043"/>
                </a:lnTo>
                <a:lnTo>
                  <a:pt x="0" y="17350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5"/>
          <p:cNvSpPr/>
          <p:nvPr/>
        </p:nvSpPr>
        <p:spPr>
          <a:xfrm>
            <a:off x="2557799" y="2164231"/>
            <a:ext cx="1816735" cy="802005"/>
          </a:xfrm>
          <a:custGeom>
            <a:avLst/>
            <a:gdLst/>
            <a:ahLst/>
            <a:cxnLst/>
            <a:rect l="l" t="t" r="r" b="b"/>
            <a:pathLst>
              <a:path w="1816735" h="802005">
                <a:moveTo>
                  <a:pt x="82472" y="696743"/>
                </a:moveTo>
                <a:lnTo>
                  <a:pt x="0" y="794358"/>
                </a:lnTo>
                <a:lnTo>
                  <a:pt x="127576" y="801767"/>
                </a:lnTo>
                <a:lnTo>
                  <a:pt x="115770" y="774277"/>
                </a:lnTo>
                <a:lnTo>
                  <a:pt x="95037" y="774277"/>
                </a:lnTo>
                <a:lnTo>
                  <a:pt x="80003" y="739268"/>
                </a:lnTo>
                <a:lnTo>
                  <a:pt x="97507" y="731751"/>
                </a:lnTo>
                <a:lnTo>
                  <a:pt x="82472" y="696743"/>
                </a:lnTo>
                <a:close/>
              </a:path>
              <a:path w="1816735" h="802005">
                <a:moveTo>
                  <a:pt x="97507" y="731751"/>
                </a:moveTo>
                <a:lnTo>
                  <a:pt x="80003" y="739268"/>
                </a:lnTo>
                <a:lnTo>
                  <a:pt x="95037" y="774277"/>
                </a:lnTo>
                <a:lnTo>
                  <a:pt x="112542" y="766759"/>
                </a:lnTo>
                <a:lnTo>
                  <a:pt x="97507" y="731751"/>
                </a:lnTo>
                <a:close/>
              </a:path>
              <a:path w="1816735" h="802005">
                <a:moveTo>
                  <a:pt x="112542" y="766759"/>
                </a:moveTo>
                <a:lnTo>
                  <a:pt x="95037" y="774277"/>
                </a:lnTo>
                <a:lnTo>
                  <a:pt x="115770" y="774277"/>
                </a:lnTo>
                <a:lnTo>
                  <a:pt x="112542" y="766759"/>
                </a:lnTo>
                <a:close/>
              </a:path>
              <a:path w="1816735" h="802005">
                <a:moveTo>
                  <a:pt x="1801412" y="0"/>
                </a:moveTo>
                <a:lnTo>
                  <a:pt x="97507" y="731751"/>
                </a:lnTo>
                <a:lnTo>
                  <a:pt x="112542" y="766759"/>
                </a:lnTo>
                <a:lnTo>
                  <a:pt x="1816446" y="35007"/>
                </a:lnTo>
                <a:lnTo>
                  <a:pt x="18014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6"/>
          <p:cNvSpPr/>
          <p:nvPr/>
        </p:nvSpPr>
        <p:spPr>
          <a:xfrm>
            <a:off x="3337953" y="2166532"/>
            <a:ext cx="1040765" cy="792480"/>
          </a:xfrm>
          <a:custGeom>
            <a:avLst/>
            <a:gdLst/>
            <a:ahLst/>
            <a:cxnLst/>
            <a:rect l="l" t="t" r="r" b="b"/>
            <a:pathLst>
              <a:path w="1040764" h="792480">
                <a:moveTo>
                  <a:pt x="56776" y="677571"/>
                </a:moveTo>
                <a:lnTo>
                  <a:pt x="0" y="792057"/>
                </a:lnTo>
                <a:lnTo>
                  <a:pt x="125655" y="768785"/>
                </a:lnTo>
                <a:lnTo>
                  <a:pt x="111365" y="749862"/>
                </a:lnTo>
                <a:lnTo>
                  <a:pt x="87491" y="749862"/>
                </a:lnTo>
                <a:lnTo>
                  <a:pt x="64531" y="719457"/>
                </a:lnTo>
                <a:lnTo>
                  <a:pt x="79735" y="707976"/>
                </a:lnTo>
                <a:lnTo>
                  <a:pt x="56776" y="677571"/>
                </a:lnTo>
                <a:close/>
              </a:path>
              <a:path w="1040764" h="792480">
                <a:moveTo>
                  <a:pt x="79735" y="707976"/>
                </a:moveTo>
                <a:lnTo>
                  <a:pt x="64531" y="719457"/>
                </a:lnTo>
                <a:lnTo>
                  <a:pt x="87491" y="749862"/>
                </a:lnTo>
                <a:lnTo>
                  <a:pt x="102695" y="738381"/>
                </a:lnTo>
                <a:lnTo>
                  <a:pt x="79735" y="707976"/>
                </a:lnTo>
                <a:close/>
              </a:path>
              <a:path w="1040764" h="792480">
                <a:moveTo>
                  <a:pt x="102695" y="738381"/>
                </a:moveTo>
                <a:lnTo>
                  <a:pt x="87491" y="749862"/>
                </a:lnTo>
                <a:lnTo>
                  <a:pt x="111365" y="749862"/>
                </a:lnTo>
                <a:lnTo>
                  <a:pt x="102695" y="738381"/>
                </a:lnTo>
                <a:close/>
              </a:path>
              <a:path w="1040764" h="792480">
                <a:moveTo>
                  <a:pt x="1017295" y="0"/>
                </a:moveTo>
                <a:lnTo>
                  <a:pt x="79735" y="707976"/>
                </a:lnTo>
                <a:lnTo>
                  <a:pt x="102695" y="738381"/>
                </a:lnTo>
                <a:lnTo>
                  <a:pt x="1040255" y="30405"/>
                </a:lnTo>
                <a:lnTo>
                  <a:pt x="10172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7"/>
          <p:cNvSpPr/>
          <p:nvPr/>
        </p:nvSpPr>
        <p:spPr>
          <a:xfrm>
            <a:off x="4193153" y="2178422"/>
            <a:ext cx="192405" cy="780415"/>
          </a:xfrm>
          <a:custGeom>
            <a:avLst/>
            <a:gdLst/>
            <a:ahLst/>
            <a:cxnLst/>
            <a:rect l="l" t="t" r="r" b="b"/>
            <a:pathLst>
              <a:path w="192404" h="780414">
                <a:moveTo>
                  <a:pt x="0" y="657672"/>
                </a:moveTo>
                <a:lnTo>
                  <a:pt x="36404" y="780167"/>
                </a:lnTo>
                <a:lnTo>
                  <a:pt x="103553" y="689681"/>
                </a:lnTo>
                <a:lnTo>
                  <a:pt x="71727" y="689681"/>
                </a:lnTo>
                <a:lnTo>
                  <a:pt x="34207" y="683056"/>
                </a:lnTo>
                <a:lnTo>
                  <a:pt x="37519" y="664296"/>
                </a:lnTo>
                <a:lnTo>
                  <a:pt x="0" y="657672"/>
                </a:lnTo>
                <a:close/>
              </a:path>
              <a:path w="192404" h="780414">
                <a:moveTo>
                  <a:pt x="37519" y="664296"/>
                </a:moveTo>
                <a:lnTo>
                  <a:pt x="34207" y="683056"/>
                </a:lnTo>
                <a:lnTo>
                  <a:pt x="71727" y="689681"/>
                </a:lnTo>
                <a:lnTo>
                  <a:pt x="75039" y="670921"/>
                </a:lnTo>
                <a:lnTo>
                  <a:pt x="37519" y="664296"/>
                </a:lnTo>
                <a:close/>
              </a:path>
              <a:path w="192404" h="780414">
                <a:moveTo>
                  <a:pt x="75039" y="670921"/>
                </a:moveTo>
                <a:lnTo>
                  <a:pt x="71727" y="689681"/>
                </a:lnTo>
                <a:lnTo>
                  <a:pt x="103553" y="689681"/>
                </a:lnTo>
                <a:lnTo>
                  <a:pt x="112558" y="677546"/>
                </a:lnTo>
                <a:lnTo>
                  <a:pt x="75039" y="670921"/>
                </a:lnTo>
                <a:close/>
              </a:path>
              <a:path w="192404" h="780414">
                <a:moveTo>
                  <a:pt x="154815" y="0"/>
                </a:moveTo>
                <a:lnTo>
                  <a:pt x="37519" y="664296"/>
                </a:lnTo>
                <a:lnTo>
                  <a:pt x="75039" y="670921"/>
                </a:lnTo>
                <a:lnTo>
                  <a:pt x="192335" y="6625"/>
                </a:lnTo>
                <a:lnTo>
                  <a:pt x="1548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/>
          <p:nvPr/>
        </p:nvSpPr>
        <p:spPr>
          <a:xfrm>
            <a:off x="4356973" y="2165371"/>
            <a:ext cx="1313180" cy="793750"/>
          </a:xfrm>
          <a:custGeom>
            <a:avLst/>
            <a:gdLst/>
            <a:ahLst/>
            <a:cxnLst/>
            <a:rect l="l" t="t" r="r" b="b"/>
            <a:pathLst>
              <a:path w="1313179" h="793750">
                <a:moveTo>
                  <a:pt x="1204937" y="751052"/>
                </a:moveTo>
                <a:lnTo>
                  <a:pt x="1185428" y="783777"/>
                </a:lnTo>
                <a:lnTo>
                  <a:pt x="1312870" y="793217"/>
                </a:lnTo>
                <a:lnTo>
                  <a:pt x="1292115" y="760806"/>
                </a:lnTo>
                <a:lnTo>
                  <a:pt x="1221299" y="760806"/>
                </a:lnTo>
                <a:lnTo>
                  <a:pt x="1204937" y="751052"/>
                </a:lnTo>
                <a:close/>
              </a:path>
              <a:path w="1313179" h="793750">
                <a:moveTo>
                  <a:pt x="1224447" y="718326"/>
                </a:moveTo>
                <a:lnTo>
                  <a:pt x="1204937" y="751052"/>
                </a:lnTo>
                <a:lnTo>
                  <a:pt x="1221299" y="760806"/>
                </a:lnTo>
                <a:lnTo>
                  <a:pt x="1240809" y="728080"/>
                </a:lnTo>
                <a:lnTo>
                  <a:pt x="1224447" y="718326"/>
                </a:lnTo>
                <a:close/>
              </a:path>
              <a:path w="1313179" h="793750">
                <a:moveTo>
                  <a:pt x="1243957" y="685600"/>
                </a:moveTo>
                <a:lnTo>
                  <a:pt x="1224447" y="718326"/>
                </a:lnTo>
                <a:lnTo>
                  <a:pt x="1240809" y="728080"/>
                </a:lnTo>
                <a:lnTo>
                  <a:pt x="1221299" y="760806"/>
                </a:lnTo>
                <a:lnTo>
                  <a:pt x="1292115" y="760806"/>
                </a:lnTo>
                <a:lnTo>
                  <a:pt x="1243957" y="685600"/>
                </a:lnTo>
                <a:close/>
              </a:path>
              <a:path w="1313179" h="793750">
                <a:moveTo>
                  <a:pt x="19509" y="0"/>
                </a:moveTo>
                <a:lnTo>
                  <a:pt x="0" y="32726"/>
                </a:lnTo>
                <a:lnTo>
                  <a:pt x="1204937" y="751052"/>
                </a:lnTo>
                <a:lnTo>
                  <a:pt x="1224447" y="718326"/>
                </a:lnTo>
                <a:lnTo>
                  <a:pt x="195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/>
          <p:cNvSpPr/>
          <p:nvPr/>
        </p:nvSpPr>
        <p:spPr>
          <a:xfrm>
            <a:off x="4703938" y="2958589"/>
            <a:ext cx="560705" cy="347345"/>
          </a:xfrm>
          <a:custGeom>
            <a:avLst/>
            <a:gdLst/>
            <a:ahLst/>
            <a:cxnLst/>
            <a:rect l="l" t="t" r="r" b="b"/>
            <a:pathLst>
              <a:path w="560704" h="347344">
                <a:moveTo>
                  <a:pt x="280055" y="0"/>
                </a:moveTo>
                <a:lnTo>
                  <a:pt x="223614" y="3525"/>
                </a:lnTo>
                <a:lnTo>
                  <a:pt x="171044" y="13635"/>
                </a:lnTo>
                <a:lnTo>
                  <a:pt x="123473" y="29632"/>
                </a:lnTo>
                <a:lnTo>
                  <a:pt x="82026" y="50819"/>
                </a:lnTo>
                <a:lnTo>
                  <a:pt x="47828" y="76497"/>
                </a:lnTo>
                <a:lnTo>
                  <a:pt x="22008" y="105970"/>
                </a:lnTo>
                <a:lnTo>
                  <a:pt x="0" y="173507"/>
                </a:lnTo>
                <a:lnTo>
                  <a:pt x="5689" y="208475"/>
                </a:lnTo>
                <a:lnTo>
                  <a:pt x="47828" y="270516"/>
                </a:lnTo>
                <a:lnTo>
                  <a:pt x="82026" y="296195"/>
                </a:lnTo>
                <a:lnTo>
                  <a:pt x="123473" y="317382"/>
                </a:lnTo>
                <a:lnTo>
                  <a:pt x="171044" y="333379"/>
                </a:lnTo>
                <a:lnTo>
                  <a:pt x="223614" y="343489"/>
                </a:lnTo>
                <a:lnTo>
                  <a:pt x="280055" y="347014"/>
                </a:lnTo>
                <a:lnTo>
                  <a:pt x="336496" y="343489"/>
                </a:lnTo>
                <a:lnTo>
                  <a:pt x="389065" y="333379"/>
                </a:lnTo>
                <a:lnTo>
                  <a:pt x="436637" y="317382"/>
                </a:lnTo>
                <a:lnTo>
                  <a:pt x="478084" y="296195"/>
                </a:lnTo>
                <a:lnTo>
                  <a:pt x="512281" y="270516"/>
                </a:lnTo>
                <a:lnTo>
                  <a:pt x="538102" y="241044"/>
                </a:lnTo>
                <a:lnTo>
                  <a:pt x="560110" y="173507"/>
                </a:lnTo>
                <a:lnTo>
                  <a:pt x="554420" y="138539"/>
                </a:lnTo>
                <a:lnTo>
                  <a:pt x="512281" y="76497"/>
                </a:lnTo>
                <a:lnTo>
                  <a:pt x="478084" y="50819"/>
                </a:lnTo>
                <a:lnTo>
                  <a:pt x="436637" y="29632"/>
                </a:lnTo>
                <a:lnTo>
                  <a:pt x="389065" y="13635"/>
                </a:lnTo>
                <a:lnTo>
                  <a:pt x="336496" y="3525"/>
                </a:lnTo>
                <a:lnTo>
                  <a:pt x="280055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0"/>
          <p:cNvSpPr/>
          <p:nvPr/>
        </p:nvSpPr>
        <p:spPr>
          <a:xfrm>
            <a:off x="4703938" y="2958589"/>
            <a:ext cx="560705" cy="347345"/>
          </a:xfrm>
          <a:custGeom>
            <a:avLst/>
            <a:gdLst/>
            <a:ahLst/>
            <a:cxnLst/>
            <a:rect l="l" t="t" r="r" b="b"/>
            <a:pathLst>
              <a:path w="560704" h="347344">
                <a:moveTo>
                  <a:pt x="0" y="173507"/>
                </a:moveTo>
                <a:lnTo>
                  <a:pt x="22008" y="105970"/>
                </a:lnTo>
                <a:lnTo>
                  <a:pt x="47829" y="76497"/>
                </a:lnTo>
                <a:lnTo>
                  <a:pt x="82026" y="50819"/>
                </a:lnTo>
                <a:lnTo>
                  <a:pt x="123473" y="29632"/>
                </a:lnTo>
                <a:lnTo>
                  <a:pt x="171045" y="13635"/>
                </a:lnTo>
                <a:lnTo>
                  <a:pt x="223614" y="3525"/>
                </a:lnTo>
                <a:lnTo>
                  <a:pt x="280055" y="0"/>
                </a:lnTo>
                <a:lnTo>
                  <a:pt x="336496" y="3525"/>
                </a:lnTo>
                <a:lnTo>
                  <a:pt x="389065" y="13635"/>
                </a:lnTo>
                <a:lnTo>
                  <a:pt x="436637" y="29632"/>
                </a:lnTo>
                <a:lnTo>
                  <a:pt x="478084" y="50819"/>
                </a:lnTo>
                <a:lnTo>
                  <a:pt x="512281" y="76497"/>
                </a:lnTo>
                <a:lnTo>
                  <a:pt x="538102" y="105970"/>
                </a:lnTo>
                <a:lnTo>
                  <a:pt x="560111" y="173507"/>
                </a:lnTo>
                <a:lnTo>
                  <a:pt x="554421" y="208474"/>
                </a:lnTo>
                <a:lnTo>
                  <a:pt x="512281" y="270516"/>
                </a:lnTo>
                <a:lnTo>
                  <a:pt x="478084" y="296194"/>
                </a:lnTo>
                <a:lnTo>
                  <a:pt x="436637" y="317381"/>
                </a:lnTo>
                <a:lnTo>
                  <a:pt x="389065" y="333378"/>
                </a:lnTo>
                <a:lnTo>
                  <a:pt x="336496" y="343488"/>
                </a:lnTo>
                <a:lnTo>
                  <a:pt x="280055" y="347014"/>
                </a:lnTo>
                <a:lnTo>
                  <a:pt x="223614" y="343488"/>
                </a:lnTo>
                <a:lnTo>
                  <a:pt x="171045" y="333378"/>
                </a:lnTo>
                <a:lnTo>
                  <a:pt x="123473" y="317381"/>
                </a:lnTo>
                <a:lnTo>
                  <a:pt x="82026" y="296194"/>
                </a:lnTo>
                <a:lnTo>
                  <a:pt x="47829" y="270516"/>
                </a:lnTo>
                <a:lnTo>
                  <a:pt x="22008" y="241043"/>
                </a:lnTo>
                <a:lnTo>
                  <a:pt x="0" y="17350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/>
          <p:cNvSpPr/>
          <p:nvPr/>
        </p:nvSpPr>
        <p:spPr>
          <a:xfrm>
            <a:off x="6075638" y="2958589"/>
            <a:ext cx="560705" cy="347345"/>
          </a:xfrm>
          <a:custGeom>
            <a:avLst/>
            <a:gdLst/>
            <a:ahLst/>
            <a:cxnLst/>
            <a:rect l="l" t="t" r="r" b="b"/>
            <a:pathLst>
              <a:path w="560704" h="347344">
                <a:moveTo>
                  <a:pt x="280056" y="0"/>
                </a:moveTo>
                <a:lnTo>
                  <a:pt x="223615" y="3525"/>
                </a:lnTo>
                <a:lnTo>
                  <a:pt x="171046" y="13635"/>
                </a:lnTo>
                <a:lnTo>
                  <a:pt x="123474" y="29632"/>
                </a:lnTo>
                <a:lnTo>
                  <a:pt x="82026" y="50819"/>
                </a:lnTo>
                <a:lnTo>
                  <a:pt x="47829" y="76497"/>
                </a:lnTo>
                <a:lnTo>
                  <a:pt x="22008" y="105970"/>
                </a:lnTo>
                <a:lnTo>
                  <a:pt x="0" y="173507"/>
                </a:lnTo>
                <a:lnTo>
                  <a:pt x="5689" y="208475"/>
                </a:lnTo>
                <a:lnTo>
                  <a:pt x="47829" y="270516"/>
                </a:lnTo>
                <a:lnTo>
                  <a:pt x="82026" y="296195"/>
                </a:lnTo>
                <a:lnTo>
                  <a:pt x="123474" y="317382"/>
                </a:lnTo>
                <a:lnTo>
                  <a:pt x="171046" y="333379"/>
                </a:lnTo>
                <a:lnTo>
                  <a:pt x="223615" y="343489"/>
                </a:lnTo>
                <a:lnTo>
                  <a:pt x="280056" y="347014"/>
                </a:lnTo>
                <a:lnTo>
                  <a:pt x="336497" y="343489"/>
                </a:lnTo>
                <a:lnTo>
                  <a:pt x="389066" y="333379"/>
                </a:lnTo>
                <a:lnTo>
                  <a:pt x="436637" y="317382"/>
                </a:lnTo>
                <a:lnTo>
                  <a:pt x="478085" y="296195"/>
                </a:lnTo>
                <a:lnTo>
                  <a:pt x="512282" y="270516"/>
                </a:lnTo>
                <a:lnTo>
                  <a:pt x="538103" y="241044"/>
                </a:lnTo>
                <a:lnTo>
                  <a:pt x="560111" y="173507"/>
                </a:lnTo>
                <a:lnTo>
                  <a:pt x="554422" y="138539"/>
                </a:lnTo>
                <a:lnTo>
                  <a:pt x="512282" y="76497"/>
                </a:lnTo>
                <a:lnTo>
                  <a:pt x="478085" y="50819"/>
                </a:lnTo>
                <a:lnTo>
                  <a:pt x="436637" y="29632"/>
                </a:lnTo>
                <a:lnTo>
                  <a:pt x="389066" y="13635"/>
                </a:lnTo>
                <a:lnTo>
                  <a:pt x="336497" y="3525"/>
                </a:lnTo>
                <a:lnTo>
                  <a:pt x="280056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2"/>
          <p:cNvSpPr/>
          <p:nvPr/>
        </p:nvSpPr>
        <p:spPr>
          <a:xfrm>
            <a:off x="6075638" y="2958589"/>
            <a:ext cx="560705" cy="347345"/>
          </a:xfrm>
          <a:custGeom>
            <a:avLst/>
            <a:gdLst/>
            <a:ahLst/>
            <a:cxnLst/>
            <a:rect l="l" t="t" r="r" b="b"/>
            <a:pathLst>
              <a:path w="560704" h="347344">
                <a:moveTo>
                  <a:pt x="0" y="173507"/>
                </a:moveTo>
                <a:lnTo>
                  <a:pt x="22008" y="105970"/>
                </a:lnTo>
                <a:lnTo>
                  <a:pt x="47829" y="76497"/>
                </a:lnTo>
                <a:lnTo>
                  <a:pt x="82026" y="50819"/>
                </a:lnTo>
                <a:lnTo>
                  <a:pt x="123473" y="29632"/>
                </a:lnTo>
                <a:lnTo>
                  <a:pt x="171045" y="13635"/>
                </a:lnTo>
                <a:lnTo>
                  <a:pt x="223614" y="3525"/>
                </a:lnTo>
                <a:lnTo>
                  <a:pt x="280055" y="0"/>
                </a:lnTo>
                <a:lnTo>
                  <a:pt x="336496" y="3525"/>
                </a:lnTo>
                <a:lnTo>
                  <a:pt x="389065" y="13635"/>
                </a:lnTo>
                <a:lnTo>
                  <a:pt x="436637" y="29632"/>
                </a:lnTo>
                <a:lnTo>
                  <a:pt x="478084" y="50819"/>
                </a:lnTo>
                <a:lnTo>
                  <a:pt x="512281" y="76497"/>
                </a:lnTo>
                <a:lnTo>
                  <a:pt x="538102" y="105970"/>
                </a:lnTo>
                <a:lnTo>
                  <a:pt x="560111" y="173507"/>
                </a:lnTo>
                <a:lnTo>
                  <a:pt x="554421" y="208474"/>
                </a:lnTo>
                <a:lnTo>
                  <a:pt x="512281" y="270516"/>
                </a:lnTo>
                <a:lnTo>
                  <a:pt x="478084" y="296194"/>
                </a:lnTo>
                <a:lnTo>
                  <a:pt x="436637" y="317381"/>
                </a:lnTo>
                <a:lnTo>
                  <a:pt x="389065" y="333378"/>
                </a:lnTo>
                <a:lnTo>
                  <a:pt x="336496" y="343488"/>
                </a:lnTo>
                <a:lnTo>
                  <a:pt x="280055" y="347014"/>
                </a:lnTo>
                <a:lnTo>
                  <a:pt x="223614" y="343488"/>
                </a:lnTo>
                <a:lnTo>
                  <a:pt x="171045" y="333378"/>
                </a:lnTo>
                <a:lnTo>
                  <a:pt x="123473" y="317381"/>
                </a:lnTo>
                <a:lnTo>
                  <a:pt x="82026" y="296194"/>
                </a:lnTo>
                <a:lnTo>
                  <a:pt x="47829" y="270516"/>
                </a:lnTo>
                <a:lnTo>
                  <a:pt x="22008" y="241043"/>
                </a:lnTo>
                <a:lnTo>
                  <a:pt x="0" y="17350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3"/>
          <p:cNvSpPr txBox="1"/>
          <p:nvPr/>
        </p:nvSpPr>
        <p:spPr>
          <a:xfrm>
            <a:off x="4035089" y="2941149"/>
            <a:ext cx="253809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804545" algn="l"/>
                <a:tab pos="1490980" algn="l"/>
                <a:tab pos="2176780" algn="l"/>
              </a:tabLst>
            </a:pPr>
            <a:r>
              <a:rPr sz="2100" b="1" i="1" spc="-55" dirty="0">
                <a:latin typeface="Comic Sans MS"/>
                <a:cs typeface="Comic Sans MS"/>
              </a:rPr>
              <a:t>X</a:t>
            </a:r>
            <a:r>
              <a:rPr sz="2025" b="1" i="1" spc="-82" baseline="-16460" dirty="0">
                <a:latin typeface="Comic Sans MS"/>
                <a:cs typeface="Comic Sans MS"/>
              </a:rPr>
              <a:t>3	</a:t>
            </a:r>
            <a:r>
              <a:rPr sz="2100" b="1" i="1" spc="-55" dirty="0">
                <a:latin typeface="Comic Sans MS"/>
                <a:cs typeface="Comic Sans MS"/>
              </a:rPr>
              <a:t>X</a:t>
            </a:r>
            <a:r>
              <a:rPr sz="2025" b="1" i="1" spc="-82" baseline="-16460" dirty="0">
                <a:latin typeface="Comic Sans MS"/>
                <a:cs typeface="Comic Sans MS"/>
              </a:rPr>
              <a:t>4	</a:t>
            </a:r>
            <a:r>
              <a:rPr sz="2100" b="1" i="1" spc="-55" dirty="0">
                <a:latin typeface="Comic Sans MS"/>
                <a:cs typeface="Comic Sans MS"/>
              </a:rPr>
              <a:t>X</a:t>
            </a:r>
            <a:r>
              <a:rPr sz="2025" b="1" i="1" spc="-82" baseline="-16460" dirty="0">
                <a:latin typeface="Comic Sans MS"/>
                <a:cs typeface="Comic Sans MS"/>
              </a:rPr>
              <a:t>5	</a:t>
            </a:r>
            <a:r>
              <a:rPr sz="2100" b="1" i="1" spc="-55" dirty="0">
                <a:latin typeface="Comic Sans MS"/>
                <a:cs typeface="Comic Sans MS"/>
              </a:rPr>
              <a:t>X</a:t>
            </a:r>
            <a:r>
              <a:rPr sz="2025" b="1" i="1" spc="-82" baseline="-16460" dirty="0">
                <a:latin typeface="Comic Sans MS"/>
                <a:cs typeface="Comic Sans MS"/>
              </a:rPr>
              <a:t>6</a:t>
            </a:r>
            <a:endParaRPr sz="2025" baseline="-16460" dirty="0">
              <a:latin typeface="Comic Sans MS"/>
              <a:cs typeface="Comic Sans MS"/>
            </a:endParaRPr>
          </a:p>
        </p:txBody>
      </p:sp>
      <p:sp>
        <p:nvSpPr>
          <p:cNvPr id="28" name="object 24"/>
          <p:cNvSpPr/>
          <p:nvPr/>
        </p:nvSpPr>
        <p:spPr>
          <a:xfrm>
            <a:off x="4351813" y="2169883"/>
            <a:ext cx="632460" cy="789305"/>
          </a:xfrm>
          <a:custGeom>
            <a:avLst/>
            <a:gdLst/>
            <a:ahLst/>
            <a:cxnLst/>
            <a:rect l="l" t="t" r="r" b="b"/>
            <a:pathLst>
              <a:path w="632460" h="789305">
                <a:moveTo>
                  <a:pt x="546159" y="711066"/>
                </a:moveTo>
                <a:lnTo>
                  <a:pt x="516329" y="734768"/>
                </a:lnTo>
                <a:lnTo>
                  <a:pt x="632180" y="788705"/>
                </a:lnTo>
                <a:lnTo>
                  <a:pt x="618957" y="725981"/>
                </a:lnTo>
                <a:lnTo>
                  <a:pt x="558010" y="725981"/>
                </a:lnTo>
                <a:lnTo>
                  <a:pt x="546159" y="711066"/>
                </a:lnTo>
                <a:close/>
              </a:path>
              <a:path w="632460" h="789305">
                <a:moveTo>
                  <a:pt x="575989" y="687364"/>
                </a:moveTo>
                <a:lnTo>
                  <a:pt x="546159" y="711066"/>
                </a:lnTo>
                <a:lnTo>
                  <a:pt x="558010" y="725981"/>
                </a:lnTo>
                <a:lnTo>
                  <a:pt x="587839" y="702279"/>
                </a:lnTo>
                <a:lnTo>
                  <a:pt x="575989" y="687364"/>
                </a:lnTo>
                <a:close/>
              </a:path>
              <a:path w="632460" h="789305">
                <a:moveTo>
                  <a:pt x="605819" y="663662"/>
                </a:moveTo>
                <a:lnTo>
                  <a:pt x="575989" y="687364"/>
                </a:lnTo>
                <a:lnTo>
                  <a:pt x="587839" y="702279"/>
                </a:lnTo>
                <a:lnTo>
                  <a:pt x="558010" y="725981"/>
                </a:lnTo>
                <a:lnTo>
                  <a:pt x="618957" y="725981"/>
                </a:lnTo>
                <a:lnTo>
                  <a:pt x="605819" y="663662"/>
                </a:lnTo>
                <a:close/>
              </a:path>
              <a:path w="632460" h="789305">
                <a:moveTo>
                  <a:pt x="29829" y="0"/>
                </a:moveTo>
                <a:lnTo>
                  <a:pt x="0" y="23702"/>
                </a:lnTo>
                <a:lnTo>
                  <a:pt x="546159" y="711066"/>
                </a:lnTo>
                <a:lnTo>
                  <a:pt x="575989" y="687364"/>
                </a:lnTo>
                <a:lnTo>
                  <a:pt x="298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5"/>
          <p:cNvSpPr/>
          <p:nvPr/>
        </p:nvSpPr>
        <p:spPr>
          <a:xfrm>
            <a:off x="4359798" y="2163989"/>
            <a:ext cx="1996439" cy="806450"/>
          </a:xfrm>
          <a:custGeom>
            <a:avLst/>
            <a:gdLst/>
            <a:ahLst/>
            <a:cxnLst/>
            <a:rect l="l" t="t" r="r" b="b"/>
            <a:pathLst>
              <a:path w="1996439" h="806450">
                <a:moveTo>
                  <a:pt x="1882499" y="770759"/>
                </a:moveTo>
                <a:lnTo>
                  <a:pt x="1868637" y="806249"/>
                </a:lnTo>
                <a:lnTo>
                  <a:pt x="1995896" y="794599"/>
                </a:lnTo>
                <a:lnTo>
                  <a:pt x="1980616" y="777689"/>
                </a:lnTo>
                <a:lnTo>
                  <a:pt x="1900241" y="777689"/>
                </a:lnTo>
                <a:lnTo>
                  <a:pt x="1882499" y="770759"/>
                </a:lnTo>
                <a:close/>
              </a:path>
              <a:path w="1996439" h="806450">
                <a:moveTo>
                  <a:pt x="1896360" y="735271"/>
                </a:moveTo>
                <a:lnTo>
                  <a:pt x="1882499" y="770759"/>
                </a:lnTo>
                <a:lnTo>
                  <a:pt x="1900241" y="777689"/>
                </a:lnTo>
                <a:lnTo>
                  <a:pt x="1914102" y="742200"/>
                </a:lnTo>
                <a:lnTo>
                  <a:pt x="1896360" y="735271"/>
                </a:lnTo>
                <a:close/>
              </a:path>
              <a:path w="1996439" h="806450">
                <a:moveTo>
                  <a:pt x="1910222" y="699782"/>
                </a:moveTo>
                <a:lnTo>
                  <a:pt x="1896360" y="735271"/>
                </a:lnTo>
                <a:lnTo>
                  <a:pt x="1914102" y="742200"/>
                </a:lnTo>
                <a:lnTo>
                  <a:pt x="1900241" y="777689"/>
                </a:lnTo>
                <a:lnTo>
                  <a:pt x="1980616" y="777689"/>
                </a:lnTo>
                <a:lnTo>
                  <a:pt x="1910222" y="699782"/>
                </a:lnTo>
                <a:close/>
              </a:path>
              <a:path w="1996439" h="806450">
                <a:moveTo>
                  <a:pt x="13862" y="0"/>
                </a:moveTo>
                <a:lnTo>
                  <a:pt x="0" y="35490"/>
                </a:lnTo>
                <a:lnTo>
                  <a:pt x="1882499" y="770759"/>
                </a:lnTo>
                <a:lnTo>
                  <a:pt x="1896360" y="735271"/>
                </a:lnTo>
                <a:lnTo>
                  <a:pt x="13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3991629" y="1366090"/>
                <a:ext cx="19852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629" y="1366090"/>
                <a:ext cx="1985287" cy="369332"/>
              </a:xfrm>
              <a:prstGeom prst="rect">
                <a:avLst/>
              </a:prstGeom>
              <a:blipFill>
                <a:blip r:embed="rId3"/>
                <a:stretch>
                  <a:fillRect l="-3385" r="-5231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bject 29"/>
          <p:cNvSpPr txBox="1"/>
          <p:nvPr/>
        </p:nvSpPr>
        <p:spPr>
          <a:xfrm>
            <a:off x="524846" y="3143832"/>
            <a:ext cx="5516880" cy="1147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Comic Sans MS"/>
              <a:cs typeface="Comic Sans MS"/>
            </a:endParaRPr>
          </a:p>
          <a:p>
            <a:pPr marL="234950" indent="-171450">
              <a:lnSpc>
                <a:spcPct val="100000"/>
              </a:lnSpc>
              <a:spcBef>
                <a:spcPts val="5"/>
              </a:spcBef>
              <a:buChar char="•"/>
              <a:tabLst>
                <a:tab pos="234950" algn="l"/>
              </a:tabLst>
            </a:pPr>
            <a:r>
              <a:rPr sz="2800" dirty="0">
                <a:cs typeface="Arial"/>
              </a:rPr>
              <a:t>maximum likelihood</a:t>
            </a:r>
            <a:r>
              <a:rPr sz="2800" spc="-20" dirty="0">
                <a:cs typeface="Arial"/>
              </a:rPr>
              <a:t> </a:t>
            </a:r>
            <a:r>
              <a:rPr sz="2800" spc="-5" dirty="0">
                <a:cs typeface="Arial"/>
              </a:rPr>
              <a:t>estimates:</a:t>
            </a:r>
            <a:endParaRPr sz="2800" dirty="0">
              <a:cs typeface="Arial"/>
            </a:endParaRPr>
          </a:p>
          <a:p>
            <a:pPr marL="577850" lvl="1" indent="-171450">
              <a:lnSpc>
                <a:spcPct val="100000"/>
              </a:lnSpc>
              <a:spcBef>
                <a:spcPts val="229"/>
              </a:spcBef>
              <a:buChar char="•"/>
              <a:tabLst>
                <a:tab pos="577850" algn="l"/>
              </a:tabLst>
            </a:pPr>
            <a:r>
              <a:rPr sz="2400" dirty="0">
                <a:cs typeface="Arial"/>
              </a:rPr>
              <a:t>simply use </a:t>
            </a:r>
            <a:r>
              <a:rPr sz="2400" spc="-5" dirty="0">
                <a:cs typeface="Arial"/>
              </a:rPr>
              <a:t>the frequencies </a:t>
            </a:r>
            <a:r>
              <a:rPr sz="2400" dirty="0">
                <a:cs typeface="Arial"/>
              </a:rPr>
              <a:t>in </a:t>
            </a:r>
            <a:r>
              <a:rPr sz="2400" spc="-5" dirty="0">
                <a:cs typeface="Arial"/>
              </a:rPr>
              <a:t>the</a:t>
            </a:r>
            <a:r>
              <a:rPr sz="2400" spc="-60" dirty="0">
                <a:cs typeface="Arial"/>
              </a:rPr>
              <a:t> </a:t>
            </a:r>
            <a:r>
              <a:rPr sz="2400" spc="-5" dirty="0">
                <a:cs typeface="Arial"/>
              </a:rPr>
              <a:t>data</a:t>
            </a:r>
            <a:endParaRPr sz="2400" dirty="0">
              <a:cs typeface="Arial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45425" y="4383806"/>
            <a:ext cx="4236088" cy="1823738"/>
            <a:chOff x="2045425" y="4383806"/>
            <a:chExt cx="4236088" cy="18237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/>
                <p:cNvSpPr/>
                <p:nvPr/>
              </p:nvSpPr>
              <p:spPr>
                <a:xfrm>
                  <a:off x="2045425" y="4383806"/>
                  <a:ext cx="2841482" cy="8040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lang="en-US" altLang="zh-CN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𝑁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𝐶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zh-CN" altLang="en-US" dirty="0">
                                <a:solidFill>
                                  <a:prstClr val="black"/>
                                </a:solidFill>
                              </a:rPr>
                              <m:t> 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4" name="矩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5425" y="4383806"/>
                  <a:ext cx="2841482" cy="8040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/>
                <p:cNvSpPr/>
                <p:nvPr/>
              </p:nvSpPr>
              <p:spPr>
                <a:xfrm>
                  <a:off x="2104792" y="5296845"/>
                  <a:ext cx="4176721" cy="9106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lang="en-US" altLang="zh-CN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|</m:t>
                                </m:r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𝑁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𝐶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zh-CN" altLang="en-US" dirty="0">
                                <a:solidFill>
                                  <a:prstClr val="black"/>
                                </a:solidFill>
                              </a:rPr>
                              <m:t> 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𝑁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𝐶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3" name="矩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4792" y="5296845"/>
                  <a:ext cx="4176721" cy="9106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3672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/>
              <a:t>Example: </a:t>
            </a:r>
            <a:r>
              <a:rPr lang="en-US" altLang="zh-CN" spc="-10" dirty="0">
                <a:cs typeface="Tahoma"/>
              </a:rPr>
              <a:t>Play</a:t>
            </a:r>
            <a:r>
              <a:rPr lang="en-US" altLang="zh-CN" spc="-25" dirty="0">
                <a:cs typeface="Tahoma"/>
              </a:rPr>
              <a:t> </a:t>
            </a:r>
            <a:r>
              <a:rPr lang="en-US" altLang="zh-CN" spc="-45" dirty="0">
                <a:cs typeface="Tahoma"/>
              </a:rPr>
              <a:t>tennis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26</a:t>
            </a:fld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56901" y="1579156"/>
            <a:ext cx="8830197" cy="4538381"/>
            <a:chOff x="176035" y="185253"/>
            <a:chExt cx="8830197" cy="4538381"/>
          </a:xfrm>
        </p:grpSpPr>
        <p:sp>
          <p:nvSpPr>
            <p:cNvPr id="5" name="object 2"/>
            <p:cNvSpPr/>
            <p:nvPr/>
          </p:nvSpPr>
          <p:spPr>
            <a:xfrm>
              <a:off x="176035" y="185253"/>
              <a:ext cx="5592468" cy="45383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14400" y="150418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2060"/>
                  </a:solidFill>
                  <a:ea typeface="宋体" panose="02010600030101010101" pitchFamily="2" charset="-122"/>
                </a:rPr>
                <a:t>[     ]</a:t>
              </a:r>
              <a:endParaRPr lang="zh-CN" altLang="en-US" sz="2400" dirty="0">
                <a:solidFill>
                  <a:srgbClr val="00206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14400" y="1801162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2060"/>
                  </a:solidFill>
                  <a:ea typeface="宋体" panose="02010600030101010101" pitchFamily="2" charset="-122"/>
                </a:rPr>
                <a:t>[     ]</a:t>
              </a:r>
              <a:endParaRPr lang="zh-CN" altLang="en-US" sz="2400" dirty="0">
                <a:solidFill>
                  <a:srgbClr val="00206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914400" y="3206349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2060"/>
                  </a:solidFill>
                  <a:ea typeface="宋体" panose="02010600030101010101" pitchFamily="2" charset="-122"/>
                </a:rPr>
                <a:t>[     ]</a:t>
              </a:r>
              <a:endParaRPr lang="zh-CN" altLang="en-US" sz="2400" dirty="0">
                <a:solidFill>
                  <a:srgbClr val="002060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H="1">
              <a:off x="5446817" y="1499930"/>
              <a:ext cx="274503" cy="0"/>
            </a:xfrm>
            <a:prstGeom prst="straightConnector1">
              <a:avLst/>
            </a:prstGeom>
            <a:ln w="38100">
              <a:solidFill>
                <a:srgbClr val="07276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H="1">
              <a:off x="5446817" y="1782112"/>
              <a:ext cx="274503" cy="0"/>
            </a:xfrm>
            <a:prstGeom prst="straightConnector1">
              <a:avLst/>
            </a:prstGeom>
            <a:ln w="38100">
              <a:solidFill>
                <a:srgbClr val="07276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H="1">
              <a:off x="5446817" y="2063793"/>
              <a:ext cx="274503" cy="0"/>
            </a:xfrm>
            <a:prstGeom prst="straightConnector1">
              <a:avLst/>
            </a:prstGeom>
            <a:ln w="38100">
              <a:solidFill>
                <a:srgbClr val="07276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H="1">
              <a:off x="5446817" y="2566730"/>
              <a:ext cx="274503" cy="0"/>
            </a:xfrm>
            <a:prstGeom prst="straightConnector1">
              <a:avLst/>
            </a:prstGeom>
            <a:ln w="38100">
              <a:solidFill>
                <a:srgbClr val="07276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H="1">
              <a:off x="5434789" y="3206349"/>
              <a:ext cx="274503" cy="0"/>
            </a:xfrm>
            <a:prstGeom prst="straightConnector1">
              <a:avLst/>
            </a:prstGeom>
            <a:ln w="38100">
              <a:solidFill>
                <a:srgbClr val="07276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>
              <a:off x="5439710" y="3456231"/>
              <a:ext cx="274503" cy="0"/>
            </a:xfrm>
            <a:prstGeom prst="straightConnector1">
              <a:avLst/>
            </a:prstGeom>
            <a:ln w="38100">
              <a:solidFill>
                <a:srgbClr val="07276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H="1">
              <a:off x="5434789" y="3729669"/>
              <a:ext cx="274503" cy="0"/>
            </a:xfrm>
            <a:prstGeom prst="straightConnector1">
              <a:avLst/>
            </a:prstGeom>
            <a:ln w="38100">
              <a:solidFill>
                <a:srgbClr val="07276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H="1">
              <a:off x="5434789" y="4024055"/>
              <a:ext cx="274503" cy="0"/>
            </a:xfrm>
            <a:prstGeom prst="straightConnector1">
              <a:avLst/>
            </a:prstGeom>
            <a:ln w="38100">
              <a:solidFill>
                <a:srgbClr val="07276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H="1">
              <a:off x="5434789" y="4300280"/>
              <a:ext cx="274503" cy="0"/>
            </a:xfrm>
            <a:prstGeom prst="straightConnector1">
              <a:avLst/>
            </a:prstGeom>
            <a:ln w="38100">
              <a:solidFill>
                <a:srgbClr val="07276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5967067" y="2374098"/>
                  <a:ext cx="3039165" cy="5782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𝑅𝑎𝑖𝑛</m:t>
                            </m:r>
                          </m:e>
                          <m:e>
                            <m: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𝐶</m:t>
                            </m:r>
                            <m: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𝑌𝑒𝑠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9</m:t>
                            </m:r>
                          </m:den>
                        </m:f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7067" y="2374098"/>
                  <a:ext cx="3039165" cy="57823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5967067" y="3214596"/>
                  <a:ext cx="2964209" cy="5781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𝑅𝑎𝑖𝑛</m:t>
                            </m:r>
                          </m:e>
                          <m:e>
                            <m: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𝐶</m:t>
                            </m:r>
                            <m: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𝑁𝑜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5</m:t>
                            </m:r>
                          </m:den>
                        </m:f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7067" y="3214596"/>
                  <a:ext cx="2964209" cy="5781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0357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27</a:t>
            </a:fld>
            <a:endParaRPr lang="zh-CN" altLang="en-US"/>
          </a:p>
        </p:txBody>
      </p:sp>
      <p:graphicFrame>
        <p:nvGraphicFramePr>
          <p:cNvPr id="5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787451"/>
              </p:ext>
            </p:extLst>
          </p:nvPr>
        </p:nvGraphicFramePr>
        <p:xfrm>
          <a:off x="843641" y="1756726"/>
          <a:ext cx="3112135" cy="1614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3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solidFill>
                            <a:srgbClr val="ED7D31"/>
                          </a:solidFill>
                          <a:latin typeface="+mn-lt"/>
                          <a:cs typeface="Palatino Linotype"/>
                        </a:rPr>
                        <a:t>Outlook</a:t>
                      </a:r>
                      <a:endParaRPr sz="1800">
                        <a:latin typeface="+mn-lt"/>
                        <a:cs typeface="Palatino Linotype"/>
                      </a:endParaRPr>
                    </a:p>
                  </a:txBody>
                  <a:tcPr marL="0" marR="0" marT="273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30" dirty="0">
                          <a:latin typeface="+mn-lt"/>
                          <a:cs typeface="Palatino Linotype"/>
                        </a:rPr>
                        <a:t>Play=</a:t>
                      </a:r>
                      <a:r>
                        <a:rPr sz="1800" i="1" spc="-30" dirty="0">
                          <a:latin typeface="+mn-lt"/>
                          <a:cs typeface="Palatino Linotype"/>
                        </a:rPr>
                        <a:t>Yes</a:t>
                      </a:r>
                      <a:endParaRPr sz="1800" dirty="0">
                        <a:latin typeface="+mn-lt"/>
                        <a:cs typeface="Palatino Linotype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latin typeface="+mn-lt"/>
                          <a:cs typeface="Palatino Linotype"/>
                        </a:rPr>
                        <a:t>Play=</a:t>
                      </a:r>
                      <a:r>
                        <a:rPr sz="1800" i="1" spc="-5" dirty="0">
                          <a:latin typeface="+mn-lt"/>
                          <a:cs typeface="Palatino Linotype"/>
                        </a:rPr>
                        <a:t>No</a:t>
                      </a:r>
                      <a:endParaRPr sz="1800">
                        <a:latin typeface="+mn-lt"/>
                        <a:cs typeface="Palatino Linotype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i="1" spc="-5" dirty="0">
                          <a:latin typeface="+mn-lt"/>
                          <a:cs typeface="Palatino Linotype"/>
                        </a:rPr>
                        <a:t>Sunny</a:t>
                      </a:r>
                      <a:endParaRPr sz="1600">
                        <a:latin typeface="+mn-lt"/>
                        <a:cs typeface="Palatino Linotype"/>
                      </a:endParaRPr>
                    </a:p>
                  </a:txBody>
                  <a:tcPr marL="0" marR="0" marT="285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2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i="1" spc="-5" dirty="0">
                          <a:latin typeface="+mn-lt"/>
                          <a:cs typeface="Palatino Linotype"/>
                        </a:rPr>
                        <a:t>Overcast</a:t>
                      </a:r>
                      <a:endParaRPr sz="1600">
                        <a:latin typeface="+mn-lt"/>
                        <a:cs typeface="Palatino Linotype"/>
                      </a:endParaRPr>
                    </a:p>
                  </a:txBody>
                  <a:tcPr marL="0" marR="0" marT="27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2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i="1" dirty="0">
                          <a:latin typeface="+mn-lt"/>
                          <a:cs typeface="Palatino Linotype"/>
                        </a:rPr>
                        <a:t>Rain</a:t>
                      </a:r>
                      <a:endParaRPr sz="1600">
                        <a:latin typeface="+mn-lt"/>
                        <a:cs typeface="Palatino Linotype"/>
                      </a:endParaRPr>
                    </a:p>
                  </a:txBody>
                  <a:tcPr marL="0" marR="0" marT="273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306181"/>
              </p:ext>
            </p:extLst>
          </p:nvPr>
        </p:nvGraphicFramePr>
        <p:xfrm>
          <a:off x="4250437" y="1756726"/>
          <a:ext cx="3909695" cy="1614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3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5" dirty="0">
                          <a:solidFill>
                            <a:srgbClr val="ED7D31"/>
                          </a:solidFill>
                          <a:latin typeface="+mn-lt"/>
                          <a:cs typeface="Palatino Linotype"/>
                        </a:rPr>
                        <a:t>Temperature</a:t>
                      </a:r>
                      <a:endParaRPr sz="1800">
                        <a:latin typeface="+mn-lt"/>
                        <a:cs typeface="Palatino Linotype"/>
                      </a:endParaRPr>
                    </a:p>
                  </a:txBody>
                  <a:tcPr marL="0" marR="0" marT="273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30" dirty="0">
                          <a:latin typeface="+mn-lt"/>
                          <a:cs typeface="Palatino Linotype"/>
                        </a:rPr>
                        <a:t>Play=</a:t>
                      </a:r>
                      <a:r>
                        <a:rPr sz="1800" i="1" spc="-30" dirty="0">
                          <a:latin typeface="+mn-lt"/>
                          <a:cs typeface="Palatino Linotype"/>
                        </a:rPr>
                        <a:t>Yes</a:t>
                      </a:r>
                      <a:endParaRPr sz="1800">
                        <a:latin typeface="+mn-lt"/>
                        <a:cs typeface="Palatino Linotype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latin typeface="+mn-lt"/>
                          <a:cs typeface="Palatino Linotype"/>
                        </a:rPr>
                        <a:t>Play=</a:t>
                      </a:r>
                      <a:r>
                        <a:rPr sz="1800" i="1" spc="-5" dirty="0">
                          <a:latin typeface="+mn-lt"/>
                          <a:cs typeface="Palatino Linotype"/>
                        </a:rPr>
                        <a:t>No</a:t>
                      </a:r>
                      <a:endParaRPr sz="1800">
                        <a:latin typeface="+mn-lt"/>
                        <a:cs typeface="Palatino Linotype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i="1" dirty="0">
                          <a:latin typeface="+mn-lt"/>
                          <a:cs typeface="Palatino Linotype"/>
                        </a:rPr>
                        <a:t>Hot</a:t>
                      </a:r>
                      <a:endParaRPr sz="1600" dirty="0">
                        <a:latin typeface="+mn-lt"/>
                        <a:cs typeface="Palatino Linotype"/>
                      </a:endParaRPr>
                    </a:p>
                  </a:txBody>
                  <a:tcPr marL="0" marR="0" marT="285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2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i="1" dirty="0">
                          <a:latin typeface="+mn-lt"/>
                          <a:cs typeface="Palatino Linotype"/>
                        </a:rPr>
                        <a:t>Mild</a:t>
                      </a:r>
                      <a:endParaRPr sz="1600">
                        <a:latin typeface="+mn-lt"/>
                        <a:cs typeface="Palatino Linotype"/>
                      </a:endParaRPr>
                    </a:p>
                  </a:txBody>
                  <a:tcPr marL="0" marR="0" marT="27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2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i="1" spc="-5" dirty="0">
                          <a:latin typeface="+mn-lt"/>
                          <a:cs typeface="Palatino Linotype"/>
                        </a:rPr>
                        <a:t>Cool</a:t>
                      </a:r>
                      <a:endParaRPr sz="1600">
                        <a:latin typeface="+mn-lt"/>
                        <a:cs typeface="Palatino Linotype"/>
                      </a:endParaRPr>
                    </a:p>
                  </a:txBody>
                  <a:tcPr marL="0" marR="0" marT="273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393828"/>
              </p:ext>
            </p:extLst>
          </p:nvPr>
        </p:nvGraphicFramePr>
        <p:xfrm>
          <a:off x="701366" y="3745669"/>
          <a:ext cx="3323588" cy="14680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9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15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solidFill>
                            <a:srgbClr val="ED7D31"/>
                          </a:solidFill>
                          <a:latin typeface="+mn-lt"/>
                          <a:cs typeface="Palatino Linotype"/>
                        </a:rPr>
                        <a:t>Humidity</a:t>
                      </a:r>
                      <a:endParaRPr sz="1800" dirty="0">
                        <a:latin typeface="+mn-lt"/>
                        <a:cs typeface="Palatino Linotype"/>
                      </a:endParaRPr>
                    </a:p>
                  </a:txBody>
                  <a:tcPr marL="0" marR="0" marT="285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30" dirty="0">
                          <a:latin typeface="+mn-lt"/>
                          <a:cs typeface="Palatino Linotype"/>
                        </a:rPr>
                        <a:t>Play=</a:t>
                      </a:r>
                      <a:r>
                        <a:rPr sz="1800" i="1" spc="-30" dirty="0">
                          <a:latin typeface="+mn-lt"/>
                          <a:cs typeface="Palatino Linotype"/>
                        </a:rPr>
                        <a:t>Yes</a:t>
                      </a:r>
                      <a:endParaRPr sz="1800">
                        <a:latin typeface="+mn-lt"/>
                        <a:cs typeface="Palatino Linotype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+mn-lt"/>
                          <a:cs typeface="Palatino Linotype"/>
                        </a:rPr>
                        <a:t>Play=N</a:t>
                      </a:r>
                      <a:r>
                        <a:rPr sz="1800" i="1" dirty="0">
                          <a:latin typeface="+mn-lt"/>
                          <a:cs typeface="Palatino Linotype"/>
                        </a:rPr>
                        <a:t>o</a:t>
                      </a:r>
                      <a:endParaRPr sz="1800" dirty="0">
                        <a:latin typeface="+mn-lt"/>
                        <a:cs typeface="Palatino Linotype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i="1" dirty="0">
                          <a:latin typeface="+mn-lt"/>
                          <a:cs typeface="Palatino Linotype"/>
                        </a:rPr>
                        <a:t>High</a:t>
                      </a:r>
                      <a:endParaRPr sz="1600" dirty="0">
                        <a:latin typeface="+mn-lt"/>
                        <a:cs typeface="Palatino Linotype"/>
                      </a:endParaRPr>
                    </a:p>
                  </a:txBody>
                  <a:tcPr marL="0" marR="0" marT="2920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2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i="1" dirty="0">
                          <a:latin typeface="+mn-lt"/>
                          <a:cs typeface="Palatino Linotype"/>
                        </a:rPr>
                        <a:t>Normal</a:t>
                      </a:r>
                      <a:endParaRPr sz="1600">
                        <a:latin typeface="+mn-lt"/>
                        <a:cs typeface="Palatino Linotype"/>
                      </a:endParaRPr>
                    </a:p>
                  </a:txBody>
                  <a:tcPr marL="0" marR="0" marT="27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633411"/>
              </p:ext>
            </p:extLst>
          </p:nvPr>
        </p:nvGraphicFramePr>
        <p:xfrm>
          <a:off x="4250437" y="3965447"/>
          <a:ext cx="3323589" cy="12482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7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15" dirty="0">
                          <a:solidFill>
                            <a:srgbClr val="ED7D31"/>
                          </a:solidFill>
                          <a:latin typeface="+mn-lt"/>
                          <a:cs typeface="Palatino Linotype"/>
                        </a:rPr>
                        <a:t>Wind</a:t>
                      </a:r>
                      <a:endParaRPr sz="1800" dirty="0">
                        <a:latin typeface="+mn-lt"/>
                        <a:cs typeface="Palatino Linotype"/>
                      </a:endParaRPr>
                    </a:p>
                  </a:txBody>
                  <a:tcPr marL="0" marR="0" marT="27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30" dirty="0">
                          <a:latin typeface="+mn-lt"/>
                          <a:cs typeface="Palatino Linotype"/>
                        </a:rPr>
                        <a:t>Play=</a:t>
                      </a:r>
                      <a:r>
                        <a:rPr sz="1800" i="1" spc="-30" dirty="0">
                          <a:latin typeface="+mn-lt"/>
                          <a:cs typeface="Palatino Linotype"/>
                        </a:rPr>
                        <a:t>Yes</a:t>
                      </a:r>
                      <a:endParaRPr sz="1800">
                        <a:latin typeface="+mn-lt"/>
                        <a:cs typeface="Palatino Linotype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+mn-lt"/>
                          <a:cs typeface="Palatino Linotype"/>
                        </a:rPr>
                        <a:t>Play=</a:t>
                      </a:r>
                      <a:r>
                        <a:rPr sz="1800" i="1" spc="-5" dirty="0">
                          <a:latin typeface="+mn-lt"/>
                          <a:cs typeface="Palatino Linotype"/>
                        </a:rPr>
                        <a:t>No</a:t>
                      </a:r>
                      <a:endParaRPr sz="1800">
                        <a:latin typeface="+mn-lt"/>
                        <a:cs typeface="Palatino Linotype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i="1" spc="-10" dirty="0">
                          <a:latin typeface="+mn-lt"/>
                          <a:cs typeface="Palatino Linotype"/>
                        </a:rPr>
                        <a:t>Strong</a:t>
                      </a:r>
                      <a:endParaRPr sz="1600">
                        <a:latin typeface="+mn-lt"/>
                        <a:cs typeface="Palatino Linotype"/>
                      </a:endParaRPr>
                    </a:p>
                  </a:txBody>
                  <a:tcPr marL="0" marR="0" marT="2920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2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i="1" spc="-10" dirty="0">
                          <a:latin typeface="+mn-lt"/>
                          <a:cs typeface="Palatino Linotype"/>
                        </a:rPr>
                        <a:t>Weak</a:t>
                      </a:r>
                      <a:endParaRPr sz="1600">
                        <a:latin typeface="+mn-lt"/>
                        <a:cs typeface="Palatino Linotype"/>
                      </a:endParaRPr>
                    </a:p>
                  </a:txBody>
                  <a:tcPr marL="0" marR="0" marT="27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6"/>
          <p:cNvSpPr txBox="1"/>
          <p:nvPr/>
        </p:nvSpPr>
        <p:spPr>
          <a:xfrm>
            <a:off x="801370" y="5831840"/>
            <a:ext cx="187896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i="1" spc="-25" dirty="0">
                <a:cs typeface="Palatino Linotype"/>
              </a:rPr>
              <a:t>P</a:t>
            </a:r>
            <a:r>
              <a:rPr sz="2100" spc="-25" dirty="0">
                <a:cs typeface="Palatino Linotype"/>
              </a:rPr>
              <a:t>(Play</a:t>
            </a:r>
            <a:r>
              <a:rPr sz="2100" i="1" spc="-25" dirty="0">
                <a:cs typeface="Palatino Linotype"/>
              </a:rPr>
              <a:t>=Yes) </a:t>
            </a:r>
            <a:r>
              <a:rPr sz="2100" i="1" dirty="0">
                <a:cs typeface="Palatino Linotype"/>
              </a:rPr>
              <a:t>=</a:t>
            </a:r>
            <a:r>
              <a:rPr sz="2100" i="1" spc="-60" dirty="0">
                <a:cs typeface="Palatino Linotype"/>
              </a:rPr>
              <a:t> </a:t>
            </a:r>
            <a:r>
              <a:rPr sz="2100" spc="5" dirty="0">
                <a:cs typeface="Palatino Linotype"/>
              </a:rPr>
              <a:t>??</a:t>
            </a:r>
            <a:endParaRPr sz="2100" dirty="0">
              <a:cs typeface="Palatino Linotype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3244839" y="5831840"/>
            <a:ext cx="185166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i="1" spc="-5" dirty="0">
                <a:cs typeface="Palatino Linotype"/>
              </a:rPr>
              <a:t>P</a:t>
            </a:r>
            <a:r>
              <a:rPr sz="2100" spc="-5" dirty="0">
                <a:cs typeface="Palatino Linotype"/>
              </a:rPr>
              <a:t>(Play</a:t>
            </a:r>
            <a:r>
              <a:rPr sz="2100" i="1" spc="-5" dirty="0">
                <a:cs typeface="Palatino Linotype"/>
              </a:rPr>
              <a:t>=No) </a:t>
            </a:r>
            <a:r>
              <a:rPr sz="2100" i="1" dirty="0">
                <a:cs typeface="Palatino Linotype"/>
              </a:rPr>
              <a:t>=</a:t>
            </a:r>
            <a:r>
              <a:rPr sz="2100" i="1" spc="-55" dirty="0">
                <a:cs typeface="Palatino Linotype"/>
              </a:rPr>
              <a:t> </a:t>
            </a:r>
            <a:r>
              <a:rPr sz="2100" spc="5" dirty="0">
                <a:cs typeface="Palatino Linotype"/>
              </a:rPr>
              <a:t>??</a:t>
            </a:r>
            <a:endParaRPr sz="2100" dirty="0">
              <a:cs typeface="Palatino Linotype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5683716" y="5868008"/>
            <a:ext cx="2529840" cy="3695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5085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355"/>
              </a:spcBef>
            </a:pP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P(C</a:t>
            </a:r>
            <a:r>
              <a:rPr sz="1800" i="1" spc="-7" baseline="-13888" dirty="0">
                <a:solidFill>
                  <a:srgbClr val="006600"/>
                </a:solidFill>
                <a:latin typeface="Arial"/>
                <a:cs typeface="Arial"/>
              </a:rPr>
              <a:t>1</a:t>
            </a: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), P(C</a:t>
            </a:r>
            <a:r>
              <a:rPr sz="1800" i="1" spc="-7" baseline="-13888" dirty="0">
                <a:solidFill>
                  <a:srgbClr val="006600"/>
                </a:solidFill>
                <a:latin typeface="Arial"/>
                <a:cs typeface="Arial"/>
              </a:rPr>
              <a:t>2</a:t>
            </a: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), </a:t>
            </a:r>
            <a:r>
              <a:rPr sz="1800" i="1" dirty="0">
                <a:solidFill>
                  <a:srgbClr val="006600"/>
                </a:solidFill>
                <a:latin typeface="Arial"/>
                <a:cs typeface="Arial"/>
              </a:rPr>
              <a:t>…,</a:t>
            </a:r>
            <a:r>
              <a:rPr sz="1800" i="1" spc="-3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P(C</a:t>
            </a:r>
            <a:r>
              <a:rPr sz="1800" i="1" spc="-7" baseline="-13888" dirty="0">
                <a:solidFill>
                  <a:srgbClr val="006600"/>
                </a:solidFill>
                <a:latin typeface="Arial"/>
                <a:cs typeface="Arial"/>
              </a:rPr>
              <a:t>L</a:t>
            </a: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5904156" y="1239060"/>
            <a:ext cx="2081530" cy="3695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699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370"/>
              </a:spcBef>
            </a:pP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P(X</a:t>
            </a:r>
            <a:r>
              <a:rPr sz="1800" i="1" spc="-7" baseline="-13888" dirty="0">
                <a:solidFill>
                  <a:srgbClr val="006600"/>
                </a:solidFill>
                <a:latin typeface="Arial"/>
                <a:cs typeface="Arial"/>
              </a:rPr>
              <a:t>2</a:t>
            </a: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|C</a:t>
            </a:r>
            <a:r>
              <a:rPr sz="1800" i="1" spc="-7" baseline="-13888" dirty="0">
                <a:solidFill>
                  <a:srgbClr val="006600"/>
                </a:solidFill>
                <a:latin typeface="Arial"/>
                <a:cs typeface="Arial"/>
              </a:rPr>
              <a:t>1</a:t>
            </a: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),</a:t>
            </a:r>
            <a:r>
              <a:rPr sz="1800" i="1" spc="-3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P(X</a:t>
            </a:r>
            <a:r>
              <a:rPr sz="1800" i="1" spc="-7" baseline="-13888" dirty="0">
                <a:solidFill>
                  <a:srgbClr val="006600"/>
                </a:solidFill>
                <a:latin typeface="Arial"/>
                <a:cs typeface="Arial"/>
              </a:rPr>
              <a:t>2</a:t>
            </a: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|C</a:t>
            </a:r>
            <a:r>
              <a:rPr sz="1800" i="1" spc="-7" baseline="-13888" dirty="0">
                <a:solidFill>
                  <a:srgbClr val="006600"/>
                </a:solidFill>
                <a:latin typeface="Arial"/>
                <a:cs typeface="Arial"/>
              </a:rPr>
              <a:t>2</a:t>
            </a: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5319095" y="3575291"/>
            <a:ext cx="2081530" cy="3695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572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360"/>
              </a:spcBef>
            </a:pP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P(X</a:t>
            </a:r>
            <a:r>
              <a:rPr sz="1800" i="1" spc="-7" baseline="-13888" dirty="0">
                <a:solidFill>
                  <a:srgbClr val="006600"/>
                </a:solidFill>
                <a:latin typeface="Arial"/>
                <a:cs typeface="Arial"/>
              </a:rPr>
              <a:t>4</a:t>
            </a: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|C</a:t>
            </a:r>
            <a:r>
              <a:rPr sz="1800" i="1" spc="-7" baseline="-13888" dirty="0">
                <a:solidFill>
                  <a:srgbClr val="006600"/>
                </a:solidFill>
                <a:latin typeface="Arial"/>
                <a:cs typeface="Arial"/>
              </a:rPr>
              <a:t>1</a:t>
            </a: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),</a:t>
            </a:r>
            <a:r>
              <a:rPr sz="1800" i="1" spc="-3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P(X</a:t>
            </a:r>
            <a:r>
              <a:rPr sz="1800" i="1" spc="-7" baseline="-13888" dirty="0">
                <a:solidFill>
                  <a:srgbClr val="006600"/>
                </a:solidFill>
                <a:latin typeface="Arial"/>
                <a:cs typeface="Arial"/>
              </a:rPr>
              <a:t>4</a:t>
            </a: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|C</a:t>
            </a:r>
            <a:r>
              <a:rPr sz="1800" i="1" spc="-7" baseline="-13888" dirty="0">
                <a:solidFill>
                  <a:srgbClr val="006600"/>
                </a:solidFill>
                <a:latin typeface="Arial"/>
                <a:cs typeface="Arial"/>
              </a:rPr>
              <a:t>2</a:t>
            </a: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2"/>
          <p:cNvSpPr txBox="1"/>
          <p:nvPr/>
        </p:nvSpPr>
        <p:spPr>
          <a:xfrm>
            <a:off x="701366" y="1161986"/>
            <a:ext cx="26320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79425" algn="l"/>
                <a:tab pos="480059" algn="l"/>
              </a:tabLst>
            </a:pPr>
            <a:r>
              <a:rPr sz="2500" dirty="0">
                <a:cs typeface="Tahoma"/>
              </a:rPr>
              <a:t>Learning</a:t>
            </a:r>
            <a:r>
              <a:rPr sz="2500" spc="-55" dirty="0">
                <a:cs typeface="Tahoma"/>
              </a:rPr>
              <a:t> </a:t>
            </a:r>
            <a:r>
              <a:rPr sz="2500" spc="-5" dirty="0">
                <a:cs typeface="Tahoma"/>
              </a:rPr>
              <a:t>Phase</a:t>
            </a:r>
            <a:endParaRPr sz="2500" dirty="0">
              <a:cs typeface="Tahoma"/>
            </a:endParaRPr>
          </a:p>
        </p:txBody>
      </p:sp>
      <p:sp>
        <p:nvSpPr>
          <p:cNvPr id="18" name="object 11"/>
          <p:cNvSpPr txBox="1">
            <a:spLocks/>
          </p:cNvSpPr>
          <p:nvPr/>
        </p:nvSpPr>
        <p:spPr>
          <a:xfrm>
            <a:off x="3354883" y="700087"/>
            <a:ext cx="5335905" cy="465455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4191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pPr marL="34290">
              <a:lnSpc>
                <a:spcPct val="100000"/>
              </a:lnSpc>
              <a:spcBef>
                <a:spcPts val="330"/>
              </a:spcBef>
            </a:pPr>
            <a:r>
              <a:rPr lang="en-US" sz="2000" i="1" spc="-85">
                <a:latin typeface="Cambria"/>
                <a:cs typeface="Cambria"/>
              </a:rPr>
              <a:t>E</a:t>
            </a:r>
            <a:r>
              <a:rPr lang="en-US" sz="2000" spc="-85">
                <a:latin typeface="Cambria"/>
                <a:cs typeface="Cambria"/>
              </a:rPr>
              <a:t>stimate </a:t>
            </a:r>
            <a:r>
              <a:rPr lang="en-US" sz="2000" i="1" spc="-70">
                <a:latin typeface="Cambria"/>
                <a:cs typeface="Cambria"/>
              </a:rPr>
              <a:t>P</a:t>
            </a:r>
            <a:r>
              <a:rPr lang="en-US" sz="2000" spc="-70">
                <a:latin typeface="Cambria"/>
                <a:cs typeface="Cambria"/>
              </a:rPr>
              <a:t>( </a:t>
            </a:r>
            <a:r>
              <a:rPr lang="en-US" sz="2000" i="1" spc="-80">
                <a:latin typeface="Cambria"/>
                <a:cs typeface="Cambria"/>
              </a:rPr>
              <a:t>X </a:t>
            </a:r>
            <a:r>
              <a:rPr lang="en-US" sz="1725" i="1" spc="-30" baseline="-33816">
                <a:latin typeface="Cambria"/>
                <a:cs typeface="Cambria"/>
              </a:rPr>
              <a:t>j </a:t>
            </a:r>
            <a:r>
              <a:rPr lang="en-US" sz="2000" spc="-80">
                <a:latin typeface="Symbol"/>
                <a:cs typeface="Symbol"/>
              </a:rPr>
              <a:t></a:t>
            </a:r>
            <a:r>
              <a:rPr lang="en-US" sz="2000" spc="-80">
                <a:latin typeface="Times New Roman"/>
                <a:cs typeface="Times New Roman"/>
              </a:rPr>
              <a:t> </a:t>
            </a:r>
            <a:r>
              <a:rPr lang="en-US" sz="2000" i="1" spc="-65">
                <a:latin typeface="Cambria"/>
                <a:cs typeface="Cambria"/>
              </a:rPr>
              <a:t>x </a:t>
            </a:r>
            <a:r>
              <a:rPr lang="en-US" sz="1725" i="1" spc="-60" baseline="-33816">
                <a:latin typeface="Cambria"/>
                <a:cs typeface="Cambria"/>
              </a:rPr>
              <a:t>jk </a:t>
            </a:r>
            <a:r>
              <a:rPr lang="en-US" sz="2000" spc="-30">
                <a:latin typeface="Cambria"/>
                <a:cs typeface="Cambria"/>
              </a:rPr>
              <a:t>|</a:t>
            </a:r>
            <a:r>
              <a:rPr lang="en-US" sz="2000" i="1" spc="-30">
                <a:latin typeface="Cambria"/>
                <a:cs typeface="Cambria"/>
              </a:rPr>
              <a:t>C </a:t>
            </a:r>
            <a:r>
              <a:rPr lang="en-US" sz="2000" spc="-80">
                <a:latin typeface="Symbol"/>
                <a:cs typeface="Symbol"/>
              </a:rPr>
              <a:t></a:t>
            </a:r>
            <a:r>
              <a:rPr lang="en-US" sz="2000" spc="-80">
                <a:latin typeface="Times New Roman"/>
                <a:cs typeface="Times New Roman"/>
              </a:rPr>
              <a:t> </a:t>
            </a:r>
            <a:r>
              <a:rPr lang="en-US" sz="2000" i="1" spc="-30">
                <a:latin typeface="Cambria"/>
                <a:cs typeface="Cambria"/>
              </a:rPr>
              <a:t>c</a:t>
            </a:r>
            <a:r>
              <a:rPr lang="en-US" sz="1725" i="1" spc="-44" baseline="-33816">
                <a:latin typeface="Cambria"/>
                <a:cs typeface="Cambria"/>
              </a:rPr>
              <a:t>i </a:t>
            </a:r>
            <a:r>
              <a:rPr lang="en-US" sz="2000" spc="-55">
                <a:latin typeface="Cambria"/>
                <a:cs typeface="Cambria"/>
              </a:rPr>
              <a:t>) </a:t>
            </a:r>
            <a:r>
              <a:rPr lang="en-US" sz="2000" spc="-80">
                <a:latin typeface="Cambria"/>
                <a:cs typeface="Cambria"/>
              </a:rPr>
              <a:t>with </a:t>
            </a:r>
            <a:r>
              <a:rPr lang="en-US" sz="2000" spc="-90">
                <a:latin typeface="Cambria"/>
                <a:cs typeface="Cambria"/>
              </a:rPr>
              <a:t>examples </a:t>
            </a:r>
            <a:r>
              <a:rPr lang="en-US" sz="2000" spc="-70">
                <a:latin typeface="Cambria"/>
                <a:cs typeface="Cambria"/>
              </a:rPr>
              <a:t>in</a:t>
            </a:r>
            <a:r>
              <a:rPr lang="en-US" sz="2000" spc="-165">
                <a:latin typeface="Cambria"/>
                <a:cs typeface="Cambria"/>
              </a:rPr>
              <a:t> </a:t>
            </a:r>
            <a:r>
              <a:rPr lang="en-US" sz="2000" spc="-80">
                <a:latin typeface="Cambria"/>
                <a:cs typeface="Cambria"/>
              </a:rPr>
              <a:t>training;</a:t>
            </a:r>
            <a:endParaRPr lang="en-US" sz="20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53314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object 2"/>
          <p:cNvSpPr txBox="1"/>
          <p:nvPr/>
        </p:nvSpPr>
        <p:spPr>
          <a:xfrm>
            <a:off x="701366" y="1161986"/>
            <a:ext cx="26320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79425" algn="l"/>
                <a:tab pos="480059" algn="l"/>
              </a:tabLst>
            </a:pPr>
            <a:r>
              <a:rPr sz="2500" dirty="0">
                <a:cs typeface="Tahoma"/>
              </a:rPr>
              <a:t>Learning</a:t>
            </a:r>
            <a:r>
              <a:rPr sz="2500" spc="-55" dirty="0">
                <a:cs typeface="Tahoma"/>
              </a:rPr>
              <a:t> </a:t>
            </a:r>
            <a:r>
              <a:rPr sz="2500" spc="-5" dirty="0">
                <a:cs typeface="Tahoma"/>
              </a:rPr>
              <a:t>Phase</a:t>
            </a:r>
            <a:endParaRPr sz="2500" dirty="0">
              <a:cs typeface="Tahoma"/>
            </a:endParaRPr>
          </a:p>
        </p:txBody>
      </p:sp>
      <p:graphicFrame>
        <p:nvGraphicFramePr>
          <p:cNvPr id="6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403761"/>
              </p:ext>
            </p:extLst>
          </p:nvPr>
        </p:nvGraphicFramePr>
        <p:xfrm>
          <a:off x="843641" y="1756726"/>
          <a:ext cx="3112135" cy="1614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3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solidFill>
                            <a:srgbClr val="ED7D31"/>
                          </a:solidFill>
                          <a:latin typeface="+mn-lt"/>
                          <a:cs typeface="Palatino Linotype"/>
                        </a:rPr>
                        <a:t>Outlook</a:t>
                      </a:r>
                      <a:endParaRPr sz="1800">
                        <a:latin typeface="+mn-lt"/>
                        <a:cs typeface="Palatino Linotype"/>
                      </a:endParaRPr>
                    </a:p>
                  </a:txBody>
                  <a:tcPr marL="0" marR="0" marT="273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30" dirty="0">
                          <a:latin typeface="+mn-lt"/>
                          <a:cs typeface="Palatino Linotype"/>
                        </a:rPr>
                        <a:t>Play=</a:t>
                      </a:r>
                      <a:r>
                        <a:rPr sz="1800" i="1" spc="-30" dirty="0">
                          <a:latin typeface="+mn-lt"/>
                          <a:cs typeface="Palatino Linotype"/>
                        </a:rPr>
                        <a:t>Yes</a:t>
                      </a:r>
                      <a:endParaRPr sz="1800">
                        <a:latin typeface="+mn-lt"/>
                        <a:cs typeface="Palatino Linotype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latin typeface="+mn-lt"/>
                          <a:cs typeface="Palatino Linotype"/>
                        </a:rPr>
                        <a:t>Play=</a:t>
                      </a:r>
                      <a:r>
                        <a:rPr sz="1800" i="1" spc="-5" dirty="0">
                          <a:latin typeface="+mn-lt"/>
                          <a:cs typeface="Palatino Linotype"/>
                        </a:rPr>
                        <a:t>No</a:t>
                      </a:r>
                      <a:endParaRPr sz="1800">
                        <a:latin typeface="+mn-lt"/>
                        <a:cs typeface="Palatino Linotype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i="1" spc="-5" dirty="0">
                          <a:latin typeface="+mn-lt"/>
                          <a:cs typeface="Palatino Linotype"/>
                        </a:rPr>
                        <a:t>Sunny</a:t>
                      </a:r>
                      <a:endParaRPr sz="1600">
                        <a:latin typeface="+mn-lt"/>
                        <a:cs typeface="Palatino Linotype"/>
                      </a:endParaRPr>
                    </a:p>
                  </a:txBody>
                  <a:tcPr marL="0" marR="0" marT="285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" dirty="0">
                          <a:latin typeface="+mn-lt"/>
                          <a:cs typeface="Palatino Linotype"/>
                        </a:rPr>
                        <a:t>2/9</a:t>
                      </a:r>
                      <a:endParaRPr sz="2200">
                        <a:latin typeface="+mn-lt"/>
                        <a:cs typeface="Palatino Linotype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" dirty="0">
                          <a:latin typeface="+mn-lt"/>
                          <a:cs typeface="Palatino Linotype"/>
                        </a:rPr>
                        <a:t>3/5</a:t>
                      </a:r>
                      <a:endParaRPr sz="2200" dirty="0">
                        <a:latin typeface="+mn-lt"/>
                        <a:cs typeface="Palatino Linotype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2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i="1" spc="-5" dirty="0">
                          <a:latin typeface="+mn-lt"/>
                          <a:cs typeface="Palatino Linotype"/>
                        </a:rPr>
                        <a:t>Overcast</a:t>
                      </a:r>
                      <a:endParaRPr sz="1600">
                        <a:latin typeface="+mn-lt"/>
                        <a:cs typeface="Palatino Linotype"/>
                      </a:endParaRPr>
                    </a:p>
                  </a:txBody>
                  <a:tcPr marL="0" marR="0" marT="27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5" dirty="0">
                          <a:latin typeface="+mn-lt"/>
                          <a:cs typeface="Palatino Linotype"/>
                        </a:rPr>
                        <a:t>4/9</a:t>
                      </a:r>
                      <a:endParaRPr sz="2200">
                        <a:latin typeface="+mn-lt"/>
                        <a:cs typeface="Palatino Linotype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5" dirty="0">
                          <a:latin typeface="+mn-lt"/>
                          <a:cs typeface="Palatino Linotype"/>
                        </a:rPr>
                        <a:t>0/5</a:t>
                      </a:r>
                      <a:endParaRPr sz="2200">
                        <a:latin typeface="+mn-lt"/>
                        <a:cs typeface="Palatino Linotype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2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i="1" dirty="0">
                          <a:latin typeface="+mn-lt"/>
                          <a:cs typeface="Palatino Linotype"/>
                        </a:rPr>
                        <a:t>Rain</a:t>
                      </a:r>
                      <a:endParaRPr sz="1600">
                        <a:latin typeface="+mn-lt"/>
                        <a:cs typeface="Palatino Linotype"/>
                      </a:endParaRPr>
                    </a:p>
                  </a:txBody>
                  <a:tcPr marL="0" marR="0" marT="273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200" spc="-5" dirty="0">
                          <a:latin typeface="+mn-lt"/>
                          <a:cs typeface="Palatino Linotype"/>
                        </a:rPr>
                        <a:t>3/9</a:t>
                      </a:r>
                      <a:endParaRPr sz="2200">
                        <a:latin typeface="+mn-lt"/>
                        <a:cs typeface="Palatino Linotype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200" spc="-5" dirty="0">
                          <a:latin typeface="+mn-lt"/>
                          <a:cs typeface="Palatino Linotype"/>
                        </a:rPr>
                        <a:t>2/5</a:t>
                      </a:r>
                      <a:endParaRPr sz="2200" dirty="0">
                        <a:latin typeface="+mn-lt"/>
                        <a:cs typeface="Palatino Linotype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066573"/>
              </p:ext>
            </p:extLst>
          </p:nvPr>
        </p:nvGraphicFramePr>
        <p:xfrm>
          <a:off x="4250437" y="1756726"/>
          <a:ext cx="3909695" cy="1614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3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5" dirty="0">
                          <a:solidFill>
                            <a:srgbClr val="ED7D31"/>
                          </a:solidFill>
                          <a:latin typeface="+mn-lt"/>
                          <a:cs typeface="Palatino Linotype"/>
                        </a:rPr>
                        <a:t>Temperature</a:t>
                      </a:r>
                      <a:endParaRPr sz="1800">
                        <a:latin typeface="+mn-lt"/>
                        <a:cs typeface="Palatino Linotype"/>
                      </a:endParaRPr>
                    </a:p>
                  </a:txBody>
                  <a:tcPr marL="0" marR="0" marT="273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30" dirty="0">
                          <a:latin typeface="+mn-lt"/>
                          <a:cs typeface="Palatino Linotype"/>
                        </a:rPr>
                        <a:t>Play=</a:t>
                      </a:r>
                      <a:r>
                        <a:rPr sz="1800" i="1" spc="-30" dirty="0">
                          <a:latin typeface="+mn-lt"/>
                          <a:cs typeface="Palatino Linotype"/>
                        </a:rPr>
                        <a:t>Yes</a:t>
                      </a:r>
                      <a:endParaRPr sz="1800">
                        <a:latin typeface="+mn-lt"/>
                        <a:cs typeface="Palatino Linotype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latin typeface="+mn-lt"/>
                          <a:cs typeface="Palatino Linotype"/>
                        </a:rPr>
                        <a:t>Play=</a:t>
                      </a:r>
                      <a:r>
                        <a:rPr sz="1800" i="1" spc="-5" dirty="0">
                          <a:latin typeface="+mn-lt"/>
                          <a:cs typeface="Palatino Linotype"/>
                        </a:rPr>
                        <a:t>No</a:t>
                      </a:r>
                      <a:endParaRPr sz="1800">
                        <a:latin typeface="+mn-lt"/>
                        <a:cs typeface="Palatino Linotype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i="1" dirty="0">
                          <a:latin typeface="+mn-lt"/>
                          <a:cs typeface="Palatino Linotype"/>
                        </a:rPr>
                        <a:t>Hot</a:t>
                      </a:r>
                      <a:endParaRPr sz="1600">
                        <a:latin typeface="+mn-lt"/>
                        <a:cs typeface="Palatino Linotype"/>
                      </a:endParaRPr>
                    </a:p>
                  </a:txBody>
                  <a:tcPr marL="0" marR="0" marT="285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" dirty="0">
                          <a:latin typeface="+mn-lt"/>
                          <a:cs typeface="Palatino Linotype"/>
                        </a:rPr>
                        <a:t>2/9</a:t>
                      </a:r>
                      <a:endParaRPr sz="2200">
                        <a:latin typeface="+mn-lt"/>
                        <a:cs typeface="Palatino Linotype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" dirty="0">
                          <a:latin typeface="+mn-lt"/>
                          <a:cs typeface="Palatino Linotype"/>
                        </a:rPr>
                        <a:t>2/5</a:t>
                      </a:r>
                      <a:endParaRPr sz="2200">
                        <a:latin typeface="+mn-lt"/>
                        <a:cs typeface="Palatino Linotype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2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i="1" dirty="0">
                          <a:latin typeface="+mn-lt"/>
                          <a:cs typeface="Palatino Linotype"/>
                        </a:rPr>
                        <a:t>Mild</a:t>
                      </a:r>
                      <a:endParaRPr sz="1600" dirty="0">
                        <a:latin typeface="+mn-lt"/>
                        <a:cs typeface="Palatino Linotype"/>
                      </a:endParaRPr>
                    </a:p>
                  </a:txBody>
                  <a:tcPr marL="0" marR="0" marT="27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5" dirty="0">
                          <a:latin typeface="+mn-lt"/>
                          <a:cs typeface="Palatino Linotype"/>
                        </a:rPr>
                        <a:t>4/9</a:t>
                      </a:r>
                      <a:endParaRPr sz="2200">
                        <a:latin typeface="+mn-lt"/>
                        <a:cs typeface="Palatino Linotype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5" dirty="0">
                          <a:latin typeface="+mn-lt"/>
                          <a:cs typeface="Palatino Linotype"/>
                        </a:rPr>
                        <a:t>2/5</a:t>
                      </a:r>
                      <a:endParaRPr sz="2200">
                        <a:latin typeface="+mn-lt"/>
                        <a:cs typeface="Palatino Linotype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2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i="1" spc="-5" dirty="0">
                          <a:latin typeface="+mn-lt"/>
                          <a:cs typeface="Palatino Linotype"/>
                        </a:rPr>
                        <a:t>Cool</a:t>
                      </a:r>
                      <a:endParaRPr sz="1600">
                        <a:latin typeface="+mn-lt"/>
                        <a:cs typeface="Palatino Linotype"/>
                      </a:endParaRPr>
                    </a:p>
                  </a:txBody>
                  <a:tcPr marL="0" marR="0" marT="273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200" spc="-5" dirty="0">
                          <a:latin typeface="+mn-lt"/>
                          <a:cs typeface="Palatino Linotype"/>
                        </a:rPr>
                        <a:t>3/9</a:t>
                      </a:r>
                      <a:endParaRPr sz="2200">
                        <a:latin typeface="+mn-lt"/>
                        <a:cs typeface="Palatino Linotype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200" spc="-5" dirty="0">
                          <a:latin typeface="+mn-lt"/>
                          <a:cs typeface="Palatino Linotype"/>
                        </a:rPr>
                        <a:t>1/5</a:t>
                      </a:r>
                      <a:endParaRPr sz="2200" dirty="0">
                        <a:latin typeface="+mn-lt"/>
                        <a:cs typeface="Palatino Linotype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427591"/>
              </p:ext>
            </p:extLst>
          </p:nvPr>
        </p:nvGraphicFramePr>
        <p:xfrm>
          <a:off x="701366" y="3745669"/>
          <a:ext cx="3323588" cy="14680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9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15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solidFill>
                            <a:srgbClr val="ED7D31"/>
                          </a:solidFill>
                          <a:latin typeface="+mn-lt"/>
                          <a:cs typeface="Palatino Linotype"/>
                        </a:rPr>
                        <a:t>Humidity</a:t>
                      </a:r>
                      <a:endParaRPr sz="1800">
                        <a:latin typeface="+mn-lt"/>
                        <a:cs typeface="Palatino Linotype"/>
                      </a:endParaRPr>
                    </a:p>
                  </a:txBody>
                  <a:tcPr marL="0" marR="0" marT="285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30" dirty="0">
                          <a:latin typeface="+mn-lt"/>
                          <a:cs typeface="Palatino Linotype"/>
                        </a:rPr>
                        <a:t>Play=</a:t>
                      </a:r>
                      <a:r>
                        <a:rPr sz="1800" i="1" spc="-30" dirty="0">
                          <a:latin typeface="+mn-lt"/>
                          <a:cs typeface="Palatino Linotype"/>
                        </a:rPr>
                        <a:t>Yes</a:t>
                      </a:r>
                      <a:endParaRPr sz="1800" dirty="0">
                        <a:latin typeface="+mn-lt"/>
                        <a:cs typeface="Palatino Linotype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+mn-lt"/>
                          <a:cs typeface="Palatino Linotype"/>
                        </a:rPr>
                        <a:t>Play=N</a:t>
                      </a:r>
                      <a:endParaRPr sz="1800">
                        <a:latin typeface="+mn-lt"/>
                        <a:cs typeface="Palatino Linotype"/>
                      </a:endParaRPr>
                    </a:p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i="1" dirty="0">
                          <a:latin typeface="+mn-lt"/>
                          <a:cs typeface="Palatino Linotype"/>
                        </a:rPr>
                        <a:t>o</a:t>
                      </a:r>
                      <a:endParaRPr sz="1800">
                        <a:latin typeface="+mn-lt"/>
                        <a:cs typeface="Palatino Linotype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i="1" dirty="0">
                          <a:latin typeface="+mn-lt"/>
                          <a:cs typeface="Palatino Linotype"/>
                        </a:rPr>
                        <a:t>High</a:t>
                      </a:r>
                      <a:endParaRPr sz="1600">
                        <a:latin typeface="+mn-lt"/>
                        <a:cs typeface="Palatino Linotype"/>
                      </a:endParaRPr>
                    </a:p>
                  </a:txBody>
                  <a:tcPr marL="0" marR="0" marT="2920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spc="-5" dirty="0">
                          <a:latin typeface="+mn-lt"/>
                          <a:cs typeface="Palatino Linotype"/>
                        </a:rPr>
                        <a:t>3/9</a:t>
                      </a:r>
                      <a:endParaRPr sz="2200">
                        <a:latin typeface="+mn-lt"/>
                        <a:cs typeface="Palatino Linotype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spc="-5" dirty="0">
                          <a:latin typeface="+mn-lt"/>
                          <a:cs typeface="Palatino Linotype"/>
                        </a:rPr>
                        <a:t>4/5</a:t>
                      </a:r>
                      <a:endParaRPr sz="2200">
                        <a:latin typeface="+mn-lt"/>
                        <a:cs typeface="Palatino Linotype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2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i="1" dirty="0">
                          <a:latin typeface="+mn-lt"/>
                          <a:cs typeface="Palatino Linotype"/>
                        </a:rPr>
                        <a:t>Normal</a:t>
                      </a:r>
                      <a:endParaRPr sz="1600">
                        <a:latin typeface="+mn-lt"/>
                        <a:cs typeface="Palatino Linotype"/>
                      </a:endParaRPr>
                    </a:p>
                  </a:txBody>
                  <a:tcPr marL="0" marR="0" marT="27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5" dirty="0">
                          <a:latin typeface="+mn-lt"/>
                          <a:cs typeface="Palatino Linotype"/>
                        </a:rPr>
                        <a:t>6/9</a:t>
                      </a:r>
                      <a:endParaRPr sz="2200">
                        <a:latin typeface="+mn-lt"/>
                        <a:cs typeface="Palatino Linotype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5" dirty="0">
                          <a:latin typeface="+mn-lt"/>
                          <a:cs typeface="Palatino Linotype"/>
                        </a:rPr>
                        <a:t>1/5</a:t>
                      </a:r>
                      <a:endParaRPr sz="2200" dirty="0">
                        <a:latin typeface="+mn-lt"/>
                        <a:cs typeface="Palatino Linotype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859383"/>
              </p:ext>
            </p:extLst>
          </p:nvPr>
        </p:nvGraphicFramePr>
        <p:xfrm>
          <a:off x="4250437" y="3965447"/>
          <a:ext cx="3323589" cy="1243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7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15" dirty="0">
                          <a:solidFill>
                            <a:srgbClr val="ED7D31"/>
                          </a:solidFill>
                          <a:latin typeface="+mn-lt"/>
                          <a:cs typeface="Palatino Linotype"/>
                        </a:rPr>
                        <a:t>Wind</a:t>
                      </a:r>
                      <a:endParaRPr sz="1800" dirty="0">
                        <a:latin typeface="+mn-lt"/>
                        <a:cs typeface="Palatino Linotype"/>
                      </a:endParaRPr>
                    </a:p>
                  </a:txBody>
                  <a:tcPr marL="0" marR="0" marT="27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30" dirty="0">
                          <a:latin typeface="+mn-lt"/>
                          <a:cs typeface="Palatino Linotype"/>
                        </a:rPr>
                        <a:t>Play=</a:t>
                      </a:r>
                      <a:r>
                        <a:rPr sz="1800" i="1" spc="-30" dirty="0">
                          <a:latin typeface="+mn-lt"/>
                          <a:cs typeface="Palatino Linotype"/>
                        </a:rPr>
                        <a:t>Yes</a:t>
                      </a:r>
                      <a:endParaRPr sz="1800">
                        <a:latin typeface="+mn-lt"/>
                        <a:cs typeface="Palatino Linotype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+mn-lt"/>
                          <a:cs typeface="Palatino Linotype"/>
                        </a:rPr>
                        <a:t>Play=</a:t>
                      </a:r>
                      <a:r>
                        <a:rPr sz="1800" i="1" spc="-5" dirty="0">
                          <a:latin typeface="+mn-lt"/>
                          <a:cs typeface="Palatino Linotype"/>
                        </a:rPr>
                        <a:t>No</a:t>
                      </a:r>
                      <a:endParaRPr sz="1800">
                        <a:latin typeface="+mn-lt"/>
                        <a:cs typeface="Palatino Linotype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i="1" spc="-10" dirty="0">
                          <a:latin typeface="+mn-lt"/>
                          <a:cs typeface="Palatino Linotype"/>
                        </a:rPr>
                        <a:t>Strong</a:t>
                      </a:r>
                      <a:endParaRPr sz="1600">
                        <a:latin typeface="+mn-lt"/>
                        <a:cs typeface="Palatino Linotype"/>
                      </a:endParaRPr>
                    </a:p>
                  </a:txBody>
                  <a:tcPr marL="0" marR="0" marT="2920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spc="-5" dirty="0">
                          <a:latin typeface="+mn-lt"/>
                          <a:cs typeface="Palatino Linotype"/>
                        </a:rPr>
                        <a:t>3/9</a:t>
                      </a:r>
                      <a:endParaRPr sz="2200">
                        <a:latin typeface="+mn-lt"/>
                        <a:cs typeface="Palatino Linotype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spc="-5" dirty="0">
                          <a:latin typeface="+mn-lt"/>
                          <a:cs typeface="Palatino Linotype"/>
                        </a:rPr>
                        <a:t>3/5</a:t>
                      </a:r>
                      <a:endParaRPr sz="2200">
                        <a:latin typeface="+mn-lt"/>
                        <a:cs typeface="Palatino Linotype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i="1" spc="-10" dirty="0">
                          <a:latin typeface="+mn-lt"/>
                          <a:cs typeface="Palatino Linotype"/>
                        </a:rPr>
                        <a:t>Weak</a:t>
                      </a:r>
                      <a:endParaRPr sz="1600">
                        <a:latin typeface="+mn-lt"/>
                        <a:cs typeface="Palatino Linotype"/>
                      </a:endParaRPr>
                    </a:p>
                  </a:txBody>
                  <a:tcPr marL="0" marR="0" marT="27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5" dirty="0">
                          <a:latin typeface="+mn-lt"/>
                          <a:cs typeface="Palatino Linotype"/>
                        </a:rPr>
                        <a:t>6/9</a:t>
                      </a:r>
                      <a:endParaRPr sz="2200">
                        <a:latin typeface="+mn-lt"/>
                        <a:cs typeface="Palatino Linotype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200" spc="-5" dirty="0">
                          <a:latin typeface="+mn-lt"/>
                          <a:cs typeface="Palatino Linotype"/>
                        </a:rPr>
                        <a:t>2/5</a:t>
                      </a:r>
                      <a:endParaRPr sz="2200" dirty="0">
                        <a:latin typeface="+mn-lt"/>
                        <a:cs typeface="Palatino Linotype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7"/>
          <p:cNvSpPr/>
          <p:nvPr/>
        </p:nvSpPr>
        <p:spPr>
          <a:xfrm>
            <a:off x="5683716" y="5868008"/>
            <a:ext cx="2529840" cy="369570"/>
          </a:xfrm>
          <a:custGeom>
            <a:avLst/>
            <a:gdLst/>
            <a:ahLst/>
            <a:cxnLst/>
            <a:rect l="l" t="t" r="r" b="b"/>
            <a:pathLst>
              <a:path w="2529840" h="369570">
                <a:moveTo>
                  <a:pt x="2529671" y="0"/>
                </a:moveTo>
                <a:lnTo>
                  <a:pt x="0" y="0"/>
                </a:lnTo>
                <a:lnTo>
                  <a:pt x="0" y="369332"/>
                </a:lnTo>
                <a:lnTo>
                  <a:pt x="2529671" y="369332"/>
                </a:lnTo>
                <a:lnTo>
                  <a:pt x="252967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/>
          <p:cNvSpPr txBox="1"/>
          <p:nvPr/>
        </p:nvSpPr>
        <p:spPr>
          <a:xfrm>
            <a:off x="5904156" y="1239060"/>
            <a:ext cx="2081530" cy="3695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699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370"/>
              </a:spcBef>
            </a:pP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P(X</a:t>
            </a:r>
            <a:r>
              <a:rPr sz="1800" i="1" spc="-7" baseline="-13888" dirty="0">
                <a:solidFill>
                  <a:srgbClr val="006600"/>
                </a:solidFill>
                <a:latin typeface="Arial"/>
                <a:cs typeface="Arial"/>
              </a:rPr>
              <a:t>2</a:t>
            </a: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|C</a:t>
            </a:r>
            <a:r>
              <a:rPr sz="1800" i="1" spc="-7" baseline="-13888" dirty="0">
                <a:solidFill>
                  <a:srgbClr val="006600"/>
                </a:solidFill>
                <a:latin typeface="Arial"/>
                <a:cs typeface="Arial"/>
              </a:rPr>
              <a:t>1</a:t>
            </a: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),</a:t>
            </a:r>
            <a:r>
              <a:rPr sz="1800" i="1" spc="-3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P(X</a:t>
            </a:r>
            <a:r>
              <a:rPr sz="1800" i="1" spc="-7" baseline="-13888" dirty="0">
                <a:solidFill>
                  <a:srgbClr val="006600"/>
                </a:solidFill>
                <a:latin typeface="Arial"/>
                <a:cs typeface="Arial"/>
              </a:rPr>
              <a:t>2</a:t>
            </a: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|C</a:t>
            </a:r>
            <a:r>
              <a:rPr sz="1800" i="1" spc="-7" baseline="-13888" dirty="0">
                <a:solidFill>
                  <a:srgbClr val="006600"/>
                </a:solidFill>
                <a:latin typeface="Arial"/>
                <a:cs typeface="Arial"/>
              </a:rPr>
              <a:t>2</a:t>
            </a: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5319095" y="3575291"/>
            <a:ext cx="2081530" cy="3695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572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360"/>
              </a:spcBef>
            </a:pP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P(X</a:t>
            </a:r>
            <a:r>
              <a:rPr sz="1800" i="1" spc="-7" baseline="-13888" dirty="0">
                <a:solidFill>
                  <a:srgbClr val="006600"/>
                </a:solidFill>
                <a:latin typeface="Arial"/>
                <a:cs typeface="Arial"/>
              </a:rPr>
              <a:t>4</a:t>
            </a: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|C</a:t>
            </a:r>
            <a:r>
              <a:rPr sz="1800" i="1" spc="-7" baseline="-13888" dirty="0">
                <a:solidFill>
                  <a:srgbClr val="006600"/>
                </a:solidFill>
                <a:latin typeface="Arial"/>
                <a:cs typeface="Arial"/>
              </a:rPr>
              <a:t>1</a:t>
            </a: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),</a:t>
            </a:r>
            <a:r>
              <a:rPr sz="1800" i="1" spc="-3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P(X</a:t>
            </a:r>
            <a:r>
              <a:rPr sz="1800" i="1" spc="-7" baseline="-13888" dirty="0">
                <a:solidFill>
                  <a:srgbClr val="006600"/>
                </a:solidFill>
                <a:latin typeface="Arial"/>
                <a:cs typeface="Arial"/>
              </a:rPr>
              <a:t>4</a:t>
            </a: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|C</a:t>
            </a:r>
            <a:r>
              <a:rPr sz="1800" i="1" spc="-7" baseline="-13888" dirty="0">
                <a:solidFill>
                  <a:srgbClr val="006600"/>
                </a:solidFill>
                <a:latin typeface="Arial"/>
                <a:cs typeface="Arial"/>
              </a:rPr>
              <a:t>2</a:t>
            </a: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2145498" y="5233648"/>
            <a:ext cx="6649720" cy="369570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latin typeface="Arial"/>
                <a:cs typeface="Arial"/>
              </a:rPr>
              <a:t>3+3+2+2 [naïve assumption] </a:t>
            </a:r>
            <a:r>
              <a:rPr sz="1800" dirty="0">
                <a:latin typeface="Arial"/>
                <a:cs typeface="Arial"/>
              </a:rPr>
              <a:t>* 2 </a:t>
            </a:r>
            <a:r>
              <a:rPr sz="1800" spc="-5" dirty="0">
                <a:latin typeface="Arial"/>
                <a:cs typeface="Arial"/>
              </a:rPr>
              <a:t>[two classes]= 20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parameters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1"/>
          <p:cNvSpPr txBox="1">
            <a:spLocks/>
          </p:cNvSpPr>
          <p:nvPr/>
        </p:nvSpPr>
        <p:spPr>
          <a:xfrm>
            <a:off x="3354883" y="700087"/>
            <a:ext cx="5335905" cy="465455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4191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pPr marL="34290">
              <a:lnSpc>
                <a:spcPct val="100000"/>
              </a:lnSpc>
              <a:spcBef>
                <a:spcPts val="330"/>
              </a:spcBef>
            </a:pPr>
            <a:r>
              <a:rPr lang="en-US" sz="2000" i="1" spc="-85">
                <a:latin typeface="Cambria"/>
                <a:cs typeface="Cambria"/>
              </a:rPr>
              <a:t>E</a:t>
            </a:r>
            <a:r>
              <a:rPr lang="en-US" sz="2000" spc="-85">
                <a:latin typeface="Cambria"/>
                <a:cs typeface="Cambria"/>
              </a:rPr>
              <a:t>stimate </a:t>
            </a:r>
            <a:r>
              <a:rPr lang="en-US" sz="2000" i="1" spc="-70">
                <a:latin typeface="Cambria"/>
                <a:cs typeface="Cambria"/>
              </a:rPr>
              <a:t>P</a:t>
            </a:r>
            <a:r>
              <a:rPr lang="en-US" sz="2000" spc="-70">
                <a:latin typeface="Cambria"/>
                <a:cs typeface="Cambria"/>
              </a:rPr>
              <a:t>( </a:t>
            </a:r>
            <a:r>
              <a:rPr lang="en-US" sz="2000" i="1" spc="-80">
                <a:latin typeface="Cambria"/>
                <a:cs typeface="Cambria"/>
              </a:rPr>
              <a:t>X </a:t>
            </a:r>
            <a:r>
              <a:rPr lang="en-US" sz="1725" i="1" spc="-30" baseline="-33816">
                <a:latin typeface="Cambria"/>
                <a:cs typeface="Cambria"/>
              </a:rPr>
              <a:t>j </a:t>
            </a:r>
            <a:r>
              <a:rPr lang="en-US" sz="2000" spc="-80">
                <a:latin typeface="Symbol"/>
                <a:cs typeface="Symbol"/>
              </a:rPr>
              <a:t></a:t>
            </a:r>
            <a:r>
              <a:rPr lang="en-US" sz="2000" spc="-80">
                <a:latin typeface="Times New Roman"/>
                <a:cs typeface="Times New Roman"/>
              </a:rPr>
              <a:t> </a:t>
            </a:r>
            <a:r>
              <a:rPr lang="en-US" sz="2000" i="1" spc="-65">
                <a:latin typeface="Cambria"/>
                <a:cs typeface="Cambria"/>
              </a:rPr>
              <a:t>x </a:t>
            </a:r>
            <a:r>
              <a:rPr lang="en-US" sz="1725" i="1" spc="-60" baseline="-33816">
                <a:latin typeface="Cambria"/>
                <a:cs typeface="Cambria"/>
              </a:rPr>
              <a:t>jk </a:t>
            </a:r>
            <a:r>
              <a:rPr lang="en-US" sz="2000" spc="-30">
                <a:latin typeface="Cambria"/>
                <a:cs typeface="Cambria"/>
              </a:rPr>
              <a:t>|</a:t>
            </a:r>
            <a:r>
              <a:rPr lang="en-US" sz="2000" i="1" spc="-30">
                <a:latin typeface="Cambria"/>
                <a:cs typeface="Cambria"/>
              </a:rPr>
              <a:t>C </a:t>
            </a:r>
            <a:r>
              <a:rPr lang="en-US" sz="2000" spc="-80">
                <a:latin typeface="Symbol"/>
                <a:cs typeface="Symbol"/>
              </a:rPr>
              <a:t></a:t>
            </a:r>
            <a:r>
              <a:rPr lang="en-US" sz="2000" spc="-80">
                <a:latin typeface="Times New Roman"/>
                <a:cs typeface="Times New Roman"/>
              </a:rPr>
              <a:t> </a:t>
            </a:r>
            <a:r>
              <a:rPr lang="en-US" sz="2000" i="1" spc="-30">
                <a:latin typeface="Cambria"/>
                <a:cs typeface="Cambria"/>
              </a:rPr>
              <a:t>c</a:t>
            </a:r>
            <a:r>
              <a:rPr lang="en-US" sz="1725" i="1" spc="-44" baseline="-33816">
                <a:latin typeface="Cambria"/>
                <a:cs typeface="Cambria"/>
              </a:rPr>
              <a:t>i </a:t>
            </a:r>
            <a:r>
              <a:rPr lang="en-US" sz="2000" spc="-55">
                <a:latin typeface="Cambria"/>
                <a:cs typeface="Cambria"/>
              </a:rPr>
              <a:t>) </a:t>
            </a:r>
            <a:r>
              <a:rPr lang="en-US" sz="2000" spc="-80">
                <a:latin typeface="Cambria"/>
                <a:cs typeface="Cambria"/>
              </a:rPr>
              <a:t>with </a:t>
            </a:r>
            <a:r>
              <a:rPr lang="en-US" sz="2000" spc="-90">
                <a:latin typeface="Cambria"/>
                <a:cs typeface="Cambria"/>
              </a:rPr>
              <a:t>examples </a:t>
            </a:r>
            <a:r>
              <a:rPr lang="en-US" sz="2000" spc="-70">
                <a:latin typeface="Cambria"/>
                <a:cs typeface="Cambria"/>
              </a:rPr>
              <a:t>in</a:t>
            </a:r>
            <a:r>
              <a:rPr lang="en-US" sz="2000" spc="-165">
                <a:latin typeface="Cambria"/>
                <a:cs typeface="Cambria"/>
              </a:rPr>
              <a:t> </a:t>
            </a:r>
            <a:r>
              <a:rPr lang="en-US" sz="2000" spc="-80">
                <a:latin typeface="Cambria"/>
                <a:cs typeface="Cambria"/>
              </a:rPr>
              <a:t>training;</a:t>
            </a:r>
            <a:endParaRPr lang="en-US" sz="2000">
              <a:latin typeface="Cambria"/>
              <a:cs typeface="Cambria"/>
            </a:endParaRPr>
          </a:p>
        </p:txBody>
      </p:sp>
      <p:sp>
        <p:nvSpPr>
          <p:cNvPr id="15" name="object 13"/>
          <p:cNvSpPr txBox="1"/>
          <p:nvPr/>
        </p:nvSpPr>
        <p:spPr>
          <a:xfrm>
            <a:off x="707390" y="5818557"/>
            <a:ext cx="2220595" cy="3494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204"/>
              </a:spcBef>
            </a:pPr>
            <a:r>
              <a:rPr sz="2100" i="1" spc="-25" dirty="0">
                <a:cs typeface="Palatino Linotype"/>
              </a:rPr>
              <a:t>P</a:t>
            </a:r>
            <a:r>
              <a:rPr sz="2100" spc="-25" dirty="0">
                <a:cs typeface="Palatino Linotype"/>
              </a:rPr>
              <a:t>(Play</a:t>
            </a:r>
            <a:r>
              <a:rPr sz="2100" i="1" spc="-25" dirty="0">
                <a:cs typeface="Palatino Linotype"/>
              </a:rPr>
              <a:t>=Yes) </a:t>
            </a:r>
            <a:r>
              <a:rPr sz="2100" i="1" dirty="0">
                <a:cs typeface="Palatino Linotype"/>
              </a:rPr>
              <a:t>=</a:t>
            </a:r>
            <a:r>
              <a:rPr sz="2100" i="1" spc="-60" dirty="0">
                <a:cs typeface="Palatino Linotype"/>
              </a:rPr>
              <a:t> </a:t>
            </a:r>
            <a:r>
              <a:rPr sz="2100" dirty="0">
                <a:cs typeface="Palatino Linotype"/>
              </a:rPr>
              <a:t>9/14</a:t>
            </a:r>
          </a:p>
        </p:txBody>
      </p:sp>
      <p:sp>
        <p:nvSpPr>
          <p:cNvPr id="16" name="object 14"/>
          <p:cNvSpPr txBox="1"/>
          <p:nvPr/>
        </p:nvSpPr>
        <p:spPr>
          <a:xfrm>
            <a:off x="3244839" y="5818557"/>
            <a:ext cx="2099310" cy="3494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100" i="1" spc="-5" dirty="0">
                <a:cs typeface="Palatino Linotype"/>
              </a:rPr>
              <a:t>P</a:t>
            </a:r>
            <a:r>
              <a:rPr sz="2100" spc="-5" dirty="0">
                <a:cs typeface="Palatino Linotype"/>
              </a:rPr>
              <a:t>(Play</a:t>
            </a:r>
            <a:r>
              <a:rPr sz="2100" i="1" spc="-5" dirty="0">
                <a:cs typeface="Palatino Linotype"/>
              </a:rPr>
              <a:t>=No) </a:t>
            </a:r>
            <a:r>
              <a:rPr sz="2100" i="1" dirty="0">
                <a:cs typeface="Palatino Linotype"/>
              </a:rPr>
              <a:t>=</a:t>
            </a:r>
            <a:r>
              <a:rPr sz="2100" i="1" spc="-55" dirty="0">
                <a:cs typeface="Palatino Linotype"/>
              </a:rPr>
              <a:t> </a:t>
            </a:r>
            <a:r>
              <a:rPr sz="2100" dirty="0">
                <a:cs typeface="Palatino Linotype"/>
              </a:rPr>
              <a:t>5/14</a:t>
            </a:r>
          </a:p>
        </p:txBody>
      </p:sp>
      <p:sp>
        <p:nvSpPr>
          <p:cNvPr id="17" name="object 15"/>
          <p:cNvSpPr txBox="1"/>
          <p:nvPr/>
        </p:nvSpPr>
        <p:spPr>
          <a:xfrm>
            <a:off x="5799994" y="5922074"/>
            <a:ext cx="22974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P(C</a:t>
            </a:r>
            <a:r>
              <a:rPr sz="1800" i="1" spc="-7" baseline="-13888" dirty="0">
                <a:solidFill>
                  <a:srgbClr val="006600"/>
                </a:solidFill>
                <a:latin typeface="Arial"/>
                <a:cs typeface="Arial"/>
              </a:rPr>
              <a:t>1</a:t>
            </a: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), P(C</a:t>
            </a:r>
            <a:r>
              <a:rPr sz="1800" i="1" spc="-7" baseline="-13888" dirty="0">
                <a:solidFill>
                  <a:srgbClr val="006600"/>
                </a:solidFill>
                <a:latin typeface="Arial"/>
                <a:cs typeface="Arial"/>
              </a:rPr>
              <a:t>2</a:t>
            </a: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), </a:t>
            </a:r>
            <a:r>
              <a:rPr sz="1800" i="1" dirty="0">
                <a:solidFill>
                  <a:srgbClr val="006600"/>
                </a:solidFill>
                <a:latin typeface="Arial"/>
                <a:cs typeface="Arial"/>
              </a:rPr>
              <a:t>…,</a:t>
            </a:r>
            <a:r>
              <a:rPr sz="1800" i="1" spc="-5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P(C</a:t>
            </a:r>
            <a:r>
              <a:rPr sz="1800" i="1" spc="-7" baseline="-13888" dirty="0">
                <a:solidFill>
                  <a:srgbClr val="006600"/>
                </a:solidFill>
                <a:latin typeface="Arial"/>
                <a:cs typeface="Arial"/>
              </a:rPr>
              <a:t>L</a:t>
            </a:r>
            <a:r>
              <a:rPr sz="1800" i="1" spc="-5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683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/>
              <a:t>Example: </a:t>
            </a:r>
            <a:r>
              <a:rPr lang="en-US" altLang="zh-CN" spc="-10" dirty="0">
                <a:cs typeface="Tahoma"/>
              </a:rPr>
              <a:t>Play</a:t>
            </a:r>
            <a:r>
              <a:rPr lang="en-US" altLang="zh-CN" spc="-25" dirty="0">
                <a:cs typeface="Tahoma"/>
              </a:rPr>
              <a:t> </a:t>
            </a:r>
            <a:r>
              <a:rPr lang="en-US" altLang="zh-CN" spc="-45" dirty="0">
                <a:cs typeface="Tahoma"/>
              </a:rPr>
              <a:t>tennis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2759" lvl="0" indent="-467359">
              <a:lnSpc>
                <a:spcPct val="100000"/>
              </a:lnSpc>
              <a:spcBef>
                <a:spcPts val="0"/>
              </a:spcBef>
              <a:buFontTx/>
              <a:buChar char="•"/>
              <a:tabLst>
                <a:tab pos="492125" algn="l"/>
                <a:tab pos="492759" algn="l"/>
              </a:tabLst>
            </a:pPr>
            <a:r>
              <a:rPr lang="en-US" altLang="zh-CN" spc="-70" dirty="0">
                <a:solidFill>
                  <a:prstClr val="black"/>
                </a:solidFill>
                <a:ea typeface="+mn-ea"/>
                <a:cs typeface="Tahoma"/>
              </a:rPr>
              <a:t>Test</a:t>
            </a:r>
            <a:r>
              <a:rPr lang="en-US" altLang="zh-CN" dirty="0">
                <a:solidFill>
                  <a:prstClr val="black"/>
                </a:solidFill>
                <a:ea typeface="+mn-ea"/>
                <a:cs typeface="Tahoma"/>
              </a:rPr>
              <a:t> </a:t>
            </a:r>
            <a:r>
              <a:rPr lang="en-US" altLang="zh-CN" spc="-5" dirty="0">
                <a:solidFill>
                  <a:prstClr val="black"/>
                </a:solidFill>
                <a:ea typeface="+mn-ea"/>
                <a:cs typeface="Tahoma"/>
              </a:rPr>
              <a:t>Phase</a:t>
            </a:r>
            <a:endParaRPr lang="en-US" altLang="zh-CN" dirty="0">
              <a:solidFill>
                <a:prstClr val="black"/>
              </a:solidFill>
              <a:ea typeface="+mn-ea"/>
              <a:cs typeface="Tahoma"/>
            </a:endParaRPr>
          </a:p>
          <a:p>
            <a:pPr marL="482600" lvl="1" indent="0">
              <a:lnSpc>
                <a:spcPct val="100000"/>
              </a:lnSpc>
              <a:spcBef>
                <a:spcPts val="0"/>
              </a:spcBef>
              <a:buNone/>
              <a:tabLst>
                <a:tab pos="492125" algn="l"/>
                <a:tab pos="492759" algn="l"/>
              </a:tabLst>
            </a:pPr>
            <a:r>
              <a:rPr lang="en-US" altLang="zh-CN" spc="-10" dirty="0">
                <a:solidFill>
                  <a:prstClr val="black"/>
                </a:solidFill>
                <a:ea typeface="+mn-ea"/>
                <a:cs typeface="Tahoma"/>
              </a:rPr>
              <a:t>Given </a:t>
            </a:r>
            <a:r>
              <a:rPr lang="en-US" altLang="zh-CN" dirty="0">
                <a:solidFill>
                  <a:prstClr val="black"/>
                </a:solidFill>
                <a:ea typeface="+mn-ea"/>
                <a:cs typeface="Tahoma"/>
              </a:rPr>
              <a:t>a </a:t>
            </a:r>
            <a:r>
              <a:rPr lang="en-US" altLang="zh-CN" spc="-5" dirty="0">
                <a:solidFill>
                  <a:prstClr val="black"/>
                </a:solidFill>
                <a:ea typeface="+mn-ea"/>
                <a:cs typeface="Tahoma"/>
              </a:rPr>
              <a:t>new</a:t>
            </a:r>
            <a:r>
              <a:rPr lang="en-US" altLang="zh-CN" spc="20" dirty="0">
                <a:solidFill>
                  <a:prstClr val="black"/>
                </a:solidFill>
                <a:ea typeface="+mn-ea"/>
                <a:cs typeface="Tahoma"/>
              </a:rPr>
              <a:t> </a:t>
            </a:r>
            <a:r>
              <a:rPr lang="en-US" altLang="zh-CN" spc="-5" dirty="0">
                <a:solidFill>
                  <a:prstClr val="black"/>
                </a:solidFill>
                <a:ea typeface="+mn-ea"/>
                <a:cs typeface="Tahoma"/>
              </a:rPr>
              <a:t>instance,</a:t>
            </a:r>
            <a:endParaRPr lang="en-US" altLang="zh-CN" dirty="0">
              <a:solidFill>
                <a:prstClr val="black"/>
              </a:solidFill>
              <a:ea typeface="+mn-ea"/>
              <a:cs typeface="Tahoma"/>
            </a:endParaRPr>
          </a:p>
          <a:p>
            <a:pPr marL="883285" lvl="0" indent="0">
              <a:lnSpc>
                <a:spcPct val="100000"/>
              </a:lnSpc>
              <a:spcBef>
                <a:spcPts val="170"/>
              </a:spcBef>
              <a:buNone/>
            </a:pPr>
            <a:r>
              <a:rPr lang="en-US" altLang="zh-CN" b="1" spc="-10" dirty="0" err="1">
                <a:solidFill>
                  <a:srgbClr val="ED7D31"/>
                </a:solidFill>
                <a:ea typeface="+mn-ea"/>
                <a:cs typeface="Palatino Linotype"/>
              </a:rPr>
              <a:t>x</a:t>
            </a:r>
            <a:r>
              <a:rPr lang="en-US" altLang="zh-CN" sz="2400" spc="-10" dirty="0" err="1">
                <a:solidFill>
                  <a:srgbClr val="ED7D31"/>
                </a:solidFill>
                <a:ea typeface="+mn-ea"/>
                <a:cs typeface="Yu Gothic"/>
              </a:rPr>
              <a:t>ʼ</a:t>
            </a:r>
            <a:r>
              <a:rPr lang="en-US" altLang="zh-CN" sz="2400" spc="-10" dirty="0">
                <a:solidFill>
                  <a:srgbClr val="ED7D31"/>
                </a:solidFill>
                <a:ea typeface="+mn-ea"/>
                <a:cs typeface="Palatino Linotype"/>
              </a:rPr>
              <a:t>=(Outlook=</a:t>
            </a:r>
            <a:r>
              <a:rPr lang="en-US" altLang="zh-CN" sz="2400" i="1" spc="-10" dirty="0">
                <a:solidFill>
                  <a:srgbClr val="ED7D31"/>
                </a:solidFill>
                <a:ea typeface="+mn-ea"/>
                <a:cs typeface="Palatino Linotype"/>
              </a:rPr>
              <a:t>Sunny, </a:t>
            </a:r>
            <a:r>
              <a:rPr lang="en-US" altLang="zh-CN" sz="2400" spc="-10" dirty="0">
                <a:solidFill>
                  <a:srgbClr val="ED7D31"/>
                </a:solidFill>
                <a:ea typeface="+mn-ea"/>
                <a:cs typeface="Palatino Linotype"/>
              </a:rPr>
              <a:t>Temperature=</a:t>
            </a:r>
            <a:r>
              <a:rPr lang="en-US" altLang="zh-CN" sz="2400" i="1" spc="-10" dirty="0">
                <a:solidFill>
                  <a:srgbClr val="ED7D31"/>
                </a:solidFill>
                <a:ea typeface="+mn-ea"/>
                <a:cs typeface="Palatino Linotype"/>
              </a:rPr>
              <a:t>Cool, </a:t>
            </a:r>
            <a:r>
              <a:rPr lang="en-US" altLang="zh-CN" sz="2400" spc="-5" dirty="0">
                <a:solidFill>
                  <a:srgbClr val="ED7D31"/>
                </a:solidFill>
                <a:ea typeface="+mn-ea"/>
                <a:cs typeface="Palatino Linotype"/>
              </a:rPr>
              <a:t>Humidity</a:t>
            </a:r>
            <a:r>
              <a:rPr lang="en-US" altLang="zh-CN" sz="2400" i="1" spc="-5" dirty="0">
                <a:solidFill>
                  <a:srgbClr val="ED7D31"/>
                </a:solidFill>
                <a:ea typeface="+mn-ea"/>
                <a:cs typeface="Palatino Linotype"/>
              </a:rPr>
              <a:t>=High,</a:t>
            </a:r>
            <a:r>
              <a:rPr lang="en-US" altLang="zh-CN" sz="2400" i="1" spc="25" dirty="0">
                <a:solidFill>
                  <a:srgbClr val="ED7D31"/>
                </a:solidFill>
                <a:ea typeface="+mn-ea"/>
                <a:cs typeface="Palatino Linotype"/>
              </a:rPr>
              <a:t> </a:t>
            </a:r>
            <a:r>
              <a:rPr lang="en-US" altLang="zh-CN" sz="2400" spc="-10" dirty="0">
                <a:solidFill>
                  <a:srgbClr val="ED7D31"/>
                </a:solidFill>
                <a:ea typeface="+mn-ea"/>
                <a:cs typeface="Palatino Linotype"/>
              </a:rPr>
              <a:t>Wind=</a:t>
            </a:r>
            <a:r>
              <a:rPr lang="en-US" altLang="zh-CN" sz="2400" i="1" spc="-10" dirty="0">
                <a:solidFill>
                  <a:srgbClr val="ED7D31"/>
                </a:solidFill>
                <a:ea typeface="+mn-ea"/>
                <a:cs typeface="Palatino Linotype"/>
              </a:rPr>
              <a:t>Strong</a:t>
            </a:r>
            <a:r>
              <a:rPr lang="en-US" altLang="zh-CN" sz="2400" spc="-10" dirty="0">
                <a:solidFill>
                  <a:srgbClr val="ED7D31"/>
                </a:solidFill>
                <a:ea typeface="+mn-ea"/>
                <a:cs typeface="Palatino Linotype"/>
              </a:rPr>
              <a:t>)</a:t>
            </a:r>
            <a:endParaRPr lang="en-US" altLang="zh-CN" sz="2400" dirty="0">
              <a:solidFill>
                <a:prstClr val="black"/>
              </a:solidFill>
              <a:ea typeface="+mn-ea"/>
              <a:cs typeface="Palatino Linotype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59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ts val="3780"/>
              </a:lnSpc>
              <a:spcBef>
                <a:spcPts val="100"/>
              </a:spcBef>
            </a:pPr>
            <a:r>
              <a:rPr lang="en-US" altLang="zh-CN" dirty="0"/>
              <a:t>Course Content Plan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462028" y="1502426"/>
            <a:ext cx="4757420" cy="21990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667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rgbClr val="000000"/>
              </a:buClr>
              <a:buSzTx/>
              <a:buFont typeface="Wingdings"/>
              <a:buChar char=""/>
              <a:tabLst>
                <a:tab pos="466725" algn="l"/>
              </a:tabLst>
              <a:defRPr/>
            </a:pP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Regression</a:t>
            </a:r>
            <a:r>
              <a:rPr kumimoji="0" sz="3200" b="0" i="0" u="none" strike="noStrike" kern="1200" cap="none" spc="-5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(supervised)</a:t>
            </a:r>
          </a:p>
          <a:p>
            <a:pPr marL="4667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000000"/>
              </a:buClr>
              <a:buSzTx/>
              <a:buFont typeface="Wingdings"/>
              <a:buChar char=""/>
              <a:tabLst>
                <a:tab pos="466725" algn="l"/>
              </a:tabLst>
              <a:defRPr/>
            </a:pP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Classification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(supervised)</a:t>
            </a:r>
          </a:p>
          <a:p>
            <a:pPr marL="4667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/>
              <a:buChar char=""/>
              <a:tabLst>
                <a:tab pos="466725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Unsupervised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models</a:t>
            </a:r>
          </a:p>
          <a:p>
            <a:pPr marL="4667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Tx/>
              <a:buFont typeface="Wingdings"/>
              <a:buChar char=""/>
              <a:tabLst>
                <a:tab pos="466725" algn="l"/>
              </a:tabLst>
              <a:defRPr/>
            </a:pP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CE2CD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Learning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CE2CD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CE2CD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theory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462028" y="4266961"/>
            <a:ext cx="33451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7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/>
              <a:buChar char=""/>
              <a:tabLst>
                <a:tab pos="466725" algn="l"/>
              </a:tabLst>
              <a:defRPr/>
            </a:pP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Graphical</a:t>
            </a:r>
            <a:r>
              <a:rPr kumimoji="0" sz="3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models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462028" y="5345954"/>
            <a:ext cx="4335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marR="0" lvl="0" indent="-36322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96875"/>
              <a:buFont typeface="Wingdings"/>
              <a:buChar char=""/>
              <a:tabLst>
                <a:tab pos="375920" algn="l"/>
              </a:tabLst>
              <a:defRPr/>
            </a:pP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Reinforcement</a:t>
            </a:r>
            <a:r>
              <a:rPr kumimoji="0" sz="32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Learning</a:t>
            </a:r>
          </a:p>
        </p:txBody>
      </p:sp>
      <p:sp>
        <p:nvSpPr>
          <p:cNvPr id="10" name="object 9"/>
          <p:cNvSpPr/>
          <p:nvPr/>
        </p:nvSpPr>
        <p:spPr>
          <a:xfrm>
            <a:off x="5437233" y="1442611"/>
            <a:ext cx="2077085" cy="569595"/>
          </a:xfrm>
          <a:custGeom>
            <a:avLst/>
            <a:gdLst/>
            <a:ahLst/>
            <a:cxnLst/>
            <a:rect l="l" t="t" r="r" b="b"/>
            <a:pathLst>
              <a:path w="2077084" h="569594">
                <a:moveTo>
                  <a:pt x="284529" y="0"/>
                </a:moveTo>
                <a:lnTo>
                  <a:pt x="0" y="284532"/>
                </a:lnTo>
                <a:lnTo>
                  <a:pt x="284529" y="569062"/>
                </a:lnTo>
                <a:lnTo>
                  <a:pt x="284529" y="426796"/>
                </a:lnTo>
                <a:lnTo>
                  <a:pt x="2076891" y="426796"/>
                </a:lnTo>
                <a:lnTo>
                  <a:pt x="2076891" y="142265"/>
                </a:lnTo>
                <a:lnTo>
                  <a:pt x="284529" y="142265"/>
                </a:lnTo>
                <a:lnTo>
                  <a:pt x="28452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5437232" y="1442611"/>
            <a:ext cx="2077085" cy="569595"/>
          </a:xfrm>
          <a:custGeom>
            <a:avLst/>
            <a:gdLst/>
            <a:ahLst/>
            <a:cxnLst/>
            <a:rect l="l" t="t" r="r" b="b"/>
            <a:pathLst>
              <a:path w="2077084" h="569594">
                <a:moveTo>
                  <a:pt x="2076892" y="142266"/>
                </a:moveTo>
                <a:lnTo>
                  <a:pt x="284530" y="142266"/>
                </a:lnTo>
                <a:lnTo>
                  <a:pt x="284530" y="0"/>
                </a:lnTo>
                <a:lnTo>
                  <a:pt x="0" y="284532"/>
                </a:lnTo>
                <a:lnTo>
                  <a:pt x="284530" y="569063"/>
                </a:lnTo>
                <a:lnTo>
                  <a:pt x="284530" y="426796"/>
                </a:lnTo>
                <a:lnTo>
                  <a:pt x="2076892" y="426796"/>
                </a:lnTo>
                <a:lnTo>
                  <a:pt x="2076892" y="142266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5757443" y="1564402"/>
            <a:ext cx="1579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continuous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3" name="object 12"/>
          <p:cNvSpPr/>
          <p:nvPr/>
        </p:nvSpPr>
        <p:spPr>
          <a:xfrm>
            <a:off x="5437233" y="2109313"/>
            <a:ext cx="2077085" cy="584835"/>
          </a:xfrm>
          <a:custGeom>
            <a:avLst/>
            <a:gdLst/>
            <a:ahLst/>
            <a:cxnLst/>
            <a:rect l="l" t="t" r="r" b="b"/>
            <a:pathLst>
              <a:path w="2077084" h="584835">
                <a:moveTo>
                  <a:pt x="273909" y="0"/>
                </a:moveTo>
                <a:lnTo>
                  <a:pt x="0" y="292376"/>
                </a:lnTo>
                <a:lnTo>
                  <a:pt x="273909" y="584752"/>
                </a:lnTo>
                <a:lnTo>
                  <a:pt x="273909" y="438564"/>
                </a:lnTo>
                <a:lnTo>
                  <a:pt x="2076891" y="438564"/>
                </a:lnTo>
                <a:lnTo>
                  <a:pt x="2076891" y="146188"/>
                </a:lnTo>
                <a:lnTo>
                  <a:pt x="273909" y="146188"/>
                </a:lnTo>
                <a:lnTo>
                  <a:pt x="27390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3"/>
          <p:cNvSpPr/>
          <p:nvPr/>
        </p:nvSpPr>
        <p:spPr>
          <a:xfrm>
            <a:off x="5437232" y="2109313"/>
            <a:ext cx="2077085" cy="584835"/>
          </a:xfrm>
          <a:custGeom>
            <a:avLst/>
            <a:gdLst/>
            <a:ahLst/>
            <a:cxnLst/>
            <a:rect l="l" t="t" r="r" b="b"/>
            <a:pathLst>
              <a:path w="2077084" h="584835">
                <a:moveTo>
                  <a:pt x="2076892" y="146188"/>
                </a:moveTo>
                <a:lnTo>
                  <a:pt x="273909" y="146188"/>
                </a:lnTo>
                <a:lnTo>
                  <a:pt x="273909" y="0"/>
                </a:lnTo>
                <a:lnTo>
                  <a:pt x="0" y="292377"/>
                </a:lnTo>
                <a:lnTo>
                  <a:pt x="273909" y="584753"/>
                </a:lnTo>
                <a:lnTo>
                  <a:pt x="273909" y="438564"/>
                </a:lnTo>
                <a:lnTo>
                  <a:pt x="2076892" y="438564"/>
                </a:lnTo>
                <a:lnTo>
                  <a:pt x="2076892" y="146188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4"/>
          <p:cNvSpPr txBox="1"/>
          <p:nvPr/>
        </p:nvSpPr>
        <p:spPr>
          <a:xfrm>
            <a:off x="5903758" y="2238009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discrete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6" name="object 15"/>
          <p:cNvSpPr/>
          <p:nvPr/>
        </p:nvSpPr>
        <p:spPr>
          <a:xfrm>
            <a:off x="5437233" y="2724737"/>
            <a:ext cx="2077085" cy="673735"/>
          </a:xfrm>
          <a:custGeom>
            <a:avLst/>
            <a:gdLst/>
            <a:ahLst/>
            <a:cxnLst/>
            <a:rect l="l" t="t" r="r" b="b"/>
            <a:pathLst>
              <a:path w="2077084" h="673735">
                <a:moveTo>
                  <a:pt x="336694" y="0"/>
                </a:moveTo>
                <a:lnTo>
                  <a:pt x="0" y="336698"/>
                </a:lnTo>
                <a:lnTo>
                  <a:pt x="336694" y="673394"/>
                </a:lnTo>
                <a:lnTo>
                  <a:pt x="336694" y="505045"/>
                </a:lnTo>
                <a:lnTo>
                  <a:pt x="2076891" y="505045"/>
                </a:lnTo>
                <a:lnTo>
                  <a:pt x="2076891" y="168347"/>
                </a:lnTo>
                <a:lnTo>
                  <a:pt x="336694" y="168347"/>
                </a:lnTo>
                <a:lnTo>
                  <a:pt x="33669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6"/>
          <p:cNvSpPr/>
          <p:nvPr/>
        </p:nvSpPr>
        <p:spPr>
          <a:xfrm>
            <a:off x="5437232" y="2724737"/>
            <a:ext cx="2077085" cy="673735"/>
          </a:xfrm>
          <a:custGeom>
            <a:avLst/>
            <a:gdLst/>
            <a:ahLst/>
            <a:cxnLst/>
            <a:rect l="l" t="t" r="r" b="b"/>
            <a:pathLst>
              <a:path w="2077084" h="673735">
                <a:moveTo>
                  <a:pt x="2076892" y="168348"/>
                </a:moveTo>
                <a:lnTo>
                  <a:pt x="336695" y="168348"/>
                </a:lnTo>
                <a:lnTo>
                  <a:pt x="336695" y="0"/>
                </a:lnTo>
                <a:lnTo>
                  <a:pt x="0" y="336698"/>
                </a:lnTo>
                <a:lnTo>
                  <a:pt x="336695" y="673395"/>
                </a:lnTo>
                <a:lnTo>
                  <a:pt x="336695" y="505046"/>
                </a:lnTo>
                <a:lnTo>
                  <a:pt x="2076892" y="505046"/>
                </a:lnTo>
                <a:lnTo>
                  <a:pt x="2076892" y="168348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7"/>
          <p:cNvSpPr txBox="1"/>
          <p:nvPr/>
        </p:nvSpPr>
        <p:spPr>
          <a:xfrm>
            <a:off x="6316172" y="2899426"/>
            <a:ext cx="488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</a:t>
            </a:r>
            <a:r>
              <a:rPr kumimoji="0" sz="1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9" name="object 18"/>
          <p:cNvSpPr/>
          <p:nvPr/>
        </p:nvSpPr>
        <p:spPr>
          <a:xfrm>
            <a:off x="5437233" y="3336561"/>
            <a:ext cx="2077085" cy="673735"/>
          </a:xfrm>
          <a:custGeom>
            <a:avLst/>
            <a:gdLst/>
            <a:ahLst/>
            <a:cxnLst/>
            <a:rect l="l" t="t" r="r" b="b"/>
            <a:pathLst>
              <a:path w="2077084" h="673735">
                <a:moveTo>
                  <a:pt x="336694" y="0"/>
                </a:moveTo>
                <a:lnTo>
                  <a:pt x="0" y="336698"/>
                </a:lnTo>
                <a:lnTo>
                  <a:pt x="336694" y="673395"/>
                </a:lnTo>
                <a:lnTo>
                  <a:pt x="336694" y="505047"/>
                </a:lnTo>
                <a:lnTo>
                  <a:pt x="2076891" y="505047"/>
                </a:lnTo>
                <a:lnTo>
                  <a:pt x="2076891" y="168348"/>
                </a:lnTo>
                <a:lnTo>
                  <a:pt x="336694" y="168348"/>
                </a:lnTo>
                <a:lnTo>
                  <a:pt x="33669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19"/>
          <p:cNvSpPr/>
          <p:nvPr/>
        </p:nvSpPr>
        <p:spPr>
          <a:xfrm>
            <a:off x="5437232" y="3336561"/>
            <a:ext cx="2077085" cy="673735"/>
          </a:xfrm>
          <a:custGeom>
            <a:avLst/>
            <a:gdLst/>
            <a:ahLst/>
            <a:cxnLst/>
            <a:rect l="l" t="t" r="r" b="b"/>
            <a:pathLst>
              <a:path w="2077084" h="673735">
                <a:moveTo>
                  <a:pt x="2076892" y="168348"/>
                </a:moveTo>
                <a:lnTo>
                  <a:pt x="336695" y="168348"/>
                </a:lnTo>
                <a:lnTo>
                  <a:pt x="336695" y="0"/>
                </a:lnTo>
                <a:lnTo>
                  <a:pt x="0" y="336698"/>
                </a:lnTo>
                <a:lnTo>
                  <a:pt x="336695" y="673395"/>
                </a:lnTo>
                <a:lnTo>
                  <a:pt x="336695" y="505046"/>
                </a:lnTo>
                <a:lnTo>
                  <a:pt x="2076892" y="505046"/>
                </a:lnTo>
                <a:lnTo>
                  <a:pt x="2076892" y="168348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0"/>
          <p:cNvSpPr txBox="1"/>
          <p:nvPr/>
        </p:nvSpPr>
        <p:spPr>
          <a:xfrm>
            <a:off x="6131227" y="3512073"/>
            <a:ext cx="857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About</a:t>
            </a:r>
            <a:r>
              <a:rPr kumimoji="0" sz="1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f()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2" name="object 21"/>
          <p:cNvSpPr/>
          <p:nvPr/>
        </p:nvSpPr>
        <p:spPr>
          <a:xfrm>
            <a:off x="5408879" y="4285083"/>
            <a:ext cx="3629660" cy="673735"/>
          </a:xfrm>
          <a:custGeom>
            <a:avLst/>
            <a:gdLst/>
            <a:ahLst/>
            <a:cxnLst/>
            <a:rect l="l" t="t" r="r" b="b"/>
            <a:pathLst>
              <a:path w="3629659" h="673735">
                <a:moveTo>
                  <a:pt x="336697" y="0"/>
                </a:moveTo>
                <a:lnTo>
                  <a:pt x="0" y="336697"/>
                </a:lnTo>
                <a:lnTo>
                  <a:pt x="336697" y="673395"/>
                </a:lnTo>
                <a:lnTo>
                  <a:pt x="336697" y="505045"/>
                </a:lnTo>
                <a:lnTo>
                  <a:pt x="3629245" y="505045"/>
                </a:lnTo>
                <a:lnTo>
                  <a:pt x="3629245" y="168348"/>
                </a:lnTo>
                <a:lnTo>
                  <a:pt x="336697" y="168348"/>
                </a:lnTo>
                <a:lnTo>
                  <a:pt x="33669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2"/>
          <p:cNvSpPr/>
          <p:nvPr/>
        </p:nvSpPr>
        <p:spPr>
          <a:xfrm>
            <a:off x="5408879" y="4285083"/>
            <a:ext cx="3629660" cy="673735"/>
          </a:xfrm>
          <a:custGeom>
            <a:avLst/>
            <a:gdLst/>
            <a:ahLst/>
            <a:cxnLst/>
            <a:rect l="l" t="t" r="r" b="b"/>
            <a:pathLst>
              <a:path w="3629659" h="673735">
                <a:moveTo>
                  <a:pt x="3629246" y="168348"/>
                </a:moveTo>
                <a:lnTo>
                  <a:pt x="336697" y="168348"/>
                </a:lnTo>
                <a:lnTo>
                  <a:pt x="336697" y="0"/>
                </a:lnTo>
                <a:lnTo>
                  <a:pt x="0" y="336697"/>
                </a:lnTo>
                <a:lnTo>
                  <a:pt x="336697" y="673395"/>
                </a:lnTo>
                <a:lnTo>
                  <a:pt x="336697" y="505046"/>
                </a:lnTo>
                <a:lnTo>
                  <a:pt x="3629246" y="505046"/>
                </a:lnTo>
                <a:lnTo>
                  <a:pt x="3629246" y="168348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3"/>
          <p:cNvSpPr txBox="1"/>
          <p:nvPr/>
        </p:nvSpPr>
        <p:spPr>
          <a:xfrm>
            <a:off x="5690680" y="4460002"/>
            <a:ext cx="3234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About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interactions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among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X1,…</a:t>
            </a:r>
            <a:r>
              <a:rPr kumimoji="0" sz="1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Xp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5" name="object 24"/>
          <p:cNvSpPr/>
          <p:nvPr/>
        </p:nvSpPr>
        <p:spPr>
          <a:xfrm>
            <a:off x="5408879" y="5121570"/>
            <a:ext cx="3629660" cy="1100455"/>
          </a:xfrm>
          <a:custGeom>
            <a:avLst/>
            <a:gdLst/>
            <a:ahLst/>
            <a:cxnLst/>
            <a:rect l="l" t="t" r="r" b="b"/>
            <a:pathLst>
              <a:path w="3629659" h="1100454">
                <a:moveTo>
                  <a:pt x="317498" y="0"/>
                </a:moveTo>
                <a:lnTo>
                  <a:pt x="0" y="549970"/>
                </a:lnTo>
                <a:lnTo>
                  <a:pt x="317498" y="1099942"/>
                </a:lnTo>
                <a:lnTo>
                  <a:pt x="317498" y="824958"/>
                </a:lnTo>
                <a:lnTo>
                  <a:pt x="3629245" y="824958"/>
                </a:lnTo>
                <a:lnTo>
                  <a:pt x="3629245" y="274986"/>
                </a:lnTo>
                <a:lnTo>
                  <a:pt x="317498" y="274986"/>
                </a:lnTo>
                <a:lnTo>
                  <a:pt x="31749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5"/>
          <p:cNvSpPr/>
          <p:nvPr/>
        </p:nvSpPr>
        <p:spPr>
          <a:xfrm>
            <a:off x="5408879" y="5121570"/>
            <a:ext cx="3629660" cy="1100455"/>
          </a:xfrm>
          <a:custGeom>
            <a:avLst/>
            <a:gdLst/>
            <a:ahLst/>
            <a:cxnLst/>
            <a:rect l="l" t="t" r="r" b="b"/>
            <a:pathLst>
              <a:path w="3629659" h="1100454">
                <a:moveTo>
                  <a:pt x="3629246" y="274987"/>
                </a:moveTo>
                <a:lnTo>
                  <a:pt x="317499" y="274987"/>
                </a:lnTo>
                <a:lnTo>
                  <a:pt x="317499" y="0"/>
                </a:lnTo>
                <a:lnTo>
                  <a:pt x="0" y="549971"/>
                </a:lnTo>
                <a:lnTo>
                  <a:pt x="317499" y="1099943"/>
                </a:lnTo>
                <a:lnTo>
                  <a:pt x="317499" y="824959"/>
                </a:lnTo>
                <a:lnTo>
                  <a:pt x="3629246" y="824959"/>
                </a:lnTo>
                <a:lnTo>
                  <a:pt x="3629246" y="274987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6"/>
          <p:cNvSpPr txBox="1"/>
          <p:nvPr/>
        </p:nvSpPr>
        <p:spPr>
          <a:xfrm>
            <a:off x="5646367" y="5371353"/>
            <a:ext cx="314706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2110"/>
              </a:lnSpc>
              <a:spcBef>
                <a:spcPts val="2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Learn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program to Interact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with its 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environment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09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/>
              <a:t>Example: </a:t>
            </a:r>
            <a:r>
              <a:rPr lang="en-US" altLang="zh-CN" spc="-10" dirty="0">
                <a:cs typeface="Tahoma"/>
              </a:rPr>
              <a:t>Play</a:t>
            </a:r>
            <a:r>
              <a:rPr lang="en-US" altLang="zh-CN" spc="-25" dirty="0">
                <a:cs typeface="Tahoma"/>
              </a:rPr>
              <a:t> </a:t>
            </a:r>
            <a:r>
              <a:rPr lang="en-US" altLang="zh-CN" spc="-45" dirty="0">
                <a:cs typeface="Tahoma"/>
              </a:rPr>
              <a:t>tennis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2759" lvl="0" indent="-467359">
              <a:lnSpc>
                <a:spcPct val="100000"/>
              </a:lnSpc>
              <a:spcBef>
                <a:spcPts val="0"/>
              </a:spcBef>
              <a:buFontTx/>
              <a:buChar char="•"/>
              <a:tabLst>
                <a:tab pos="492125" algn="l"/>
                <a:tab pos="492759" algn="l"/>
              </a:tabLst>
            </a:pPr>
            <a:r>
              <a:rPr lang="en-US" altLang="zh-CN" spc="-70" dirty="0">
                <a:solidFill>
                  <a:prstClr val="black"/>
                </a:solidFill>
                <a:cs typeface="Tahoma"/>
              </a:rPr>
              <a:t>Test</a:t>
            </a:r>
            <a:r>
              <a:rPr lang="en-US" altLang="zh-CN" dirty="0">
                <a:solidFill>
                  <a:prstClr val="black"/>
                </a:solidFill>
                <a:cs typeface="Tahoma"/>
              </a:rPr>
              <a:t> </a:t>
            </a:r>
            <a:r>
              <a:rPr lang="en-US" altLang="zh-CN" spc="-5" dirty="0">
                <a:solidFill>
                  <a:prstClr val="black"/>
                </a:solidFill>
                <a:cs typeface="Tahoma"/>
              </a:rPr>
              <a:t>Phase</a:t>
            </a:r>
            <a:endParaRPr lang="en-US" altLang="zh-CN" dirty="0">
              <a:solidFill>
                <a:prstClr val="black"/>
              </a:solidFill>
              <a:cs typeface="Tahoma"/>
            </a:endParaRPr>
          </a:p>
          <a:p>
            <a:pPr marL="482600" lvl="1" indent="0">
              <a:lnSpc>
                <a:spcPct val="100000"/>
              </a:lnSpc>
              <a:spcBef>
                <a:spcPts val="0"/>
              </a:spcBef>
              <a:buNone/>
              <a:tabLst>
                <a:tab pos="492125" algn="l"/>
                <a:tab pos="492759" algn="l"/>
              </a:tabLst>
            </a:pPr>
            <a:r>
              <a:rPr lang="en-US" altLang="zh-CN" spc="-10" dirty="0">
                <a:solidFill>
                  <a:prstClr val="black"/>
                </a:solidFill>
                <a:cs typeface="Tahoma"/>
              </a:rPr>
              <a:t>Given </a:t>
            </a:r>
            <a:r>
              <a:rPr lang="en-US" altLang="zh-CN" dirty="0">
                <a:solidFill>
                  <a:prstClr val="black"/>
                </a:solidFill>
                <a:cs typeface="Tahoma"/>
              </a:rPr>
              <a:t>a </a:t>
            </a:r>
            <a:r>
              <a:rPr lang="en-US" altLang="zh-CN" spc="-5" dirty="0">
                <a:solidFill>
                  <a:prstClr val="black"/>
                </a:solidFill>
                <a:cs typeface="Tahoma"/>
              </a:rPr>
              <a:t>new</a:t>
            </a:r>
            <a:r>
              <a:rPr lang="en-US" altLang="zh-CN" spc="20" dirty="0">
                <a:solidFill>
                  <a:prstClr val="black"/>
                </a:solidFill>
                <a:cs typeface="Tahoma"/>
              </a:rPr>
              <a:t> </a:t>
            </a:r>
            <a:r>
              <a:rPr lang="en-US" altLang="zh-CN" spc="-5" dirty="0">
                <a:solidFill>
                  <a:prstClr val="black"/>
                </a:solidFill>
                <a:cs typeface="Tahoma"/>
              </a:rPr>
              <a:t>instance,</a:t>
            </a:r>
            <a:endParaRPr lang="en-US" altLang="zh-CN" dirty="0">
              <a:solidFill>
                <a:prstClr val="black"/>
              </a:solidFill>
              <a:cs typeface="Tahoma"/>
            </a:endParaRPr>
          </a:p>
          <a:p>
            <a:pPr marL="883285" lvl="0" indent="0">
              <a:lnSpc>
                <a:spcPct val="100000"/>
              </a:lnSpc>
              <a:spcBef>
                <a:spcPts val="170"/>
              </a:spcBef>
              <a:buNone/>
            </a:pPr>
            <a:r>
              <a:rPr lang="en-US" altLang="zh-CN" b="1" spc="-10" dirty="0" err="1">
                <a:solidFill>
                  <a:srgbClr val="ED7D31"/>
                </a:solidFill>
                <a:cs typeface="Palatino Linotype"/>
              </a:rPr>
              <a:t>x</a:t>
            </a:r>
            <a:r>
              <a:rPr lang="en-US" altLang="zh-CN" sz="2400" spc="-10" dirty="0" err="1">
                <a:solidFill>
                  <a:srgbClr val="ED7D31"/>
                </a:solidFill>
                <a:cs typeface="Yu Gothic"/>
              </a:rPr>
              <a:t>ʼ</a:t>
            </a:r>
            <a:r>
              <a:rPr lang="en-US" altLang="zh-CN" sz="2400" spc="-10" dirty="0">
                <a:solidFill>
                  <a:srgbClr val="ED7D31"/>
                </a:solidFill>
                <a:cs typeface="Palatino Linotype"/>
              </a:rPr>
              <a:t>=(Outlook=</a:t>
            </a:r>
            <a:r>
              <a:rPr lang="en-US" altLang="zh-CN" sz="2400" i="1" spc="-10" dirty="0">
                <a:solidFill>
                  <a:srgbClr val="ED7D31"/>
                </a:solidFill>
                <a:cs typeface="Palatino Linotype"/>
              </a:rPr>
              <a:t>Sunny, </a:t>
            </a:r>
            <a:r>
              <a:rPr lang="en-US" altLang="zh-CN" sz="2400" spc="-10" dirty="0">
                <a:solidFill>
                  <a:srgbClr val="ED7D31"/>
                </a:solidFill>
                <a:cs typeface="Palatino Linotype"/>
              </a:rPr>
              <a:t>Temperature=</a:t>
            </a:r>
            <a:r>
              <a:rPr lang="en-US" altLang="zh-CN" sz="2400" i="1" spc="-10" dirty="0">
                <a:solidFill>
                  <a:srgbClr val="ED7D31"/>
                </a:solidFill>
                <a:cs typeface="Palatino Linotype"/>
              </a:rPr>
              <a:t>Cool, </a:t>
            </a:r>
            <a:r>
              <a:rPr lang="en-US" altLang="zh-CN" sz="2400" spc="-5" dirty="0">
                <a:solidFill>
                  <a:srgbClr val="ED7D31"/>
                </a:solidFill>
                <a:cs typeface="Palatino Linotype"/>
              </a:rPr>
              <a:t>Humidity</a:t>
            </a:r>
            <a:r>
              <a:rPr lang="en-US" altLang="zh-CN" sz="2400" i="1" spc="-5" dirty="0">
                <a:solidFill>
                  <a:srgbClr val="ED7D31"/>
                </a:solidFill>
                <a:cs typeface="Palatino Linotype"/>
              </a:rPr>
              <a:t>=High,</a:t>
            </a:r>
            <a:r>
              <a:rPr lang="en-US" altLang="zh-CN" sz="2400" i="1" spc="25" dirty="0">
                <a:solidFill>
                  <a:srgbClr val="ED7D31"/>
                </a:solidFill>
                <a:cs typeface="Palatino Linotype"/>
              </a:rPr>
              <a:t> </a:t>
            </a:r>
            <a:r>
              <a:rPr lang="en-US" altLang="zh-CN" sz="2400" spc="-10" dirty="0">
                <a:solidFill>
                  <a:srgbClr val="ED7D31"/>
                </a:solidFill>
                <a:cs typeface="Palatino Linotype"/>
              </a:rPr>
              <a:t>Wind=</a:t>
            </a:r>
            <a:r>
              <a:rPr lang="en-US" altLang="zh-CN" sz="2400" i="1" spc="-10" dirty="0">
                <a:solidFill>
                  <a:srgbClr val="ED7D31"/>
                </a:solidFill>
                <a:cs typeface="Palatino Linotype"/>
              </a:rPr>
              <a:t>Strong</a:t>
            </a:r>
            <a:r>
              <a:rPr lang="en-US" altLang="zh-CN" sz="2400" spc="-10" dirty="0">
                <a:solidFill>
                  <a:srgbClr val="ED7D31"/>
                </a:solidFill>
                <a:cs typeface="Palatino Linotype"/>
              </a:rPr>
              <a:t>)</a:t>
            </a:r>
          </a:p>
          <a:p>
            <a:pPr marL="883285" indent="0">
              <a:lnSpc>
                <a:spcPct val="100000"/>
              </a:lnSpc>
              <a:spcBef>
                <a:spcPts val="170"/>
              </a:spcBef>
              <a:buNone/>
            </a:pPr>
            <a:r>
              <a:rPr lang="en-US" altLang="zh-CN" sz="2400" spc="-10" dirty="0">
                <a:solidFill>
                  <a:srgbClr val="ED7D31"/>
                </a:solidFill>
                <a:cs typeface="Tahoma"/>
              </a:rPr>
              <a:t>	</a:t>
            </a:r>
            <a:r>
              <a:rPr lang="en-US" altLang="zh-CN" sz="2400" spc="-5" dirty="0">
                <a:solidFill>
                  <a:srgbClr val="44546A"/>
                </a:solidFill>
                <a:cs typeface="Tahoma"/>
              </a:rPr>
              <a:t>Look </a:t>
            </a:r>
            <a:r>
              <a:rPr lang="en-US" altLang="zh-CN" sz="2400" dirty="0">
                <a:solidFill>
                  <a:srgbClr val="44546A"/>
                </a:solidFill>
                <a:cs typeface="Tahoma"/>
              </a:rPr>
              <a:t>up </a:t>
            </a:r>
            <a:r>
              <a:rPr lang="en-US" altLang="zh-CN" sz="2400" spc="-5" dirty="0">
                <a:solidFill>
                  <a:srgbClr val="44546A"/>
                </a:solidFill>
                <a:cs typeface="Tahoma"/>
              </a:rPr>
              <a:t>in conditional-</a:t>
            </a:r>
            <a:r>
              <a:rPr lang="en-US" altLang="zh-CN" sz="2400" spc="-5" dirty="0" err="1">
                <a:solidFill>
                  <a:srgbClr val="44546A"/>
                </a:solidFill>
                <a:cs typeface="Tahoma"/>
              </a:rPr>
              <a:t>prob</a:t>
            </a:r>
            <a:r>
              <a:rPr lang="en-US" altLang="zh-CN" sz="2400" spc="35" dirty="0">
                <a:solidFill>
                  <a:srgbClr val="44546A"/>
                </a:solidFill>
                <a:cs typeface="Tahoma"/>
              </a:rPr>
              <a:t> </a:t>
            </a:r>
            <a:r>
              <a:rPr lang="en-US" altLang="zh-CN" sz="2400" spc="-5" dirty="0">
                <a:solidFill>
                  <a:srgbClr val="44546A"/>
                </a:solidFill>
                <a:cs typeface="Tahoma"/>
              </a:rPr>
              <a:t>tables</a:t>
            </a:r>
            <a:endParaRPr lang="en-US" altLang="zh-CN" sz="2100" dirty="0">
              <a:cs typeface="Tahoma"/>
            </a:endParaRPr>
          </a:p>
          <a:p>
            <a:pPr marL="883285" lvl="0" indent="0">
              <a:lnSpc>
                <a:spcPct val="100000"/>
              </a:lnSpc>
              <a:spcBef>
                <a:spcPts val="170"/>
              </a:spcBef>
              <a:buNone/>
            </a:pPr>
            <a:endParaRPr lang="en-US" altLang="zh-CN" sz="2400" dirty="0">
              <a:solidFill>
                <a:prstClr val="black"/>
              </a:solidFill>
              <a:cs typeface="Palatino Linotype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9" name="object 5"/>
          <p:cNvSpPr txBox="1"/>
          <p:nvPr/>
        </p:nvSpPr>
        <p:spPr>
          <a:xfrm>
            <a:off x="4542341" y="4102086"/>
            <a:ext cx="4104000" cy="1822037"/>
          </a:xfrm>
          <a:prstGeom prst="rect">
            <a:avLst/>
          </a:prstGeom>
          <a:solidFill>
            <a:srgbClr val="F4B183">
              <a:alpha val="3293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72000">
              <a:lnSpc>
                <a:spcPct val="120000"/>
              </a:lnSpc>
            </a:pPr>
            <a:r>
              <a:rPr sz="2000" spc="-5" dirty="0">
                <a:cs typeface="Palatino Linotype"/>
              </a:rPr>
              <a:t>P(Outlook=</a:t>
            </a:r>
            <a:r>
              <a:rPr sz="2000" spc="-5" dirty="0" err="1">
                <a:cs typeface="Palatino Linotype"/>
              </a:rPr>
              <a:t>S</a:t>
            </a:r>
            <a:r>
              <a:rPr sz="2000" i="1" spc="-5" dirty="0" err="1">
                <a:cs typeface="Palatino Linotype"/>
              </a:rPr>
              <a:t>unny</a:t>
            </a:r>
            <a:r>
              <a:rPr sz="2000" spc="-5" dirty="0" err="1">
                <a:cs typeface="Palatino Linotype"/>
              </a:rPr>
              <a:t>|Play</a:t>
            </a:r>
            <a:r>
              <a:rPr sz="2000" spc="-5" dirty="0">
                <a:cs typeface="Palatino Linotype"/>
              </a:rPr>
              <a:t>=</a:t>
            </a:r>
            <a:r>
              <a:rPr sz="2000" i="1" spc="-5" dirty="0">
                <a:cs typeface="Palatino Linotype"/>
              </a:rPr>
              <a:t>No</a:t>
            </a:r>
            <a:r>
              <a:rPr sz="2000" spc="-5" dirty="0">
                <a:cs typeface="Palatino Linotype"/>
              </a:rPr>
              <a:t>) </a:t>
            </a:r>
            <a:r>
              <a:rPr sz="2000" dirty="0">
                <a:cs typeface="Palatino Linotype"/>
              </a:rPr>
              <a:t>=</a:t>
            </a:r>
            <a:r>
              <a:rPr sz="2000" spc="-5" dirty="0">
                <a:cs typeface="Palatino Linotype"/>
              </a:rPr>
              <a:t> </a:t>
            </a:r>
            <a:r>
              <a:rPr sz="2000" dirty="0">
                <a:cs typeface="Palatino Linotype"/>
              </a:rPr>
              <a:t>3/5</a:t>
            </a:r>
          </a:p>
          <a:p>
            <a:pPr marL="72000" marR="62865">
              <a:lnSpc>
                <a:spcPct val="120000"/>
              </a:lnSpc>
              <a:spcBef>
                <a:spcPts val="25"/>
              </a:spcBef>
            </a:pPr>
            <a:r>
              <a:rPr sz="2000" spc="-10" dirty="0">
                <a:cs typeface="Palatino Linotype"/>
              </a:rPr>
              <a:t>P(Temperature=</a:t>
            </a:r>
            <a:r>
              <a:rPr sz="2000" i="1" spc="-10" dirty="0" err="1">
                <a:cs typeface="Palatino Linotype"/>
              </a:rPr>
              <a:t>Cool</a:t>
            </a:r>
            <a:r>
              <a:rPr sz="2000" spc="-10" dirty="0" err="1">
                <a:cs typeface="Palatino Linotype"/>
              </a:rPr>
              <a:t>|Play</a:t>
            </a:r>
            <a:r>
              <a:rPr sz="2000" spc="-10" dirty="0">
                <a:cs typeface="Palatino Linotype"/>
              </a:rPr>
              <a:t>=</a:t>
            </a:r>
            <a:r>
              <a:rPr sz="2000" i="1" spc="-10" dirty="0">
                <a:cs typeface="Palatino Linotype"/>
              </a:rPr>
              <a:t>=No</a:t>
            </a:r>
            <a:r>
              <a:rPr sz="2000" spc="-10" dirty="0">
                <a:cs typeface="Palatino Linotype"/>
              </a:rPr>
              <a:t>) </a:t>
            </a:r>
            <a:r>
              <a:rPr sz="2000" dirty="0">
                <a:cs typeface="Palatino Linotype"/>
              </a:rPr>
              <a:t>= 1/5  </a:t>
            </a:r>
            <a:r>
              <a:rPr sz="2000" spc="-5" dirty="0">
                <a:cs typeface="Palatino Linotype"/>
              </a:rPr>
              <a:t>P(</a:t>
            </a:r>
            <a:r>
              <a:rPr sz="2000" spc="-5" dirty="0" err="1">
                <a:cs typeface="Palatino Linotype"/>
              </a:rPr>
              <a:t>Huminity</a:t>
            </a:r>
            <a:r>
              <a:rPr sz="2000" spc="-5" dirty="0">
                <a:cs typeface="Palatino Linotype"/>
              </a:rPr>
              <a:t>=</a:t>
            </a:r>
            <a:r>
              <a:rPr sz="2000" i="1" spc="-5" dirty="0" err="1">
                <a:cs typeface="Palatino Linotype"/>
              </a:rPr>
              <a:t>High</a:t>
            </a:r>
            <a:r>
              <a:rPr sz="2000" spc="-5" dirty="0" err="1">
                <a:cs typeface="Palatino Linotype"/>
              </a:rPr>
              <a:t>|Play</a:t>
            </a:r>
            <a:r>
              <a:rPr sz="2000" spc="-5" dirty="0">
                <a:cs typeface="Palatino Linotype"/>
              </a:rPr>
              <a:t>=</a:t>
            </a:r>
            <a:r>
              <a:rPr sz="2000" i="1" spc="-5" dirty="0">
                <a:cs typeface="Palatino Linotype"/>
              </a:rPr>
              <a:t>No</a:t>
            </a:r>
            <a:r>
              <a:rPr sz="2000" spc="-5" dirty="0">
                <a:cs typeface="Palatino Linotype"/>
              </a:rPr>
              <a:t>) </a:t>
            </a:r>
            <a:r>
              <a:rPr sz="2000" dirty="0">
                <a:cs typeface="Palatino Linotype"/>
              </a:rPr>
              <a:t>= 4/5  </a:t>
            </a:r>
            <a:r>
              <a:rPr sz="2000" spc="-5" dirty="0">
                <a:cs typeface="Palatino Linotype"/>
              </a:rPr>
              <a:t>P(Wind=</a:t>
            </a:r>
            <a:r>
              <a:rPr sz="2000" i="1" spc="-5" dirty="0" err="1">
                <a:cs typeface="Palatino Linotype"/>
              </a:rPr>
              <a:t>Strong</a:t>
            </a:r>
            <a:r>
              <a:rPr sz="2000" spc="-5" dirty="0" err="1">
                <a:cs typeface="Palatino Linotype"/>
              </a:rPr>
              <a:t>|Play</a:t>
            </a:r>
            <a:r>
              <a:rPr sz="2000" spc="-5" dirty="0">
                <a:cs typeface="Palatino Linotype"/>
              </a:rPr>
              <a:t>=</a:t>
            </a:r>
            <a:r>
              <a:rPr sz="2000" i="1" spc="-5" dirty="0">
                <a:cs typeface="Palatino Linotype"/>
              </a:rPr>
              <a:t>No</a:t>
            </a:r>
            <a:r>
              <a:rPr sz="2000" spc="-5" dirty="0">
                <a:cs typeface="Palatino Linotype"/>
              </a:rPr>
              <a:t>) </a:t>
            </a:r>
            <a:r>
              <a:rPr sz="2000" dirty="0">
                <a:cs typeface="Palatino Linotype"/>
              </a:rPr>
              <a:t>= 3/5  </a:t>
            </a:r>
            <a:r>
              <a:rPr sz="2000" spc="-5" dirty="0">
                <a:cs typeface="Palatino Linotype"/>
              </a:rPr>
              <a:t>P(Play=</a:t>
            </a:r>
            <a:r>
              <a:rPr sz="2000" i="1" spc="-5" dirty="0">
                <a:cs typeface="Palatino Linotype"/>
              </a:rPr>
              <a:t>No</a:t>
            </a:r>
            <a:r>
              <a:rPr sz="2000" spc="-5" dirty="0">
                <a:cs typeface="Palatino Linotype"/>
              </a:rPr>
              <a:t>) </a:t>
            </a:r>
            <a:r>
              <a:rPr sz="2000" dirty="0">
                <a:cs typeface="Palatino Linotype"/>
              </a:rPr>
              <a:t>= 5/14</a:t>
            </a:r>
          </a:p>
        </p:txBody>
      </p:sp>
      <p:sp>
        <p:nvSpPr>
          <p:cNvPr id="10" name="object 6"/>
          <p:cNvSpPr txBox="1"/>
          <p:nvPr/>
        </p:nvSpPr>
        <p:spPr>
          <a:xfrm>
            <a:off x="379141" y="4102087"/>
            <a:ext cx="4018234" cy="1835502"/>
          </a:xfrm>
          <a:prstGeom prst="rect">
            <a:avLst/>
          </a:prstGeom>
          <a:solidFill>
            <a:srgbClr val="4472C4">
              <a:alpha val="32939"/>
            </a:srgbClr>
          </a:solidFill>
        </p:spPr>
        <p:txBody>
          <a:bodyPr vert="horz" wrap="square" lIns="0" tIns="13335" rIns="0" bIns="0" rtlCol="0">
            <a:spAutoFit/>
          </a:bodyPr>
          <a:lstStyle/>
          <a:p>
            <a:pPr marL="80010">
              <a:lnSpc>
                <a:spcPct val="120000"/>
              </a:lnSpc>
              <a:spcBef>
                <a:spcPts val="105"/>
              </a:spcBef>
            </a:pPr>
            <a:r>
              <a:rPr sz="2000" spc="-10" dirty="0">
                <a:cs typeface="Palatino Linotype"/>
              </a:rPr>
              <a:t>P(Outlook=</a:t>
            </a:r>
            <a:r>
              <a:rPr sz="2000" i="1" spc="-10" dirty="0">
                <a:cs typeface="Palatino Linotype"/>
              </a:rPr>
              <a:t>Sunny</a:t>
            </a:r>
            <a:r>
              <a:rPr sz="2000" spc="-10" dirty="0">
                <a:cs typeface="Palatino Linotype"/>
              </a:rPr>
              <a:t>|Play=</a:t>
            </a:r>
            <a:r>
              <a:rPr sz="2000" i="1" spc="-10" dirty="0">
                <a:cs typeface="Palatino Linotype"/>
              </a:rPr>
              <a:t>Yes</a:t>
            </a:r>
            <a:r>
              <a:rPr sz="2000" spc="-10" dirty="0">
                <a:cs typeface="Palatino Linotype"/>
              </a:rPr>
              <a:t>) </a:t>
            </a:r>
            <a:r>
              <a:rPr sz="2000" dirty="0">
                <a:cs typeface="Palatino Linotype"/>
              </a:rPr>
              <a:t>=</a:t>
            </a:r>
            <a:r>
              <a:rPr sz="2000" spc="-85" dirty="0">
                <a:cs typeface="Palatino Linotype"/>
              </a:rPr>
              <a:t> </a:t>
            </a:r>
            <a:r>
              <a:rPr sz="2000" dirty="0">
                <a:cs typeface="Palatino Linotype"/>
              </a:rPr>
              <a:t>2/9</a:t>
            </a:r>
          </a:p>
          <a:p>
            <a:pPr marL="80010" marR="105410">
              <a:lnSpc>
                <a:spcPct val="120000"/>
              </a:lnSpc>
            </a:pPr>
            <a:r>
              <a:rPr sz="2000" spc="-15" dirty="0">
                <a:cs typeface="Palatino Linotype"/>
              </a:rPr>
              <a:t>P(Temperature=</a:t>
            </a:r>
            <a:r>
              <a:rPr sz="2000" i="1" spc="-15" dirty="0">
                <a:cs typeface="Palatino Linotype"/>
              </a:rPr>
              <a:t>Cool</a:t>
            </a:r>
            <a:r>
              <a:rPr sz="2000" spc="-15" dirty="0">
                <a:cs typeface="Palatino Linotype"/>
              </a:rPr>
              <a:t>|Play=</a:t>
            </a:r>
            <a:r>
              <a:rPr sz="2000" i="1" spc="-15" dirty="0">
                <a:cs typeface="Palatino Linotype"/>
              </a:rPr>
              <a:t>Yes</a:t>
            </a:r>
            <a:r>
              <a:rPr sz="2000" spc="-15" dirty="0">
                <a:cs typeface="Palatino Linotype"/>
              </a:rPr>
              <a:t>) </a:t>
            </a:r>
            <a:r>
              <a:rPr sz="2000" dirty="0">
                <a:cs typeface="Palatino Linotype"/>
              </a:rPr>
              <a:t>= 3/9  </a:t>
            </a:r>
            <a:r>
              <a:rPr sz="2000" spc="-10" dirty="0">
                <a:cs typeface="Palatino Linotype"/>
              </a:rPr>
              <a:t>P(Huminity=</a:t>
            </a:r>
            <a:r>
              <a:rPr sz="2000" i="1" spc="-10" dirty="0">
                <a:cs typeface="Palatino Linotype"/>
              </a:rPr>
              <a:t>High</a:t>
            </a:r>
            <a:r>
              <a:rPr sz="2000" spc="-10" dirty="0">
                <a:cs typeface="Palatino Linotype"/>
              </a:rPr>
              <a:t>|Play=</a:t>
            </a:r>
            <a:r>
              <a:rPr sz="2000" i="1" spc="-10" dirty="0">
                <a:cs typeface="Palatino Linotype"/>
              </a:rPr>
              <a:t>Yes</a:t>
            </a:r>
            <a:r>
              <a:rPr sz="2000" spc="-10" dirty="0">
                <a:cs typeface="Palatino Linotype"/>
              </a:rPr>
              <a:t>) </a:t>
            </a:r>
            <a:r>
              <a:rPr sz="2000" dirty="0">
                <a:cs typeface="Palatino Linotype"/>
              </a:rPr>
              <a:t>=</a:t>
            </a:r>
            <a:r>
              <a:rPr sz="2000" spc="-10" dirty="0">
                <a:cs typeface="Palatino Linotype"/>
              </a:rPr>
              <a:t> </a:t>
            </a:r>
            <a:r>
              <a:rPr sz="2000" dirty="0">
                <a:cs typeface="Palatino Linotype"/>
              </a:rPr>
              <a:t>3/9</a:t>
            </a:r>
          </a:p>
          <a:p>
            <a:pPr marL="80010" marR="571500">
              <a:lnSpc>
                <a:spcPct val="120000"/>
              </a:lnSpc>
              <a:spcBef>
                <a:spcPts val="20"/>
              </a:spcBef>
            </a:pPr>
            <a:r>
              <a:rPr sz="2000" spc="-15" dirty="0">
                <a:cs typeface="Palatino Linotype"/>
              </a:rPr>
              <a:t>P(Wind=</a:t>
            </a:r>
            <a:r>
              <a:rPr sz="2000" i="1" spc="-15" dirty="0">
                <a:cs typeface="Palatino Linotype"/>
              </a:rPr>
              <a:t>Strong</a:t>
            </a:r>
            <a:r>
              <a:rPr sz="2000" spc="-15" dirty="0">
                <a:cs typeface="Palatino Linotype"/>
              </a:rPr>
              <a:t>|Play=</a:t>
            </a:r>
            <a:r>
              <a:rPr sz="2000" i="1" spc="-15" dirty="0">
                <a:cs typeface="Palatino Linotype"/>
              </a:rPr>
              <a:t>Yes</a:t>
            </a:r>
            <a:r>
              <a:rPr sz="2000" spc="-15" dirty="0">
                <a:cs typeface="Palatino Linotype"/>
              </a:rPr>
              <a:t>) </a:t>
            </a:r>
            <a:r>
              <a:rPr sz="2000" dirty="0">
                <a:cs typeface="Palatino Linotype"/>
              </a:rPr>
              <a:t>= 3/9  </a:t>
            </a:r>
            <a:r>
              <a:rPr sz="2000" spc="-20" dirty="0">
                <a:cs typeface="Palatino Linotype"/>
              </a:rPr>
              <a:t>P(Play=</a:t>
            </a:r>
            <a:r>
              <a:rPr sz="2000" i="1" spc="-20" dirty="0">
                <a:cs typeface="Palatino Linotype"/>
              </a:rPr>
              <a:t>Yes</a:t>
            </a:r>
            <a:r>
              <a:rPr sz="2000" spc="-20" dirty="0">
                <a:cs typeface="Palatino Linotype"/>
              </a:rPr>
              <a:t>) </a:t>
            </a:r>
            <a:r>
              <a:rPr sz="2000" dirty="0">
                <a:cs typeface="Palatino Linotype"/>
              </a:rPr>
              <a:t>=</a:t>
            </a:r>
            <a:r>
              <a:rPr sz="2000" spc="10" dirty="0">
                <a:cs typeface="Palatino Linotype"/>
              </a:rPr>
              <a:t> </a:t>
            </a:r>
            <a:r>
              <a:rPr sz="2000" dirty="0">
                <a:cs typeface="Palatino Linotype"/>
              </a:rPr>
              <a:t>9/14</a:t>
            </a:r>
          </a:p>
        </p:txBody>
      </p:sp>
    </p:spTree>
    <p:extLst>
      <p:ext uri="{BB962C8B-B14F-4D97-AF65-F5344CB8AC3E}">
        <p14:creationId xmlns:p14="http://schemas.microsoft.com/office/powerpoint/2010/main" val="975801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5" dirty="0">
                <a:solidFill>
                  <a:srgbClr val="CE2CDA"/>
                </a:solidFill>
                <a:cs typeface="Arial"/>
              </a:rPr>
              <a:t>Testing </a:t>
            </a:r>
            <a:r>
              <a:rPr lang="en-US" altLang="zh-CN" spc="-5" dirty="0">
                <a:cs typeface="Arial"/>
              </a:rPr>
              <a:t>the </a:t>
            </a:r>
            <a:r>
              <a:rPr lang="en-US" altLang="zh-CN" dirty="0">
                <a:cs typeface="Arial"/>
              </a:rPr>
              <a:t>NBC</a:t>
            </a:r>
            <a:r>
              <a:rPr lang="en-US" altLang="zh-CN" spc="-35" dirty="0">
                <a:cs typeface="Arial"/>
              </a:rPr>
              <a:t> </a:t>
            </a:r>
            <a:r>
              <a:rPr lang="en-US" altLang="zh-CN" spc="-10" dirty="0">
                <a:cs typeface="Arial"/>
              </a:rPr>
              <a:t>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3285" lvl="0" indent="0">
              <a:lnSpc>
                <a:spcPct val="100000"/>
              </a:lnSpc>
              <a:spcBef>
                <a:spcPts val="170"/>
              </a:spcBef>
              <a:buNone/>
            </a:pPr>
            <a:endParaRPr lang="en-US" altLang="zh-CN" sz="2400" dirty="0">
              <a:solidFill>
                <a:prstClr val="black"/>
              </a:solidFill>
              <a:cs typeface="Palatino Linotype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9" name="object 5"/>
          <p:cNvSpPr txBox="1"/>
          <p:nvPr/>
        </p:nvSpPr>
        <p:spPr>
          <a:xfrm>
            <a:off x="4646884" y="1782633"/>
            <a:ext cx="4104000" cy="1822037"/>
          </a:xfrm>
          <a:prstGeom prst="rect">
            <a:avLst/>
          </a:prstGeom>
          <a:solidFill>
            <a:srgbClr val="F4B183">
              <a:alpha val="3293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72000">
              <a:lnSpc>
                <a:spcPct val="120000"/>
              </a:lnSpc>
            </a:pPr>
            <a:r>
              <a:rPr sz="2000" spc="-5" dirty="0">
                <a:cs typeface="Palatino Linotype"/>
              </a:rPr>
              <a:t>P(Outlook=</a:t>
            </a:r>
            <a:r>
              <a:rPr sz="2000" spc="-5" dirty="0" err="1">
                <a:cs typeface="Palatino Linotype"/>
              </a:rPr>
              <a:t>S</a:t>
            </a:r>
            <a:r>
              <a:rPr sz="2000" i="1" spc="-5" dirty="0" err="1">
                <a:cs typeface="Palatino Linotype"/>
              </a:rPr>
              <a:t>unny</a:t>
            </a:r>
            <a:r>
              <a:rPr sz="2000" spc="-5" dirty="0" err="1">
                <a:cs typeface="Palatino Linotype"/>
              </a:rPr>
              <a:t>|Play</a:t>
            </a:r>
            <a:r>
              <a:rPr sz="2000" spc="-5" dirty="0">
                <a:cs typeface="Palatino Linotype"/>
              </a:rPr>
              <a:t>=</a:t>
            </a:r>
            <a:r>
              <a:rPr sz="2000" i="1" spc="-5" dirty="0">
                <a:cs typeface="Palatino Linotype"/>
              </a:rPr>
              <a:t>No</a:t>
            </a:r>
            <a:r>
              <a:rPr sz="2000" spc="-5" dirty="0">
                <a:cs typeface="Palatino Linotype"/>
              </a:rPr>
              <a:t>) </a:t>
            </a:r>
            <a:r>
              <a:rPr sz="2000" dirty="0">
                <a:cs typeface="Palatino Linotype"/>
              </a:rPr>
              <a:t>=</a:t>
            </a:r>
            <a:r>
              <a:rPr sz="2000" spc="-5" dirty="0">
                <a:cs typeface="Palatino Linotype"/>
              </a:rPr>
              <a:t> </a:t>
            </a:r>
            <a:r>
              <a:rPr sz="2000" dirty="0">
                <a:cs typeface="Palatino Linotype"/>
              </a:rPr>
              <a:t>3/5</a:t>
            </a:r>
          </a:p>
          <a:p>
            <a:pPr marL="72000" marR="62865">
              <a:lnSpc>
                <a:spcPct val="120000"/>
              </a:lnSpc>
              <a:spcBef>
                <a:spcPts val="25"/>
              </a:spcBef>
            </a:pPr>
            <a:r>
              <a:rPr sz="2000" spc="-10" dirty="0">
                <a:cs typeface="Palatino Linotype"/>
              </a:rPr>
              <a:t>P(Temperature=</a:t>
            </a:r>
            <a:r>
              <a:rPr sz="2000" i="1" spc="-10" dirty="0" err="1">
                <a:cs typeface="Palatino Linotype"/>
              </a:rPr>
              <a:t>Cool</a:t>
            </a:r>
            <a:r>
              <a:rPr sz="2000" spc="-10" dirty="0" err="1">
                <a:cs typeface="Palatino Linotype"/>
              </a:rPr>
              <a:t>|Play</a:t>
            </a:r>
            <a:r>
              <a:rPr sz="2000" spc="-10" dirty="0">
                <a:cs typeface="Palatino Linotype"/>
              </a:rPr>
              <a:t>=</a:t>
            </a:r>
            <a:r>
              <a:rPr sz="2000" i="1" spc="-10" dirty="0">
                <a:cs typeface="Palatino Linotype"/>
              </a:rPr>
              <a:t>=No</a:t>
            </a:r>
            <a:r>
              <a:rPr sz="2000" spc="-10" dirty="0">
                <a:cs typeface="Palatino Linotype"/>
              </a:rPr>
              <a:t>) </a:t>
            </a:r>
            <a:r>
              <a:rPr sz="2000" dirty="0">
                <a:cs typeface="Palatino Linotype"/>
              </a:rPr>
              <a:t>= 1/5  </a:t>
            </a:r>
            <a:r>
              <a:rPr sz="2000" spc="-5" dirty="0">
                <a:cs typeface="Palatino Linotype"/>
              </a:rPr>
              <a:t>P(</a:t>
            </a:r>
            <a:r>
              <a:rPr sz="2000" spc="-5" dirty="0" err="1">
                <a:cs typeface="Palatino Linotype"/>
              </a:rPr>
              <a:t>Huminity</a:t>
            </a:r>
            <a:r>
              <a:rPr sz="2000" spc="-5" dirty="0">
                <a:cs typeface="Palatino Linotype"/>
              </a:rPr>
              <a:t>=</a:t>
            </a:r>
            <a:r>
              <a:rPr sz="2000" i="1" spc="-5" dirty="0" err="1">
                <a:cs typeface="Palatino Linotype"/>
              </a:rPr>
              <a:t>High</a:t>
            </a:r>
            <a:r>
              <a:rPr sz="2000" spc="-5" dirty="0" err="1">
                <a:cs typeface="Palatino Linotype"/>
              </a:rPr>
              <a:t>|Play</a:t>
            </a:r>
            <a:r>
              <a:rPr sz="2000" spc="-5" dirty="0">
                <a:cs typeface="Palatino Linotype"/>
              </a:rPr>
              <a:t>=</a:t>
            </a:r>
            <a:r>
              <a:rPr sz="2000" i="1" spc="-5" dirty="0">
                <a:cs typeface="Palatino Linotype"/>
              </a:rPr>
              <a:t>No</a:t>
            </a:r>
            <a:r>
              <a:rPr sz="2000" spc="-5" dirty="0">
                <a:cs typeface="Palatino Linotype"/>
              </a:rPr>
              <a:t>) </a:t>
            </a:r>
            <a:r>
              <a:rPr sz="2000" dirty="0">
                <a:cs typeface="Palatino Linotype"/>
              </a:rPr>
              <a:t>= 4/5  </a:t>
            </a:r>
            <a:r>
              <a:rPr sz="2000" spc="-5" dirty="0">
                <a:cs typeface="Palatino Linotype"/>
              </a:rPr>
              <a:t>P(Wind=</a:t>
            </a:r>
            <a:r>
              <a:rPr sz="2000" i="1" spc="-5" dirty="0" err="1">
                <a:cs typeface="Palatino Linotype"/>
              </a:rPr>
              <a:t>Strong</a:t>
            </a:r>
            <a:r>
              <a:rPr sz="2000" spc="-5" dirty="0" err="1">
                <a:cs typeface="Palatino Linotype"/>
              </a:rPr>
              <a:t>|Play</a:t>
            </a:r>
            <a:r>
              <a:rPr sz="2000" spc="-5" dirty="0">
                <a:cs typeface="Palatino Linotype"/>
              </a:rPr>
              <a:t>=</a:t>
            </a:r>
            <a:r>
              <a:rPr sz="2000" i="1" spc="-5" dirty="0">
                <a:cs typeface="Palatino Linotype"/>
              </a:rPr>
              <a:t>No</a:t>
            </a:r>
            <a:r>
              <a:rPr sz="2000" spc="-5" dirty="0">
                <a:cs typeface="Palatino Linotype"/>
              </a:rPr>
              <a:t>) </a:t>
            </a:r>
            <a:r>
              <a:rPr sz="2000" dirty="0">
                <a:cs typeface="Palatino Linotype"/>
              </a:rPr>
              <a:t>= 3/5  </a:t>
            </a:r>
            <a:r>
              <a:rPr sz="2000" spc="-5" dirty="0">
                <a:cs typeface="Palatino Linotype"/>
              </a:rPr>
              <a:t>P(Play=</a:t>
            </a:r>
            <a:r>
              <a:rPr sz="2000" i="1" spc="-5" dirty="0">
                <a:cs typeface="Palatino Linotype"/>
              </a:rPr>
              <a:t>No</a:t>
            </a:r>
            <a:r>
              <a:rPr sz="2000" spc="-5" dirty="0">
                <a:cs typeface="Palatino Linotype"/>
              </a:rPr>
              <a:t>) </a:t>
            </a:r>
            <a:r>
              <a:rPr sz="2000" dirty="0">
                <a:cs typeface="Palatino Linotype"/>
              </a:rPr>
              <a:t>= 5/14</a:t>
            </a:r>
          </a:p>
        </p:txBody>
      </p:sp>
      <p:sp>
        <p:nvSpPr>
          <p:cNvPr id="10" name="object 6"/>
          <p:cNvSpPr txBox="1"/>
          <p:nvPr/>
        </p:nvSpPr>
        <p:spPr>
          <a:xfrm>
            <a:off x="443218" y="1782633"/>
            <a:ext cx="4018234" cy="1835502"/>
          </a:xfrm>
          <a:prstGeom prst="rect">
            <a:avLst/>
          </a:prstGeom>
          <a:solidFill>
            <a:srgbClr val="4472C4">
              <a:alpha val="32939"/>
            </a:srgbClr>
          </a:solidFill>
        </p:spPr>
        <p:txBody>
          <a:bodyPr vert="horz" wrap="square" lIns="0" tIns="13335" rIns="0" bIns="0" rtlCol="0">
            <a:spAutoFit/>
          </a:bodyPr>
          <a:lstStyle/>
          <a:p>
            <a:pPr marL="80010">
              <a:lnSpc>
                <a:spcPct val="120000"/>
              </a:lnSpc>
              <a:spcBef>
                <a:spcPts val="105"/>
              </a:spcBef>
            </a:pPr>
            <a:r>
              <a:rPr sz="2000" spc="-10" dirty="0">
                <a:cs typeface="Palatino Linotype"/>
              </a:rPr>
              <a:t>P(Outlook=</a:t>
            </a:r>
            <a:r>
              <a:rPr sz="2000" i="1" spc="-10" dirty="0">
                <a:cs typeface="Palatino Linotype"/>
              </a:rPr>
              <a:t>Sunny</a:t>
            </a:r>
            <a:r>
              <a:rPr sz="2000" spc="-10" dirty="0">
                <a:cs typeface="Palatino Linotype"/>
              </a:rPr>
              <a:t>|Play=</a:t>
            </a:r>
            <a:r>
              <a:rPr sz="2000" i="1" spc="-10" dirty="0">
                <a:cs typeface="Palatino Linotype"/>
              </a:rPr>
              <a:t>Yes</a:t>
            </a:r>
            <a:r>
              <a:rPr sz="2000" spc="-10" dirty="0">
                <a:cs typeface="Palatino Linotype"/>
              </a:rPr>
              <a:t>) </a:t>
            </a:r>
            <a:r>
              <a:rPr sz="2000" dirty="0">
                <a:cs typeface="Palatino Linotype"/>
              </a:rPr>
              <a:t>=</a:t>
            </a:r>
            <a:r>
              <a:rPr sz="2000" spc="-85" dirty="0">
                <a:cs typeface="Palatino Linotype"/>
              </a:rPr>
              <a:t> </a:t>
            </a:r>
            <a:r>
              <a:rPr sz="2000" dirty="0">
                <a:cs typeface="Palatino Linotype"/>
              </a:rPr>
              <a:t>2/9</a:t>
            </a:r>
          </a:p>
          <a:p>
            <a:pPr marL="80010" marR="105410">
              <a:lnSpc>
                <a:spcPct val="120000"/>
              </a:lnSpc>
            </a:pPr>
            <a:r>
              <a:rPr sz="2000" spc="-15" dirty="0">
                <a:cs typeface="Palatino Linotype"/>
              </a:rPr>
              <a:t>P(Temperature=</a:t>
            </a:r>
            <a:r>
              <a:rPr sz="2000" i="1" spc="-15" dirty="0">
                <a:cs typeface="Palatino Linotype"/>
              </a:rPr>
              <a:t>Cool</a:t>
            </a:r>
            <a:r>
              <a:rPr sz="2000" spc="-15" dirty="0">
                <a:cs typeface="Palatino Linotype"/>
              </a:rPr>
              <a:t>|Play=</a:t>
            </a:r>
            <a:r>
              <a:rPr sz="2000" i="1" spc="-15" dirty="0">
                <a:cs typeface="Palatino Linotype"/>
              </a:rPr>
              <a:t>Yes</a:t>
            </a:r>
            <a:r>
              <a:rPr sz="2000" spc="-15" dirty="0">
                <a:cs typeface="Palatino Linotype"/>
              </a:rPr>
              <a:t>) </a:t>
            </a:r>
            <a:r>
              <a:rPr sz="2000" dirty="0">
                <a:cs typeface="Palatino Linotype"/>
              </a:rPr>
              <a:t>= 3/9  </a:t>
            </a:r>
            <a:r>
              <a:rPr sz="2000" spc="-10" dirty="0">
                <a:cs typeface="Palatino Linotype"/>
              </a:rPr>
              <a:t>P(Huminity=</a:t>
            </a:r>
            <a:r>
              <a:rPr sz="2000" i="1" spc="-10" dirty="0">
                <a:cs typeface="Palatino Linotype"/>
              </a:rPr>
              <a:t>High</a:t>
            </a:r>
            <a:r>
              <a:rPr sz="2000" spc="-10" dirty="0">
                <a:cs typeface="Palatino Linotype"/>
              </a:rPr>
              <a:t>|Play=</a:t>
            </a:r>
            <a:r>
              <a:rPr sz="2000" i="1" spc="-10" dirty="0">
                <a:cs typeface="Palatino Linotype"/>
              </a:rPr>
              <a:t>Yes</a:t>
            </a:r>
            <a:r>
              <a:rPr sz="2000" spc="-10" dirty="0">
                <a:cs typeface="Palatino Linotype"/>
              </a:rPr>
              <a:t>) </a:t>
            </a:r>
            <a:r>
              <a:rPr sz="2000" dirty="0">
                <a:cs typeface="Palatino Linotype"/>
              </a:rPr>
              <a:t>=</a:t>
            </a:r>
            <a:r>
              <a:rPr sz="2000" spc="-10" dirty="0">
                <a:cs typeface="Palatino Linotype"/>
              </a:rPr>
              <a:t> </a:t>
            </a:r>
            <a:r>
              <a:rPr sz="2000" dirty="0">
                <a:cs typeface="Palatino Linotype"/>
              </a:rPr>
              <a:t>3/9</a:t>
            </a:r>
          </a:p>
          <a:p>
            <a:pPr marL="80010" marR="571500">
              <a:lnSpc>
                <a:spcPct val="120000"/>
              </a:lnSpc>
              <a:spcBef>
                <a:spcPts val="20"/>
              </a:spcBef>
            </a:pPr>
            <a:r>
              <a:rPr sz="2000" spc="-15" dirty="0">
                <a:cs typeface="Palatino Linotype"/>
              </a:rPr>
              <a:t>P(Wind=</a:t>
            </a:r>
            <a:r>
              <a:rPr sz="2000" i="1" spc="-15" dirty="0">
                <a:cs typeface="Palatino Linotype"/>
              </a:rPr>
              <a:t>Strong</a:t>
            </a:r>
            <a:r>
              <a:rPr sz="2000" spc="-15" dirty="0">
                <a:cs typeface="Palatino Linotype"/>
              </a:rPr>
              <a:t>|Play=</a:t>
            </a:r>
            <a:r>
              <a:rPr sz="2000" i="1" spc="-15" dirty="0">
                <a:cs typeface="Palatino Linotype"/>
              </a:rPr>
              <a:t>Yes</a:t>
            </a:r>
            <a:r>
              <a:rPr sz="2000" spc="-15" dirty="0">
                <a:cs typeface="Palatino Linotype"/>
              </a:rPr>
              <a:t>) </a:t>
            </a:r>
            <a:r>
              <a:rPr sz="2000" dirty="0">
                <a:cs typeface="Palatino Linotype"/>
              </a:rPr>
              <a:t>= 3/9  </a:t>
            </a:r>
            <a:r>
              <a:rPr sz="2000" spc="-20" dirty="0">
                <a:cs typeface="Palatino Linotype"/>
              </a:rPr>
              <a:t>P(Play=</a:t>
            </a:r>
            <a:r>
              <a:rPr sz="2000" i="1" spc="-20" dirty="0">
                <a:cs typeface="Palatino Linotype"/>
              </a:rPr>
              <a:t>Yes</a:t>
            </a:r>
            <a:r>
              <a:rPr sz="2000" spc="-20" dirty="0">
                <a:cs typeface="Palatino Linotype"/>
              </a:rPr>
              <a:t>) </a:t>
            </a:r>
            <a:r>
              <a:rPr sz="2000" dirty="0">
                <a:cs typeface="Palatino Linotype"/>
              </a:rPr>
              <a:t>=</a:t>
            </a:r>
            <a:r>
              <a:rPr sz="2000" spc="10" dirty="0">
                <a:cs typeface="Palatino Linotype"/>
              </a:rPr>
              <a:t> </a:t>
            </a:r>
            <a:r>
              <a:rPr sz="2000" dirty="0">
                <a:cs typeface="Palatino Linotype"/>
              </a:rPr>
              <a:t>9/14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67053" y="3880786"/>
            <a:ext cx="8159661" cy="2309030"/>
            <a:chOff x="882738" y="4194630"/>
            <a:chExt cx="8159661" cy="2309030"/>
          </a:xfrm>
        </p:grpSpPr>
        <p:sp>
          <p:nvSpPr>
            <p:cNvPr id="12" name="object 5"/>
            <p:cNvSpPr txBox="1"/>
            <p:nvPr/>
          </p:nvSpPr>
          <p:spPr>
            <a:xfrm>
              <a:off x="882738" y="4194630"/>
              <a:ext cx="8159661" cy="2309030"/>
            </a:xfrm>
            <a:prstGeom prst="rect">
              <a:avLst/>
            </a:prstGeom>
          </p:spPr>
          <p:txBody>
            <a:bodyPr vert="horz" wrap="square" lIns="0" tIns="304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40"/>
                </a:spcBef>
                <a:tabLst>
                  <a:tab pos="412750" algn="l"/>
                </a:tabLst>
              </a:pPr>
              <a:r>
                <a:rPr sz="2100" dirty="0">
                  <a:solidFill>
                    <a:srgbClr val="44546A"/>
                  </a:solidFill>
                  <a:latin typeface="Tahoma"/>
                  <a:cs typeface="Tahoma"/>
                </a:rPr>
                <a:t>–	</a:t>
              </a:r>
              <a:r>
                <a:rPr sz="2100" spc="-5" dirty="0">
                  <a:solidFill>
                    <a:srgbClr val="44546A"/>
                  </a:solidFill>
                  <a:latin typeface="Tahoma"/>
                  <a:cs typeface="Tahoma"/>
                </a:rPr>
                <a:t>MAP</a:t>
              </a:r>
              <a:r>
                <a:rPr sz="2100" spc="5" dirty="0">
                  <a:solidFill>
                    <a:srgbClr val="44546A"/>
                  </a:solidFill>
                  <a:latin typeface="Tahoma"/>
                  <a:cs typeface="Tahoma"/>
                </a:rPr>
                <a:t> </a:t>
              </a:r>
              <a:r>
                <a:rPr sz="2100" spc="-5" dirty="0">
                  <a:solidFill>
                    <a:srgbClr val="44546A"/>
                  </a:solidFill>
                  <a:latin typeface="Tahoma"/>
                  <a:cs typeface="Tahoma"/>
                </a:rPr>
                <a:t>rule</a:t>
              </a:r>
              <a:endParaRPr sz="2100" dirty="0">
                <a:latin typeface="Tahoma"/>
                <a:cs typeface="Tahoma"/>
              </a:endParaRPr>
            </a:p>
            <a:p>
              <a:pPr marL="763270">
                <a:lnSpc>
                  <a:spcPct val="100000"/>
                </a:lnSpc>
                <a:spcBef>
                  <a:spcPts val="130"/>
                </a:spcBef>
              </a:pPr>
              <a:r>
                <a:rPr sz="2000" spc="-20" dirty="0">
                  <a:solidFill>
                    <a:srgbClr val="ED7D31"/>
                  </a:solidFill>
                  <a:cs typeface="Palatino Linotype"/>
                </a:rPr>
                <a:t>P(</a:t>
              </a:r>
              <a:r>
                <a:rPr sz="2000" i="1" spc="-20" dirty="0" err="1">
                  <a:solidFill>
                    <a:srgbClr val="ED7D31"/>
                  </a:solidFill>
                  <a:cs typeface="Palatino Linotype"/>
                </a:rPr>
                <a:t>Yes</a:t>
              </a:r>
              <a:r>
                <a:rPr sz="2000" spc="-20" dirty="0" err="1">
                  <a:solidFill>
                    <a:srgbClr val="ED7D31"/>
                  </a:solidFill>
                  <a:cs typeface="Palatino Linotype"/>
                </a:rPr>
                <a:t>|</a:t>
              </a:r>
              <a:r>
                <a:rPr sz="2400" b="1" spc="-20" dirty="0" err="1">
                  <a:solidFill>
                    <a:srgbClr val="ED7D31"/>
                  </a:solidFill>
                  <a:cs typeface="Palatino Linotype"/>
                </a:rPr>
                <a:t>x</a:t>
              </a:r>
              <a:r>
                <a:rPr sz="2000" spc="-20" dirty="0">
                  <a:solidFill>
                    <a:srgbClr val="ED7D31"/>
                  </a:solidFill>
                  <a:cs typeface="Palatino Linotype"/>
                </a:rPr>
                <a:t>’):</a:t>
              </a:r>
              <a:r>
                <a:rPr sz="2000" spc="-15" dirty="0">
                  <a:cs typeface="Palatino Linotype"/>
                </a:rPr>
                <a:t>[P(</a:t>
              </a:r>
              <a:r>
                <a:rPr sz="2000" i="1" spc="-15" dirty="0">
                  <a:cs typeface="Palatino Linotype"/>
                </a:rPr>
                <a:t>Sunny</a:t>
              </a:r>
              <a:r>
                <a:rPr sz="2000" spc="-15" dirty="0">
                  <a:cs typeface="Palatino Linotype"/>
                </a:rPr>
                <a:t>|Y</a:t>
              </a:r>
              <a:r>
                <a:rPr sz="2000" i="1" spc="-15" dirty="0">
                  <a:cs typeface="Palatino Linotype"/>
                </a:rPr>
                <a:t>es</a:t>
              </a:r>
              <a:r>
                <a:rPr sz="2000" spc="-15" dirty="0">
                  <a:cs typeface="Palatino Linotype"/>
                </a:rPr>
                <a:t>)P(</a:t>
              </a:r>
              <a:r>
                <a:rPr sz="2000" i="1" spc="-15" dirty="0">
                  <a:cs typeface="Palatino Linotype"/>
                </a:rPr>
                <a:t>Cool</a:t>
              </a:r>
              <a:r>
                <a:rPr sz="2000" spc="-15" dirty="0">
                  <a:cs typeface="Palatino Linotype"/>
                </a:rPr>
                <a:t>|</a:t>
              </a:r>
              <a:r>
                <a:rPr sz="2000" i="1" spc="-15" dirty="0">
                  <a:cs typeface="Palatino Linotype"/>
                </a:rPr>
                <a:t>Yes</a:t>
              </a:r>
              <a:r>
                <a:rPr sz="2000" spc="-15" dirty="0">
                  <a:cs typeface="Palatino Linotype"/>
                </a:rPr>
                <a:t>)P(</a:t>
              </a:r>
              <a:r>
                <a:rPr sz="2000" i="1" spc="-15" dirty="0">
                  <a:cs typeface="Palatino Linotype"/>
                </a:rPr>
                <a:t>High</a:t>
              </a:r>
              <a:r>
                <a:rPr sz="2000" spc="-15" dirty="0">
                  <a:cs typeface="Palatino Linotype"/>
                </a:rPr>
                <a:t>|Y</a:t>
              </a:r>
              <a:r>
                <a:rPr sz="2000" i="1" spc="-15" dirty="0">
                  <a:cs typeface="Palatino Linotype"/>
                </a:rPr>
                <a:t>es</a:t>
              </a:r>
              <a:r>
                <a:rPr sz="2000" spc="-15" dirty="0">
                  <a:cs typeface="Palatino Linotype"/>
                </a:rPr>
                <a:t>)P(</a:t>
              </a:r>
              <a:r>
                <a:rPr sz="2000" i="1" spc="-15" dirty="0">
                  <a:cs typeface="Palatino Linotype"/>
                </a:rPr>
                <a:t>Strong</a:t>
              </a:r>
              <a:r>
                <a:rPr sz="2000" spc="-15" dirty="0">
                  <a:cs typeface="Palatino Linotype"/>
                </a:rPr>
                <a:t>|</a:t>
              </a:r>
              <a:r>
                <a:rPr sz="2000" i="1" spc="-15" dirty="0">
                  <a:cs typeface="Palatino Linotype"/>
                </a:rPr>
                <a:t>Yes</a:t>
              </a:r>
              <a:r>
                <a:rPr sz="2000" spc="-15" dirty="0">
                  <a:cs typeface="Palatino Linotype"/>
                </a:rPr>
                <a:t>)]P(Play=</a:t>
              </a:r>
              <a:r>
                <a:rPr sz="2000" i="1" spc="-15" dirty="0">
                  <a:cs typeface="Palatino Linotype"/>
                </a:rPr>
                <a:t>Yes</a:t>
              </a:r>
              <a:r>
                <a:rPr sz="2000" spc="-15" dirty="0">
                  <a:cs typeface="Palatino Linotype"/>
                </a:rPr>
                <a:t>)</a:t>
              </a:r>
              <a:r>
                <a:rPr sz="2000" spc="125" dirty="0">
                  <a:cs typeface="Palatino Linotype"/>
                </a:rPr>
                <a:t> </a:t>
              </a:r>
              <a:r>
                <a:rPr sz="2000" dirty="0">
                  <a:cs typeface="Palatino Linotype"/>
                </a:rPr>
                <a:t>=</a:t>
              </a:r>
              <a:r>
                <a:rPr lang="en-US" sz="2000" dirty="0">
                  <a:cs typeface="Palatino Linotype"/>
                </a:rPr>
                <a:t> </a:t>
              </a:r>
              <a:r>
                <a:rPr sz="2000" dirty="0">
                  <a:cs typeface="Palatino Linotype"/>
                </a:rPr>
                <a:t>0.0053</a:t>
              </a:r>
            </a:p>
            <a:p>
              <a:pPr marL="763270" marR="61594" indent="50800">
                <a:lnSpc>
                  <a:spcPct val="101600"/>
                </a:lnSpc>
                <a:spcBef>
                  <a:spcPts val="145"/>
                </a:spcBef>
              </a:pPr>
              <a:r>
                <a:rPr sz="2000" dirty="0">
                  <a:solidFill>
                    <a:srgbClr val="ED7D31"/>
                  </a:solidFill>
                  <a:cs typeface="Palatino Linotype"/>
                </a:rPr>
                <a:t>P(</a:t>
              </a:r>
              <a:r>
                <a:rPr sz="2000" i="1" dirty="0" err="1">
                  <a:solidFill>
                    <a:srgbClr val="ED7D31"/>
                  </a:solidFill>
                  <a:cs typeface="Palatino Linotype"/>
                </a:rPr>
                <a:t>No</a:t>
              </a:r>
              <a:r>
                <a:rPr sz="2000" dirty="0" err="1">
                  <a:solidFill>
                    <a:srgbClr val="ED7D31"/>
                  </a:solidFill>
                  <a:cs typeface="Palatino Linotype"/>
                </a:rPr>
                <a:t>|</a:t>
              </a:r>
              <a:r>
                <a:rPr sz="2400" b="1" dirty="0" err="1">
                  <a:solidFill>
                    <a:srgbClr val="ED7D31"/>
                  </a:solidFill>
                  <a:cs typeface="Palatino Linotype"/>
                </a:rPr>
                <a:t>x</a:t>
              </a:r>
              <a:r>
                <a:rPr sz="2000" dirty="0">
                  <a:solidFill>
                    <a:srgbClr val="ED7D31"/>
                  </a:solidFill>
                  <a:cs typeface="Palatino Linotype"/>
                </a:rPr>
                <a:t>’):</a:t>
              </a:r>
              <a:r>
                <a:rPr sz="2000" spc="-5" dirty="0">
                  <a:cs typeface="Palatino Linotype"/>
                </a:rPr>
                <a:t>[P(</a:t>
              </a:r>
              <a:r>
                <a:rPr sz="2000" i="1" spc="-5" dirty="0" err="1">
                  <a:cs typeface="Palatino Linotype"/>
                </a:rPr>
                <a:t>Sunny</a:t>
              </a:r>
              <a:r>
                <a:rPr sz="2000" spc="-5" dirty="0" err="1">
                  <a:cs typeface="Palatino Linotype"/>
                </a:rPr>
                <a:t>|N</a:t>
              </a:r>
              <a:r>
                <a:rPr sz="2000" i="1" spc="-5" dirty="0" err="1">
                  <a:cs typeface="Palatino Linotype"/>
                </a:rPr>
                <a:t>o</a:t>
              </a:r>
              <a:r>
                <a:rPr sz="2000" spc="-5" dirty="0">
                  <a:cs typeface="Palatino Linotype"/>
                </a:rPr>
                <a:t>)P(</a:t>
              </a:r>
              <a:r>
                <a:rPr sz="2000" i="1" spc="-5" dirty="0" err="1">
                  <a:cs typeface="Palatino Linotype"/>
                </a:rPr>
                <a:t>Cool</a:t>
              </a:r>
              <a:r>
                <a:rPr sz="2000" spc="-5" dirty="0" err="1">
                  <a:cs typeface="Palatino Linotype"/>
                </a:rPr>
                <a:t>|N</a:t>
              </a:r>
              <a:r>
                <a:rPr sz="2000" i="1" spc="-5" dirty="0" err="1">
                  <a:cs typeface="Palatino Linotype"/>
                </a:rPr>
                <a:t>o</a:t>
              </a:r>
              <a:r>
                <a:rPr sz="2000" spc="-5" dirty="0">
                  <a:cs typeface="Palatino Linotype"/>
                </a:rPr>
                <a:t>)P(</a:t>
              </a:r>
              <a:r>
                <a:rPr sz="2000" i="1" spc="-5" dirty="0" err="1">
                  <a:cs typeface="Palatino Linotype"/>
                </a:rPr>
                <a:t>High</a:t>
              </a:r>
              <a:r>
                <a:rPr sz="2000" spc="-5" dirty="0" err="1">
                  <a:cs typeface="Palatino Linotype"/>
                </a:rPr>
                <a:t>|</a:t>
              </a:r>
              <a:r>
                <a:rPr sz="2000" i="1" spc="-5" dirty="0" err="1">
                  <a:cs typeface="Palatino Linotype"/>
                </a:rPr>
                <a:t>No</a:t>
              </a:r>
              <a:r>
                <a:rPr sz="2000" spc="-5" dirty="0">
                  <a:cs typeface="Palatino Linotype"/>
                </a:rPr>
                <a:t>)P(</a:t>
              </a:r>
              <a:r>
                <a:rPr sz="2000" i="1" spc="-5" dirty="0" err="1">
                  <a:cs typeface="Palatino Linotype"/>
                </a:rPr>
                <a:t>Strong</a:t>
              </a:r>
              <a:r>
                <a:rPr sz="2000" spc="-5" dirty="0" err="1">
                  <a:cs typeface="Palatino Linotype"/>
                </a:rPr>
                <a:t>|</a:t>
              </a:r>
              <a:r>
                <a:rPr sz="2000" i="1" spc="-5" dirty="0" err="1">
                  <a:cs typeface="Palatino Linotype"/>
                </a:rPr>
                <a:t>No</a:t>
              </a:r>
              <a:r>
                <a:rPr sz="2000" spc="-5" dirty="0">
                  <a:cs typeface="Palatino Linotype"/>
                </a:rPr>
                <a:t>)]P(Play=</a:t>
              </a:r>
              <a:r>
                <a:rPr sz="2000" i="1" spc="-5" dirty="0">
                  <a:cs typeface="Palatino Linotype"/>
                </a:rPr>
                <a:t>No</a:t>
              </a:r>
              <a:r>
                <a:rPr sz="2000" spc="-5" dirty="0">
                  <a:cs typeface="Palatino Linotype"/>
                </a:rPr>
                <a:t>) </a:t>
              </a:r>
              <a:r>
                <a:rPr sz="2000" dirty="0">
                  <a:cs typeface="Palatino Linotype"/>
                </a:rPr>
                <a:t>=  0.0206</a:t>
              </a:r>
            </a:p>
            <a:p>
              <a:pPr marL="1277620">
                <a:lnSpc>
                  <a:spcPct val="100000"/>
                </a:lnSpc>
                <a:spcBef>
                  <a:spcPts val="1465"/>
                </a:spcBef>
              </a:pPr>
              <a:r>
                <a:rPr sz="2000" spc="-10" dirty="0">
                  <a:solidFill>
                    <a:srgbClr val="0000FF"/>
                  </a:solidFill>
                  <a:cs typeface="Palatino Linotype"/>
                </a:rPr>
                <a:t>Given </a:t>
              </a:r>
              <a:r>
                <a:rPr sz="2000" dirty="0">
                  <a:solidFill>
                    <a:srgbClr val="0000FF"/>
                  </a:solidFill>
                  <a:cs typeface="Palatino Linotype"/>
                </a:rPr>
                <a:t>the fact </a:t>
              </a:r>
              <a:r>
                <a:rPr sz="2000" spc="-25" dirty="0">
                  <a:solidFill>
                    <a:srgbClr val="0000FF"/>
                  </a:solidFill>
                  <a:cs typeface="Palatino Linotype"/>
                </a:rPr>
                <a:t>P(</a:t>
              </a:r>
              <a:r>
                <a:rPr sz="2000" i="1" spc="-25" dirty="0">
                  <a:solidFill>
                    <a:srgbClr val="0000FF"/>
                  </a:solidFill>
                  <a:cs typeface="Palatino Linotype"/>
                </a:rPr>
                <a:t>Yes</a:t>
              </a:r>
              <a:r>
                <a:rPr sz="2000" spc="-25" dirty="0">
                  <a:solidFill>
                    <a:srgbClr val="0000FF"/>
                  </a:solidFill>
                  <a:cs typeface="Palatino Linotype"/>
                </a:rPr>
                <a:t>|</a:t>
              </a:r>
              <a:r>
                <a:rPr sz="2400" b="1" spc="-25" dirty="0">
                  <a:solidFill>
                    <a:srgbClr val="0000FF"/>
                  </a:solidFill>
                  <a:cs typeface="Palatino Linotype"/>
                </a:rPr>
                <a:t>x</a:t>
              </a:r>
              <a:r>
                <a:rPr sz="2000" spc="-25" dirty="0">
                  <a:solidFill>
                    <a:srgbClr val="0000FF"/>
                  </a:solidFill>
                  <a:cs typeface="Palatino Linotype"/>
                </a:rPr>
                <a:t>’) </a:t>
              </a:r>
              <a:r>
                <a:rPr sz="2000" dirty="0">
                  <a:solidFill>
                    <a:srgbClr val="0000FF"/>
                  </a:solidFill>
                  <a:cs typeface="Palatino Linotype"/>
                </a:rPr>
                <a:t>&lt; </a:t>
              </a:r>
              <a:r>
                <a:rPr sz="2000" spc="-5" dirty="0">
                  <a:solidFill>
                    <a:srgbClr val="0000FF"/>
                  </a:solidFill>
                  <a:cs typeface="Palatino Linotype"/>
                </a:rPr>
                <a:t>P(</a:t>
              </a:r>
              <a:r>
                <a:rPr sz="2000" i="1" spc="-5" dirty="0">
                  <a:solidFill>
                    <a:srgbClr val="0000FF"/>
                  </a:solidFill>
                  <a:cs typeface="Palatino Linotype"/>
                </a:rPr>
                <a:t>No</a:t>
              </a:r>
              <a:r>
                <a:rPr sz="2000" spc="-5" dirty="0">
                  <a:solidFill>
                    <a:srgbClr val="0000FF"/>
                  </a:solidFill>
                  <a:cs typeface="Palatino Linotype"/>
                </a:rPr>
                <a:t>|</a:t>
              </a:r>
              <a:r>
                <a:rPr sz="2400" b="1" spc="-5" dirty="0">
                  <a:solidFill>
                    <a:srgbClr val="0000FF"/>
                  </a:solidFill>
                  <a:cs typeface="Palatino Linotype"/>
                </a:rPr>
                <a:t>x</a:t>
              </a:r>
              <a:r>
                <a:rPr sz="2000" spc="-5" dirty="0">
                  <a:solidFill>
                    <a:srgbClr val="0000FF"/>
                  </a:solidFill>
                  <a:cs typeface="Palatino Linotype"/>
                </a:rPr>
                <a:t>’), </a:t>
              </a:r>
              <a:r>
                <a:rPr sz="2000" spc="-20" dirty="0">
                  <a:solidFill>
                    <a:srgbClr val="0000FF"/>
                  </a:solidFill>
                  <a:cs typeface="Palatino Linotype"/>
                </a:rPr>
                <a:t>we </a:t>
              </a:r>
              <a:r>
                <a:rPr sz="2000" dirty="0">
                  <a:solidFill>
                    <a:srgbClr val="0000FF"/>
                  </a:solidFill>
                  <a:cs typeface="Palatino Linotype"/>
                </a:rPr>
                <a:t>label </a:t>
              </a:r>
              <a:r>
                <a:rPr sz="2400" b="1" dirty="0">
                  <a:solidFill>
                    <a:srgbClr val="0000FF"/>
                  </a:solidFill>
                  <a:cs typeface="Palatino Linotype"/>
                </a:rPr>
                <a:t>x</a:t>
              </a:r>
              <a:r>
                <a:rPr sz="2000" dirty="0">
                  <a:solidFill>
                    <a:srgbClr val="0000FF"/>
                  </a:solidFill>
                  <a:cs typeface="Palatino Linotype"/>
                </a:rPr>
                <a:t>’ to be</a:t>
              </a:r>
              <a:r>
                <a:rPr sz="2000" spc="-85" dirty="0">
                  <a:solidFill>
                    <a:srgbClr val="0000FF"/>
                  </a:solidFill>
                  <a:cs typeface="Palatino Linotype"/>
                </a:rPr>
                <a:t> </a:t>
              </a:r>
              <a:r>
                <a:rPr sz="2000" spc="-5" dirty="0">
                  <a:solidFill>
                    <a:srgbClr val="0000FF"/>
                  </a:solidFill>
                  <a:cs typeface="Palatino Linotype"/>
                </a:rPr>
                <a:t>“</a:t>
              </a:r>
              <a:r>
                <a:rPr sz="2000" i="1" spc="-5" dirty="0">
                  <a:solidFill>
                    <a:srgbClr val="0000FF"/>
                  </a:solidFill>
                  <a:cs typeface="Palatino Linotype"/>
                </a:rPr>
                <a:t>No</a:t>
              </a:r>
              <a:r>
                <a:rPr sz="2000" spc="-5" dirty="0">
                  <a:solidFill>
                    <a:srgbClr val="0000FF"/>
                  </a:solidFill>
                  <a:cs typeface="Palatino Linotype"/>
                </a:rPr>
                <a:t>”.</a:t>
              </a:r>
              <a:endParaRPr sz="2000" dirty="0">
                <a:cs typeface="Palatino Linotype"/>
              </a:endParaRPr>
            </a:p>
          </p:txBody>
        </p:sp>
        <p:sp>
          <p:nvSpPr>
            <p:cNvPr id="13" name="object 6"/>
            <p:cNvSpPr/>
            <p:nvPr/>
          </p:nvSpPr>
          <p:spPr>
            <a:xfrm>
              <a:off x="1174121" y="6063837"/>
              <a:ext cx="798914" cy="4269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93157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Arial"/>
              </a:rPr>
              <a:t>Why </a:t>
            </a:r>
            <a:r>
              <a:rPr lang="en-US" altLang="zh-CN" spc="-5" dirty="0">
                <a:cs typeface="Arial"/>
              </a:rPr>
              <a:t>Naïve Bayes</a:t>
            </a:r>
            <a:r>
              <a:rPr lang="en-US" altLang="zh-CN" spc="-270" dirty="0">
                <a:cs typeface="Arial"/>
              </a:rPr>
              <a:t> </a:t>
            </a:r>
            <a:r>
              <a:rPr lang="en-US" altLang="zh-CN" spc="-5" dirty="0">
                <a:cs typeface="Arial"/>
              </a:rPr>
              <a:t>Assumption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/>
              <p:cNvSpPr txBox="1"/>
              <p:nvPr/>
            </p:nvSpPr>
            <p:spPr>
              <a:xfrm>
                <a:off x="1292652" y="1398523"/>
                <a:ext cx="7155815" cy="113364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22250" lvl="0" indent="-171450">
                  <a:spcBef>
                    <a:spcPts val="100"/>
                  </a:spcBef>
                  <a:buFont typeface="Arial"/>
                  <a:buChar char="•"/>
                  <a:tabLst>
                    <a:tab pos="222250" algn="l"/>
                  </a:tabLst>
                </a:pPr>
                <a:r>
                  <a:rPr lang="en-US" sz="2400" dirty="0">
                    <a:cs typeface="Calibri Light"/>
                  </a:rPr>
                  <a:t> </a:t>
                </a:r>
                <a14:m>
                  <m:oMath xmlns:m="http://schemas.openxmlformats.org/officeDocument/2006/math">
                    <m:r>
                      <a:rPr lang="fr-FR" altLang="zh-CN" sz="2400" i="1" spc="5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mbria"/>
                      </a:rPr>
                      <m:t>𝑃</m:t>
                    </m:r>
                    <m:r>
                      <a:rPr lang="fr-FR" altLang="zh-CN" sz="2400" i="1" spc="5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mbria"/>
                      </a:rPr>
                      <m:t>(</m:t>
                    </m:r>
                    <m:r>
                      <a:rPr lang="fr-FR" altLang="zh-CN" sz="2400" i="1" spc="5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mbria"/>
                      </a:rPr>
                      <m:t>𝑐</m:t>
                    </m:r>
                    <m:r>
                      <a:rPr lang="fr-FR" altLang="zh-CN" sz="2400" i="1" spc="-355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mbria"/>
                      </a:rPr>
                      <m:t> </m:t>
                    </m:r>
                    <m:r>
                      <a:rPr lang="fr-FR" altLang="zh-CN" sz="2000" i="1" spc="7" baseline="-34534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mbria"/>
                      </a:rPr>
                      <m:t>𝑗</m:t>
                    </m:r>
                    <m:r>
                      <a:rPr lang="fr-FR" altLang="zh-CN" sz="2000" i="1" spc="52" baseline="-34534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mbria"/>
                      </a:rPr>
                      <m:t> </m:t>
                    </m:r>
                    <m:r>
                      <a:rPr lang="fr-FR" altLang="zh-CN" sz="2400" i="1" spc="2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mbria"/>
                      </a:rPr>
                      <m:t>)</m:t>
                    </m:r>
                  </m:oMath>
                </a14:m>
                <a:endParaRPr lang="en-US" sz="2400" dirty="0">
                  <a:cs typeface="Calibri Light"/>
                </a:endParaRPr>
              </a:p>
              <a:p>
                <a:pPr marL="679450" lvl="1" indent="-171450">
                  <a:spcBef>
                    <a:spcPts val="100"/>
                  </a:spcBef>
                  <a:buFont typeface="Arial"/>
                  <a:buChar char="•"/>
                  <a:tabLst>
                    <a:tab pos="222250" algn="l"/>
                  </a:tabLst>
                </a:pPr>
                <a:r>
                  <a:rPr sz="2400" b="0" spc="-5" dirty="0">
                    <a:cs typeface="Calibri Light"/>
                  </a:rPr>
                  <a:t>Can </a:t>
                </a:r>
                <a:r>
                  <a:rPr sz="2400" b="0" dirty="0">
                    <a:cs typeface="Calibri Light"/>
                  </a:rPr>
                  <a:t>be </a:t>
                </a:r>
                <a:r>
                  <a:rPr sz="2400" b="0" spc="-15" dirty="0">
                    <a:cs typeface="Calibri Light"/>
                  </a:rPr>
                  <a:t>estimated </a:t>
                </a:r>
                <a:r>
                  <a:rPr sz="2400" b="0" spc="-20" dirty="0">
                    <a:cs typeface="Calibri Light"/>
                  </a:rPr>
                  <a:t>from </a:t>
                </a:r>
                <a:r>
                  <a:rPr sz="2400" b="0" spc="-5" dirty="0">
                    <a:cs typeface="Calibri Light"/>
                  </a:rPr>
                  <a:t>the frequency of classes in the  </a:t>
                </a:r>
                <a:r>
                  <a:rPr sz="2400" b="0" spc="-10" dirty="0">
                    <a:cs typeface="Calibri Light"/>
                  </a:rPr>
                  <a:t>training </a:t>
                </a:r>
                <a:r>
                  <a:rPr sz="2400" b="0" spc="-15" dirty="0">
                    <a:cs typeface="Calibri Light"/>
                  </a:rPr>
                  <a:t>examples.</a:t>
                </a:r>
                <a:endParaRPr sz="2400" dirty="0">
                  <a:cs typeface="Calibri Light"/>
                </a:endParaRPr>
              </a:p>
            </p:txBody>
          </p:sp>
        </mc:Choice>
        <mc:Fallback xmlns="">
          <p:sp>
            <p:nvSpPr>
              <p:cNvPr id="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652" y="1398523"/>
                <a:ext cx="7155815" cy="1133644"/>
              </a:xfrm>
              <a:prstGeom prst="rect">
                <a:avLst/>
              </a:prstGeom>
              <a:blipFill>
                <a:blip r:embed="rId3"/>
                <a:stretch>
                  <a:fillRect l="-1704" t="-5376" b="-155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4"/>
              <p:cNvSpPr txBox="1"/>
              <p:nvPr/>
            </p:nvSpPr>
            <p:spPr>
              <a:xfrm>
                <a:off x="1305352" y="2529332"/>
                <a:ext cx="7243445" cy="155792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09550" indent="-171450">
                  <a:lnSpc>
                    <a:spcPct val="1000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209550" algn="l"/>
                  </a:tabLst>
                </a:pPr>
                <a14:m>
                  <m:oMath xmlns:m="http://schemas.openxmlformats.org/officeDocument/2006/math">
                    <m:r>
                      <a:rPr lang="zh-CN" altLang="ar-AE" sz="2400" i="1" spc="95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mbria"/>
                      </a:rPr>
                      <m:t>𝑃</m:t>
                    </m:r>
                    <m:d>
                      <m:dPr>
                        <m:ctrlPr>
                          <a:rPr lang="ar-AE" altLang="zh-CN" sz="2400" i="1" spc="95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"/>
                          </a:rPr>
                        </m:ctrlPr>
                      </m:dPr>
                      <m:e>
                        <m:r>
                          <a:rPr lang="zh-CN" altLang="ar-AE" sz="2400" i="1" spc="95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"/>
                          </a:rPr>
                          <m:t>𝑥</m:t>
                        </m:r>
                        <m:r>
                          <a:rPr lang="ar-AE" altLang="zh-CN" sz="2000" i="1" spc="142" baseline="-34534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"/>
                          </a:rPr>
                          <m:t>1</m:t>
                        </m:r>
                        <m:r>
                          <a:rPr lang="ar-AE" altLang="zh-CN" sz="2000" i="1" spc="-75" baseline="-34534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"/>
                          </a:rPr>
                          <m:t> </m:t>
                        </m:r>
                        <m:r>
                          <a:rPr lang="ar-AE" altLang="zh-CN" sz="2400" i="1" spc="1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"/>
                          </a:rPr>
                          <m:t>,</m:t>
                        </m:r>
                        <m:r>
                          <a:rPr lang="ar-AE" altLang="zh-CN" sz="2400" i="1" spc="-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"/>
                          </a:rPr>
                          <m:t> </m:t>
                        </m:r>
                        <m:r>
                          <a:rPr lang="zh-CN" altLang="ar-AE" sz="2400" i="1" spc="7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"/>
                          </a:rPr>
                          <m:t>𝑥</m:t>
                        </m:r>
                        <m:r>
                          <a:rPr lang="ar-AE" altLang="zh-CN" sz="2000" i="1" spc="104" baseline="-34534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"/>
                          </a:rPr>
                          <m:t>2</m:t>
                        </m:r>
                        <m:r>
                          <a:rPr lang="ar-AE" altLang="zh-CN" sz="2000" i="1" spc="-135" baseline="-34534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"/>
                          </a:rPr>
                          <m:t> </m:t>
                        </m:r>
                        <m:r>
                          <a:rPr lang="ar-AE" altLang="zh-CN" sz="2400" i="1" spc="33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"/>
                          </a:rPr>
                          <m:t>,</m:t>
                        </m:r>
                        <m:r>
                          <a:rPr lang="ar-AE" altLang="zh-CN" sz="2400" i="1" spc="33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…</m:t>
                        </m:r>
                        <m:r>
                          <a:rPr lang="ar-AE" altLang="zh-CN" sz="2400" i="1" spc="33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"/>
                          </a:rPr>
                          <m:t>,</m:t>
                        </m:r>
                        <m:r>
                          <a:rPr lang="ar-AE" altLang="zh-CN" sz="2400" i="1" spc="-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"/>
                          </a:rPr>
                          <m:t> </m:t>
                        </m:r>
                        <m:r>
                          <a:rPr lang="zh-CN" altLang="ar-AE" sz="2400" i="1" spc="12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"/>
                          </a:rPr>
                          <m:t>𝑥</m:t>
                        </m:r>
                        <m:r>
                          <a:rPr lang="zh-CN" altLang="ar-AE" sz="2000" i="1" spc="179" baseline="-34534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"/>
                          </a:rPr>
                          <m:t>𝑝</m:t>
                        </m:r>
                        <m:r>
                          <a:rPr lang="ar-AE" altLang="zh-CN" sz="2000" i="1" spc="104" baseline="-34534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"/>
                          </a:rPr>
                          <m:t> </m:t>
                        </m:r>
                      </m:e>
                      <m:e>
                        <m:r>
                          <a:rPr lang="zh-CN" altLang="ar-AE" sz="2400" i="1" spc="105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"/>
                          </a:rPr>
                          <m:t>𝑐</m:t>
                        </m:r>
                        <m:r>
                          <a:rPr lang="ar-AE" altLang="zh-CN" sz="2400" i="1" spc="-36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"/>
                          </a:rPr>
                          <m:t> </m:t>
                        </m:r>
                        <m:r>
                          <a:rPr lang="zh-CN" altLang="ar-AE" sz="2000" i="1" spc="7" baseline="-34534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"/>
                          </a:rPr>
                          <m:t>𝑗</m:t>
                        </m:r>
                        <m:r>
                          <a:rPr lang="ar-AE" altLang="zh-CN" sz="2000" i="1" spc="52" baseline="-34534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mbria"/>
                          </a:rPr>
                          <m:t> </m:t>
                        </m:r>
                      </m:e>
                    </m:d>
                  </m:oMath>
                </a14:m>
                <a:endParaRPr lang="ar-AE" altLang="zh-CN" sz="2400" spc="5" dirty="0">
                  <a:solidFill>
                    <a:prstClr val="black"/>
                  </a:solidFill>
                  <a:cs typeface="Cambria"/>
                </a:endParaRPr>
              </a:p>
              <a:p>
                <a:pPr marL="666750" lvl="1" indent="-171450">
                  <a:spcBef>
                    <a:spcPts val="100"/>
                  </a:spcBef>
                  <a:buFont typeface="Arial"/>
                  <a:buChar char="•"/>
                  <a:tabLst>
                    <a:tab pos="209550" algn="l"/>
                  </a:tabLst>
                </a:pPr>
                <a:r>
                  <a:rPr lang="ar-AE" sz="2400" spc="-15" dirty="0">
                    <a:solidFill>
                      <a:srgbClr val="FF0000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spc="-15" dirty="0">
                    <a:solidFill>
                      <a:srgbClr val="FF0000"/>
                    </a:solidFill>
                    <a:cs typeface="Calibri"/>
                  </a:rPr>
                  <a:t> </a:t>
                </a:r>
                <a:r>
                  <a:rPr lang="fr-FR" sz="2400" spc="-15" dirty="0">
                    <a:solidFill>
                      <a:srgbClr val="FF0000"/>
                    </a:solidFill>
                    <a:cs typeface="Calibri"/>
                  </a:rPr>
                  <a:t>parameters</a:t>
                </a:r>
                <a:endParaRPr lang="fr-FR" sz="2400" dirty="0">
                  <a:cs typeface="Calibri"/>
                </a:endParaRPr>
              </a:p>
              <a:p>
                <a:pPr marL="666750" lvl="1" indent="-171450">
                  <a:spcBef>
                    <a:spcPts val="100"/>
                  </a:spcBef>
                  <a:buFont typeface="Arial"/>
                  <a:buChar char="•"/>
                  <a:tabLst>
                    <a:tab pos="209550" algn="l"/>
                  </a:tabLst>
                </a:pPr>
                <a:r>
                  <a:rPr lang="fr-FR" sz="2400" b="0" spc="-5" dirty="0">
                    <a:cs typeface="Calibri Light"/>
                  </a:rPr>
                  <a:t> Could only </a:t>
                </a:r>
                <a:r>
                  <a:rPr lang="fr-FR" sz="2400" b="0" dirty="0">
                    <a:cs typeface="Calibri Light"/>
                  </a:rPr>
                  <a:t>be </a:t>
                </a:r>
                <a:r>
                  <a:rPr lang="fr-FR" sz="2400" b="0" spc="-15" dirty="0">
                    <a:cs typeface="Calibri Light"/>
                  </a:rPr>
                  <a:t>estimated </a:t>
                </a:r>
                <a:r>
                  <a:rPr lang="fr-FR" sz="2400" b="0" spc="-5" dirty="0">
                    <a:cs typeface="Calibri Light"/>
                  </a:rPr>
                  <a:t>if </a:t>
                </a:r>
                <a:r>
                  <a:rPr lang="fr-FR" sz="2400" b="0" dirty="0">
                    <a:cs typeface="Calibri Light"/>
                  </a:rPr>
                  <a:t>a </a:t>
                </a:r>
                <a:r>
                  <a:rPr lang="fr-FR" sz="2400" b="0" spc="-45" dirty="0">
                    <a:cs typeface="Calibri Light"/>
                  </a:rPr>
                  <a:t>very, </a:t>
                </a:r>
                <a:r>
                  <a:rPr lang="fr-FR" sz="2400" b="0" spc="-10" dirty="0">
                    <a:cs typeface="Calibri Light"/>
                  </a:rPr>
                  <a:t>very </a:t>
                </a:r>
                <a:r>
                  <a:rPr lang="fr-FR" sz="2400" b="0" spc="-20" dirty="0">
                    <a:cs typeface="Calibri Light"/>
                  </a:rPr>
                  <a:t>large </a:t>
                </a:r>
                <a:r>
                  <a:rPr lang="fr-FR" sz="2400" b="0" dirty="0">
                    <a:cs typeface="Calibri Light"/>
                  </a:rPr>
                  <a:t>number </a:t>
                </a:r>
                <a:r>
                  <a:rPr lang="fr-FR" sz="2400" b="0" spc="-5" dirty="0">
                    <a:cs typeface="Calibri Light"/>
                  </a:rPr>
                  <a:t>of  </a:t>
                </a:r>
                <a:r>
                  <a:rPr lang="fr-FR" sz="2400" b="0" spc="-10" dirty="0">
                    <a:cs typeface="Calibri Light"/>
                  </a:rPr>
                  <a:t>training </a:t>
                </a:r>
                <a:r>
                  <a:rPr lang="fr-FR" sz="2400" b="0" spc="-15" dirty="0">
                    <a:cs typeface="Calibri Light"/>
                  </a:rPr>
                  <a:t>examples was</a:t>
                </a:r>
                <a:r>
                  <a:rPr lang="fr-FR" sz="2400" b="0" spc="-5" dirty="0">
                    <a:cs typeface="Calibri Light"/>
                  </a:rPr>
                  <a:t> </a:t>
                </a:r>
                <a:r>
                  <a:rPr lang="fr-FR" sz="2400" b="0" spc="-15" dirty="0">
                    <a:cs typeface="Calibri Light"/>
                  </a:rPr>
                  <a:t>available.</a:t>
                </a:r>
                <a:endParaRPr sz="2400" dirty="0">
                  <a:cs typeface="Calibri Light"/>
                </a:endParaRPr>
              </a:p>
            </p:txBody>
          </p:sp>
        </mc:Choice>
        <mc:Fallback xmlns="">
          <p:sp>
            <p:nvSpPr>
              <p:cNvPr id="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52" y="2529332"/>
                <a:ext cx="7243445" cy="1557927"/>
              </a:xfrm>
              <a:prstGeom prst="rect">
                <a:avLst/>
              </a:prstGeom>
              <a:blipFill>
                <a:blip r:embed="rId4"/>
                <a:stretch>
                  <a:fillRect l="-1852" t="-5098" r="-1263" b="-8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5"/>
          <p:cNvSpPr/>
          <p:nvPr/>
        </p:nvSpPr>
        <p:spPr>
          <a:xfrm>
            <a:off x="0" y="4488221"/>
            <a:ext cx="1252013" cy="13453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0" y="4488221"/>
            <a:ext cx="1252220" cy="1345565"/>
          </a:xfrm>
          <a:custGeom>
            <a:avLst/>
            <a:gdLst/>
            <a:ahLst/>
            <a:cxnLst/>
            <a:rect l="l" t="t" r="r" b="b"/>
            <a:pathLst>
              <a:path w="1252220" h="1345564">
                <a:moveTo>
                  <a:pt x="0" y="336326"/>
                </a:moveTo>
                <a:lnTo>
                  <a:pt x="626006" y="336326"/>
                </a:lnTo>
                <a:lnTo>
                  <a:pt x="626006" y="0"/>
                </a:lnTo>
                <a:lnTo>
                  <a:pt x="1252013" y="672653"/>
                </a:lnTo>
                <a:lnTo>
                  <a:pt x="626006" y="1345307"/>
                </a:lnTo>
                <a:lnTo>
                  <a:pt x="626006" y="1008980"/>
                </a:lnTo>
                <a:lnTo>
                  <a:pt x="0" y="1008980"/>
                </a:lnTo>
                <a:lnTo>
                  <a:pt x="0" y="336326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0" y="2461063"/>
            <a:ext cx="1252013" cy="13453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0" y="2461063"/>
            <a:ext cx="1252220" cy="1345565"/>
          </a:xfrm>
          <a:custGeom>
            <a:avLst/>
            <a:gdLst/>
            <a:ahLst/>
            <a:cxnLst/>
            <a:rect l="l" t="t" r="r" b="b"/>
            <a:pathLst>
              <a:path w="1252220" h="1345564">
                <a:moveTo>
                  <a:pt x="0" y="336326"/>
                </a:moveTo>
                <a:lnTo>
                  <a:pt x="626006" y="336326"/>
                </a:lnTo>
                <a:lnTo>
                  <a:pt x="626006" y="0"/>
                </a:lnTo>
                <a:lnTo>
                  <a:pt x="1252013" y="672653"/>
                </a:lnTo>
                <a:lnTo>
                  <a:pt x="626006" y="1345307"/>
                </a:lnTo>
                <a:lnTo>
                  <a:pt x="626006" y="1008980"/>
                </a:lnTo>
                <a:lnTo>
                  <a:pt x="0" y="1008980"/>
                </a:lnTo>
                <a:lnTo>
                  <a:pt x="0" y="336326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/>
          <p:nvPr/>
        </p:nvSpPr>
        <p:spPr>
          <a:xfrm>
            <a:off x="194391" y="2834132"/>
            <a:ext cx="54991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indent="90170">
              <a:lnSpc>
                <a:spcPts val="2090"/>
              </a:lnSpc>
              <a:spcBef>
                <a:spcPts val="22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Not  Naï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0"/>
              <p:cNvSpPr txBox="1"/>
              <p:nvPr/>
            </p:nvSpPr>
            <p:spPr>
              <a:xfrm>
                <a:off x="1330752" y="4500733"/>
                <a:ext cx="7489190" cy="192982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ts val="2865"/>
                  </a:lnSpc>
                </a:pPr>
                <a:r>
                  <a:rPr lang="en-US" sz="2400" dirty="0">
                    <a:latin typeface="Arial"/>
                    <a:cs typeface="Arial"/>
                  </a:rPr>
                  <a:t>•</a:t>
                </a:r>
                <a:r>
                  <a:rPr lang="en-US" sz="2400" spc="-16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 spc="95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mbria"/>
                      </a:rPr>
                      <m:t>𝑃</m:t>
                    </m:r>
                    <m:r>
                      <a:rPr lang="en-US" altLang="zh-CN" sz="2400" i="1" spc="95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mbria"/>
                      </a:rPr>
                      <m:t>(</m:t>
                    </m:r>
                    <m:r>
                      <a:rPr lang="zh-CN" altLang="en-US" sz="2400" i="1" spc="95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mbria"/>
                      </a:rPr>
                      <m:t>𝑥</m:t>
                    </m:r>
                    <m:r>
                      <a:rPr lang="zh-CN" altLang="en-US" sz="2000" b="0" i="1" spc="142" baseline="-34534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mbria"/>
                      </a:rPr>
                      <m:t>𝑘</m:t>
                    </m:r>
                    <m:r>
                      <a:rPr lang="en-US" altLang="zh-CN" sz="2000" i="1" spc="-75" baseline="-34534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mbria"/>
                      </a:rPr>
                      <m:t> </m:t>
                    </m:r>
                    <m:r>
                      <a:rPr lang="en-US" altLang="zh-CN" sz="2000" i="1" spc="104" baseline="-34534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mbria"/>
                      </a:rPr>
                      <m:t> </m:t>
                    </m:r>
                    <m:r>
                      <a:rPr lang="en-US" altLang="zh-CN" sz="2400" i="1" spc="105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mbria"/>
                      </a:rPr>
                      <m:t>|</m:t>
                    </m:r>
                    <m:r>
                      <a:rPr lang="zh-CN" altLang="en-US" sz="2400" i="1" spc="105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mbria"/>
                      </a:rPr>
                      <m:t>𝑐</m:t>
                    </m:r>
                    <m:r>
                      <a:rPr lang="en-US" altLang="zh-CN" sz="2400" i="1" spc="-36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mbria"/>
                      </a:rPr>
                      <m:t> </m:t>
                    </m:r>
                    <m:r>
                      <a:rPr lang="zh-CN" altLang="en-US" sz="2000" i="1" spc="7" baseline="-34534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mbria"/>
                      </a:rPr>
                      <m:t>𝑗</m:t>
                    </m:r>
                    <m:r>
                      <a:rPr lang="en-US" altLang="zh-CN" sz="2000" i="1" spc="52" baseline="-34534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mbria"/>
                      </a:rPr>
                      <m:t> </m:t>
                    </m:r>
                    <m:r>
                      <a:rPr lang="en-US" altLang="zh-CN" sz="2400" i="1" spc="5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mbria"/>
                      </a:rPr>
                      <m:t>)</m:t>
                    </m:r>
                  </m:oMath>
                </a14:m>
                <a:endParaRPr lang="en-US" altLang="zh-CN" sz="2400" i="1" spc="5" dirty="0">
                  <a:solidFill>
                    <a:prstClr val="black"/>
                  </a:solidFill>
                  <a:latin typeface="Cambria Math" panose="02040503050406030204" pitchFamily="18" charset="0"/>
                  <a:cs typeface="Cambria"/>
                </a:endParaRPr>
              </a:p>
              <a:p>
                <a:pPr marL="812800" lvl="1" indent="-342900">
                  <a:lnSpc>
                    <a:spcPts val="2865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spc="-15" dirty="0">
                    <a:solidFill>
                      <a:srgbClr val="FF0000"/>
                    </a:solidFill>
                    <a:cs typeface="Calibri"/>
                  </a:rPr>
                  <a:t> parameters</a:t>
                </a:r>
                <a:endParaRPr lang="en-US" sz="2400" dirty="0">
                  <a:cs typeface="Calibri"/>
                </a:endParaRPr>
              </a:p>
              <a:p>
                <a:pPr marL="666750" lvl="1" indent="-171450">
                  <a:spcBef>
                    <a:spcPts val="100"/>
                  </a:spcBef>
                  <a:buFont typeface="Arial"/>
                  <a:buChar char="•"/>
                  <a:tabLst>
                    <a:tab pos="209550" algn="l"/>
                  </a:tabLst>
                </a:pPr>
                <a:r>
                  <a:rPr lang="en-US" sz="2400" dirty="0">
                    <a:cs typeface="Arial"/>
                  </a:rPr>
                  <a:t> </a:t>
                </a:r>
                <a:r>
                  <a:rPr lang="en-US" sz="2400" b="0" spc="-5" dirty="0">
                    <a:cs typeface="Calibri Light"/>
                  </a:rPr>
                  <a:t>Assume </a:t>
                </a:r>
                <a:r>
                  <a:rPr lang="en-US" sz="2400" b="0" spc="-10" dirty="0">
                    <a:cs typeface="Calibri Light"/>
                  </a:rPr>
                  <a:t>that </a:t>
                </a:r>
                <a:r>
                  <a:rPr lang="en-US" sz="2400" b="0" spc="-5" dirty="0">
                    <a:cs typeface="Calibri Light"/>
                  </a:rPr>
                  <a:t>the </a:t>
                </a:r>
                <a:r>
                  <a:rPr lang="en-US" sz="2400" b="0" spc="-10" dirty="0">
                    <a:cs typeface="Calibri Light"/>
                  </a:rPr>
                  <a:t>probability </a:t>
                </a:r>
                <a:r>
                  <a:rPr lang="en-US" sz="2400" b="0" spc="-5" dirty="0">
                    <a:cs typeface="Calibri Light"/>
                  </a:rPr>
                  <a:t>of observing the</a:t>
                </a:r>
                <a:r>
                  <a:rPr lang="en-US" sz="2400" b="0" spc="-210" dirty="0">
                    <a:cs typeface="Calibri Light"/>
                  </a:rPr>
                  <a:t> </a:t>
                </a:r>
                <a:r>
                  <a:rPr lang="en-US" sz="2400" b="0" spc="-5" dirty="0">
                    <a:cs typeface="Calibri Light"/>
                  </a:rPr>
                  <a:t>conjunction of </a:t>
                </a:r>
                <a:r>
                  <a:rPr lang="en-US" sz="2400" b="0" spc="-15" dirty="0">
                    <a:cs typeface="Calibri Light"/>
                  </a:rPr>
                  <a:t>attributes </a:t>
                </a:r>
                <a:r>
                  <a:rPr lang="en-US" sz="2400" b="0" spc="-5" dirty="0">
                    <a:cs typeface="Calibri Light"/>
                  </a:rPr>
                  <a:t>is equal </a:t>
                </a:r>
                <a:r>
                  <a:rPr lang="en-US" sz="2400" b="0" spc="-15" dirty="0">
                    <a:cs typeface="Calibri Light"/>
                  </a:rPr>
                  <a:t>to </a:t>
                </a:r>
                <a:r>
                  <a:rPr lang="en-US" sz="2400" b="0" spc="-5" dirty="0">
                    <a:cs typeface="Calibri Light"/>
                  </a:rPr>
                  <a:t>the </a:t>
                </a:r>
                <a:r>
                  <a:rPr lang="en-US" sz="2400" b="0" spc="-10" dirty="0">
                    <a:cs typeface="Calibri Light"/>
                  </a:rPr>
                  <a:t>product </a:t>
                </a:r>
                <a:r>
                  <a:rPr lang="en-US" sz="2400" b="0" spc="-5" dirty="0">
                    <a:cs typeface="Calibri Light"/>
                  </a:rPr>
                  <a:t>of the individual </a:t>
                </a:r>
                <a:r>
                  <a:rPr lang="en-US" sz="2400" b="0" spc="-10" dirty="0">
                    <a:cs typeface="Calibri Light"/>
                  </a:rPr>
                  <a:t>probabilities</a:t>
                </a:r>
                <a:r>
                  <a:rPr lang="en-US" sz="2400" b="0" spc="-15" dirty="0">
                    <a:cs typeface="Calibri Light"/>
                  </a:rPr>
                  <a:t> </a:t>
                </a:r>
                <a14:m>
                  <m:oMath xmlns:m="http://schemas.openxmlformats.org/officeDocument/2006/math">
                    <m:r>
                      <a:rPr lang="fr-FR" altLang="zh-CN" sz="2400" i="1" spc="95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mbria"/>
                      </a:rPr>
                      <m:t>𝑃</m:t>
                    </m:r>
                    <m:r>
                      <a:rPr lang="fr-FR" altLang="zh-CN" sz="2400" i="1" spc="95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mbria"/>
                      </a:rPr>
                      <m:t>(</m:t>
                    </m:r>
                    <m:r>
                      <a:rPr lang="fr-FR" altLang="zh-CN" sz="2400" i="1" spc="95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mbria"/>
                      </a:rPr>
                      <m:t>𝑥</m:t>
                    </m:r>
                    <m:r>
                      <a:rPr lang="en-US" altLang="zh-CN" sz="2000" b="0" i="1" spc="142" baseline="-34534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mbria"/>
                      </a:rPr>
                      <m:t>𝑖</m:t>
                    </m:r>
                    <m:r>
                      <a:rPr lang="fr-FR" altLang="zh-CN" sz="2000" i="1" spc="-75" baseline="-34534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mbria"/>
                      </a:rPr>
                      <m:t> </m:t>
                    </m:r>
                    <m:r>
                      <a:rPr lang="fr-FR" altLang="zh-CN" sz="2400" i="1" spc="105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mbria"/>
                      </a:rPr>
                      <m:t>|</m:t>
                    </m:r>
                    <m:r>
                      <a:rPr lang="fr-FR" altLang="zh-CN" sz="2400" i="1" spc="105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mbria"/>
                      </a:rPr>
                      <m:t>𝑐</m:t>
                    </m:r>
                    <m:r>
                      <a:rPr lang="fr-FR" altLang="zh-CN" sz="2400" i="1" spc="-36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mbria"/>
                      </a:rPr>
                      <m:t> </m:t>
                    </m:r>
                    <m:r>
                      <a:rPr lang="fr-FR" altLang="zh-CN" sz="2000" i="1" spc="7" baseline="-34534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mbria"/>
                      </a:rPr>
                      <m:t>𝑗</m:t>
                    </m:r>
                    <m:r>
                      <a:rPr lang="fr-FR" altLang="zh-CN" sz="2000" i="1" spc="52" baseline="-34534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mbria"/>
                      </a:rPr>
                      <m:t> </m:t>
                    </m:r>
                    <m:r>
                      <a:rPr lang="fr-FR" altLang="zh-CN" sz="2400" i="1" spc="5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mbria"/>
                      </a:rPr>
                      <m:t>) </m:t>
                    </m:r>
                  </m:oMath>
                </a14:m>
                <a:endParaRPr lang="en-US" altLang="zh-CN" sz="2400" spc="-5" dirty="0">
                  <a:solidFill>
                    <a:srgbClr val="FF0000"/>
                  </a:solidFill>
                  <a:cs typeface="Calibri"/>
                </a:endParaRPr>
              </a:p>
            </p:txBody>
          </p:sp>
        </mc:Choice>
        <mc:Fallback xmlns="">
          <p:sp>
            <p:nvSpPr>
              <p:cNvPr id="14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752" y="4500733"/>
                <a:ext cx="7489190" cy="1929824"/>
              </a:xfrm>
              <a:prstGeom prst="rect">
                <a:avLst/>
              </a:prstGeom>
              <a:blipFill>
                <a:blip r:embed="rId7"/>
                <a:stretch>
                  <a:fillRect l="-2278" t="-5678" r="-1383" b="-53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bject 11"/>
          <p:cNvSpPr txBox="1"/>
          <p:nvPr/>
        </p:nvSpPr>
        <p:spPr>
          <a:xfrm>
            <a:off x="194391" y="5009150"/>
            <a:ext cx="54991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Naï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4659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7" name="object 4"/>
          <p:cNvSpPr/>
          <p:nvPr/>
        </p:nvSpPr>
        <p:spPr>
          <a:xfrm>
            <a:off x="4220023" y="2360904"/>
            <a:ext cx="560705" cy="251460"/>
          </a:xfrm>
          <a:custGeom>
            <a:avLst/>
            <a:gdLst/>
            <a:ahLst/>
            <a:cxnLst/>
            <a:rect l="l" t="t" r="r" b="b"/>
            <a:pathLst>
              <a:path w="560704" h="251460">
                <a:moveTo>
                  <a:pt x="280055" y="0"/>
                </a:moveTo>
                <a:lnTo>
                  <a:pt x="215841" y="3318"/>
                </a:lnTo>
                <a:lnTo>
                  <a:pt x="156893" y="12773"/>
                </a:lnTo>
                <a:lnTo>
                  <a:pt x="104894" y="27607"/>
                </a:lnTo>
                <a:lnTo>
                  <a:pt x="61524" y="47069"/>
                </a:lnTo>
                <a:lnTo>
                  <a:pt x="28465" y="70402"/>
                </a:lnTo>
                <a:lnTo>
                  <a:pt x="0" y="125667"/>
                </a:lnTo>
                <a:lnTo>
                  <a:pt x="7396" y="154482"/>
                </a:lnTo>
                <a:lnTo>
                  <a:pt x="61524" y="204266"/>
                </a:lnTo>
                <a:lnTo>
                  <a:pt x="104894" y="223727"/>
                </a:lnTo>
                <a:lnTo>
                  <a:pt x="156893" y="238562"/>
                </a:lnTo>
                <a:lnTo>
                  <a:pt x="215841" y="248016"/>
                </a:lnTo>
                <a:lnTo>
                  <a:pt x="280055" y="251335"/>
                </a:lnTo>
                <a:lnTo>
                  <a:pt x="344269" y="248016"/>
                </a:lnTo>
                <a:lnTo>
                  <a:pt x="403216" y="238562"/>
                </a:lnTo>
                <a:lnTo>
                  <a:pt x="455215" y="223727"/>
                </a:lnTo>
                <a:lnTo>
                  <a:pt x="498585" y="204266"/>
                </a:lnTo>
                <a:lnTo>
                  <a:pt x="531645" y="180933"/>
                </a:lnTo>
                <a:lnTo>
                  <a:pt x="560110" y="125667"/>
                </a:lnTo>
                <a:lnTo>
                  <a:pt x="552714" y="96853"/>
                </a:lnTo>
                <a:lnTo>
                  <a:pt x="498585" y="47069"/>
                </a:lnTo>
                <a:lnTo>
                  <a:pt x="455215" y="27607"/>
                </a:lnTo>
                <a:lnTo>
                  <a:pt x="403216" y="12773"/>
                </a:lnTo>
                <a:lnTo>
                  <a:pt x="344269" y="3318"/>
                </a:lnTo>
                <a:lnTo>
                  <a:pt x="280055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4220023" y="2360904"/>
            <a:ext cx="560705" cy="251460"/>
          </a:xfrm>
          <a:custGeom>
            <a:avLst/>
            <a:gdLst/>
            <a:ahLst/>
            <a:cxnLst/>
            <a:rect l="l" t="t" r="r" b="b"/>
            <a:pathLst>
              <a:path w="560704" h="251460">
                <a:moveTo>
                  <a:pt x="0" y="125667"/>
                </a:moveTo>
                <a:lnTo>
                  <a:pt x="28465" y="70402"/>
                </a:lnTo>
                <a:lnTo>
                  <a:pt x="61525" y="47068"/>
                </a:lnTo>
                <a:lnTo>
                  <a:pt x="104895" y="27607"/>
                </a:lnTo>
                <a:lnTo>
                  <a:pt x="156894" y="12772"/>
                </a:lnTo>
                <a:lnTo>
                  <a:pt x="215841" y="3318"/>
                </a:lnTo>
                <a:lnTo>
                  <a:pt x="280055" y="0"/>
                </a:lnTo>
                <a:lnTo>
                  <a:pt x="344269" y="3318"/>
                </a:lnTo>
                <a:lnTo>
                  <a:pt x="403216" y="12772"/>
                </a:lnTo>
                <a:lnTo>
                  <a:pt x="455215" y="27607"/>
                </a:lnTo>
                <a:lnTo>
                  <a:pt x="498585" y="47068"/>
                </a:lnTo>
                <a:lnTo>
                  <a:pt x="531645" y="70402"/>
                </a:lnTo>
                <a:lnTo>
                  <a:pt x="560111" y="125667"/>
                </a:lnTo>
                <a:lnTo>
                  <a:pt x="552714" y="154481"/>
                </a:lnTo>
                <a:lnTo>
                  <a:pt x="498585" y="204266"/>
                </a:lnTo>
                <a:lnTo>
                  <a:pt x="455215" y="223727"/>
                </a:lnTo>
                <a:lnTo>
                  <a:pt x="403216" y="238562"/>
                </a:lnTo>
                <a:lnTo>
                  <a:pt x="344269" y="248016"/>
                </a:lnTo>
                <a:lnTo>
                  <a:pt x="280055" y="251335"/>
                </a:lnTo>
                <a:lnTo>
                  <a:pt x="215841" y="248016"/>
                </a:lnTo>
                <a:lnTo>
                  <a:pt x="156894" y="238562"/>
                </a:lnTo>
                <a:lnTo>
                  <a:pt x="104895" y="223727"/>
                </a:lnTo>
                <a:lnTo>
                  <a:pt x="61525" y="204266"/>
                </a:lnTo>
                <a:lnTo>
                  <a:pt x="28465" y="180932"/>
                </a:lnTo>
                <a:lnTo>
                  <a:pt x="0" y="12566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/>
          <p:nvPr/>
        </p:nvSpPr>
        <p:spPr>
          <a:xfrm>
            <a:off x="4408796" y="2294592"/>
            <a:ext cx="18288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1" i="1" spc="-65" dirty="0">
                <a:latin typeface="Comic Sans MS"/>
                <a:cs typeface="Comic Sans MS"/>
              </a:rPr>
              <a:t>C</a:t>
            </a:r>
            <a:endParaRPr sz="2100">
              <a:latin typeface="Comic Sans MS"/>
              <a:cs typeface="Comic Sans MS"/>
            </a:endParaRPr>
          </a:p>
        </p:txBody>
      </p:sp>
      <p:sp>
        <p:nvSpPr>
          <p:cNvPr id="10" name="object 7"/>
          <p:cNvSpPr/>
          <p:nvPr/>
        </p:nvSpPr>
        <p:spPr>
          <a:xfrm>
            <a:off x="2436812" y="3389095"/>
            <a:ext cx="507365" cy="347345"/>
          </a:xfrm>
          <a:custGeom>
            <a:avLst/>
            <a:gdLst/>
            <a:ahLst/>
            <a:cxnLst/>
            <a:rect l="l" t="t" r="r" b="b"/>
            <a:pathLst>
              <a:path w="507364" h="347345">
                <a:moveTo>
                  <a:pt x="253621" y="0"/>
                </a:moveTo>
                <a:lnTo>
                  <a:pt x="195468" y="4582"/>
                </a:lnTo>
                <a:lnTo>
                  <a:pt x="142085" y="17635"/>
                </a:lnTo>
                <a:lnTo>
                  <a:pt x="94994" y="38117"/>
                </a:lnTo>
                <a:lnTo>
                  <a:pt x="55717" y="64986"/>
                </a:lnTo>
                <a:lnTo>
                  <a:pt x="25778" y="97202"/>
                </a:lnTo>
                <a:lnTo>
                  <a:pt x="6698" y="133722"/>
                </a:lnTo>
                <a:lnTo>
                  <a:pt x="0" y="173506"/>
                </a:lnTo>
                <a:lnTo>
                  <a:pt x="6698" y="213289"/>
                </a:lnTo>
                <a:lnTo>
                  <a:pt x="25778" y="249810"/>
                </a:lnTo>
                <a:lnTo>
                  <a:pt x="55717" y="282026"/>
                </a:lnTo>
                <a:lnTo>
                  <a:pt x="94994" y="308895"/>
                </a:lnTo>
                <a:lnTo>
                  <a:pt x="142085" y="329378"/>
                </a:lnTo>
                <a:lnTo>
                  <a:pt x="195468" y="342431"/>
                </a:lnTo>
                <a:lnTo>
                  <a:pt x="253621" y="347013"/>
                </a:lnTo>
                <a:lnTo>
                  <a:pt x="311774" y="342431"/>
                </a:lnTo>
                <a:lnTo>
                  <a:pt x="365158" y="329378"/>
                </a:lnTo>
                <a:lnTo>
                  <a:pt x="412249" y="308895"/>
                </a:lnTo>
                <a:lnTo>
                  <a:pt x="451525" y="282026"/>
                </a:lnTo>
                <a:lnTo>
                  <a:pt x="481464" y="249810"/>
                </a:lnTo>
                <a:lnTo>
                  <a:pt x="500544" y="213289"/>
                </a:lnTo>
                <a:lnTo>
                  <a:pt x="507243" y="173506"/>
                </a:lnTo>
                <a:lnTo>
                  <a:pt x="500544" y="133722"/>
                </a:lnTo>
                <a:lnTo>
                  <a:pt x="481464" y="97202"/>
                </a:lnTo>
                <a:lnTo>
                  <a:pt x="451525" y="64986"/>
                </a:lnTo>
                <a:lnTo>
                  <a:pt x="412249" y="38117"/>
                </a:lnTo>
                <a:lnTo>
                  <a:pt x="365158" y="17635"/>
                </a:lnTo>
                <a:lnTo>
                  <a:pt x="311774" y="4582"/>
                </a:lnTo>
                <a:lnTo>
                  <a:pt x="253621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/>
          <p:cNvSpPr/>
          <p:nvPr/>
        </p:nvSpPr>
        <p:spPr>
          <a:xfrm>
            <a:off x="2436812" y="3389095"/>
            <a:ext cx="507365" cy="347345"/>
          </a:xfrm>
          <a:custGeom>
            <a:avLst/>
            <a:gdLst/>
            <a:ahLst/>
            <a:cxnLst/>
            <a:rect l="l" t="t" r="r" b="b"/>
            <a:pathLst>
              <a:path w="507364" h="347345">
                <a:moveTo>
                  <a:pt x="0" y="173507"/>
                </a:moveTo>
                <a:lnTo>
                  <a:pt x="6698" y="133723"/>
                </a:lnTo>
                <a:lnTo>
                  <a:pt x="25778" y="97203"/>
                </a:lnTo>
                <a:lnTo>
                  <a:pt x="55717" y="64987"/>
                </a:lnTo>
                <a:lnTo>
                  <a:pt x="94994" y="38117"/>
                </a:lnTo>
                <a:lnTo>
                  <a:pt x="142085" y="17635"/>
                </a:lnTo>
                <a:lnTo>
                  <a:pt x="195468" y="4582"/>
                </a:lnTo>
                <a:lnTo>
                  <a:pt x="253621" y="0"/>
                </a:lnTo>
                <a:lnTo>
                  <a:pt x="311774" y="4582"/>
                </a:lnTo>
                <a:lnTo>
                  <a:pt x="365157" y="17635"/>
                </a:lnTo>
                <a:lnTo>
                  <a:pt x="412248" y="38117"/>
                </a:lnTo>
                <a:lnTo>
                  <a:pt x="451525" y="64987"/>
                </a:lnTo>
                <a:lnTo>
                  <a:pt x="481464" y="97203"/>
                </a:lnTo>
                <a:lnTo>
                  <a:pt x="500544" y="133723"/>
                </a:lnTo>
                <a:lnTo>
                  <a:pt x="507243" y="173507"/>
                </a:lnTo>
                <a:lnTo>
                  <a:pt x="500544" y="213290"/>
                </a:lnTo>
                <a:lnTo>
                  <a:pt x="481464" y="249811"/>
                </a:lnTo>
                <a:lnTo>
                  <a:pt x="451525" y="282026"/>
                </a:lnTo>
                <a:lnTo>
                  <a:pt x="412248" y="308896"/>
                </a:lnTo>
                <a:lnTo>
                  <a:pt x="365157" y="329378"/>
                </a:lnTo>
                <a:lnTo>
                  <a:pt x="311774" y="342431"/>
                </a:lnTo>
                <a:lnTo>
                  <a:pt x="253621" y="347014"/>
                </a:lnTo>
                <a:lnTo>
                  <a:pt x="195468" y="342431"/>
                </a:lnTo>
                <a:lnTo>
                  <a:pt x="142085" y="329378"/>
                </a:lnTo>
                <a:lnTo>
                  <a:pt x="94994" y="308896"/>
                </a:lnTo>
                <a:lnTo>
                  <a:pt x="55717" y="282026"/>
                </a:lnTo>
                <a:lnTo>
                  <a:pt x="25778" y="249811"/>
                </a:lnTo>
                <a:lnTo>
                  <a:pt x="6698" y="213290"/>
                </a:lnTo>
                <a:lnTo>
                  <a:pt x="0" y="17350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/>
          <p:cNvSpPr/>
          <p:nvPr/>
        </p:nvSpPr>
        <p:spPr>
          <a:xfrm>
            <a:off x="3191247" y="3389095"/>
            <a:ext cx="560705" cy="347345"/>
          </a:xfrm>
          <a:custGeom>
            <a:avLst/>
            <a:gdLst/>
            <a:ahLst/>
            <a:cxnLst/>
            <a:rect l="l" t="t" r="r" b="b"/>
            <a:pathLst>
              <a:path w="560704" h="347345">
                <a:moveTo>
                  <a:pt x="280056" y="0"/>
                </a:moveTo>
                <a:lnTo>
                  <a:pt x="223615" y="3525"/>
                </a:lnTo>
                <a:lnTo>
                  <a:pt x="171046" y="13634"/>
                </a:lnTo>
                <a:lnTo>
                  <a:pt x="123474" y="29631"/>
                </a:lnTo>
                <a:lnTo>
                  <a:pt x="82026" y="50818"/>
                </a:lnTo>
                <a:lnTo>
                  <a:pt x="47829" y="76496"/>
                </a:lnTo>
                <a:lnTo>
                  <a:pt x="22008" y="105969"/>
                </a:lnTo>
                <a:lnTo>
                  <a:pt x="0" y="173506"/>
                </a:lnTo>
                <a:lnTo>
                  <a:pt x="5689" y="208473"/>
                </a:lnTo>
                <a:lnTo>
                  <a:pt x="47829" y="270515"/>
                </a:lnTo>
                <a:lnTo>
                  <a:pt x="82026" y="296194"/>
                </a:lnTo>
                <a:lnTo>
                  <a:pt x="123474" y="317381"/>
                </a:lnTo>
                <a:lnTo>
                  <a:pt x="171046" y="333378"/>
                </a:lnTo>
                <a:lnTo>
                  <a:pt x="223615" y="343488"/>
                </a:lnTo>
                <a:lnTo>
                  <a:pt x="280056" y="347013"/>
                </a:lnTo>
                <a:lnTo>
                  <a:pt x="336497" y="343488"/>
                </a:lnTo>
                <a:lnTo>
                  <a:pt x="389066" y="333378"/>
                </a:lnTo>
                <a:lnTo>
                  <a:pt x="436637" y="317381"/>
                </a:lnTo>
                <a:lnTo>
                  <a:pt x="478085" y="296194"/>
                </a:lnTo>
                <a:lnTo>
                  <a:pt x="512282" y="270515"/>
                </a:lnTo>
                <a:lnTo>
                  <a:pt x="538103" y="241042"/>
                </a:lnTo>
                <a:lnTo>
                  <a:pt x="560111" y="173506"/>
                </a:lnTo>
                <a:lnTo>
                  <a:pt x="554422" y="138538"/>
                </a:lnTo>
                <a:lnTo>
                  <a:pt x="512282" y="76496"/>
                </a:lnTo>
                <a:lnTo>
                  <a:pt x="478085" y="50818"/>
                </a:lnTo>
                <a:lnTo>
                  <a:pt x="436637" y="29631"/>
                </a:lnTo>
                <a:lnTo>
                  <a:pt x="389066" y="13634"/>
                </a:lnTo>
                <a:lnTo>
                  <a:pt x="336497" y="3525"/>
                </a:lnTo>
                <a:lnTo>
                  <a:pt x="280056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/>
          <p:cNvSpPr/>
          <p:nvPr/>
        </p:nvSpPr>
        <p:spPr>
          <a:xfrm>
            <a:off x="3191247" y="3389095"/>
            <a:ext cx="560705" cy="347345"/>
          </a:xfrm>
          <a:custGeom>
            <a:avLst/>
            <a:gdLst/>
            <a:ahLst/>
            <a:cxnLst/>
            <a:rect l="l" t="t" r="r" b="b"/>
            <a:pathLst>
              <a:path w="560704" h="347345">
                <a:moveTo>
                  <a:pt x="0" y="173507"/>
                </a:moveTo>
                <a:lnTo>
                  <a:pt x="22008" y="105970"/>
                </a:lnTo>
                <a:lnTo>
                  <a:pt x="47829" y="76497"/>
                </a:lnTo>
                <a:lnTo>
                  <a:pt x="82026" y="50819"/>
                </a:lnTo>
                <a:lnTo>
                  <a:pt x="123473" y="29632"/>
                </a:lnTo>
                <a:lnTo>
                  <a:pt x="171045" y="13635"/>
                </a:lnTo>
                <a:lnTo>
                  <a:pt x="223614" y="3525"/>
                </a:lnTo>
                <a:lnTo>
                  <a:pt x="280055" y="0"/>
                </a:lnTo>
                <a:lnTo>
                  <a:pt x="336496" y="3525"/>
                </a:lnTo>
                <a:lnTo>
                  <a:pt x="389065" y="13635"/>
                </a:lnTo>
                <a:lnTo>
                  <a:pt x="436637" y="29632"/>
                </a:lnTo>
                <a:lnTo>
                  <a:pt x="478084" y="50819"/>
                </a:lnTo>
                <a:lnTo>
                  <a:pt x="512281" y="76497"/>
                </a:lnTo>
                <a:lnTo>
                  <a:pt x="538102" y="105970"/>
                </a:lnTo>
                <a:lnTo>
                  <a:pt x="560111" y="173507"/>
                </a:lnTo>
                <a:lnTo>
                  <a:pt x="554421" y="208474"/>
                </a:lnTo>
                <a:lnTo>
                  <a:pt x="512281" y="270516"/>
                </a:lnTo>
                <a:lnTo>
                  <a:pt x="478084" y="296194"/>
                </a:lnTo>
                <a:lnTo>
                  <a:pt x="436637" y="317381"/>
                </a:lnTo>
                <a:lnTo>
                  <a:pt x="389065" y="333378"/>
                </a:lnTo>
                <a:lnTo>
                  <a:pt x="336496" y="343488"/>
                </a:lnTo>
                <a:lnTo>
                  <a:pt x="280055" y="347014"/>
                </a:lnTo>
                <a:lnTo>
                  <a:pt x="223614" y="343488"/>
                </a:lnTo>
                <a:lnTo>
                  <a:pt x="171045" y="333378"/>
                </a:lnTo>
                <a:lnTo>
                  <a:pt x="123473" y="317381"/>
                </a:lnTo>
                <a:lnTo>
                  <a:pt x="82026" y="296194"/>
                </a:lnTo>
                <a:lnTo>
                  <a:pt x="47829" y="270516"/>
                </a:lnTo>
                <a:lnTo>
                  <a:pt x="22008" y="241043"/>
                </a:lnTo>
                <a:lnTo>
                  <a:pt x="0" y="17350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/>
          <p:cNvSpPr txBox="1"/>
          <p:nvPr/>
        </p:nvSpPr>
        <p:spPr>
          <a:xfrm>
            <a:off x="2495966" y="3370536"/>
            <a:ext cx="1167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831215" algn="l"/>
              </a:tabLst>
            </a:pPr>
            <a:r>
              <a:rPr sz="2100" b="1" i="1" spc="-55" dirty="0">
                <a:latin typeface="Comic Sans MS"/>
                <a:cs typeface="Comic Sans MS"/>
              </a:rPr>
              <a:t>X</a:t>
            </a:r>
            <a:r>
              <a:rPr sz="2025" b="1" i="1" spc="-82" baseline="-16460" dirty="0">
                <a:latin typeface="Comic Sans MS"/>
                <a:cs typeface="Comic Sans MS"/>
              </a:rPr>
              <a:t>1	</a:t>
            </a:r>
            <a:r>
              <a:rPr sz="2100" b="1" i="1" spc="-55" dirty="0">
                <a:latin typeface="Comic Sans MS"/>
                <a:cs typeface="Comic Sans MS"/>
              </a:rPr>
              <a:t>X</a:t>
            </a:r>
            <a:r>
              <a:rPr sz="2025" b="1" i="1" spc="-82" baseline="-16460" dirty="0">
                <a:latin typeface="Comic Sans MS"/>
                <a:cs typeface="Comic Sans MS"/>
              </a:rPr>
              <a:t>2</a:t>
            </a:r>
            <a:endParaRPr sz="2025" baseline="-16460">
              <a:latin typeface="Comic Sans MS"/>
              <a:cs typeface="Comic Sans MS"/>
            </a:endParaRPr>
          </a:p>
        </p:txBody>
      </p:sp>
      <p:sp>
        <p:nvSpPr>
          <p:cNvPr id="15" name="object 12"/>
          <p:cNvSpPr/>
          <p:nvPr/>
        </p:nvSpPr>
        <p:spPr>
          <a:xfrm>
            <a:off x="5523138" y="3389095"/>
            <a:ext cx="560705" cy="347345"/>
          </a:xfrm>
          <a:custGeom>
            <a:avLst/>
            <a:gdLst/>
            <a:ahLst/>
            <a:cxnLst/>
            <a:rect l="l" t="t" r="r" b="b"/>
            <a:pathLst>
              <a:path w="560704" h="347345">
                <a:moveTo>
                  <a:pt x="280055" y="0"/>
                </a:moveTo>
                <a:lnTo>
                  <a:pt x="223614" y="3525"/>
                </a:lnTo>
                <a:lnTo>
                  <a:pt x="171045" y="13634"/>
                </a:lnTo>
                <a:lnTo>
                  <a:pt x="123474" y="29631"/>
                </a:lnTo>
                <a:lnTo>
                  <a:pt x="82026" y="50818"/>
                </a:lnTo>
                <a:lnTo>
                  <a:pt x="47829" y="76496"/>
                </a:lnTo>
                <a:lnTo>
                  <a:pt x="22008" y="105969"/>
                </a:lnTo>
                <a:lnTo>
                  <a:pt x="0" y="173506"/>
                </a:lnTo>
                <a:lnTo>
                  <a:pt x="5689" y="208473"/>
                </a:lnTo>
                <a:lnTo>
                  <a:pt x="47829" y="270515"/>
                </a:lnTo>
                <a:lnTo>
                  <a:pt x="82026" y="296194"/>
                </a:lnTo>
                <a:lnTo>
                  <a:pt x="123474" y="317381"/>
                </a:lnTo>
                <a:lnTo>
                  <a:pt x="171045" y="333378"/>
                </a:lnTo>
                <a:lnTo>
                  <a:pt x="223614" y="343488"/>
                </a:lnTo>
                <a:lnTo>
                  <a:pt x="280055" y="347013"/>
                </a:lnTo>
                <a:lnTo>
                  <a:pt x="336496" y="343488"/>
                </a:lnTo>
                <a:lnTo>
                  <a:pt x="389065" y="333378"/>
                </a:lnTo>
                <a:lnTo>
                  <a:pt x="436637" y="317381"/>
                </a:lnTo>
                <a:lnTo>
                  <a:pt x="478084" y="296194"/>
                </a:lnTo>
                <a:lnTo>
                  <a:pt x="512281" y="270515"/>
                </a:lnTo>
                <a:lnTo>
                  <a:pt x="538102" y="241042"/>
                </a:lnTo>
                <a:lnTo>
                  <a:pt x="560110" y="173506"/>
                </a:lnTo>
                <a:lnTo>
                  <a:pt x="554420" y="138538"/>
                </a:lnTo>
                <a:lnTo>
                  <a:pt x="512281" y="76496"/>
                </a:lnTo>
                <a:lnTo>
                  <a:pt x="478084" y="50818"/>
                </a:lnTo>
                <a:lnTo>
                  <a:pt x="436637" y="29631"/>
                </a:lnTo>
                <a:lnTo>
                  <a:pt x="389065" y="13634"/>
                </a:lnTo>
                <a:lnTo>
                  <a:pt x="336496" y="3525"/>
                </a:lnTo>
                <a:lnTo>
                  <a:pt x="280055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/>
          <p:cNvSpPr/>
          <p:nvPr/>
        </p:nvSpPr>
        <p:spPr>
          <a:xfrm>
            <a:off x="5523138" y="3389095"/>
            <a:ext cx="560705" cy="347345"/>
          </a:xfrm>
          <a:custGeom>
            <a:avLst/>
            <a:gdLst/>
            <a:ahLst/>
            <a:cxnLst/>
            <a:rect l="l" t="t" r="r" b="b"/>
            <a:pathLst>
              <a:path w="560704" h="347345">
                <a:moveTo>
                  <a:pt x="0" y="173507"/>
                </a:moveTo>
                <a:lnTo>
                  <a:pt x="22008" y="105970"/>
                </a:lnTo>
                <a:lnTo>
                  <a:pt x="47829" y="76497"/>
                </a:lnTo>
                <a:lnTo>
                  <a:pt x="82026" y="50819"/>
                </a:lnTo>
                <a:lnTo>
                  <a:pt x="123473" y="29632"/>
                </a:lnTo>
                <a:lnTo>
                  <a:pt x="171045" y="13635"/>
                </a:lnTo>
                <a:lnTo>
                  <a:pt x="223614" y="3525"/>
                </a:lnTo>
                <a:lnTo>
                  <a:pt x="280055" y="0"/>
                </a:lnTo>
                <a:lnTo>
                  <a:pt x="336496" y="3525"/>
                </a:lnTo>
                <a:lnTo>
                  <a:pt x="389065" y="13635"/>
                </a:lnTo>
                <a:lnTo>
                  <a:pt x="436637" y="29632"/>
                </a:lnTo>
                <a:lnTo>
                  <a:pt x="478084" y="50819"/>
                </a:lnTo>
                <a:lnTo>
                  <a:pt x="512281" y="76497"/>
                </a:lnTo>
                <a:lnTo>
                  <a:pt x="538102" y="105970"/>
                </a:lnTo>
                <a:lnTo>
                  <a:pt x="560111" y="173507"/>
                </a:lnTo>
                <a:lnTo>
                  <a:pt x="554421" y="208474"/>
                </a:lnTo>
                <a:lnTo>
                  <a:pt x="512281" y="270516"/>
                </a:lnTo>
                <a:lnTo>
                  <a:pt x="478084" y="296194"/>
                </a:lnTo>
                <a:lnTo>
                  <a:pt x="436637" y="317381"/>
                </a:lnTo>
                <a:lnTo>
                  <a:pt x="389065" y="333378"/>
                </a:lnTo>
                <a:lnTo>
                  <a:pt x="336496" y="343488"/>
                </a:lnTo>
                <a:lnTo>
                  <a:pt x="280055" y="347014"/>
                </a:lnTo>
                <a:lnTo>
                  <a:pt x="223614" y="343488"/>
                </a:lnTo>
                <a:lnTo>
                  <a:pt x="171045" y="333378"/>
                </a:lnTo>
                <a:lnTo>
                  <a:pt x="123473" y="317381"/>
                </a:lnTo>
                <a:lnTo>
                  <a:pt x="82026" y="296194"/>
                </a:lnTo>
                <a:lnTo>
                  <a:pt x="47829" y="270516"/>
                </a:lnTo>
                <a:lnTo>
                  <a:pt x="22008" y="241043"/>
                </a:lnTo>
                <a:lnTo>
                  <a:pt x="0" y="17350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/>
          <p:cNvSpPr/>
          <p:nvPr/>
        </p:nvSpPr>
        <p:spPr>
          <a:xfrm>
            <a:off x="4082853" y="3389095"/>
            <a:ext cx="560705" cy="347345"/>
          </a:xfrm>
          <a:custGeom>
            <a:avLst/>
            <a:gdLst/>
            <a:ahLst/>
            <a:cxnLst/>
            <a:rect l="l" t="t" r="r" b="b"/>
            <a:pathLst>
              <a:path w="560704" h="347345">
                <a:moveTo>
                  <a:pt x="280055" y="0"/>
                </a:moveTo>
                <a:lnTo>
                  <a:pt x="223614" y="3525"/>
                </a:lnTo>
                <a:lnTo>
                  <a:pt x="171044" y="13634"/>
                </a:lnTo>
                <a:lnTo>
                  <a:pt x="123473" y="29631"/>
                </a:lnTo>
                <a:lnTo>
                  <a:pt x="82026" y="50818"/>
                </a:lnTo>
                <a:lnTo>
                  <a:pt x="47828" y="76496"/>
                </a:lnTo>
                <a:lnTo>
                  <a:pt x="22008" y="105969"/>
                </a:lnTo>
                <a:lnTo>
                  <a:pt x="0" y="173506"/>
                </a:lnTo>
                <a:lnTo>
                  <a:pt x="5689" y="208473"/>
                </a:lnTo>
                <a:lnTo>
                  <a:pt x="47828" y="270515"/>
                </a:lnTo>
                <a:lnTo>
                  <a:pt x="82026" y="296194"/>
                </a:lnTo>
                <a:lnTo>
                  <a:pt x="123473" y="317381"/>
                </a:lnTo>
                <a:lnTo>
                  <a:pt x="171044" y="333378"/>
                </a:lnTo>
                <a:lnTo>
                  <a:pt x="223614" y="343488"/>
                </a:lnTo>
                <a:lnTo>
                  <a:pt x="280055" y="347013"/>
                </a:lnTo>
                <a:lnTo>
                  <a:pt x="336496" y="343488"/>
                </a:lnTo>
                <a:lnTo>
                  <a:pt x="389065" y="333378"/>
                </a:lnTo>
                <a:lnTo>
                  <a:pt x="436637" y="317381"/>
                </a:lnTo>
                <a:lnTo>
                  <a:pt x="478084" y="296194"/>
                </a:lnTo>
                <a:lnTo>
                  <a:pt x="512281" y="270515"/>
                </a:lnTo>
                <a:lnTo>
                  <a:pt x="538102" y="241042"/>
                </a:lnTo>
                <a:lnTo>
                  <a:pt x="560110" y="173506"/>
                </a:lnTo>
                <a:lnTo>
                  <a:pt x="554420" y="138538"/>
                </a:lnTo>
                <a:lnTo>
                  <a:pt x="512281" y="76496"/>
                </a:lnTo>
                <a:lnTo>
                  <a:pt x="478084" y="50818"/>
                </a:lnTo>
                <a:lnTo>
                  <a:pt x="436637" y="29631"/>
                </a:lnTo>
                <a:lnTo>
                  <a:pt x="389065" y="13634"/>
                </a:lnTo>
                <a:lnTo>
                  <a:pt x="336496" y="3525"/>
                </a:lnTo>
                <a:lnTo>
                  <a:pt x="280055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/>
          <p:cNvSpPr/>
          <p:nvPr/>
        </p:nvSpPr>
        <p:spPr>
          <a:xfrm>
            <a:off x="4082853" y="3389095"/>
            <a:ext cx="560705" cy="347345"/>
          </a:xfrm>
          <a:custGeom>
            <a:avLst/>
            <a:gdLst/>
            <a:ahLst/>
            <a:cxnLst/>
            <a:rect l="l" t="t" r="r" b="b"/>
            <a:pathLst>
              <a:path w="560704" h="347345">
                <a:moveTo>
                  <a:pt x="0" y="173507"/>
                </a:moveTo>
                <a:lnTo>
                  <a:pt x="22008" y="105970"/>
                </a:lnTo>
                <a:lnTo>
                  <a:pt x="47829" y="76497"/>
                </a:lnTo>
                <a:lnTo>
                  <a:pt x="82026" y="50819"/>
                </a:lnTo>
                <a:lnTo>
                  <a:pt x="123473" y="29632"/>
                </a:lnTo>
                <a:lnTo>
                  <a:pt x="171045" y="13635"/>
                </a:lnTo>
                <a:lnTo>
                  <a:pt x="223614" y="3525"/>
                </a:lnTo>
                <a:lnTo>
                  <a:pt x="280055" y="0"/>
                </a:lnTo>
                <a:lnTo>
                  <a:pt x="336496" y="3525"/>
                </a:lnTo>
                <a:lnTo>
                  <a:pt x="389065" y="13635"/>
                </a:lnTo>
                <a:lnTo>
                  <a:pt x="436637" y="29632"/>
                </a:lnTo>
                <a:lnTo>
                  <a:pt x="478084" y="50819"/>
                </a:lnTo>
                <a:lnTo>
                  <a:pt x="512281" y="76497"/>
                </a:lnTo>
                <a:lnTo>
                  <a:pt x="538102" y="105970"/>
                </a:lnTo>
                <a:lnTo>
                  <a:pt x="560111" y="173507"/>
                </a:lnTo>
                <a:lnTo>
                  <a:pt x="554421" y="208474"/>
                </a:lnTo>
                <a:lnTo>
                  <a:pt x="512281" y="270516"/>
                </a:lnTo>
                <a:lnTo>
                  <a:pt x="478084" y="296194"/>
                </a:lnTo>
                <a:lnTo>
                  <a:pt x="436637" y="317381"/>
                </a:lnTo>
                <a:lnTo>
                  <a:pt x="389065" y="333378"/>
                </a:lnTo>
                <a:lnTo>
                  <a:pt x="336496" y="343488"/>
                </a:lnTo>
                <a:lnTo>
                  <a:pt x="280055" y="347014"/>
                </a:lnTo>
                <a:lnTo>
                  <a:pt x="223614" y="343488"/>
                </a:lnTo>
                <a:lnTo>
                  <a:pt x="171045" y="333378"/>
                </a:lnTo>
                <a:lnTo>
                  <a:pt x="123473" y="317381"/>
                </a:lnTo>
                <a:lnTo>
                  <a:pt x="82026" y="296194"/>
                </a:lnTo>
                <a:lnTo>
                  <a:pt x="47829" y="270516"/>
                </a:lnTo>
                <a:lnTo>
                  <a:pt x="22008" y="241043"/>
                </a:lnTo>
                <a:lnTo>
                  <a:pt x="0" y="17350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/>
          <p:cNvSpPr/>
          <p:nvPr/>
        </p:nvSpPr>
        <p:spPr>
          <a:xfrm>
            <a:off x="2691149" y="2594735"/>
            <a:ext cx="1816735" cy="802005"/>
          </a:xfrm>
          <a:custGeom>
            <a:avLst/>
            <a:gdLst/>
            <a:ahLst/>
            <a:cxnLst/>
            <a:rect l="l" t="t" r="r" b="b"/>
            <a:pathLst>
              <a:path w="1816735" h="802004">
                <a:moveTo>
                  <a:pt x="82472" y="696743"/>
                </a:moveTo>
                <a:lnTo>
                  <a:pt x="0" y="794359"/>
                </a:lnTo>
                <a:lnTo>
                  <a:pt x="127576" y="801767"/>
                </a:lnTo>
                <a:lnTo>
                  <a:pt x="115770" y="774277"/>
                </a:lnTo>
                <a:lnTo>
                  <a:pt x="95037" y="774277"/>
                </a:lnTo>
                <a:lnTo>
                  <a:pt x="80003" y="739269"/>
                </a:lnTo>
                <a:lnTo>
                  <a:pt x="97507" y="731752"/>
                </a:lnTo>
                <a:lnTo>
                  <a:pt x="82472" y="696743"/>
                </a:lnTo>
                <a:close/>
              </a:path>
              <a:path w="1816735" h="802004">
                <a:moveTo>
                  <a:pt x="97507" y="731752"/>
                </a:moveTo>
                <a:lnTo>
                  <a:pt x="80003" y="739269"/>
                </a:lnTo>
                <a:lnTo>
                  <a:pt x="95037" y="774277"/>
                </a:lnTo>
                <a:lnTo>
                  <a:pt x="112542" y="766759"/>
                </a:lnTo>
                <a:lnTo>
                  <a:pt x="97507" y="731752"/>
                </a:lnTo>
                <a:close/>
              </a:path>
              <a:path w="1816735" h="802004">
                <a:moveTo>
                  <a:pt x="112542" y="766759"/>
                </a:moveTo>
                <a:lnTo>
                  <a:pt x="95037" y="774277"/>
                </a:lnTo>
                <a:lnTo>
                  <a:pt x="115770" y="774277"/>
                </a:lnTo>
                <a:lnTo>
                  <a:pt x="112542" y="766759"/>
                </a:lnTo>
                <a:close/>
              </a:path>
              <a:path w="1816735" h="802004">
                <a:moveTo>
                  <a:pt x="1801412" y="0"/>
                </a:moveTo>
                <a:lnTo>
                  <a:pt x="97507" y="731752"/>
                </a:lnTo>
                <a:lnTo>
                  <a:pt x="112542" y="766759"/>
                </a:lnTo>
                <a:lnTo>
                  <a:pt x="1816446" y="35008"/>
                </a:lnTo>
                <a:lnTo>
                  <a:pt x="18014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/>
          <p:cNvSpPr/>
          <p:nvPr/>
        </p:nvSpPr>
        <p:spPr>
          <a:xfrm>
            <a:off x="3471303" y="2597037"/>
            <a:ext cx="1040765" cy="792480"/>
          </a:xfrm>
          <a:custGeom>
            <a:avLst/>
            <a:gdLst/>
            <a:ahLst/>
            <a:cxnLst/>
            <a:rect l="l" t="t" r="r" b="b"/>
            <a:pathLst>
              <a:path w="1040764" h="792479">
                <a:moveTo>
                  <a:pt x="56776" y="677571"/>
                </a:moveTo>
                <a:lnTo>
                  <a:pt x="0" y="792058"/>
                </a:lnTo>
                <a:lnTo>
                  <a:pt x="125655" y="768786"/>
                </a:lnTo>
                <a:lnTo>
                  <a:pt x="111364" y="749862"/>
                </a:lnTo>
                <a:lnTo>
                  <a:pt x="87491" y="749862"/>
                </a:lnTo>
                <a:lnTo>
                  <a:pt x="64531" y="719457"/>
                </a:lnTo>
                <a:lnTo>
                  <a:pt x="79735" y="707976"/>
                </a:lnTo>
                <a:lnTo>
                  <a:pt x="56776" y="677571"/>
                </a:lnTo>
                <a:close/>
              </a:path>
              <a:path w="1040764" h="792479">
                <a:moveTo>
                  <a:pt x="79735" y="707976"/>
                </a:moveTo>
                <a:lnTo>
                  <a:pt x="64531" y="719457"/>
                </a:lnTo>
                <a:lnTo>
                  <a:pt x="87491" y="749862"/>
                </a:lnTo>
                <a:lnTo>
                  <a:pt x="102695" y="738381"/>
                </a:lnTo>
                <a:lnTo>
                  <a:pt x="79735" y="707976"/>
                </a:lnTo>
                <a:close/>
              </a:path>
              <a:path w="1040764" h="792479">
                <a:moveTo>
                  <a:pt x="102695" y="738381"/>
                </a:moveTo>
                <a:lnTo>
                  <a:pt x="87491" y="749862"/>
                </a:lnTo>
                <a:lnTo>
                  <a:pt x="111364" y="749862"/>
                </a:lnTo>
                <a:lnTo>
                  <a:pt x="102695" y="738381"/>
                </a:lnTo>
                <a:close/>
              </a:path>
              <a:path w="1040764" h="792479">
                <a:moveTo>
                  <a:pt x="1017295" y="0"/>
                </a:moveTo>
                <a:lnTo>
                  <a:pt x="79735" y="707976"/>
                </a:lnTo>
                <a:lnTo>
                  <a:pt x="102695" y="738381"/>
                </a:lnTo>
                <a:lnTo>
                  <a:pt x="1040255" y="30405"/>
                </a:lnTo>
                <a:lnTo>
                  <a:pt x="10172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/>
          <p:cNvSpPr/>
          <p:nvPr/>
        </p:nvSpPr>
        <p:spPr>
          <a:xfrm>
            <a:off x="4326503" y="2608927"/>
            <a:ext cx="192405" cy="780415"/>
          </a:xfrm>
          <a:custGeom>
            <a:avLst/>
            <a:gdLst/>
            <a:ahLst/>
            <a:cxnLst/>
            <a:rect l="l" t="t" r="r" b="b"/>
            <a:pathLst>
              <a:path w="192404" h="780414">
                <a:moveTo>
                  <a:pt x="0" y="657670"/>
                </a:moveTo>
                <a:lnTo>
                  <a:pt x="36404" y="780167"/>
                </a:lnTo>
                <a:lnTo>
                  <a:pt x="103552" y="689681"/>
                </a:lnTo>
                <a:lnTo>
                  <a:pt x="71727" y="689681"/>
                </a:lnTo>
                <a:lnTo>
                  <a:pt x="34207" y="683055"/>
                </a:lnTo>
                <a:lnTo>
                  <a:pt x="37519" y="664295"/>
                </a:lnTo>
                <a:lnTo>
                  <a:pt x="0" y="657670"/>
                </a:lnTo>
                <a:close/>
              </a:path>
              <a:path w="192404" h="780414">
                <a:moveTo>
                  <a:pt x="37519" y="664295"/>
                </a:moveTo>
                <a:lnTo>
                  <a:pt x="34207" y="683055"/>
                </a:lnTo>
                <a:lnTo>
                  <a:pt x="71727" y="689681"/>
                </a:lnTo>
                <a:lnTo>
                  <a:pt x="75039" y="670920"/>
                </a:lnTo>
                <a:lnTo>
                  <a:pt x="37519" y="664295"/>
                </a:lnTo>
                <a:close/>
              </a:path>
              <a:path w="192404" h="780414">
                <a:moveTo>
                  <a:pt x="75039" y="670920"/>
                </a:moveTo>
                <a:lnTo>
                  <a:pt x="71727" y="689681"/>
                </a:lnTo>
                <a:lnTo>
                  <a:pt x="103552" y="689681"/>
                </a:lnTo>
                <a:lnTo>
                  <a:pt x="112558" y="677545"/>
                </a:lnTo>
                <a:lnTo>
                  <a:pt x="75039" y="670920"/>
                </a:lnTo>
                <a:close/>
              </a:path>
              <a:path w="192404" h="780414">
                <a:moveTo>
                  <a:pt x="154815" y="0"/>
                </a:moveTo>
                <a:lnTo>
                  <a:pt x="37519" y="664295"/>
                </a:lnTo>
                <a:lnTo>
                  <a:pt x="75039" y="670920"/>
                </a:lnTo>
                <a:lnTo>
                  <a:pt x="192335" y="6624"/>
                </a:lnTo>
                <a:lnTo>
                  <a:pt x="1548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/>
          <p:cNvSpPr/>
          <p:nvPr/>
        </p:nvSpPr>
        <p:spPr>
          <a:xfrm>
            <a:off x="4490323" y="2595877"/>
            <a:ext cx="1313180" cy="793750"/>
          </a:xfrm>
          <a:custGeom>
            <a:avLst/>
            <a:gdLst/>
            <a:ahLst/>
            <a:cxnLst/>
            <a:rect l="l" t="t" r="r" b="b"/>
            <a:pathLst>
              <a:path w="1313179" h="793750">
                <a:moveTo>
                  <a:pt x="1204938" y="751051"/>
                </a:moveTo>
                <a:lnTo>
                  <a:pt x="1185428" y="783777"/>
                </a:lnTo>
                <a:lnTo>
                  <a:pt x="1312870" y="793217"/>
                </a:lnTo>
                <a:lnTo>
                  <a:pt x="1292114" y="760804"/>
                </a:lnTo>
                <a:lnTo>
                  <a:pt x="1221299" y="760804"/>
                </a:lnTo>
                <a:lnTo>
                  <a:pt x="1204938" y="751051"/>
                </a:lnTo>
                <a:close/>
              </a:path>
              <a:path w="1313179" h="793750">
                <a:moveTo>
                  <a:pt x="1224447" y="718325"/>
                </a:moveTo>
                <a:lnTo>
                  <a:pt x="1204938" y="751051"/>
                </a:lnTo>
                <a:lnTo>
                  <a:pt x="1221299" y="760804"/>
                </a:lnTo>
                <a:lnTo>
                  <a:pt x="1240809" y="728079"/>
                </a:lnTo>
                <a:lnTo>
                  <a:pt x="1224447" y="718325"/>
                </a:lnTo>
                <a:close/>
              </a:path>
              <a:path w="1313179" h="793750">
                <a:moveTo>
                  <a:pt x="1243957" y="685599"/>
                </a:moveTo>
                <a:lnTo>
                  <a:pt x="1224447" y="718325"/>
                </a:lnTo>
                <a:lnTo>
                  <a:pt x="1240809" y="728079"/>
                </a:lnTo>
                <a:lnTo>
                  <a:pt x="1221299" y="760804"/>
                </a:lnTo>
                <a:lnTo>
                  <a:pt x="1292114" y="760804"/>
                </a:lnTo>
                <a:lnTo>
                  <a:pt x="1243957" y="685599"/>
                </a:lnTo>
                <a:close/>
              </a:path>
              <a:path w="1313179" h="793750">
                <a:moveTo>
                  <a:pt x="19509" y="0"/>
                </a:moveTo>
                <a:lnTo>
                  <a:pt x="0" y="32725"/>
                </a:lnTo>
                <a:lnTo>
                  <a:pt x="1204938" y="751051"/>
                </a:lnTo>
                <a:lnTo>
                  <a:pt x="1224447" y="718325"/>
                </a:lnTo>
                <a:lnTo>
                  <a:pt x="195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/>
          <p:cNvSpPr/>
          <p:nvPr/>
        </p:nvSpPr>
        <p:spPr>
          <a:xfrm>
            <a:off x="4837288" y="3389095"/>
            <a:ext cx="560705" cy="347345"/>
          </a:xfrm>
          <a:custGeom>
            <a:avLst/>
            <a:gdLst/>
            <a:ahLst/>
            <a:cxnLst/>
            <a:rect l="l" t="t" r="r" b="b"/>
            <a:pathLst>
              <a:path w="560704" h="347345">
                <a:moveTo>
                  <a:pt x="280055" y="0"/>
                </a:moveTo>
                <a:lnTo>
                  <a:pt x="223614" y="3525"/>
                </a:lnTo>
                <a:lnTo>
                  <a:pt x="171044" y="13634"/>
                </a:lnTo>
                <a:lnTo>
                  <a:pt x="123473" y="29631"/>
                </a:lnTo>
                <a:lnTo>
                  <a:pt x="82026" y="50818"/>
                </a:lnTo>
                <a:lnTo>
                  <a:pt x="47828" y="76496"/>
                </a:lnTo>
                <a:lnTo>
                  <a:pt x="22008" y="105969"/>
                </a:lnTo>
                <a:lnTo>
                  <a:pt x="0" y="173506"/>
                </a:lnTo>
                <a:lnTo>
                  <a:pt x="5689" y="208473"/>
                </a:lnTo>
                <a:lnTo>
                  <a:pt x="47828" y="270515"/>
                </a:lnTo>
                <a:lnTo>
                  <a:pt x="82026" y="296194"/>
                </a:lnTo>
                <a:lnTo>
                  <a:pt x="123473" y="317381"/>
                </a:lnTo>
                <a:lnTo>
                  <a:pt x="171044" y="333378"/>
                </a:lnTo>
                <a:lnTo>
                  <a:pt x="223614" y="343488"/>
                </a:lnTo>
                <a:lnTo>
                  <a:pt x="280055" y="347013"/>
                </a:lnTo>
                <a:lnTo>
                  <a:pt x="336496" y="343488"/>
                </a:lnTo>
                <a:lnTo>
                  <a:pt x="389065" y="333378"/>
                </a:lnTo>
                <a:lnTo>
                  <a:pt x="436637" y="317381"/>
                </a:lnTo>
                <a:lnTo>
                  <a:pt x="478084" y="296194"/>
                </a:lnTo>
                <a:lnTo>
                  <a:pt x="512281" y="270515"/>
                </a:lnTo>
                <a:lnTo>
                  <a:pt x="538102" y="241042"/>
                </a:lnTo>
                <a:lnTo>
                  <a:pt x="560110" y="173506"/>
                </a:lnTo>
                <a:lnTo>
                  <a:pt x="554420" y="138538"/>
                </a:lnTo>
                <a:lnTo>
                  <a:pt x="512281" y="76496"/>
                </a:lnTo>
                <a:lnTo>
                  <a:pt x="478084" y="50818"/>
                </a:lnTo>
                <a:lnTo>
                  <a:pt x="436637" y="29631"/>
                </a:lnTo>
                <a:lnTo>
                  <a:pt x="389065" y="13634"/>
                </a:lnTo>
                <a:lnTo>
                  <a:pt x="336496" y="3525"/>
                </a:lnTo>
                <a:lnTo>
                  <a:pt x="280055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/>
          <p:cNvSpPr/>
          <p:nvPr/>
        </p:nvSpPr>
        <p:spPr>
          <a:xfrm>
            <a:off x="4837288" y="3389095"/>
            <a:ext cx="560705" cy="347345"/>
          </a:xfrm>
          <a:custGeom>
            <a:avLst/>
            <a:gdLst/>
            <a:ahLst/>
            <a:cxnLst/>
            <a:rect l="l" t="t" r="r" b="b"/>
            <a:pathLst>
              <a:path w="560704" h="347345">
                <a:moveTo>
                  <a:pt x="0" y="173507"/>
                </a:moveTo>
                <a:lnTo>
                  <a:pt x="22008" y="105970"/>
                </a:lnTo>
                <a:lnTo>
                  <a:pt x="47829" y="76497"/>
                </a:lnTo>
                <a:lnTo>
                  <a:pt x="82026" y="50819"/>
                </a:lnTo>
                <a:lnTo>
                  <a:pt x="123473" y="29632"/>
                </a:lnTo>
                <a:lnTo>
                  <a:pt x="171045" y="13635"/>
                </a:lnTo>
                <a:lnTo>
                  <a:pt x="223614" y="3525"/>
                </a:lnTo>
                <a:lnTo>
                  <a:pt x="280055" y="0"/>
                </a:lnTo>
                <a:lnTo>
                  <a:pt x="336496" y="3525"/>
                </a:lnTo>
                <a:lnTo>
                  <a:pt x="389065" y="13635"/>
                </a:lnTo>
                <a:lnTo>
                  <a:pt x="436637" y="29632"/>
                </a:lnTo>
                <a:lnTo>
                  <a:pt x="478084" y="50819"/>
                </a:lnTo>
                <a:lnTo>
                  <a:pt x="512281" y="76497"/>
                </a:lnTo>
                <a:lnTo>
                  <a:pt x="538102" y="105970"/>
                </a:lnTo>
                <a:lnTo>
                  <a:pt x="560111" y="173507"/>
                </a:lnTo>
                <a:lnTo>
                  <a:pt x="554421" y="208474"/>
                </a:lnTo>
                <a:lnTo>
                  <a:pt x="512281" y="270516"/>
                </a:lnTo>
                <a:lnTo>
                  <a:pt x="478084" y="296194"/>
                </a:lnTo>
                <a:lnTo>
                  <a:pt x="436637" y="317381"/>
                </a:lnTo>
                <a:lnTo>
                  <a:pt x="389065" y="333378"/>
                </a:lnTo>
                <a:lnTo>
                  <a:pt x="336496" y="343488"/>
                </a:lnTo>
                <a:lnTo>
                  <a:pt x="280055" y="347014"/>
                </a:lnTo>
                <a:lnTo>
                  <a:pt x="223614" y="343488"/>
                </a:lnTo>
                <a:lnTo>
                  <a:pt x="171045" y="333378"/>
                </a:lnTo>
                <a:lnTo>
                  <a:pt x="123473" y="317381"/>
                </a:lnTo>
                <a:lnTo>
                  <a:pt x="82026" y="296194"/>
                </a:lnTo>
                <a:lnTo>
                  <a:pt x="47829" y="270516"/>
                </a:lnTo>
                <a:lnTo>
                  <a:pt x="22008" y="241043"/>
                </a:lnTo>
                <a:lnTo>
                  <a:pt x="0" y="17350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2"/>
          <p:cNvSpPr/>
          <p:nvPr/>
        </p:nvSpPr>
        <p:spPr>
          <a:xfrm>
            <a:off x="6208988" y="3389095"/>
            <a:ext cx="560705" cy="347345"/>
          </a:xfrm>
          <a:custGeom>
            <a:avLst/>
            <a:gdLst/>
            <a:ahLst/>
            <a:cxnLst/>
            <a:rect l="l" t="t" r="r" b="b"/>
            <a:pathLst>
              <a:path w="560704" h="347345">
                <a:moveTo>
                  <a:pt x="280056" y="0"/>
                </a:moveTo>
                <a:lnTo>
                  <a:pt x="223615" y="3525"/>
                </a:lnTo>
                <a:lnTo>
                  <a:pt x="171046" y="13634"/>
                </a:lnTo>
                <a:lnTo>
                  <a:pt x="123474" y="29631"/>
                </a:lnTo>
                <a:lnTo>
                  <a:pt x="82026" y="50818"/>
                </a:lnTo>
                <a:lnTo>
                  <a:pt x="47829" y="76496"/>
                </a:lnTo>
                <a:lnTo>
                  <a:pt x="22008" y="105969"/>
                </a:lnTo>
                <a:lnTo>
                  <a:pt x="0" y="173506"/>
                </a:lnTo>
                <a:lnTo>
                  <a:pt x="5689" y="208473"/>
                </a:lnTo>
                <a:lnTo>
                  <a:pt x="47829" y="270515"/>
                </a:lnTo>
                <a:lnTo>
                  <a:pt x="82026" y="296194"/>
                </a:lnTo>
                <a:lnTo>
                  <a:pt x="123474" y="317381"/>
                </a:lnTo>
                <a:lnTo>
                  <a:pt x="171046" y="333378"/>
                </a:lnTo>
                <a:lnTo>
                  <a:pt x="223615" y="343488"/>
                </a:lnTo>
                <a:lnTo>
                  <a:pt x="280056" y="347013"/>
                </a:lnTo>
                <a:lnTo>
                  <a:pt x="336497" y="343488"/>
                </a:lnTo>
                <a:lnTo>
                  <a:pt x="389066" y="333378"/>
                </a:lnTo>
                <a:lnTo>
                  <a:pt x="436637" y="317381"/>
                </a:lnTo>
                <a:lnTo>
                  <a:pt x="478085" y="296194"/>
                </a:lnTo>
                <a:lnTo>
                  <a:pt x="512282" y="270515"/>
                </a:lnTo>
                <a:lnTo>
                  <a:pt x="538103" y="241042"/>
                </a:lnTo>
                <a:lnTo>
                  <a:pt x="560111" y="173506"/>
                </a:lnTo>
                <a:lnTo>
                  <a:pt x="554422" y="138538"/>
                </a:lnTo>
                <a:lnTo>
                  <a:pt x="512282" y="76496"/>
                </a:lnTo>
                <a:lnTo>
                  <a:pt x="478085" y="50818"/>
                </a:lnTo>
                <a:lnTo>
                  <a:pt x="436637" y="29631"/>
                </a:lnTo>
                <a:lnTo>
                  <a:pt x="389066" y="13634"/>
                </a:lnTo>
                <a:lnTo>
                  <a:pt x="336497" y="3525"/>
                </a:lnTo>
                <a:lnTo>
                  <a:pt x="280056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3"/>
          <p:cNvSpPr/>
          <p:nvPr/>
        </p:nvSpPr>
        <p:spPr>
          <a:xfrm>
            <a:off x="6208988" y="3389095"/>
            <a:ext cx="560705" cy="347345"/>
          </a:xfrm>
          <a:custGeom>
            <a:avLst/>
            <a:gdLst/>
            <a:ahLst/>
            <a:cxnLst/>
            <a:rect l="l" t="t" r="r" b="b"/>
            <a:pathLst>
              <a:path w="560704" h="347345">
                <a:moveTo>
                  <a:pt x="0" y="173507"/>
                </a:moveTo>
                <a:lnTo>
                  <a:pt x="22008" y="105970"/>
                </a:lnTo>
                <a:lnTo>
                  <a:pt x="47829" y="76497"/>
                </a:lnTo>
                <a:lnTo>
                  <a:pt x="82026" y="50819"/>
                </a:lnTo>
                <a:lnTo>
                  <a:pt x="123473" y="29632"/>
                </a:lnTo>
                <a:lnTo>
                  <a:pt x="171045" y="13635"/>
                </a:lnTo>
                <a:lnTo>
                  <a:pt x="223614" y="3525"/>
                </a:lnTo>
                <a:lnTo>
                  <a:pt x="280055" y="0"/>
                </a:lnTo>
                <a:lnTo>
                  <a:pt x="336496" y="3525"/>
                </a:lnTo>
                <a:lnTo>
                  <a:pt x="389065" y="13635"/>
                </a:lnTo>
                <a:lnTo>
                  <a:pt x="436637" y="29632"/>
                </a:lnTo>
                <a:lnTo>
                  <a:pt x="478084" y="50819"/>
                </a:lnTo>
                <a:lnTo>
                  <a:pt x="512281" y="76497"/>
                </a:lnTo>
                <a:lnTo>
                  <a:pt x="538102" y="105970"/>
                </a:lnTo>
                <a:lnTo>
                  <a:pt x="560111" y="173507"/>
                </a:lnTo>
                <a:lnTo>
                  <a:pt x="554421" y="208474"/>
                </a:lnTo>
                <a:lnTo>
                  <a:pt x="512281" y="270516"/>
                </a:lnTo>
                <a:lnTo>
                  <a:pt x="478084" y="296194"/>
                </a:lnTo>
                <a:lnTo>
                  <a:pt x="436637" y="317381"/>
                </a:lnTo>
                <a:lnTo>
                  <a:pt x="389065" y="333378"/>
                </a:lnTo>
                <a:lnTo>
                  <a:pt x="336496" y="343488"/>
                </a:lnTo>
                <a:lnTo>
                  <a:pt x="280055" y="347014"/>
                </a:lnTo>
                <a:lnTo>
                  <a:pt x="223614" y="343488"/>
                </a:lnTo>
                <a:lnTo>
                  <a:pt x="171045" y="333378"/>
                </a:lnTo>
                <a:lnTo>
                  <a:pt x="123473" y="317381"/>
                </a:lnTo>
                <a:lnTo>
                  <a:pt x="82026" y="296194"/>
                </a:lnTo>
                <a:lnTo>
                  <a:pt x="47829" y="270516"/>
                </a:lnTo>
                <a:lnTo>
                  <a:pt x="22008" y="241043"/>
                </a:lnTo>
                <a:lnTo>
                  <a:pt x="0" y="17350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4"/>
          <p:cNvSpPr txBox="1"/>
          <p:nvPr/>
        </p:nvSpPr>
        <p:spPr>
          <a:xfrm>
            <a:off x="4168439" y="3370536"/>
            <a:ext cx="253809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804545" algn="l"/>
                <a:tab pos="1490980" algn="l"/>
                <a:tab pos="2176780" algn="l"/>
              </a:tabLst>
            </a:pPr>
            <a:r>
              <a:rPr sz="2100" b="1" i="1" spc="-55" dirty="0">
                <a:latin typeface="Comic Sans MS"/>
                <a:cs typeface="Comic Sans MS"/>
              </a:rPr>
              <a:t>X</a:t>
            </a:r>
            <a:r>
              <a:rPr sz="2025" b="1" i="1" spc="-82" baseline="-16460" dirty="0">
                <a:latin typeface="Comic Sans MS"/>
                <a:cs typeface="Comic Sans MS"/>
              </a:rPr>
              <a:t>3	</a:t>
            </a:r>
            <a:r>
              <a:rPr sz="2100" b="1" i="1" spc="-55" dirty="0">
                <a:latin typeface="Comic Sans MS"/>
                <a:cs typeface="Comic Sans MS"/>
              </a:rPr>
              <a:t>X</a:t>
            </a:r>
            <a:r>
              <a:rPr sz="2025" b="1" i="1" spc="-82" baseline="-16460" dirty="0">
                <a:latin typeface="Comic Sans MS"/>
                <a:cs typeface="Comic Sans MS"/>
              </a:rPr>
              <a:t>4	</a:t>
            </a:r>
            <a:r>
              <a:rPr sz="2100" b="1" i="1" spc="-55" dirty="0">
                <a:latin typeface="Comic Sans MS"/>
                <a:cs typeface="Comic Sans MS"/>
              </a:rPr>
              <a:t>X</a:t>
            </a:r>
            <a:r>
              <a:rPr sz="2025" b="1" i="1" spc="-82" baseline="-16460" dirty="0">
                <a:latin typeface="Comic Sans MS"/>
                <a:cs typeface="Comic Sans MS"/>
              </a:rPr>
              <a:t>5	</a:t>
            </a:r>
            <a:r>
              <a:rPr sz="2100" b="1" i="1" spc="-55" dirty="0">
                <a:latin typeface="Comic Sans MS"/>
                <a:cs typeface="Comic Sans MS"/>
              </a:rPr>
              <a:t>X</a:t>
            </a:r>
            <a:r>
              <a:rPr sz="2025" b="1" i="1" spc="-82" baseline="-16460" dirty="0">
                <a:latin typeface="Comic Sans MS"/>
                <a:cs typeface="Comic Sans MS"/>
              </a:rPr>
              <a:t>6</a:t>
            </a:r>
            <a:endParaRPr sz="2025" baseline="-16460">
              <a:latin typeface="Comic Sans MS"/>
              <a:cs typeface="Comic Sans MS"/>
            </a:endParaRPr>
          </a:p>
        </p:txBody>
      </p:sp>
      <p:sp>
        <p:nvSpPr>
          <p:cNvPr id="28" name="object 25"/>
          <p:cNvSpPr/>
          <p:nvPr/>
        </p:nvSpPr>
        <p:spPr>
          <a:xfrm>
            <a:off x="4485163" y="2600388"/>
            <a:ext cx="632460" cy="789305"/>
          </a:xfrm>
          <a:custGeom>
            <a:avLst/>
            <a:gdLst/>
            <a:ahLst/>
            <a:cxnLst/>
            <a:rect l="l" t="t" r="r" b="b"/>
            <a:pathLst>
              <a:path w="632460" h="789304">
                <a:moveTo>
                  <a:pt x="546159" y="711068"/>
                </a:moveTo>
                <a:lnTo>
                  <a:pt x="516329" y="734769"/>
                </a:lnTo>
                <a:lnTo>
                  <a:pt x="632180" y="788706"/>
                </a:lnTo>
                <a:lnTo>
                  <a:pt x="618957" y="725982"/>
                </a:lnTo>
                <a:lnTo>
                  <a:pt x="558010" y="725982"/>
                </a:lnTo>
                <a:lnTo>
                  <a:pt x="546159" y="711068"/>
                </a:lnTo>
                <a:close/>
              </a:path>
              <a:path w="632460" h="789304">
                <a:moveTo>
                  <a:pt x="575989" y="687366"/>
                </a:moveTo>
                <a:lnTo>
                  <a:pt x="546159" y="711068"/>
                </a:lnTo>
                <a:lnTo>
                  <a:pt x="558010" y="725982"/>
                </a:lnTo>
                <a:lnTo>
                  <a:pt x="587839" y="702280"/>
                </a:lnTo>
                <a:lnTo>
                  <a:pt x="575989" y="687366"/>
                </a:lnTo>
                <a:close/>
              </a:path>
              <a:path w="632460" h="789304">
                <a:moveTo>
                  <a:pt x="605819" y="663663"/>
                </a:moveTo>
                <a:lnTo>
                  <a:pt x="575989" y="687366"/>
                </a:lnTo>
                <a:lnTo>
                  <a:pt x="587839" y="702280"/>
                </a:lnTo>
                <a:lnTo>
                  <a:pt x="558010" y="725982"/>
                </a:lnTo>
                <a:lnTo>
                  <a:pt x="618957" y="725982"/>
                </a:lnTo>
                <a:lnTo>
                  <a:pt x="605819" y="663663"/>
                </a:lnTo>
                <a:close/>
              </a:path>
              <a:path w="632460" h="789304">
                <a:moveTo>
                  <a:pt x="29829" y="0"/>
                </a:moveTo>
                <a:lnTo>
                  <a:pt x="0" y="23702"/>
                </a:lnTo>
                <a:lnTo>
                  <a:pt x="546159" y="711068"/>
                </a:lnTo>
                <a:lnTo>
                  <a:pt x="575989" y="687366"/>
                </a:lnTo>
                <a:lnTo>
                  <a:pt x="298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6"/>
          <p:cNvSpPr/>
          <p:nvPr/>
        </p:nvSpPr>
        <p:spPr>
          <a:xfrm>
            <a:off x="4493148" y="2594495"/>
            <a:ext cx="1996439" cy="806450"/>
          </a:xfrm>
          <a:custGeom>
            <a:avLst/>
            <a:gdLst/>
            <a:ahLst/>
            <a:cxnLst/>
            <a:rect l="l" t="t" r="r" b="b"/>
            <a:pathLst>
              <a:path w="1996439" h="806450">
                <a:moveTo>
                  <a:pt x="1882498" y="770759"/>
                </a:moveTo>
                <a:lnTo>
                  <a:pt x="1868637" y="806248"/>
                </a:lnTo>
                <a:lnTo>
                  <a:pt x="1995896" y="794599"/>
                </a:lnTo>
                <a:lnTo>
                  <a:pt x="1980617" y="777689"/>
                </a:lnTo>
                <a:lnTo>
                  <a:pt x="1900241" y="777689"/>
                </a:lnTo>
                <a:lnTo>
                  <a:pt x="1882498" y="770759"/>
                </a:lnTo>
                <a:close/>
              </a:path>
              <a:path w="1996439" h="806450">
                <a:moveTo>
                  <a:pt x="1896360" y="735271"/>
                </a:moveTo>
                <a:lnTo>
                  <a:pt x="1882498" y="770759"/>
                </a:lnTo>
                <a:lnTo>
                  <a:pt x="1900241" y="777689"/>
                </a:lnTo>
                <a:lnTo>
                  <a:pt x="1914102" y="742200"/>
                </a:lnTo>
                <a:lnTo>
                  <a:pt x="1896360" y="735271"/>
                </a:lnTo>
                <a:close/>
              </a:path>
              <a:path w="1996439" h="806450">
                <a:moveTo>
                  <a:pt x="1910222" y="699781"/>
                </a:moveTo>
                <a:lnTo>
                  <a:pt x="1896360" y="735271"/>
                </a:lnTo>
                <a:lnTo>
                  <a:pt x="1914102" y="742200"/>
                </a:lnTo>
                <a:lnTo>
                  <a:pt x="1900241" y="777689"/>
                </a:lnTo>
                <a:lnTo>
                  <a:pt x="1980617" y="777689"/>
                </a:lnTo>
                <a:lnTo>
                  <a:pt x="1910222" y="699781"/>
                </a:lnTo>
                <a:close/>
              </a:path>
              <a:path w="1996439" h="806450">
                <a:moveTo>
                  <a:pt x="13862" y="0"/>
                </a:moveTo>
                <a:lnTo>
                  <a:pt x="0" y="35488"/>
                </a:lnTo>
                <a:lnTo>
                  <a:pt x="1882498" y="770759"/>
                </a:lnTo>
                <a:lnTo>
                  <a:pt x="1896360" y="735271"/>
                </a:lnTo>
                <a:lnTo>
                  <a:pt x="13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3"/>
          <p:cNvSpPr/>
          <p:nvPr/>
        </p:nvSpPr>
        <p:spPr>
          <a:xfrm>
            <a:off x="3905346" y="4483195"/>
            <a:ext cx="1840864" cy="364490"/>
          </a:xfrm>
          <a:custGeom>
            <a:avLst/>
            <a:gdLst/>
            <a:ahLst/>
            <a:cxnLst/>
            <a:rect l="l" t="t" r="r" b="b"/>
            <a:pathLst>
              <a:path w="1840864" h="364489">
                <a:moveTo>
                  <a:pt x="920181" y="0"/>
                </a:moveTo>
                <a:lnTo>
                  <a:pt x="844711" y="603"/>
                </a:lnTo>
                <a:lnTo>
                  <a:pt x="770922" y="2383"/>
                </a:lnTo>
                <a:lnTo>
                  <a:pt x="699050" y="5291"/>
                </a:lnTo>
                <a:lnTo>
                  <a:pt x="629332" y="9282"/>
                </a:lnTo>
                <a:lnTo>
                  <a:pt x="562005" y="14308"/>
                </a:lnTo>
                <a:lnTo>
                  <a:pt x="497304" y="20322"/>
                </a:lnTo>
                <a:lnTo>
                  <a:pt x="435468" y="27278"/>
                </a:lnTo>
                <a:lnTo>
                  <a:pt x="376734" y="35129"/>
                </a:lnTo>
                <a:lnTo>
                  <a:pt x="321337" y="43828"/>
                </a:lnTo>
                <a:lnTo>
                  <a:pt x="269514" y="53328"/>
                </a:lnTo>
                <a:lnTo>
                  <a:pt x="221504" y="63582"/>
                </a:lnTo>
                <a:lnTo>
                  <a:pt x="177541" y="74543"/>
                </a:lnTo>
                <a:lnTo>
                  <a:pt x="137864" y="86165"/>
                </a:lnTo>
                <a:lnTo>
                  <a:pt x="72312" y="111203"/>
                </a:lnTo>
                <a:lnTo>
                  <a:pt x="26742" y="138320"/>
                </a:lnTo>
                <a:lnTo>
                  <a:pt x="0" y="182074"/>
                </a:lnTo>
                <a:lnTo>
                  <a:pt x="3050" y="197007"/>
                </a:lnTo>
                <a:lnTo>
                  <a:pt x="46911" y="239624"/>
                </a:lnTo>
                <a:lnTo>
                  <a:pt x="102708" y="265749"/>
                </a:lnTo>
                <a:lnTo>
                  <a:pt x="177541" y="289606"/>
                </a:lnTo>
                <a:lnTo>
                  <a:pt x="221504" y="300567"/>
                </a:lnTo>
                <a:lnTo>
                  <a:pt x="269514" y="310821"/>
                </a:lnTo>
                <a:lnTo>
                  <a:pt x="321337" y="320321"/>
                </a:lnTo>
                <a:lnTo>
                  <a:pt x="376734" y="329020"/>
                </a:lnTo>
                <a:lnTo>
                  <a:pt x="435468" y="336871"/>
                </a:lnTo>
                <a:lnTo>
                  <a:pt x="497304" y="343827"/>
                </a:lnTo>
                <a:lnTo>
                  <a:pt x="562005" y="349842"/>
                </a:lnTo>
                <a:lnTo>
                  <a:pt x="629332" y="354868"/>
                </a:lnTo>
                <a:lnTo>
                  <a:pt x="699050" y="358859"/>
                </a:lnTo>
                <a:lnTo>
                  <a:pt x="770922" y="361767"/>
                </a:lnTo>
                <a:lnTo>
                  <a:pt x="844711" y="363547"/>
                </a:lnTo>
                <a:lnTo>
                  <a:pt x="920181" y="364150"/>
                </a:lnTo>
                <a:lnTo>
                  <a:pt x="995650" y="363547"/>
                </a:lnTo>
                <a:lnTo>
                  <a:pt x="1069439" y="361767"/>
                </a:lnTo>
                <a:lnTo>
                  <a:pt x="1141311" y="358859"/>
                </a:lnTo>
                <a:lnTo>
                  <a:pt x="1211030" y="354868"/>
                </a:lnTo>
                <a:lnTo>
                  <a:pt x="1278357" y="349842"/>
                </a:lnTo>
                <a:lnTo>
                  <a:pt x="1343058" y="343827"/>
                </a:lnTo>
                <a:lnTo>
                  <a:pt x="1404894" y="336871"/>
                </a:lnTo>
                <a:lnTo>
                  <a:pt x="1463628" y="329020"/>
                </a:lnTo>
                <a:lnTo>
                  <a:pt x="1519026" y="320321"/>
                </a:lnTo>
                <a:lnTo>
                  <a:pt x="1570848" y="310821"/>
                </a:lnTo>
                <a:lnTo>
                  <a:pt x="1618859" y="300567"/>
                </a:lnTo>
                <a:lnTo>
                  <a:pt x="1662821" y="289606"/>
                </a:lnTo>
                <a:lnTo>
                  <a:pt x="1702499" y="277984"/>
                </a:lnTo>
                <a:lnTo>
                  <a:pt x="1768050" y="252946"/>
                </a:lnTo>
                <a:lnTo>
                  <a:pt x="1813620" y="225829"/>
                </a:lnTo>
                <a:lnTo>
                  <a:pt x="1840363" y="182074"/>
                </a:lnTo>
                <a:lnTo>
                  <a:pt x="1837312" y="167141"/>
                </a:lnTo>
                <a:lnTo>
                  <a:pt x="1793451" y="124525"/>
                </a:lnTo>
                <a:lnTo>
                  <a:pt x="1737654" y="98400"/>
                </a:lnTo>
                <a:lnTo>
                  <a:pt x="1662821" y="74543"/>
                </a:lnTo>
                <a:lnTo>
                  <a:pt x="1618859" y="63582"/>
                </a:lnTo>
                <a:lnTo>
                  <a:pt x="1570848" y="53328"/>
                </a:lnTo>
                <a:lnTo>
                  <a:pt x="1519026" y="43828"/>
                </a:lnTo>
                <a:lnTo>
                  <a:pt x="1463628" y="35129"/>
                </a:lnTo>
                <a:lnTo>
                  <a:pt x="1404894" y="27278"/>
                </a:lnTo>
                <a:lnTo>
                  <a:pt x="1343058" y="20322"/>
                </a:lnTo>
                <a:lnTo>
                  <a:pt x="1278357" y="14308"/>
                </a:lnTo>
                <a:lnTo>
                  <a:pt x="1211030" y="9282"/>
                </a:lnTo>
                <a:lnTo>
                  <a:pt x="1141311" y="5291"/>
                </a:lnTo>
                <a:lnTo>
                  <a:pt x="1069439" y="2383"/>
                </a:lnTo>
                <a:lnTo>
                  <a:pt x="995650" y="603"/>
                </a:lnTo>
                <a:lnTo>
                  <a:pt x="920181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4"/>
          <p:cNvSpPr/>
          <p:nvPr/>
        </p:nvSpPr>
        <p:spPr>
          <a:xfrm>
            <a:off x="3905346" y="4483195"/>
            <a:ext cx="1840864" cy="364490"/>
          </a:xfrm>
          <a:custGeom>
            <a:avLst/>
            <a:gdLst/>
            <a:ahLst/>
            <a:cxnLst/>
            <a:rect l="l" t="t" r="r" b="b"/>
            <a:pathLst>
              <a:path w="1840864" h="364489">
                <a:moveTo>
                  <a:pt x="0" y="182075"/>
                </a:moveTo>
                <a:lnTo>
                  <a:pt x="26742" y="138320"/>
                </a:lnTo>
                <a:lnTo>
                  <a:pt x="72312" y="111203"/>
                </a:lnTo>
                <a:lnTo>
                  <a:pt x="137864" y="86165"/>
                </a:lnTo>
                <a:lnTo>
                  <a:pt x="177541" y="74544"/>
                </a:lnTo>
                <a:lnTo>
                  <a:pt x="221504" y="63582"/>
                </a:lnTo>
                <a:lnTo>
                  <a:pt x="269515" y="53328"/>
                </a:lnTo>
                <a:lnTo>
                  <a:pt x="321337" y="43828"/>
                </a:lnTo>
                <a:lnTo>
                  <a:pt x="376734" y="35130"/>
                </a:lnTo>
                <a:lnTo>
                  <a:pt x="435469" y="27279"/>
                </a:lnTo>
                <a:lnTo>
                  <a:pt x="497305" y="20322"/>
                </a:lnTo>
                <a:lnTo>
                  <a:pt x="562005" y="14308"/>
                </a:lnTo>
                <a:lnTo>
                  <a:pt x="629333" y="9282"/>
                </a:lnTo>
                <a:lnTo>
                  <a:pt x="699051" y="5291"/>
                </a:lnTo>
                <a:lnTo>
                  <a:pt x="770923" y="2383"/>
                </a:lnTo>
                <a:lnTo>
                  <a:pt x="844712" y="603"/>
                </a:lnTo>
                <a:lnTo>
                  <a:pt x="920182" y="0"/>
                </a:lnTo>
                <a:lnTo>
                  <a:pt x="995651" y="603"/>
                </a:lnTo>
                <a:lnTo>
                  <a:pt x="1069440" y="2383"/>
                </a:lnTo>
                <a:lnTo>
                  <a:pt x="1141312" y="5291"/>
                </a:lnTo>
                <a:lnTo>
                  <a:pt x="1211030" y="9282"/>
                </a:lnTo>
                <a:lnTo>
                  <a:pt x="1278358" y="14308"/>
                </a:lnTo>
                <a:lnTo>
                  <a:pt x="1343058" y="20322"/>
                </a:lnTo>
                <a:lnTo>
                  <a:pt x="1404894" y="27279"/>
                </a:lnTo>
                <a:lnTo>
                  <a:pt x="1463629" y="35130"/>
                </a:lnTo>
                <a:lnTo>
                  <a:pt x="1519026" y="43828"/>
                </a:lnTo>
                <a:lnTo>
                  <a:pt x="1570848" y="53328"/>
                </a:lnTo>
                <a:lnTo>
                  <a:pt x="1618859" y="63582"/>
                </a:lnTo>
                <a:lnTo>
                  <a:pt x="1662822" y="74544"/>
                </a:lnTo>
                <a:lnTo>
                  <a:pt x="1702499" y="86165"/>
                </a:lnTo>
                <a:lnTo>
                  <a:pt x="1768051" y="111203"/>
                </a:lnTo>
                <a:lnTo>
                  <a:pt x="1813621" y="138320"/>
                </a:lnTo>
                <a:lnTo>
                  <a:pt x="1840364" y="182075"/>
                </a:lnTo>
                <a:lnTo>
                  <a:pt x="1837313" y="197008"/>
                </a:lnTo>
                <a:lnTo>
                  <a:pt x="1793452" y="239625"/>
                </a:lnTo>
                <a:lnTo>
                  <a:pt x="1737654" y="265749"/>
                </a:lnTo>
                <a:lnTo>
                  <a:pt x="1662822" y="289606"/>
                </a:lnTo>
                <a:lnTo>
                  <a:pt x="1618859" y="300568"/>
                </a:lnTo>
                <a:lnTo>
                  <a:pt x="1570848" y="310822"/>
                </a:lnTo>
                <a:lnTo>
                  <a:pt x="1519026" y="320322"/>
                </a:lnTo>
                <a:lnTo>
                  <a:pt x="1463629" y="329020"/>
                </a:lnTo>
                <a:lnTo>
                  <a:pt x="1404894" y="336871"/>
                </a:lnTo>
                <a:lnTo>
                  <a:pt x="1343058" y="343828"/>
                </a:lnTo>
                <a:lnTo>
                  <a:pt x="1278358" y="349842"/>
                </a:lnTo>
                <a:lnTo>
                  <a:pt x="1211030" y="354868"/>
                </a:lnTo>
                <a:lnTo>
                  <a:pt x="1141312" y="358859"/>
                </a:lnTo>
                <a:lnTo>
                  <a:pt x="1069440" y="361767"/>
                </a:lnTo>
                <a:lnTo>
                  <a:pt x="995651" y="363547"/>
                </a:lnTo>
                <a:lnTo>
                  <a:pt x="920182" y="364151"/>
                </a:lnTo>
                <a:lnTo>
                  <a:pt x="844712" y="363547"/>
                </a:lnTo>
                <a:lnTo>
                  <a:pt x="770923" y="361767"/>
                </a:lnTo>
                <a:lnTo>
                  <a:pt x="699051" y="358859"/>
                </a:lnTo>
                <a:lnTo>
                  <a:pt x="629333" y="354868"/>
                </a:lnTo>
                <a:lnTo>
                  <a:pt x="562005" y="349842"/>
                </a:lnTo>
                <a:lnTo>
                  <a:pt x="497305" y="343828"/>
                </a:lnTo>
                <a:lnTo>
                  <a:pt x="435469" y="336871"/>
                </a:lnTo>
                <a:lnTo>
                  <a:pt x="376734" y="329020"/>
                </a:lnTo>
                <a:lnTo>
                  <a:pt x="321337" y="320322"/>
                </a:lnTo>
                <a:lnTo>
                  <a:pt x="269515" y="310822"/>
                </a:lnTo>
                <a:lnTo>
                  <a:pt x="221504" y="300568"/>
                </a:lnTo>
                <a:lnTo>
                  <a:pt x="177541" y="289606"/>
                </a:lnTo>
                <a:lnTo>
                  <a:pt x="137864" y="277985"/>
                </a:lnTo>
                <a:lnTo>
                  <a:pt x="72312" y="252947"/>
                </a:lnTo>
                <a:lnTo>
                  <a:pt x="26742" y="225830"/>
                </a:lnTo>
                <a:lnTo>
                  <a:pt x="0" y="1820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5"/>
          <p:cNvSpPr txBox="1"/>
          <p:nvPr/>
        </p:nvSpPr>
        <p:spPr>
          <a:xfrm>
            <a:off x="4478658" y="4473912"/>
            <a:ext cx="69405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1" i="1" spc="-65" dirty="0">
                <a:latin typeface="Comic Sans MS"/>
                <a:cs typeface="Comic Sans MS"/>
              </a:rPr>
              <a:t>C</a:t>
            </a:r>
            <a:r>
              <a:rPr sz="2100" b="1" i="1" spc="-60" dirty="0">
                <a:latin typeface="Comic Sans MS"/>
                <a:cs typeface="Comic Sans MS"/>
              </a:rPr>
              <a:t>=</a:t>
            </a:r>
            <a:r>
              <a:rPr sz="2100" b="1" i="1" spc="-70" dirty="0">
                <a:latin typeface="Comic Sans MS"/>
                <a:cs typeface="Comic Sans MS"/>
              </a:rPr>
              <a:t>F</a:t>
            </a:r>
            <a:r>
              <a:rPr sz="2100" b="1" i="1" spc="-40" dirty="0">
                <a:latin typeface="Comic Sans MS"/>
                <a:cs typeface="Comic Sans MS"/>
              </a:rPr>
              <a:t>lu</a:t>
            </a:r>
            <a:endParaRPr sz="2100">
              <a:latin typeface="Comic Sans MS"/>
              <a:cs typeface="Comic Sans MS"/>
            </a:endParaRPr>
          </a:p>
        </p:txBody>
      </p:sp>
      <p:sp>
        <p:nvSpPr>
          <p:cNvPr id="33" name="object 36"/>
          <p:cNvSpPr/>
          <p:nvPr/>
        </p:nvSpPr>
        <p:spPr>
          <a:xfrm>
            <a:off x="2590800" y="5624201"/>
            <a:ext cx="560705" cy="364490"/>
          </a:xfrm>
          <a:custGeom>
            <a:avLst/>
            <a:gdLst/>
            <a:ahLst/>
            <a:cxnLst/>
            <a:rect l="l" t="t" r="r" b="b"/>
            <a:pathLst>
              <a:path w="560705" h="364489">
                <a:moveTo>
                  <a:pt x="280055" y="0"/>
                </a:moveTo>
                <a:lnTo>
                  <a:pt x="223614" y="3699"/>
                </a:lnTo>
                <a:lnTo>
                  <a:pt x="171044" y="14308"/>
                </a:lnTo>
                <a:lnTo>
                  <a:pt x="123473" y="31095"/>
                </a:lnTo>
                <a:lnTo>
                  <a:pt x="82026" y="53328"/>
                </a:lnTo>
                <a:lnTo>
                  <a:pt x="47828" y="80275"/>
                </a:lnTo>
                <a:lnTo>
                  <a:pt x="22008" y="111203"/>
                </a:lnTo>
                <a:lnTo>
                  <a:pt x="0" y="182075"/>
                </a:lnTo>
                <a:lnTo>
                  <a:pt x="5689" y="218770"/>
                </a:lnTo>
                <a:lnTo>
                  <a:pt x="47828" y="283875"/>
                </a:lnTo>
                <a:lnTo>
                  <a:pt x="82026" y="310822"/>
                </a:lnTo>
                <a:lnTo>
                  <a:pt x="123473" y="333055"/>
                </a:lnTo>
                <a:lnTo>
                  <a:pt x="171044" y="349842"/>
                </a:lnTo>
                <a:lnTo>
                  <a:pt x="223614" y="360451"/>
                </a:lnTo>
                <a:lnTo>
                  <a:pt x="280055" y="364150"/>
                </a:lnTo>
                <a:lnTo>
                  <a:pt x="336496" y="360451"/>
                </a:lnTo>
                <a:lnTo>
                  <a:pt x="389065" y="349842"/>
                </a:lnTo>
                <a:lnTo>
                  <a:pt x="436637" y="333055"/>
                </a:lnTo>
                <a:lnTo>
                  <a:pt x="478084" y="310822"/>
                </a:lnTo>
                <a:lnTo>
                  <a:pt x="512281" y="283875"/>
                </a:lnTo>
                <a:lnTo>
                  <a:pt x="538102" y="252947"/>
                </a:lnTo>
                <a:lnTo>
                  <a:pt x="560110" y="182075"/>
                </a:lnTo>
                <a:lnTo>
                  <a:pt x="554420" y="145380"/>
                </a:lnTo>
                <a:lnTo>
                  <a:pt x="512281" y="80275"/>
                </a:lnTo>
                <a:lnTo>
                  <a:pt x="478084" y="53328"/>
                </a:lnTo>
                <a:lnTo>
                  <a:pt x="436637" y="31095"/>
                </a:lnTo>
                <a:lnTo>
                  <a:pt x="389065" y="14308"/>
                </a:lnTo>
                <a:lnTo>
                  <a:pt x="336496" y="3699"/>
                </a:lnTo>
                <a:lnTo>
                  <a:pt x="280055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7"/>
          <p:cNvSpPr/>
          <p:nvPr/>
        </p:nvSpPr>
        <p:spPr>
          <a:xfrm>
            <a:off x="2590800" y="5624201"/>
            <a:ext cx="560705" cy="364490"/>
          </a:xfrm>
          <a:custGeom>
            <a:avLst/>
            <a:gdLst/>
            <a:ahLst/>
            <a:cxnLst/>
            <a:rect l="l" t="t" r="r" b="b"/>
            <a:pathLst>
              <a:path w="560705" h="364489">
                <a:moveTo>
                  <a:pt x="0" y="182075"/>
                </a:moveTo>
                <a:lnTo>
                  <a:pt x="22008" y="111203"/>
                </a:lnTo>
                <a:lnTo>
                  <a:pt x="47829" y="80275"/>
                </a:lnTo>
                <a:lnTo>
                  <a:pt x="82026" y="53328"/>
                </a:lnTo>
                <a:lnTo>
                  <a:pt x="123473" y="31095"/>
                </a:lnTo>
                <a:lnTo>
                  <a:pt x="171045" y="14308"/>
                </a:lnTo>
                <a:lnTo>
                  <a:pt x="223614" y="3699"/>
                </a:lnTo>
                <a:lnTo>
                  <a:pt x="280055" y="0"/>
                </a:lnTo>
                <a:lnTo>
                  <a:pt x="336496" y="3699"/>
                </a:lnTo>
                <a:lnTo>
                  <a:pt x="389065" y="14308"/>
                </a:lnTo>
                <a:lnTo>
                  <a:pt x="436637" y="31095"/>
                </a:lnTo>
                <a:lnTo>
                  <a:pt x="478084" y="53328"/>
                </a:lnTo>
                <a:lnTo>
                  <a:pt x="512281" y="80275"/>
                </a:lnTo>
                <a:lnTo>
                  <a:pt x="538102" y="111203"/>
                </a:lnTo>
                <a:lnTo>
                  <a:pt x="560111" y="182075"/>
                </a:lnTo>
                <a:lnTo>
                  <a:pt x="554421" y="218770"/>
                </a:lnTo>
                <a:lnTo>
                  <a:pt x="512281" y="283875"/>
                </a:lnTo>
                <a:lnTo>
                  <a:pt x="478084" y="310822"/>
                </a:lnTo>
                <a:lnTo>
                  <a:pt x="436637" y="333055"/>
                </a:lnTo>
                <a:lnTo>
                  <a:pt x="389065" y="349842"/>
                </a:lnTo>
                <a:lnTo>
                  <a:pt x="336496" y="360451"/>
                </a:lnTo>
                <a:lnTo>
                  <a:pt x="280055" y="364151"/>
                </a:lnTo>
                <a:lnTo>
                  <a:pt x="223614" y="360451"/>
                </a:lnTo>
                <a:lnTo>
                  <a:pt x="171045" y="349842"/>
                </a:lnTo>
                <a:lnTo>
                  <a:pt x="123473" y="333055"/>
                </a:lnTo>
                <a:lnTo>
                  <a:pt x="82026" y="310822"/>
                </a:lnTo>
                <a:lnTo>
                  <a:pt x="47829" y="283875"/>
                </a:lnTo>
                <a:lnTo>
                  <a:pt x="22008" y="252947"/>
                </a:lnTo>
                <a:lnTo>
                  <a:pt x="0" y="1820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8"/>
          <p:cNvSpPr txBox="1"/>
          <p:nvPr/>
        </p:nvSpPr>
        <p:spPr>
          <a:xfrm>
            <a:off x="2703374" y="5631547"/>
            <a:ext cx="33464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00" b="1" i="1" spc="-55" dirty="0">
                <a:latin typeface="Comic Sans MS"/>
                <a:cs typeface="Comic Sans MS"/>
              </a:rPr>
              <a:t>X</a:t>
            </a:r>
            <a:r>
              <a:rPr sz="1875" b="1" i="1" spc="-82" baseline="-13333" dirty="0">
                <a:latin typeface="Comic Sans MS"/>
                <a:cs typeface="Comic Sans MS"/>
              </a:rPr>
              <a:t>1</a:t>
            </a:r>
            <a:endParaRPr sz="1875" baseline="-13333">
              <a:latin typeface="Comic Sans MS"/>
              <a:cs typeface="Comic Sans MS"/>
            </a:endParaRPr>
          </a:p>
        </p:txBody>
      </p:sp>
      <p:sp>
        <p:nvSpPr>
          <p:cNvPr id="36" name="object 39"/>
          <p:cNvSpPr/>
          <p:nvPr/>
        </p:nvSpPr>
        <p:spPr>
          <a:xfrm>
            <a:off x="3345234" y="5624201"/>
            <a:ext cx="560705" cy="364490"/>
          </a:xfrm>
          <a:custGeom>
            <a:avLst/>
            <a:gdLst/>
            <a:ahLst/>
            <a:cxnLst/>
            <a:rect l="l" t="t" r="r" b="b"/>
            <a:pathLst>
              <a:path w="560704" h="364489">
                <a:moveTo>
                  <a:pt x="280055" y="0"/>
                </a:moveTo>
                <a:lnTo>
                  <a:pt x="223614" y="3699"/>
                </a:lnTo>
                <a:lnTo>
                  <a:pt x="171045" y="14308"/>
                </a:lnTo>
                <a:lnTo>
                  <a:pt x="123474" y="31095"/>
                </a:lnTo>
                <a:lnTo>
                  <a:pt x="82026" y="53328"/>
                </a:lnTo>
                <a:lnTo>
                  <a:pt x="47829" y="80275"/>
                </a:lnTo>
                <a:lnTo>
                  <a:pt x="22008" y="111203"/>
                </a:lnTo>
                <a:lnTo>
                  <a:pt x="0" y="182075"/>
                </a:lnTo>
                <a:lnTo>
                  <a:pt x="5689" y="218770"/>
                </a:lnTo>
                <a:lnTo>
                  <a:pt x="47829" y="283875"/>
                </a:lnTo>
                <a:lnTo>
                  <a:pt x="82026" y="310822"/>
                </a:lnTo>
                <a:lnTo>
                  <a:pt x="123474" y="333055"/>
                </a:lnTo>
                <a:lnTo>
                  <a:pt x="171045" y="349842"/>
                </a:lnTo>
                <a:lnTo>
                  <a:pt x="223614" y="360451"/>
                </a:lnTo>
                <a:lnTo>
                  <a:pt x="280055" y="364150"/>
                </a:lnTo>
                <a:lnTo>
                  <a:pt x="336496" y="360451"/>
                </a:lnTo>
                <a:lnTo>
                  <a:pt x="389065" y="349842"/>
                </a:lnTo>
                <a:lnTo>
                  <a:pt x="436637" y="333055"/>
                </a:lnTo>
                <a:lnTo>
                  <a:pt x="478085" y="310822"/>
                </a:lnTo>
                <a:lnTo>
                  <a:pt x="512282" y="283875"/>
                </a:lnTo>
                <a:lnTo>
                  <a:pt x="538103" y="252947"/>
                </a:lnTo>
                <a:lnTo>
                  <a:pt x="560111" y="182075"/>
                </a:lnTo>
                <a:lnTo>
                  <a:pt x="554422" y="145380"/>
                </a:lnTo>
                <a:lnTo>
                  <a:pt x="512282" y="80275"/>
                </a:lnTo>
                <a:lnTo>
                  <a:pt x="478085" y="53328"/>
                </a:lnTo>
                <a:lnTo>
                  <a:pt x="436637" y="31095"/>
                </a:lnTo>
                <a:lnTo>
                  <a:pt x="389065" y="14308"/>
                </a:lnTo>
                <a:lnTo>
                  <a:pt x="336496" y="3699"/>
                </a:lnTo>
                <a:lnTo>
                  <a:pt x="280055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40"/>
          <p:cNvSpPr/>
          <p:nvPr/>
        </p:nvSpPr>
        <p:spPr>
          <a:xfrm>
            <a:off x="3345234" y="5624201"/>
            <a:ext cx="560705" cy="364490"/>
          </a:xfrm>
          <a:custGeom>
            <a:avLst/>
            <a:gdLst/>
            <a:ahLst/>
            <a:cxnLst/>
            <a:rect l="l" t="t" r="r" b="b"/>
            <a:pathLst>
              <a:path w="560704" h="364489">
                <a:moveTo>
                  <a:pt x="0" y="182075"/>
                </a:moveTo>
                <a:lnTo>
                  <a:pt x="22008" y="111203"/>
                </a:lnTo>
                <a:lnTo>
                  <a:pt x="47829" y="80275"/>
                </a:lnTo>
                <a:lnTo>
                  <a:pt x="82026" y="53328"/>
                </a:lnTo>
                <a:lnTo>
                  <a:pt x="123473" y="31095"/>
                </a:lnTo>
                <a:lnTo>
                  <a:pt x="171045" y="14308"/>
                </a:lnTo>
                <a:lnTo>
                  <a:pt x="223614" y="3699"/>
                </a:lnTo>
                <a:lnTo>
                  <a:pt x="280055" y="0"/>
                </a:lnTo>
                <a:lnTo>
                  <a:pt x="336496" y="3699"/>
                </a:lnTo>
                <a:lnTo>
                  <a:pt x="389065" y="14308"/>
                </a:lnTo>
                <a:lnTo>
                  <a:pt x="436637" y="31095"/>
                </a:lnTo>
                <a:lnTo>
                  <a:pt x="478084" y="53328"/>
                </a:lnTo>
                <a:lnTo>
                  <a:pt x="512281" y="80275"/>
                </a:lnTo>
                <a:lnTo>
                  <a:pt x="538102" y="111203"/>
                </a:lnTo>
                <a:lnTo>
                  <a:pt x="560111" y="182075"/>
                </a:lnTo>
                <a:lnTo>
                  <a:pt x="554421" y="218770"/>
                </a:lnTo>
                <a:lnTo>
                  <a:pt x="512281" y="283875"/>
                </a:lnTo>
                <a:lnTo>
                  <a:pt x="478084" y="310822"/>
                </a:lnTo>
                <a:lnTo>
                  <a:pt x="436637" y="333055"/>
                </a:lnTo>
                <a:lnTo>
                  <a:pt x="389065" y="349842"/>
                </a:lnTo>
                <a:lnTo>
                  <a:pt x="336496" y="360451"/>
                </a:lnTo>
                <a:lnTo>
                  <a:pt x="280055" y="364151"/>
                </a:lnTo>
                <a:lnTo>
                  <a:pt x="223614" y="360451"/>
                </a:lnTo>
                <a:lnTo>
                  <a:pt x="171045" y="349842"/>
                </a:lnTo>
                <a:lnTo>
                  <a:pt x="123473" y="333055"/>
                </a:lnTo>
                <a:lnTo>
                  <a:pt x="82026" y="310822"/>
                </a:lnTo>
                <a:lnTo>
                  <a:pt x="47829" y="283875"/>
                </a:lnTo>
                <a:lnTo>
                  <a:pt x="22008" y="252947"/>
                </a:lnTo>
                <a:lnTo>
                  <a:pt x="0" y="1820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41"/>
          <p:cNvSpPr txBox="1"/>
          <p:nvPr/>
        </p:nvSpPr>
        <p:spPr>
          <a:xfrm>
            <a:off x="3443522" y="5613865"/>
            <a:ext cx="36131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00" b="1" i="1" spc="-55" dirty="0">
                <a:latin typeface="Comic Sans MS"/>
                <a:cs typeface="Comic Sans MS"/>
              </a:rPr>
              <a:t>X</a:t>
            </a:r>
            <a:r>
              <a:rPr sz="2025" b="1" i="1" spc="-82" baseline="-16460" dirty="0">
                <a:latin typeface="Comic Sans MS"/>
                <a:cs typeface="Comic Sans MS"/>
              </a:rPr>
              <a:t>2</a:t>
            </a:r>
            <a:endParaRPr sz="2025" baseline="-16460">
              <a:latin typeface="Comic Sans MS"/>
              <a:cs typeface="Comic Sans MS"/>
            </a:endParaRPr>
          </a:p>
        </p:txBody>
      </p:sp>
      <p:sp>
        <p:nvSpPr>
          <p:cNvPr id="39" name="object 42"/>
          <p:cNvSpPr/>
          <p:nvPr/>
        </p:nvSpPr>
        <p:spPr>
          <a:xfrm>
            <a:off x="5677124" y="5624201"/>
            <a:ext cx="560705" cy="391795"/>
          </a:xfrm>
          <a:custGeom>
            <a:avLst/>
            <a:gdLst/>
            <a:ahLst/>
            <a:cxnLst/>
            <a:rect l="l" t="t" r="r" b="b"/>
            <a:pathLst>
              <a:path w="560704" h="391795">
                <a:moveTo>
                  <a:pt x="280055" y="0"/>
                </a:moveTo>
                <a:lnTo>
                  <a:pt x="223614" y="3974"/>
                </a:lnTo>
                <a:lnTo>
                  <a:pt x="171045" y="15374"/>
                </a:lnTo>
                <a:lnTo>
                  <a:pt x="123474" y="33412"/>
                </a:lnTo>
                <a:lnTo>
                  <a:pt x="82026" y="57302"/>
                </a:lnTo>
                <a:lnTo>
                  <a:pt x="47829" y="86256"/>
                </a:lnTo>
                <a:lnTo>
                  <a:pt x="22008" y="119489"/>
                </a:lnTo>
                <a:lnTo>
                  <a:pt x="5689" y="156213"/>
                </a:lnTo>
                <a:lnTo>
                  <a:pt x="0" y="195641"/>
                </a:lnTo>
                <a:lnTo>
                  <a:pt x="5689" y="235070"/>
                </a:lnTo>
                <a:lnTo>
                  <a:pt x="22008" y="271794"/>
                </a:lnTo>
                <a:lnTo>
                  <a:pt x="47829" y="305027"/>
                </a:lnTo>
                <a:lnTo>
                  <a:pt x="82026" y="333981"/>
                </a:lnTo>
                <a:lnTo>
                  <a:pt x="123474" y="357871"/>
                </a:lnTo>
                <a:lnTo>
                  <a:pt x="171045" y="375909"/>
                </a:lnTo>
                <a:lnTo>
                  <a:pt x="223614" y="387309"/>
                </a:lnTo>
                <a:lnTo>
                  <a:pt x="280055" y="391283"/>
                </a:lnTo>
                <a:lnTo>
                  <a:pt x="336496" y="387309"/>
                </a:lnTo>
                <a:lnTo>
                  <a:pt x="389065" y="375909"/>
                </a:lnTo>
                <a:lnTo>
                  <a:pt x="436637" y="357871"/>
                </a:lnTo>
                <a:lnTo>
                  <a:pt x="478084" y="333981"/>
                </a:lnTo>
                <a:lnTo>
                  <a:pt x="512281" y="305027"/>
                </a:lnTo>
                <a:lnTo>
                  <a:pt x="538102" y="271794"/>
                </a:lnTo>
                <a:lnTo>
                  <a:pt x="554420" y="235070"/>
                </a:lnTo>
                <a:lnTo>
                  <a:pt x="560110" y="195641"/>
                </a:lnTo>
                <a:lnTo>
                  <a:pt x="554420" y="156213"/>
                </a:lnTo>
                <a:lnTo>
                  <a:pt x="538102" y="119489"/>
                </a:lnTo>
                <a:lnTo>
                  <a:pt x="512281" y="86256"/>
                </a:lnTo>
                <a:lnTo>
                  <a:pt x="478084" y="57302"/>
                </a:lnTo>
                <a:lnTo>
                  <a:pt x="436637" y="33412"/>
                </a:lnTo>
                <a:lnTo>
                  <a:pt x="389065" y="15374"/>
                </a:lnTo>
                <a:lnTo>
                  <a:pt x="336496" y="3974"/>
                </a:lnTo>
                <a:lnTo>
                  <a:pt x="280055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3"/>
          <p:cNvSpPr/>
          <p:nvPr/>
        </p:nvSpPr>
        <p:spPr>
          <a:xfrm>
            <a:off x="5677124" y="5624201"/>
            <a:ext cx="560705" cy="391795"/>
          </a:xfrm>
          <a:custGeom>
            <a:avLst/>
            <a:gdLst/>
            <a:ahLst/>
            <a:cxnLst/>
            <a:rect l="l" t="t" r="r" b="b"/>
            <a:pathLst>
              <a:path w="560704" h="391795">
                <a:moveTo>
                  <a:pt x="0" y="195642"/>
                </a:moveTo>
                <a:lnTo>
                  <a:pt x="5689" y="156213"/>
                </a:lnTo>
                <a:lnTo>
                  <a:pt x="22008" y="119489"/>
                </a:lnTo>
                <a:lnTo>
                  <a:pt x="47829" y="86256"/>
                </a:lnTo>
                <a:lnTo>
                  <a:pt x="82026" y="57302"/>
                </a:lnTo>
                <a:lnTo>
                  <a:pt x="123473" y="33412"/>
                </a:lnTo>
                <a:lnTo>
                  <a:pt x="171045" y="15374"/>
                </a:lnTo>
                <a:lnTo>
                  <a:pt x="223614" y="3974"/>
                </a:lnTo>
                <a:lnTo>
                  <a:pt x="280055" y="0"/>
                </a:lnTo>
                <a:lnTo>
                  <a:pt x="336496" y="3974"/>
                </a:lnTo>
                <a:lnTo>
                  <a:pt x="389065" y="15374"/>
                </a:lnTo>
                <a:lnTo>
                  <a:pt x="436637" y="33412"/>
                </a:lnTo>
                <a:lnTo>
                  <a:pt x="478084" y="57302"/>
                </a:lnTo>
                <a:lnTo>
                  <a:pt x="512281" y="86256"/>
                </a:lnTo>
                <a:lnTo>
                  <a:pt x="538102" y="119489"/>
                </a:lnTo>
                <a:lnTo>
                  <a:pt x="554421" y="156213"/>
                </a:lnTo>
                <a:lnTo>
                  <a:pt x="560111" y="195642"/>
                </a:lnTo>
                <a:lnTo>
                  <a:pt x="554421" y="235070"/>
                </a:lnTo>
                <a:lnTo>
                  <a:pt x="538102" y="271794"/>
                </a:lnTo>
                <a:lnTo>
                  <a:pt x="512281" y="305027"/>
                </a:lnTo>
                <a:lnTo>
                  <a:pt x="478084" y="333981"/>
                </a:lnTo>
                <a:lnTo>
                  <a:pt x="436637" y="357871"/>
                </a:lnTo>
                <a:lnTo>
                  <a:pt x="389065" y="375909"/>
                </a:lnTo>
                <a:lnTo>
                  <a:pt x="336496" y="387309"/>
                </a:lnTo>
                <a:lnTo>
                  <a:pt x="280055" y="391284"/>
                </a:lnTo>
                <a:lnTo>
                  <a:pt x="223614" y="387309"/>
                </a:lnTo>
                <a:lnTo>
                  <a:pt x="171045" y="375909"/>
                </a:lnTo>
                <a:lnTo>
                  <a:pt x="123473" y="357871"/>
                </a:lnTo>
                <a:lnTo>
                  <a:pt x="82026" y="333981"/>
                </a:lnTo>
                <a:lnTo>
                  <a:pt x="47829" y="305027"/>
                </a:lnTo>
                <a:lnTo>
                  <a:pt x="22008" y="271794"/>
                </a:lnTo>
                <a:lnTo>
                  <a:pt x="5689" y="235070"/>
                </a:lnTo>
                <a:lnTo>
                  <a:pt x="0" y="19564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4"/>
          <p:cNvSpPr/>
          <p:nvPr/>
        </p:nvSpPr>
        <p:spPr>
          <a:xfrm>
            <a:off x="4236840" y="5624201"/>
            <a:ext cx="560705" cy="391795"/>
          </a:xfrm>
          <a:custGeom>
            <a:avLst/>
            <a:gdLst/>
            <a:ahLst/>
            <a:cxnLst/>
            <a:rect l="l" t="t" r="r" b="b"/>
            <a:pathLst>
              <a:path w="560704" h="391795">
                <a:moveTo>
                  <a:pt x="280055" y="0"/>
                </a:moveTo>
                <a:lnTo>
                  <a:pt x="223614" y="3974"/>
                </a:lnTo>
                <a:lnTo>
                  <a:pt x="171044" y="15374"/>
                </a:lnTo>
                <a:lnTo>
                  <a:pt x="123473" y="33412"/>
                </a:lnTo>
                <a:lnTo>
                  <a:pt x="82026" y="57302"/>
                </a:lnTo>
                <a:lnTo>
                  <a:pt x="47828" y="86256"/>
                </a:lnTo>
                <a:lnTo>
                  <a:pt x="22008" y="119489"/>
                </a:lnTo>
                <a:lnTo>
                  <a:pt x="5689" y="156213"/>
                </a:lnTo>
                <a:lnTo>
                  <a:pt x="0" y="195641"/>
                </a:lnTo>
                <a:lnTo>
                  <a:pt x="5689" y="235070"/>
                </a:lnTo>
                <a:lnTo>
                  <a:pt x="22008" y="271794"/>
                </a:lnTo>
                <a:lnTo>
                  <a:pt x="47828" y="305027"/>
                </a:lnTo>
                <a:lnTo>
                  <a:pt x="82026" y="333981"/>
                </a:lnTo>
                <a:lnTo>
                  <a:pt x="123473" y="357871"/>
                </a:lnTo>
                <a:lnTo>
                  <a:pt x="171044" y="375909"/>
                </a:lnTo>
                <a:lnTo>
                  <a:pt x="223614" y="387309"/>
                </a:lnTo>
                <a:lnTo>
                  <a:pt x="280055" y="391283"/>
                </a:lnTo>
                <a:lnTo>
                  <a:pt x="336496" y="387309"/>
                </a:lnTo>
                <a:lnTo>
                  <a:pt x="389065" y="375909"/>
                </a:lnTo>
                <a:lnTo>
                  <a:pt x="436636" y="357871"/>
                </a:lnTo>
                <a:lnTo>
                  <a:pt x="478084" y="333981"/>
                </a:lnTo>
                <a:lnTo>
                  <a:pt x="512281" y="305027"/>
                </a:lnTo>
                <a:lnTo>
                  <a:pt x="538102" y="271794"/>
                </a:lnTo>
                <a:lnTo>
                  <a:pt x="554420" y="235070"/>
                </a:lnTo>
                <a:lnTo>
                  <a:pt x="560110" y="195641"/>
                </a:lnTo>
                <a:lnTo>
                  <a:pt x="554420" y="156213"/>
                </a:lnTo>
                <a:lnTo>
                  <a:pt x="538102" y="119489"/>
                </a:lnTo>
                <a:lnTo>
                  <a:pt x="512281" y="86256"/>
                </a:lnTo>
                <a:lnTo>
                  <a:pt x="478084" y="57302"/>
                </a:lnTo>
                <a:lnTo>
                  <a:pt x="436636" y="33412"/>
                </a:lnTo>
                <a:lnTo>
                  <a:pt x="389065" y="15374"/>
                </a:lnTo>
                <a:lnTo>
                  <a:pt x="336496" y="3974"/>
                </a:lnTo>
                <a:lnTo>
                  <a:pt x="280055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5"/>
          <p:cNvSpPr/>
          <p:nvPr/>
        </p:nvSpPr>
        <p:spPr>
          <a:xfrm>
            <a:off x="4236840" y="5624201"/>
            <a:ext cx="560705" cy="391795"/>
          </a:xfrm>
          <a:custGeom>
            <a:avLst/>
            <a:gdLst/>
            <a:ahLst/>
            <a:cxnLst/>
            <a:rect l="l" t="t" r="r" b="b"/>
            <a:pathLst>
              <a:path w="560704" h="391795">
                <a:moveTo>
                  <a:pt x="0" y="195642"/>
                </a:moveTo>
                <a:lnTo>
                  <a:pt x="5689" y="156213"/>
                </a:lnTo>
                <a:lnTo>
                  <a:pt x="22008" y="119489"/>
                </a:lnTo>
                <a:lnTo>
                  <a:pt x="47829" y="86256"/>
                </a:lnTo>
                <a:lnTo>
                  <a:pt x="82026" y="57302"/>
                </a:lnTo>
                <a:lnTo>
                  <a:pt x="123473" y="33412"/>
                </a:lnTo>
                <a:lnTo>
                  <a:pt x="171045" y="15374"/>
                </a:lnTo>
                <a:lnTo>
                  <a:pt x="223614" y="3974"/>
                </a:lnTo>
                <a:lnTo>
                  <a:pt x="280055" y="0"/>
                </a:lnTo>
                <a:lnTo>
                  <a:pt x="336496" y="3974"/>
                </a:lnTo>
                <a:lnTo>
                  <a:pt x="389065" y="15374"/>
                </a:lnTo>
                <a:lnTo>
                  <a:pt x="436637" y="33412"/>
                </a:lnTo>
                <a:lnTo>
                  <a:pt x="478084" y="57302"/>
                </a:lnTo>
                <a:lnTo>
                  <a:pt x="512281" y="86256"/>
                </a:lnTo>
                <a:lnTo>
                  <a:pt x="538102" y="119489"/>
                </a:lnTo>
                <a:lnTo>
                  <a:pt x="554421" y="156213"/>
                </a:lnTo>
                <a:lnTo>
                  <a:pt x="560111" y="195642"/>
                </a:lnTo>
                <a:lnTo>
                  <a:pt x="554421" y="235070"/>
                </a:lnTo>
                <a:lnTo>
                  <a:pt x="538102" y="271794"/>
                </a:lnTo>
                <a:lnTo>
                  <a:pt x="512281" y="305027"/>
                </a:lnTo>
                <a:lnTo>
                  <a:pt x="478084" y="333981"/>
                </a:lnTo>
                <a:lnTo>
                  <a:pt x="436637" y="357871"/>
                </a:lnTo>
                <a:lnTo>
                  <a:pt x="389065" y="375909"/>
                </a:lnTo>
                <a:lnTo>
                  <a:pt x="336496" y="387309"/>
                </a:lnTo>
                <a:lnTo>
                  <a:pt x="280055" y="391284"/>
                </a:lnTo>
                <a:lnTo>
                  <a:pt x="223614" y="387309"/>
                </a:lnTo>
                <a:lnTo>
                  <a:pt x="171045" y="375909"/>
                </a:lnTo>
                <a:lnTo>
                  <a:pt x="123473" y="357871"/>
                </a:lnTo>
                <a:lnTo>
                  <a:pt x="82026" y="333981"/>
                </a:lnTo>
                <a:lnTo>
                  <a:pt x="47829" y="305027"/>
                </a:lnTo>
                <a:lnTo>
                  <a:pt x="22008" y="271794"/>
                </a:lnTo>
                <a:lnTo>
                  <a:pt x="5689" y="235070"/>
                </a:lnTo>
                <a:lnTo>
                  <a:pt x="0" y="19564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6"/>
          <p:cNvSpPr/>
          <p:nvPr/>
        </p:nvSpPr>
        <p:spPr>
          <a:xfrm>
            <a:off x="2870855" y="4829642"/>
            <a:ext cx="1962150" cy="805815"/>
          </a:xfrm>
          <a:custGeom>
            <a:avLst/>
            <a:gdLst/>
            <a:ahLst/>
            <a:cxnLst/>
            <a:rect l="l" t="t" r="r" b="b"/>
            <a:pathLst>
              <a:path w="1962150" h="805814">
                <a:moveTo>
                  <a:pt x="85110" y="699235"/>
                </a:moveTo>
                <a:lnTo>
                  <a:pt x="0" y="794559"/>
                </a:lnTo>
                <a:lnTo>
                  <a:pt x="127325" y="805453"/>
                </a:lnTo>
                <a:lnTo>
                  <a:pt x="116049" y="777083"/>
                </a:lnTo>
                <a:lnTo>
                  <a:pt x="95552" y="777083"/>
                </a:lnTo>
                <a:lnTo>
                  <a:pt x="81479" y="741677"/>
                </a:lnTo>
                <a:lnTo>
                  <a:pt x="99182" y="734641"/>
                </a:lnTo>
                <a:lnTo>
                  <a:pt x="85110" y="699235"/>
                </a:lnTo>
                <a:close/>
              </a:path>
              <a:path w="1962150" h="805814">
                <a:moveTo>
                  <a:pt x="99182" y="734641"/>
                </a:moveTo>
                <a:lnTo>
                  <a:pt x="81479" y="741677"/>
                </a:lnTo>
                <a:lnTo>
                  <a:pt x="95552" y="777083"/>
                </a:lnTo>
                <a:lnTo>
                  <a:pt x="113253" y="770048"/>
                </a:lnTo>
                <a:lnTo>
                  <a:pt x="99182" y="734641"/>
                </a:lnTo>
                <a:close/>
              </a:path>
              <a:path w="1962150" h="805814">
                <a:moveTo>
                  <a:pt x="113253" y="770048"/>
                </a:moveTo>
                <a:lnTo>
                  <a:pt x="95552" y="777083"/>
                </a:lnTo>
                <a:lnTo>
                  <a:pt x="116049" y="777083"/>
                </a:lnTo>
                <a:lnTo>
                  <a:pt x="113253" y="770048"/>
                </a:lnTo>
                <a:close/>
              </a:path>
              <a:path w="1962150" h="805814">
                <a:moveTo>
                  <a:pt x="1947636" y="0"/>
                </a:moveTo>
                <a:lnTo>
                  <a:pt x="99182" y="734641"/>
                </a:lnTo>
                <a:lnTo>
                  <a:pt x="113253" y="770048"/>
                </a:lnTo>
                <a:lnTo>
                  <a:pt x="1961708" y="35406"/>
                </a:lnTo>
                <a:lnTo>
                  <a:pt x="1947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7"/>
          <p:cNvSpPr/>
          <p:nvPr/>
        </p:nvSpPr>
        <p:spPr>
          <a:xfrm>
            <a:off x="3625291" y="4831353"/>
            <a:ext cx="1210945" cy="793115"/>
          </a:xfrm>
          <a:custGeom>
            <a:avLst/>
            <a:gdLst/>
            <a:ahLst/>
            <a:cxnLst/>
            <a:rect l="l" t="t" r="r" b="b"/>
            <a:pathLst>
              <a:path w="1210945" h="793114">
                <a:moveTo>
                  <a:pt x="64900" y="682764"/>
                </a:moveTo>
                <a:lnTo>
                  <a:pt x="0" y="792848"/>
                </a:lnTo>
                <a:lnTo>
                  <a:pt x="127007" y="778719"/>
                </a:lnTo>
                <a:lnTo>
                  <a:pt x="113005" y="757086"/>
                </a:lnTo>
                <a:lnTo>
                  <a:pt x="90312" y="757086"/>
                </a:lnTo>
                <a:lnTo>
                  <a:pt x="69609" y="725101"/>
                </a:lnTo>
                <a:lnTo>
                  <a:pt x="85603" y="714749"/>
                </a:lnTo>
                <a:lnTo>
                  <a:pt x="64900" y="682764"/>
                </a:lnTo>
                <a:close/>
              </a:path>
              <a:path w="1210945" h="793114">
                <a:moveTo>
                  <a:pt x="85603" y="714749"/>
                </a:moveTo>
                <a:lnTo>
                  <a:pt x="69609" y="725101"/>
                </a:lnTo>
                <a:lnTo>
                  <a:pt x="90312" y="757086"/>
                </a:lnTo>
                <a:lnTo>
                  <a:pt x="106305" y="746734"/>
                </a:lnTo>
                <a:lnTo>
                  <a:pt x="85603" y="714749"/>
                </a:lnTo>
                <a:close/>
              </a:path>
              <a:path w="1210945" h="793114">
                <a:moveTo>
                  <a:pt x="106305" y="746734"/>
                </a:moveTo>
                <a:lnTo>
                  <a:pt x="90312" y="757086"/>
                </a:lnTo>
                <a:lnTo>
                  <a:pt x="113005" y="757086"/>
                </a:lnTo>
                <a:lnTo>
                  <a:pt x="106305" y="746734"/>
                </a:lnTo>
                <a:close/>
              </a:path>
              <a:path w="1210945" h="793114">
                <a:moveTo>
                  <a:pt x="1189887" y="0"/>
                </a:moveTo>
                <a:lnTo>
                  <a:pt x="85603" y="714749"/>
                </a:lnTo>
                <a:lnTo>
                  <a:pt x="106305" y="746734"/>
                </a:lnTo>
                <a:lnTo>
                  <a:pt x="1210589" y="31984"/>
                </a:lnTo>
                <a:lnTo>
                  <a:pt x="11898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8"/>
          <p:cNvSpPr/>
          <p:nvPr/>
        </p:nvSpPr>
        <p:spPr>
          <a:xfrm>
            <a:off x="4505985" y="4840313"/>
            <a:ext cx="337820" cy="784225"/>
          </a:xfrm>
          <a:custGeom>
            <a:avLst/>
            <a:gdLst/>
            <a:ahLst/>
            <a:cxnLst/>
            <a:rect l="l" t="t" r="r" b="b"/>
            <a:pathLst>
              <a:path w="337820" h="784225">
                <a:moveTo>
                  <a:pt x="0" y="656564"/>
                </a:moveTo>
                <a:lnTo>
                  <a:pt x="10910" y="783889"/>
                </a:lnTo>
                <a:lnTo>
                  <a:pt x="102151" y="702402"/>
                </a:lnTo>
                <a:lnTo>
                  <a:pt x="63781" y="702402"/>
                </a:lnTo>
                <a:lnTo>
                  <a:pt x="28374" y="688334"/>
                </a:lnTo>
                <a:lnTo>
                  <a:pt x="35407" y="670631"/>
                </a:lnTo>
                <a:lnTo>
                  <a:pt x="0" y="656564"/>
                </a:lnTo>
                <a:close/>
              </a:path>
              <a:path w="337820" h="784225">
                <a:moveTo>
                  <a:pt x="35407" y="670631"/>
                </a:moveTo>
                <a:lnTo>
                  <a:pt x="28374" y="688334"/>
                </a:lnTo>
                <a:lnTo>
                  <a:pt x="63781" y="702402"/>
                </a:lnTo>
                <a:lnTo>
                  <a:pt x="70815" y="684698"/>
                </a:lnTo>
                <a:lnTo>
                  <a:pt x="35407" y="670631"/>
                </a:lnTo>
                <a:close/>
              </a:path>
              <a:path w="337820" h="784225">
                <a:moveTo>
                  <a:pt x="70815" y="684698"/>
                </a:moveTo>
                <a:lnTo>
                  <a:pt x="63781" y="702402"/>
                </a:lnTo>
                <a:lnTo>
                  <a:pt x="102151" y="702402"/>
                </a:lnTo>
                <a:lnTo>
                  <a:pt x="106224" y="698765"/>
                </a:lnTo>
                <a:lnTo>
                  <a:pt x="70815" y="684698"/>
                </a:lnTo>
                <a:close/>
              </a:path>
              <a:path w="337820" h="784225">
                <a:moveTo>
                  <a:pt x="301839" y="0"/>
                </a:moveTo>
                <a:lnTo>
                  <a:pt x="35407" y="670631"/>
                </a:lnTo>
                <a:lnTo>
                  <a:pt x="70815" y="684698"/>
                </a:lnTo>
                <a:lnTo>
                  <a:pt x="337247" y="14066"/>
                </a:lnTo>
                <a:lnTo>
                  <a:pt x="301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9"/>
          <p:cNvSpPr/>
          <p:nvPr/>
        </p:nvSpPr>
        <p:spPr>
          <a:xfrm>
            <a:off x="4814746" y="4831639"/>
            <a:ext cx="1143000" cy="793115"/>
          </a:xfrm>
          <a:custGeom>
            <a:avLst/>
            <a:gdLst/>
            <a:ahLst/>
            <a:cxnLst/>
            <a:rect l="l" t="t" r="r" b="b"/>
            <a:pathLst>
              <a:path w="1143000" h="793114">
                <a:moveTo>
                  <a:pt x="1037419" y="743578"/>
                </a:moveTo>
                <a:lnTo>
                  <a:pt x="1015856" y="774989"/>
                </a:lnTo>
                <a:lnTo>
                  <a:pt x="1142434" y="792561"/>
                </a:lnTo>
                <a:lnTo>
                  <a:pt x="1121288" y="754359"/>
                </a:lnTo>
                <a:lnTo>
                  <a:pt x="1053124" y="754359"/>
                </a:lnTo>
                <a:lnTo>
                  <a:pt x="1037419" y="743578"/>
                </a:lnTo>
                <a:close/>
              </a:path>
              <a:path w="1143000" h="793114">
                <a:moveTo>
                  <a:pt x="1058982" y="712167"/>
                </a:moveTo>
                <a:lnTo>
                  <a:pt x="1037419" y="743578"/>
                </a:lnTo>
                <a:lnTo>
                  <a:pt x="1053124" y="754359"/>
                </a:lnTo>
                <a:lnTo>
                  <a:pt x="1074687" y="722948"/>
                </a:lnTo>
                <a:lnTo>
                  <a:pt x="1058982" y="712167"/>
                </a:lnTo>
                <a:close/>
              </a:path>
              <a:path w="1143000" h="793114">
                <a:moveTo>
                  <a:pt x="1080545" y="680756"/>
                </a:moveTo>
                <a:lnTo>
                  <a:pt x="1058982" y="712167"/>
                </a:lnTo>
                <a:lnTo>
                  <a:pt x="1074687" y="722948"/>
                </a:lnTo>
                <a:lnTo>
                  <a:pt x="1053124" y="754359"/>
                </a:lnTo>
                <a:lnTo>
                  <a:pt x="1121288" y="754359"/>
                </a:lnTo>
                <a:lnTo>
                  <a:pt x="1080545" y="680756"/>
                </a:lnTo>
                <a:close/>
              </a:path>
              <a:path w="1143000" h="793114">
                <a:moveTo>
                  <a:pt x="21563" y="0"/>
                </a:moveTo>
                <a:lnTo>
                  <a:pt x="0" y="31410"/>
                </a:lnTo>
                <a:lnTo>
                  <a:pt x="1037419" y="743578"/>
                </a:lnTo>
                <a:lnTo>
                  <a:pt x="1058982" y="712167"/>
                </a:lnTo>
                <a:lnTo>
                  <a:pt x="21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50"/>
          <p:cNvSpPr/>
          <p:nvPr/>
        </p:nvSpPr>
        <p:spPr>
          <a:xfrm>
            <a:off x="4991275" y="5624201"/>
            <a:ext cx="560705" cy="391795"/>
          </a:xfrm>
          <a:custGeom>
            <a:avLst/>
            <a:gdLst/>
            <a:ahLst/>
            <a:cxnLst/>
            <a:rect l="l" t="t" r="r" b="b"/>
            <a:pathLst>
              <a:path w="560704" h="391795">
                <a:moveTo>
                  <a:pt x="280055" y="0"/>
                </a:moveTo>
                <a:lnTo>
                  <a:pt x="223614" y="3974"/>
                </a:lnTo>
                <a:lnTo>
                  <a:pt x="171044" y="15374"/>
                </a:lnTo>
                <a:lnTo>
                  <a:pt x="123473" y="33412"/>
                </a:lnTo>
                <a:lnTo>
                  <a:pt x="82026" y="57302"/>
                </a:lnTo>
                <a:lnTo>
                  <a:pt x="47828" y="86256"/>
                </a:lnTo>
                <a:lnTo>
                  <a:pt x="22008" y="119489"/>
                </a:lnTo>
                <a:lnTo>
                  <a:pt x="5689" y="156213"/>
                </a:lnTo>
                <a:lnTo>
                  <a:pt x="0" y="195641"/>
                </a:lnTo>
                <a:lnTo>
                  <a:pt x="5689" y="235070"/>
                </a:lnTo>
                <a:lnTo>
                  <a:pt x="22008" y="271794"/>
                </a:lnTo>
                <a:lnTo>
                  <a:pt x="47828" y="305027"/>
                </a:lnTo>
                <a:lnTo>
                  <a:pt x="82026" y="333981"/>
                </a:lnTo>
                <a:lnTo>
                  <a:pt x="123473" y="357871"/>
                </a:lnTo>
                <a:lnTo>
                  <a:pt x="171044" y="375909"/>
                </a:lnTo>
                <a:lnTo>
                  <a:pt x="223614" y="387309"/>
                </a:lnTo>
                <a:lnTo>
                  <a:pt x="280055" y="391283"/>
                </a:lnTo>
                <a:lnTo>
                  <a:pt x="336496" y="387309"/>
                </a:lnTo>
                <a:lnTo>
                  <a:pt x="389065" y="375909"/>
                </a:lnTo>
                <a:lnTo>
                  <a:pt x="436636" y="357871"/>
                </a:lnTo>
                <a:lnTo>
                  <a:pt x="478084" y="333981"/>
                </a:lnTo>
                <a:lnTo>
                  <a:pt x="512281" y="305027"/>
                </a:lnTo>
                <a:lnTo>
                  <a:pt x="538102" y="271794"/>
                </a:lnTo>
                <a:lnTo>
                  <a:pt x="554420" y="235070"/>
                </a:lnTo>
                <a:lnTo>
                  <a:pt x="560110" y="195641"/>
                </a:lnTo>
                <a:lnTo>
                  <a:pt x="554420" y="156213"/>
                </a:lnTo>
                <a:lnTo>
                  <a:pt x="538102" y="119489"/>
                </a:lnTo>
                <a:lnTo>
                  <a:pt x="512281" y="86256"/>
                </a:lnTo>
                <a:lnTo>
                  <a:pt x="478084" y="57302"/>
                </a:lnTo>
                <a:lnTo>
                  <a:pt x="436636" y="33412"/>
                </a:lnTo>
                <a:lnTo>
                  <a:pt x="389065" y="15374"/>
                </a:lnTo>
                <a:lnTo>
                  <a:pt x="336496" y="3974"/>
                </a:lnTo>
                <a:lnTo>
                  <a:pt x="280055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51"/>
          <p:cNvSpPr/>
          <p:nvPr/>
        </p:nvSpPr>
        <p:spPr>
          <a:xfrm>
            <a:off x="4991275" y="5624201"/>
            <a:ext cx="560705" cy="391795"/>
          </a:xfrm>
          <a:custGeom>
            <a:avLst/>
            <a:gdLst/>
            <a:ahLst/>
            <a:cxnLst/>
            <a:rect l="l" t="t" r="r" b="b"/>
            <a:pathLst>
              <a:path w="560704" h="391795">
                <a:moveTo>
                  <a:pt x="0" y="195642"/>
                </a:moveTo>
                <a:lnTo>
                  <a:pt x="5689" y="156213"/>
                </a:lnTo>
                <a:lnTo>
                  <a:pt x="22008" y="119489"/>
                </a:lnTo>
                <a:lnTo>
                  <a:pt x="47829" y="86256"/>
                </a:lnTo>
                <a:lnTo>
                  <a:pt x="82026" y="57302"/>
                </a:lnTo>
                <a:lnTo>
                  <a:pt x="123473" y="33412"/>
                </a:lnTo>
                <a:lnTo>
                  <a:pt x="171045" y="15374"/>
                </a:lnTo>
                <a:lnTo>
                  <a:pt x="223614" y="3974"/>
                </a:lnTo>
                <a:lnTo>
                  <a:pt x="280055" y="0"/>
                </a:lnTo>
                <a:lnTo>
                  <a:pt x="336496" y="3974"/>
                </a:lnTo>
                <a:lnTo>
                  <a:pt x="389065" y="15374"/>
                </a:lnTo>
                <a:lnTo>
                  <a:pt x="436637" y="33412"/>
                </a:lnTo>
                <a:lnTo>
                  <a:pt x="478084" y="57302"/>
                </a:lnTo>
                <a:lnTo>
                  <a:pt x="512281" y="86256"/>
                </a:lnTo>
                <a:lnTo>
                  <a:pt x="538102" y="119489"/>
                </a:lnTo>
                <a:lnTo>
                  <a:pt x="554421" y="156213"/>
                </a:lnTo>
                <a:lnTo>
                  <a:pt x="560111" y="195642"/>
                </a:lnTo>
                <a:lnTo>
                  <a:pt x="554421" y="235070"/>
                </a:lnTo>
                <a:lnTo>
                  <a:pt x="538102" y="271794"/>
                </a:lnTo>
                <a:lnTo>
                  <a:pt x="512281" y="305027"/>
                </a:lnTo>
                <a:lnTo>
                  <a:pt x="478084" y="333981"/>
                </a:lnTo>
                <a:lnTo>
                  <a:pt x="436637" y="357871"/>
                </a:lnTo>
                <a:lnTo>
                  <a:pt x="389065" y="375909"/>
                </a:lnTo>
                <a:lnTo>
                  <a:pt x="336496" y="387309"/>
                </a:lnTo>
                <a:lnTo>
                  <a:pt x="280055" y="391284"/>
                </a:lnTo>
                <a:lnTo>
                  <a:pt x="223614" y="387309"/>
                </a:lnTo>
                <a:lnTo>
                  <a:pt x="171045" y="375909"/>
                </a:lnTo>
                <a:lnTo>
                  <a:pt x="123473" y="357871"/>
                </a:lnTo>
                <a:lnTo>
                  <a:pt x="82026" y="333981"/>
                </a:lnTo>
                <a:lnTo>
                  <a:pt x="47829" y="305027"/>
                </a:lnTo>
                <a:lnTo>
                  <a:pt x="22008" y="271794"/>
                </a:lnTo>
                <a:lnTo>
                  <a:pt x="5689" y="235070"/>
                </a:lnTo>
                <a:lnTo>
                  <a:pt x="0" y="19564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52"/>
          <p:cNvSpPr txBox="1"/>
          <p:nvPr/>
        </p:nvSpPr>
        <p:spPr>
          <a:xfrm>
            <a:off x="4322427" y="5629104"/>
            <a:ext cx="183959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804545" algn="l"/>
                <a:tab pos="1490980" algn="l"/>
              </a:tabLst>
            </a:pPr>
            <a:r>
              <a:rPr sz="2100" b="1" i="1" spc="-55" dirty="0">
                <a:latin typeface="Comic Sans MS"/>
                <a:cs typeface="Comic Sans MS"/>
              </a:rPr>
              <a:t>X</a:t>
            </a:r>
            <a:r>
              <a:rPr sz="2025" b="1" i="1" spc="-82" baseline="-16460" dirty="0">
                <a:latin typeface="Comic Sans MS"/>
                <a:cs typeface="Comic Sans MS"/>
              </a:rPr>
              <a:t>3	</a:t>
            </a:r>
            <a:r>
              <a:rPr sz="2100" b="1" i="1" spc="-55" dirty="0">
                <a:latin typeface="Comic Sans MS"/>
                <a:cs typeface="Comic Sans MS"/>
              </a:rPr>
              <a:t>X</a:t>
            </a:r>
            <a:r>
              <a:rPr sz="2025" b="1" i="1" spc="-82" baseline="-16460" dirty="0">
                <a:latin typeface="Comic Sans MS"/>
                <a:cs typeface="Comic Sans MS"/>
              </a:rPr>
              <a:t>4	</a:t>
            </a:r>
            <a:r>
              <a:rPr sz="2100" b="1" i="1" spc="-55" dirty="0">
                <a:latin typeface="Comic Sans MS"/>
                <a:cs typeface="Comic Sans MS"/>
              </a:rPr>
              <a:t>X</a:t>
            </a:r>
            <a:r>
              <a:rPr sz="2025" b="1" i="1" spc="-82" baseline="-16460" dirty="0">
                <a:latin typeface="Comic Sans MS"/>
                <a:cs typeface="Comic Sans MS"/>
              </a:rPr>
              <a:t>5</a:t>
            </a:r>
            <a:endParaRPr sz="2025" baseline="-16460">
              <a:latin typeface="Comic Sans MS"/>
              <a:cs typeface="Comic Sans MS"/>
            </a:endParaRPr>
          </a:p>
        </p:txBody>
      </p:sp>
      <p:sp>
        <p:nvSpPr>
          <p:cNvPr id="50" name="object 53"/>
          <p:cNvSpPr/>
          <p:nvPr/>
        </p:nvSpPr>
        <p:spPr>
          <a:xfrm>
            <a:off x="6362975" y="5509958"/>
            <a:ext cx="1683385" cy="506095"/>
          </a:xfrm>
          <a:custGeom>
            <a:avLst/>
            <a:gdLst/>
            <a:ahLst/>
            <a:cxnLst/>
            <a:rect l="l" t="t" r="r" b="b"/>
            <a:pathLst>
              <a:path w="1683384" h="506095">
                <a:moveTo>
                  <a:pt x="841594" y="0"/>
                </a:moveTo>
                <a:lnTo>
                  <a:pt x="772570" y="837"/>
                </a:lnTo>
                <a:lnTo>
                  <a:pt x="705083" y="3308"/>
                </a:lnTo>
                <a:lnTo>
                  <a:pt x="639349" y="7345"/>
                </a:lnTo>
                <a:lnTo>
                  <a:pt x="575585" y="12886"/>
                </a:lnTo>
                <a:lnTo>
                  <a:pt x="514008" y="19863"/>
                </a:lnTo>
                <a:lnTo>
                  <a:pt x="454833" y="28212"/>
                </a:lnTo>
                <a:lnTo>
                  <a:pt x="398278" y="37869"/>
                </a:lnTo>
                <a:lnTo>
                  <a:pt x="344559" y="48768"/>
                </a:lnTo>
                <a:lnTo>
                  <a:pt x="293893" y="60844"/>
                </a:lnTo>
                <a:lnTo>
                  <a:pt x="246497" y="74032"/>
                </a:lnTo>
                <a:lnTo>
                  <a:pt x="202586" y="88267"/>
                </a:lnTo>
                <a:lnTo>
                  <a:pt x="162379" y="103484"/>
                </a:lnTo>
                <a:lnTo>
                  <a:pt x="126090" y="119618"/>
                </a:lnTo>
                <a:lnTo>
                  <a:pt x="66136" y="154376"/>
                </a:lnTo>
                <a:lnTo>
                  <a:pt x="24458" y="192021"/>
                </a:lnTo>
                <a:lnTo>
                  <a:pt x="2789" y="232032"/>
                </a:lnTo>
                <a:lnTo>
                  <a:pt x="0" y="252763"/>
                </a:lnTo>
                <a:lnTo>
                  <a:pt x="2789" y="273493"/>
                </a:lnTo>
                <a:lnTo>
                  <a:pt x="24458" y="313505"/>
                </a:lnTo>
                <a:lnTo>
                  <a:pt x="66136" y="351150"/>
                </a:lnTo>
                <a:lnTo>
                  <a:pt x="126090" y="385908"/>
                </a:lnTo>
                <a:lnTo>
                  <a:pt x="162379" y="402042"/>
                </a:lnTo>
                <a:lnTo>
                  <a:pt x="202586" y="417259"/>
                </a:lnTo>
                <a:lnTo>
                  <a:pt x="246497" y="431494"/>
                </a:lnTo>
                <a:lnTo>
                  <a:pt x="293893" y="444682"/>
                </a:lnTo>
                <a:lnTo>
                  <a:pt x="344559" y="456758"/>
                </a:lnTo>
                <a:lnTo>
                  <a:pt x="398278" y="467657"/>
                </a:lnTo>
                <a:lnTo>
                  <a:pt x="454833" y="477314"/>
                </a:lnTo>
                <a:lnTo>
                  <a:pt x="514008" y="485663"/>
                </a:lnTo>
                <a:lnTo>
                  <a:pt x="575585" y="492641"/>
                </a:lnTo>
                <a:lnTo>
                  <a:pt x="639349" y="498181"/>
                </a:lnTo>
                <a:lnTo>
                  <a:pt x="705083" y="502219"/>
                </a:lnTo>
                <a:lnTo>
                  <a:pt x="772570" y="504689"/>
                </a:lnTo>
                <a:lnTo>
                  <a:pt x="841594" y="505527"/>
                </a:lnTo>
                <a:lnTo>
                  <a:pt x="910618" y="504689"/>
                </a:lnTo>
                <a:lnTo>
                  <a:pt x="978106" y="502219"/>
                </a:lnTo>
                <a:lnTo>
                  <a:pt x="1043840" y="498181"/>
                </a:lnTo>
                <a:lnTo>
                  <a:pt x="1107604" y="492641"/>
                </a:lnTo>
                <a:lnTo>
                  <a:pt x="1169181" y="485663"/>
                </a:lnTo>
                <a:lnTo>
                  <a:pt x="1228356" y="477314"/>
                </a:lnTo>
                <a:lnTo>
                  <a:pt x="1284911" y="467657"/>
                </a:lnTo>
                <a:lnTo>
                  <a:pt x="1338630" y="456758"/>
                </a:lnTo>
                <a:lnTo>
                  <a:pt x="1389296" y="444682"/>
                </a:lnTo>
                <a:lnTo>
                  <a:pt x="1436693" y="431494"/>
                </a:lnTo>
                <a:lnTo>
                  <a:pt x="1480603" y="417259"/>
                </a:lnTo>
                <a:lnTo>
                  <a:pt x="1520811" y="402042"/>
                </a:lnTo>
                <a:lnTo>
                  <a:pt x="1557100" y="385908"/>
                </a:lnTo>
                <a:lnTo>
                  <a:pt x="1617053" y="351150"/>
                </a:lnTo>
                <a:lnTo>
                  <a:pt x="1658731" y="313505"/>
                </a:lnTo>
                <a:lnTo>
                  <a:pt x="1680400" y="273493"/>
                </a:lnTo>
                <a:lnTo>
                  <a:pt x="1683190" y="252763"/>
                </a:lnTo>
                <a:lnTo>
                  <a:pt x="1680400" y="232032"/>
                </a:lnTo>
                <a:lnTo>
                  <a:pt x="1658731" y="192021"/>
                </a:lnTo>
                <a:lnTo>
                  <a:pt x="1617053" y="154376"/>
                </a:lnTo>
                <a:lnTo>
                  <a:pt x="1557100" y="119618"/>
                </a:lnTo>
                <a:lnTo>
                  <a:pt x="1520811" y="103484"/>
                </a:lnTo>
                <a:lnTo>
                  <a:pt x="1480603" y="88267"/>
                </a:lnTo>
                <a:lnTo>
                  <a:pt x="1436693" y="74032"/>
                </a:lnTo>
                <a:lnTo>
                  <a:pt x="1389296" y="60844"/>
                </a:lnTo>
                <a:lnTo>
                  <a:pt x="1338630" y="48768"/>
                </a:lnTo>
                <a:lnTo>
                  <a:pt x="1284911" y="37869"/>
                </a:lnTo>
                <a:lnTo>
                  <a:pt x="1228356" y="28212"/>
                </a:lnTo>
                <a:lnTo>
                  <a:pt x="1169181" y="19863"/>
                </a:lnTo>
                <a:lnTo>
                  <a:pt x="1107604" y="12886"/>
                </a:lnTo>
                <a:lnTo>
                  <a:pt x="1043840" y="7345"/>
                </a:lnTo>
                <a:lnTo>
                  <a:pt x="978106" y="3308"/>
                </a:lnTo>
                <a:lnTo>
                  <a:pt x="910618" y="837"/>
                </a:lnTo>
                <a:lnTo>
                  <a:pt x="841594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4"/>
          <p:cNvSpPr/>
          <p:nvPr/>
        </p:nvSpPr>
        <p:spPr>
          <a:xfrm>
            <a:off x="6362975" y="5509958"/>
            <a:ext cx="1683385" cy="506095"/>
          </a:xfrm>
          <a:custGeom>
            <a:avLst/>
            <a:gdLst/>
            <a:ahLst/>
            <a:cxnLst/>
            <a:rect l="l" t="t" r="r" b="b"/>
            <a:pathLst>
              <a:path w="1683384" h="506095">
                <a:moveTo>
                  <a:pt x="0" y="252764"/>
                </a:moveTo>
                <a:lnTo>
                  <a:pt x="11015" y="211764"/>
                </a:lnTo>
                <a:lnTo>
                  <a:pt x="42905" y="172871"/>
                </a:lnTo>
                <a:lnTo>
                  <a:pt x="93937" y="136604"/>
                </a:lnTo>
                <a:lnTo>
                  <a:pt x="162379" y="103484"/>
                </a:lnTo>
                <a:lnTo>
                  <a:pt x="202586" y="88267"/>
                </a:lnTo>
                <a:lnTo>
                  <a:pt x="246497" y="74032"/>
                </a:lnTo>
                <a:lnTo>
                  <a:pt x="293893" y="60844"/>
                </a:lnTo>
                <a:lnTo>
                  <a:pt x="344559" y="48768"/>
                </a:lnTo>
                <a:lnTo>
                  <a:pt x="398278" y="37869"/>
                </a:lnTo>
                <a:lnTo>
                  <a:pt x="454833" y="28213"/>
                </a:lnTo>
                <a:lnTo>
                  <a:pt x="514008" y="19863"/>
                </a:lnTo>
                <a:lnTo>
                  <a:pt x="575585" y="12886"/>
                </a:lnTo>
                <a:lnTo>
                  <a:pt x="639349" y="7345"/>
                </a:lnTo>
                <a:lnTo>
                  <a:pt x="705083" y="3308"/>
                </a:lnTo>
                <a:lnTo>
                  <a:pt x="772571" y="837"/>
                </a:lnTo>
                <a:lnTo>
                  <a:pt x="841595" y="0"/>
                </a:lnTo>
                <a:lnTo>
                  <a:pt x="910618" y="837"/>
                </a:lnTo>
                <a:lnTo>
                  <a:pt x="978106" y="3308"/>
                </a:lnTo>
                <a:lnTo>
                  <a:pt x="1043840" y="7345"/>
                </a:lnTo>
                <a:lnTo>
                  <a:pt x="1107604" y="12886"/>
                </a:lnTo>
                <a:lnTo>
                  <a:pt x="1169181" y="19863"/>
                </a:lnTo>
                <a:lnTo>
                  <a:pt x="1228356" y="28213"/>
                </a:lnTo>
                <a:lnTo>
                  <a:pt x="1284911" y="37869"/>
                </a:lnTo>
                <a:lnTo>
                  <a:pt x="1338630" y="48768"/>
                </a:lnTo>
                <a:lnTo>
                  <a:pt x="1389295" y="60844"/>
                </a:lnTo>
                <a:lnTo>
                  <a:pt x="1436692" y="74032"/>
                </a:lnTo>
                <a:lnTo>
                  <a:pt x="1480603" y="88267"/>
                </a:lnTo>
                <a:lnTo>
                  <a:pt x="1520810" y="103484"/>
                </a:lnTo>
                <a:lnTo>
                  <a:pt x="1557099" y="119618"/>
                </a:lnTo>
                <a:lnTo>
                  <a:pt x="1617053" y="154376"/>
                </a:lnTo>
                <a:lnTo>
                  <a:pt x="1658731" y="192021"/>
                </a:lnTo>
                <a:lnTo>
                  <a:pt x="1680400" y="232033"/>
                </a:lnTo>
                <a:lnTo>
                  <a:pt x="1683190" y="252764"/>
                </a:lnTo>
                <a:lnTo>
                  <a:pt x="1680400" y="273494"/>
                </a:lnTo>
                <a:lnTo>
                  <a:pt x="1658731" y="313506"/>
                </a:lnTo>
                <a:lnTo>
                  <a:pt x="1617053" y="351151"/>
                </a:lnTo>
                <a:lnTo>
                  <a:pt x="1557099" y="385909"/>
                </a:lnTo>
                <a:lnTo>
                  <a:pt x="1520810" y="402043"/>
                </a:lnTo>
                <a:lnTo>
                  <a:pt x="1480603" y="417260"/>
                </a:lnTo>
                <a:lnTo>
                  <a:pt x="1436692" y="431495"/>
                </a:lnTo>
                <a:lnTo>
                  <a:pt x="1389295" y="444683"/>
                </a:lnTo>
                <a:lnTo>
                  <a:pt x="1338630" y="456759"/>
                </a:lnTo>
                <a:lnTo>
                  <a:pt x="1284911" y="467658"/>
                </a:lnTo>
                <a:lnTo>
                  <a:pt x="1228356" y="477314"/>
                </a:lnTo>
                <a:lnTo>
                  <a:pt x="1169181" y="485664"/>
                </a:lnTo>
                <a:lnTo>
                  <a:pt x="1107604" y="492641"/>
                </a:lnTo>
                <a:lnTo>
                  <a:pt x="1043840" y="498182"/>
                </a:lnTo>
                <a:lnTo>
                  <a:pt x="978106" y="502219"/>
                </a:lnTo>
                <a:lnTo>
                  <a:pt x="910618" y="504690"/>
                </a:lnTo>
                <a:lnTo>
                  <a:pt x="841595" y="505528"/>
                </a:lnTo>
                <a:lnTo>
                  <a:pt x="772571" y="504690"/>
                </a:lnTo>
                <a:lnTo>
                  <a:pt x="705083" y="502219"/>
                </a:lnTo>
                <a:lnTo>
                  <a:pt x="639349" y="498182"/>
                </a:lnTo>
                <a:lnTo>
                  <a:pt x="575585" y="492641"/>
                </a:lnTo>
                <a:lnTo>
                  <a:pt x="514008" y="485664"/>
                </a:lnTo>
                <a:lnTo>
                  <a:pt x="454833" y="477314"/>
                </a:lnTo>
                <a:lnTo>
                  <a:pt x="398278" y="467658"/>
                </a:lnTo>
                <a:lnTo>
                  <a:pt x="344559" y="456759"/>
                </a:lnTo>
                <a:lnTo>
                  <a:pt x="293893" y="444683"/>
                </a:lnTo>
                <a:lnTo>
                  <a:pt x="246497" y="431495"/>
                </a:lnTo>
                <a:lnTo>
                  <a:pt x="202586" y="417260"/>
                </a:lnTo>
                <a:lnTo>
                  <a:pt x="162379" y="402043"/>
                </a:lnTo>
                <a:lnTo>
                  <a:pt x="126090" y="385909"/>
                </a:lnTo>
                <a:lnTo>
                  <a:pt x="66136" y="351151"/>
                </a:lnTo>
                <a:lnTo>
                  <a:pt x="24458" y="313506"/>
                </a:lnTo>
                <a:lnTo>
                  <a:pt x="2789" y="273494"/>
                </a:lnTo>
                <a:lnTo>
                  <a:pt x="0" y="252764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5"/>
          <p:cNvSpPr txBox="1"/>
          <p:nvPr/>
        </p:nvSpPr>
        <p:spPr>
          <a:xfrm>
            <a:off x="6373514" y="5603510"/>
            <a:ext cx="1661795" cy="2832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1650" b="1" i="1" spc="-35" dirty="0">
                <a:latin typeface="Comic Sans MS"/>
                <a:cs typeface="Comic Sans MS"/>
              </a:rPr>
              <a:t>X</a:t>
            </a:r>
            <a:r>
              <a:rPr sz="1725" b="1" i="1" spc="-52" baseline="-14492" dirty="0">
                <a:latin typeface="Comic Sans MS"/>
                <a:cs typeface="Comic Sans MS"/>
              </a:rPr>
              <a:t>6</a:t>
            </a:r>
            <a:r>
              <a:rPr sz="1650" b="1" i="1" spc="-35" dirty="0">
                <a:latin typeface="Comic Sans MS"/>
                <a:cs typeface="Comic Sans MS"/>
              </a:rPr>
              <a:t>=Muscle-ache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53" name="object 56"/>
          <p:cNvSpPr/>
          <p:nvPr/>
        </p:nvSpPr>
        <p:spPr>
          <a:xfrm>
            <a:off x="4809004" y="4837864"/>
            <a:ext cx="462915" cy="786765"/>
          </a:xfrm>
          <a:custGeom>
            <a:avLst/>
            <a:gdLst/>
            <a:ahLst/>
            <a:cxnLst/>
            <a:rect l="l" t="t" r="r" b="b"/>
            <a:pathLst>
              <a:path w="462914" h="786764">
                <a:moveTo>
                  <a:pt x="388913" y="696682"/>
                </a:moveTo>
                <a:lnTo>
                  <a:pt x="355867" y="715646"/>
                </a:lnTo>
                <a:lnTo>
                  <a:pt x="462325" y="786337"/>
                </a:lnTo>
                <a:lnTo>
                  <a:pt x="458128" y="713205"/>
                </a:lnTo>
                <a:lnTo>
                  <a:pt x="398395" y="713205"/>
                </a:lnTo>
                <a:lnTo>
                  <a:pt x="388913" y="696682"/>
                </a:lnTo>
                <a:close/>
              </a:path>
              <a:path w="462914" h="786764">
                <a:moveTo>
                  <a:pt x="421959" y="677719"/>
                </a:moveTo>
                <a:lnTo>
                  <a:pt x="388913" y="696682"/>
                </a:lnTo>
                <a:lnTo>
                  <a:pt x="398395" y="713205"/>
                </a:lnTo>
                <a:lnTo>
                  <a:pt x="431440" y="694241"/>
                </a:lnTo>
                <a:lnTo>
                  <a:pt x="421959" y="677719"/>
                </a:lnTo>
                <a:close/>
              </a:path>
              <a:path w="462914" h="786764">
                <a:moveTo>
                  <a:pt x="455004" y="658756"/>
                </a:moveTo>
                <a:lnTo>
                  <a:pt x="421959" y="677719"/>
                </a:lnTo>
                <a:lnTo>
                  <a:pt x="431440" y="694241"/>
                </a:lnTo>
                <a:lnTo>
                  <a:pt x="398395" y="713205"/>
                </a:lnTo>
                <a:lnTo>
                  <a:pt x="458128" y="713205"/>
                </a:lnTo>
                <a:lnTo>
                  <a:pt x="455004" y="658756"/>
                </a:lnTo>
                <a:close/>
              </a:path>
              <a:path w="462914" h="786764">
                <a:moveTo>
                  <a:pt x="33045" y="0"/>
                </a:moveTo>
                <a:lnTo>
                  <a:pt x="0" y="18963"/>
                </a:lnTo>
                <a:lnTo>
                  <a:pt x="388913" y="696682"/>
                </a:lnTo>
                <a:lnTo>
                  <a:pt x="421959" y="677719"/>
                </a:lnTo>
                <a:lnTo>
                  <a:pt x="330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7"/>
          <p:cNvSpPr/>
          <p:nvPr/>
        </p:nvSpPr>
        <p:spPr>
          <a:xfrm>
            <a:off x="4820417" y="4828994"/>
            <a:ext cx="2384425" cy="705485"/>
          </a:xfrm>
          <a:custGeom>
            <a:avLst/>
            <a:gdLst/>
            <a:ahLst/>
            <a:cxnLst/>
            <a:rect l="l" t="t" r="r" b="b"/>
            <a:pathLst>
              <a:path w="2384425" h="705485">
                <a:moveTo>
                  <a:pt x="2268933" y="668647"/>
                </a:moveTo>
                <a:lnTo>
                  <a:pt x="2258711" y="705350"/>
                </a:lnTo>
                <a:lnTo>
                  <a:pt x="2384153" y="680963"/>
                </a:lnTo>
                <a:lnTo>
                  <a:pt x="2376187" y="673759"/>
                </a:lnTo>
                <a:lnTo>
                  <a:pt x="2287285" y="673759"/>
                </a:lnTo>
                <a:lnTo>
                  <a:pt x="2268933" y="668647"/>
                </a:lnTo>
                <a:close/>
              </a:path>
              <a:path w="2384425" h="705485">
                <a:moveTo>
                  <a:pt x="2279155" y="631944"/>
                </a:moveTo>
                <a:lnTo>
                  <a:pt x="2268933" y="668647"/>
                </a:lnTo>
                <a:lnTo>
                  <a:pt x="2287285" y="673759"/>
                </a:lnTo>
                <a:lnTo>
                  <a:pt x="2297508" y="637056"/>
                </a:lnTo>
                <a:lnTo>
                  <a:pt x="2279155" y="631944"/>
                </a:lnTo>
                <a:close/>
              </a:path>
              <a:path w="2384425" h="705485">
                <a:moveTo>
                  <a:pt x="2289378" y="595241"/>
                </a:moveTo>
                <a:lnTo>
                  <a:pt x="2279155" y="631944"/>
                </a:lnTo>
                <a:lnTo>
                  <a:pt x="2297508" y="637056"/>
                </a:lnTo>
                <a:lnTo>
                  <a:pt x="2287285" y="673759"/>
                </a:lnTo>
                <a:lnTo>
                  <a:pt x="2376187" y="673759"/>
                </a:lnTo>
                <a:lnTo>
                  <a:pt x="2289378" y="595241"/>
                </a:lnTo>
                <a:close/>
              </a:path>
              <a:path w="2384425" h="705485">
                <a:moveTo>
                  <a:pt x="10222" y="0"/>
                </a:moveTo>
                <a:lnTo>
                  <a:pt x="0" y="36702"/>
                </a:lnTo>
                <a:lnTo>
                  <a:pt x="2268933" y="668647"/>
                </a:lnTo>
                <a:lnTo>
                  <a:pt x="2279155" y="631944"/>
                </a:lnTo>
                <a:lnTo>
                  <a:pt x="102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8"/>
          <p:cNvSpPr txBox="1"/>
          <p:nvPr/>
        </p:nvSpPr>
        <p:spPr>
          <a:xfrm>
            <a:off x="349403" y="4147820"/>
            <a:ext cx="243436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alibri"/>
                <a:cs typeface="Calibri"/>
              </a:rPr>
              <a:t>For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instance:</a:t>
            </a:r>
            <a:endParaRPr sz="2800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3929428" y="1756759"/>
                <a:ext cx="19852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428" y="1756759"/>
                <a:ext cx="1985287" cy="369332"/>
              </a:xfrm>
              <a:prstGeom prst="rect">
                <a:avLst/>
              </a:prstGeom>
              <a:blipFill>
                <a:blip r:embed="rId2"/>
                <a:stretch>
                  <a:fillRect l="-3385" r="-5231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标题 29"/>
          <p:cNvSpPr>
            <a:spLocks noGrp="1"/>
          </p:cNvSpPr>
          <p:nvPr>
            <p:ph type="title"/>
          </p:nvPr>
        </p:nvSpPr>
        <p:spPr>
          <a:xfrm>
            <a:off x="628650" y="365127"/>
            <a:ext cx="8069301" cy="585111"/>
          </a:xfrm>
        </p:spPr>
        <p:txBody>
          <a:bodyPr/>
          <a:lstStyle/>
          <a:p>
            <a:r>
              <a:rPr lang="en-US" altLang="zh-CN" sz="3600" dirty="0">
                <a:cs typeface="Arial"/>
              </a:rPr>
              <a:t>Challenges during learning </a:t>
            </a:r>
            <a:r>
              <a:rPr lang="en-US" altLang="zh-CN" sz="3600" spc="-5" dirty="0">
                <a:cs typeface="Arial"/>
              </a:rPr>
              <a:t>the NBC</a:t>
            </a:r>
            <a:r>
              <a:rPr lang="en-US" altLang="zh-CN" sz="3600" spc="-10" dirty="0">
                <a:cs typeface="Arial"/>
              </a:rPr>
              <a:t> </a:t>
            </a:r>
            <a:r>
              <a:rPr lang="en-US" altLang="zh-CN" sz="3600" dirty="0">
                <a:cs typeface="Arial"/>
              </a:rPr>
              <a:t>Model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75200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628650" y="365127"/>
            <a:ext cx="8169662" cy="585111"/>
          </a:xfrm>
        </p:spPr>
        <p:txBody>
          <a:bodyPr/>
          <a:lstStyle/>
          <a:p>
            <a:r>
              <a:rPr lang="en-US" altLang="zh-CN" sz="3600" dirty="0">
                <a:cs typeface="Arial"/>
              </a:rPr>
              <a:t>Challenges during learning </a:t>
            </a:r>
            <a:r>
              <a:rPr lang="en-US" altLang="zh-CN" sz="3600" spc="-5" dirty="0">
                <a:cs typeface="Arial"/>
              </a:rPr>
              <a:t>the NBC</a:t>
            </a:r>
            <a:r>
              <a:rPr lang="en-US" altLang="zh-CN" sz="3600" spc="-10" dirty="0">
                <a:cs typeface="Arial"/>
              </a:rPr>
              <a:t> </a:t>
            </a:r>
            <a:r>
              <a:rPr lang="en-US" altLang="zh-CN" sz="3600" dirty="0">
                <a:cs typeface="Arial"/>
              </a:rPr>
              <a:t>Model</a:t>
            </a:r>
            <a:endParaRPr lang="zh-CN" altLang="en-US" sz="3600" dirty="0"/>
          </a:p>
        </p:txBody>
      </p:sp>
      <p:sp>
        <p:nvSpPr>
          <p:cNvPr id="31" name="内容占位符 3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pc="-10" dirty="0">
                <a:cs typeface="Calibri"/>
              </a:rPr>
              <a:t>For</a:t>
            </a:r>
            <a:r>
              <a:rPr lang="en-US" altLang="zh-CN" spc="-50" dirty="0">
                <a:cs typeface="Calibri"/>
              </a:rPr>
              <a:t> </a:t>
            </a:r>
            <a:r>
              <a:rPr lang="en-US" altLang="zh-CN" spc="-10" dirty="0">
                <a:cs typeface="Calibri"/>
              </a:rPr>
              <a:t>instance:</a:t>
            </a:r>
            <a:endParaRPr lang="en-US" altLang="zh-CN" dirty="0">
              <a:cs typeface="Calibri"/>
            </a:endParaRPr>
          </a:p>
          <a:p>
            <a:pPr lvl="1"/>
            <a:r>
              <a:rPr lang="en-US" altLang="zh-CN" spc="-5" dirty="0">
                <a:cs typeface="Arial"/>
              </a:rPr>
              <a:t>What </a:t>
            </a:r>
            <a:r>
              <a:rPr lang="en-US" altLang="zh-CN" dirty="0">
                <a:solidFill>
                  <a:srgbClr val="0000FF"/>
                </a:solidFill>
                <a:cs typeface="Arial"/>
              </a:rPr>
              <a:t>if we have seen no </a:t>
            </a:r>
            <a:r>
              <a:rPr lang="en-US" altLang="zh-CN" spc="-5" dirty="0">
                <a:solidFill>
                  <a:srgbClr val="0000FF"/>
                </a:solidFill>
                <a:cs typeface="Arial"/>
              </a:rPr>
              <a:t>training </a:t>
            </a:r>
            <a:r>
              <a:rPr lang="en-US" altLang="zh-CN" dirty="0">
                <a:solidFill>
                  <a:srgbClr val="0000FF"/>
                </a:solidFill>
                <a:cs typeface="Arial"/>
              </a:rPr>
              <a:t>cases where </a:t>
            </a:r>
            <a:r>
              <a:rPr lang="en-US" altLang="zh-CN" spc="-5" dirty="0">
                <a:solidFill>
                  <a:srgbClr val="0000FF"/>
                </a:solidFill>
                <a:cs typeface="Arial"/>
              </a:rPr>
              <a:t>patient </a:t>
            </a:r>
            <a:r>
              <a:rPr lang="en-US" altLang="zh-CN" dirty="0">
                <a:solidFill>
                  <a:srgbClr val="0000FF"/>
                </a:solidFill>
                <a:cs typeface="Arial"/>
              </a:rPr>
              <a:t>had no </a:t>
            </a:r>
            <a:r>
              <a:rPr lang="en-US" altLang="zh-CN" spc="-5" dirty="0">
                <a:solidFill>
                  <a:srgbClr val="0000FF"/>
                </a:solidFill>
                <a:cs typeface="Arial"/>
              </a:rPr>
              <a:t>flu</a:t>
            </a:r>
            <a:r>
              <a:rPr lang="en-US" altLang="zh-CN" spc="-130" dirty="0">
                <a:solidFill>
                  <a:srgbClr val="0000FF"/>
                </a:solidFill>
                <a:cs typeface="Arial"/>
              </a:rPr>
              <a:t> </a:t>
            </a:r>
            <a:r>
              <a:rPr lang="en-US" altLang="zh-CN" dirty="0">
                <a:solidFill>
                  <a:srgbClr val="0000FF"/>
                </a:solidFill>
                <a:cs typeface="Arial"/>
              </a:rPr>
              <a:t>and muscle</a:t>
            </a:r>
            <a:r>
              <a:rPr lang="en-US" altLang="zh-CN" spc="-15" dirty="0">
                <a:solidFill>
                  <a:srgbClr val="0000FF"/>
                </a:solidFill>
                <a:cs typeface="Arial"/>
              </a:rPr>
              <a:t> </a:t>
            </a:r>
            <a:r>
              <a:rPr lang="en-US" altLang="zh-CN" spc="-5" dirty="0">
                <a:solidFill>
                  <a:srgbClr val="0000FF"/>
                </a:solidFill>
                <a:cs typeface="Arial"/>
              </a:rPr>
              <a:t>aches</a:t>
            </a:r>
            <a:r>
              <a:rPr lang="en-US" altLang="zh-CN" spc="-5" dirty="0">
                <a:cs typeface="Arial"/>
              </a:rPr>
              <a:t>?</a:t>
            </a:r>
            <a:endParaRPr lang="en-US" altLang="zh-CN" dirty="0">
              <a:cs typeface="Arial"/>
            </a:endParaRP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Zero probabilities cannot be conditioned away, no matter the other evidence!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218" y="2772503"/>
            <a:ext cx="5514468" cy="830822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933" y="4970667"/>
            <a:ext cx="3753037" cy="52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2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cs typeface="Arial"/>
              </a:rPr>
              <a:t>Smoothing to </a:t>
            </a:r>
            <a:r>
              <a:rPr lang="en-US" altLang="zh-CN" spc="-15" dirty="0">
                <a:cs typeface="Arial"/>
              </a:rPr>
              <a:t>Avoid</a:t>
            </a:r>
            <a:r>
              <a:rPr lang="en-US" altLang="zh-CN" spc="-200" dirty="0">
                <a:cs typeface="Arial"/>
              </a:rPr>
              <a:t> </a:t>
            </a:r>
            <a:r>
              <a:rPr lang="en-US" altLang="zh-CN" spc="-5" dirty="0">
                <a:cs typeface="Arial"/>
              </a:rPr>
              <a:t>Overfitting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7" name="object 5"/>
          <p:cNvSpPr/>
          <p:nvPr/>
        </p:nvSpPr>
        <p:spPr>
          <a:xfrm>
            <a:off x="3260606" y="2619797"/>
            <a:ext cx="3855720" cy="0"/>
          </a:xfrm>
          <a:custGeom>
            <a:avLst/>
            <a:gdLst/>
            <a:ahLst/>
            <a:cxnLst/>
            <a:rect l="l" t="t" r="r" b="b"/>
            <a:pathLst>
              <a:path w="3855720">
                <a:moveTo>
                  <a:pt x="0" y="0"/>
                </a:moveTo>
                <a:lnTo>
                  <a:pt x="3855600" y="0"/>
                </a:lnTo>
              </a:path>
            </a:pathLst>
          </a:custGeom>
          <a:ln w="185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 txBox="1"/>
          <p:nvPr/>
        </p:nvSpPr>
        <p:spPr>
          <a:xfrm>
            <a:off x="1883436" y="2569903"/>
            <a:ext cx="718185" cy="341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32460" algn="l"/>
              </a:tabLst>
            </a:pPr>
            <a:r>
              <a:rPr sz="2050" i="1" dirty="0">
                <a:latin typeface="Times New Roman"/>
                <a:cs typeface="Times New Roman"/>
              </a:rPr>
              <a:t>i	j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891802" y="2268748"/>
            <a:ext cx="27114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50" spc="-15" dirty="0">
                <a:latin typeface="Symbol"/>
                <a:cs typeface="Symbol"/>
              </a:rPr>
              <a:t></a:t>
            </a:r>
            <a:endParaRPr sz="3550">
              <a:latin typeface="Symbol"/>
              <a:cs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8"/>
              <p:cNvSpPr txBox="1"/>
              <p:nvPr/>
            </p:nvSpPr>
            <p:spPr>
              <a:xfrm>
                <a:off x="3260606" y="1942914"/>
                <a:ext cx="4131795" cy="50526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50800">
                  <a:lnSpc>
                    <a:spcPct val="100000"/>
                  </a:lnSpc>
                  <a:spcBef>
                    <a:spcPts val="100"/>
                  </a:spcBef>
                  <a:tabLst>
                    <a:tab pos="11461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pc="-20" dirty="0" smtClean="0">
                          <a:latin typeface="Cambria Math" panose="02040503050406030204" pitchFamily="18" charset="0"/>
                          <a:cs typeface="Times New Roman"/>
                        </a:rPr>
                        <m:t>𝑁</m:t>
                      </m:r>
                      <m:r>
                        <a:rPr lang="zh-CN" altLang="en-US" sz="3200" i="1" spc="-484" dirty="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d>
                        <m:dPr>
                          <m:ctrlPr>
                            <a:rPr lang="en-US" altLang="zh-CN" sz="3200" i="1" spc="-10" dirty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zh-CN" altLang="en-US" sz="3200" i="1" spc="-515" dirty="0">
                              <a:latin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3200" i="1" spc="-515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pc="-515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3200" b="0" i="1" spc="-515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3200" b="0" i="1" spc="-515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3200" b="0" i="1" spc="-515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pc="-515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b="0" i="1" spc="-515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3200" b="0" i="1" spc="-515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   , </m:t>
                          </m:r>
                          <m:r>
                            <a:rPr lang="zh-CN" altLang="en-US" sz="3200" i="1" spc="-20" dirty="0">
                              <a:latin typeface="Cambria Math" panose="02040503050406030204" pitchFamily="18" charset="0"/>
                              <a:cs typeface="Times New Roman"/>
                            </a:rPr>
                            <m:t>𝐶</m:t>
                          </m:r>
                          <m:r>
                            <a:rPr lang="en-US" altLang="zh-CN" sz="3200" b="0" i="1" spc="-20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=</m:t>
                          </m:r>
                          <m:r>
                            <a:rPr lang="zh-CN" altLang="en-US" sz="3200" i="1" spc="-15" dirty="0">
                              <a:latin typeface="Cambria Math" panose="02040503050406030204" pitchFamily="18" charset="0"/>
                              <a:cs typeface="Times New Roman"/>
                            </a:rPr>
                            <m:t>𝑐</m:t>
                          </m:r>
                          <m:r>
                            <a:rPr lang="zh-CN" altLang="en-US" sz="3200" i="1" spc="-490" dirty="0">
                              <a:latin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  <m:r>
                            <a:rPr lang="zh-CN" altLang="en-US" sz="2800" i="1" baseline="-24390" dirty="0">
                              <a:latin typeface="Cambria Math" panose="02040503050406030204" pitchFamily="18" charset="0"/>
                              <a:cs typeface="Times New Roman"/>
                            </a:rPr>
                            <m:t>𝑗</m:t>
                          </m:r>
                          <m:r>
                            <a:rPr lang="zh-CN" altLang="en-US" sz="2800" i="1" spc="-22" baseline="-24390" dirty="0">
                              <a:latin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</m:e>
                      </m:d>
                      <m:r>
                        <a:rPr lang="en-US" altLang="zh-CN" sz="3200" b="0" i="1" spc="-305" dirty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altLang="zh-CN" sz="3200" i="1" spc="114" dirty="0">
                          <a:latin typeface="Cambria Math" panose="02040503050406030204" pitchFamily="18" charset="0"/>
                          <a:cs typeface="Times New Roman"/>
                        </a:rPr>
                        <m:t>1</m:t>
                      </m:r>
                    </m:oMath>
                  </m:oMathPara>
                </a14:m>
                <a:endParaRPr sz="3200" dirty="0">
                  <a:latin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0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606" y="1942914"/>
                <a:ext cx="4131795" cy="505267"/>
              </a:xfrm>
              <a:prstGeom prst="rect">
                <a:avLst/>
              </a:prstGeom>
              <a:blipFill>
                <a:blip r:embed="rId2"/>
                <a:stretch>
                  <a:fillRect b="-7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ject 9"/>
          <p:cNvSpPr txBox="1"/>
          <p:nvPr/>
        </p:nvSpPr>
        <p:spPr>
          <a:xfrm>
            <a:off x="1221013" y="2268748"/>
            <a:ext cx="159385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935" algn="l"/>
                <a:tab pos="1431290" algn="l"/>
              </a:tabLst>
            </a:pPr>
            <a:r>
              <a:rPr sz="3550" i="1" spc="85" dirty="0">
                <a:latin typeface="Times New Roman"/>
                <a:cs typeface="Times New Roman"/>
              </a:rPr>
              <a:t>P</a:t>
            </a:r>
            <a:r>
              <a:rPr sz="3550" spc="254" dirty="0">
                <a:latin typeface="Times New Roman"/>
                <a:cs typeface="Times New Roman"/>
              </a:rPr>
              <a:t>(</a:t>
            </a:r>
            <a:r>
              <a:rPr sz="3550" i="1" spc="-15" dirty="0">
                <a:latin typeface="Times New Roman"/>
                <a:cs typeface="Times New Roman"/>
              </a:rPr>
              <a:t>x</a:t>
            </a:r>
            <a:r>
              <a:rPr sz="3550" i="1" dirty="0">
                <a:latin typeface="Times New Roman"/>
                <a:cs typeface="Times New Roman"/>
              </a:rPr>
              <a:t>	</a:t>
            </a:r>
            <a:r>
              <a:rPr sz="3550" spc="-10" dirty="0">
                <a:latin typeface="Times New Roman"/>
                <a:cs typeface="Times New Roman"/>
              </a:rPr>
              <a:t>|</a:t>
            </a:r>
            <a:r>
              <a:rPr sz="3550" spc="-275" dirty="0">
                <a:latin typeface="Times New Roman"/>
                <a:cs typeface="Times New Roman"/>
              </a:rPr>
              <a:t> </a:t>
            </a:r>
            <a:r>
              <a:rPr sz="3550" i="1" spc="-15" dirty="0">
                <a:latin typeface="Times New Roman"/>
                <a:cs typeface="Times New Roman"/>
              </a:rPr>
              <a:t>c</a:t>
            </a:r>
            <a:r>
              <a:rPr sz="3550" i="1" dirty="0">
                <a:latin typeface="Times New Roman"/>
                <a:cs typeface="Times New Roman"/>
              </a:rPr>
              <a:t>	</a:t>
            </a:r>
            <a:r>
              <a:rPr sz="3550" spc="-10" dirty="0">
                <a:latin typeface="Times New Roman"/>
                <a:cs typeface="Times New Roman"/>
              </a:rPr>
              <a:t>)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1316037" y="2148813"/>
            <a:ext cx="17462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50" spc="-10" dirty="0">
                <a:latin typeface="Times New Roman"/>
                <a:cs typeface="Times New Roman"/>
              </a:rPr>
              <a:t>ˆ</a:t>
            </a:r>
            <a:endParaRPr sz="3550" dirty="0">
              <a:latin typeface="Times New Roman"/>
              <a:cs typeface="Times New Roman"/>
            </a:endParaRPr>
          </a:p>
        </p:txBody>
      </p:sp>
      <p:sp>
        <p:nvSpPr>
          <p:cNvPr id="13" name="object 11"/>
          <p:cNvSpPr/>
          <p:nvPr/>
        </p:nvSpPr>
        <p:spPr>
          <a:xfrm>
            <a:off x="2874081" y="3113096"/>
            <a:ext cx="3395979" cy="735330"/>
          </a:xfrm>
          <a:custGeom>
            <a:avLst/>
            <a:gdLst/>
            <a:ahLst/>
            <a:cxnLst/>
            <a:rect l="l" t="t" r="r" b="b"/>
            <a:pathLst>
              <a:path w="3395979" h="735329">
                <a:moveTo>
                  <a:pt x="0" y="290507"/>
                </a:moveTo>
                <a:lnTo>
                  <a:pt x="6986" y="255901"/>
                </a:lnTo>
                <a:lnTo>
                  <a:pt x="26039" y="227642"/>
                </a:lnTo>
                <a:lnTo>
                  <a:pt x="54298" y="208589"/>
                </a:lnTo>
                <a:lnTo>
                  <a:pt x="88903" y="201603"/>
                </a:lnTo>
                <a:lnTo>
                  <a:pt x="1866900" y="201603"/>
                </a:lnTo>
                <a:lnTo>
                  <a:pt x="3395689" y="0"/>
                </a:lnTo>
                <a:lnTo>
                  <a:pt x="2667000" y="201603"/>
                </a:lnTo>
                <a:lnTo>
                  <a:pt x="3111496" y="201603"/>
                </a:lnTo>
                <a:lnTo>
                  <a:pt x="3146101" y="208589"/>
                </a:lnTo>
                <a:lnTo>
                  <a:pt x="3174360" y="227642"/>
                </a:lnTo>
                <a:lnTo>
                  <a:pt x="3193413" y="255901"/>
                </a:lnTo>
                <a:lnTo>
                  <a:pt x="3200400" y="290507"/>
                </a:lnTo>
                <a:lnTo>
                  <a:pt x="3200400" y="423853"/>
                </a:lnTo>
                <a:lnTo>
                  <a:pt x="3200400" y="646100"/>
                </a:lnTo>
                <a:lnTo>
                  <a:pt x="3193413" y="680705"/>
                </a:lnTo>
                <a:lnTo>
                  <a:pt x="3174360" y="708964"/>
                </a:lnTo>
                <a:lnTo>
                  <a:pt x="3146101" y="728017"/>
                </a:lnTo>
                <a:lnTo>
                  <a:pt x="3111496" y="735003"/>
                </a:lnTo>
                <a:lnTo>
                  <a:pt x="2667000" y="735003"/>
                </a:lnTo>
                <a:lnTo>
                  <a:pt x="1866900" y="735003"/>
                </a:lnTo>
                <a:lnTo>
                  <a:pt x="88903" y="735003"/>
                </a:lnTo>
                <a:lnTo>
                  <a:pt x="54298" y="728017"/>
                </a:lnTo>
                <a:lnTo>
                  <a:pt x="26039" y="708964"/>
                </a:lnTo>
                <a:lnTo>
                  <a:pt x="6986" y="680705"/>
                </a:lnTo>
                <a:lnTo>
                  <a:pt x="0" y="646100"/>
                </a:lnTo>
                <a:lnTo>
                  <a:pt x="0" y="423853"/>
                </a:lnTo>
                <a:lnTo>
                  <a:pt x="0" y="2905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 txBox="1"/>
          <p:nvPr/>
        </p:nvSpPr>
        <p:spPr>
          <a:xfrm>
            <a:off x="2994395" y="3302418"/>
            <a:ext cx="3120655" cy="427681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65"/>
              </a:spcBef>
            </a:pPr>
            <a:r>
              <a:rPr lang="en-US" sz="1800" dirty="0">
                <a:latin typeface="Calibri"/>
                <a:cs typeface="Calibri"/>
              </a:rPr>
              <a:t>number</a:t>
            </a:r>
            <a:r>
              <a:rPr sz="1800" dirty="0">
                <a:latin typeface="Calibri"/>
                <a:cs typeface="Calibri"/>
              </a:rPr>
              <a:t> of </a:t>
            </a:r>
            <a:r>
              <a:rPr sz="1800" spc="-10" dirty="0">
                <a:latin typeface="Calibri"/>
                <a:cs typeface="Calibri"/>
              </a:rPr>
              <a:t>values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5" dirty="0">
                <a:latin typeface="Arial"/>
                <a:cs typeface="Arial"/>
              </a:rPr>
              <a:t>feature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900" i="1" spc="-50" dirty="0">
                <a:latin typeface="Comic Sans MS"/>
                <a:cs typeface="Comic Sans MS"/>
              </a:rPr>
              <a:t>X</a:t>
            </a:r>
            <a:r>
              <a:rPr sz="1875" i="1" spc="-75" baseline="-13333" dirty="0">
                <a:latin typeface="Comic Sans MS"/>
                <a:cs typeface="Comic Sans MS"/>
              </a:rPr>
              <a:t>i</a:t>
            </a:r>
            <a:endParaRPr sz="1875" baseline="-13333" dirty="0">
              <a:latin typeface="Comic Sans MS"/>
              <a:cs typeface="Comic Sans MS"/>
            </a:endParaRPr>
          </a:p>
        </p:txBody>
      </p:sp>
      <p:sp>
        <p:nvSpPr>
          <p:cNvPr id="15" name="object 13"/>
          <p:cNvSpPr/>
          <p:nvPr/>
        </p:nvSpPr>
        <p:spPr>
          <a:xfrm>
            <a:off x="6635280" y="2759497"/>
            <a:ext cx="2310341" cy="1089025"/>
          </a:xfrm>
          <a:custGeom>
            <a:avLst/>
            <a:gdLst/>
            <a:ahLst/>
            <a:cxnLst/>
            <a:rect l="l" t="t" r="r" b="b"/>
            <a:pathLst>
              <a:path w="2044700" h="1089025">
                <a:moveTo>
                  <a:pt x="418099" y="0"/>
                </a:moveTo>
                <a:lnTo>
                  <a:pt x="0" y="544301"/>
                </a:lnTo>
                <a:lnTo>
                  <a:pt x="418099" y="1088602"/>
                </a:lnTo>
                <a:lnTo>
                  <a:pt x="418099" y="879557"/>
                </a:lnTo>
                <a:lnTo>
                  <a:pt x="2044109" y="879557"/>
                </a:lnTo>
                <a:lnTo>
                  <a:pt x="2044109" y="209044"/>
                </a:lnTo>
                <a:lnTo>
                  <a:pt x="418099" y="209044"/>
                </a:lnTo>
                <a:lnTo>
                  <a:pt x="4180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15"/>
              <p:cNvSpPr txBox="1"/>
              <p:nvPr/>
            </p:nvSpPr>
            <p:spPr>
              <a:xfrm>
                <a:off x="6973297" y="3003295"/>
                <a:ext cx="1972325" cy="573042"/>
              </a:xfrm>
              <a:prstGeom prst="rect">
                <a:avLst/>
              </a:prstGeom>
            </p:spPr>
            <p:txBody>
              <a:bodyPr vert="horz" wrap="square" lIns="0" tIns="26670" rIns="0" bIns="0" rtlCol="0">
                <a:spAutoFit/>
              </a:bodyPr>
              <a:lstStyle/>
              <a:p>
                <a:pPr marL="12700" marR="5080" indent="416559">
                  <a:lnSpc>
                    <a:spcPts val="2110"/>
                  </a:lnSpc>
                  <a:spcBef>
                    <a:spcPts val="210"/>
                  </a:spcBef>
                </a:pPr>
                <a:r>
                  <a:rPr lang="en-US" sz="1800" spc="-85" dirty="0">
                    <a:solidFill>
                      <a:srgbClr val="FF0000"/>
                    </a:solidFill>
                    <a:latin typeface="Calibri"/>
                    <a:cs typeface="Calibri"/>
                  </a:rPr>
                  <a:t>To </a:t>
                </a:r>
                <a:r>
                  <a:rPr lang="en-US" sz="1800" spc="-20" dirty="0">
                    <a:solidFill>
                      <a:srgbClr val="FF0000"/>
                    </a:solidFill>
                    <a:latin typeface="Calibri"/>
                    <a:cs typeface="Calibri"/>
                  </a:rPr>
                  <a:t>make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𝑠𝑢𝑚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  <m:r>
                      <a:rPr lang="ar-AE" altLang="zh-CN" sz="1800" i="1" spc="-5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zh-CN" altLang="ar-AE" sz="1800" i="1" spc="-5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/>
                      </a:rPr>
                      <m:t>𝑃</m:t>
                    </m:r>
                    <m:d>
                      <m:dPr>
                        <m:ctrlPr>
                          <a:rPr lang="ar-AE" altLang="zh-CN" sz="1800" i="1" spc="-5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zh-CN" sz="1800" i="1" spc="-5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altLang="zh-CN" sz="1800" b="0" i="1" spc="-5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pc="-5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ar-AE" altLang="zh-CN" sz="1800" i="1" spc="-5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altLang="zh-CN" sz="1800" b="0" i="1" spc="-5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800" b="0" i="1" spc="-5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1800" b="0" i="1" spc="-5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  <m:r>
                      <a:rPr lang="ar-AE" altLang="zh-CN" sz="1800" i="1" spc="-5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ar-AE" altLang="zh-CN" sz="1800" i="1" spc="-5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/>
                      </a:rPr>
                      <m:t>1</m:t>
                    </m:r>
                  </m:oMath>
                </a14:m>
                <a:endParaRPr sz="18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7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297" y="3003295"/>
                <a:ext cx="1972325" cy="573042"/>
              </a:xfrm>
              <a:prstGeom prst="rect">
                <a:avLst/>
              </a:prstGeom>
              <a:blipFill>
                <a:blip r:embed="rId3"/>
                <a:stretch>
                  <a:fillRect l="-2477" t="-10638" r="-1548" b="-13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bject 26"/>
          <p:cNvSpPr/>
          <p:nvPr/>
        </p:nvSpPr>
        <p:spPr>
          <a:xfrm>
            <a:off x="6369639" y="2766433"/>
            <a:ext cx="267070" cy="523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7"/>
              <p:cNvSpPr txBox="1"/>
              <p:nvPr/>
            </p:nvSpPr>
            <p:spPr>
              <a:xfrm>
                <a:off x="3946718" y="2621958"/>
                <a:ext cx="2866677" cy="49391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00"/>
                  </a:spcBef>
                  <a:tabLst>
                    <a:tab pos="169100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pc="-20" dirty="0" smtClean="0">
                          <a:latin typeface="Cambria Math" panose="02040503050406030204" pitchFamily="18" charset="0"/>
                          <a:cs typeface="Times New Roman"/>
                        </a:rPr>
                        <m:t>𝑁</m:t>
                      </m:r>
                      <m:r>
                        <a:rPr lang="zh-CN" altLang="en-US" sz="3200" i="1" spc="-20" dirty="0" smtClean="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d>
                        <m:dPr>
                          <m:ctrlPr>
                            <a:rPr lang="en-US" altLang="zh-CN" sz="3200" i="1" spc="-25" dirty="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zh-CN" altLang="en-US" sz="3200" i="1" spc="-20" dirty="0">
                              <a:latin typeface="Cambria Math" panose="02040503050406030204" pitchFamily="18" charset="0"/>
                              <a:cs typeface="Times New Roman"/>
                            </a:rPr>
                            <m:t>𝐶</m:t>
                          </m:r>
                          <m:r>
                            <a:rPr lang="en-US" altLang="zh-CN" sz="3200" b="0" i="1" spc="-20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=</m:t>
                          </m:r>
                          <m:r>
                            <a:rPr lang="zh-CN" altLang="en-US" sz="3200" i="1" spc="-15" dirty="0">
                              <a:latin typeface="Cambria Math" panose="02040503050406030204" pitchFamily="18" charset="0"/>
                              <a:cs typeface="Times New Roman"/>
                            </a:rPr>
                            <m:t>𝑐</m:t>
                          </m:r>
                          <m:r>
                            <a:rPr lang="zh-CN" altLang="en-US" sz="3200" i="1" spc="-490" dirty="0">
                              <a:latin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  <m:r>
                            <a:rPr lang="zh-CN" altLang="en-US" sz="2800" i="1" baseline="-24390" dirty="0">
                              <a:latin typeface="Cambria Math" panose="02040503050406030204" pitchFamily="18" charset="0"/>
                              <a:cs typeface="Times New Roman"/>
                            </a:rPr>
                            <m:t>𝑗</m:t>
                          </m:r>
                          <m:r>
                            <a:rPr lang="zh-CN" altLang="en-US" sz="2800" i="1" spc="-22" baseline="-24390" dirty="0">
                              <a:latin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</m:e>
                      </m:d>
                      <m:r>
                        <a:rPr lang="en-US" altLang="zh-CN" sz="3200" b="0" i="1" spc="-10" dirty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0" i="1" spc="-10" dirty="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3200" b="0" i="1" spc="-10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3200" b="0" i="1" spc="-10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sz="4000" baseline="-8928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24" name="object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718" y="2621958"/>
                <a:ext cx="2866677" cy="493918"/>
              </a:xfrm>
              <a:prstGeom prst="rect">
                <a:avLst/>
              </a:prstGeom>
              <a:blipFill>
                <a:blip r:embed="rId5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1946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435" y="3075068"/>
            <a:ext cx="3122970" cy="15906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cs typeface="Arial"/>
              </a:rPr>
              <a:t>Smoothing to </a:t>
            </a:r>
            <a:r>
              <a:rPr lang="en-US" altLang="zh-CN" spc="-15" dirty="0">
                <a:cs typeface="Arial"/>
              </a:rPr>
              <a:t>Avoid</a:t>
            </a:r>
            <a:r>
              <a:rPr lang="en-US" altLang="zh-CN" spc="-200" dirty="0">
                <a:cs typeface="Arial"/>
              </a:rPr>
              <a:t> </a:t>
            </a:r>
            <a:r>
              <a:rPr lang="en-US" altLang="zh-CN" spc="-5" dirty="0">
                <a:cs typeface="Arial"/>
              </a:rPr>
              <a:t>Overfitting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8" name="object 4"/>
          <p:cNvSpPr txBox="1"/>
          <p:nvPr/>
        </p:nvSpPr>
        <p:spPr>
          <a:xfrm>
            <a:off x="3589655" y="1375901"/>
            <a:ext cx="5050790" cy="5086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775335" algn="l"/>
                <a:tab pos="1259840" algn="l"/>
              </a:tabLst>
            </a:pPr>
            <a:r>
              <a:rPr sz="4725" spc="-517" baseline="-47619" dirty="0">
                <a:latin typeface="Cambria"/>
                <a:cs typeface="Cambria"/>
              </a:rPr>
              <a:t> </a:t>
            </a:r>
            <a:r>
              <a:rPr sz="4725" spc="104" baseline="-47619" dirty="0">
                <a:latin typeface="Times New Roman"/>
                <a:cs typeface="Times New Roman"/>
              </a:rPr>
              <a:t> </a:t>
            </a:r>
            <a:r>
              <a:rPr sz="3150" i="1" spc="55" dirty="0">
                <a:latin typeface="Cambria"/>
                <a:cs typeface="Cambria"/>
              </a:rPr>
              <a:t>N</a:t>
            </a:r>
            <a:r>
              <a:rPr sz="3150" spc="55" dirty="0">
                <a:latin typeface="Cambria"/>
                <a:cs typeface="Cambria"/>
              </a:rPr>
              <a:t>(</a:t>
            </a:r>
            <a:r>
              <a:rPr sz="3150" spc="-405" dirty="0">
                <a:latin typeface="Cambria"/>
                <a:cs typeface="Cambria"/>
              </a:rPr>
              <a:t> </a:t>
            </a:r>
            <a:r>
              <a:rPr sz="3150" i="1" spc="85" dirty="0">
                <a:latin typeface="Cambria"/>
                <a:cs typeface="Cambria"/>
              </a:rPr>
              <a:t>X</a:t>
            </a:r>
            <a:r>
              <a:rPr sz="2700" i="1" spc="127" baseline="-35493" dirty="0">
                <a:latin typeface="Cambria"/>
                <a:cs typeface="Cambria"/>
              </a:rPr>
              <a:t>i</a:t>
            </a:r>
            <a:r>
              <a:rPr sz="2700" i="1" spc="719" baseline="-35493" dirty="0">
                <a:latin typeface="Cambria"/>
                <a:cs typeface="Cambria"/>
              </a:rPr>
              <a:t> </a:t>
            </a:r>
            <a:r>
              <a:rPr sz="3150" spc="10" dirty="0">
                <a:latin typeface="Symbol"/>
                <a:cs typeface="Symbol"/>
              </a:rPr>
              <a:t></a:t>
            </a:r>
            <a:r>
              <a:rPr sz="3150" spc="-40" dirty="0">
                <a:latin typeface="Times New Roman"/>
                <a:cs typeface="Times New Roman"/>
              </a:rPr>
              <a:t> </a:t>
            </a:r>
            <a:r>
              <a:rPr sz="3150" i="1" spc="70" dirty="0">
                <a:latin typeface="Cambria"/>
                <a:cs typeface="Cambria"/>
              </a:rPr>
              <a:t>x</a:t>
            </a:r>
            <a:r>
              <a:rPr sz="2700" i="1" spc="104" baseline="-35493" dirty="0">
                <a:latin typeface="Cambria"/>
                <a:cs typeface="Cambria"/>
              </a:rPr>
              <a:t>i</a:t>
            </a:r>
            <a:r>
              <a:rPr sz="2700" i="1" spc="135" baseline="-35493" dirty="0">
                <a:latin typeface="Cambria"/>
                <a:cs typeface="Cambria"/>
              </a:rPr>
              <a:t> </a:t>
            </a:r>
            <a:r>
              <a:rPr sz="3150" spc="20" dirty="0">
                <a:latin typeface="Cambria"/>
                <a:cs typeface="Cambria"/>
              </a:rPr>
              <a:t>,</a:t>
            </a:r>
            <a:r>
              <a:rPr sz="3150" i="1" spc="20" dirty="0">
                <a:latin typeface="Cambria"/>
                <a:cs typeface="Cambria"/>
              </a:rPr>
              <a:t>C</a:t>
            </a:r>
            <a:r>
              <a:rPr sz="3150" i="1" spc="80" dirty="0">
                <a:latin typeface="Cambria"/>
                <a:cs typeface="Cambria"/>
              </a:rPr>
              <a:t> </a:t>
            </a:r>
            <a:r>
              <a:rPr sz="3150" spc="10" dirty="0">
                <a:latin typeface="Symbol"/>
                <a:cs typeface="Symbol"/>
              </a:rPr>
              <a:t></a:t>
            </a:r>
            <a:r>
              <a:rPr sz="3150" spc="-240" dirty="0">
                <a:latin typeface="Times New Roman"/>
                <a:cs typeface="Times New Roman"/>
              </a:rPr>
              <a:t> </a:t>
            </a:r>
            <a:r>
              <a:rPr sz="3150" i="1" spc="5" dirty="0">
                <a:latin typeface="Cambria"/>
                <a:cs typeface="Cambria"/>
              </a:rPr>
              <a:t>c</a:t>
            </a:r>
            <a:r>
              <a:rPr sz="3150" i="1" spc="-355" dirty="0">
                <a:latin typeface="Cambria"/>
                <a:cs typeface="Cambria"/>
              </a:rPr>
              <a:t> </a:t>
            </a:r>
            <a:r>
              <a:rPr sz="2700" i="1" spc="7" baseline="-35493" dirty="0">
                <a:latin typeface="Cambria"/>
                <a:cs typeface="Cambria"/>
              </a:rPr>
              <a:t>j</a:t>
            </a:r>
            <a:r>
              <a:rPr sz="2700" i="1" spc="52" baseline="-35493" dirty="0">
                <a:latin typeface="Cambria"/>
                <a:cs typeface="Cambria"/>
              </a:rPr>
              <a:t> </a:t>
            </a:r>
            <a:r>
              <a:rPr sz="3150" spc="120" dirty="0">
                <a:latin typeface="Cambria"/>
                <a:cs typeface="Cambria"/>
              </a:rPr>
              <a:t>)</a:t>
            </a:r>
            <a:r>
              <a:rPr sz="3150" spc="120" dirty="0">
                <a:latin typeface="Symbol"/>
                <a:cs typeface="Symbol"/>
              </a:rPr>
              <a:t></a:t>
            </a:r>
            <a:r>
              <a:rPr sz="3150" spc="-500" dirty="0">
                <a:latin typeface="Times New Roman"/>
                <a:cs typeface="Times New Roman"/>
              </a:rPr>
              <a:t> </a:t>
            </a:r>
            <a:r>
              <a:rPr sz="3150" spc="10" dirty="0">
                <a:latin typeface="Cambria"/>
                <a:cs typeface="Cambria"/>
              </a:rPr>
              <a:t>1</a:t>
            </a:r>
            <a:endParaRPr sz="3150" dirty="0">
              <a:latin typeface="Cambria"/>
              <a:cs typeface="Cambria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4247153" y="2004760"/>
            <a:ext cx="2168525" cy="5086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3150" i="1" spc="25" dirty="0">
                <a:latin typeface="Cambria"/>
                <a:cs typeface="Cambria"/>
              </a:rPr>
              <a:t>N</a:t>
            </a:r>
            <a:r>
              <a:rPr sz="3150" spc="25" dirty="0">
                <a:latin typeface="Cambria"/>
                <a:cs typeface="Cambria"/>
              </a:rPr>
              <a:t>(</a:t>
            </a:r>
            <a:r>
              <a:rPr sz="3150" i="1" spc="25" dirty="0">
                <a:latin typeface="Cambria"/>
                <a:cs typeface="Cambria"/>
              </a:rPr>
              <a:t>C</a:t>
            </a:r>
            <a:r>
              <a:rPr sz="3150" i="1" spc="65" dirty="0">
                <a:latin typeface="Cambria"/>
                <a:cs typeface="Cambria"/>
              </a:rPr>
              <a:t> </a:t>
            </a:r>
            <a:r>
              <a:rPr sz="3150" spc="10" dirty="0">
                <a:latin typeface="Symbol"/>
                <a:cs typeface="Symbol"/>
              </a:rPr>
              <a:t></a:t>
            </a:r>
            <a:r>
              <a:rPr sz="3150" spc="-250" dirty="0">
                <a:latin typeface="Times New Roman"/>
                <a:cs typeface="Times New Roman"/>
              </a:rPr>
              <a:t> </a:t>
            </a:r>
            <a:r>
              <a:rPr sz="3150" i="1" spc="5" dirty="0">
                <a:latin typeface="Cambria"/>
                <a:cs typeface="Cambria"/>
              </a:rPr>
              <a:t>c</a:t>
            </a:r>
            <a:r>
              <a:rPr sz="3150" i="1" spc="-360" dirty="0">
                <a:latin typeface="Cambria"/>
                <a:cs typeface="Cambria"/>
              </a:rPr>
              <a:t> </a:t>
            </a:r>
            <a:r>
              <a:rPr sz="2700" i="1" spc="7" baseline="-35493" dirty="0">
                <a:latin typeface="Cambria"/>
                <a:cs typeface="Cambria"/>
              </a:rPr>
              <a:t>j</a:t>
            </a:r>
            <a:r>
              <a:rPr sz="2700" i="1" spc="44" baseline="-35493" dirty="0">
                <a:latin typeface="Cambria"/>
                <a:cs typeface="Cambria"/>
              </a:rPr>
              <a:t> </a:t>
            </a:r>
            <a:r>
              <a:rPr sz="3150" spc="120" dirty="0">
                <a:latin typeface="Cambria"/>
                <a:cs typeface="Cambria"/>
              </a:rPr>
              <a:t>)</a:t>
            </a:r>
            <a:r>
              <a:rPr sz="3150" spc="120" dirty="0">
                <a:latin typeface="Symbol"/>
                <a:cs typeface="Symbol"/>
              </a:rPr>
              <a:t></a:t>
            </a:r>
            <a:r>
              <a:rPr sz="3150" spc="-380" dirty="0">
                <a:latin typeface="Times New Roman"/>
                <a:cs typeface="Times New Roman"/>
              </a:rPr>
              <a:t> </a:t>
            </a:r>
            <a:r>
              <a:rPr sz="3150" i="1" spc="-5" dirty="0">
                <a:latin typeface="Cambria"/>
                <a:cs typeface="Cambria"/>
              </a:rPr>
              <a:t>k</a:t>
            </a:r>
            <a:r>
              <a:rPr sz="2700" i="1" spc="-7" baseline="-35493" dirty="0">
                <a:latin typeface="Cambria"/>
                <a:cs typeface="Cambria"/>
              </a:rPr>
              <a:t>i</a:t>
            </a:r>
            <a:endParaRPr sz="2700" baseline="-35493">
              <a:latin typeface="Cambria"/>
              <a:cs typeface="Cambria"/>
            </a:endParaRPr>
          </a:p>
        </p:txBody>
      </p:sp>
      <p:sp>
        <p:nvSpPr>
          <p:cNvPr id="10" name="object 6"/>
          <p:cNvSpPr/>
          <p:nvPr/>
        </p:nvSpPr>
        <p:spPr>
          <a:xfrm>
            <a:off x="3727740" y="2001218"/>
            <a:ext cx="3246755" cy="0"/>
          </a:xfrm>
          <a:custGeom>
            <a:avLst/>
            <a:gdLst/>
            <a:ahLst/>
            <a:cxnLst/>
            <a:rect l="l" t="t" r="r" b="b"/>
            <a:pathLst>
              <a:path w="3246754">
                <a:moveTo>
                  <a:pt x="0" y="0"/>
                </a:moveTo>
                <a:lnTo>
                  <a:pt x="3246572" y="0"/>
                </a:lnTo>
              </a:path>
            </a:pathLst>
          </a:custGeom>
          <a:ln w="19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 txBox="1"/>
          <p:nvPr/>
        </p:nvSpPr>
        <p:spPr>
          <a:xfrm>
            <a:off x="710288" y="3751263"/>
            <a:ext cx="434713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r>
              <a:rPr sz="2400" spc="-5" dirty="0">
                <a:cs typeface="Arial"/>
              </a:rPr>
              <a:t>Somewhat </a:t>
            </a:r>
            <a:r>
              <a:rPr sz="2400" dirty="0">
                <a:cs typeface="Arial"/>
              </a:rPr>
              <a:t>more </a:t>
            </a:r>
            <a:r>
              <a:rPr sz="2400" spc="-5" dirty="0">
                <a:cs typeface="Arial"/>
              </a:rPr>
              <a:t>subtle</a:t>
            </a:r>
            <a:r>
              <a:rPr sz="2400" spc="-10" dirty="0">
                <a:cs typeface="Arial"/>
              </a:rPr>
              <a:t> </a:t>
            </a:r>
            <a:r>
              <a:rPr sz="2400" spc="-5" dirty="0">
                <a:cs typeface="Arial"/>
              </a:rPr>
              <a:t>version</a:t>
            </a:r>
            <a:endParaRPr sz="2400" dirty="0">
              <a:cs typeface="Arial"/>
            </a:endParaRPr>
          </a:p>
        </p:txBody>
      </p:sp>
      <p:sp>
        <p:nvSpPr>
          <p:cNvPr id="12" name="object 9"/>
          <p:cNvSpPr/>
          <p:nvPr/>
        </p:nvSpPr>
        <p:spPr>
          <a:xfrm>
            <a:off x="3171825" y="2585367"/>
            <a:ext cx="3200400" cy="624840"/>
          </a:xfrm>
          <a:custGeom>
            <a:avLst/>
            <a:gdLst/>
            <a:ahLst/>
            <a:cxnLst/>
            <a:rect l="l" t="t" r="r" b="b"/>
            <a:pathLst>
              <a:path w="3200400" h="624839">
                <a:moveTo>
                  <a:pt x="0" y="180061"/>
                </a:moveTo>
                <a:lnTo>
                  <a:pt x="6986" y="145455"/>
                </a:lnTo>
                <a:lnTo>
                  <a:pt x="26039" y="117196"/>
                </a:lnTo>
                <a:lnTo>
                  <a:pt x="54298" y="98143"/>
                </a:lnTo>
                <a:lnTo>
                  <a:pt x="88903" y="91157"/>
                </a:lnTo>
                <a:lnTo>
                  <a:pt x="1866900" y="91157"/>
                </a:lnTo>
                <a:lnTo>
                  <a:pt x="3091970" y="0"/>
                </a:lnTo>
                <a:lnTo>
                  <a:pt x="2667000" y="91157"/>
                </a:lnTo>
                <a:lnTo>
                  <a:pt x="3111496" y="91157"/>
                </a:lnTo>
                <a:lnTo>
                  <a:pt x="3146101" y="98143"/>
                </a:lnTo>
                <a:lnTo>
                  <a:pt x="3174360" y="117196"/>
                </a:lnTo>
                <a:lnTo>
                  <a:pt x="3193413" y="145455"/>
                </a:lnTo>
                <a:lnTo>
                  <a:pt x="3200400" y="180061"/>
                </a:lnTo>
                <a:lnTo>
                  <a:pt x="3200400" y="313407"/>
                </a:lnTo>
                <a:lnTo>
                  <a:pt x="3200400" y="535654"/>
                </a:lnTo>
                <a:lnTo>
                  <a:pt x="3193413" y="570259"/>
                </a:lnTo>
                <a:lnTo>
                  <a:pt x="3174360" y="598518"/>
                </a:lnTo>
                <a:lnTo>
                  <a:pt x="3146101" y="617571"/>
                </a:lnTo>
                <a:lnTo>
                  <a:pt x="3111496" y="624557"/>
                </a:lnTo>
                <a:lnTo>
                  <a:pt x="2667000" y="624557"/>
                </a:lnTo>
                <a:lnTo>
                  <a:pt x="1866900" y="624557"/>
                </a:lnTo>
                <a:lnTo>
                  <a:pt x="88903" y="624557"/>
                </a:lnTo>
                <a:lnTo>
                  <a:pt x="54298" y="617571"/>
                </a:lnTo>
                <a:lnTo>
                  <a:pt x="26039" y="598518"/>
                </a:lnTo>
                <a:lnTo>
                  <a:pt x="6986" y="570259"/>
                </a:lnTo>
                <a:lnTo>
                  <a:pt x="0" y="535654"/>
                </a:lnTo>
                <a:lnTo>
                  <a:pt x="0" y="313407"/>
                </a:lnTo>
                <a:lnTo>
                  <a:pt x="0" y="18005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/>
          <p:cNvSpPr txBox="1"/>
          <p:nvPr/>
        </p:nvSpPr>
        <p:spPr>
          <a:xfrm>
            <a:off x="3456878" y="2764271"/>
            <a:ext cx="269379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latin typeface="Calibri"/>
                <a:cs typeface="Calibri"/>
              </a:rPr>
              <a:t>number</a:t>
            </a:r>
            <a:r>
              <a:rPr sz="2000" dirty="0">
                <a:latin typeface="Calibri"/>
                <a:cs typeface="Calibri"/>
              </a:rPr>
              <a:t> of </a:t>
            </a:r>
            <a:r>
              <a:rPr sz="2000" spc="-10" dirty="0">
                <a:latin typeface="Calibri"/>
                <a:cs typeface="Calibri"/>
              </a:rPr>
              <a:t>values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i="1" spc="-50" dirty="0">
                <a:latin typeface="Comic Sans MS"/>
                <a:cs typeface="Comic Sans MS"/>
              </a:rPr>
              <a:t>X</a:t>
            </a:r>
            <a:r>
              <a:rPr sz="2000" i="1" spc="-75" baseline="-13333" dirty="0">
                <a:latin typeface="Comic Sans MS"/>
                <a:cs typeface="Comic Sans MS"/>
              </a:rPr>
              <a:t>i</a:t>
            </a:r>
            <a:endParaRPr sz="2000" baseline="-13333" dirty="0">
              <a:latin typeface="Comic Sans MS"/>
              <a:cs typeface="Comic Sans MS"/>
            </a:endParaRPr>
          </a:p>
        </p:txBody>
      </p:sp>
      <p:sp>
        <p:nvSpPr>
          <p:cNvPr id="14" name="object 11"/>
          <p:cNvSpPr/>
          <p:nvPr/>
        </p:nvSpPr>
        <p:spPr>
          <a:xfrm>
            <a:off x="2687194" y="5105822"/>
            <a:ext cx="4843145" cy="0"/>
          </a:xfrm>
          <a:custGeom>
            <a:avLst/>
            <a:gdLst/>
            <a:ahLst/>
            <a:cxnLst/>
            <a:rect l="l" t="t" r="r" b="b"/>
            <a:pathLst>
              <a:path w="4843145">
                <a:moveTo>
                  <a:pt x="0" y="0"/>
                </a:moveTo>
                <a:lnTo>
                  <a:pt x="4842707" y="0"/>
                </a:lnTo>
              </a:path>
            </a:pathLst>
          </a:custGeom>
          <a:ln w="185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/>
          <p:cNvSpPr txBox="1"/>
          <p:nvPr/>
        </p:nvSpPr>
        <p:spPr>
          <a:xfrm>
            <a:off x="5362435" y="5408228"/>
            <a:ext cx="98425" cy="341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i="1" dirty="0">
                <a:latin typeface="Times New Roman"/>
                <a:cs typeface="Times New Roman"/>
              </a:rPr>
              <a:t>j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6" name="object 13"/>
          <p:cNvSpPr txBox="1"/>
          <p:nvPr/>
        </p:nvSpPr>
        <p:spPr>
          <a:xfrm>
            <a:off x="5909948" y="4715707"/>
            <a:ext cx="98425" cy="341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i="1" dirty="0">
                <a:latin typeface="Times New Roman"/>
                <a:cs typeface="Times New Roman"/>
              </a:rPr>
              <a:t>j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8" name="object 15"/>
          <p:cNvSpPr txBox="1"/>
          <p:nvPr/>
        </p:nvSpPr>
        <p:spPr>
          <a:xfrm>
            <a:off x="3846484" y="5107983"/>
            <a:ext cx="255333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64335" algn="l"/>
              </a:tabLst>
            </a:pPr>
            <a:r>
              <a:rPr sz="3550" i="1" spc="-20" dirty="0">
                <a:latin typeface="Times New Roman"/>
                <a:cs typeface="Times New Roman"/>
              </a:rPr>
              <a:t>N </a:t>
            </a:r>
            <a:r>
              <a:rPr sz="3550" spc="-25" dirty="0">
                <a:latin typeface="Times New Roman"/>
                <a:cs typeface="Times New Roman"/>
              </a:rPr>
              <a:t>(</a:t>
            </a:r>
            <a:r>
              <a:rPr sz="3550" i="1" spc="-25" dirty="0">
                <a:latin typeface="Times New Roman"/>
                <a:cs typeface="Times New Roman"/>
              </a:rPr>
              <a:t>C</a:t>
            </a:r>
            <a:r>
              <a:rPr sz="3550" i="1" spc="-340" dirty="0">
                <a:latin typeface="Times New Roman"/>
                <a:cs typeface="Times New Roman"/>
              </a:rPr>
              <a:t> </a:t>
            </a:r>
            <a:r>
              <a:rPr sz="3550" spc="-20" dirty="0">
                <a:latin typeface="Symbol"/>
                <a:cs typeface="Symbol"/>
              </a:rPr>
              <a:t></a:t>
            </a:r>
            <a:r>
              <a:rPr sz="3550" spc="-130" dirty="0">
                <a:latin typeface="Times New Roman"/>
                <a:cs typeface="Times New Roman"/>
              </a:rPr>
              <a:t> </a:t>
            </a:r>
            <a:r>
              <a:rPr sz="3550" i="1" spc="-15" dirty="0">
                <a:latin typeface="Times New Roman"/>
                <a:cs typeface="Times New Roman"/>
              </a:rPr>
              <a:t>c	</a:t>
            </a:r>
            <a:r>
              <a:rPr sz="3550" spc="-10" dirty="0">
                <a:latin typeface="Times New Roman"/>
                <a:cs typeface="Times New Roman"/>
              </a:rPr>
              <a:t>) </a:t>
            </a:r>
            <a:r>
              <a:rPr sz="3550" spc="-20" dirty="0">
                <a:latin typeface="Symbol"/>
                <a:cs typeface="Symbol"/>
              </a:rPr>
              <a:t></a:t>
            </a:r>
            <a:r>
              <a:rPr sz="3550" spc="-605" dirty="0">
                <a:latin typeface="Times New Roman"/>
                <a:cs typeface="Times New Roman"/>
              </a:rPr>
              <a:t> </a:t>
            </a:r>
            <a:r>
              <a:rPr sz="3550" i="1" spc="-25" dirty="0">
                <a:latin typeface="Times New Roman"/>
                <a:cs typeface="Times New Roman"/>
              </a:rPr>
              <a:t>m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19" name="object 16"/>
          <p:cNvSpPr txBox="1"/>
          <p:nvPr/>
        </p:nvSpPr>
        <p:spPr>
          <a:xfrm>
            <a:off x="6046641" y="4415488"/>
            <a:ext cx="112331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50" spc="-10" dirty="0">
                <a:latin typeface="Times New Roman"/>
                <a:cs typeface="Times New Roman"/>
              </a:rPr>
              <a:t>) </a:t>
            </a:r>
            <a:r>
              <a:rPr sz="3550" spc="-20" dirty="0">
                <a:latin typeface="Symbol"/>
                <a:cs typeface="Symbol"/>
              </a:rPr>
              <a:t></a:t>
            </a:r>
            <a:r>
              <a:rPr sz="3550" spc="-605" dirty="0">
                <a:latin typeface="Times New Roman"/>
                <a:cs typeface="Times New Roman"/>
              </a:rPr>
              <a:t> </a:t>
            </a:r>
            <a:r>
              <a:rPr sz="3550" i="1" spc="-30" dirty="0">
                <a:latin typeface="Times New Roman"/>
                <a:cs typeface="Times New Roman"/>
              </a:rPr>
              <a:t>mp</a:t>
            </a:r>
            <a:endParaRPr sz="3550" dirty="0">
              <a:latin typeface="Times New Roman"/>
              <a:cs typeface="Times New Roman"/>
            </a:endParaRPr>
          </a:p>
        </p:txBody>
      </p:sp>
      <p:sp>
        <p:nvSpPr>
          <p:cNvPr id="22" name="object 19"/>
          <p:cNvSpPr txBox="1"/>
          <p:nvPr/>
        </p:nvSpPr>
        <p:spPr>
          <a:xfrm>
            <a:off x="7143153" y="4715707"/>
            <a:ext cx="311150" cy="341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i="1" spc="150" dirty="0">
                <a:latin typeface="Times New Roman"/>
                <a:cs typeface="Times New Roman"/>
              </a:rPr>
              <a:t>i</a:t>
            </a:r>
            <a:r>
              <a:rPr sz="2050" spc="90" dirty="0">
                <a:latin typeface="Times New Roman"/>
                <a:cs typeface="Times New Roman"/>
              </a:rPr>
              <a:t>,</a:t>
            </a:r>
            <a:r>
              <a:rPr sz="2050" i="1" dirty="0">
                <a:latin typeface="Times New Roman"/>
                <a:cs typeface="Times New Roman"/>
              </a:rPr>
              <a:t>k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3" name="object 20"/>
          <p:cNvSpPr txBox="1"/>
          <p:nvPr/>
        </p:nvSpPr>
        <p:spPr>
          <a:xfrm>
            <a:off x="2675325" y="4415488"/>
            <a:ext cx="323532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1158875" algn="l"/>
              </a:tabLst>
            </a:pPr>
            <a:r>
              <a:rPr sz="3550" i="1" spc="-20" dirty="0">
                <a:latin typeface="Times New Roman"/>
                <a:cs typeface="Times New Roman"/>
              </a:rPr>
              <a:t>N</a:t>
            </a:r>
            <a:r>
              <a:rPr sz="3550" i="1" spc="-484" dirty="0">
                <a:latin typeface="Times New Roman"/>
                <a:cs typeface="Times New Roman"/>
              </a:rPr>
              <a:t> </a:t>
            </a:r>
            <a:r>
              <a:rPr sz="3550" spc="-10" dirty="0">
                <a:latin typeface="Times New Roman"/>
                <a:cs typeface="Times New Roman"/>
              </a:rPr>
              <a:t>(</a:t>
            </a:r>
            <a:r>
              <a:rPr sz="3550" spc="-525" dirty="0">
                <a:latin typeface="Times New Roman"/>
                <a:cs typeface="Times New Roman"/>
              </a:rPr>
              <a:t> </a:t>
            </a:r>
            <a:r>
              <a:rPr sz="3550" i="1" spc="175" dirty="0">
                <a:latin typeface="Times New Roman"/>
                <a:cs typeface="Times New Roman"/>
              </a:rPr>
              <a:t>X</a:t>
            </a:r>
            <a:r>
              <a:rPr sz="3075" i="1" spc="262" baseline="-24390" dirty="0">
                <a:latin typeface="Times New Roman"/>
                <a:cs typeface="Times New Roman"/>
              </a:rPr>
              <a:t>i	</a:t>
            </a:r>
            <a:r>
              <a:rPr sz="3550" spc="-20" dirty="0">
                <a:latin typeface="Symbol"/>
                <a:cs typeface="Symbol"/>
              </a:rPr>
              <a:t></a:t>
            </a:r>
            <a:r>
              <a:rPr sz="3550" spc="-20" dirty="0">
                <a:latin typeface="Times New Roman"/>
                <a:cs typeface="Times New Roman"/>
              </a:rPr>
              <a:t> </a:t>
            </a:r>
            <a:r>
              <a:rPr sz="3550" i="1" spc="45" dirty="0">
                <a:latin typeface="Times New Roman"/>
                <a:cs typeface="Times New Roman"/>
              </a:rPr>
              <a:t>x</a:t>
            </a:r>
            <a:r>
              <a:rPr sz="3075" i="1" spc="67" baseline="-24390" dirty="0">
                <a:latin typeface="Times New Roman"/>
                <a:cs typeface="Times New Roman"/>
              </a:rPr>
              <a:t>i</a:t>
            </a:r>
            <a:r>
              <a:rPr sz="3075" spc="67" baseline="-24390" dirty="0">
                <a:latin typeface="Times New Roman"/>
                <a:cs typeface="Times New Roman"/>
              </a:rPr>
              <a:t>,</a:t>
            </a:r>
            <a:r>
              <a:rPr sz="3075" i="1" spc="67" baseline="-24390" dirty="0">
                <a:latin typeface="Times New Roman"/>
                <a:cs typeface="Times New Roman"/>
              </a:rPr>
              <a:t>k </a:t>
            </a:r>
            <a:r>
              <a:rPr sz="3550" spc="-10" dirty="0">
                <a:latin typeface="Times New Roman"/>
                <a:cs typeface="Times New Roman"/>
              </a:rPr>
              <a:t>, </a:t>
            </a:r>
            <a:r>
              <a:rPr sz="3550" i="1" spc="-20" dirty="0">
                <a:latin typeface="Times New Roman"/>
                <a:cs typeface="Times New Roman"/>
              </a:rPr>
              <a:t>C </a:t>
            </a:r>
            <a:r>
              <a:rPr sz="3550" spc="-20" dirty="0">
                <a:latin typeface="Symbol"/>
                <a:cs typeface="Symbol"/>
              </a:rPr>
              <a:t></a:t>
            </a:r>
            <a:r>
              <a:rPr sz="3550" spc="-509" dirty="0">
                <a:latin typeface="Times New Roman"/>
                <a:cs typeface="Times New Roman"/>
              </a:rPr>
              <a:t> </a:t>
            </a:r>
            <a:r>
              <a:rPr sz="3550" i="1" spc="-15" dirty="0">
                <a:latin typeface="Times New Roman"/>
                <a:cs typeface="Times New Roman"/>
              </a:rPr>
              <a:t>c</a:t>
            </a:r>
            <a:endParaRPr sz="3550" dirty="0">
              <a:latin typeface="Times New Roman"/>
              <a:cs typeface="Times New Roman"/>
            </a:endParaRPr>
          </a:p>
        </p:txBody>
      </p:sp>
      <p:sp>
        <p:nvSpPr>
          <p:cNvPr id="26" name="object 23"/>
          <p:cNvSpPr txBox="1"/>
          <p:nvPr/>
        </p:nvSpPr>
        <p:spPr>
          <a:xfrm>
            <a:off x="5862669" y="3502025"/>
            <a:ext cx="2162810" cy="5829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46405" marR="30480" indent="-408940">
              <a:lnSpc>
                <a:spcPts val="2210"/>
              </a:lnSpc>
              <a:spcBef>
                <a:spcPts val="130"/>
              </a:spcBef>
            </a:pPr>
            <a:r>
              <a:rPr sz="1800" spc="-15" dirty="0">
                <a:latin typeface="Calibri"/>
                <a:cs typeface="Calibri"/>
              </a:rPr>
              <a:t>overall </a:t>
            </a:r>
            <a:r>
              <a:rPr sz="1800" spc="-10" dirty="0">
                <a:latin typeface="Calibri"/>
                <a:cs typeface="Calibri"/>
              </a:rPr>
              <a:t>fraction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data  </a:t>
            </a:r>
            <a:r>
              <a:rPr sz="1800" spc="-5" dirty="0">
                <a:latin typeface="Calibri"/>
                <a:cs typeface="Calibri"/>
              </a:rPr>
              <a:t>where </a:t>
            </a:r>
            <a:r>
              <a:rPr sz="1900" i="1" spc="-40" dirty="0">
                <a:latin typeface="Comic Sans MS"/>
                <a:cs typeface="Comic Sans MS"/>
              </a:rPr>
              <a:t>X</a:t>
            </a:r>
            <a:r>
              <a:rPr sz="1875" i="1" spc="-60" baseline="-13333" dirty="0">
                <a:latin typeface="Comic Sans MS"/>
                <a:cs typeface="Comic Sans MS"/>
              </a:rPr>
              <a:t>i</a:t>
            </a:r>
            <a:r>
              <a:rPr sz="1900" i="1" spc="-40" dirty="0">
                <a:latin typeface="Comic Sans MS"/>
                <a:cs typeface="Comic Sans MS"/>
              </a:rPr>
              <a:t>=x</a:t>
            </a:r>
            <a:r>
              <a:rPr sz="1875" i="1" spc="-60" baseline="-13333" dirty="0">
                <a:latin typeface="Comic Sans MS"/>
                <a:cs typeface="Comic Sans MS"/>
              </a:rPr>
              <a:t>i,k</a:t>
            </a:r>
            <a:endParaRPr sz="1875" baseline="-13333">
              <a:latin typeface="Comic Sans MS"/>
              <a:cs typeface="Comic Sans MS"/>
            </a:endParaRPr>
          </a:p>
        </p:txBody>
      </p:sp>
      <p:sp>
        <p:nvSpPr>
          <p:cNvPr id="27" name="object 24"/>
          <p:cNvSpPr/>
          <p:nvPr/>
        </p:nvSpPr>
        <p:spPr>
          <a:xfrm>
            <a:off x="6067425" y="5437180"/>
            <a:ext cx="2819400" cy="1049655"/>
          </a:xfrm>
          <a:custGeom>
            <a:avLst/>
            <a:gdLst/>
            <a:ahLst/>
            <a:cxnLst/>
            <a:rect l="l" t="t" r="r" b="b"/>
            <a:pathLst>
              <a:path w="2819400" h="1049654">
                <a:moveTo>
                  <a:pt x="0" y="350847"/>
                </a:moveTo>
                <a:lnTo>
                  <a:pt x="7122" y="306690"/>
                </a:lnTo>
                <a:lnTo>
                  <a:pt x="26954" y="268340"/>
                </a:lnTo>
                <a:lnTo>
                  <a:pt x="57196" y="238098"/>
                </a:lnTo>
                <a:lnTo>
                  <a:pt x="95545" y="218266"/>
                </a:lnTo>
                <a:lnTo>
                  <a:pt x="139702" y="211144"/>
                </a:lnTo>
                <a:lnTo>
                  <a:pt x="469900" y="211144"/>
                </a:lnTo>
                <a:lnTo>
                  <a:pt x="268237" y="0"/>
                </a:lnTo>
                <a:lnTo>
                  <a:pt x="1174750" y="211144"/>
                </a:lnTo>
                <a:lnTo>
                  <a:pt x="2679697" y="211144"/>
                </a:lnTo>
                <a:lnTo>
                  <a:pt x="2723854" y="218266"/>
                </a:lnTo>
                <a:lnTo>
                  <a:pt x="2762203" y="238098"/>
                </a:lnTo>
                <a:lnTo>
                  <a:pt x="2792445" y="268340"/>
                </a:lnTo>
                <a:lnTo>
                  <a:pt x="2812277" y="306690"/>
                </a:lnTo>
                <a:lnTo>
                  <a:pt x="2819400" y="350847"/>
                </a:lnTo>
                <a:lnTo>
                  <a:pt x="2819400" y="560394"/>
                </a:lnTo>
                <a:lnTo>
                  <a:pt x="2819400" y="909641"/>
                </a:lnTo>
                <a:lnTo>
                  <a:pt x="2812277" y="953798"/>
                </a:lnTo>
                <a:lnTo>
                  <a:pt x="2792445" y="992147"/>
                </a:lnTo>
                <a:lnTo>
                  <a:pt x="2762203" y="1022389"/>
                </a:lnTo>
                <a:lnTo>
                  <a:pt x="2723854" y="1042221"/>
                </a:lnTo>
                <a:lnTo>
                  <a:pt x="2679697" y="1049344"/>
                </a:lnTo>
                <a:lnTo>
                  <a:pt x="1174750" y="1049344"/>
                </a:lnTo>
                <a:lnTo>
                  <a:pt x="469900" y="1049344"/>
                </a:lnTo>
                <a:lnTo>
                  <a:pt x="139702" y="1049344"/>
                </a:lnTo>
                <a:lnTo>
                  <a:pt x="95545" y="1042221"/>
                </a:lnTo>
                <a:lnTo>
                  <a:pt x="57196" y="1022389"/>
                </a:lnTo>
                <a:lnTo>
                  <a:pt x="26954" y="992147"/>
                </a:lnTo>
                <a:lnTo>
                  <a:pt x="7122" y="953798"/>
                </a:lnTo>
                <a:lnTo>
                  <a:pt x="0" y="909641"/>
                </a:lnTo>
                <a:lnTo>
                  <a:pt x="0" y="560394"/>
                </a:lnTo>
                <a:lnTo>
                  <a:pt x="0" y="35084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5"/>
          <p:cNvSpPr txBox="1"/>
          <p:nvPr/>
        </p:nvSpPr>
        <p:spPr>
          <a:xfrm>
            <a:off x="6652247" y="5802054"/>
            <a:ext cx="1940602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090">
              <a:lnSpc>
                <a:spcPts val="2135"/>
              </a:lnSpc>
              <a:spcBef>
                <a:spcPts val="100"/>
              </a:spcBef>
            </a:pPr>
            <a:r>
              <a:rPr sz="2000" spc="-15" dirty="0">
                <a:cs typeface="Calibri"/>
              </a:rPr>
              <a:t>extent</a:t>
            </a:r>
            <a:r>
              <a:rPr sz="2000" spc="-10" dirty="0">
                <a:cs typeface="Calibri"/>
              </a:rPr>
              <a:t> </a:t>
            </a:r>
            <a:r>
              <a:rPr sz="2000" dirty="0">
                <a:cs typeface="Calibri"/>
              </a:rPr>
              <a:t>of</a:t>
            </a:r>
          </a:p>
          <a:p>
            <a:pPr marL="38100">
              <a:lnSpc>
                <a:spcPts val="2135"/>
              </a:lnSpc>
            </a:pPr>
            <a:r>
              <a:rPr sz="2000" spc="-5" dirty="0">
                <a:cs typeface="Yu Gothic"/>
              </a:rPr>
              <a:t>“</a:t>
            </a:r>
            <a:r>
              <a:rPr sz="2000" spc="-5" dirty="0">
                <a:cs typeface="Calibri"/>
              </a:rPr>
              <a:t>smoothing</a:t>
            </a:r>
            <a:r>
              <a:rPr sz="2000" spc="-5" dirty="0">
                <a:cs typeface="Yu Gothic"/>
              </a:rPr>
              <a:t>”</a:t>
            </a:r>
            <a:endParaRPr sz="2400" baseline="-29761" dirty="0"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7012357" y="5242302"/>
                <a:ext cx="20294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𝑘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∈{1,2,…,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357" y="5242302"/>
                <a:ext cx="2029465" cy="369332"/>
              </a:xfrm>
              <a:prstGeom prst="rect">
                <a:avLst/>
              </a:prstGeom>
              <a:blipFill>
                <a:blip r:embed="rId3"/>
                <a:stretch>
                  <a:fillRect l="-3303" r="-5105"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/>
          <p:cNvCxnSpPr/>
          <p:nvPr/>
        </p:nvCxnSpPr>
        <p:spPr>
          <a:xfrm flipH="1">
            <a:off x="7169956" y="4969343"/>
            <a:ext cx="202394" cy="3595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78" y="4735301"/>
            <a:ext cx="1839780" cy="616421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512" y="1476551"/>
            <a:ext cx="1683086" cy="80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21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54665"/>
            <a:ext cx="7665605" cy="585111"/>
          </a:xfrm>
        </p:spPr>
        <p:txBody>
          <a:bodyPr/>
          <a:lstStyle/>
          <a:p>
            <a:pPr marL="12700">
              <a:lnSpc>
                <a:spcPts val="5525"/>
              </a:lnSpc>
              <a:spcBef>
                <a:spcPts val="100"/>
              </a:spcBef>
            </a:pPr>
            <a:r>
              <a:rPr lang="en-US" altLang="zh-CN" sz="3600" dirty="0">
                <a:solidFill>
                  <a:srgbClr val="FF0000"/>
                </a:solidFill>
              </a:rPr>
              <a:t>Summary</a:t>
            </a:r>
            <a:r>
              <a:rPr lang="en-US" altLang="zh-CN" sz="3600" dirty="0"/>
              <a:t>: </a:t>
            </a:r>
            <a:r>
              <a:rPr lang="en-US" altLang="zh-CN" sz="3600" spc="-15" dirty="0"/>
              <a:t>Generative </a:t>
            </a:r>
            <a:r>
              <a:rPr lang="en-US" altLang="zh-CN" sz="3600" spc="-10" dirty="0"/>
              <a:t>Bayes</a:t>
            </a:r>
            <a:r>
              <a:rPr lang="en-US" altLang="zh-CN" sz="3600" spc="-25" dirty="0"/>
              <a:t> </a:t>
            </a:r>
            <a:r>
              <a:rPr lang="en-US" altLang="zh-CN" sz="3600" dirty="0"/>
              <a:t>Classifier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Task: Classify a new instance X based on a tuple of attribute values </a:t>
                </a:r>
                <a14:m>
                  <m:oMath xmlns:m="http://schemas.openxmlformats.org/officeDocument/2006/math">
                    <m:r>
                      <a:rPr lang="en-US" altLang="zh-CN" sz="2400" b="0" i="1" spc="10" dirty="0" smtClean="0">
                        <a:latin typeface="Cambria Math" panose="02040503050406030204" pitchFamily="18" charset="0"/>
                        <a:cs typeface="Times New Roman"/>
                      </a:rPr>
                      <m:t>𝑋</m:t>
                    </m:r>
                    <m:r>
                      <a:rPr lang="en-US" altLang="zh-CN" sz="2400" i="1" spc="10" dirty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US" altLang="zh-CN" sz="2400" i="1" spc="10" dirty="0" smtClean="0">
                        <a:latin typeface="Cambria Math" panose="02040503050406030204" pitchFamily="18" charset="0"/>
                        <a:cs typeface="Times New Roman"/>
                      </a:rPr>
                      <m:t>&lt;</m:t>
                    </m:r>
                    <m:r>
                      <a:rPr lang="en-US" altLang="zh-CN" sz="2400" i="1" spc="-25" dirty="0">
                        <a:latin typeface="Cambria Math" panose="02040503050406030204" pitchFamily="18" charset="0"/>
                        <a:cs typeface="Times New Roman"/>
                      </a:rPr>
                      <m:t>𝑋</m:t>
                    </m:r>
                    <m:r>
                      <a:rPr lang="en-US" altLang="zh-CN" sz="2000" i="1" spc="-37" baseline="-24904" dirty="0">
                        <a:latin typeface="Cambria Math" panose="02040503050406030204" pitchFamily="18" charset="0"/>
                        <a:cs typeface="Times New Roman"/>
                      </a:rPr>
                      <m:t>1</m:t>
                    </m:r>
                    <m:r>
                      <a:rPr lang="en-US" altLang="zh-CN" sz="2400" i="1" spc="-25" dirty="0">
                        <a:latin typeface="Cambria Math" panose="02040503050406030204" pitchFamily="18" charset="0"/>
                        <a:cs typeface="Times New Roman"/>
                      </a:rPr>
                      <m:t>, </m:t>
                    </m:r>
                    <m:r>
                      <a:rPr lang="en-US" altLang="zh-CN" sz="2400" i="1" spc="185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𝑋</m:t>
                    </m:r>
                    <m:r>
                      <a:rPr lang="en-US" altLang="zh-CN" sz="2000" i="1" spc="277" baseline="-24904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/>
                      </a:rPr>
                      <m:t>2</m:t>
                    </m:r>
                    <m:r>
                      <a:rPr lang="en-US" altLang="zh-CN" sz="2400" i="1" spc="185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/>
                      </a:rPr>
                      <m:t>,</m:t>
                    </m:r>
                    <m:r>
                      <a:rPr lang="en-US" altLang="zh-CN" sz="2400" i="1" spc="185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/>
                      </a:rPr>
                      <m:t>…</m:t>
                    </m:r>
                    <m:r>
                      <a:rPr lang="en-US" altLang="zh-CN" sz="2400" i="1" spc="185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/>
                      </a:rPr>
                      <m:t>,</m:t>
                    </m:r>
                    <m:r>
                      <a:rPr lang="en-US" altLang="zh-CN" sz="2400" i="1" spc="-395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US" altLang="zh-CN" sz="2400" i="1" spc="110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𝑋</m:t>
                    </m:r>
                    <m:r>
                      <a:rPr lang="en-US" altLang="zh-CN" sz="2000" i="1" spc="165" baseline="-24904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into one of the classes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075" r="-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37</a:t>
            </a:fld>
            <a:endParaRPr lang="zh-CN" altLang="en-US" dirty="0"/>
          </a:p>
        </p:txBody>
      </p:sp>
      <p:sp>
        <p:nvSpPr>
          <p:cNvPr id="8" name="object 4"/>
          <p:cNvSpPr txBox="1"/>
          <p:nvPr/>
        </p:nvSpPr>
        <p:spPr>
          <a:xfrm>
            <a:off x="1330902" y="2686008"/>
            <a:ext cx="62611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5195" algn="l"/>
              </a:tabLst>
            </a:pPr>
            <a:r>
              <a:rPr sz="2200" spc="-5" dirty="0">
                <a:latin typeface="Arial"/>
                <a:cs typeface="Arial"/>
              </a:rPr>
              <a:t>	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20" name="object 17"/>
          <p:cNvSpPr txBox="1"/>
          <p:nvPr/>
        </p:nvSpPr>
        <p:spPr>
          <a:xfrm>
            <a:off x="1657350" y="5476330"/>
            <a:ext cx="4289339" cy="401392"/>
          </a:xfrm>
          <a:prstGeom prst="rect">
            <a:avLst/>
          </a:prstGeom>
          <a:ln w="9525">
            <a:solidFill>
              <a:srgbClr val="A4050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 algn="ctr">
              <a:lnSpc>
                <a:spcPct val="100000"/>
              </a:lnSpc>
              <a:spcBef>
                <a:spcPts val="250"/>
              </a:spcBef>
            </a:pPr>
            <a:r>
              <a:rPr sz="2400" spc="-5" dirty="0">
                <a:latin typeface="Calibri"/>
                <a:cs typeface="Calibri"/>
              </a:rPr>
              <a:t>MAP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10" dirty="0">
                <a:latin typeface="Calibri"/>
                <a:cs typeface="Calibri"/>
              </a:rPr>
              <a:t>Maximum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lang="en-US"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Posteriori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06262" y="2580470"/>
            <a:ext cx="4997242" cy="2745914"/>
            <a:chOff x="2306262" y="2580470"/>
            <a:chExt cx="4997242" cy="2745914"/>
          </a:xfrm>
        </p:grpSpPr>
        <p:sp>
          <p:nvSpPr>
            <p:cNvPr id="14" name="object 11"/>
            <p:cNvSpPr txBox="1"/>
            <p:nvPr/>
          </p:nvSpPr>
          <p:spPr>
            <a:xfrm>
              <a:off x="2306262" y="2580470"/>
              <a:ext cx="4310380" cy="64452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5"/>
                </a:spcBef>
              </a:pPr>
              <a:r>
                <a:rPr sz="2550" i="1" spc="15" dirty="0">
                  <a:latin typeface="Times New Roman"/>
                  <a:cs typeface="Times New Roman"/>
                </a:rPr>
                <a:t>c</a:t>
              </a:r>
              <a:r>
                <a:rPr sz="2175" i="1" spc="22" baseline="-24904" dirty="0">
                  <a:latin typeface="Times New Roman"/>
                  <a:cs typeface="Times New Roman"/>
                </a:rPr>
                <a:t>MAP</a:t>
              </a:r>
              <a:r>
                <a:rPr sz="2175" i="1" spc="30" baseline="-24904" dirty="0">
                  <a:latin typeface="Times New Roman"/>
                  <a:cs typeface="Times New Roman"/>
                </a:rPr>
                <a:t> </a:t>
              </a:r>
              <a:r>
                <a:rPr sz="2550" spc="10" dirty="0">
                  <a:latin typeface="Symbol"/>
                  <a:cs typeface="Symbol"/>
                </a:rPr>
                <a:t></a:t>
              </a:r>
              <a:r>
                <a:rPr sz="2550" spc="-130" dirty="0">
                  <a:latin typeface="Times New Roman"/>
                  <a:cs typeface="Times New Roman"/>
                </a:rPr>
                <a:t> </a:t>
              </a:r>
              <a:r>
                <a:rPr sz="2550" dirty="0">
                  <a:latin typeface="Times New Roman"/>
                  <a:cs typeface="Times New Roman"/>
                </a:rPr>
                <a:t>argmax</a:t>
              </a:r>
              <a:r>
                <a:rPr sz="2550" spc="-290" dirty="0">
                  <a:latin typeface="Times New Roman"/>
                  <a:cs typeface="Times New Roman"/>
                </a:rPr>
                <a:t> </a:t>
              </a:r>
              <a:r>
                <a:rPr sz="2550" i="1" spc="80" dirty="0">
                  <a:latin typeface="Times New Roman"/>
                  <a:cs typeface="Times New Roman"/>
                </a:rPr>
                <a:t>P</a:t>
              </a:r>
              <a:r>
                <a:rPr sz="2550" spc="80" dirty="0">
                  <a:latin typeface="Times New Roman"/>
                  <a:cs typeface="Times New Roman"/>
                </a:rPr>
                <a:t>(</a:t>
              </a:r>
              <a:r>
                <a:rPr sz="2550" i="1" spc="80" dirty="0">
                  <a:latin typeface="Times New Roman"/>
                  <a:cs typeface="Times New Roman"/>
                </a:rPr>
                <a:t>c</a:t>
              </a:r>
              <a:r>
                <a:rPr sz="2175" i="1" spc="120" baseline="-24904" dirty="0">
                  <a:latin typeface="Times New Roman"/>
                  <a:cs typeface="Times New Roman"/>
                </a:rPr>
                <a:t>j</a:t>
              </a:r>
              <a:r>
                <a:rPr sz="2175" i="1" spc="547" baseline="-24904" dirty="0">
                  <a:latin typeface="Times New Roman"/>
                  <a:cs typeface="Times New Roman"/>
                </a:rPr>
                <a:t> </a:t>
              </a:r>
              <a:r>
                <a:rPr sz="2550" dirty="0">
                  <a:latin typeface="Times New Roman"/>
                  <a:cs typeface="Times New Roman"/>
                </a:rPr>
                <a:t>|</a:t>
              </a:r>
              <a:r>
                <a:rPr sz="2550" spc="-95" dirty="0">
                  <a:latin typeface="Times New Roman"/>
                  <a:cs typeface="Times New Roman"/>
                </a:rPr>
                <a:t> </a:t>
              </a:r>
              <a:r>
                <a:rPr sz="2550" i="1" spc="-35" dirty="0">
                  <a:latin typeface="Times New Roman"/>
                  <a:cs typeface="Times New Roman"/>
                </a:rPr>
                <a:t>x</a:t>
              </a:r>
              <a:r>
                <a:rPr sz="2175" spc="-52" baseline="-24904" dirty="0">
                  <a:latin typeface="Times New Roman"/>
                  <a:cs typeface="Times New Roman"/>
                </a:rPr>
                <a:t>1</a:t>
              </a:r>
              <a:r>
                <a:rPr sz="2550" spc="-35" dirty="0">
                  <a:latin typeface="Times New Roman"/>
                  <a:cs typeface="Times New Roman"/>
                </a:rPr>
                <a:t>,</a:t>
              </a:r>
              <a:r>
                <a:rPr sz="2550" spc="-190" dirty="0">
                  <a:latin typeface="Times New Roman"/>
                  <a:cs typeface="Times New Roman"/>
                </a:rPr>
                <a:t> </a:t>
              </a:r>
              <a:r>
                <a:rPr sz="2550" i="1" spc="185" dirty="0">
                  <a:latin typeface="Times New Roman"/>
                  <a:cs typeface="Times New Roman"/>
                </a:rPr>
                <a:t>x</a:t>
              </a:r>
              <a:r>
                <a:rPr sz="2175" spc="277" baseline="-24904" dirty="0">
                  <a:latin typeface="Times New Roman"/>
                  <a:cs typeface="Times New Roman"/>
                </a:rPr>
                <a:t>2</a:t>
              </a:r>
              <a:r>
                <a:rPr sz="2550" spc="185" dirty="0">
                  <a:latin typeface="Times New Roman"/>
                  <a:cs typeface="Times New Roman"/>
                </a:rPr>
                <a:t>,</a:t>
              </a:r>
              <a:r>
                <a:rPr sz="2550" spc="185" dirty="0">
                  <a:latin typeface="Calibri"/>
                  <a:cs typeface="Calibri"/>
                </a:rPr>
                <a:t>…</a:t>
              </a:r>
              <a:r>
                <a:rPr sz="2550" spc="185" dirty="0">
                  <a:latin typeface="Times New Roman"/>
                  <a:cs typeface="Times New Roman"/>
                </a:rPr>
                <a:t>,</a:t>
              </a:r>
              <a:r>
                <a:rPr sz="2550" spc="-190" dirty="0">
                  <a:latin typeface="Times New Roman"/>
                  <a:cs typeface="Times New Roman"/>
                </a:rPr>
                <a:t> </a:t>
              </a:r>
              <a:r>
                <a:rPr sz="2550" i="1" spc="95" dirty="0">
                  <a:latin typeface="Times New Roman"/>
                  <a:cs typeface="Times New Roman"/>
                </a:rPr>
                <a:t>x</a:t>
              </a:r>
              <a:r>
                <a:rPr sz="2175" i="1" spc="142" baseline="-24904" dirty="0">
                  <a:latin typeface="Times New Roman"/>
                  <a:cs typeface="Times New Roman"/>
                </a:rPr>
                <a:t>p</a:t>
              </a:r>
              <a:r>
                <a:rPr sz="2175" i="1" spc="-112" baseline="-24904" dirty="0">
                  <a:latin typeface="Times New Roman"/>
                  <a:cs typeface="Times New Roman"/>
                </a:rPr>
                <a:t> </a:t>
              </a:r>
              <a:r>
                <a:rPr sz="2550" spc="5" dirty="0">
                  <a:latin typeface="Times New Roman"/>
                  <a:cs typeface="Times New Roman"/>
                </a:rPr>
                <a:t>)</a:t>
              </a:r>
              <a:endParaRPr sz="2550" dirty="0">
                <a:latin typeface="Times New Roman"/>
                <a:cs typeface="Times New Roman"/>
              </a:endParaRPr>
            </a:p>
            <a:p>
              <a:pPr marL="1184910">
                <a:lnSpc>
                  <a:spcPct val="100000"/>
                </a:lnSpc>
                <a:spcBef>
                  <a:spcPts val="65"/>
                </a:spcBef>
              </a:pPr>
              <a:r>
                <a:rPr sz="1450" i="1" spc="75" dirty="0">
                  <a:latin typeface="Times New Roman"/>
                  <a:cs typeface="Times New Roman"/>
                </a:rPr>
                <a:t>c</a:t>
              </a:r>
              <a:r>
                <a:rPr sz="1575" i="1" spc="112" baseline="-18518" dirty="0">
                  <a:latin typeface="Times New Roman"/>
                  <a:cs typeface="Times New Roman"/>
                </a:rPr>
                <a:t>j</a:t>
              </a:r>
              <a:r>
                <a:rPr sz="1575" i="1" spc="-120" baseline="-18518" dirty="0">
                  <a:latin typeface="Times New Roman"/>
                  <a:cs typeface="Times New Roman"/>
                </a:rPr>
                <a:t> </a:t>
              </a:r>
              <a:r>
                <a:rPr sz="1450" spc="25" dirty="0">
                  <a:latin typeface="Symbol"/>
                  <a:cs typeface="Symbol"/>
                </a:rPr>
                <a:t></a:t>
              </a:r>
              <a:r>
                <a:rPr sz="1450" i="1" spc="25" dirty="0">
                  <a:latin typeface="Times New Roman"/>
                  <a:cs typeface="Times New Roman"/>
                </a:rPr>
                <a:t>C</a:t>
              </a:r>
              <a:endParaRPr sz="1450" dirty="0">
                <a:latin typeface="Times New Roman"/>
                <a:cs typeface="Times New Roman"/>
              </a:endParaRPr>
            </a:p>
          </p:txBody>
        </p:sp>
        <p:sp>
          <p:nvSpPr>
            <p:cNvPr id="15" name="object 12"/>
            <p:cNvSpPr txBox="1"/>
            <p:nvPr/>
          </p:nvSpPr>
          <p:spPr>
            <a:xfrm>
              <a:off x="3366411" y="3830339"/>
              <a:ext cx="501015" cy="25146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30"/>
                </a:spcBef>
              </a:pPr>
              <a:r>
                <a:rPr sz="1450" i="1" spc="75" dirty="0">
                  <a:latin typeface="Times New Roman"/>
                  <a:cs typeface="Times New Roman"/>
                </a:rPr>
                <a:t>c</a:t>
              </a:r>
              <a:r>
                <a:rPr sz="1575" i="1" spc="112" baseline="-18518" dirty="0">
                  <a:latin typeface="Times New Roman"/>
                  <a:cs typeface="Times New Roman"/>
                </a:rPr>
                <a:t>j</a:t>
              </a:r>
              <a:r>
                <a:rPr sz="1575" i="1" spc="-165" baseline="-18518" dirty="0">
                  <a:latin typeface="Times New Roman"/>
                  <a:cs typeface="Times New Roman"/>
                </a:rPr>
                <a:t> </a:t>
              </a:r>
              <a:r>
                <a:rPr sz="1450" spc="25" dirty="0">
                  <a:latin typeface="Symbol"/>
                  <a:cs typeface="Symbol"/>
                </a:rPr>
                <a:t></a:t>
              </a:r>
              <a:r>
                <a:rPr sz="1450" i="1" spc="25" dirty="0">
                  <a:latin typeface="Times New Roman"/>
                  <a:cs typeface="Times New Roman"/>
                </a:rPr>
                <a:t>C</a:t>
              </a:r>
              <a:endParaRPr sz="1450">
                <a:latin typeface="Times New Roman"/>
                <a:cs typeface="Times New Roman"/>
              </a:endParaRPr>
            </a:p>
          </p:txBody>
        </p:sp>
        <p:sp>
          <p:nvSpPr>
            <p:cNvPr id="16" name="object 13"/>
            <p:cNvSpPr txBox="1"/>
            <p:nvPr/>
          </p:nvSpPr>
          <p:spPr>
            <a:xfrm>
              <a:off x="2892825" y="3205711"/>
              <a:ext cx="4404360" cy="64452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324610">
                <a:lnSpc>
                  <a:spcPts val="2430"/>
                </a:lnSpc>
                <a:spcBef>
                  <a:spcPts val="110"/>
                </a:spcBef>
              </a:pPr>
              <a:r>
                <a:rPr sz="2550" i="1" spc="30" dirty="0">
                  <a:latin typeface="Times New Roman"/>
                  <a:cs typeface="Times New Roman"/>
                </a:rPr>
                <a:t>P</a:t>
              </a:r>
              <a:r>
                <a:rPr sz="2550" spc="30" dirty="0">
                  <a:latin typeface="Times New Roman"/>
                  <a:cs typeface="Times New Roman"/>
                </a:rPr>
                <a:t>(</a:t>
              </a:r>
              <a:r>
                <a:rPr sz="2550" i="1" spc="30" dirty="0">
                  <a:latin typeface="Times New Roman"/>
                  <a:cs typeface="Times New Roman"/>
                </a:rPr>
                <a:t>x</a:t>
              </a:r>
              <a:r>
                <a:rPr sz="2175" spc="44" baseline="-24904" dirty="0">
                  <a:latin typeface="Times New Roman"/>
                  <a:cs typeface="Times New Roman"/>
                </a:rPr>
                <a:t>1</a:t>
              </a:r>
              <a:r>
                <a:rPr sz="2550" spc="30" dirty="0">
                  <a:latin typeface="Times New Roman"/>
                  <a:cs typeface="Times New Roman"/>
                </a:rPr>
                <a:t>,</a:t>
              </a:r>
              <a:r>
                <a:rPr sz="2550" spc="-195" dirty="0">
                  <a:latin typeface="Times New Roman"/>
                  <a:cs typeface="Times New Roman"/>
                </a:rPr>
                <a:t> </a:t>
              </a:r>
              <a:r>
                <a:rPr sz="2550" i="1" spc="185" dirty="0">
                  <a:latin typeface="Times New Roman"/>
                  <a:cs typeface="Times New Roman"/>
                </a:rPr>
                <a:t>x</a:t>
              </a:r>
              <a:r>
                <a:rPr sz="2175" spc="277" baseline="-24904" dirty="0">
                  <a:latin typeface="Times New Roman"/>
                  <a:cs typeface="Times New Roman"/>
                </a:rPr>
                <a:t>2</a:t>
              </a:r>
              <a:r>
                <a:rPr sz="2550" spc="185" dirty="0">
                  <a:latin typeface="Times New Roman"/>
                  <a:cs typeface="Times New Roman"/>
                </a:rPr>
                <a:t>,</a:t>
              </a:r>
              <a:r>
                <a:rPr sz="2550" spc="185" dirty="0">
                  <a:latin typeface="Calibri"/>
                  <a:cs typeface="Calibri"/>
                </a:rPr>
                <a:t>…</a:t>
              </a:r>
              <a:r>
                <a:rPr sz="2550" spc="185" dirty="0">
                  <a:latin typeface="Times New Roman"/>
                  <a:cs typeface="Times New Roman"/>
                </a:rPr>
                <a:t>,</a:t>
              </a:r>
              <a:r>
                <a:rPr sz="2550" spc="-195" dirty="0">
                  <a:latin typeface="Times New Roman"/>
                  <a:cs typeface="Times New Roman"/>
                </a:rPr>
                <a:t> </a:t>
              </a:r>
              <a:r>
                <a:rPr sz="2550" i="1" spc="95" dirty="0">
                  <a:latin typeface="Times New Roman"/>
                  <a:cs typeface="Times New Roman"/>
                </a:rPr>
                <a:t>x</a:t>
              </a:r>
              <a:r>
                <a:rPr sz="2175" i="1" spc="142" baseline="-24904" dirty="0">
                  <a:latin typeface="Times New Roman"/>
                  <a:cs typeface="Times New Roman"/>
                </a:rPr>
                <a:t>p</a:t>
              </a:r>
              <a:r>
                <a:rPr sz="2175" i="1" spc="450" baseline="-24904" dirty="0">
                  <a:latin typeface="Times New Roman"/>
                  <a:cs typeface="Times New Roman"/>
                </a:rPr>
                <a:t> </a:t>
              </a:r>
              <a:r>
                <a:rPr sz="2550" dirty="0">
                  <a:latin typeface="Times New Roman"/>
                  <a:cs typeface="Times New Roman"/>
                </a:rPr>
                <a:t>|</a:t>
              </a:r>
              <a:r>
                <a:rPr sz="2550" spc="-240" dirty="0">
                  <a:latin typeface="Times New Roman"/>
                  <a:cs typeface="Times New Roman"/>
                </a:rPr>
                <a:t> </a:t>
              </a:r>
              <a:r>
                <a:rPr sz="2550" i="1" spc="105" dirty="0">
                  <a:latin typeface="Times New Roman"/>
                  <a:cs typeface="Times New Roman"/>
                </a:rPr>
                <a:t>c</a:t>
              </a:r>
              <a:r>
                <a:rPr sz="2175" i="1" spc="157" baseline="-24904" dirty="0">
                  <a:latin typeface="Times New Roman"/>
                  <a:cs typeface="Times New Roman"/>
                </a:rPr>
                <a:t>j</a:t>
              </a:r>
              <a:r>
                <a:rPr sz="2175" i="1" spc="-37" baseline="-24904" dirty="0">
                  <a:latin typeface="Times New Roman"/>
                  <a:cs typeface="Times New Roman"/>
                </a:rPr>
                <a:t> </a:t>
              </a:r>
              <a:r>
                <a:rPr sz="2550" spc="75" dirty="0">
                  <a:latin typeface="Times New Roman"/>
                  <a:cs typeface="Times New Roman"/>
                </a:rPr>
                <a:t>)</a:t>
              </a:r>
              <a:r>
                <a:rPr sz="2550" i="1" spc="75" dirty="0">
                  <a:latin typeface="Times New Roman"/>
                  <a:cs typeface="Times New Roman"/>
                </a:rPr>
                <a:t>P</a:t>
              </a:r>
              <a:r>
                <a:rPr sz="2550" spc="75" dirty="0">
                  <a:latin typeface="Times New Roman"/>
                  <a:cs typeface="Times New Roman"/>
                </a:rPr>
                <a:t>(</a:t>
              </a:r>
              <a:r>
                <a:rPr sz="2550" i="1" spc="75" dirty="0">
                  <a:latin typeface="Times New Roman"/>
                  <a:cs typeface="Times New Roman"/>
                </a:rPr>
                <a:t>c</a:t>
              </a:r>
              <a:r>
                <a:rPr sz="2175" i="1" spc="112" baseline="-24904" dirty="0">
                  <a:latin typeface="Times New Roman"/>
                  <a:cs typeface="Times New Roman"/>
                </a:rPr>
                <a:t>j</a:t>
              </a:r>
              <a:r>
                <a:rPr sz="2175" i="1" spc="-44" baseline="-24904" dirty="0">
                  <a:latin typeface="Times New Roman"/>
                  <a:cs typeface="Times New Roman"/>
                </a:rPr>
                <a:t> </a:t>
              </a:r>
              <a:r>
                <a:rPr sz="2550" spc="5" dirty="0">
                  <a:latin typeface="Times New Roman"/>
                  <a:cs typeface="Times New Roman"/>
                </a:rPr>
                <a:t>)</a:t>
              </a:r>
              <a:endParaRPr sz="2550" dirty="0">
                <a:latin typeface="Times New Roman"/>
                <a:cs typeface="Times New Roman"/>
              </a:endParaRPr>
            </a:p>
            <a:p>
              <a:pPr marL="38100">
                <a:lnSpc>
                  <a:spcPts val="2430"/>
                </a:lnSpc>
              </a:pPr>
              <a:r>
                <a:rPr sz="2550" spc="10" dirty="0">
                  <a:latin typeface="Symbol"/>
                  <a:cs typeface="Symbol"/>
                </a:rPr>
                <a:t></a:t>
              </a:r>
              <a:r>
                <a:rPr sz="2550" spc="-135" dirty="0">
                  <a:latin typeface="Times New Roman"/>
                  <a:cs typeface="Times New Roman"/>
                </a:rPr>
                <a:t> </a:t>
              </a:r>
              <a:r>
                <a:rPr sz="2550" dirty="0">
                  <a:latin typeface="Times New Roman"/>
                  <a:cs typeface="Times New Roman"/>
                </a:rPr>
                <a:t>argmax</a:t>
              </a:r>
            </a:p>
          </p:txBody>
        </p:sp>
        <p:sp>
          <p:nvSpPr>
            <p:cNvPr id="17" name="object 14"/>
            <p:cNvSpPr txBox="1"/>
            <p:nvPr/>
          </p:nvSpPr>
          <p:spPr>
            <a:xfrm>
              <a:off x="4705356" y="3694680"/>
              <a:ext cx="1981835" cy="416559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10"/>
                </a:spcBef>
              </a:pPr>
              <a:r>
                <a:rPr sz="2550" i="1" spc="30" dirty="0">
                  <a:latin typeface="Times New Roman"/>
                  <a:cs typeface="Times New Roman"/>
                </a:rPr>
                <a:t>P</a:t>
              </a:r>
              <a:r>
                <a:rPr sz="2550" spc="30" dirty="0">
                  <a:latin typeface="Times New Roman"/>
                  <a:cs typeface="Times New Roman"/>
                </a:rPr>
                <a:t>(</a:t>
              </a:r>
              <a:r>
                <a:rPr sz="2550" i="1" spc="30" dirty="0">
                  <a:latin typeface="Times New Roman"/>
                  <a:cs typeface="Times New Roman"/>
                </a:rPr>
                <a:t>x</a:t>
              </a:r>
              <a:r>
                <a:rPr sz="2175" spc="44" baseline="-24904" dirty="0">
                  <a:latin typeface="Times New Roman"/>
                  <a:cs typeface="Times New Roman"/>
                </a:rPr>
                <a:t>1</a:t>
              </a:r>
              <a:r>
                <a:rPr sz="2550" spc="30" dirty="0">
                  <a:latin typeface="Times New Roman"/>
                  <a:cs typeface="Times New Roman"/>
                </a:rPr>
                <a:t>,</a:t>
              </a:r>
              <a:r>
                <a:rPr sz="2550" spc="-210" dirty="0">
                  <a:latin typeface="Times New Roman"/>
                  <a:cs typeface="Times New Roman"/>
                </a:rPr>
                <a:t> </a:t>
              </a:r>
              <a:r>
                <a:rPr sz="2550" i="1" spc="185" dirty="0">
                  <a:latin typeface="Times New Roman"/>
                  <a:cs typeface="Times New Roman"/>
                </a:rPr>
                <a:t>x</a:t>
              </a:r>
              <a:r>
                <a:rPr sz="2175" spc="277" baseline="-24904" dirty="0">
                  <a:latin typeface="Times New Roman"/>
                  <a:cs typeface="Times New Roman"/>
                </a:rPr>
                <a:t>2</a:t>
              </a:r>
              <a:r>
                <a:rPr sz="2550" spc="185" dirty="0">
                  <a:latin typeface="Times New Roman"/>
                  <a:cs typeface="Times New Roman"/>
                </a:rPr>
                <a:t>,</a:t>
              </a:r>
              <a:r>
                <a:rPr sz="2550" spc="185" dirty="0">
                  <a:latin typeface="Calibri"/>
                  <a:cs typeface="Calibri"/>
                </a:rPr>
                <a:t>…</a:t>
              </a:r>
              <a:r>
                <a:rPr sz="2550" spc="185" dirty="0">
                  <a:latin typeface="Times New Roman"/>
                  <a:cs typeface="Times New Roman"/>
                </a:rPr>
                <a:t>,</a:t>
              </a:r>
              <a:r>
                <a:rPr sz="2550" spc="-210" dirty="0">
                  <a:latin typeface="Times New Roman"/>
                  <a:cs typeface="Times New Roman"/>
                </a:rPr>
                <a:t> </a:t>
              </a:r>
              <a:r>
                <a:rPr sz="2550" i="1" spc="95" dirty="0">
                  <a:latin typeface="Times New Roman"/>
                  <a:cs typeface="Times New Roman"/>
                </a:rPr>
                <a:t>x</a:t>
              </a:r>
              <a:r>
                <a:rPr sz="2175" i="1" spc="142" baseline="-24904" dirty="0">
                  <a:latin typeface="Times New Roman"/>
                  <a:cs typeface="Times New Roman"/>
                </a:rPr>
                <a:t>p</a:t>
              </a:r>
              <a:r>
                <a:rPr sz="2175" i="1" spc="-142" baseline="-24904" dirty="0">
                  <a:latin typeface="Times New Roman"/>
                  <a:cs typeface="Times New Roman"/>
                </a:rPr>
                <a:t> </a:t>
              </a:r>
              <a:r>
                <a:rPr sz="2550" spc="5" dirty="0">
                  <a:latin typeface="Times New Roman"/>
                  <a:cs typeface="Times New Roman"/>
                </a:rPr>
                <a:t>)</a:t>
              </a:r>
              <a:endParaRPr sz="2550">
                <a:latin typeface="Times New Roman"/>
                <a:cs typeface="Times New Roman"/>
              </a:endParaRPr>
            </a:p>
          </p:txBody>
        </p:sp>
        <p:sp>
          <p:nvSpPr>
            <p:cNvPr id="18" name="object 15"/>
            <p:cNvSpPr/>
            <p:nvPr/>
          </p:nvSpPr>
          <p:spPr>
            <a:xfrm>
              <a:off x="4195147" y="3703565"/>
              <a:ext cx="3074035" cy="0"/>
            </a:xfrm>
            <a:custGeom>
              <a:avLst/>
              <a:gdLst/>
              <a:ahLst/>
              <a:cxnLst/>
              <a:rect l="l" t="t" r="r" b="b"/>
              <a:pathLst>
                <a:path w="3074034">
                  <a:moveTo>
                    <a:pt x="0" y="0"/>
                  </a:moveTo>
                  <a:lnTo>
                    <a:pt x="3073448" y="0"/>
                  </a:lnTo>
                </a:path>
              </a:pathLst>
            </a:custGeom>
            <a:ln w="161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/>
            <p:cNvSpPr txBox="1"/>
            <p:nvPr/>
          </p:nvSpPr>
          <p:spPr>
            <a:xfrm>
              <a:off x="2927084" y="4532565"/>
              <a:ext cx="4376420" cy="64452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5"/>
                </a:spcBef>
              </a:pPr>
              <a:r>
                <a:rPr sz="2550" spc="10" dirty="0">
                  <a:latin typeface="Symbol"/>
                  <a:cs typeface="Symbol"/>
                </a:rPr>
                <a:t></a:t>
              </a:r>
              <a:r>
                <a:rPr sz="2550" spc="-135" dirty="0">
                  <a:latin typeface="Times New Roman"/>
                  <a:cs typeface="Times New Roman"/>
                </a:rPr>
                <a:t> </a:t>
              </a:r>
              <a:r>
                <a:rPr sz="2550" spc="-5" dirty="0">
                  <a:latin typeface="Times New Roman"/>
                  <a:cs typeface="Times New Roman"/>
                </a:rPr>
                <a:t>argmax</a:t>
              </a:r>
              <a:r>
                <a:rPr sz="2550" spc="-285" dirty="0">
                  <a:latin typeface="Times New Roman"/>
                  <a:cs typeface="Times New Roman"/>
                </a:rPr>
                <a:t> </a:t>
              </a:r>
              <a:r>
                <a:rPr sz="2550" i="1" spc="30" dirty="0">
                  <a:latin typeface="Times New Roman"/>
                  <a:cs typeface="Times New Roman"/>
                </a:rPr>
                <a:t>P</a:t>
              </a:r>
              <a:r>
                <a:rPr sz="2550" spc="30" dirty="0">
                  <a:latin typeface="Times New Roman"/>
                  <a:cs typeface="Times New Roman"/>
                </a:rPr>
                <a:t>(</a:t>
              </a:r>
              <a:r>
                <a:rPr sz="2550" i="1" spc="30" dirty="0">
                  <a:latin typeface="Times New Roman"/>
                  <a:cs typeface="Times New Roman"/>
                </a:rPr>
                <a:t>x</a:t>
              </a:r>
              <a:r>
                <a:rPr sz="2175" spc="44" baseline="-24904" dirty="0">
                  <a:latin typeface="Times New Roman"/>
                  <a:cs typeface="Times New Roman"/>
                </a:rPr>
                <a:t>1</a:t>
              </a:r>
              <a:r>
                <a:rPr sz="2550" spc="30" dirty="0">
                  <a:latin typeface="Times New Roman"/>
                  <a:cs typeface="Times New Roman"/>
                </a:rPr>
                <a:t>,</a:t>
              </a:r>
              <a:r>
                <a:rPr sz="2550" spc="-190" dirty="0">
                  <a:latin typeface="Times New Roman"/>
                  <a:cs typeface="Times New Roman"/>
                </a:rPr>
                <a:t> </a:t>
              </a:r>
              <a:r>
                <a:rPr sz="2550" i="1" spc="180" dirty="0">
                  <a:latin typeface="Times New Roman"/>
                  <a:cs typeface="Times New Roman"/>
                </a:rPr>
                <a:t>x</a:t>
              </a:r>
              <a:r>
                <a:rPr sz="2175" spc="270" baseline="-24904" dirty="0">
                  <a:latin typeface="Times New Roman"/>
                  <a:cs typeface="Times New Roman"/>
                </a:rPr>
                <a:t>2</a:t>
              </a:r>
              <a:r>
                <a:rPr sz="2550" spc="180" dirty="0">
                  <a:latin typeface="Times New Roman"/>
                  <a:cs typeface="Times New Roman"/>
                </a:rPr>
                <a:t>,</a:t>
              </a:r>
              <a:r>
                <a:rPr sz="2550" spc="180" dirty="0">
                  <a:latin typeface="Calibri"/>
                  <a:cs typeface="Calibri"/>
                </a:rPr>
                <a:t>…</a:t>
              </a:r>
              <a:r>
                <a:rPr sz="2550" spc="180" dirty="0">
                  <a:latin typeface="Times New Roman"/>
                  <a:cs typeface="Times New Roman"/>
                </a:rPr>
                <a:t>,</a:t>
              </a:r>
              <a:r>
                <a:rPr sz="2550" spc="-185" dirty="0">
                  <a:latin typeface="Times New Roman"/>
                  <a:cs typeface="Times New Roman"/>
                </a:rPr>
                <a:t> </a:t>
              </a:r>
              <a:r>
                <a:rPr sz="2550" i="1" spc="95" dirty="0">
                  <a:latin typeface="Times New Roman"/>
                  <a:cs typeface="Times New Roman"/>
                </a:rPr>
                <a:t>x</a:t>
              </a:r>
              <a:r>
                <a:rPr sz="2175" i="1" spc="142" baseline="-24904" dirty="0">
                  <a:latin typeface="Times New Roman"/>
                  <a:cs typeface="Times New Roman"/>
                </a:rPr>
                <a:t>p</a:t>
              </a:r>
              <a:r>
                <a:rPr sz="2175" i="1" spc="472" baseline="-24904" dirty="0">
                  <a:latin typeface="Times New Roman"/>
                  <a:cs typeface="Times New Roman"/>
                </a:rPr>
                <a:t> </a:t>
              </a:r>
              <a:r>
                <a:rPr sz="2550" dirty="0">
                  <a:latin typeface="Times New Roman"/>
                  <a:cs typeface="Times New Roman"/>
                </a:rPr>
                <a:t>|</a:t>
              </a:r>
              <a:r>
                <a:rPr sz="2550" spc="-229" dirty="0">
                  <a:latin typeface="Times New Roman"/>
                  <a:cs typeface="Times New Roman"/>
                </a:rPr>
                <a:t> </a:t>
              </a:r>
              <a:r>
                <a:rPr sz="2550" i="1" spc="100" dirty="0">
                  <a:latin typeface="Times New Roman"/>
                  <a:cs typeface="Times New Roman"/>
                </a:rPr>
                <a:t>c</a:t>
              </a:r>
              <a:r>
                <a:rPr sz="2175" i="1" spc="150" baseline="-24904" dirty="0">
                  <a:latin typeface="Times New Roman"/>
                  <a:cs typeface="Times New Roman"/>
                </a:rPr>
                <a:t>j</a:t>
              </a:r>
              <a:r>
                <a:rPr sz="2175" i="1" spc="-37" baseline="-24904" dirty="0">
                  <a:latin typeface="Times New Roman"/>
                  <a:cs typeface="Times New Roman"/>
                </a:rPr>
                <a:t> </a:t>
              </a:r>
              <a:r>
                <a:rPr sz="2550" spc="75" dirty="0">
                  <a:latin typeface="Times New Roman"/>
                  <a:cs typeface="Times New Roman"/>
                </a:rPr>
                <a:t>)</a:t>
              </a:r>
              <a:r>
                <a:rPr sz="2550" i="1" spc="75" dirty="0">
                  <a:latin typeface="Times New Roman"/>
                  <a:cs typeface="Times New Roman"/>
                </a:rPr>
                <a:t>P</a:t>
              </a:r>
              <a:r>
                <a:rPr sz="2550" spc="75" dirty="0">
                  <a:latin typeface="Times New Roman"/>
                  <a:cs typeface="Times New Roman"/>
                </a:rPr>
                <a:t>(</a:t>
              </a:r>
              <a:r>
                <a:rPr sz="2550" i="1" spc="75" dirty="0">
                  <a:latin typeface="Times New Roman"/>
                  <a:cs typeface="Times New Roman"/>
                </a:rPr>
                <a:t>c</a:t>
              </a:r>
              <a:r>
                <a:rPr sz="2175" i="1" spc="112" baseline="-24904" dirty="0">
                  <a:latin typeface="Times New Roman"/>
                  <a:cs typeface="Times New Roman"/>
                </a:rPr>
                <a:t>j</a:t>
              </a:r>
              <a:r>
                <a:rPr sz="2175" i="1" spc="-30" baseline="-24904" dirty="0">
                  <a:latin typeface="Times New Roman"/>
                  <a:cs typeface="Times New Roman"/>
                </a:rPr>
                <a:t> </a:t>
              </a:r>
              <a:r>
                <a:rPr sz="2550" spc="5" dirty="0">
                  <a:latin typeface="Times New Roman"/>
                  <a:cs typeface="Times New Roman"/>
                </a:rPr>
                <a:t>)</a:t>
              </a:r>
              <a:endParaRPr sz="2550">
                <a:latin typeface="Times New Roman"/>
                <a:cs typeface="Times New Roman"/>
              </a:endParaRPr>
            </a:p>
            <a:p>
              <a:pPr marL="553085">
                <a:lnSpc>
                  <a:spcPct val="100000"/>
                </a:lnSpc>
                <a:spcBef>
                  <a:spcPts val="65"/>
                </a:spcBef>
              </a:pPr>
              <a:r>
                <a:rPr sz="1450" i="1" spc="75" dirty="0">
                  <a:latin typeface="Times New Roman"/>
                  <a:cs typeface="Times New Roman"/>
                </a:rPr>
                <a:t>c</a:t>
              </a:r>
              <a:r>
                <a:rPr sz="1575" i="1" spc="112" baseline="-18518" dirty="0">
                  <a:latin typeface="Times New Roman"/>
                  <a:cs typeface="Times New Roman"/>
                </a:rPr>
                <a:t>j</a:t>
              </a:r>
              <a:r>
                <a:rPr sz="1575" i="1" spc="-120" baseline="-18518" dirty="0">
                  <a:latin typeface="Times New Roman"/>
                  <a:cs typeface="Times New Roman"/>
                </a:rPr>
                <a:t> </a:t>
              </a:r>
              <a:r>
                <a:rPr sz="1450" spc="20" dirty="0">
                  <a:latin typeface="Symbol"/>
                  <a:cs typeface="Symbol"/>
                </a:rPr>
                <a:t></a:t>
              </a:r>
              <a:r>
                <a:rPr sz="1450" i="1" spc="20" dirty="0">
                  <a:latin typeface="Times New Roman"/>
                  <a:cs typeface="Times New Roman"/>
                </a:rPr>
                <a:t>C</a:t>
              </a:r>
              <a:endParaRPr sz="1450">
                <a:latin typeface="Times New Roman"/>
                <a:cs typeface="Times New Roman"/>
              </a:endParaRPr>
            </a:p>
          </p:txBody>
        </p:sp>
        <p:sp>
          <p:nvSpPr>
            <p:cNvPr id="24" name="object 21"/>
            <p:cNvSpPr/>
            <p:nvPr/>
          </p:nvSpPr>
          <p:spPr>
            <a:xfrm>
              <a:off x="4775560" y="532638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</a:path>
              </a:pathLst>
            </a:custGeom>
            <a:ln w="19051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949509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Next: Generative Bayes Classifiers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Bayes Classifier (BC)</a:t>
            </a:r>
          </a:p>
          <a:p>
            <a:pPr lvl="1"/>
            <a:r>
              <a:rPr lang="en-US" altLang="zh-CN" dirty="0"/>
              <a:t>Generative Bayes Classifier</a:t>
            </a:r>
          </a:p>
          <a:p>
            <a:r>
              <a:rPr lang="en-US" altLang="zh-CN" dirty="0"/>
              <a:t>Naïve Bayes Classifier</a:t>
            </a:r>
          </a:p>
          <a:p>
            <a:r>
              <a:rPr lang="en-US" altLang="zh-CN" dirty="0"/>
              <a:t>Gaussian Bayes Classifiers</a:t>
            </a:r>
          </a:p>
          <a:p>
            <a:pPr lvl="1"/>
            <a:r>
              <a:rPr lang="en-US" altLang="zh-CN" dirty="0"/>
              <a:t>Gaussian distribution</a:t>
            </a:r>
          </a:p>
          <a:p>
            <a:pPr lvl="1"/>
            <a:r>
              <a:rPr lang="en-US" altLang="zh-CN" dirty="0"/>
              <a:t>Naïve Gaussian BC</a:t>
            </a:r>
          </a:p>
          <a:p>
            <a:pPr lvl="1"/>
            <a:r>
              <a:rPr lang="en-US" altLang="zh-CN" dirty="0"/>
              <a:t>Not-naïve Gaussian BC      LDA, QDA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7E21740-1296-4C4F-B4D6-E91B709EFF01}"/>
              </a:ext>
            </a:extLst>
          </p:cNvPr>
          <p:cNvSpPr/>
          <p:nvPr/>
        </p:nvSpPr>
        <p:spPr>
          <a:xfrm>
            <a:off x="154516" y="2917751"/>
            <a:ext cx="474134" cy="3651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4257040" y="4053840"/>
            <a:ext cx="31496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29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20" dirty="0">
                <a:cs typeface="Calibri"/>
              </a:rPr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cs typeface="Calibri" panose="020F0502020204030204"/>
                <a:sym typeface="+mn-ea"/>
              </a:rPr>
              <a:t>https://qiyanjun.github.io/2019f-UVA-CS6316-MachineLearning/</a:t>
            </a:r>
            <a:endParaRPr lang="en-US" altLang="zh-CN" dirty="0"/>
          </a:p>
          <a:p>
            <a:r>
              <a:rPr lang="en-US" altLang="zh-CN" dirty="0"/>
              <a:t>Prof. Andrew Moore’s review tutorial</a:t>
            </a:r>
          </a:p>
          <a:p>
            <a:r>
              <a:rPr lang="en-US" altLang="zh-CN" dirty="0"/>
              <a:t>Prof. </a:t>
            </a:r>
            <a:r>
              <a:rPr lang="en-US" altLang="zh-CN" dirty="0" err="1"/>
              <a:t>Ke</a:t>
            </a:r>
            <a:r>
              <a:rPr lang="en-US" altLang="zh-CN" dirty="0"/>
              <a:t> Chen NB slides</a:t>
            </a:r>
          </a:p>
          <a:p>
            <a:r>
              <a:rPr lang="en-US" altLang="zh-CN" dirty="0"/>
              <a:t>Prof. Carlos </a:t>
            </a:r>
            <a:r>
              <a:rPr lang="en-US" altLang="zh-CN" dirty="0" err="1"/>
              <a:t>Guestrin</a:t>
            </a:r>
            <a:r>
              <a:rPr lang="en-US" altLang="zh-CN" dirty="0"/>
              <a:t> recitation slides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53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039361" cy="585111"/>
          </a:xfrm>
        </p:spPr>
        <p:txBody>
          <a:bodyPr/>
          <a:lstStyle/>
          <a:p>
            <a:r>
              <a:rPr lang="en-US" altLang="zh-CN" spc="-15" dirty="0">
                <a:cs typeface="Calibri Light"/>
              </a:rPr>
              <a:t>Three </a:t>
            </a:r>
            <a:r>
              <a:rPr lang="en-US" altLang="zh-CN" spc="-5" dirty="0">
                <a:cs typeface="Calibri Light"/>
              </a:rPr>
              <a:t>major sections </a:t>
            </a:r>
            <a:r>
              <a:rPr lang="en-US" altLang="zh-CN" spc="-30" dirty="0">
                <a:cs typeface="Calibri Light"/>
              </a:rPr>
              <a:t>for</a:t>
            </a:r>
            <a:r>
              <a:rPr lang="en-US" altLang="zh-CN" spc="5" dirty="0">
                <a:cs typeface="Calibri Light"/>
              </a:rPr>
              <a:t> </a:t>
            </a:r>
            <a:r>
              <a:rPr lang="en-US" altLang="zh-CN" spc="-10" dirty="0">
                <a:cs typeface="Calibri Light"/>
              </a:rPr>
              <a:t>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9900" marR="5080" indent="-457200">
              <a:lnSpc>
                <a:spcPct val="73000"/>
              </a:lnSpc>
              <a:spcBef>
                <a:spcPts val="844"/>
              </a:spcBef>
              <a:tabLst>
                <a:tab pos="184150" algn="l"/>
              </a:tabLst>
            </a:pPr>
            <a:r>
              <a:rPr lang="en-US" altLang="zh-CN" spc="-20" dirty="0">
                <a:cs typeface="Arial"/>
              </a:rPr>
              <a:t>We </a:t>
            </a:r>
            <a:r>
              <a:rPr lang="en-US" altLang="zh-CN" spc="-5" dirty="0">
                <a:cs typeface="Arial"/>
              </a:rPr>
              <a:t>can divide the large variety of classification approaches into</a:t>
            </a:r>
            <a:r>
              <a:rPr lang="en-US" altLang="zh-CN" spc="-5" dirty="0">
                <a:solidFill>
                  <a:srgbClr val="CE2CDA"/>
                </a:solidFill>
                <a:cs typeface="Arial"/>
              </a:rPr>
              <a:t> roughly three major</a:t>
            </a:r>
            <a:r>
              <a:rPr lang="en-US" altLang="zh-CN" spc="-15" dirty="0">
                <a:solidFill>
                  <a:srgbClr val="CE2CDA"/>
                </a:solidFill>
                <a:cs typeface="Arial"/>
              </a:rPr>
              <a:t> </a:t>
            </a:r>
            <a:r>
              <a:rPr lang="en-US" altLang="zh-CN" spc="-5" dirty="0">
                <a:solidFill>
                  <a:srgbClr val="CE2CDA"/>
                </a:solidFill>
                <a:cs typeface="Arial"/>
              </a:rPr>
              <a:t>types</a:t>
            </a:r>
          </a:p>
          <a:p>
            <a:pPr marL="812800" marR="5080" lvl="1" indent="-342900">
              <a:lnSpc>
                <a:spcPct val="73000"/>
              </a:lnSpc>
              <a:spcBef>
                <a:spcPts val="844"/>
              </a:spcBef>
              <a:tabLst>
                <a:tab pos="184150" algn="l"/>
              </a:tabLst>
            </a:pPr>
            <a:r>
              <a:rPr lang="en-US" altLang="zh-CN" sz="2300" dirty="0">
                <a:cs typeface="Arial"/>
              </a:rPr>
              <a:t>Discriminative</a:t>
            </a:r>
          </a:p>
          <a:p>
            <a:pPr marL="1270000" marR="5080" lvl="2" indent="-342900">
              <a:lnSpc>
                <a:spcPct val="73000"/>
              </a:lnSpc>
              <a:spcBef>
                <a:spcPts val="844"/>
              </a:spcBef>
              <a:tabLst>
                <a:tab pos="184150" algn="l"/>
              </a:tabLst>
            </a:pPr>
            <a:r>
              <a:rPr lang="en-US" altLang="zh-CN" sz="2300" dirty="0">
                <a:cs typeface="Arial"/>
              </a:rPr>
              <a:t>directly estimate a decision rule/boundary</a:t>
            </a:r>
          </a:p>
          <a:p>
            <a:pPr marL="1270000" marR="5080" lvl="2" indent="-342900">
              <a:lnSpc>
                <a:spcPct val="73000"/>
              </a:lnSpc>
              <a:spcBef>
                <a:spcPts val="844"/>
              </a:spcBef>
              <a:tabLst>
                <a:tab pos="184150" algn="l"/>
              </a:tabLst>
            </a:pPr>
            <a:r>
              <a:rPr lang="en-US" altLang="zh-CN" sz="2300" dirty="0">
                <a:cs typeface="Arial"/>
              </a:rPr>
              <a:t>e.g., support vector machine, decision tree, logistic regression,</a:t>
            </a:r>
          </a:p>
          <a:p>
            <a:pPr marL="1270000" marR="5080" lvl="2" indent="-342900">
              <a:lnSpc>
                <a:spcPct val="73000"/>
              </a:lnSpc>
              <a:spcBef>
                <a:spcPts val="844"/>
              </a:spcBef>
              <a:tabLst>
                <a:tab pos="184150" algn="l"/>
              </a:tabLst>
            </a:pPr>
            <a:r>
              <a:rPr lang="en-US" altLang="zh-CN" sz="2300" dirty="0">
                <a:cs typeface="Arial"/>
              </a:rPr>
              <a:t>  e.g. neural networks (NN), deep NN</a:t>
            </a:r>
          </a:p>
          <a:p>
            <a:pPr marL="812800" marR="5080" lvl="1" indent="-342900">
              <a:lnSpc>
                <a:spcPct val="73000"/>
              </a:lnSpc>
              <a:spcBef>
                <a:spcPts val="844"/>
              </a:spcBef>
              <a:tabLst>
                <a:tab pos="184150" algn="l"/>
              </a:tabLst>
            </a:pPr>
            <a:r>
              <a:rPr lang="en-US" altLang="zh-CN" sz="2300" dirty="0">
                <a:cs typeface="Arial"/>
              </a:rPr>
              <a:t>Generative:</a:t>
            </a:r>
          </a:p>
          <a:p>
            <a:pPr marL="1270000" marR="5080" lvl="2" indent="-342900">
              <a:lnSpc>
                <a:spcPct val="73000"/>
              </a:lnSpc>
              <a:spcBef>
                <a:spcPts val="844"/>
              </a:spcBef>
              <a:tabLst>
                <a:tab pos="184150" algn="l"/>
              </a:tabLst>
            </a:pPr>
            <a:r>
              <a:rPr lang="en-US" altLang="zh-CN" sz="2300" dirty="0">
                <a:cs typeface="Arial"/>
              </a:rPr>
              <a:t>build a generative statistical model</a:t>
            </a:r>
          </a:p>
          <a:p>
            <a:pPr marL="1270000" marR="5080" lvl="2" indent="-342900">
              <a:lnSpc>
                <a:spcPct val="73000"/>
              </a:lnSpc>
              <a:spcBef>
                <a:spcPts val="844"/>
              </a:spcBef>
              <a:tabLst>
                <a:tab pos="184150" algn="l"/>
              </a:tabLst>
            </a:pPr>
            <a:r>
              <a:rPr lang="en-US" altLang="zh-CN" sz="2300" dirty="0">
                <a:cs typeface="Arial"/>
              </a:rPr>
              <a:t>e.g., Bayesian networks, </a:t>
            </a:r>
            <a:r>
              <a:rPr lang="en-US" altLang="zh-CN" sz="2300" dirty="0">
                <a:solidFill>
                  <a:srgbClr val="CC00CC"/>
                </a:solidFill>
                <a:cs typeface="Arial"/>
              </a:rPr>
              <a:t>Naïve Bayes classifier</a:t>
            </a:r>
            <a:endParaRPr lang="en-US" altLang="zh-CN" sz="2300" dirty="0">
              <a:cs typeface="Arial"/>
            </a:endParaRPr>
          </a:p>
          <a:p>
            <a:pPr marL="812800" marR="5080" lvl="1" indent="-342900">
              <a:lnSpc>
                <a:spcPct val="73000"/>
              </a:lnSpc>
              <a:spcBef>
                <a:spcPts val="844"/>
              </a:spcBef>
              <a:tabLst>
                <a:tab pos="184150" algn="l"/>
              </a:tabLst>
            </a:pPr>
            <a:r>
              <a:rPr lang="en-US" altLang="zh-CN" sz="2300" dirty="0">
                <a:cs typeface="Arial"/>
              </a:rPr>
              <a:t>Instance based classifiers</a:t>
            </a:r>
          </a:p>
          <a:p>
            <a:pPr marL="1270000" marR="5080" lvl="2" indent="-342900">
              <a:lnSpc>
                <a:spcPct val="73000"/>
              </a:lnSpc>
              <a:spcBef>
                <a:spcPts val="844"/>
              </a:spcBef>
              <a:tabLst>
                <a:tab pos="184150" algn="l"/>
              </a:tabLst>
            </a:pPr>
            <a:r>
              <a:rPr lang="en-US" altLang="zh-CN" sz="2300" dirty="0">
                <a:cs typeface="Arial"/>
              </a:rPr>
              <a:t>Use observation directly (no models)</a:t>
            </a:r>
          </a:p>
          <a:p>
            <a:pPr marL="1270000" marR="5080" lvl="2" indent="-342900">
              <a:lnSpc>
                <a:spcPct val="73000"/>
              </a:lnSpc>
              <a:spcBef>
                <a:spcPts val="844"/>
              </a:spcBef>
              <a:tabLst>
                <a:tab pos="184150" algn="l"/>
              </a:tabLst>
            </a:pPr>
            <a:r>
              <a:rPr lang="en-US" altLang="zh-CN" sz="2300" dirty="0">
                <a:cs typeface="Arial"/>
              </a:rPr>
              <a:t>e.g. K nearest neighbors</a:t>
            </a:r>
          </a:p>
          <a:p>
            <a:pPr marL="812800" marR="5080" lvl="1" indent="-342900">
              <a:lnSpc>
                <a:spcPct val="73000"/>
              </a:lnSpc>
              <a:spcBef>
                <a:spcPts val="844"/>
              </a:spcBef>
              <a:tabLst>
                <a:tab pos="184150" algn="l"/>
              </a:tabLst>
            </a:pPr>
            <a:endParaRPr lang="en-US" altLang="zh-CN" sz="2300" dirty="0">
              <a:cs typeface="Arial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object 5"/>
          <p:cNvSpPr/>
          <p:nvPr/>
        </p:nvSpPr>
        <p:spPr>
          <a:xfrm>
            <a:off x="353377" y="3897955"/>
            <a:ext cx="550545" cy="477520"/>
          </a:xfrm>
          <a:custGeom>
            <a:avLst/>
            <a:gdLst/>
            <a:ahLst/>
            <a:cxnLst/>
            <a:rect l="l" t="t" r="r" b="b"/>
            <a:pathLst>
              <a:path w="550545" h="477520">
                <a:moveTo>
                  <a:pt x="0" y="119322"/>
                </a:moveTo>
                <a:lnTo>
                  <a:pt x="311431" y="119322"/>
                </a:lnTo>
                <a:lnTo>
                  <a:pt x="311431" y="0"/>
                </a:lnTo>
                <a:lnTo>
                  <a:pt x="550076" y="238645"/>
                </a:lnTo>
                <a:lnTo>
                  <a:pt x="311431" y="477290"/>
                </a:lnTo>
                <a:lnTo>
                  <a:pt x="311431" y="357967"/>
                </a:lnTo>
                <a:lnTo>
                  <a:pt x="0" y="357967"/>
                </a:lnTo>
                <a:lnTo>
                  <a:pt x="0" y="119322"/>
                </a:lnTo>
                <a:close/>
              </a:path>
            </a:pathLst>
          </a:custGeom>
          <a:solidFill>
            <a:srgbClr val="0070C0"/>
          </a:solidFill>
          <a:ln w="6350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24613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6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/>
          <a:lstStyle/>
          <a:p>
            <a:r>
              <a:rPr lang="en-US" altLang="zh-CN" i="1" dirty="0"/>
              <a:t>Thanks for listening</a:t>
            </a:r>
            <a:endParaRPr lang="zh-CN" altLang="en-US" i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336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Today: Generative Bayes Classifiers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Bayes Classifier (BC)</a:t>
            </a:r>
          </a:p>
          <a:p>
            <a:pPr lvl="1"/>
            <a:r>
              <a:rPr lang="en-US" altLang="zh-CN" dirty="0"/>
              <a:t>Generative Bayes Classifier</a:t>
            </a:r>
          </a:p>
          <a:p>
            <a:r>
              <a:rPr lang="en-US" altLang="zh-CN" dirty="0"/>
              <a:t>Naïve Bayes Classifier</a:t>
            </a:r>
          </a:p>
          <a:p>
            <a:r>
              <a:rPr lang="en-US" altLang="zh-CN" dirty="0"/>
              <a:t>Gaussian Bayes Classifiers</a:t>
            </a:r>
          </a:p>
          <a:p>
            <a:pPr lvl="1"/>
            <a:r>
              <a:rPr lang="en-US" altLang="zh-CN" dirty="0"/>
              <a:t>Gaussian distribution</a:t>
            </a:r>
          </a:p>
          <a:p>
            <a:pPr lvl="1"/>
            <a:r>
              <a:rPr lang="en-US" altLang="zh-CN" dirty="0"/>
              <a:t>Naïve Gaussian BC</a:t>
            </a:r>
          </a:p>
          <a:p>
            <a:pPr lvl="1"/>
            <a:r>
              <a:rPr lang="en-US" altLang="zh-CN" dirty="0"/>
              <a:t>Not-naïve Gaussian BC      LDA, QDA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7E21740-1296-4C4F-B4D6-E91B709EFF01}"/>
              </a:ext>
            </a:extLst>
          </p:cNvPr>
          <p:cNvSpPr/>
          <p:nvPr/>
        </p:nvSpPr>
        <p:spPr>
          <a:xfrm>
            <a:off x="162277" y="1615044"/>
            <a:ext cx="474134" cy="3651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4257040" y="4053840"/>
            <a:ext cx="31496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40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5" dirty="0"/>
              <a:t>Review:	</a:t>
            </a:r>
            <a:r>
              <a:rPr lang="en-US" altLang="zh-CN" spc="-10" dirty="0"/>
              <a:t>Bayes </a:t>
            </a:r>
            <a:r>
              <a:rPr lang="en-US" altLang="zh-CN" spc="-5" dirty="0"/>
              <a:t>classifiers</a:t>
            </a:r>
            <a:r>
              <a:rPr lang="en-US" altLang="zh-CN" spc="-40" dirty="0"/>
              <a:t> </a:t>
            </a:r>
            <a:r>
              <a:rPr lang="en-US" altLang="zh-CN" spc="5" dirty="0"/>
              <a:t>(BC)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15044"/>
                <a:ext cx="7886700" cy="4561919"/>
              </a:xfrm>
            </p:spPr>
            <p:txBody>
              <a:bodyPr>
                <a:noAutofit/>
              </a:bodyPr>
              <a:lstStyle/>
              <a:p>
                <a:r>
                  <a:rPr lang="en-US" altLang="zh-CN" dirty="0"/>
                  <a:t>Treat each feature attribute and the class label as random variables.</a:t>
                </a:r>
              </a:p>
              <a:p>
                <a:r>
                  <a:rPr lang="en-US" altLang="zh-CN" dirty="0"/>
                  <a:t>Testing: Given a sample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dirty="0"/>
                  <a:t> with attributes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:</a:t>
                </a:r>
                <a:endParaRPr lang="zh-CN" altLang="en-US" dirty="0"/>
              </a:p>
              <a:p>
                <a:pPr lvl="1"/>
                <a:r>
                  <a:rPr lang="en-US" altLang="zh-CN" dirty="0"/>
                  <a:t>Goal is to predict its class c.</a:t>
                </a:r>
              </a:p>
              <a:p>
                <a:pPr lvl="1"/>
                <a:r>
                  <a:rPr lang="en-US" altLang="zh-CN" dirty="0"/>
                  <a:t>Specifically, we want to find the class that maximizes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altLang="zh-CN" dirty="0"/>
                  <a:t>Training: can we estimate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dirty="0"/>
                  <a:t>directly from data?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15044"/>
                <a:ext cx="7886700" cy="4561919"/>
              </a:xfrm>
              <a:blipFill>
                <a:blip r:embed="rId3"/>
                <a:stretch>
                  <a:fillRect l="-1391" t="-3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6</a:t>
            </a:fld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6479425" y="5378768"/>
            <a:ext cx="1814830" cy="798195"/>
            <a:chOff x="6728612" y="5481513"/>
            <a:chExt cx="1814830" cy="798195"/>
          </a:xfrm>
        </p:grpSpPr>
        <p:sp>
          <p:nvSpPr>
            <p:cNvPr id="12" name="object 8"/>
            <p:cNvSpPr/>
            <p:nvPr/>
          </p:nvSpPr>
          <p:spPr>
            <a:xfrm>
              <a:off x="6728612" y="5481513"/>
              <a:ext cx="1814830" cy="798195"/>
            </a:xfrm>
            <a:custGeom>
              <a:avLst/>
              <a:gdLst/>
              <a:ahLst/>
              <a:cxnLst/>
              <a:rect l="l" t="t" r="r" b="b"/>
              <a:pathLst>
                <a:path w="1814829" h="798195">
                  <a:moveTo>
                    <a:pt x="0" y="398813"/>
                  </a:moveTo>
                  <a:lnTo>
                    <a:pt x="404690" y="0"/>
                  </a:lnTo>
                  <a:lnTo>
                    <a:pt x="404690" y="134738"/>
                  </a:lnTo>
                  <a:lnTo>
                    <a:pt x="1814207" y="134738"/>
                  </a:lnTo>
                  <a:lnTo>
                    <a:pt x="1814207" y="662887"/>
                  </a:lnTo>
                  <a:lnTo>
                    <a:pt x="404690" y="662887"/>
                  </a:lnTo>
                  <a:lnTo>
                    <a:pt x="404690" y="797626"/>
                  </a:lnTo>
                  <a:lnTo>
                    <a:pt x="0" y="39881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/>
            <p:cNvSpPr txBox="1"/>
            <p:nvPr/>
          </p:nvSpPr>
          <p:spPr>
            <a:xfrm>
              <a:off x="7248070" y="5709869"/>
              <a:ext cx="1154545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5" dirty="0">
                  <a:latin typeface="Calibri"/>
                  <a:cs typeface="Calibri"/>
                </a:rPr>
                <a:t>MAP</a:t>
              </a:r>
              <a:r>
                <a:rPr sz="2000" spc="-65" dirty="0">
                  <a:latin typeface="Calibri"/>
                  <a:cs typeface="Calibri"/>
                </a:rPr>
                <a:t> </a:t>
              </a:r>
              <a:r>
                <a:rPr sz="2000" spc="-5" dirty="0">
                  <a:latin typeface="Calibri"/>
                  <a:cs typeface="Calibri"/>
                </a:rPr>
                <a:t>Rule</a:t>
              </a:r>
              <a:endParaRPr sz="2000" dirty="0">
                <a:latin typeface="Calibri"/>
                <a:cs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455020" y="5564740"/>
                <a:ext cx="5024405" cy="4053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𝑀𝐴𝑃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𝑎𝑟𝑔𝑚𝑎𝑥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𝑝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,…,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</m:sub>
                      </m:sSub>
                      <m:r>
                        <a:rPr lang="en-US" altLang="zh-C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020" y="5564740"/>
                <a:ext cx="5024405" cy="405367"/>
              </a:xfrm>
              <a:prstGeom prst="rect">
                <a:avLst/>
              </a:prstGeom>
              <a:blipFill>
                <a:blip r:embed="rId4"/>
                <a:stretch>
                  <a:fillRect l="-1092" r="-1820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83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0104"/>
            <a:ext cx="7665605" cy="585111"/>
          </a:xfrm>
        </p:spPr>
        <p:txBody>
          <a:bodyPr/>
          <a:lstStyle/>
          <a:p>
            <a:r>
              <a:rPr lang="en-US" altLang="zh-CN" sz="3200" spc="-105" dirty="0">
                <a:cs typeface="Tahoma"/>
              </a:rPr>
              <a:t>Review: Two</a:t>
            </a:r>
            <a:r>
              <a:rPr lang="en-US" altLang="zh-CN" sz="3200" spc="-105" dirty="0">
                <a:solidFill>
                  <a:srgbClr val="CE2CDA"/>
                </a:solidFill>
                <a:cs typeface="Tahoma"/>
              </a:rPr>
              <a:t> </a:t>
            </a:r>
            <a:r>
              <a:rPr lang="en-US" altLang="zh-CN" sz="3200" spc="-5" dirty="0">
                <a:cs typeface="Tahoma"/>
              </a:rPr>
              <a:t>kinds of </a:t>
            </a:r>
            <a:r>
              <a:rPr lang="en-US" altLang="zh-CN" sz="3200" spc="-10" dirty="0">
                <a:cs typeface="Tahoma"/>
              </a:rPr>
              <a:t>Bayes </a:t>
            </a:r>
            <a:r>
              <a:rPr lang="en-US" altLang="zh-CN" sz="3200" spc="-5" dirty="0">
                <a:cs typeface="Tahoma"/>
              </a:rPr>
              <a:t>classifiers </a:t>
            </a:r>
            <a:br>
              <a:rPr lang="en-US" altLang="zh-CN" sz="3200" spc="-5" dirty="0">
                <a:cs typeface="Tahoma"/>
              </a:rPr>
            </a:br>
            <a:r>
              <a:rPr lang="en-US" altLang="zh-CN" sz="3200" spc="-10" dirty="0">
                <a:cs typeface="Tahoma"/>
              </a:rPr>
              <a:t>via </a:t>
            </a:r>
            <a:r>
              <a:rPr lang="en-US" altLang="zh-CN" sz="3200" spc="-5" dirty="0">
                <a:cs typeface="Tahoma"/>
              </a:rPr>
              <a:t>MAP classification</a:t>
            </a:r>
            <a:r>
              <a:rPr lang="en-US" altLang="zh-CN" sz="3200" spc="15" dirty="0">
                <a:cs typeface="Tahoma"/>
              </a:rPr>
              <a:t> </a:t>
            </a:r>
            <a:r>
              <a:rPr lang="en-US" altLang="zh-CN" sz="3200" spc="-5" dirty="0">
                <a:cs typeface="Tahoma"/>
              </a:rPr>
              <a:t>rule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Establishing a probabilistic model for classification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Discriminative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Generative</a:t>
            </a: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0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15" dirty="0"/>
              <a:t>Review: </a:t>
            </a:r>
            <a:r>
              <a:rPr lang="en-US" altLang="zh-CN" spc="-10" dirty="0"/>
              <a:t>Discriminative</a:t>
            </a:r>
            <a:r>
              <a:rPr lang="en-US" altLang="zh-CN" spc="15" dirty="0"/>
              <a:t> </a:t>
            </a:r>
            <a:r>
              <a:rPr lang="en-US" altLang="zh-CN" spc="10" dirty="0"/>
              <a:t>BC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915759" y="1619250"/>
            <a:ext cx="5989955" cy="4547582"/>
            <a:chOff x="522295" y="1712562"/>
            <a:chExt cx="5989955" cy="4547582"/>
          </a:xfrm>
        </p:grpSpPr>
        <p:sp>
          <p:nvSpPr>
            <p:cNvPr id="7" name="object 4"/>
            <p:cNvSpPr txBox="1"/>
            <p:nvPr/>
          </p:nvSpPr>
          <p:spPr>
            <a:xfrm>
              <a:off x="3036309" y="5836599"/>
              <a:ext cx="2136775" cy="42354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10"/>
                </a:spcBef>
              </a:pPr>
              <a:r>
                <a:rPr sz="2600" b="1" spc="-75" dirty="0">
                  <a:latin typeface="Cambria"/>
                  <a:cs typeface="Cambria"/>
                </a:rPr>
                <a:t>x</a:t>
              </a:r>
              <a:r>
                <a:rPr sz="2600" b="1" spc="-100" dirty="0">
                  <a:latin typeface="Cambria"/>
                  <a:cs typeface="Cambria"/>
                </a:rPr>
                <a:t> </a:t>
              </a:r>
              <a:r>
                <a:rPr sz="2600" spc="-80" dirty="0">
                  <a:latin typeface="Symbol"/>
                  <a:cs typeface="Symbol"/>
                </a:rPr>
                <a:t></a:t>
              </a:r>
              <a:r>
                <a:rPr sz="2600" spc="-335" dirty="0">
                  <a:latin typeface="Times New Roman"/>
                  <a:cs typeface="Times New Roman"/>
                </a:rPr>
                <a:t> </a:t>
              </a:r>
              <a:r>
                <a:rPr sz="2600" spc="15" dirty="0">
                  <a:latin typeface="Cambria"/>
                  <a:cs typeface="Cambria"/>
                </a:rPr>
                <a:t>(</a:t>
              </a:r>
              <a:r>
                <a:rPr sz="2600" i="1" spc="15" dirty="0">
                  <a:latin typeface="Cambria"/>
                  <a:cs typeface="Cambria"/>
                </a:rPr>
                <a:t>x</a:t>
              </a:r>
              <a:r>
                <a:rPr sz="2250" spc="22" baseline="-35185" dirty="0">
                  <a:latin typeface="Cambria"/>
                  <a:cs typeface="Cambria"/>
                </a:rPr>
                <a:t>1</a:t>
              </a:r>
              <a:r>
                <a:rPr sz="2250" spc="-89" baseline="-35185" dirty="0">
                  <a:latin typeface="Cambria"/>
                  <a:cs typeface="Cambria"/>
                </a:rPr>
                <a:t> </a:t>
              </a:r>
              <a:r>
                <a:rPr sz="2600" spc="-30" dirty="0">
                  <a:latin typeface="Cambria"/>
                  <a:cs typeface="Cambria"/>
                </a:rPr>
                <a:t>,</a:t>
              </a:r>
              <a:r>
                <a:rPr sz="2600" spc="-350" dirty="0">
                  <a:latin typeface="Cambria"/>
                  <a:cs typeface="Cambria"/>
                </a:rPr>
                <a:t> </a:t>
              </a:r>
              <a:r>
                <a:rPr sz="2600" i="1" spc="-20" dirty="0">
                  <a:latin typeface="Cambria"/>
                  <a:cs typeface="Cambria"/>
                </a:rPr>
                <a:t>x</a:t>
              </a:r>
              <a:r>
                <a:rPr sz="2250" spc="-30" baseline="-35185" dirty="0">
                  <a:latin typeface="Cambria"/>
                  <a:cs typeface="Cambria"/>
                </a:rPr>
                <a:t>2</a:t>
              </a:r>
              <a:r>
                <a:rPr sz="2250" spc="-142" baseline="-35185" dirty="0">
                  <a:latin typeface="Cambria"/>
                  <a:cs typeface="Cambria"/>
                </a:rPr>
                <a:t> </a:t>
              </a:r>
              <a:r>
                <a:rPr sz="2600" dirty="0">
                  <a:latin typeface="Cambria"/>
                  <a:cs typeface="Cambria"/>
                </a:rPr>
                <a:t>,</a:t>
              </a:r>
              <a:r>
                <a:rPr sz="2600" dirty="0">
                  <a:latin typeface="Symbol"/>
                  <a:cs typeface="Symbol"/>
                </a:rPr>
                <a:t></a:t>
              </a:r>
              <a:r>
                <a:rPr sz="2600" dirty="0">
                  <a:latin typeface="Cambria"/>
                  <a:cs typeface="Cambria"/>
                </a:rPr>
                <a:t>,</a:t>
              </a:r>
              <a:r>
                <a:rPr sz="2600" spc="-355" dirty="0">
                  <a:latin typeface="Cambria"/>
                  <a:cs typeface="Cambria"/>
                </a:rPr>
                <a:t> </a:t>
              </a:r>
              <a:r>
                <a:rPr sz="2600" i="1" spc="25" dirty="0">
                  <a:latin typeface="Cambria"/>
                  <a:cs typeface="Cambria"/>
                </a:rPr>
                <a:t>x</a:t>
              </a:r>
              <a:r>
                <a:rPr sz="2250" i="1" spc="37" baseline="-35185" dirty="0">
                  <a:latin typeface="Cambria"/>
                  <a:cs typeface="Cambria"/>
                </a:rPr>
                <a:t>p</a:t>
              </a:r>
              <a:r>
                <a:rPr sz="2250" i="1" spc="-112" baseline="-35185" dirty="0">
                  <a:latin typeface="Cambria"/>
                  <a:cs typeface="Cambria"/>
                </a:rPr>
                <a:t> </a:t>
              </a:r>
              <a:r>
                <a:rPr sz="2600" spc="-55" dirty="0">
                  <a:latin typeface="Cambria"/>
                  <a:cs typeface="Cambria"/>
                </a:rPr>
                <a:t>)</a:t>
              </a:r>
              <a:endParaRPr sz="2600">
                <a:latin typeface="Cambria"/>
                <a:cs typeface="Cambria"/>
              </a:endParaRPr>
            </a:p>
          </p:txBody>
        </p:sp>
        <p:sp>
          <p:nvSpPr>
            <p:cNvPr id="8" name="object 5"/>
            <p:cNvSpPr txBox="1"/>
            <p:nvPr/>
          </p:nvSpPr>
          <p:spPr>
            <a:xfrm>
              <a:off x="2266278" y="3415121"/>
              <a:ext cx="3519170" cy="1647189"/>
            </a:xfrm>
            <a:prstGeom prst="rect">
              <a:avLst/>
            </a:prstGeom>
            <a:solidFill>
              <a:srgbClr val="FFFF00"/>
            </a:solidFill>
          </p:spPr>
          <p:txBody>
            <a:bodyPr vert="horz" wrap="square" lIns="0" tIns="571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45"/>
                </a:spcBef>
              </a:pPr>
              <a:endParaRPr sz="2800">
                <a:latin typeface="Times New Roman"/>
                <a:cs typeface="Times New Roman"/>
              </a:endParaRPr>
            </a:p>
            <a:p>
              <a:pPr marL="210820" marR="203200" indent="549275">
                <a:lnSpc>
                  <a:spcPct val="100000"/>
                </a:lnSpc>
              </a:pPr>
              <a:r>
                <a:rPr sz="2500" b="1" dirty="0">
                  <a:latin typeface="Times New Roman"/>
                  <a:cs typeface="Times New Roman"/>
                </a:rPr>
                <a:t>Discriminative  </a:t>
              </a:r>
              <a:r>
                <a:rPr sz="2500" b="1" spc="-5" dirty="0">
                  <a:latin typeface="Times New Roman"/>
                  <a:cs typeface="Times New Roman"/>
                </a:rPr>
                <a:t>Probabilistic</a:t>
              </a:r>
              <a:r>
                <a:rPr sz="2500" b="1" spc="-60" dirty="0">
                  <a:latin typeface="Times New Roman"/>
                  <a:cs typeface="Times New Roman"/>
                </a:rPr>
                <a:t> </a:t>
              </a:r>
              <a:r>
                <a:rPr sz="2500" b="1" dirty="0">
                  <a:latin typeface="Times New Roman"/>
                  <a:cs typeface="Times New Roman"/>
                </a:rPr>
                <a:t>Classifier</a:t>
              </a:r>
              <a:endParaRPr sz="2500">
                <a:latin typeface="Times New Roman"/>
                <a:cs typeface="Times New Roman"/>
              </a:endParaRPr>
            </a:p>
          </p:txBody>
        </p:sp>
        <p:sp>
          <p:nvSpPr>
            <p:cNvPr id="9" name="object 6"/>
            <p:cNvSpPr/>
            <p:nvPr/>
          </p:nvSpPr>
          <p:spPr>
            <a:xfrm>
              <a:off x="2799770" y="5074508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65159" y="0"/>
                  </a:moveTo>
                  <a:lnTo>
                    <a:pt x="0" y="65159"/>
                  </a:lnTo>
                  <a:lnTo>
                    <a:pt x="32579" y="65159"/>
                  </a:lnTo>
                  <a:lnTo>
                    <a:pt x="32579" y="276467"/>
                  </a:lnTo>
                  <a:lnTo>
                    <a:pt x="97739" y="276467"/>
                  </a:lnTo>
                  <a:lnTo>
                    <a:pt x="97739" y="65159"/>
                  </a:lnTo>
                  <a:lnTo>
                    <a:pt x="130318" y="65159"/>
                  </a:lnTo>
                  <a:lnTo>
                    <a:pt x="65159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/>
            <p:cNvSpPr/>
            <p:nvPr/>
          </p:nvSpPr>
          <p:spPr>
            <a:xfrm>
              <a:off x="2799770" y="5074508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0" y="65159"/>
                  </a:moveTo>
                  <a:lnTo>
                    <a:pt x="65159" y="0"/>
                  </a:lnTo>
                  <a:lnTo>
                    <a:pt x="130318" y="65159"/>
                  </a:lnTo>
                  <a:lnTo>
                    <a:pt x="97738" y="65159"/>
                  </a:lnTo>
                  <a:lnTo>
                    <a:pt x="97738" y="276467"/>
                  </a:lnTo>
                  <a:lnTo>
                    <a:pt x="32579" y="276467"/>
                  </a:lnTo>
                  <a:lnTo>
                    <a:pt x="32579" y="65159"/>
                  </a:lnTo>
                  <a:lnTo>
                    <a:pt x="0" y="651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/>
            <p:cNvSpPr/>
            <p:nvPr/>
          </p:nvSpPr>
          <p:spPr>
            <a:xfrm>
              <a:off x="3386202" y="5074508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65159" y="0"/>
                  </a:moveTo>
                  <a:lnTo>
                    <a:pt x="0" y="65159"/>
                  </a:lnTo>
                  <a:lnTo>
                    <a:pt x="32580" y="65159"/>
                  </a:lnTo>
                  <a:lnTo>
                    <a:pt x="32580" y="276467"/>
                  </a:lnTo>
                  <a:lnTo>
                    <a:pt x="97739" y="276467"/>
                  </a:lnTo>
                  <a:lnTo>
                    <a:pt x="97739" y="65159"/>
                  </a:lnTo>
                  <a:lnTo>
                    <a:pt x="130318" y="65159"/>
                  </a:lnTo>
                  <a:lnTo>
                    <a:pt x="65159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/>
            <p:cNvSpPr/>
            <p:nvPr/>
          </p:nvSpPr>
          <p:spPr>
            <a:xfrm>
              <a:off x="3386202" y="5074508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0" y="65159"/>
                  </a:moveTo>
                  <a:lnTo>
                    <a:pt x="65159" y="0"/>
                  </a:lnTo>
                  <a:lnTo>
                    <a:pt x="130318" y="65159"/>
                  </a:lnTo>
                  <a:lnTo>
                    <a:pt x="97738" y="65159"/>
                  </a:lnTo>
                  <a:lnTo>
                    <a:pt x="97738" y="276467"/>
                  </a:lnTo>
                  <a:lnTo>
                    <a:pt x="32579" y="276467"/>
                  </a:lnTo>
                  <a:lnTo>
                    <a:pt x="32579" y="65159"/>
                  </a:lnTo>
                  <a:lnTo>
                    <a:pt x="0" y="651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/>
            <p:cNvSpPr/>
            <p:nvPr/>
          </p:nvSpPr>
          <p:spPr>
            <a:xfrm>
              <a:off x="5198440" y="5074508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65159" y="0"/>
                  </a:moveTo>
                  <a:lnTo>
                    <a:pt x="0" y="65159"/>
                  </a:lnTo>
                  <a:lnTo>
                    <a:pt x="32580" y="65159"/>
                  </a:lnTo>
                  <a:lnTo>
                    <a:pt x="32580" y="276467"/>
                  </a:lnTo>
                  <a:lnTo>
                    <a:pt x="97739" y="276467"/>
                  </a:lnTo>
                  <a:lnTo>
                    <a:pt x="97739" y="65159"/>
                  </a:lnTo>
                  <a:lnTo>
                    <a:pt x="130318" y="65159"/>
                  </a:lnTo>
                  <a:lnTo>
                    <a:pt x="65159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/>
            <p:cNvSpPr/>
            <p:nvPr/>
          </p:nvSpPr>
          <p:spPr>
            <a:xfrm>
              <a:off x="5198440" y="5074508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0" y="65159"/>
                  </a:moveTo>
                  <a:lnTo>
                    <a:pt x="65159" y="0"/>
                  </a:lnTo>
                  <a:lnTo>
                    <a:pt x="130318" y="65159"/>
                  </a:lnTo>
                  <a:lnTo>
                    <a:pt x="97738" y="65159"/>
                  </a:lnTo>
                  <a:lnTo>
                    <a:pt x="97738" y="276467"/>
                  </a:lnTo>
                  <a:lnTo>
                    <a:pt x="32579" y="276467"/>
                  </a:lnTo>
                  <a:lnTo>
                    <a:pt x="32579" y="65159"/>
                  </a:lnTo>
                  <a:lnTo>
                    <a:pt x="0" y="651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/>
            <p:cNvSpPr txBox="1"/>
            <p:nvPr/>
          </p:nvSpPr>
          <p:spPr>
            <a:xfrm>
              <a:off x="2711007" y="5241234"/>
              <a:ext cx="2761615" cy="425450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63500">
                <a:lnSpc>
                  <a:spcPct val="100000"/>
                </a:lnSpc>
                <a:spcBef>
                  <a:spcPts val="125"/>
                </a:spcBef>
                <a:tabLst>
                  <a:tab pos="636270" algn="l"/>
                  <a:tab pos="2455545" algn="l"/>
                </a:tabLst>
              </a:pPr>
              <a:r>
                <a:rPr sz="2600" i="1" spc="-60" dirty="0">
                  <a:latin typeface="Palatino Linotype"/>
                  <a:cs typeface="Palatino Linotype"/>
                </a:rPr>
                <a:t>x</a:t>
              </a:r>
              <a:r>
                <a:rPr sz="2250" spc="-89" baseline="-24074" dirty="0">
                  <a:latin typeface="Palatino Linotype"/>
                  <a:cs typeface="Palatino Linotype"/>
                </a:rPr>
                <a:t>1	</a:t>
              </a:r>
              <a:r>
                <a:rPr sz="2600" i="1" spc="-20" dirty="0">
                  <a:latin typeface="Palatino Linotype"/>
                  <a:cs typeface="Palatino Linotype"/>
                </a:rPr>
                <a:t>x</a:t>
              </a:r>
              <a:r>
                <a:rPr sz="2250" spc="-30" baseline="-24074" dirty="0">
                  <a:latin typeface="Palatino Linotype"/>
                  <a:cs typeface="Palatino Linotype"/>
                </a:rPr>
                <a:t>2	</a:t>
              </a:r>
              <a:r>
                <a:rPr sz="2600" i="1" spc="20" dirty="0">
                  <a:latin typeface="Cambria"/>
                  <a:cs typeface="Cambria"/>
                </a:rPr>
                <a:t>x</a:t>
              </a:r>
              <a:r>
                <a:rPr sz="2250" i="1" spc="30" baseline="-35185" dirty="0">
                  <a:latin typeface="Cambria"/>
                  <a:cs typeface="Cambria"/>
                </a:rPr>
                <a:t>p</a:t>
              </a:r>
              <a:endParaRPr sz="2250" baseline="-35185">
                <a:latin typeface="Cambria"/>
                <a:cs typeface="Cambria"/>
              </a:endParaRPr>
            </a:p>
          </p:txBody>
        </p:sp>
        <p:sp>
          <p:nvSpPr>
            <p:cNvPr id="16" name="object 13"/>
            <p:cNvSpPr/>
            <p:nvPr/>
          </p:nvSpPr>
          <p:spPr>
            <a:xfrm>
              <a:off x="2657233" y="3139240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65158" y="0"/>
                  </a:moveTo>
                  <a:lnTo>
                    <a:pt x="0" y="65159"/>
                  </a:lnTo>
                  <a:lnTo>
                    <a:pt x="32579" y="65159"/>
                  </a:lnTo>
                  <a:lnTo>
                    <a:pt x="32579" y="276467"/>
                  </a:lnTo>
                  <a:lnTo>
                    <a:pt x="97737" y="276467"/>
                  </a:lnTo>
                  <a:lnTo>
                    <a:pt x="97737" y="65159"/>
                  </a:lnTo>
                  <a:lnTo>
                    <a:pt x="130318" y="65159"/>
                  </a:lnTo>
                  <a:lnTo>
                    <a:pt x="6515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/>
            <p:cNvSpPr/>
            <p:nvPr/>
          </p:nvSpPr>
          <p:spPr>
            <a:xfrm>
              <a:off x="2657233" y="3139240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0" y="65159"/>
                  </a:moveTo>
                  <a:lnTo>
                    <a:pt x="65159" y="0"/>
                  </a:lnTo>
                  <a:lnTo>
                    <a:pt x="130318" y="65159"/>
                  </a:lnTo>
                  <a:lnTo>
                    <a:pt x="97738" y="65159"/>
                  </a:lnTo>
                  <a:lnTo>
                    <a:pt x="97738" y="276467"/>
                  </a:lnTo>
                  <a:lnTo>
                    <a:pt x="32579" y="276467"/>
                  </a:lnTo>
                  <a:lnTo>
                    <a:pt x="32579" y="65159"/>
                  </a:lnTo>
                  <a:lnTo>
                    <a:pt x="0" y="651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/>
            <p:cNvSpPr/>
            <p:nvPr/>
          </p:nvSpPr>
          <p:spPr>
            <a:xfrm>
              <a:off x="3504303" y="3139240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65158" y="0"/>
                  </a:moveTo>
                  <a:lnTo>
                    <a:pt x="0" y="65159"/>
                  </a:lnTo>
                  <a:lnTo>
                    <a:pt x="32579" y="65159"/>
                  </a:lnTo>
                  <a:lnTo>
                    <a:pt x="32579" y="276467"/>
                  </a:lnTo>
                  <a:lnTo>
                    <a:pt x="97737" y="276467"/>
                  </a:lnTo>
                  <a:lnTo>
                    <a:pt x="97737" y="65159"/>
                  </a:lnTo>
                  <a:lnTo>
                    <a:pt x="130317" y="65159"/>
                  </a:lnTo>
                  <a:lnTo>
                    <a:pt x="6515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/>
            <p:cNvSpPr/>
            <p:nvPr/>
          </p:nvSpPr>
          <p:spPr>
            <a:xfrm>
              <a:off x="3504303" y="3139240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0" y="65159"/>
                  </a:moveTo>
                  <a:lnTo>
                    <a:pt x="65159" y="0"/>
                  </a:lnTo>
                  <a:lnTo>
                    <a:pt x="130318" y="65159"/>
                  </a:lnTo>
                  <a:lnTo>
                    <a:pt x="97738" y="65159"/>
                  </a:lnTo>
                  <a:lnTo>
                    <a:pt x="97738" y="276467"/>
                  </a:lnTo>
                  <a:lnTo>
                    <a:pt x="32579" y="276467"/>
                  </a:lnTo>
                  <a:lnTo>
                    <a:pt x="32579" y="65159"/>
                  </a:lnTo>
                  <a:lnTo>
                    <a:pt x="0" y="651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7"/>
            <p:cNvSpPr/>
            <p:nvPr/>
          </p:nvSpPr>
          <p:spPr>
            <a:xfrm>
              <a:off x="5133281" y="3139240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65158" y="0"/>
                  </a:moveTo>
                  <a:lnTo>
                    <a:pt x="0" y="65159"/>
                  </a:lnTo>
                  <a:lnTo>
                    <a:pt x="32579" y="65159"/>
                  </a:lnTo>
                  <a:lnTo>
                    <a:pt x="32579" y="276467"/>
                  </a:lnTo>
                  <a:lnTo>
                    <a:pt x="97737" y="276467"/>
                  </a:lnTo>
                  <a:lnTo>
                    <a:pt x="97737" y="65159"/>
                  </a:lnTo>
                  <a:lnTo>
                    <a:pt x="130318" y="65159"/>
                  </a:lnTo>
                  <a:lnTo>
                    <a:pt x="6515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8"/>
            <p:cNvSpPr/>
            <p:nvPr/>
          </p:nvSpPr>
          <p:spPr>
            <a:xfrm>
              <a:off x="5133281" y="3139240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0" y="65159"/>
                  </a:moveTo>
                  <a:lnTo>
                    <a:pt x="65159" y="0"/>
                  </a:lnTo>
                  <a:lnTo>
                    <a:pt x="130318" y="65159"/>
                  </a:lnTo>
                  <a:lnTo>
                    <a:pt x="97738" y="65159"/>
                  </a:lnTo>
                  <a:lnTo>
                    <a:pt x="97738" y="276467"/>
                  </a:lnTo>
                  <a:lnTo>
                    <a:pt x="32579" y="276467"/>
                  </a:lnTo>
                  <a:lnTo>
                    <a:pt x="32579" y="65159"/>
                  </a:lnTo>
                  <a:lnTo>
                    <a:pt x="0" y="651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9"/>
            <p:cNvSpPr txBox="1"/>
            <p:nvPr/>
          </p:nvSpPr>
          <p:spPr>
            <a:xfrm>
              <a:off x="4057740" y="5101325"/>
              <a:ext cx="631190" cy="36576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2200" spc="345" dirty="0">
                  <a:latin typeface="Symbol"/>
                  <a:cs typeface="Symbol"/>
                </a:rPr>
                <a:t></a:t>
              </a:r>
              <a:r>
                <a:rPr sz="2200" spc="-250" dirty="0">
                  <a:latin typeface="Times New Roman"/>
                  <a:cs typeface="Times New Roman"/>
                </a:rPr>
                <a:t> </a:t>
              </a:r>
              <a:r>
                <a:rPr sz="2200" spc="345" dirty="0">
                  <a:latin typeface="Symbol"/>
                  <a:cs typeface="Symbol"/>
                </a:rPr>
                <a:t></a:t>
              </a:r>
              <a:r>
                <a:rPr sz="2200" spc="-245" dirty="0">
                  <a:latin typeface="Times New Roman"/>
                  <a:cs typeface="Times New Roman"/>
                </a:rPr>
                <a:t> </a:t>
              </a:r>
              <a:r>
                <a:rPr sz="2200" spc="345" dirty="0">
                  <a:latin typeface="Symbol"/>
                  <a:cs typeface="Symbol"/>
                </a:rPr>
                <a:t></a:t>
              </a:r>
              <a:endParaRPr sz="2200">
                <a:latin typeface="Symbol"/>
                <a:cs typeface="Symbol"/>
              </a:endParaRPr>
            </a:p>
          </p:txBody>
        </p:sp>
        <p:sp>
          <p:nvSpPr>
            <p:cNvPr id="24" name="object 21"/>
            <p:cNvSpPr/>
            <p:nvPr/>
          </p:nvSpPr>
          <p:spPr>
            <a:xfrm>
              <a:off x="2066672" y="1896713"/>
              <a:ext cx="4437380" cy="727075"/>
            </a:xfrm>
            <a:custGeom>
              <a:avLst/>
              <a:gdLst/>
              <a:ahLst/>
              <a:cxnLst/>
              <a:rect l="l" t="t" r="r" b="b"/>
              <a:pathLst>
                <a:path w="4437380" h="727075">
                  <a:moveTo>
                    <a:pt x="4437062" y="0"/>
                  </a:moveTo>
                  <a:lnTo>
                    <a:pt x="0" y="0"/>
                  </a:lnTo>
                  <a:lnTo>
                    <a:pt x="0" y="727075"/>
                  </a:lnTo>
                  <a:lnTo>
                    <a:pt x="4437062" y="727075"/>
                  </a:lnTo>
                  <a:lnTo>
                    <a:pt x="4437062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2"/>
            <p:cNvSpPr txBox="1"/>
            <p:nvPr/>
          </p:nvSpPr>
          <p:spPr>
            <a:xfrm>
              <a:off x="2253132" y="2348047"/>
              <a:ext cx="3378200" cy="104965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255270">
                <a:lnSpc>
                  <a:spcPct val="100000"/>
                </a:lnSpc>
                <a:spcBef>
                  <a:spcPts val="125"/>
                </a:spcBef>
              </a:pPr>
              <a:r>
                <a:rPr sz="1500" i="1" spc="-65" dirty="0">
                  <a:latin typeface="Cambria"/>
                  <a:cs typeface="Cambria"/>
                </a:rPr>
                <a:t>c</a:t>
              </a:r>
              <a:r>
                <a:rPr sz="1500" spc="-65" dirty="0">
                  <a:latin typeface="Symbol"/>
                  <a:cs typeface="Symbol"/>
                </a:rPr>
                <a:t></a:t>
              </a:r>
              <a:r>
                <a:rPr sz="1500" i="1" spc="-65" dirty="0">
                  <a:latin typeface="Cambria"/>
                  <a:cs typeface="Cambria"/>
                </a:rPr>
                <a:t>C</a:t>
              </a:r>
              <a:endParaRPr sz="1500" dirty="0">
                <a:latin typeface="Cambria"/>
                <a:cs typeface="Cambria"/>
              </a:endParaRPr>
            </a:p>
            <a:p>
              <a:pPr marL="50800">
                <a:lnSpc>
                  <a:spcPts val="2140"/>
                </a:lnSpc>
                <a:spcBef>
                  <a:spcPts val="1655"/>
                </a:spcBef>
                <a:tabLst>
                  <a:tab pos="962660" algn="l"/>
                  <a:tab pos="2591435" algn="l"/>
                </a:tabLst>
              </a:pPr>
              <a:r>
                <a:rPr sz="1950" i="1" spc="-50" dirty="0">
                  <a:latin typeface="Palatino Linotype"/>
                  <a:cs typeface="Palatino Linotype"/>
                </a:rPr>
                <a:t>P</a:t>
              </a:r>
              <a:r>
                <a:rPr sz="1950" spc="-50" dirty="0">
                  <a:latin typeface="Palatino Linotype"/>
                  <a:cs typeface="Palatino Linotype"/>
                </a:rPr>
                <a:t>(</a:t>
              </a:r>
              <a:r>
                <a:rPr sz="1950" i="1" spc="-50" dirty="0">
                  <a:latin typeface="Palatino Linotype"/>
                  <a:cs typeface="Palatino Linotype"/>
                </a:rPr>
                <a:t>c</a:t>
              </a:r>
              <a:r>
                <a:rPr sz="1650" spc="-75" baseline="-22727" dirty="0">
                  <a:latin typeface="Palatino Linotype"/>
                  <a:cs typeface="Palatino Linotype"/>
                </a:rPr>
                <a:t>1</a:t>
              </a:r>
              <a:r>
                <a:rPr sz="1650" spc="-157" baseline="-22727" dirty="0">
                  <a:latin typeface="Palatino Linotype"/>
                  <a:cs typeface="Palatino Linotype"/>
                </a:rPr>
                <a:t> </a:t>
              </a:r>
              <a:r>
                <a:rPr sz="1950" spc="-30" dirty="0">
                  <a:latin typeface="Palatino Linotype"/>
                  <a:cs typeface="Palatino Linotype"/>
                </a:rPr>
                <a:t>|</a:t>
              </a:r>
              <a:r>
                <a:rPr sz="1950" b="1" spc="-30" dirty="0">
                  <a:latin typeface="Palatino Linotype"/>
                  <a:cs typeface="Palatino Linotype"/>
                </a:rPr>
                <a:t>x</a:t>
              </a:r>
              <a:r>
                <a:rPr sz="1950" spc="-30" dirty="0">
                  <a:latin typeface="Palatino Linotype"/>
                  <a:cs typeface="Palatino Linotype"/>
                </a:rPr>
                <a:t>)	</a:t>
              </a:r>
              <a:r>
                <a:rPr sz="1900" i="1" spc="-25" dirty="0">
                  <a:latin typeface="Palatino Linotype"/>
                  <a:cs typeface="Palatino Linotype"/>
                </a:rPr>
                <a:t>P</a:t>
              </a:r>
              <a:r>
                <a:rPr sz="1900" spc="-25" dirty="0">
                  <a:latin typeface="Palatino Linotype"/>
                  <a:cs typeface="Palatino Linotype"/>
                </a:rPr>
                <a:t>(</a:t>
              </a:r>
              <a:r>
                <a:rPr sz="1900" i="1" spc="-25" dirty="0">
                  <a:latin typeface="Palatino Linotype"/>
                  <a:cs typeface="Palatino Linotype"/>
                </a:rPr>
                <a:t>c</a:t>
              </a:r>
              <a:r>
                <a:rPr sz="1650" spc="-37" baseline="-22727" dirty="0">
                  <a:latin typeface="Palatino Linotype"/>
                  <a:cs typeface="Palatino Linotype"/>
                </a:rPr>
                <a:t>2</a:t>
              </a:r>
              <a:r>
                <a:rPr sz="1650" spc="-44" baseline="-22727" dirty="0">
                  <a:latin typeface="Palatino Linotype"/>
                  <a:cs typeface="Palatino Linotype"/>
                </a:rPr>
                <a:t> </a:t>
              </a:r>
              <a:r>
                <a:rPr sz="1900" spc="-10" dirty="0">
                  <a:latin typeface="Palatino Linotype"/>
                  <a:cs typeface="Palatino Linotype"/>
                </a:rPr>
                <a:t>|</a:t>
              </a:r>
              <a:r>
                <a:rPr sz="1900" b="1" spc="-10" dirty="0">
                  <a:latin typeface="Palatino Linotype"/>
                  <a:cs typeface="Palatino Linotype"/>
                </a:rPr>
                <a:t>x</a:t>
              </a:r>
              <a:r>
                <a:rPr sz="1900" spc="-10" dirty="0">
                  <a:latin typeface="Palatino Linotype"/>
                  <a:cs typeface="Palatino Linotype"/>
                </a:rPr>
                <a:t>)	</a:t>
              </a:r>
              <a:r>
                <a:rPr sz="1900" i="1" spc="-30" dirty="0">
                  <a:latin typeface="Palatino Linotype"/>
                  <a:cs typeface="Palatino Linotype"/>
                </a:rPr>
                <a:t>P</a:t>
              </a:r>
              <a:r>
                <a:rPr sz="1900" spc="-30" dirty="0">
                  <a:latin typeface="Palatino Linotype"/>
                  <a:cs typeface="Palatino Linotype"/>
                </a:rPr>
                <a:t>(</a:t>
              </a:r>
              <a:r>
                <a:rPr sz="1900" i="1" spc="-30" dirty="0">
                  <a:latin typeface="Palatino Linotype"/>
                  <a:cs typeface="Palatino Linotype"/>
                </a:rPr>
                <a:t>c</a:t>
              </a:r>
              <a:r>
                <a:rPr sz="1650" i="1" spc="-44" baseline="-22727" dirty="0">
                  <a:latin typeface="Palatino Linotype"/>
                  <a:cs typeface="Palatino Linotype"/>
                </a:rPr>
                <a:t>L</a:t>
              </a:r>
              <a:r>
                <a:rPr sz="1650" i="1" spc="-104" baseline="-22727" dirty="0">
                  <a:latin typeface="Palatino Linotype"/>
                  <a:cs typeface="Palatino Linotype"/>
                </a:rPr>
                <a:t> </a:t>
              </a:r>
              <a:r>
                <a:rPr sz="1900" spc="-25" dirty="0">
                  <a:latin typeface="Palatino Linotype"/>
                  <a:cs typeface="Palatino Linotype"/>
                </a:rPr>
                <a:t>|</a:t>
              </a:r>
              <a:r>
                <a:rPr sz="1900" b="1" spc="-25" dirty="0">
                  <a:latin typeface="Palatino Linotype"/>
                  <a:cs typeface="Palatino Linotype"/>
                </a:rPr>
                <a:t>x</a:t>
              </a:r>
              <a:r>
                <a:rPr sz="1900" spc="-25" dirty="0">
                  <a:latin typeface="Palatino Linotype"/>
                  <a:cs typeface="Palatino Linotype"/>
                </a:rPr>
                <a:t>)</a:t>
              </a:r>
              <a:endParaRPr sz="1900" dirty="0">
                <a:latin typeface="Palatino Linotype"/>
                <a:cs typeface="Palatino Linotype"/>
              </a:endParaRPr>
            </a:p>
            <a:p>
              <a:pPr marL="1816735">
                <a:lnSpc>
                  <a:spcPts val="2440"/>
                </a:lnSpc>
              </a:pPr>
              <a:r>
                <a:rPr sz="2200" spc="345" dirty="0">
                  <a:latin typeface="Symbol"/>
                  <a:cs typeface="Symbol"/>
                </a:rPr>
                <a:t></a:t>
              </a:r>
              <a:r>
                <a:rPr sz="2200" spc="-210" dirty="0">
                  <a:latin typeface="Times New Roman"/>
                  <a:cs typeface="Times New Roman"/>
                </a:rPr>
                <a:t> </a:t>
              </a:r>
              <a:r>
                <a:rPr sz="2200" spc="345" dirty="0">
                  <a:latin typeface="Symbol"/>
                  <a:cs typeface="Symbol"/>
                </a:rPr>
                <a:t></a:t>
              </a:r>
              <a:r>
                <a:rPr sz="2200" spc="-210" dirty="0">
                  <a:latin typeface="Times New Roman"/>
                  <a:cs typeface="Times New Roman"/>
                </a:rPr>
                <a:t> </a:t>
              </a:r>
              <a:r>
                <a:rPr sz="2200" spc="345" dirty="0">
                  <a:latin typeface="Symbol"/>
                  <a:cs typeface="Symbol"/>
                </a:rPr>
                <a:t></a:t>
              </a:r>
              <a:endParaRPr sz="2200" dirty="0">
                <a:latin typeface="Symbol"/>
                <a:cs typeface="Symbol"/>
              </a:endParaRPr>
            </a:p>
          </p:txBody>
        </p:sp>
        <p:sp>
          <p:nvSpPr>
            <p:cNvPr id="26" name="object 23"/>
            <p:cNvSpPr txBox="1"/>
            <p:nvPr/>
          </p:nvSpPr>
          <p:spPr>
            <a:xfrm>
              <a:off x="522295" y="1712562"/>
              <a:ext cx="5989955" cy="70532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00"/>
                </a:spcBef>
                <a:tabLst>
                  <a:tab pos="425450" algn="l"/>
                </a:tabLst>
              </a:pPr>
              <a:endParaRPr sz="1850" dirty="0">
                <a:latin typeface="Tahoma"/>
                <a:cs typeface="Tahoma"/>
              </a:endParaRPr>
            </a:p>
            <a:p>
              <a:pPr marL="1588770">
                <a:lnSpc>
                  <a:spcPct val="100000"/>
                </a:lnSpc>
                <a:tabLst>
                  <a:tab pos="4104640" algn="l"/>
                </a:tabLst>
              </a:pPr>
              <a:r>
                <a:rPr sz="2650" spc="35" dirty="0">
                  <a:latin typeface="Cambria"/>
                  <a:cs typeface="Cambria"/>
                </a:rPr>
                <a:t>argmax </a:t>
              </a:r>
              <a:r>
                <a:rPr sz="2650" i="1" spc="25" dirty="0">
                  <a:latin typeface="Cambria"/>
                  <a:cs typeface="Cambria"/>
                </a:rPr>
                <a:t>P</a:t>
              </a:r>
              <a:r>
                <a:rPr sz="2650" spc="25" dirty="0">
                  <a:latin typeface="Cambria"/>
                  <a:cs typeface="Cambria"/>
                </a:rPr>
                <a:t>(</a:t>
              </a:r>
              <a:r>
                <a:rPr sz="2650" i="1" spc="25" dirty="0">
                  <a:latin typeface="Cambria"/>
                  <a:cs typeface="Cambria"/>
                </a:rPr>
                <a:t>c</a:t>
              </a:r>
              <a:r>
                <a:rPr sz="2650" i="1" spc="-415" dirty="0">
                  <a:latin typeface="Cambria"/>
                  <a:cs typeface="Cambria"/>
                </a:rPr>
                <a:t> </a:t>
              </a:r>
              <a:r>
                <a:rPr sz="2650" i="1" spc="10" dirty="0">
                  <a:latin typeface="Cambria"/>
                  <a:cs typeface="Cambria"/>
                </a:rPr>
                <a:t>|</a:t>
              </a:r>
              <a:r>
                <a:rPr sz="2650" i="1" spc="-100" dirty="0">
                  <a:latin typeface="Cambria"/>
                  <a:cs typeface="Cambria"/>
                </a:rPr>
                <a:t> </a:t>
              </a:r>
              <a:r>
                <a:rPr sz="2650" b="1" spc="65" dirty="0">
                  <a:latin typeface="Cambria"/>
                  <a:cs typeface="Cambria"/>
                </a:rPr>
                <a:t>X</a:t>
              </a:r>
              <a:r>
                <a:rPr sz="2650" spc="65" dirty="0">
                  <a:latin typeface="Cambria"/>
                  <a:cs typeface="Cambria"/>
                </a:rPr>
                <a:t>),	</a:t>
              </a:r>
              <a:r>
                <a:rPr sz="2650" i="1" spc="20" dirty="0">
                  <a:latin typeface="Cambria"/>
                  <a:cs typeface="Cambria"/>
                </a:rPr>
                <a:t>C </a:t>
              </a:r>
              <a:r>
                <a:rPr sz="2650" spc="20" dirty="0">
                  <a:latin typeface="Symbol"/>
                  <a:cs typeface="Symbol"/>
                </a:rPr>
                <a:t></a:t>
              </a:r>
              <a:r>
                <a:rPr sz="2650" spc="20" dirty="0">
                  <a:latin typeface="Times New Roman"/>
                  <a:cs typeface="Times New Roman"/>
                </a:rPr>
                <a:t> </a:t>
              </a:r>
              <a:r>
                <a:rPr sz="2650" spc="10" dirty="0">
                  <a:latin typeface="Cambria"/>
                  <a:cs typeface="Cambria"/>
                </a:rPr>
                <a:t>{</a:t>
              </a:r>
              <a:r>
                <a:rPr sz="2650" i="1" spc="10" dirty="0">
                  <a:latin typeface="Cambria"/>
                  <a:cs typeface="Cambria"/>
                </a:rPr>
                <a:t>c</a:t>
              </a:r>
              <a:r>
                <a:rPr sz="2250" spc="15" baseline="-35185" dirty="0">
                  <a:latin typeface="Cambria"/>
                  <a:cs typeface="Cambria"/>
                </a:rPr>
                <a:t>1 </a:t>
              </a:r>
              <a:r>
                <a:rPr sz="2650" i="1" spc="75" dirty="0">
                  <a:latin typeface="Cambria"/>
                  <a:cs typeface="Cambria"/>
                </a:rPr>
                <a:t>,</a:t>
              </a:r>
              <a:r>
                <a:rPr sz="2650" spc="75" dirty="0">
                  <a:latin typeface="Symbol"/>
                  <a:cs typeface="Symbol"/>
                </a:rPr>
                <a:t></a:t>
              </a:r>
              <a:r>
                <a:rPr sz="2650" i="1" spc="75" dirty="0">
                  <a:latin typeface="Cambria"/>
                  <a:cs typeface="Cambria"/>
                </a:rPr>
                <a:t>,c</a:t>
              </a:r>
              <a:r>
                <a:rPr sz="2250" i="1" spc="112" baseline="-35185" dirty="0">
                  <a:latin typeface="Cambria"/>
                  <a:cs typeface="Cambria"/>
                </a:rPr>
                <a:t>L</a:t>
              </a:r>
              <a:r>
                <a:rPr sz="2250" i="1" spc="-202" baseline="-35185" dirty="0">
                  <a:latin typeface="Cambria"/>
                  <a:cs typeface="Cambria"/>
                </a:rPr>
                <a:t> </a:t>
              </a:r>
              <a:r>
                <a:rPr sz="2650" spc="10" dirty="0">
                  <a:latin typeface="Cambria"/>
                  <a:cs typeface="Cambria"/>
                </a:rPr>
                <a:t>}</a:t>
              </a:r>
              <a:endParaRPr sz="2650" dirty="0">
                <a:latin typeface="Cambria"/>
                <a:cs typeface="Cambr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3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cs typeface="Tahoma"/>
              </a:rPr>
              <a:t>Review: Generative</a:t>
            </a:r>
            <a:r>
              <a:rPr lang="en-US" altLang="zh-CN" spc="-50" dirty="0">
                <a:cs typeface="Tahoma"/>
              </a:rPr>
              <a:t> </a:t>
            </a:r>
            <a:r>
              <a:rPr lang="en-US" altLang="zh-CN" spc="-5" dirty="0">
                <a:cs typeface="Tahoma"/>
              </a:rPr>
              <a:t>BC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9</a:t>
            </a:fld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21308" y="1595390"/>
            <a:ext cx="9122692" cy="3816089"/>
            <a:chOff x="0" y="1764817"/>
            <a:chExt cx="9122692" cy="3816089"/>
          </a:xfrm>
        </p:grpSpPr>
        <p:grpSp>
          <p:nvGrpSpPr>
            <p:cNvPr id="53" name="组合 52"/>
            <p:cNvGrpSpPr/>
            <p:nvPr/>
          </p:nvGrpSpPr>
          <p:grpSpPr>
            <a:xfrm>
              <a:off x="2309789" y="1764817"/>
              <a:ext cx="3916679" cy="1125855"/>
              <a:chOff x="2588028" y="1299839"/>
              <a:chExt cx="3916679" cy="1125855"/>
            </a:xfrm>
          </p:grpSpPr>
          <p:sp>
            <p:nvSpPr>
              <p:cNvPr id="7" name="object 4"/>
              <p:cNvSpPr/>
              <p:nvPr/>
            </p:nvSpPr>
            <p:spPr>
              <a:xfrm>
                <a:off x="2592790" y="1304602"/>
                <a:ext cx="3907154" cy="1116330"/>
              </a:xfrm>
              <a:custGeom>
                <a:avLst/>
                <a:gdLst/>
                <a:ahLst/>
                <a:cxnLst/>
                <a:rect l="l" t="t" r="r" b="b"/>
                <a:pathLst>
                  <a:path w="3907154" h="1116330">
                    <a:moveTo>
                      <a:pt x="3906837" y="0"/>
                    </a:moveTo>
                    <a:lnTo>
                      <a:pt x="0" y="0"/>
                    </a:lnTo>
                    <a:lnTo>
                      <a:pt x="0" y="1116011"/>
                    </a:lnTo>
                    <a:lnTo>
                      <a:pt x="3906837" y="1116011"/>
                    </a:lnTo>
                    <a:lnTo>
                      <a:pt x="3906837" y="0"/>
                    </a:lnTo>
                    <a:close/>
                  </a:path>
                </a:pathLst>
              </a:custGeom>
              <a:solidFill>
                <a:srgbClr val="CC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5"/>
              <p:cNvSpPr txBox="1"/>
              <p:nvPr/>
            </p:nvSpPr>
            <p:spPr>
              <a:xfrm>
                <a:off x="2588028" y="1299839"/>
                <a:ext cx="3916679" cy="1125855"/>
              </a:xfrm>
              <a:prstGeom prst="rect">
                <a:avLst/>
              </a:prstGeom>
              <a:ln w="9525">
                <a:noFill/>
              </a:ln>
            </p:spPr>
            <p:txBody>
              <a:bodyPr vert="horz" wrap="square" lIns="0" tIns="0" rIns="0" bIns="0" rtlCol="0">
                <a:spAutoFit/>
              </a:bodyPr>
              <a:lstStyle/>
              <a:p>
                <a:pPr marL="54610">
                  <a:lnSpc>
                    <a:spcPts val="3250"/>
                  </a:lnSpc>
                </a:pPr>
                <a:r>
                  <a:rPr sz="2850" i="1" spc="-55" dirty="0">
                    <a:latin typeface="Cambria"/>
                    <a:cs typeface="Cambria"/>
                  </a:rPr>
                  <a:t>P</a:t>
                </a:r>
                <a:r>
                  <a:rPr sz="2850" spc="-55" dirty="0">
                    <a:latin typeface="Cambria"/>
                    <a:cs typeface="Cambria"/>
                  </a:rPr>
                  <a:t>(</a:t>
                </a:r>
                <a:r>
                  <a:rPr sz="2850" b="1" spc="-55" dirty="0">
                    <a:latin typeface="Cambria"/>
                    <a:cs typeface="Cambria"/>
                  </a:rPr>
                  <a:t>X</a:t>
                </a:r>
                <a:r>
                  <a:rPr sz="2850" b="1" spc="-350" dirty="0">
                    <a:latin typeface="Cambria"/>
                    <a:cs typeface="Cambria"/>
                  </a:rPr>
                  <a:t> </a:t>
                </a:r>
                <a:r>
                  <a:rPr sz="2850" spc="-25" dirty="0">
                    <a:latin typeface="Cambria"/>
                    <a:cs typeface="Cambria"/>
                  </a:rPr>
                  <a:t>|</a:t>
                </a:r>
                <a:r>
                  <a:rPr sz="2850" i="1" spc="-25" dirty="0">
                    <a:latin typeface="Cambria"/>
                    <a:cs typeface="Cambria"/>
                  </a:rPr>
                  <a:t>C</a:t>
                </a:r>
                <a:r>
                  <a:rPr sz="2850" i="1" spc="-360" dirty="0">
                    <a:latin typeface="Cambria"/>
                    <a:cs typeface="Cambria"/>
                  </a:rPr>
                  <a:t> </a:t>
                </a:r>
                <a:r>
                  <a:rPr sz="2850" spc="-60" dirty="0">
                    <a:latin typeface="Cambria"/>
                    <a:cs typeface="Cambria"/>
                  </a:rPr>
                  <a:t>)</a:t>
                </a:r>
                <a:r>
                  <a:rPr sz="2850" spc="-100" dirty="0">
                    <a:latin typeface="Cambria"/>
                    <a:cs typeface="Cambria"/>
                  </a:rPr>
                  <a:t> </a:t>
                </a:r>
                <a:r>
                  <a:rPr sz="2850" spc="-35" dirty="0">
                    <a:latin typeface="Cambria"/>
                    <a:cs typeface="Cambria"/>
                  </a:rPr>
                  <a:t>,</a:t>
                </a:r>
                <a:endParaRPr sz="2850" dirty="0">
                  <a:latin typeface="Cambria"/>
                  <a:cs typeface="Cambria"/>
                </a:endParaRPr>
              </a:p>
              <a:p>
                <a:pPr marL="132715">
                  <a:lnSpc>
                    <a:spcPct val="100000"/>
                  </a:lnSpc>
                  <a:spcBef>
                    <a:spcPts val="855"/>
                  </a:spcBef>
                  <a:tabLst>
                    <a:tab pos="2228850" algn="l"/>
                  </a:tabLst>
                </a:pPr>
                <a:r>
                  <a:rPr sz="2850" i="1" spc="-85" dirty="0">
                    <a:latin typeface="Cambria"/>
                    <a:cs typeface="Cambria"/>
                  </a:rPr>
                  <a:t>C </a:t>
                </a:r>
                <a:r>
                  <a:rPr sz="2850" spc="-90" dirty="0">
                    <a:latin typeface="Symbol"/>
                    <a:cs typeface="Symbol"/>
                  </a:rPr>
                  <a:t></a:t>
                </a:r>
                <a:r>
                  <a:rPr sz="2850" spc="-90" dirty="0">
                    <a:latin typeface="Times New Roman"/>
                    <a:cs typeface="Times New Roman"/>
                  </a:rPr>
                  <a:t> </a:t>
                </a:r>
                <a:r>
                  <a:rPr sz="2850" i="1" spc="-75" dirty="0">
                    <a:latin typeface="Cambria"/>
                    <a:cs typeface="Cambria"/>
                  </a:rPr>
                  <a:t>c</a:t>
                </a:r>
                <a:r>
                  <a:rPr sz="2475" spc="-112" baseline="-33670" dirty="0">
                    <a:latin typeface="Cambria"/>
                    <a:cs typeface="Cambria"/>
                  </a:rPr>
                  <a:t>1  </a:t>
                </a:r>
                <a:r>
                  <a:rPr sz="2850" i="1" spc="20" dirty="0">
                    <a:latin typeface="Cambria"/>
                    <a:cs typeface="Cambria"/>
                  </a:rPr>
                  <a:t>,</a:t>
                </a:r>
                <a:r>
                  <a:rPr sz="2850" spc="20" dirty="0">
                    <a:latin typeface="Symbol"/>
                    <a:cs typeface="Symbol"/>
                  </a:rPr>
                  <a:t></a:t>
                </a:r>
                <a:r>
                  <a:rPr sz="2850" i="1" spc="20" dirty="0">
                    <a:latin typeface="Cambria"/>
                    <a:cs typeface="Cambria"/>
                  </a:rPr>
                  <a:t>,c</a:t>
                </a:r>
                <a:r>
                  <a:rPr sz="2475" i="1" spc="30" baseline="-33670" dirty="0">
                    <a:latin typeface="Cambria"/>
                    <a:cs typeface="Cambria"/>
                  </a:rPr>
                  <a:t>L</a:t>
                </a:r>
                <a:r>
                  <a:rPr sz="2475" i="1" spc="-217" baseline="-33670" dirty="0">
                    <a:latin typeface="Cambria"/>
                    <a:cs typeface="Cambria"/>
                  </a:rPr>
                  <a:t> </a:t>
                </a:r>
                <a:r>
                  <a:rPr sz="2850" spc="-35" dirty="0">
                    <a:latin typeface="Cambria"/>
                    <a:cs typeface="Cambria"/>
                  </a:rPr>
                  <a:t>,</a:t>
                </a:r>
                <a:r>
                  <a:rPr sz="2850" spc="-110" dirty="0">
                    <a:latin typeface="Cambria"/>
                    <a:cs typeface="Cambria"/>
                  </a:rPr>
                  <a:t> </a:t>
                </a:r>
                <a:r>
                  <a:rPr sz="2850" b="1" spc="-100" dirty="0">
                    <a:latin typeface="Cambria"/>
                    <a:cs typeface="Cambria"/>
                  </a:rPr>
                  <a:t>X	</a:t>
                </a:r>
                <a:r>
                  <a:rPr sz="2850" spc="-90" dirty="0">
                    <a:latin typeface="Symbol"/>
                    <a:cs typeface="Symbol"/>
                  </a:rPr>
                  <a:t></a:t>
                </a:r>
                <a:r>
                  <a:rPr sz="2850" spc="-320" dirty="0">
                    <a:latin typeface="Times New Roman"/>
                    <a:cs typeface="Times New Roman"/>
                  </a:rPr>
                  <a:t> </a:t>
                </a:r>
                <a:r>
                  <a:rPr sz="2850" i="1" spc="-45" dirty="0">
                    <a:latin typeface="Cambria"/>
                    <a:cs typeface="Cambria"/>
                  </a:rPr>
                  <a:t>(X</a:t>
                </a:r>
                <a:r>
                  <a:rPr sz="2475" i="1" spc="-67" baseline="-33670" dirty="0">
                    <a:latin typeface="Cambria"/>
                    <a:cs typeface="Cambria"/>
                  </a:rPr>
                  <a:t>1</a:t>
                </a:r>
                <a:r>
                  <a:rPr sz="2475" i="1" spc="-195" baseline="-33670" dirty="0">
                    <a:latin typeface="Cambria"/>
                    <a:cs typeface="Cambria"/>
                  </a:rPr>
                  <a:t> </a:t>
                </a:r>
                <a:r>
                  <a:rPr sz="2850" dirty="0">
                    <a:latin typeface="Cambria"/>
                    <a:cs typeface="Cambria"/>
                  </a:rPr>
                  <a:t>,</a:t>
                </a:r>
                <a:r>
                  <a:rPr sz="2850" dirty="0">
                    <a:latin typeface="Symbol"/>
                    <a:cs typeface="Symbol"/>
                  </a:rPr>
                  <a:t></a:t>
                </a:r>
                <a:r>
                  <a:rPr sz="2850" dirty="0">
                    <a:latin typeface="Cambria"/>
                    <a:cs typeface="Cambria"/>
                  </a:rPr>
                  <a:t>,</a:t>
                </a:r>
                <a:r>
                  <a:rPr sz="2850" spc="-330" dirty="0">
                    <a:latin typeface="Cambria"/>
                    <a:cs typeface="Cambria"/>
                  </a:rPr>
                  <a:t> </a:t>
                </a:r>
                <a:r>
                  <a:rPr sz="2850" i="1" spc="30" dirty="0">
                    <a:latin typeface="Cambria"/>
                    <a:cs typeface="Cambria"/>
                  </a:rPr>
                  <a:t>X</a:t>
                </a:r>
                <a:r>
                  <a:rPr sz="2475" i="1" spc="44" baseline="-33670" dirty="0">
                    <a:latin typeface="Cambria"/>
                    <a:cs typeface="Cambria"/>
                  </a:rPr>
                  <a:t>p</a:t>
                </a:r>
                <a:r>
                  <a:rPr sz="2475" i="1" spc="-135" baseline="-33670" dirty="0">
                    <a:latin typeface="Cambria"/>
                    <a:cs typeface="Cambria"/>
                  </a:rPr>
                  <a:t> </a:t>
                </a:r>
                <a:r>
                  <a:rPr sz="2850" spc="-60" dirty="0">
                    <a:latin typeface="Cambria"/>
                    <a:cs typeface="Cambria"/>
                  </a:rPr>
                  <a:t>)</a:t>
                </a:r>
                <a:endParaRPr sz="2850" dirty="0">
                  <a:latin typeface="Cambria"/>
                  <a:cs typeface="Cambria"/>
                </a:endParaRPr>
              </a:p>
            </p:txBody>
          </p:sp>
        </p:grpSp>
        <p:sp>
          <p:nvSpPr>
            <p:cNvPr id="9" name="object 6"/>
            <p:cNvSpPr/>
            <p:nvPr/>
          </p:nvSpPr>
          <p:spPr>
            <a:xfrm>
              <a:off x="0" y="3437718"/>
              <a:ext cx="2802255" cy="1144905"/>
            </a:xfrm>
            <a:custGeom>
              <a:avLst/>
              <a:gdLst/>
              <a:ahLst/>
              <a:cxnLst/>
              <a:rect l="l" t="t" r="r" b="b"/>
              <a:pathLst>
                <a:path w="2802255" h="1144904">
                  <a:moveTo>
                    <a:pt x="2801843" y="0"/>
                  </a:moveTo>
                  <a:lnTo>
                    <a:pt x="0" y="0"/>
                  </a:lnTo>
                  <a:lnTo>
                    <a:pt x="0" y="1144678"/>
                  </a:lnTo>
                  <a:lnTo>
                    <a:pt x="2801843" y="1144678"/>
                  </a:lnTo>
                  <a:lnTo>
                    <a:pt x="280184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/>
            <p:cNvSpPr txBox="1"/>
            <p:nvPr/>
          </p:nvSpPr>
          <p:spPr>
            <a:xfrm>
              <a:off x="266685" y="3458211"/>
              <a:ext cx="2268220" cy="1054100"/>
            </a:xfrm>
            <a:prstGeom prst="rect">
              <a:avLst/>
            </a:prstGeom>
          </p:spPr>
          <p:txBody>
            <a:bodyPr vert="horz" wrap="square" lIns="0" tIns="8890" rIns="0" bIns="0" rtlCol="0">
              <a:spAutoFit/>
            </a:bodyPr>
            <a:lstStyle/>
            <a:p>
              <a:pPr marL="12700" marR="5080" indent="-635" algn="ctr">
                <a:lnSpc>
                  <a:spcPct val="101099"/>
                </a:lnSpc>
                <a:spcBef>
                  <a:spcPts val="70"/>
                </a:spcBef>
              </a:pPr>
              <a:r>
                <a:rPr sz="2100" b="1" dirty="0">
                  <a:latin typeface="Times New Roman"/>
                  <a:cs typeface="Times New Roman"/>
                </a:rPr>
                <a:t>Generative  </a:t>
              </a:r>
              <a:r>
                <a:rPr sz="2100" b="1" spc="-5" dirty="0">
                  <a:latin typeface="Times New Roman"/>
                  <a:cs typeface="Times New Roman"/>
                </a:rPr>
                <a:t>Probabilistic</a:t>
              </a:r>
              <a:r>
                <a:rPr sz="2100" b="1" spc="-75" dirty="0">
                  <a:latin typeface="Times New Roman"/>
                  <a:cs typeface="Times New Roman"/>
                </a:rPr>
                <a:t> </a:t>
              </a:r>
              <a:r>
                <a:rPr sz="2100" b="1" dirty="0">
                  <a:latin typeface="Times New Roman"/>
                  <a:cs typeface="Times New Roman"/>
                </a:rPr>
                <a:t>Model  </a:t>
              </a:r>
              <a:r>
                <a:rPr sz="2500" b="1" dirty="0">
                  <a:latin typeface="Times New Roman"/>
                  <a:cs typeface="Times New Roman"/>
                </a:rPr>
                <a:t>for </a:t>
              </a:r>
              <a:r>
                <a:rPr sz="2500" b="1" spc="-5" dirty="0">
                  <a:latin typeface="Times New Roman"/>
                  <a:cs typeface="Times New Roman"/>
                </a:rPr>
                <a:t>Class</a:t>
              </a:r>
              <a:r>
                <a:rPr sz="2500" b="1" spc="-70" dirty="0">
                  <a:latin typeface="Times New Roman"/>
                  <a:cs typeface="Times New Roman"/>
                </a:rPr>
                <a:t> </a:t>
              </a:r>
              <a:r>
                <a:rPr sz="2500" b="1" i="1" dirty="0">
                  <a:latin typeface="Times New Roman"/>
                  <a:cs typeface="Times New Roman"/>
                </a:rPr>
                <a:t>1</a:t>
              </a:r>
              <a:endParaRPr sz="2500">
                <a:latin typeface="Times New Roman"/>
                <a:cs typeface="Times New Roman"/>
              </a:endParaRPr>
            </a:p>
          </p:txBody>
        </p:sp>
        <p:sp>
          <p:nvSpPr>
            <p:cNvPr id="11" name="object 8"/>
            <p:cNvSpPr/>
            <p:nvPr/>
          </p:nvSpPr>
          <p:spPr>
            <a:xfrm>
              <a:off x="1303183" y="3160632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09" h="276860">
                  <a:moveTo>
                    <a:pt x="65159" y="0"/>
                  </a:moveTo>
                  <a:lnTo>
                    <a:pt x="0" y="65158"/>
                  </a:lnTo>
                  <a:lnTo>
                    <a:pt x="32580" y="65158"/>
                  </a:lnTo>
                  <a:lnTo>
                    <a:pt x="32580" y="276536"/>
                  </a:lnTo>
                  <a:lnTo>
                    <a:pt x="97739" y="276536"/>
                  </a:lnTo>
                  <a:lnTo>
                    <a:pt x="97739" y="65158"/>
                  </a:lnTo>
                  <a:lnTo>
                    <a:pt x="130318" y="65158"/>
                  </a:lnTo>
                  <a:lnTo>
                    <a:pt x="65159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/>
            <p:cNvSpPr/>
            <p:nvPr/>
          </p:nvSpPr>
          <p:spPr>
            <a:xfrm>
              <a:off x="1303183" y="3160632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09" h="276860">
                  <a:moveTo>
                    <a:pt x="0" y="65158"/>
                  </a:moveTo>
                  <a:lnTo>
                    <a:pt x="65159" y="0"/>
                  </a:lnTo>
                  <a:lnTo>
                    <a:pt x="130318" y="65158"/>
                  </a:lnTo>
                  <a:lnTo>
                    <a:pt x="97738" y="65158"/>
                  </a:lnTo>
                  <a:lnTo>
                    <a:pt x="97738" y="276536"/>
                  </a:lnTo>
                  <a:lnTo>
                    <a:pt x="32579" y="276536"/>
                  </a:lnTo>
                  <a:lnTo>
                    <a:pt x="32579" y="65158"/>
                  </a:lnTo>
                  <a:lnTo>
                    <a:pt x="0" y="651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/>
            <p:cNvSpPr txBox="1"/>
            <p:nvPr/>
          </p:nvSpPr>
          <p:spPr>
            <a:xfrm>
              <a:off x="976615" y="2854817"/>
              <a:ext cx="792480" cy="318770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20"/>
                </a:spcBef>
              </a:pPr>
              <a:r>
                <a:rPr sz="1900" i="1" spc="-25" dirty="0">
                  <a:latin typeface="Palatino Linotype"/>
                  <a:cs typeface="Palatino Linotype"/>
                </a:rPr>
                <a:t>P</a:t>
              </a:r>
              <a:r>
                <a:rPr sz="1900" spc="-25" dirty="0">
                  <a:latin typeface="Palatino Linotype"/>
                  <a:cs typeface="Palatino Linotype"/>
                </a:rPr>
                <a:t>(</a:t>
              </a:r>
              <a:r>
                <a:rPr sz="1900" b="1" spc="-25" dirty="0">
                  <a:latin typeface="Palatino Linotype"/>
                  <a:cs typeface="Palatino Linotype"/>
                </a:rPr>
                <a:t>x</a:t>
              </a:r>
              <a:r>
                <a:rPr sz="1900" spc="-25" dirty="0">
                  <a:latin typeface="Palatino Linotype"/>
                  <a:cs typeface="Palatino Linotype"/>
                </a:rPr>
                <a:t>|</a:t>
              </a:r>
              <a:r>
                <a:rPr sz="1900" i="1" spc="-25" dirty="0">
                  <a:latin typeface="Palatino Linotype"/>
                  <a:cs typeface="Palatino Linotype"/>
                </a:rPr>
                <a:t>c</a:t>
              </a:r>
              <a:r>
                <a:rPr sz="1650" spc="-37" baseline="-25252" dirty="0">
                  <a:latin typeface="Palatino Linotype"/>
                  <a:cs typeface="Palatino Linotype"/>
                </a:rPr>
                <a:t>1</a:t>
              </a:r>
              <a:r>
                <a:rPr sz="1650" spc="-240" baseline="-25252" dirty="0">
                  <a:latin typeface="Palatino Linotype"/>
                  <a:cs typeface="Palatino Linotype"/>
                </a:rPr>
                <a:t> </a:t>
              </a:r>
              <a:r>
                <a:rPr sz="1900" spc="-35" dirty="0">
                  <a:latin typeface="Palatino Linotype"/>
                  <a:cs typeface="Palatino Linotype"/>
                </a:rPr>
                <a:t>)</a:t>
              </a:r>
              <a:endParaRPr sz="1900">
                <a:latin typeface="Palatino Linotype"/>
                <a:cs typeface="Palatino Linotype"/>
              </a:endParaRPr>
            </a:p>
          </p:txBody>
        </p:sp>
        <p:sp>
          <p:nvSpPr>
            <p:cNvPr id="14" name="object 11"/>
            <p:cNvSpPr/>
            <p:nvPr/>
          </p:nvSpPr>
          <p:spPr>
            <a:xfrm>
              <a:off x="128962" y="4569955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65159" y="0"/>
                  </a:moveTo>
                  <a:lnTo>
                    <a:pt x="0" y="65158"/>
                  </a:lnTo>
                  <a:lnTo>
                    <a:pt x="32579" y="65158"/>
                  </a:lnTo>
                  <a:lnTo>
                    <a:pt x="32579" y="276536"/>
                  </a:lnTo>
                  <a:lnTo>
                    <a:pt x="97738" y="276536"/>
                  </a:lnTo>
                  <a:lnTo>
                    <a:pt x="97738" y="65158"/>
                  </a:lnTo>
                  <a:lnTo>
                    <a:pt x="130318" y="65158"/>
                  </a:lnTo>
                  <a:lnTo>
                    <a:pt x="65159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/>
            <p:cNvSpPr/>
            <p:nvPr/>
          </p:nvSpPr>
          <p:spPr>
            <a:xfrm>
              <a:off x="128962" y="4569955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0" y="65158"/>
                  </a:moveTo>
                  <a:lnTo>
                    <a:pt x="65159" y="0"/>
                  </a:lnTo>
                  <a:lnTo>
                    <a:pt x="130318" y="65158"/>
                  </a:lnTo>
                  <a:lnTo>
                    <a:pt x="97738" y="65158"/>
                  </a:lnTo>
                  <a:lnTo>
                    <a:pt x="97738" y="276536"/>
                  </a:lnTo>
                  <a:lnTo>
                    <a:pt x="32579" y="276536"/>
                  </a:lnTo>
                  <a:lnTo>
                    <a:pt x="32579" y="65158"/>
                  </a:lnTo>
                  <a:lnTo>
                    <a:pt x="0" y="651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/>
            <p:cNvSpPr/>
            <p:nvPr/>
          </p:nvSpPr>
          <p:spPr>
            <a:xfrm>
              <a:off x="715394" y="4569955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09" h="276860">
                  <a:moveTo>
                    <a:pt x="65159" y="0"/>
                  </a:moveTo>
                  <a:lnTo>
                    <a:pt x="0" y="65158"/>
                  </a:lnTo>
                  <a:lnTo>
                    <a:pt x="32579" y="65158"/>
                  </a:lnTo>
                  <a:lnTo>
                    <a:pt x="32579" y="276536"/>
                  </a:lnTo>
                  <a:lnTo>
                    <a:pt x="97738" y="276536"/>
                  </a:lnTo>
                  <a:lnTo>
                    <a:pt x="97738" y="65158"/>
                  </a:lnTo>
                  <a:lnTo>
                    <a:pt x="130318" y="65158"/>
                  </a:lnTo>
                  <a:lnTo>
                    <a:pt x="65159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/>
            <p:cNvSpPr/>
            <p:nvPr/>
          </p:nvSpPr>
          <p:spPr>
            <a:xfrm>
              <a:off x="715394" y="4569955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09" h="276860">
                  <a:moveTo>
                    <a:pt x="0" y="65158"/>
                  </a:moveTo>
                  <a:lnTo>
                    <a:pt x="65159" y="0"/>
                  </a:lnTo>
                  <a:lnTo>
                    <a:pt x="130318" y="65158"/>
                  </a:lnTo>
                  <a:lnTo>
                    <a:pt x="97738" y="65158"/>
                  </a:lnTo>
                  <a:lnTo>
                    <a:pt x="97738" y="276536"/>
                  </a:lnTo>
                  <a:lnTo>
                    <a:pt x="32579" y="276536"/>
                  </a:lnTo>
                  <a:lnTo>
                    <a:pt x="32579" y="65158"/>
                  </a:lnTo>
                  <a:lnTo>
                    <a:pt x="0" y="651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/>
            <p:cNvSpPr txBox="1"/>
            <p:nvPr/>
          </p:nvSpPr>
          <p:spPr>
            <a:xfrm>
              <a:off x="52900" y="4736147"/>
              <a:ext cx="930910" cy="425450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50800">
                <a:lnSpc>
                  <a:spcPct val="100000"/>
                </a:lnSpc>
                <a:spcBef>
                  <a:spcPts val="125"/>
                </a:spcBef>
                <a:tabLst>
                  <a:tab pos="623570" algn="l"/>
                </a:tabLst>
              </a:pPr>
              <a:r>
                <a:rPr sz="2600" i="1" spc="-60" dirty="0">
                  <a:latin typeface="Palatino Linotype"/>
                  <a:cs typeface="Palatino Linotype"/>
                </a:rPr>
                <a:t>x</a:t>
              </a:r>
              <a:r>
                <a:rPr sz="2250" spc="-89" baseline="-24074" dirty="0">
                  <a:latin typeface="Palatino Linotype"/>
                  <a:cs typeface="Palatino Linotype"/>
                </a:rPr>
                <a:t>1	</a:t>
              </a:r>
              <a:r>
                <a:rPr sz="2600" i="1" spc="-20" dirty="0">
                  <a:latin typeface="Palatino Linotype"/>
                  <a:cs typeface="Palatino Linotype"/>
                </a:rPr>
                <a:t>x</a:t>
              </a:r>
              <a:r>
                <a:rPr sz="2250" spc="-30" baseline="-24074" dirty="0">
                  <a:latin typeface="Palatino Linotype"/>
                  <a:cs typeface="Palatino Linotype"/>
                </a:rPr>
                <a:t>2</a:t>
              </a:r>
              <a:endParaRPr sz="2250" baseline="-24074">
                <a:latin typeface="Palatino Linotype"/>
                <a:cs typeface="Palatino Linotype"/>
              </a:endParaRPr>
            </a:p>
          </p:txBody>
        </p:sp>
        <p:sp>
          <p:nvSpPr>
            <p:cNvPr id="19" name="object 16"/>
            <p:cNvSpPr/>
            <p:nvPr/>
          </p:nvSpPr>
          <p:spPr>
            <a:xfrm>
              <a:off x="2527632" y="4569955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65158" y="0"/>
                  </a:moveTo>
                  <a:lnTo>
                    <a:pt x="0" y="65158"/>
                  </a:lnTo>
                  <a:lnTo>
                    <a:pt x="32579" y="65158"/>
                  </a:lnTo>
                  <a:lnTo>
                    <a:pt x="32579" y="276536"/>
                  </a:lnTo>
                  <a:lnTo>
                    <a:pt x="97737" y="276536"/>
                  </a:lnTo>
                  <a:lnTo>
                    <a:pt x="97737" y="65158"/>
                  </a:lnTo>
                  <a:lnTo>
                    <a:pt x="130317" y="65158"/>
                  </a:lnTo>
                  <a:lnTo>
                    <a:pt x="6515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7"/>
            <p:cNvSpPr/>
            <p:nvPr/>
          </p:nvSpPr>
          <p:spPr>
            <a:xfrm>
              <a:off x="2527632" y="4569955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0" y="65158"/>
                  </a:moveTo>
                  <a:lnTo>
                    <a:pt x="65159" y="0"/>
                  </a:lnTo>
                  <a:lnTo>
                    <a:pt x="130318" y="65158"/>
                  </a:lnTo>
                  <a:lnTo>
                    <a:pt x="97738" y="65158"/>
                  </a:lnTo>
                  <a:lnTo>
                    <a:pt x="97738" y="276536"/>
                  </a:lnTo>
                  <a:lnTo>
                    <a:pt x="32579" y="276536"/>
                  </a:lnTo>
                  <a:lnTo>
                    <a:pt x="32579" y="65158"/>
                  </a:lnTo>
                  <a:lnTo>
                    <a:pt x="0" y="651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8"/>
            <p:cNvSpPr txBox="1"/>
            <p:nvPr/>
          </p:nvSpPr>
          <p:spPr>
            <a:xfrm>
              <a:off x="2460602" y="4709979"/>
              <a:ext cx="325755" cy="424180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14"/>
                </a:spcBef>
              </a:pPr>
              <a:r>
                <a:rPr sz="2600" i="1" spc="25" dirty="0">
                  <a:latin typeface="Times New Roman"/>
                  <a:cs typeface="Times New Roman"/>
                </a:rPr>
                <a:t>x</a:t>
              </a:r>
              <a:r>
                <a:rPr sz="2250" i="1" spc="37" baseline="-24074" dirty="0">
                  <a:latin typeface="Times New Roman"/>
                  <a:cs typeface="Times New Roman"/>
                </a:rPr>
                <a:t>p</a:t>
              </a:r>
              <a:endParaRPr sz="2250" baseline="-24074">
                <a:latin typeface="Times New Roman"/>
                <a:cs typeface="Times New Roman"/>
              </a:endParaRPr>
            </a:p>
          </p:txBody>
        </p:sp>
        <p:sp>
          <p:nvSpPr>
            <p:cNvPr id="22" name="object 19"/>
            <p:cNvSpPr txBox="1"/>
            <p:nvPr/>
          </p:nvSpPr>
          <p:spPr>
            <a:xfrm>
              <a:off x="1386933" y="4596780"/>
              <a:ext cx="631190" cy="36576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2200" spc="345" dirty="0">
                  <a:latin typeface="Symbol"/>
                  <a:cs typeface="Symbol"/>
                </a:rPr>
                <a:t></a:t>
              </a:r>
              <a:r>
                <a:rPr sz="2200" spc="-250" dirty="0">
                  <a:latin typeface="Times New Roman"/>
                  <a:cs typeface="Times New Roman"/>
                </a:rPr>
                <a:t> </a:t>
              </a:r>
              <a:r>
                <a:rPr sz="2200" spc="345" dirty="0">
                  <a:latin typeface="Symbol"/>
                  <a:cs typeface="Symbol"/>
                </a:rPr>
                <a:t></a:t>
              </a:r>
              <a:r>
                <a:rPr sz="2200" spc="-245" dirty="0">
                  <a:latin typeface="Times New Roman"/>
                  <a:cs typeface="Times New Roman"/>
                </a:rPr>
                <a:t> </a:t>
              </a:r>
              <a:r>
                <a:rPr sz="2200" spc="345" dirty="0">
                  <a:latin typeface="Symbol"/>
                  <a:cs typeface="Symbol"/>
                </a:rPr>
                <a:t></a:t>
              </a:r>
              <a:endParaRPr sz="2200">
                <a:latin typeface="Symbol"/>
                <a:cs typeface="Symbol"/>
              </a:endParaRPr>
            </a:p>
          </p:txBody>
        </p:sp>
        <p:sp>
          <p:nvSpPr>
            <p:cNvPr id="23" name="object 20"/>
            <p:cNvSpPr txBox="1"/>
            <p:nvPr/>
          </p:nvSpPr>
          <p:spPr>
            <a:xfrm>
              <a:off x="2867002" y="3433399"/>
              <a:ext cx="2802255" cy="1144905"/>
            </a:xfrm>
            <a:prstGeom prst="rect">
              <a:avLst/>
            </a:prstGeom>
            <a:solidFill>
              <a:srgbClr val="FFFF00"/>
            </a:solidFill>
          </p:spPr>
          <p:txBody>
            <a:bodyPr vert="horz" wrap="square" lIns="0" tIns="30480" rIns="0" bIns="0" rtlCol="0">
              <a:spAutoFit/>
            </a:bodyPr>
            <a:lstStyle/>
            <a:p>
              <a:pPr marL="278765" marR="271780" indent="-635" algn="ctr">
                <a:lnSpc>
                  <a:spcPct val="101099"/>
                </a:lnSpc>
                <a:spcBef>
                  <a:spcPts val="240"/>
                </a:spcBef>
              </a:pPr>
              <a:r>
                <a:rPr sz="2100" b="1" dirty="0">
                  <a:latin typeface="Times New Roman"/>
                  <a:cs typeface="Times New Roman"/>
                </a:rPr>
                <a:t>Generative  </a:t>
              </a:r>
              <a:r>
                <a:rPr sz="2100" b="1" spc="-5" dirty="0">
                  <a:latin typeface="Times New Roman"/>
                  <a:cs typeface="Times New Roman"/>
                </a:rPr>
                <a:t>Probabilistic</a:t>
              </a:r>
              <a:r>
                <a:rPr sz="2100" b="1" spc="-75" dirty="0">
                  <a:latin typeface="Times New Roman"/>
                  <a:cs typeface="Times New Roman"/>
                </a:rPr>
                <a:t> </a:t>
              </a:r>
              <a:r>
                <a:rPr sz="2100" b="1" dirty="0">
                  <a:latin typeface="Times New Roman"/>
                  <a:cs typeface="Times New Roman"/>
                </a:rPr>
                <a:t>Model  </a:t>
              </a:r>
              <a:r>
                <a:rPr sz="2500" b="1" dirty="0">
                  <a:latin typeface="Times New Roman"/>
                  <a:cs typeface="Times New Roman"/>
                </a:rPr>
                <a:t>for </a:t>
              </a:r>
              <a:r>
                <a:rPr sz="2500" b="1" spc="-5" dirty="0">
                  <a:latin typeface="Times New Roman"/>
                  <a:cs typeface="Times New Roman"/>
                </a:rPr>
                <a:t>Class</a:t>
              </a:r>
              <a:r>
                <a:rPr sz="2500" b="1" spc="-70" dirty="0">
                  <a:latin typeface="Times New Roman"/>
                  <a:cs typeface="Times New Roman"/>
                </a:rPr>
                <a:t> </a:t>
              </a:r>
              <a:r>
                <a:rPr sz="2500" b="1" i="1" dirty="0">
                  <a:latin typeface="Times New Roman"/>
                  <a:cs typeface="Times New Roman"/>
                </a:rPr>
                <a:t>2</a:t>
              </a:r>
              <a:endParaRPr sz="2500">
                <a:latin typeface="Times New Roman"/>
                <a:cs typeface="Times New Roman"/>
              </a:endParaRPr>
            </a:p>
          </p:txBody>
        </p:sp>
        <p:sp>
          <p:nvSpPr>
            <p:cNvPr id="24" name="object 21"/>
            <p:cNvSpPr/>
            <p:nvPr/>
          </p:nvSpPr>
          <p:spPr>
            <a:xfrm>
              <a:off x="4170185" y="3157030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65159" y="0"/>
                  </a:moveTo>
                  <a:lnTo>
                    <a:pt x="0" y="65159"/>
                  </a:lnTo>
                  <a:lnTo>
                    <a:pt x="32579" y="65159"/>
                  </a:lnTo>
                  <a:lnTo>
                    <a:pt x="32579" y="276536"/>
                  </a:lnTo>
                  <a:lnTo>
                    <a:pt x="97739" y="276536"/>
                  </a:lnTo>
                  <a:lnTo>
                    <a:pt x="97739" y="65159"/>
                  </a:lnTo>
                  <a:lnTo>
                    <a:pt x="130318" y="65159"/>
                  </a:lnTo>
                  <a:lnTo>
                    <a:pt x="65159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2"/>
            <p:cNvSpPr/>
            <p:nvPr/>
          </p:nvSpPr>
          <p:spPr>
            <a:xfrm>
              <a:off x="4170185" y="3157030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0" y="65158"/>
                  </a:moveTo>
                  <a:lnTo>
                    <a:pt x="65159" y="0"/>
                  </a:lnTo>
                  <a:lnTo>
                    <a:pt x="130318" y="65158"/>
                  </a:lnTo>
                  <a:lnTo>
                    <a:pt x="97738" y="65158"/>
                  </a:lnTo>
                  <a:lnTo>
                    <a:pt x="97738" y="276536"/>
                  </a:lnTo>
                  <a:lnTo>
                    <a:pt x="32579" y="276536"/>
                  </a:lnTo>
                  <a:lnTo>
                    <a:pt x="32579" y="65158"/>
                  </a:lnTo>
                  <a:lnTo>
                    <a:pt x="0" y="651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/>
            <p:cNvSpPr txBox="1"/>
            <p:nvPr/>
          </p:nvSpPr>
          <p:spPr>
            <a:xfrm>
              <a:off x="3835960" y="2850496"/>
              <a:ext cx="812800" cy="318770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20"/>
                </a:spcBef>
              </a:pPr>
              <a:r>
                <a:rPr sz="1900" i="1" spc="-10" dirty="0">
                  <a:latin typeface="Palatino Linotype"/>
                  <a:cs typeface="Palatino Linotype"/>
                </a:rPr>
                <a:t>P</a:t>
              </a:r>
              <a:r>
                <a:rPr sz="1900" spc="-10" dirty="0">
                  <a:latin typeface="Palatino Linotype"/>
                  <a:cs typeface="Palatino Linotype"/>
                </a:rPr>
                <a:t>(</a:t>
              </a:r>
              <a:r>
                <a:rPr sz="1900" b="1" spc="-10" dirty="0">
                  <a:latin typeface="Palatino Linotype"/>
                  <a:cs typeface="Palatino Linotype"/>
                </a:rPr>
                <a:t>x</a:t>
              </a:r>
              <a:r>
                <a:rPr sz="1900" spc="-10" dirty="0">
                  <a:latin typeface="Palatino Linotype"/>
                  <a:cs typeface="Palatino Linotype"/>
                </a:rPr>
                <a:t>|</a:t>
              </a:r>
              <a:r>
                <a:rPr sz="1900" i="1" spc="-10" dirty="0">
                  <a:latin typeface="Palatino Linotype"/>
                  <a:cs typeface="Palatino Linotype"/>
                </a:rPr>
                <a:t>c</a:t>
              </a:r>
              <a:r>
                <a:rPr sz="1650" spc="-15" baseline="-25252" dirty="0">
                  <a:latin typeface="Palatino Linotype"/>
                  <a:cs typeface="Palatino Linotype"/>
                </a:rPr>
                <a:t>2</a:t>
              </a:r>
              <a:r>
                <a:rPr sz="1650" spc="-135" baseline="-25252" dirty="0">
                  <a:latin typeface="Palatino Linotype"/>
                  <a:cs typeface="Palatino Linotype"/>
                </a:rPr>
                <a:t> </a:t>
              </a:r>
              <a:r>
                <a:rPr sz="1900" spc="-45" dirty="0">
                  <a:latin typeface="Palatino Linotype"/>
                  <a:cs typeface="Palatino Linotype"/>
                </a:rPr>
                <a:t>)</a:t>
              </a:r>
              <a:endParaRPr sz="1900">
                <a:latin typeface="Palatino Linotype"/>
                <a:cs typeface="Palatino Linotype"/>
              </a:endParaRPr>
            </a:p>
          </p:txBody>
        </p:sp>
        <p:sp>
          <p:nvSpPr>
            <p:cNvPr id="27" name="object 24"/>
            <p:cNvSpPr/>
            <p:nvPr/>
          </p:nvSpPr>
          <p:spPr>
            <a:xfrm>
              <a:off x="2995963" y="4566354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65158" y="0"/>
                  </a:moveTo>
                  <a:lnTo>
                    <a:pt x="0" y="65158"/>
                  </a:lnTo>
                  <a:lnTo>
                    <a:pt x="32579" y="65158"/>
                  </a:lnTo>
                  <a:lnTo>
                    <a:pt x="32579" y="276534"/>
                  </a:lnTo>
                  <a:lnTo>
                    <a:pt x="97739" y="276534"/>
                  </a:lnTo>
                  <a:lnTo>
                    <a:pt x="97739" y="65158"/>
                  </a:lnTo>
                  <a:lnTo>
                    <a:pt x="130318" y="65158"/>
                  </a:lnTo>
                  <a:lnTo>
                    <a:pt x="6515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5"/>
            <p:cNvSpPr/>
            <p:nvPr/>
          </p:nvSpPr>
          <p:spPr>
            <a:xfrm>
              <a:off x="2995963" y="4566354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0" y="65158"/>
                  </a:moveTo>
                  <a:lnTo>
                    <a:pt x="65159" y="0"/>
                  </a:lnTo>
                  <a:lnTo>
                    <a:pt x="130318" y="65158"/>
                  </a:lnTo>
                  <a:lnTo>
                    <a:pt x="97738" y="65158"/>
                  </a:lnTo>
                  <a:lnTo>
                    <a:pt x="97738" y="276536"/>
                  </a:lnTo>
                  <a:lnTo>
                    <a:pt x="32579" y="276536"/>
                  </a:lnTo>
                  <a:lnTo>
                    <a:pt x="32579" y="65158"/>
                  </a:lnTo>
                  <a:lnTo>
                    <a:pt x="0" y="651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6"/>
            <p:cNvSpPr/>
            <p:nvPr/>
          </p:nvSpPr>
          <p:spPr>
            <a:xfrm>
              <a:off x="3582396" y="4566354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65158" y="0"/>
                  </a:moveTo>
                  <a:lnTo>
                    <a:pt x="0" y="65158"/>
                  </a:lnTo>
                  <a:lnTo>
                    <a:pt x="32579" y="65158"/>
                  </a:lnTo>
                  <a:lnTo>
                    <a:pt x="32579" y="276534"/>
                  </a:lnTo>
                  <a:lnTo>
                    <a:pt x="97737" y="276534"/>
                  </a:lnTo>
                  <a:lnTo>
                    <a:pt x="97737" y="65158"/>
                  </a:lnTo>
                  <a:lnTo>
                    <a:pt x="130317" y="65158"/>
                  </a:lnTo>
                  <a:lnTo>
                    <a:pt x="6515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7"/>
            <p:cNvSpPr/>
            <p:nvPr/>
          </p:nvSpPr>
          <p:spPr>
            <a:xfrm>
              <a:off x="3582396" y="4566354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0" y="65158"/>
                  </a:moveTo>
                  <a:lnTo>
                    <a:pt x="65159" y="0"/>
                  </a:lnTo>
                  <a:lnTo>
                    <a:pt x="130318" y="65158"/>
                  </a:lnTo>
                  <a:lnTo>
                    <a:pt x="97738" y="65158"/>
                  </a:lnTo>
                  <a:lnTo>
                    <a:pt x="97738" y="276536"/>
                  </a:lnTo>
                  <a:lnTo>
                    <a:pt x="32579" y="276536"/>
                  </a:lnTo>
                  <a:lnTo>
                    <a:pt x="32579" y="65158"/>
                  </a:lnTo>
                  <a:lnTo>
                    <a:pt x="0" y="651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8"/>
            <p:cNvSpPr txBox="1"/>
            <p:nvPr/>
          </p:nvSpPr>
          <p:spPr>
            <a:xfrm>
              <a:off x="2919901" y="4732547"/>
              <a:ext cx="930910" cy="425450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50800">
                <a:lnSpc>
                  <a:spcPct val="100000"/>
                </a:lnSpc>
                <a:spcBef>
                  <a:spcPts val="125"/>
                </a:spcBef>
                <a:tabLst>
                  <a:tab pos="623570" algn="l"/>
                </a:tabLst>
              </a:pPr>
              <a:r>
                <a:rPr sz="2600" i="1" spc="-60" dirty="0">
                  <a:latin typeface="Palatino Linotype"/>
                  <a:cs typeface="Palatino Linotype"/>
                </a:rPr>
                <a:t>x</a:t>
              </a:r>
              <a:r>
                <a:rPr sz="2250" spc="-89" baseline="-24074" dirty="0">
                  <a:latin typeface="Palatino Linotype"/>
                  <a:cs typeface="Palatino Linotype"/>
                </a:rPr>
                <a:t>1	</a:t>
              </a:r>
              <a:r>
                <a:rPr sz="2600" i="1" spc="-20" dirty="0">
                  <a:latin typeface="Palatino Linotype"/>
                  <a:cs typeface="Palatino Linotype"/>
                </a:rPr>
                <a:t>x</a:t>
              </a:r>
              <a:r>
                <a:rPr sz="2250" spc="-30" baseline="-24074" dirty="0">
                  <a:latin typeface="Palatino Linotype"/>
                  <a:cs typeface="Palatino Linotype"/>
                </a:rPr>
                <a:t>2</a:t>
              </a:r>
              <a:endParaRPr sz="2250" baseline="-24074">
                <a:latin typeface="Palatino Linotype"/>
                <a:cs typeface="Palatino Linotype"/>
              </a:endParaRPr>
            </a:p>
          </p:txBody>
        </p:sp>
        <p:sp>
          <p:nvSpPr>
            <p:cNvPr id="32" name="object 29"/>
            <p:cNvSpPr/>
            <p:nvPr/>
          </p:nvSpPr>
          <p:spPr>
            <a:xfrm>
              <a:off x="5394634" y="4566354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65158" y="0"/>
                  </a:moveTo>
                  <a:lnTo>
                    <a:pt x="0" y="65158"/>
                  </a:lnTo>
                  <a:lnTo>
                    <a:pt x="32579" y="65158"/>
                  </a:lnTo>
                  <a:lnTo>
                    <a:pt x="32579" y="276534"/>
                  </a:lnTo>
                  <a:lnTo>
                    <a:pt x="97737" y="276534"/>
                  </a:lnTo>
                  <a:lnTo>
                    <a:pt x="97737" y="65158"/>
                  </a:lnTo>
                  <a:lnTo>
                    <a:pt x="130317" y="65158"/>
                  </a:lnTo>
                  <a:lnTo>
                    <a:pt x="6515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0"/>
            <p:cNvSpPr/>
            <p:nvPr/>
          </p:nvSpPr>
          <p:spPr>
            <a:xfrm>
              <a:off x="5394634" y="4566354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10" h="276860">
                  <a:moveTo>
                    <a:pt x="0" y="65158"/>
                  </a:moveTo>
                  <a:lnTo>
                    <a:pt x="65159" y="0"/>
                  </a:lnTo>
                  <a:lnTo>
                    <a:pt x="130318" y="65158"/>
                  </a:lnTo>
                  <a:lnTo>
                    <a:pt x="97738" y="65158"/>
                  </a:lnTo>
                  <a:lnTo>
                    <a:pt x="97738" y="276536"/>
                  </a:lnTo>
                  <a:lnTo>
                    <a:pt x="32579" y="276536"/>
                  </a:lnTo>
                  <a:lnTo>
                    <a:pt x="32579" y="65158"/>
                  </a:lnTo>
                  <a:lnTo>
                    <a:pt x="0" y="651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1"/>
            <p:cNvSpPr txBox="1"/>
            <p:nvPr/>
          </p:nvSpPr>
          <p:spPr>
            <a:xfrm>
              <a:off x="5327625" y="4706805"/>
              <a:ext cx="325755" cy="424180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14"/>
                </a:spcBef>
              </a:pPr>
              <a:r>
                <a:rPr sz="2600" i="1" spc="25" dirty="0">
                  <a:latin typeface="Times New Roman"/>
                  <a:cs typeface="Times New Roman"/>
                </a:rPr>
                <a:t>x</a:t>
              </a:r>
              <a:r>
                <a:rPr sz="2250" i="1" spc="37" baseline="-24074" dirty="0">
                  <a:latin typeface="Times New Roman"/>
                  <a:cs typeface="Times New Roman"/>
                </a:rPr>
                <a:t>p</a:t>
              </a:r>
              <a:endParaRPr sz="2250" baseline="-24074">
                <a:latin typeface="Times New Roman"/>
                <a:cs typeface="Times New Roman"/>
              </a:endParaRPr>
            </a:p>
          </p:txBody>
        </p:sp>
        <p:sp>
          <p:nvSpPr>
            <p:cNvPr id="35" name="object 32"/>
            <p:cNvSpPr txBox="1"/>
            <p:nvPr/>
          </p:nvSpPr>
          <p:spPr>
            <a:xfrm>
              <a:off x="4253935" y="4593180"/>
              <a:ext cx="631190" cy="36576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2200" spc="345" dirty="0">
                  <a:latin typeface="Symbol"/>
                  <a:cs typeface="Symbol"/>
                </a:rPr>
                <a:t></a:t>
              </a:r>
              <a:r>
                <a:rPr sz="2200" spc="-250" dirty="0">
                  <a:latin typeface="Times New Roman"/>
                  <a:cs typeface="Times New Roman"/>
                </a:rPr>
                <a:t> </a:t>
              </a:r>
              <a:r>
                <a:rPr sz="2200" spc="345" dirty="0">
                  <a:latin typeface="Symbol"/>
                  <a:cs typeface="Symbol"/>
                </a:rPr>
                <a:t></a:t>
              </a:r>
              <a:r>
                <a:rPr sz="2200" spc="-245" dirty="0">
                  <a:latin typeface="Times New Roman"/>
                  <a:cs typeface="Times New Roman"/>
                </a:rPr>
                <a:t> </a:t>
              </a:r>
              <a:r>
                <a:rPr sz="2200" spc="345" dirty="0">
                  <a:latin typeface="Symbol"/>
                  <a:cs typeface="Symbol"/>
                </a:rPr>
                <a:t></a:t>
              </a:r>
              <a:endParaRPr sz="2200">
                <a:latin typeface="Symbol"/>
                <a:cs typeface="Symbol"/>
              </a:endParaRPr>
            </a:p>
          </p:txBody>
        </p:sp>
        <p:sp>
          <p:nvSpPr>
            <p:cNvPr id="36" name="object 33"/>
            <p:cNvSpPr/>
            <p:nvPr/>
          </p:nvSpPr>
          <p:spPr>
            <a:xfrm>
              <a:off x="6320437" y="3437718"/>
              <a:ext cx="2802255" cy="1144905"/>
            </a:xfrm>
            <a:custGeom>
              <a:avLst/>
              <a:gdLst/>
              <a:ahLst/>
              <a:cxnLst/>
              <a:rect l="l" t="t" r="r" b="b"/>
              <a:pathLst>
                <a:path w="2802254" h="1144904">
                  <a:moveTo>
                    <a:pt x="2801843" y="0"/>
                  </a:moveTo>
                  <a:lnTo>
                    <a:pt x="0" y="0"/>
                  </a:lnTo>
                  <a:lnTo>
                    <a:pt x="0" y="1144678"/>
                  </a:lnTo>
                  <a:lnTo>
                    <a:pt x="2801843" y="1144678"/>
                  </a:lnTo>
                  <a:lnTo>
                    <a:pt x="280184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4"/>
            <p:cNvSpPr txBox="1"/>
            <p:nvPr/>
          </p:nvSpPr>
          <p:spPr>
            <a:xfrm>
              <a:off x="6587122" y="3458211"/>
              <a:ext cx="2268220" cy="1054100"/>
            </a:xfrm>
            <a:prstGeom prst="rect">
              <a:avLst/>
            </a:prstGeom>
          </p:spPr>
          <p:txBody>
            <a:bodyPr vert="horz" wrap="square" lIns="0" tIns="8890" rIns="0" bIns="0" rtlCol="0">
              <a:spAutoFit/>
            </a:bodyPr>
            <a:lstStyle/>
            <a:p>
              <a:pPr marL="12700" marR="5080" indent="-635" algn="ctr">
                <a:lnSpc>
                  <a:spcPct val="101099"/>
                </a:lnSpc>
                <a:spcBef>
                  <a:spcPts val="70"/>
                </a:spcBef>
              </a:pPr>
              <a:r>
                <a:rPr sz="2100" b="1" dirty="0">
                  <a:latin typeface="Times New Roman"/>
                  <a:cs typeface="Times New Roman"/>
                </a:rPr>
                <a:t>Generative  </a:t>
              </a:r>
              <a:r>
                <a:rPr sz="2100" b="1" spc="-5" dirty="0">
                  <a:latin typeface="Times New Roman"/>
                  <a:cs typeface="Times New Roman"/>
                </a:rPr>
                <a:t>Probabilistic</a:t>
              </a:r>
              <a:r>
                <a:rPr sz="2100" b="1" spc="-75" dirty="0">
                  <a:latin typeface="Times New Roman"/>
                  <a:cs typeface="Times New Roman"/>
                </a:rPr>
                <a:t> </a:t>
              </a:r>
              <a:r>
                <a:rPr sz="2100" b="1" dirty="0">
                  <a:latin typeface="Times New Roman"/>
                  <a:cs typeface="Times New Roman"/>
                </a:rPr>
                <a:t>Model  </a:t>
              </a:r>
              <a:r>
                <a:rPr sz="2500" b="1" dirty="0">
                  <a:latin typeface="Times New Roman"/>
                  <a:cs typeface="Times New Roman"/>
                </a:rPr>
                <a:t>for </a:t>
              </a:r>
              <a:r>
                <a:rPr sz="2500" b="1" spc="-5" dirty="0">
                  <a:latin typeface="Times New Roman"/>
                  <a:cs typeface="Times New Roman"/>
                </a:rPr>
                <a:t>Class</a:t>
              </a:r>
              <a:r>
                <a:rPr sz="2500" b="1" spc="-70" dirty="0">
                  <a:latin typeface="Times New Roman"/>
                  <a:cs typeface="Times New Roman"/>
                </a:rPr>
                <a:t> </a:t>
              </a:r>
              <a:r>
                <a:rPr sz="2500" b="1" i="1" dirty="0">
                  <a:latin typeface="Times New Roman"/>
                  <a:cs typeface="Times New Roman"/>
                </a:rPr>
                <a:t>L</a:t>
              </a:r>
              <a:endParaRPr sz="2500">
                <a:latin typeface="Times New Roman"/>
                <a:cs typeface="Times New Roman"/>
              </a:endParaRPr>
            </a:p>
          </p:txBody>
        </p:sp>
        <p:sp>
          <p:nvSpPr>
            <p:cNvPr id="38" name="object 35"/>
            <p:cNvSpPr/>
            <p:nvPr/>
          </p:nvSpPr>
          <p:spPr>
            <a:xfrm>
              <a:off x="7623621" y="3160632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09" h="276860">
                  <a:moveTo>
                    <a:pt x="65158" y="0"/>
                  </a:moveTo>
                  <a:lnTo>
                    <a:pt x="0" y="65158"/>
                  </a:lnTo>
                  <a:lnTo>
                    <a:pt x="32579" y="65158"/>
                  </a:lnTo>
                  <a:lnTo>
                    <a:pt x="32579" y="276536"/>
                  </a:lnTo>
                  <a:lnTo>
                    <a:pt x="97737" y="276536"/>
                  </a:lnTo>
                  <a:lnTo>
                    <a:pt x="97737" y="65158"/>
                  </a:lnTo>
                  <a:lnTo>
                    <a:pt x="130317" y="65158"/>
                  </a:lnTo>
                  <a:lnTo>
                    <a:pt x="6515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6"/>
            <p:cNvSpPr/>
            <p:nvPr/>
          </p:nvSpPr>
          <p:spPr>
            <a:xfrm>
              <a:off x="7623621" y="3160632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09" h="276860">
                  <a:moveTo>
                    <a:pt x="0" y="65158"/>
                  </a:moveTo>
                  <a:lnTo>
                    <a:pt x="65159" y="0"/>
                  </a:lnTo>
                  <a:lnTo>
                    <a:pt x="130318" y="65158"/>
                  </a:lnTo>
                  <a:lnTo>
                    <a:pt x="97738" y="65158"/>
                  </a:lnTo>
                  <a:lnTo>
                    <a:pt x="97738" y="276536"/>
                  </a:lnTo>
                  <a:lnTo>
                    <a:pt x="32579" y="276536"/>
                  </a:lnTo>
                  <a:lnTo>
                    <a:pt x="32579" y="65158"/>
                  </a:lnTo>
                  <a:lnTo>
                    <a:pt x="0" y="651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7"/>
            <p:cNvSpPr txBox="1"/>
            <p:nvPr/>
          </p:nvSpPr>
          <p:spPr>
            <a:xfrm>
              <a:off x="7288102" y="2854817"/>
              <a:ext cx="822960" cy="318770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20"/>
                </a:spcBef>
              </a:pPr>
              <a:r>
                <a:rPr sz="1900" i="1" spc="-5" dirty="0">
                  <a:latin typeface="Palatino Linotype"/>
                  <a:cs typeface="Palatino Linotype"/>
                </a:rPr>
                <a:t>P</a:t>
              </a:r>
              <a:r>
                <a:rPr sz="1900" spc="-5" dirty="0">
                  <a:latin typeface="Palatino Linotype"/>
                  <a:cs typeface="Palatino Linotype"/>
                </a:rPr>
                <a:t>(</a:t>
              </a:r>
              <a:r>
                <a:rPr sz="1900" b="1" spc="-5" dirty="0">
                  <a:latin typeface="Palatino Linotype"/>
                  <a:cs typeface="Palatino Linotype"/>
                </a:rPr>
                <a:t>x</a:t>
              </a:r>
              <a:r>
                <a:rPr sz="1900" spc="-5" dirty="0">
                  <a:latin typeface="Palatino Linotype"/>
                  <a:cs typeface="Palatino Linotype"/>
                </a:rPr>
                <a:t>|</a:t>
              </a:r>
              <a:r>
                <a:rPr sz="1900" i="1" spc="-5" dirty="0">
                  <a:latin typeface="Palatino Linotype"/>
                  <a:cs typeface="Palatino Linotype"/>
                </a:rPr>
                <a:t>c</a:t>
              </a:r>
              <a:r>
                <a:rPr sz="1650" i="1" spc="-7" baseline="-25252" dirty="0">
                  <a:latin typeface="Palatino Linotype"/>
                  <a:cs typeface="Palatino Linotype"/>
                </a:rPr>
                <a:t>L</a:t>
              </a:r>
              <a:r>
                <a:rPr sz="1650" i="1" spc="-157" baseline="-25252" dirty="0">
                  <a:latin typeface="Palatino Linotype"/>
                  <a:cs typeface="Palatino Linotype"/>
                </a:rPr>
                <a:t> </a:t>
              </a:r>
              <a:r>
                <a:rPr sz="1900" spc="-40" dirty="0">
                  <a:latin typeface="Palatino Linotype"/>
                  <a:cs typeface="Palatino Linotype"/>
                </a:rPr>
                <a:t>)</a:t>
              </a:r>
              <a:endParaRPr sz="1900">
                <a:latin typeface="Palatino Linotype"/>
                <a:cs typeface="Palatino Linotype"/>
              </a:endParaRPr>
            </a:p>
          </p:txBody>
        </p:sp>
        <p:sp>
          <p:nvSpPr>
            <p:cNvPr id="41" name="object 38"/>
            <p:cNvSpPr/>
            <p:nvPr/>
          </p:nvSpPr>
          <p:spPr>
            <a:xfrm>
              <a:off x="6449398" y="4569955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09" h="276860">
                  <a:moveTo>
                    <a:pt x="65159" y="0"/>
                  </a:moveTo>
                  <a:lnTo>
                    <a:pt x="0" y="65158"/>
                  </a:lnTo>
                  <a:lnTo>
                    <a:pt x="32580" y="65158"/>
                  </a:lnTo>
                  <a:lnTo>
                    <a:pt x="32580" y="276536"/>
                  </a:lnTo>
                  <a:lnTo>
                    <a:pt x="97739" y="276536"/>
                  </a:lnTo>
                  <a:lnTo>
                    <a:pt x="97739" y="65158"/>
                  </a:lnTo>
                  <a:lnTo>
                    <a:pt x="130318" y="65158"/>
                  </a:lnTo>
                  <a:lnTo>
                    <a:pt x="65159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9"/>
            <p:cNvSpPr/>
            <p:nvPr/>
          </p:nvSpPr>
          <p:spPr>
            <a:xfrm>
              <a:off x="6449398" y="4569955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09" h="276860">
                  <a:moveTo>
                    <a:pt x="0" y="65158"/>
                  </a:moveTo>
                  <a:lnTo>
                    <a:pt x="65159" y="0"/>
                  </a:lnTo>
                  <a:lnTo>
                    <a:pt x="130318" y="65158"/>
                  </a:lnTo>
                  <a:lnTo>
                    <a:pt x="97738" y="65158"/>
                  </a:lnTo>
                  <a:lnTo>
                    <a:pt x="97738" y="276536"/>
                  </a:lnTo>
                  <a:lnTo>
                    <a:pt x="32579" y="276536"/>
                  </a:lnTo>
                  <a:lnTo>
                    <a:pt x="32579" y="65158"/>
                  </a:lnTo>
                  <a:lnTo>
                    <a:pt x="0" y="651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0"/>
            <p:cNvSpPr/>
            <p:nvPr/>
          </p:nvSpPr>
          <p:spPr>
            <a:xfrm>
              <a:off x="7035831" y="4569955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09" h="276860">
                  <a:moveTo>
                    <a:pt x="65158" y="0"/>
                  </a:moveTo>
                  <a:lnTo>
                    <a:pt x="0" y="65158"/>
                  </a:lnTo>
                  <a:lnTo>
                    <a:pt x="32579" y="65158"/>
                  </a:lnTo>
                  <a:lnTo>
                    <a:pt x="32579" y="276536"/>
                  </a:lnTo>
                  <a:lnTo>
                    <a:pt x="97737" y="276536"/>
                  </a:lnTo>
                  <a:lnTo>
                    <a:pt x="97737" y="65158"/>
                  </a:lnTo>
                  <a:lnTo>
                    <a:pt x="130317" y="65158"/>
                  </a:lnTo>
                  <a:lnTo>
                    <a:pt x="6515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1"/>
            <p:cNvSpPr/>
            <p:nvPr/>
          </p:nvSpPr>
          <p:spPr>
            <a:xfrm>
              <a:off x="7035831" y="4569955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09" h="276860">
                  <a:moveTo>
                    <a:pt x="0" y="65158"/>
                  </a:moveTo>
                  <a:lnTo>
                    <a:pt x="65159" y="0"/>
                  </a:lnTo>
                  <a:lnTo>
                    <a:pt x="130318" y="65158"/>
                  </a:lnTo>
                  <a:lnTo>
                    <a:pt x="97738" y="65158"/>
                  </a:lnTo>
                  <a:lnTo>
                    <a:pt x="97738" y="276536"/>
                  </a:lnTo>
                  <a:lnTo>
                    <a:pt x="32579" y="276536"/>
                  </a:lnTo>
                  <a:lnTo>
                    <a:pt x="32579" y="65158"/>
                  </a:lnTo>
                  <a:lnTo>
                    <a:pt x="0" y="651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2"/>
            <p:cNvSpPr txBox="1"/>
            <p:nvPr/>
          </p:nvSpPr>
          <p:spPr>
            <a:xfrm>
              <a:off x="6373337" y="4736147"/>
              <a:ext cx="930910" cy="425450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50800">
                <a:lnSpc>
                  <a:spcPct val="100000"/>
                </a:lnSpc>
                <a:spcBef>
                  <a:spcPts val="125"/>
                </a:spcBef>
                <a:tabLst>
                  <a:tab pos="623570" algn="l"/>
                </a:tabLst>
              </a:pPr>
              <a:r>
                <a:rPr sz="2600" i="1" spc="-60" dirty="0">
                  <a:latin typeface="Palatino Linotype"/>
                  <a:cs typeface="Palatino Linotype"/>
                </a:rPr>
                <a:t>x</a:t>
              </a:r>
              <a:r>
                <a:rPr sz="2250" spc="-89" baseline="-24074" dirty="0">
                  <a:latin typeface="Palatino Linotype"/>
                  <a:cs typeface="Palatino Linotype"/>
                </a:rPr>
                <a:t>1	</a:t>
              </a:r>
              <a:r>
                <a:rPr sz="2600" i="1" spc="-20" dirty="0">
                  <a:latin typeface="Palatino Linotype"/>
                  <a:cs typeface="Palatino Linotype"/>
                </a:rPr>
                <a:t>x</a:t>
              </a:r>
              <a:r>
                <a:rPr sz="2250" spc="-30" baseline="-24074" dirty="0">
                  <a:latin typeface="Palatino Linotype"/>
                  <a:cs typeface="Palatino Linotype"/>
                </a:rPr>
                <a:t>2</a:t>
              </a:r>
              <a:endParaRPr sz="2250" baseline="-24074">
                <a:latin typeface="Palatino Linotype"/>
                <a:cs typeface="Palatino Linotype"/>
              </a:endParaRPr>
            </a:p>
          </p:txBody>
        </p:sp>
        <p:sp>
          <p:nvSpPr>
            <p:cNvPr id="46" name="object 43"/>
            <p:cNvSpPr/>
            <p:nvPr/>
          </p:nvSpPr>
          <p:spPr>
            <a:xfrm>
              <a:off x="8848069" y="4569955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09" h="276860">
                  <a:moveTo>
                    <a:pt x="65158" y="0"/>
                  </a:moveTo>
                  <a:lnTo>
                    <a:pt x="0" y="65158"/>
                  </a:lnTo>
                  <a:lnTo>
                    <a:pt x="32579" y="65158"/>
                  </a:lnTo>
                  <a:lnTo>
                    <a:pt x="32579" y="276536"/>
                  </a:lnTo>
                  <a:lnTo>
                    <a:pt x="97737" y="276536"/>
                  </a:lnTo>
                  <a:lnTo>
                    <a:pt x="97737" y="65158"/>
                  </a:lnTo>
                  <a:lnTo>
                    <a:pt x="130317" y="65158"/>
                  </a:lnTo>
                  <a:lnTo>
                    <a:pt x="6515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4"/>
            <p:cNvSpPr/>
            <p:nvPr/>
          </p:nvSpPr>
          <p:spPr>
            <a:xfrm>
              <a:off x="8848069" y="4569955"/>
              <a:ext cx="130810" cy="276860"/>
            </a:xfrm>
            <a:custGeom>
              <a:avLst/>
              <a:gdLst/>
              <a:ahLst/>
              <a:cxnLst/>
              <a:rect l="l" t="t" r="r" b="b"/>
              <a:pathLst>
                <a:path w="130809" h="276860">
                  <a:moveTo>
                    <a:pt x="0" y="65158"/>
                  </a:moveTo>
                  <a:lnTo>
                    <a:pt x="65159" y="0"/>
                  </a:lnTo>
                  <a:lnTo>
                    <a:pt x="130318" y="65158"/>
                  </a:lnTo>
                  <a:lnTo>
                    <a:pt x="97738" y="65158"/>
                  </a:lnTo>
                  <a:lnTo>
                    <a:pt x="97738" y="276536"/>
                  </a:lnTo>
                  <a:lnTo>
                    <a:pt x="32579" y="276536"/>
                  </a:lnTo>
                  <a:lnTo>
                    <a:pt x="32579" y="65158"/>
                  </a:lnTo>
                  <a:lnTo>
                    <a:pt x="0" y="651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5"/>
            <p:cNvSpPr txBox="1"/>
            <p:nvPr/>
          </p:nvSpPr>
          <p:spPr>
            <a:xfrm>
              <a:off x="8780440" y="4709979"/>
              <a:ext cx="325755" cy="424180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14"/>
                </a:spcBef>
              </a:pPr>
              <a:r>
                <a:rPr sz="2600" i="1" spc="25" dirty="0">
                  <a:latin typeface="Times New Roman"/>
                  <a:cs typeface="Times New Roman"/>
                </a:rPr>
                <a:t>x</a:t>
              </a:r>
              <a:r>
                <a:rPr sz="2250" i="1" spc="37" baseline="-24074" dirty="0">
                  <a:latin typeface="Times New Roman"/>
                  <a:cs typeface="Times New Roman"/>
                </a:rPr>
                <a:t>p</a:t>
              </a:r>
              <a:endParaRPr sz="2250" baseline="-24074">
                <a:latin typeface="Times New Roman"/>
                <a:cs typeface="Times New Roman"/>
              </a:endParaRPr>
            </a:p>
          </p:txBody>
        </p:sp>
        <p:sp>
          <p:nvSpPr>
            <p:cNvPr id="49" name="object 46"/>
            <p:cNvSpPr txBox="1"/>
            <p:nvPr/>
          </p:nvSpPr>
          <p:spPr>
            <a:xfrm>
              <a:off x="7707369" y="4596780"/>
              <a:ext cx="631190" cy="36576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2200" spc="345" dirty="0">
                  <a:latin typeface="Symbol"/>
                  <a:cs typeface="Symbol"/>
                </a:rPr>
                <a:t></a:t>
              </a:r>
              <a:r>
                <a:rPr sz="2200" spc="-250" dirty="0">
                  <a:latin typeface="Times New Roman"/>
                  <a:cs typeface="Times New Roman"/>
                </a:rPr>
                <a:t> </a:t>
              </a:r>
              <a:r>
                <a:rPr sz="2200" spc="345" dirty="0">
                  <a:latin typeface="Symbol"/>
                  <a:cs typeface="Symbol"/>
                </a:rPr>
                <a:t></a:t>
              </a:r>
              <a:r>
                <a:rPr sz="2200" spc="-245" dirty="0">
                  <a:latin typeface="Times New Roman"/>
                  <a:cs typeface="Times New Roman"/>
                </a:rPr>
                <a:t> </a:t>
              </a:r>
              <a:r>
                <a:rPr sz="2200" spc="345" dirty="0">
                  <a:latin typeface="Symbol"/>
                  <a:cs typeface="Symbol"/>
                </a:rPr>
                <a:t></a:t>
              </a:r>
              <a:endParaRPr sz="2200">
                <a:latin typeface="Symbol"/>
                <a:cs typeface="Symbol"/>
              </a:endParaRPr>
            </a:p>
          </p:txBody>
        </p:sp>
        <p:sp>
          <p:nvSpPr>
            <p:cNvPr id="50" name="object 47"/>
            <p:cNvSpPr txBox="1"/>
            <p:nvPr/>
          </p:nvSpPr>
          <p:spPr>
            <a:xfrm>
              <a:off x="5803562" y="3915869"/>
              <a:ext cx="421640" cy="24765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450" spc="220" dirty="0">
                  <a:latin typeface="Symbol"/>
                  <a:cs typeface="Symbol"/>
                </a:rPr>
                <a:t></a:t>
              </a:r>
              <a:r>
                <a:rPr sz="1450" spc="-180" dirty="0">
                  <a:latin typeface="Times New Roman"/>
                  <a:cs typeface="Times New Roman"/>
                </a:rPr>
                <a:t> </a:t>
              </a:r>
              <a:r>
                <a:rPr sz="1450" spc="220" dirty="0">
                  <a:latin typeface="Symbol"/>
                  <a:cs typeface="Symbol"/>
                </a:rPr>
                <a:t></a:t>
              </a:r>
              <a:r>
                <a:rPr sz="1450" spc="-180" dirty="0">
                  <a:latin typeface="Times New Roman"/>
                  <a:cs typeface="Times New Roman"/>
                </a:rPr>
                <a:t> </a:t>
              </a:r>
              <a:r>
                <a:rPr sz="1450" spc="220" dirty="0">
                  <a:latin typeface="Symbol"/>
                  <a:cs typeface="Symbol"/>
                </a:rPr>
                <a:t></a:t>
              </a:r>
              <a:endParaRPr sz="1450">
                <a:latin typeface="Symbol"/>
                <a:cs typeface="Symbol"/>
              </a:endParaRPr>
            </a:p>
          </p:txBody>
        </p:sp>
        <p:sp>
          <p:nvSpPr>
            <p:cNvPr id="51" name="object 48"/>
            <p:cNvSpPr txBox="1"/>
            <p:nvPr/>
          </p:nvSpPr>
          <p:spPr>
            <a:xfrm>
              <a:off x="3234830" y="5157997"/>
              <a:ext cx="2132330" cy="422909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5"/>
                </a:spcBef>
              </a:pPr>
              <a:r>
                <a:rPr sz="2600" b="1" spc="-75" dirty="0">
                  <a:latin typeface="Times New Roman"/>
                  <a:cs typeface="Times New Roman"/>
                </a:rPr>
                <a:t>x</a:t>
              </a:r>
              <a:r>
                <a:rPr sz="2600" b="1" spc="-145" dirty="0">
                  <a:latin typeface="Times New Roman"/>
                  <a:cs typeface="Times New Roman"/>
                </a:rPr>
                <a:t> </a:t>
              </a:r>
              <a:r>
                <a:rPr sz="2600" spc="-80" dirty="0">
                  <a:latin typeface="Symbol"/>
                  <a:cs typeface="Symbol"/>
                </a:rPr>
                <a:t></a:t>
              </a:r>
              <a:r>
                <a:rPr sz="2600" spc="-204" dirty="0">
                  <a:latin typeface="Times New Roman"/>
                  <a:cs typeface="Times New Roman"/>
                </a:rPr>
                <a:t> </a:t>
              </a:r>
              <a:r>
                <a:rPr sz="2600" spc="-45" dirty="0">
                  <a:latin typeface="Times New Roman"/>
                  <a:cs typeface="Times New Roman"/>
                </a:rPr>
                <a:t>(</a:t>
              </a:r>
              <a:r>
                <a:rPr sz="2600" i="1" spc="-45" dirty="0">
                  <a:latin typeface="Times New Roman"/>
                  <a:cs typeface="Times New Roman"/>
                </a:rPr>
                <a:t>x</a:t>
              </a:r>
              <a:r>
                <a:rPr sz="2250" spc="-67" baseline="-24074" dirty="0">
                  <a:latin typeface="Times New Roman"/>
                  <a:cs typeface="Times New Roman"/>
                </a:rPr>
                <a:t>1</a:t>
              </a:r>
              <a:r>
                <a:rPr sz="2600" spc="-45" dirty="0">
                  <a:latin typeface="Times New Roman"/>
                  <a:cs typeface="Times New Roman"/>
                </a:rPr>
                <a:t>,</a:t>
              </a:r>
              <a:r>
                <a:rPr sz="2600" spc="-225" dirty="0">
                  <a:latin typeface="Times New Roman"/>
                  <a:cs typeface="Times New Roman"/>
                </a:rPr>
                <a:t> </a:t>
              </a:r>
              <a:r>
                <a:rPr sz="2600" i="1" spc="35" dirty="0">
                  <a:latin typeface="Times New Roman"/>
                  <a:cs typeface="Times New Roman"/>
                </a:rPr>
                <a:t>x</a:t>
              </a:r>
              <a:r>
                <a:rPr sz="2250" spc="52" baseline="-24074" dirty="0">
                  <a:latin typeface="Times New Roman"/>
                  <a:cs typeface="Times New Roman"/>
                </a:rPr>
                <a:t>2</a:t>
              </a:r>
              <a:r>
                <a:rPr sz="2600" spc="35" dirty="0">
                  <a:latin typeface="Times New Roman"/>
                  <a:cs typeface="Times New Roman"/>
                </a:rPr>
                <a:t>,</a:t>
              </a:r>
              <a:r>
                <a:rPr sz="2600" spc="35" dirty="0">
                  <a:latin typeface="Symbol"/>
                  <a:cs typeface="Symbol"/>
                </a:rPr>
                <a:t></a:t>
              </a:r>
              <a:r>
                <a:rPr sz="2600" spc="35" dirty="0">
                  <a:latin typeface="Times New Roman"/>
                  <a:cs typeface="Times New Roman"/>
                </a:rPr>
                <a:t>,</a:t>
              </a:r>
              <a:r>
                <a:rPr sz="2600" spc="-220" dirty="0">
                  <a:latin typeface="Times New Roman"/>
                  <a:cs typeface="Times New Roman"/>
                </a:rPr>
                <a:t> </a:t>
              </a:r>
              <a:r>
                <a:rPr sz="2600" i="1" spc="25" dirty="0">
                  <a:latin typeface="Times New Roman"/>
                  <a:cs typeface="Times New Roman"/>
                </a:rPr>
                <a:t>x</a:t>
              </a:r>
              <a:r>
                <a:rPr sz="2250" i="1" spc="37" baseline="-24074" dirty="0">
                  <a:latin typeface="Times New Roman"/>
                  <a:cs typeface="Times New Roman"/>
                </a:rPr>
                <a:t>p</a:t>
              </a:r>
              <a:r>
                <a:rPr sz="2250" i="1" spc="-157" baseline="-24074" dirty="0">
                  <a:latin typeface="Times New Roman"/>
                  <a:cs typeface="Times New Roman"/>
                </a:rPr>
                <a:t> </a:t>
              </a:r>
              <a:r>
                <a:rPr sz="2600" spc="-50" dirty="0">
                  <a:latin typeface="Times New Roman"/>
                  <a:cs typeface="Times New Roman"/>
                </a:rPr>
                <a:t>)</a:t>
              </a:r>
              <a:endParaRPr sz="26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338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>
            <a:solidFill>
              <a:srgbClr val="FF0000"/>
            </a:solidFill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9343</TotalTime>
  <Words>2486</Words>
  <Application>Microsoft Office PowerPoint</Application>
  <PresentationFormat>全屏显示(4:3)</PresentationFormat>
  <Paragraphs>599</Paragraphs>
  <Slides>40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等线</vt:lpstr>
      <vt:lpstr>Arial</vt:lpstr>
      <vt:lpstr>Calibri</vt:lpstr>
      <vt:lpstr>Calibri Light</vt:lpstr>
      <vt:lpstr>Cambria</vt:lpstr>
      <vt:lpstr>Cambria Math</vt:lpstr>
      <vt:lpstr>Comic Sans MS</vt:lpstr>
      <vt:lpstr>Palatino Linotype</vt:lpstr>
      <vt:lpstr>Symbol</vt:lpstr>
      <vt:lpstr>Tahoma</vt:lpstr>
      <vt:lpstr>Times New Roman</vt:lpstr>
      <vt:lpstr>Wingdings</vt:lpstr>
      <vt:lpstr>Office 主题​​</vt:lpstr>
      <vt:lpstr>PowerPoint 演示文稿</vt:lpstr>
      <vt:lpstr>PowerPoint 演示文稿</vt:lpstr>
      <vt:lpstr>Course Content Plan</vt:lpstr>
      <vt:lpstr>Three major sections for classification</vt:lpstr>
      <vt:lpstr>Today: Generative Bayes Classifiers</vt:lpstr>
      <vt:lpstr>Review: Bayes classifiers (BC)</vt:lpstr>
      <vt:lpstr>Review: Two kinds of Bayes classifiers  via MAP classification rule</vt:lpstr>
      <vt:lpstr>Review: Discriminative BC</vt:lpstr>
      <vt:lpstr>Review: Generative BC</vt:lpstr>
      <vt:lpstr>Review: Bayes Rule for Generative BC</vt:lpstr>
      <vt:lpstr>Summary of Generative BC</vt:lpstr>
      <vt:lpstr>Generative Bayes Classifier </vt:lpstr>
      <vt:lpstr>Example: Play tennis</vt:lpstr>
      <vt:lpstr>PowerPoint 演示文稿</vt:lpstr>
      <vt:lpstr>Learning: maximum likelihood estimates</vt:lpstr>
      <vt:lpstr>Generative BC: Learning Phase</vt:lpstr>
      <vt:lpstr>Generative BC: Testing Phase</vt:lpstr>
      <vt:lpstr>Today: Generative Bayes Classifiers</vt:lpstr>
      <vt:lpstr>Naïve Bayes Classifier</vt:lpstr>
      <vt:lpstr>Naïve Bayes Classifier</vt:lpstr>
      <vt:lpstr>Naïve Bayes Classifier</vt:lpstr>
      <vt:lpstr>Naïve Bayes Classifier (for discrete input  attributes) – Training / Learning</vt:lpstr>
      <vt:lpstr>Naïve Bayes Classifier (for discrete input  attributes) – Testing</vt:lpstr>
      <vt:lpstr>Learning (training) the NBC Model</vt:lpstr>
      <vt:lpstr>Learning (training) the NBC Model</vt:lpstr>
      <vt:lpstr>Example: Play tennis</vt:lpstr>
      <vt:lpstr>PowerPoint 演示文稿</vt:lpstr>
      <vt:lpstr>PowerPoint 演示文稿</vt:lpstr>
      <vt:lpstr>Example: Play tennis</vt:lpstr>
      <vt:lpstr>Example: Play tennis</vt:lpstr>
      <vt:lpstr>Testing the NBC Model</vt:lpstr>
      <vt:lpstr>Why Naïve Bayes Assumption</vt:lpstr>
      <vt:lpstr>Challenges during learning the NBC Model</vt:lpstr>
      <vt:lpstr>Challenges during learning the NBC Model</vt:lpstr>
      <vt:lpstr>Smoothing to Avoid Overfitting</vt:lpstr>
      <vt:lpstr>Smoothing to Avoid Overfitting</vt:lpstr>
      <vt:lpstr>Summary: Generative Bayes Classifier</vt:lpstr>
      <vt:lpstr>Next: Generative Bayes Classifiers</vt:lpstr>
      <vt:lpstr>References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06-09</dc:title>
  <dc:creator>cyx590</dc:creator>
  <cp:lastModifiedBy>Wang Wang</cp:lastModifiedBy>
  <cp:revision>332</cp:revision>
  <dcterms:created xsi:type="dcterms:W3CDTF">2019-04-07T06:41:07Z</dcterms:created>
  <dcterms:modified xsi:type="dcterms:W3CDTF">2020-04-28T03:32:19Z</dcterms:modified>
</cp:coreProperties>
</file>