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65" r:id="rId2"/>
    <p:sldId id="367" r:id="rId3"/>
    <p:sldId id="359" r:id="rId4"/>
    <p:sldId id="282" r:id="rId5"/>
    <p:sldId id="284" r:id="rId6"/>
    <p:sldId id="345" r:id="rId7"/>
    <p:sldId id="307" r:id="rId8"/>
    <p:sldId id="347" r:id="rId9"/>
    <p:sldId id="348" r:id="rId10"/>
    <p:sldId id="349" r:id="rId11"/>
    <p:sldId id="350" r:id="rId12"/>
    <p:sldId id="351" r:id="rId13"/>
    <p:sldId id="285" r:id="rId14"/>
    <p:sldId id="352" r:id="rId15"/>
    <p:sldId id="353" r:id="rId16"/>
    <p:sldId id="368" r:id="rId17"/>
    <p:sldId id="286" r:id="rId18"/>
    <p:sldId id="358" r:id="rId19"/>
    <p:sldId id="287" r:id="rId20"/>
    <p:sldId id="288" r:id="rId21"/>
    <p:sldId id="289" r:id="rId22"/>
    <p:sldId id="290" r:id="rId23"/>
    <p:sldId id="357" r:id="rId24"/>
    <p:sldId id="291" r:id="rId25"/>
    <p:sldId id="292" r:id="rId26"/>
    <p:sldId id="293" r:id="rId27"/>
    <p:sldId id="361" r:id="rId28"/>
    <p:sldId id="360" r:id="rId29"/>
    <p:sldId id="295" r:id="rId30"/>
    <p:sldId id="362" r:id="rId31"/>
    <p:sldId id="296" r:id="rId32"/>
    <p:sldId id="363" r:id="rId33"/>
    <p:sldId id="297" r:id="rId34"/>
    <p:sldId id="298" r:id="rId35"/>
    <p:sldId id="369" r:id="rId36"/>
    <p:sldId id="370" r:id="rId37"/>
    <p:sldId id="365" r:id="rId38"/>
    <p:sldId id="301" r:id="rId39"/>
    <p:sldId id="302" r:id="rId40"/>
    <p:sldId id="303" r:id="rId41"/>
    <p:sldId id="306" r:id="rId42"/>
    <p:sldId id="308" r:id="rId43"/>
    <p:sldId id="269" r:id="rId44"/>
    <p:sldId id="2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67"/>
          </p14:sldIdLst>
        </p14:section>
        <p14:section name="1" id="{AE999BAE-2150-4B27-8D23-110EB47F0269}">
          <p14:sldIdLst>
            <p14:sldId id="359"/>
            <p14:sldId id="282"/>
            <p14:sldId id="284"/>
            <p14:sldId id="345"/>
            <p14:sldId id="307"/>
            <p14:sldId id="347"/>
            <p14:sldId id="348"/>
            <p14:sldId id="349"/>
            <p14:sldId id="350"/>
            <p14:sldId id="351"/>
            <p14:sldId id="285"/>
            <p14:sldId id="352"/>
            <p14:sldId id="353"/>
            <p14:sldId id="368"/>
            <p14:sldId id="286"/>
          </p14:sldIdLst>
        </p14:section>
        <p14:section name="2" id="{699883A8-A766-4F3A-8E80-5FE9FB185A0D}">
          <p14:sldIdLst>
            <p14:sldId id="358"/>
            <p14:sldId id="287"/>
            <p14:sldId id="288"/>
            <p14:sldId id="289"/>
            <p14:sldId id="290"/>
          </p14:sldIdLst>
        </p14:section>
        <p14:section name="3" id="{900753A4-D088-4572-AC82-5B5A1553FF96}">
          <p14:sldIdLst>
            <p14:sldId id="357"/>
            <p14:sldId id="291"/>
            <p14:sldId id="292"/>
            <p14:sldId id="293"/>
            <p14:sldId id="361"/>
            <p14:sldId id="360"/>
            <p14:sldId id="295"/>
            <p14:sldId id="362"/>
            <p14:sldId id="296"/>
            <p14:sldId id="363"/>
            <p14:sldId id="297"/>
            <p14:sldId id="298"/>
            <p14:sldId id="369"/>
            <p14:sldId id="370"/>
          </p14:sldIdLst>
        </p14:section>
        <p14:section name="4" id="{15EC2AC2-0394-440F-9390-71F74355CDDB}">
          <p14:sldIdLst>
            <p14:sldId id="365"/>
            <p14:sldId id="301"/>
            <p14:sldId id="302"/>
            <p14:sldId id="303"/>
            <p14:sldId id="306"/>
            <p14:sldId id="308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嘉莹" initials="周" lastIdx="4" clrIdx="0">
    <p:extLst>
      <p:ext uri="{19B8F6BF-5375-455C-9EA6-DF929625EA0E}">
        <p15:presenceInfo xmlns:p15="http://schemas.microsoft.com/office/powerpoint/2012/main" userId="7d1847ba86bbe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2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737675" y="4328391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0" y="913693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183163" y="1902634"/>
            <a:ext cx="6777674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8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</a:t>
            </a:r>
            <a:r>
              <a:rPr lang="en-US" sz="480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17b</a:t>
            </a:r>
            <a:r>
              <a:rPr sz="48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Gaussian BC and Generative vs. Discriminative Classifier </a:t>
            </a:r>
            <a:endParaRPr sz="48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750" y="471214"/>
            <a:ext cx="8411178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Contour Plots of the bivariate Normal distribution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5303"/>
            <a:ext cx="7886700" cy="246951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9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72" y="470635"/>
            <a:ext cx="8283856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Scatter Plots of the bivariate Normal distribution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1349"/>
            <a:ext cx="7886700" cy="2463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1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+mn-ea"/>
                <a:cs typeface="+mn-ea"/>
                <a:sym typeface="+mn-lt"/>
              </a:rPr>
              <a:t>Trivariate</a:t>
            </a:r>
            <a:r>
              <a:rPr lang="en-US" altLang="zh-CN" dirty="0">
                <a:ea typeface="+mn-ea"/>
                <a:cs typeface="+mn-ea"/>
                <a:sym typeface="+mn-lt"/>
              </a:rPr>
              <a:t> Normal distribution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76" y="1466439"/>
            <a:ext cx="5416952" cy="46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Big Picture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102118-97C0-4FFD-8494-0221BD52F5C0}"/>
              </a:ext>
            </a:extLst>
          </p:cNvPr>
          <p:cNvGrpSpPr/>
          <p:nvPr/>
        </p:nvGrpSpPr>
        <p:grpSpPr>
          <a:xfrm>
            <a:off x="269632" y="1870900"/>
            <a:ext cx="8610126" cy="3381566"/>
            <a:chOff x="457200" y="1538732"/>
            <a:chExt cx="7469505" cy="293359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6F6A5C3-E1CF-42A7-A406-F5F6579C8EB1}"/>
                </a:ext>
              </a:extLst>
            </p:cNvPr>
            <p:cNvSpPr/>
            <p:nvPr/>
          </p:nvSpPr>
          <p:spPr>
            <a:xfrm>
              <a:off x="457200" y="2438400"/>
              <a:ext cx="2971800" cy="990600"/>
            </a:xfrm>
            <a:custGeom>
              <a:avLst/>
              <a:gdLst/>
              <a:ahLst/>
              <a:cxnLst/>
              <a:rect l="l" t="t" r="r" b="b"/>
              <a:pathLst>
                <a:path w="2971800" h="990600">
                  <a:moveTo>
                    <a:pt x="0" y="495300"/>
                  </a:moveTo>
                  <a:lnTo>
                    <a:pt x="6421" y="448945"/>
                  </a:lnTo>
                  <a:lnTo>
                    <a:pt x="25306" y="403795"/>
                  </a:lnTo>
                  <a:lnTo>
                    <a:pt x="56082" y="360041"/>
                  </a:lnTo>
                  <a:lnTo>
                    <a:pt x="98180" y="317872"/>
                  </a:lnTo>
                  <a:lnTo>
                    <a:pt x="151028" y="277479"/>
                  </a:lnTo>
                  <a:lnTo>
                    <a:pt x="214056" y="239052"/>
                  </a:lnTo>
                  <a:lnTo>
                    <a:pt x="249209" y="220636"/>
                  </a:lnTo>
                  <a:lnTo>
                    <a:pt x="286692" y="202782"/>
                  </a:lnTo>
                  <a:lnTo>
                    <a:pt x="326435" y="185515"/>
                  </a:lnTo>
                  <a:lnTo>
                    <a:pt x="368366" y="168858"/>
                  </a:lnTo>
                  <a:lnTo>
                    <a:pt x="412414" y="152835"/>
                  </a:lnTo>
                  <a:lnTo>
                    <a:pt x="458508" y="137471"/>
                  </a:lnTo>
                  <a:lnTo>
                    <a:pt x="506575" y="122788"/>
                  </a:lnTo>
                  <a:lnTo>
                    <a:pt x="556545" y="108811"/>
                  </a:lnTo>
                  <a:lnTo>
                    <a:pt x="608347" y="95564"/>
                  </a:lnTo>
                  <a:lnTo>
                    <a:pt x="661908" y="83069"/>
                  </a:lnTo>
                  <a:lnTo>
                    <a:pt x="717158" y="71352"/>
                  </a:lnTo>
                  <a:lnTo>
                    <a:pt x="774025" y="60435"/>
                  </a:lnTo>
                  <a:lnTo>
                    <a:pt x="832439" y="50342"/>
                  </a:lnTo>
                  <a:lnTo>
                    <a:pt x="892327" y="41098"/>
                  </a:lnTo>
                  <a:lnTo>
                    <a:pt x="953618" y="32726"/>
                  </a:lnTo>
                  <a:lnTo>
                    <a:pt x="1016241" y="25250"/>
                  </a:lnTo>
                  <a:lnTo>
                    <a:pt x="1080124" y="18694"/>
                  </a:lnTo>
                  <a:lnTo>
                    <a:pt x="1145197" y="13081"/>
                  </a:lnTo>
                  <a:lnTo>
                    <a:pt x="1211387" y="8435"/>
                  </a:lnTo>
                  <a:lnTo>
                    <a:pt x="1278624" y="4780"/>
                  </a:lnTo>
                  <a:lnTo>
                    <a:pt x="1346836" y="2140"/>
                  </a:lnTo>
                  <a:lnTo>
                    <a:pt x="1415952" y="539"/>
                  </a:lnTo>
                  <a:lnTo>
                    <a:pt x="1485900" y="0"/>
                  </a:lnTo>
                  <a:lnTo>
                    <a:pt x="1555849" y="539"/>
                  </a:lnTo>
                  <a:lnTo>
                    <a:pt x="1624964" y="2140"/>
                  </a:lnTo>
                  <a:lnTo>
                    <a:pt x="1693176" y="4780"/>
                  </a:lnTo>
                  <a:lnTo>
                    <a:pt x="1760413" y="8435"/>
                  </a:lnTo>
                  <a:lnTo>
                    <a:pt x="1826604" y="13081"/>
                  </a:lnTo>
                  <a:lnTo>
                    <a:pt x="1891676" y="18694"/>
                  </a:lnTo>
                  <a:lnTo>
                    <a:pt x="1955560" y="25250"/>
                  </a:lnTo>
                  <a:lnTo>
                    <a:pt x="2018183" y="32726"/>
                  </a:lnTo>
                  <a:lnTo>
                    <a:pt x="2079474" y="41098"/>
                  </a:lnTo>
                  <a:lnTo>
                    <a:pt x="2139362" y="50342"/>
                  </a:lnTo>
                  <a:lnTo>
                    <a:pt x="2197775" y="60435"/>
                  </a:lnTo>
                  <a:lnTo>
                    <a:pt x="2254643" y="71352"/>
                  </a:lnTo>
                  <a:lnTo>
                    <a:pt x="2309893" y="83069"/>
                  </a:lnTo>
                  <a:lnTo>
                    <a:pt x="2363454" y="95564"/>
                  </a:lnTo>
                  <a:lnTo>
                    <a:pt x="2415256" y="108811"/>
                  </a:lnTo>
                  <a:lnTo>
                    <a:pt x="2465226" y="122788"/>
                  </a:lnTo>
                  <a:lnTo>
                    <a:pt x="2513293" y="137471"/>
                  </a:lnTo>
                  <a:lnTo>
                    <a:pt x="2559386" y="152835"/>
                  </a:lnTo>
                  <a:lnTo>
                    <a:pt x="2603434" y="168858"/>
                  </a:lnTo>
                  <a:lnTo>
                    <a:pt x="2645365" y="185515"/>
                  </a:lnTo>
                  <a:lnTo>
                    <a:pt x="2685109" y="202782"/>
                  </a:lnTo>
                  <a:lnTo>
                    <a:pt x="2722592" y="220636"/>
                  </a:lnTo>
                  <a:lnTo>
                    <a:pt x="2757745" y="239052"/>
                  </a:lnTo>
                  <a:lnTo>
                    <a:pt x="2820773" y="277479"/>
                  </a:lnTo>
                  <a:lnTo>
                    <a:pt x="2873621" y="317872"/>
                  </a:lnTo>
                  <a:lnTo>
                    <a:pt x="2915718" y="360041"/>
                  </a:lnTo>
                  <a:lnTo>
                    <a:pt x="2946495" y="403795"/>
                  </a:lnTo>
                  <a:lnTo>
                    <a:pt x="2965379" y="448945"/>
                  </a:lnTo>
                  <a:lnTo>
                    <a:pt x="2971801" y="495300"/>
                  </a:lnTo>
                  <a:lnTo>
                    <a:pt x="2970184" y="518616"/>
                  </a:lnTo>
                  <a:lnTo>
                    <a:pt x="2957459" y="564392"/>
                  </a:lnTo>
                  <a:lnTo>
                    <a:pt x="2932557" y="608868"/>
                  </a:lnTo>
                  <a:lnTo>
                    <a:pt x="2896049" y="651853"/>
                  </a:lnTo>
                  <a:lnTo>
                    <a:pt x="2848505" y="693158"/>
                  </a:lnTo>
                  <a:lnTo>
                    <a:pt x="2790495" y="732592"/>
                  </a:lnTo>
                  <a:lnTo>
                    <a:pt x="2722592" y="769964"/>
                  </a:lnTo>
                  <a:lnTo>
                    <a:pt x="2685109" y="787818"/>
                  </a:lnTo>
                  <a:lnTo>
                    <a:pt x="2645365" y="805085"/>
                  </a:lnTo>
                  <a:lnTo>
                    <a:pt x="2603434" y="821742"/>
                  </a:lnTo>
                  <a:lnTo>
                    <a:pt x="2559386" y="837764"/>
                  </a:lnTo>
                  <a:lnTo>
                    <a:pt x="2513293" y="853129"/>
                  </a:lnTo>
                  <a:lnTo>
                    <a:pt x="2465226" y="867811"/>
                  </a:lnTo>
                  <a:lnTo>
                    <a:pt x="2415256" y="881788"/>
                  </a:lnTo>
                  <a:lnTo>
                    <a:pt x="2363454" y="895036"/>
                  </a:lnTo>
                  <a:lnTo>
                    <a:pt x="2309893" y="907530"/>
                  </a:lnTo>
                  <a:lnTo>
                    <a:pt x="2254643" y="919248"/>
                  </a:lnTo>
                  <a:lnTo>
                    <a:pt x="2197775" y="930165"/>
                  </a:lnTo>
                  <a:lnTo>
                    <a:pt x="2139362" y="940257"/>
                  </a:lnTo>
                  <a:lnTo>
                    <a:pt x="2079474" y="949501"/>
                  </a:lnTo>
                  <a:lnTo>
                    <a:pt x="2018183" y="957873"/>
                  </a:lnTo>
                  <a:lnTo>
                    <a:pt x="1955560" y="965349"/>
                  </a:lnTo>
                  <a:lnTo>
                    <a:pt x="1891676" y="971906"/>
                  </a:lnTo>
                  <a:lnTo>
                    <a:pt x="1826604" y="977519"/>
                  </a:lnTo>
                  <a:lnTo>
                    <a:pt x="1760413" y="982165"/>
                  </a:lnTo>
                  <a:lnTo>
                    <a:pt x="1693176" y="985819"/>
                  </a:lnTo>
                  <a:lnTo>
                    <a:pt x="1624964" y="988460"/>
                  </a:lnTo>
                  <a:lnTo>
                    <a:pt x="1555849" y="990061"/>
                  </a:lnTo>
                  <a:lnTo>
                    <a:pt x="1485900" y="990600"/>
                  </a:lnTo>
                  <a:lnTo>
                    <a:pt x="1415952" y="990061"/>
                  </a:lnTo>
                  <a:lnTo>
                    <a:pt x="1346836" y="988460"/>
                  </a:lnTo>
                  <a:lnTo>
                    <a:pt x="1278624" y="985819"/>
                  </a:lnTo>
                  <a:lnTo>
                    <a:pt x="1211387" y="982165"/>
                  </a:lnTo>
                  <a:lnTo>
                    <a:pt x="1145197" y="977519"/>
                  </a:lnTo>
                  <a:lnTo>
                    <a:pt x="1080124" y="971906"/>
                  </a:lnTo>
                  <a:lnTo>
                    <a:pt x="1016241" y="965349"/>
                  </a:lnTo>
                  <a:lnTo>
                    <a:pt x="953618" y="957873"/>
                  </a:lnTo>
                  <a:lnTo>
                    <a:pt x="892327" y="949501"/>
                  </a:lnTo>
                  <a:lnTo>
                    <a:pt x="832439" y="940257"/>
                  </a:lnTo>
                  <a:lnTo>
                    <a:pt x="774025" y="930165"/>
                  </a:lnTo>
                  <a:lnTo>
                    <a:pt x="717158" y="919248"/>
                  </a:lnTo>
                  <a:lnTo>
                    <a:pt x="661908" y="907530"/>
                  </a:lnTo>
                  <a:lnTo>
                    <a:pt x="608347" y="895036"/>
                  </a:lnTo>
                  <a:lnTo>
                    <a:pt x="556545" y="881788"/>
                  </a:lnTo>
                  <a:lnTo>
                    <a:pt x="506575" y="867811"/>
                  </a:lnTo>
                  <a:lnTo>
                    <a:pt x="458508" y="853129"/>
                  </a:lnTo>
                  <a:lnTo>
                    <a:pt x="412414" y="837764"/>
                  </a:lnTo>
                  <a:lnTo>
                    <a:pt x="368366" y="821742"/>
                  </a:lnTo>
                  <a:lnTo>
                    <a:pt x="326435" y="805085"/>
                  </a:lnTo>
                  <a:lnTo>
                    <a:pt x="286692" y="787818"/>
                  </a:lnTo>
                  <a:lnTo>
                    <a:pt x="249209" y="769964"/>
                  </a:lnTo>
                  <a:lnTo>
                    <a:pt x="214056" y="751547"/>
                  </a:lnTo>
                  <a:lnTo>
                    <a:pt x="151028" y="713120"/>
                  </a:lnTo>
                  <a:lnTo>
                    <a:pt x="98180" y="672727"/>
                  </a:lnTo>
                  <a:lnTo>
                    <a:pt x="56082" y="630559"/>
                  </a:lnTo>
                  <a:lnTo>
                    <a:pt x="25306" y="586804"/>
                  </a:lnTo>
                  <a:lnTo>
                    <a:pt x="6421" y="541654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33A0BD9-1127-4E9F-8DA6-B8AA129F8835}"/>
                </a:ext>
              </a:extLst>
            </p:cNvPr>
            <p:cNvSpPr txBox="1"/>
            <p:nvPr/>
          </p:nvSpPr>
          <p:spPr>
            <a:xfrm>
              <a:off x="1024255" y="2574416"/>
              <a:ext cx="1837689" cy="7342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16585">
                <a:lnSpc>
                  <a:spcPts val="2135"/>
                </a:lnSpc>
                <a:spcBef>
                  <a:spcPts val="100"/>
                </a:spcBef>
              </a:pPr>
              <a:r>
                <a:rPr sz="2000" dirty="0">
                  <a:cs typeface="+mn-ea"/>
                  <a:sym typeface="+mn-lt"/>
                </a:rPr>
                <a:t>Model</a:t>
              </a:r>
            </a:p>
            <a:p>
              <a:pPr marL="565150" marR="5080" indent="-553085">
                <a:lnSpc>
                  <a:spcPts val="2180"/>
                </a:lnSpc>
                <a:spcBef>
                  <a:spcPts val="30"/>
                </a:spcBef>
              </a:pPr>
              <a:r>
                <a:rPr sz="2000" spc="-5" dirty="0">
                  <a:cs typeface="+mn-ea"/>
                  <a:sym typeface="+mn-lt"/>
                </a:rPr>
                <a:t>i.e. </a:t>
              </a:r>
              <a:r>
                <a:rPr sz="2000" spc="-10" dirty="0">
                  <a:cs typeface="+mn-ea"/>
                  <a:sym typeface="+mn-lt"/>
                </a:rPr>
                <a:t>Data generating  process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2060F52-34EE-48F7-93E0-AC9D325C15A2}"/>
                </a:ext>
              </a:extLst>
            </p:cNvPr>
            <p:cNvSpPr/>
            <p:nvPr/>
          </p:nvSpPr>
          <p:spPr>
            <a:xfrm>
              <a:off x="5867400" y="2438400"/>
              <a:ext cx="2059305" cy="990600"/>
            </a:xfrm>
            <a:custGeom>
              <a:avLst/>
              <a:gdLst/>
              <a:ahLst/>
              <a:cxnLst/>
              <a:rect l="l" t="t" r="r" b="b"/>
              <a:pathLst>
                <a:path w="2059304" h="990600">
                  <a:moveTo>
                    <a:pt x="0" y="495300"/>
                  </a:moveTo>
                  <a:lnTo>
                    <a:pt x="7443" y="435433"/>
                  </a:lnTo>
                  <a:lnTo>
                    <a:pt x="29199" y="377686"/>
                  </a:lnTo>
                  <a:lnTo>
                    <a:pt x="64407" y="322473"/>
                  </a:lnTo>
                  <a:lnTo>
                    <a:pt x="112205" y="270209"/>
                  </a:lnTo>
                  <a:lnTo>
                    <a:pt x="171731" y="221308"/>
                  </a:lnTo>
                  <a:lnTo>
                    <a:pt x="205622" y="198248"/>
                  </a:lnTo>
                  <a:lnTo>
                    <a:pt x="242123" y="176184"/>
                  </a:lnTo>
                  <a:lnTo>
                    <a:pt x="281125" y="155168"/>
                  </a:lnTo>
                  <a:lnTo>
                    <a:pt x="322521" y="135252"/>
                  </a:lnTo>
                  <a:lnTo>
                    <a:pt x="366203" y="116488"/>
                  </a:lnTo>
                  <a:lnTo>
                    <a:pt x="412063" y="98927"/>
                  </a:lnTo>
                  <a:lnTo>
                    <a:pt x="459994" y="82621"/>
                  </a:lnTo>
                  <a:lnTo>
                    <a:pt x="509887" y="67622"/>
                  </a:lnTo>
                  <a:lnTo>
                    <a:pt x="561636" y="53983"/>
                  </a:lnTo>
                  <a:lnTo>
                    <a:pt x="615132" y="41753"/>
                  </a:lnTo>
                  <a:lnTo>
                    <a:pt x="670268" y="30987"/>
                  </a:lnTo>
                  <a:lnTo>
                    <a:pt x="726936" y="21734"/>
                  </a:lnTo>
                  <a:lnTo>
                    <a:pt x="785029" y="14048"/>
                  </a:lnTo>
                  <a:lnTo>
                    <a:pt x="844438" y="7979"/>
                  </a:lnTo>
                  <a:lnTo>
                    <a:pt x="905057" y="3581"/>
                  </a:lnTo>
                  <a:lnTo>
                    <a:pt x="966777" y="903"/>
                  </a:lnTo>
                  <a:lnTo>
                    <a:pt x="1029490" y="0"/>
                  </a:lnTo>
                  <a:lnTo>
                    <a:pt x="1092205" y="903"/>
                  </a:lnTo>
                  <a:lnTo>
                    <a:pt x="1153926" y="3581"/>
                  </a:lnTo>
                  <a:lnTo>
                    <a:pt x="1214545" y="7979"/>
                  </a:lnTo>
                  <a:lnTo>
                    <a:pt x="1273955" y="14048"/>
                  </a:lnTo>
                  <a:lnTo>
                    <a:pt x="1332048" y="21734"/>
                  </a:lnTo>
                  <a:lnTo>
                    <a:pt x="1388717" y="30987"/>
                  </a:lnTo>
                  <a:lnTo>
                    <a:pt x="1443854" y="41753"/>
                  </a:lnTo>
                  <a:lnTo>
                    <a:pt x="1497351" y="53983"/>
                  </a:lnTo>
                  <a:lnTo>
                    <a:pt x="1549100" y="67622"/>
                  </a:lnTo>
                  <a:lnTo>
                    <a:pt x="1598994" y="82621"/>
                  </a:lnTo>
                  <a:lnTo>
                    <a:pt x="1646925" y="98927"/>
                  </a:lnTo>
                  <a:lnTo>
                    <a:pt x="1692785" y="116488"/>
                  </a:lnTo>
                  <a:lnTo>
                    <a:pt x="1736467" y="135252"/>
                  </a:lnTo>
                  <a:lnTo>
                    <a:pt x="1777864" y="155168"/>
                  </a:lnTo>
                  <a:lnTo>
                    <a:pt x="1816866" y="176184"/>
                  </a:lnTo>
                  <a:lnTo>
                    <a:pt x="1853367" y="198248"/>
                  </a:lnTo>
                  <a:lnTo>
                    <a:pt x="1887259" y="221308"/>
                  </a:lnTo>
                  <a:lnTo>
                    <a:pt x="1918434" y="245312"/>
                  </a:lnTo>
                  <a:lnTo>
                    <a:pt x="1972204" y="295947"/>
                  </a:lnTo>
                  <a:lnTo>
                    <a:pt x="2013814" y="349737"/>
                  </a:lnTo>
                  <a:lnTo>
                    <a:pt x="2042404" y="406269"/>
                  </a:lnTo>
                  <a:lnTo>
                    <a:pt x="2057112" y="465127"/>
                  </a:lnTo>
                  <a:lnTo>
                    <a:pt x="2058991" y="495300"/>
                  </a:lnTo>
                  <a:lnTo>
                    <a:pt x="2057112" y="525472"/>
                  </a:lnTo>
                  <a:lnTo>
                    <a:pt x="2042404" y="584331"/>
                  </a:lnTo>
                  <a:lnTo>
                    <a:pt x="2013814" y="640862"/>
                  </a:lnTo>
                  <a:lnTo>
                    <a:pt x="1972204" y="694653"/>
                  </a:lnTo>
                  <a:lnTo>
                    <a:pt x="1918434" y="745287"/>
                  </a:lnTo>
                  <a:lnTo>
                    <a:pt x="1887259" y="769292"/>
                  </a:lnTo>
                  <a:lnTo>
                    <a:pt x="1853367" y="792352"/>
                  </a:lnTo>
                  <a:lnTo>
                    <a:pt x="1816866" y="814416"/>
                  </a:lnTo>
                  <a:lnTo>
                    <a:pt x="1777864" y="835431"/>
                  </a:lnTo>
                  <a:lnTo>
                    <a:pt x="1736467" y="855347"/>
                  </a:lnTo>
                  <a:lnTo>
                    <a:pt x="1692785" y="874112"/>
                  </a:lnTo>
                  <a:lnTo>
                    <a:pt x="1646925" y="891673"/>
                  </a:lnTo>
                  <a:lnTo>
                    <a:pt x="1598994" y="907978"/>
                  </a:lnTo>
                  <a:lnTo>
                    <a:pt x="1549100" y="922977"/>
                  </a:lnTo>
                  <a:lnTo>
                    <a:pt x="1497351" y="936617"/>
                  </a:lnTo>
                  <a:lnTo>
                    <a:pt x="1443854" y="948846"/>
                  </a:lnTo>
                  <a:lnTo>
                    <a:pt x="1388717" y="959613"/>
                  </a:lnTo>
                  <a:lnTo>
                    <a:pt x="1332048" y="968865"/>
                  </a:lnTo>
                  <a:lnTo>
                    <a:pt x="1273955" y="976552"/>
                  </a:lnTo>
                  <a:lnTo>
                    <a:pt x="1214545" y="982620"/>
                  </a:lnTo>
                  <a:lnTo>
                    <a:pt x="1153926" y="987019"/>
                  </a:lnTo>
                  <a:lnTo>
                    <a:pt x="1092205" y="989696"/>
                  </a:lnTo>
                  <a:lnTo>
                    <a:pt x="1029490" y="990600"/>
                  </a:lnTo>
                  <a:lnTo>
                    <a:pt x="966777" y="989696"/>
                  </a:lnTo>
                  <a:lnTo>
                    <a:pt x="905057" y="987019"/>
                  </a:lnTo>
                  <a:lnTo>
                    <a:pt x="844438" y="982620"/>
                  </a:lnTo>
                  <a:lnTo>
                    <a:pt x="785029" y="976552"/>
                  </a:lnTo>
                  <a:lnTo>
                    <a:pt x="726936" y="968865"/>
                  </a:lnTo>
                  <a:lnTo>
                    <a:pt x="670268" y="959613"/>
                  </a:lnTo>
                  <a:lnTo>
                    <a:pt x="615132" y="948846"/>
                  </a:lnTo>
                  <a:lnTo>
                    <a:pt x="561636" y="936617"/>
                  </a:lnTo>
                  <a:lnTo>
                    <a:pt x="509887" y="922977"/>
                  </a:lnTo>
                  <a:lnTo>
                    <a:pt x="459994" y="907978"/>
                  </a:lnTo>
                  <a:lnTo>
                    <a:pt x="412063" y="891673"/>
                  </a:lnTo>
                  <a:lnTo>
                    <a:pt x="366203" y="874112"/>
                  </a:lnTo>
                  <a:lnTo>
                    <a:pt x="322521" y="855347"/>
                  </a:lnTo>
                  <a:lnTo>
                    <a:pt x="281125" y="835431"/>
                  </a:lnTo>
                  <a:lnTo>
                    <a:pt x="242123" y="814416"/>
                  </a:lnTo>
                  <a:lnTo>
                    <a:pt x="205622" y="792352"/>
                  </a:lnTo>
                  <a:lnTo>
                    <a:pt x="171731" y="769292"/>
                  </a:lnTo>
                  <a:lnTo>
                    <a:pt x="140556" y="745287"/>
                  </a:lnTo>
                  <a:lnTo>
                    <a:pt x="86786" y="694653"/>
                  </a:lnTo>
                  <a:lnTo>
                    <a:pt x="45176" y="640862"/>
                  </a:lnTo>
                  <a:lnTo>
                    <a:pt x="16586" y="584331"/>
                  </a:lnTo>
                  <a:lnTo>
                    <a:pt x="1878" y="525472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DE1DD83-0D9D-4E46-99BE-AA2DC66A3CA9}"/>
                </a:ext>
              </a:extLst>
            </p:cNvPr>
            <p:cNvSpPr txBox="1"/>
            <p:nvPr/>
          </p:nvSpPr>
          <p:spPr>
            <a:xfrm>
              <a:off x="6519494" y="2688222"/>
              <a:ext cx="915669" cy="490954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241935" marR="5080" indent="-229870">
                <a:lnSpc>
                  <a:spcPts val="2110"/>
                </a:lnSpc>
                <a:spcBef>
                  <a:spcPts val="210"/>
                </a:spcBef>
              </a:pPr>
              <a:r>
                <a:rPr sz="2000" spc="-5" dirty="0">
                  <a:cs typeface="+mn-ea"/>
                  <a:sym typeface="+mn-lt"/>
                </a:rPr>
                <a:t>Obs</a:t>
              </a:r>
              <a:r>
                <a:rPr sz="2000" dirty="0">
                  <a:cs typeface="+mn-ea"/>
                  <a:sym typeface="+mn-lt"/>
                </a:rPr>
                <a:t>e</a:t>
              </a:r>
              <a:r>
                <a:rPr sz="2000" spc="10" dirty="0">
                  <a:cs typeface="+mn-ea"/>
                  <a:sym typeface="+mn-lt"/>
                </a:rPr>
                <a:t>r</a:t>
              </a:r>
              <a:r>
                <a:rPr sz="2000" spc="-20" dirty="0">
                  <a:cs typeface="+mn-ea"/>
                  <a:sym typeface="+mn-lt"/>
                </a:rPr>
                <a:t>v</a:t>
              </a:r>
              <a:r>
                <a:rPr sz="2000" dirty="0">
                  <a:cs typeface="+mn-ea"/>
                  <a:sym typeface="+mn-lt"/>
                </a:rPr>
                <a:t>ed  </a:t>
              </a:r>
              <a:r>
                <a:rPr sz="2000" spc="-10" dirty="0">
                  <a:cs typeface="+mn-ea"/>
                  <a:sym typeface="+mn-lt"/>
                </a:rPr>
                <a:t>Data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81DCF64-8BBC-440A-A393-15AC4560365F}"/>
                </a:ext>
              </a:extLst>
            </p:cNvPr>
            <p:cNvSpPr/>
            <p:nvPr/>
          </p:nvSpPr>
          <p:spPr>
            <a:xfrm>
              <a:off x="1901367" y="2212974"/>
              <a:ext cx="5049520" cy="1441450"/>
            </a:xfrm>
            <a:custGeom>
              <a:avLst/>
              <a:gdLst/>
              <a:ahLst/>
              <a:cxnLst/>
              <a:rect l="l" t="t" r="r" b="b"/>
              <a:pathLst>
                <a:path w="5049520" h="1441450">
                  <a:moveTo>
                    <a:pt x="5004257" y="1209675"/>
                  </a:moveTo>
                  <a:lnTo>
                    <a:pt x="4997907" y="1209675"/>
                  </a:lnTo>
                  <a:lnTo>
                    <a:pt x="4997907" y="1435100"/>
                  </a:lnTo>
                  <a:lnTo>
                    <a:pt x="51257" y="1435100"/>
                  </a:lnTo>
                  <a:lnTo>
                    <a:pt x="51257" y="1240409"/>
                  </a:lnTo>
                  <a:lnTo>
                    <a:pt x="90678" y="1307973"/>
                  </a:lnTo>
                  <a:lnTo>
                    <a:pt x="92621" y="1308493"/>
                  </a:lnTo>
                  <a:lnTo>
                    <a:pt x="95643" y="1306715"/>
                  </a:lnTo>
                  <a:lnTo>
                    <a:pt x="96151" y="1304772"/>
                  </a:lnTo>
                  <a:lnTo>
                    <a:pt x="51752" y="1228661"/>
                  </a:lnTo>
                  <a:lnTo>
                    <a:pt x="48082" y="1222362"/>
                  </a:lnTo>
                  <a:lnTo>
                    <a:pt x="0" y="1304772"/>
                  </a:lnTo>
                  <a:lnTo>
                    <a:pt x="520" y="1306715"/>
                  </a:lnTo>
                  <a:lnTo>
                    <a:pt x="3543" y="1308493"/>
                  </a:lnTo>
                  <a:lnTo>
                    <a:pt x="5486" y="1307973"/>
                  </a:lnTo>
                  <a:lnTo>
                    <a:pt x="44907" y="1240409"/>
                  </a:lnTo>
                  <a:lnTo>
                    <a:pt x="44907" y="1441450"/>
                  </a:lnTo>
                  <a:lnTo>
                    <a:pt x="5004257" y="1441450"/>
                  </a:lnTo>
                  <a:lnTo>
                    <a:pt x="5004257" y="1438275"/>
                  </a:lnTo>
                  <a:lnTo>
                    <a:pt x="5004257" y="1435100"/>
                  </a:lnTo>
                  <a:lnTo>
                    <a:pt x="5004257" y="1209675"/>
                  </a:lnTo>
                  <a:close/>
                </a:path>
                <a:path w="5049520" h="1441450">
                  <a:moveTo>
                    <a:pt x="5049164" y="136677"/>
                  </a:moveTo>
                  <a:lnTo>
                    <a:pt x="5048643" y="134734"/>
                  </a:lnTo>
                  <a:lnTo>
                    <a:pt x="5045621" y="132969"/>
                  </a:lnTo>
                  <a:lnTo>
                    <a:pt x="5043678" y="133477"/>
                  </a:lnTo>
                  <a:lnTo>
                    <a:pt x="5004257" y="201053"/>
                  </a:lnTo>
                  <a:lnTo>
                    <a:pt x="5004257" y="6350"/>
                  </a:lnTo>
                  <a:lnTo>
                    <a:pt x="5004257" y="3175"/>
                  </a:lnTo>
                  <a:lnTo>
                    <a:pt x="5004257" y="0"/>
                  </a:lnTo>
                  <a:lnTo>
                    <a:pt x="44907" y="0"/>
                  </a:lnTo>
                  <a:lnTo>
                    <a:pt x="44907" y="231775"/>
                  </a:lnTo>
                  <a:lnTo>
                    <a:pt x="51257" y="231775"/>
                  </a:lnTo>
                  <a:lnTo>
                    <a:pt x="51257" y="6350"/>
                  </a:lnTo>
                  <a:lnTo>
                    <a:pt x="4997907" y="6350"/>
                  </a:lnTo>
                  <a:lnTo>
                    <a:pt x="4997907" y="201053"/>
                  </a:lnTo>
                  <a:lnTo>
                    <a:pt x="4958486" y="133477"/>
                  </a:lnTo>
                  <a:lnTo>
                    <a:pt x="4956543" y="132969"/>
                  </a:lnTo>
                  <a:lnTo>
                    <a:pt x="4953520" y="134734"/>
                  </a:lnTo>
                  <a:lnTo>
                    <a:pt x="4953000" y="136677"/>
                  </a:lnTo>
                  <a:lnTo>
                    <a:pt x="5001082" y="219087"/>
                  </a:lnTo>
                  <a:lnTo>
                    <a:pt x="5004752" y="212788"/>
                  </a:lnTo>
                  <a:lnTo>
                    <a:pt x="5049164" y="13667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EBAD0DB5-D321-46CF-907A-CCCFF6735882}"/>
                </a:ext>
              </a:extLst>
            </p:cNvPr>
            <p:cNvSpPr txBox="1"/>
            <p:nvPr/>
          </p:nvSpPr>
          <p:spPr>
            <a:xfrm>
              <a:off x="3507740" y="1538732"/>
              <a:ext cx="1408430" cy="3315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0" dirty="0">
                  <a:cs typeface="+mn-ea"/>
                  <a:sym typeface="+mn-lt"/>
                </a:rPr>
                <a:t>Probability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D6A7395-3662-4FC5-8860-9B155C9AC9E5}"/>
                </a:ext>
              </a:extLst>
            </p:cNvPr>
            <p:cNvSpPr txBox="1"/>
            <p:nvPr/>
          </p:nvSpPr>
          <p:spPr>
            <a:xfrm>
              <a:off x="3784521" y="3827122"/>
              <a:ext cx="3491865" cy="64520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>
                <a:lnSpc>
                  <a:spcPct val="100800"/>
                </a:lnSpc>
                <a:spcBef>
                  <a:spcPts val="75"/>
                </a:spcBef>
              </a:pPr>
              <a:r>
                <a:rPr sz="2400" b="1" spc="-5" dirty="0">
                  <a:solidFill>
                    <a:srgbClr val="0000FF"/>
                  </a:solidFill>
                  <a:cs typeface="+mn-ea"/>
                  <a:sym typeface="+mn-lt"/>
                </a:rPr>
                <a:t>MLE </a:t>
              </a:r>
              <a:r>
                <a:rPr sz="2400" b="1" spc="-10" dirty="0">
                  <a:solidFill>
                    <a:srgbClr val="0000FF"/>
                  </a:solidFill>
                  <a:cs typeface="+mn-ea"/>
                  <a:sym typeface="+mn-lt"/>
                </a:rPr>
                <a:t>Estimation </a:t>
              </a:r>
              <a:r>
                <a:rPr sz="2400" b="1" dirty="0">
                  <a:cs typeface="+mn-ea"/>
                  <a:sym typeface="+mn-lt"/>
                </a:rPr>
                <a:t>/ </a:t>
              </a:r>
              <a:r>
                <a:rPr sz="2400" b="1" spc="-5" dirty="0">
                  <a:cs typeface="+mn-ea"/>
                  <a:sym typeface="+mn-lt"/>
                </a:rPr>
                <a:t>learning </a:t>
              </a:r>
              <a:r>
                <a:rPr sz="2400" b="1" dirty="0">
                  <a:cs typeface="+mn-ea"/>
                  <a:sym typeface="+mn-lt"/>
                </a:rPr>
                <a:t>/  </a:t>
              </a:r>
              <a:r>
                <a:rPr sz="2400" b="1" spc="-10" dirty="0">
                  <a:cs typeface="+mn-ea"/>
                  <a:sym typeface="+mn-lt"/>
                </a:rPr>
                <a:t>statistics </a:t>
              </a:r>
              <a:r>
                <a:rPr sz="2400" b="1" dirty="0">
                  <a:cs typeface="+mn-ea"/>
                  <a:sym typeface="+mn-lt"/>
                </a:rPr>
                <a:t>/ </a:t>
              </a:r>
              <a:r>
                <a:rPr sz="2400" b="1" spc="-15" dirty="0">
                  <a:cs typeface="+mn-ea"/>
                  <a:sym typeface="+mn-lt"/>
                </a:rPr>
                <a:t>Data</a:t>
              </a:r>
              <a:r>
                <a:rPr sz="2400" b="1" spc="-20" dirty="0">
                  <a:cs typeface="+mn-ea"/>
                  <a:sym typeface="+mn-lt"/>
                </a:rPr>
                <a:t> </a:t>
              </a:r>
              <a:r>
                <a:rPr sz="2400" b="1" spc="-5" dirty="0">
                  <a:cs typeface="+mn-ea"/>
                  <a:sym typeface="+mn-lt"/>
                </a:rPr>
                <a:t>mining</a:t>
              </a:r>
              <a:endParaRPr sz="2400" dirty="0">
                <a:cs typeface="+mn-ea"/>
                <a:sym typeface="+mn-lt"/>
              </a:endParaRPr>
            </a:p>
          </p:txBody>
        </p:sp>
        <p:grpSp>
          <p:nvGrpSpPr>
            <p:cNvPr id="14" name="object 10">
              <a:extLst>
                <a:ext uri="{FF2B5EF4-FFF2-40B4-BE49-F238E27FC236}">
                  <a16:creationId xmlns:a16="http://schemas.microsoft.com/office/drawing/2014/main" id="{27B4DEB1-EF42-4CBD-8C76-42A30DDB4974}"/>
                </a:ext>
              </a:extLst>
            </p:cNvPr>
            <p:cNvGrpSpPr/>
            <p:nvPr/>
          </p:nvGrpSpPr>
          <p:grpSpPr>
            <a:xfrm>
              <a:off x="5050053" y="1580197"/>
              <a:ext cx="817880" cy="385424"/>
              <a:chOff x="5050053" y="1580197"/>
              <a:chExt cx="817880" cy="385424"/>
            </a:xfrm>
          </p:grpSpPr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D70A356D-A57D-43DC-84B5-8202851A38A3}"/>
                  </a:ext>
                </a:extLst>
              </p:cNvPr>
              <p:cNvSpPr/>
              <p:nvPr/>
            </p:nvSpPr>
            <p:spPr>
              <a:xfrm>
                <a:off x="5050319" y="1581650"/>
                <a:ext cx="817346" cy="38397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F7B9C46B-240F-4390-820E-AD543328026B}"/>
                  </a:ext>
                </a:extLst>
              </p:cNvPr>
              <p:cNvSpPr/>
              <p:nvPr/>
            </p:nvSpPr>
            <p:spPr>
              <a:xfrm>
                <a:off x="5050053" y="1580197"/>
                <a:ext cx="8178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817879" h="384175">
                    <a:moveTo>
                      <a:pt x="0" y="95994"/>
                    </a:moveTo>
                    <a:lnTo>
                      <a:pt x="625356" y="95994"/>
                    </a:lnTo>
                    <a:lnTo>
                      <a:pt x="625356" y="0"/>
                    </a:lnTo>
                    <a:lnTo>
                      <a:pt x="817343" y="191988"/>
                    </a:lnTo>
                    <a:lnTo>
                      <a:pt x="625356" y="383975"/>
                    </a:lnTo>
                    <a:lnTo>
                      <a:pt x="625356" y="287982"/>
                    </a:lnTo>
                    <a:lnTo>
                      <a:pt x="0" y="287982"/>
                    </a:lnTo>
                    <a:lnTo>
                      <a:pt x="0" y="95994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object 13">
              <a:extLst>
                <a:ext uri="{FF2B5EF4-FFF2-40B4-BE49-F238E27FC236}">
                  <a16:creationId xmlns:a16="http://schemas.microsoft.com/office/drawing/2014/main" id="{BA589726-6379-4353-8B5B-21A86C90108A}"/>
                </a:ext>
              </a:extLst>
            </p:cNvPr>
            <p:cNvGrpSpPr/>
            <p:nvPr/>
          </p:nvGrpSpPr>
          <p:grpSpPr>
            <a:xfrm>
              <a:off x="2600521" y="3877617"/>
              <a:ext cx="973206" cy="394142"/>
              <a:chOff x="2600521" y="3877617"/>
              <a:chExt cx="973206" cy="394142"/>
            </a:xfrm>
          </p:grpSpPr>
          <p:sp>
            <p:nvSpPr>
              <p:cNvPr id="18" name="object 14">
                <a:extLst>
                  <a:ext uri="{FF2B5EF4-FFF2-40B4-BE49-F238E27FC236}">
                    <a16:creationId xmlns:a16="http://schemas.microsoft.com/office/drawing/2014/main" id="{E9172F7E-199E-4814-8163-22CE78EA65E2}"/>
                  </a:ext>
                </a:extLst>
              </p:cNvPr>
              <p:cNvSpPr/>
              <p:nvPr/>
            </p:nvSpPr>
            <p:spPr>
              <a:xfrm>
                <a:off x="2610699" y="3887788"/>
                <a:ext cx="963028" cy="38397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15">
                <a:extLst>
                  <a:ext uri="{FF2B5EF4-FFF2-40B4-BE49-F238E27FC236}">
                    <a16:creationId xmlns:a16="http://schemas.microsoft.com/office/drawing/2014/main" id="{95873212-FD16-41ED-AF57-5C8F089F97F6}"/>
                  </a:ext>
                </a:extLst>
              </p:cNvPr>
              <p:cNvSpPr/>
              <p:nvPr/>
            </p:nvSpPr>
            <p:spPr>
              <a:xfrm>
                <a:off x="2600521" y="3877617"/>
                <a:ext cx="963294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963295" h="384175">
                    <a:moveTo>
                      <a:pt x="963036" y="95994"/>
                    </a:moveTo>
                    <a:lnTo>
                      <a:pt x="191987" y="95994"/>
                    </a:lnTo>
                    <a:lnTo>
                      <a:pt x="191987" y="0"/>
                    </a:lnTo>
                    <a:lnTo>
                      <a:pt x="0" y="191988"/>
                    </a:lnTo>
                    <a:lnTo>
                      <a:pt x="191987" y="383975"/>
                    </a:lnTo>
                    <a:lnTo>
                      <a:pt x="191987" y="287981"/>
                    </a:lnTo>
                    <a:lnTo>
                      <a:pt x="963036" y="287981"/>
                    </a:lnTo>
                    <a:lnTo>
                      <a:pt x="963036" y="95994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3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40" dirty="0">
                <a:ea typeface="+mn-ea"/>
                <a:cs typeface="+mn-ea"/>
                <a:sym typeface="+mn-lt"/>
              </a:rPr>
              <a:t>How to Estimate 1D Gaussian:  MLE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In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1D Gaussian case,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we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simply set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mean and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variance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to the </a:t>
            </a: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sample mean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and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sample</a:t>
            </a:r>
            <a:r>
              <a:rPr lang="en-US" altLang="zh-CN" spc="-3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variance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+mn-ea"/>
                <a:sym typeface="+mn-lt"/>
              </a:rPr>
              <a:t>:</a:t>
            </a:r>
            <a:endParaRPr lang="en-US" altLang="zh-CN" dirty="0">
              <a:solidFill>
                <a:prstClr val="black"/>
              </a:solidFill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871246" y="2780827"/>
            <a:ext cx="3008694" cy="210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95728" y="4850370"/>
                <a:ext cx="1748848" cy="1008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𝜇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28" y="4850370"/>
                <a:ext cx="1748848" cy="1008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05562" y="4973364"/>
                <a:ext cx="27283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𝜇</m:t>
                              </m:r>
                            </m:e>
                          </m:acc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2" y="4973364"/>
                <a:ext cx="27283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393"/>
          </a:xfrm>
        </p:spPr>
        <p:txBody>
          <a:bodyPr/>
          <a:lstStyle/>
          <a:p>
            <a:r>
              <a:rPr lang="en-US" altLang="zh-CN" spc="5" dirty="0">
                <a:ea typeface="+mn-ea"/>
                <a:cs typeface="+mn-ea"/>
                <a:sym typeface="+mn-lt"/>
              </a:rPr>
              <a:t>How to Estimate p-D Gaussian:  MLE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72829" y="1485900"/>
                <a:ext cx="3991414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&lt;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&gt;~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𝜇</m:t>
                        </m:r>
                      </m:e>
                    </m:ac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9" y="1485900"/>
                <a:ext cx="3991414" cy="469552"/>
              </a:xfrm>
              <a:prstGeom prst="rect">
                <a:avLst/>
              </a:prstGeom>
              <a:blipFill>
                <a:blip r:embed="rId2"/>
                <a:stretch>
                  <a:fillRect t="-22078" b="-37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𝜇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×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𝑣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𝑎𝑟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𝑎𝑟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971926" y="4484177"/>
            <a:ext cx="6210088" cy="1008225"/>
            <a:chOff x="937202" y="4030780"/>
            <a:chExt cx="6210088" cy="1008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𝜇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Σ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sup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691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Tahoma"/>
              </a:rPr>
              <a:t>Review: Generative</a:t>
            </a:r>
            <a:r>
              <a:rPr lang="en-US" altLang="zh-CN" spc="-50" dirty="0">
                <a:cs typeface="Tahoma"/>
              </a:rPr>
              <a:t> </a:t>
            </a:r>
            <a:r>
              <a:rPr lang="en-US" altLang="zh-CN" spc="-5" dirty="0">
                <a:cs typeface="Tahoma"/>
              </a:rPr>
              <a:t>BC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1308" y="1595390"/>
            <a:ext cx="9122692" cy="3816089"/>
            <a:chOff x="0" y="1764817"/>
            <a:chExt cx="9122692" cy="3816089"/>
          </a:xfrm>
        </p:grpSpPr>
        <p:grpSp>
          <p:nvGrpSpPr>
            <p:cNvPr id="53" name="组合 52"/>
            <p:cNvGrpSpPr/>
            <p:nvPr/>
          </p:nvGrpSpPr>
          <p:grpSpPr>
            <a:xfrm>
              <a:off x="2309789" y="1764817"/>
              <a:ext cx="3916679" cy="1125855"/>
              <a:chOff x="2588028" y="1299839"/>
              <a:chExt cx="3916679" cy="1125855"/>
            </a:xfrm>
          </p:grpSpPr>
          <p:sp>
            <p:nvSpPr>
              <p:cNvPr id="7" name="object 4"/>
              <p:cNvSpPr/>
              <p:nvPr/>
            </p:nvSpPr>
            <p:spPr>
              <a:xfrm>
                <a:off x="2592790" y="1304602"/>
                <a:ext cx="3907154" cy="1116330"/>
              </a:xfrm>
              <a:custGeom>
                <a:avLst/>
                <a:gdLst/>
                <a:ahLst/>
                <a:cxnLst/>
                <a:rect l="l" t="t" r="r" b="b"/>
                <a:pathLst>
                  <a:path w="3907154" h="1116330">
                    <a:moveTo>
                      <a:pt x="3906837" y="0"/>
                    </a:moveTo>
                    <a:lnTo>
                      <a:pt x="0" y="0"/>
                    </a:lnTo>
                    <a:lnTo>
                      <a:pt x="0" y="1116011"/>
                    </a:lnTo>
                    <a:lnTo>
                      <a:pt x="3906837" y="1116011"/>
                    </a:lnTo>
                    <a:lnTo>
                      <a:pt x="3906837" y="0"/>
                    </a:lnTo>
                    <a:close/>
                  </a:path>
                </a:pathLst>
              </a:custGeom>
              <a:solidFill>
                <a:srgbClr val="CC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/>
              <p:cNvSpPr txBox="1"/>
              <p:nvPr/>
            </p:nvSpPr>
            <p:spPr>
              <a:xfrm>
                <a:off x="2588028" y="1299839"/>
                <a:ext cx="3916679" cy="1125855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4610">
                  <a:lnSpc>
                    <a:spcPts val="3250"/>
                  </a:lnSpc>
                </a:pPr>
                <a:r>
                  <a:rPr sz="2850" i="1" spc="-55" dirty="0">
                    <a:latin typeface="Cambria"/>
                    <a:cs typeface="Cambria"/>
                  </a:rPr>
                  <a:t>P</a:t>
                </a:r>
                <a:r>
                  <a:rPr sz="2850" spc="-55" dirty="0">
                    <a:latin typeface="Cambria"/>
                    <a:cs typeface="Cambria"/>
                  </a:rPr>
                  <a:t>(</a:t>
                </a:r>
                <a:r>
                  <a:rPr sz="2850" b="1" spc="-55" dirty="0">
                    <a:latin typeface="Cambria"/>
                    <a:cs typeface="Cambria"/>
                  </a:rPr>
                  <a:t>X</a:t>
                </a:r>
                <a:r>
                  <a:rPr sz="2850" b="1" spc="-350" dirty="0">
                    <a:latin typeface="Cambria"/>
                    <a:cs typeface="Cambria"/>
                  </a:rPr>
                  <a:t> </a:t>
                </a:r>
                <a:r>
                  <a:rPr sz="2850" spc="-25" dirty="0">
                    <a:latin typeface="Cambria"/>
                    <a:cs typeface="Cambria"/>
                  </a:rPr>
                  <a:t>|</a:t>
                </a:r>
                <a:r>
                  <a:rPr sz="2850" i="1" spc="-25" dirty="0">
                    <a:latin typeface="Cambria"/>
                    <a:cs typeface="Cambria"/>
                  </a:rPr>
                  <a:t>C</a:t>
                </a:r>
                <a:r>
                  <a:rPr sz="2850" i="1" spc="-360" dirty="0">
                    <a:latin typeface="Cambria"/>
                    <a:cs typeface="Cambria"/>
                  </a:rPr>
                  <a:t> </a:t>
                </a:r>
                <a:r>
                  <a:rPr sz="2850" spc="-60" dirty="0">
                    <a:latin typeface="Cambria"/>
                    <a:cs typeface="Cambria"/>
                  </a:rPr>
                  <a:t>)</a:t>
                </a:r>
                <a:r>
                  <a:rPr sz="2850" spc="-100" dirty="0">
                    <a:latin typeface="Cambria"/>
                    <a:cs typeface="Cambria"/>
                  </a:rPr>
                  <a:t> </a:t>
                </a:r>
                <a:r>
                  <a:rPr sz="2850" spc="-35" dirty="0">
                    <a:latin typeface="Cambria"/>
                    <a:cs typeface="Cambria"/>
                  </a:rPr>
                  <a:t>,</a:t>
                </a:r>
                <a:endParaRPr sz="2850" dirty="0">
                  <a:latin typeface="Cambria"/>
                  <a:cs typeface="Cambria"/>
                </a:endParaRPr>
              </a:p>
              <a:p>
                <a:pPr marL="132715">
                  <a:lnSpc>
                    <a:spcPct val="100000"/>
                  </a:lnSpc>
                  <a:spcBef>
                    <a:spcPts val="855"/>
                  </a:spcBef>
                  <a:tabLst>
                    <a:tab pos="2228850" algn="l"/>
                  </a:tabLst>
                </a:pPr>
                <a:r>
                  <a:rPr sz="2850" i="1" spc="-85" dirty="0">
                    <a:latin typeface="Cambria"/>
                    <a:cs typeface="Cambria"/>
                  </a:rPr>
                  <a:t>C </a:t>
                </a:r>
                <a:r>
                  <a:rPr sz="2850" spc="-90" dirty="0">
                    <a:latin typeface="Symbol"/>
                    <a:cs typeface="Symbol"/>
                  </a:rPr>
                  <a:t></a:t>
                </a:r>
                <a:r>
                  <a:rPr sz="2850" spc="-90" dirty="0">
                    <a:latin typeface="Times New Roman"/>
                    <a:cs typeface="Times New Roman"/>
                  </a:rPr>
                  <a:t> </a:t>
                </a:r>
                <a:r>
                  <a:rPr sz="2850" i="1" spc="-75" dirty="0">
                    <a:latin typeface="Cambria"/>
                    <a:cs typeface="Cambria"/>
                  </a:rPr>
                  <a:t>c</a:t>
                </a:r>
                <a:r>
                  <a:rPr sz="2475" spc="-112" baseline="-33670" dirty="0">
                    <a:latin typeface="Cambria"/>
                    <a:cs typeface="Cambria"/>
                  </a:rPr>
                  <a:t>1  </a:t>
                </a:r>
                <a:r>
                  <a:rPr sz="2850" i="1" spc="20" dirty="0">
                    <a:latin typeface="Cambria"/>
                    <a:cs typeface="Cambria"/>
                  </a:rPr>
                  <a:t>,</a:t>
                </a:r>
                <a:r>
                  <a:rPr sz="2850" spc="20" dirty="0">
                    <a:latin typeface="Symbol"/>
                    <a:cs typeface="Symbol"/>
                  </a:rPr>
                  <a:t></a:t>
                </a:r>
                <a:r>
                  <a:rPr sz="2850" i="1" spc="20" dirty="0">
                    <a:latin typeface="Cambria"/>
                    <a:cs typeface="Cambria"/>
                  </a:rPr>
                  <a:t>,c</a:t>
                </a:r>
                <a:r>
                  <a:rPr sz="2475" i="1" spc="30" baseline="-33670" dirty="0">
                    <a:latin typeface="Cambria"/>
                    <a:cs typeface="Cambria"/>
                  </a:rPr>
                  <a:t>L</a:t>
                </a:r>
                <a:r>
                  <a:rPr sz="2475" i="1" spc="-217" baseline="-33670" dirty="0">
                    <a:latin typeface="Cambria"/>
                    <a:cs typeface="Cambria"/>
                  </a:rPr>
                  <a:t> </a:t>
                </a:r>
                <a:r>
                  <a:rPr sz="2850" spc="-35" dirty="0">
                    <a:latin typeface="Cambria"/>
                    <a:cs typeface="Cambria"/>
                  </a:rPr>
                  <a:t>,</a:t>
                </a:r>
                <a:r>
                  <a:rPr sz="2850" spc="-110" dirty="0">
                    <a:latin typeface="Cambria"/>
                    <a:cs typeface="Cambria"/>
                  </a:rPr>
                  <a:t> </a:t>
                </a:r>
                <a:r>
                  <a:rPr sz="2850" b="1" spc="-100" dirty="0">
                    <a:latin typeface="Cambria"/>
                    <a:cs typeface="Cambria"/>
                  </a:rPr>
                  <a:t>X	</a:t>
                </a:r>
                <a:r>
                  <a:rPr sz="2850" spc="-90" dirty="0">
                    <a:latin typeface="Symbol"/>
                    <a:cs typeface="Symbol"/>
                  </a:rPr>
                  <a:t></a:t>
                </a:r>
                <a:r>
                  <a:rPr sz="2850" spc="-320" dirty="0">
                    <a:latin typeface="Times New Roman"/>
                    <a:cs typeface="Times New Roman"/>
                  </a:rPr>
                  <a:t> </a:t>
                </a:r>
                <a:r>
                  <a:rPr sz="2850" i="1" spc="-45" dirty="0">
                    <a:latin typeface="Cambria"/>
                    <a:cs typeface="Cambria"/>
                  </a:rPr>
                  <a:t>(X</a:t>
                </a:r>
                <a:r>
                  <a:rPr sz="2475" i="1" spc="-67" baseline="-33670" dirty="0">
                    <a:latin typeface="Cambria"/>
                    <a:cs typeface="Cambria"/>
                  </a:rPr>
                  <a:t>1</a:t>
                </a:r>
                <a:r>
                  <a:rPr sz="2475" i="1" spc="-195" baseline="-33670" dirty="0">
                    <a:latin typeface="Cambria"/>
                    <a:cs typeface="Cambria"/>
                  </a:rPr>
                  <a:t> </a:t>
                </a:r>
                <a:r>
                  <a:rPr sz="2850" dirty="0">
                    <a:latin typeface="Cambria"/>
                    <a:cs typeface="Cambria"/>
                  </a:rPr>
                  <a:t>,</a:t>
                </a:r>
                <a:r>
                  <a:rPr sz="2850" dirty="0">
                    <a:latin typeface="Symbol"/>
                    <a:cs typeface="Symbol"/>
                  </a:rPr>
                  <a:t></a:t>
                </a:r>
                <a:r>
                  <a:rPr sz="2850" dirty="0">
                    <a:latin typeface="Cambria"/>
                    <a:cs typeface="Cambria"/>
                  </a:rPr>
                  <a:t>,</a:t>
                </a:r>
                <a:r>
                  <a:rPr sz="2850" spc="-330" dirty="0">
                    <a:latin typeface="Cambria"/>
                    <a:cs typeface="Cambria"/>
                  </a:rPr>
                  <a:t> </a:t>
                </a:r>
                <a:r>
                  <a:rPr sz="2850" i="1" spc="30" dirty="0">
                    <a:latin typeface="Cambria"/>
                    <a:cs typeface="Cambria"/>
                  </a:rPr>
                  <a:t>X</a:t>
                </a:r>
                <a:r>
                  <a:rPr sz="2475" i="1" spc="44" baseline="-33670" dirty="0">
                    <a:latin typeface="Cambria"/>
                    <a:cs typeface="Cambria"/>
                  </a:rPr>
                  <a:t>p</a:t>
                </a:r>
                <a:r>
                  <a:rPr sz="2475" i="1" spc="-135" baseline="-33670" dirty="0">
                    <a:latin typeface="Cambria"/>
                    <a:cs typeface="Cambria"/>
                  </a:rPr>
                  <a:t> </a:t>
                </a:r>
                <a:r>
                  <a:rPr sz="2850" spc="-60" dirty="0">
                    <a:latin typeface="Cambria"/>
                    <a:cs typeface="Cambria"/>
                  </a:rPr>
                  <a:t>)</a:t>
                </a:r>
                <a:endParaRPr sz="2850" dirty="0">
                  <a:latin typeface="Cambria"/>
                  <a:cs typeface="Cambria"/>
                </a:endParaRPr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0" y="3437718"/>
              <a:ext cx="2802255" cy="1144905"/>
            </a:xfrm>
            <a:custGeom>
              <a:avLst/>
              <a:gdLst/>
              <a:ahLst/>
              <a:cxnLst/>
              <a:rect l="l" t="t" r="r" b="b"/>
              <a:pathLst>
                <a:path w="2802255" h="1144904">
                  <a:moveTo>
                    <a:pt x="2801843" y="0"/>
                  </a:moveTo>
                  <a:lnTo>
                    <a:pt x="0" y="0"/>
                  </a:lnTo>
                  <a:lnTo>
                    <a:pt x="0" y="1144678"/>
                  </a:lnTo>
                  <a:lnTo>
                    <a:pt x="2801843" y="1144678"/>
                  </a:lnTo>
                  <a:lnTo>
                    <a:pt x="28018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 txBox="1"/>
            <p:nvPr/>
          </p:nvSpPr>
          <p:spPr>
            <a:xfrm>
              <a:off x="266685" y="3458211"/>
              <a:ext cx="2268220" cy="105410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indent="-635" algn="ctr">
                <a:lnSpc>
                  <a:spcPct val="101099"/>
                </a:lnSpc>
                <a:spcBef>
                  <a:spcPts val="7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1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1303183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80" y="65158"/>
                  </a:lnTo>
                  <a:lnTo>
                    <a:pt x="32580" y="276536"/>
                  </a:lnTo>
                  <a:lnTo>
                    <a:pt x="97739" y="276536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1303183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976615" y="2854817"/>
              <a:ext cx="79248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25" dirty="0">
                  <a:latin typeface="Palatino Linotype"/>
                  <a:cs typeface="Palatino Linotype"/>
                </a:rPr>
                <a:t>P</a:t>
              </a:r>
              <a:r>
                <a:rPr sz="1900" spc="-25" dirty="0">
                  <a:latin typeface="Palatino Linotype"/>
                  <a:cs typeface="Palatino Linotype"/>
                </a:rPr>
                <a:t>(</a:t>
              </a:r>
              <a:r>
                <a:rPr sz="1900" b="1" spc="-25" dirty="0">
                  <a:latin typeface="Palatino Linotype"/>
                  <a:cs typeface="Palatino Linotype"/>
                </a:rPr>
                <a:t>x</a:t>
              </a:r>
              <a:r>
                <a:rPr sz="1900" spc="-25" dirty="0">
                  <a:latin typeface="Palatino Linotype"/>
                  <a:cs typeface="Palatino Linotype"/>
                </a:rPr>
                <a:t>|</a:t>
              </a:r>
              <a:r>
                <a:rPr sz="1900" i="1" spc="-25" dirty="0">
                  <a:latin typeface="Palatino Linotype"/>
                  <a:cs typeface="Palatino Linotype"/>
                </a:rPr>
                <a:t>c</a:t>
              </a:r>
              <a:r>
                <a:rPr sz="1650" spc="-37" baseline="-25252" dirty="0">
                  <a:latin typeface="Palatino Linotype"/>
                  <a:cs typeface="Palatino Linotype"/>
                </a:rPr>
                <a:t>1</a:t>
              </a:r>
              <a:r>
                <a:rPr sz="1650" spc="-240" baseline="-25252" dirty="0">
                  <a:latin typeface="Palatino Linotype"/>
                  <a:cs typeface="Palatino Linotype"/>
                </a:rPr>
                <a:t> </a:t>
              </a:r>
              <a:r>
                <a:rPr sz="1900" spc="-35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12896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8" y="276536"/>
                  </a:lnTo>
                  <a:lnTo>
                    <a:pt x="97738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2896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715394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8" y="276536"/>
                  </a:lnTo>
                  <a:lnTo>
                    <a:pt x="97738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715394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 txBox="1"/>
            <p:nvPr/>
          </p:nvSpPr>
          <p:spPr>
            <a:xfrm>
              <a:off x="52900" y="47361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252763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52763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 txBox="1"/>
            <p:nvPr/>
          </p:nvSpPr>
          <p:spPr>
            <a:xfrm>
              <a:off x="2460602" y="4709979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1386933" y="45967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23" name="object 20"/>
            <p:cNvSpPr txBox="1"/>
            <p:nvPr/>
          </p:nvSpPr>
          <p:spPr>
            <a:xfrm>
              <a:off x="2867002" y="3433399"/>
              <a:ext cx="2802255" cy="1144905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0480" rIns="0" bIns="0" rtlCol="0">
              <a:spAutoFit/>
            </a:bodyPr>
            <a:lstStyle/>
            <a:p>
              <a:pPr marL="278765" marR="271780" indent="-635" algn="ctr">
                <a:lnSpc>
                  <a:spcPct val="101099"/>
                </a:lnSpc>
                <a:spcBef>
                  <a:spcPts val="24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24" name="object 21"/>
            <p:cNvSpPr/>
            <p:nvPr/>
          </p:nvSpPr>
          <p:spPr>
            <a:xfrm>
              <a:off x="4170185" y="315703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536"/>
                  </a:lnTo>
                  <a:lnTo>
                    <a:pt x="97739" y="276536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4170185" y="315703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3835960" y="2850496"/>
              <a:ext cx="81280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10" dirty="0">
                  <a:latin typeface="Palatino Linotype"/>
                  <a:cs typeface="Palatino Linotype"/>
                </a:rPr>
                <a:t>P</a:t>
              </a:r>
              <a:r>
                <a:rPr sz="1900" spc="-10" dirty="0">
                  <a:latin typeface="Palatino Linotype"/>
                  <a:cs typeface="Palatino Linotype"/>
                </a:rPr>
                <a:t>(</a:t>
              </a:r>
              <a:r>
                <a:rPr sz="1900" b="1" spc="-10" dirty="0">
                  <a:latin typeface="Palatino Linotype"/>
                  <a:cs typeface="Palatino Linotype"/>
                </a:rPr>
                <a:t>x</a:t>
              </a:r>
              <a:r>
                <a:rPr sz="1900" spc="-10" dirty="0">
                  <a:latin typeface="Palatino Linotype"/>
                  <a:cs typeface="Palatino Linotype"/>
                </a:rPr>
                <a:t>|</a:t>
              </a:r>
              <a:r>
                <a:rPr sz="1900" i="1" spc="-10" dirty="0">
                  <a:latin typeface="Palatino Linotype"/>
                  <a:cs typeface="Palatino Linotype"/>
                </a:rPr>
                <a:t>c</a:t>
              </a:r>
              <a:r>
                <a:rPr sz="1650" spc="-15" baseline="-25252" dirty="0">
                  <a:latin typeface="Palatino Linotype"/>
                  <a:cs typeface="Palatino Linotype"/>
                </a:rPr>
                <a:t>2</a:t>
              </a:r>
              <a:r>
                <a:rPr sz="1650" spc="-135" baseline="-25252" dirty="0">
                  <a:latin typeface="Palatino Linotype"/>
                  <a:cs typeface="Palatino Linotype"/>
                </a:rPr>
                <a:t> </a:t>
              </a:r>
              <a:r>
                <a:rPr sz="1900" spc="-45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2995963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9" y="276534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2995963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3582396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7" y="276534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3582396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2919901" y="47325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5394634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7" y="276534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5394634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 txBox="1"/>
            <p:nvPr/>
          </p:nvSpPr>
          <p:spPr>
            <a:xfrm>
              <a:off x="5327625" y="4706805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4253935" y="45931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320437" y="3437718"/>
              <a:ext cx="2802255" cy="1144905"/>
            </a:xfrm>
            <a:custGeom>
              <a:avLst/>
              <a:gdLst/>
              <a:ahLst/>
              <a:cxnLst/>
              <a:rect l="l" t="t" r="r" b="b"/>
              <a:pathLst>
                <a:path w="2802254" h="1144904">
                  <a:moveTo>
                    <a:pt x="2801843" y="0"/>
                  </a:moveTo>
                  <a:lnTo>
                    <a:pt x="0" y="0"/>
                  </a:lnTo>
                  <a:lnTo>
                    <a:pt x="0" y="1144678"/>
                  </a:lnTo>
                  <a:lnTo>
                    <a:pt x="2801843" y="1144678"/>
                  </a:lnTo>
                  <a:lnTo>
                    <a:pt x="28018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 txBox="1"/>
            <p:nvPr/>
          </p:nvSpPr>
          <p:spPr>
            <a:xfrm>
              <a:off x="6587122" y="3458211"/>
              <a:ext cx="2268220" cy="105410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indent="-635" algn="ctr">
                <a:lnSpc>
                  <a:spcPct val="101099"/>
                </a:lnSpc>
                <a:spcBef>
                  <a:spcPts val="7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L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38" name="object 35"/>
            <p:cNvSpPr/>
            <p:nvPr/>
          </p:nvSpPr>
          <p:spPr>
            <a:xfrm>
              <a:off x="7623621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7623621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7288102" y="2854817"/>
              <a:ext cx="8229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5" dirty="0">
                  <a:latin typeface="Palatino Linotype"/>
                  <a:cs typeface="Palatino Linotype"/>
                </a:rPr>
                <a:t>P</a:t>
              </a:r>
              <a:r>
                <a:rPr sz="1900" spc="-5" dirty="0">
                  <a:latin typeface="Palatino Linotype"/>
                  <a:cs typeface="Palatino Linotype"/>
                </a:rPr>
                <a:t>(</a:t>
              </a:r>
              <a:r>
                <a:rPr sz="1900" b="1" spc="-5" dirty="0">
                  <a:latin typeface="Palatino Linotype"/>
                  <a:cs typeface="Palatino Linotype"/>
                </a:rPr>
                <a:t>x</a:t>
              </a:r>
              <a:r>
                <a:rPr sz="1900" spc="-5" dirty="0">
                  <a:latin typeface="Palatino Linotype"/>
                  <a:cs typeface="Palatino Linotype"/>
                </a:rPr>
                <a:t>|</a:t>
              </a:r>
              <a:r>
                <a:rPr sz="1900" i="1" spc="-5" dirty="0">
                  <a:latin typeface="Palatino Linotype"/>
                  <a:cs typeface="Palatino Linotype"/>
                </a:rPr>
                <a:t>c</a:t>
              </a:r>
              <a:r>
                <a:rPr sz="1650" i="1" spc="-7" baseline="-25252" dirty="0">
                  <a:latin typeface="Palatino Linotype"/>
                  <a:cs typeface="Palatino Linotype"/>
                </a:rPr>
                <a:t>L</a:t>
              </a:r>
              <a:r>
                <a:rPr sz="1650" i="1" spc="-157" baseline="-25252" dirty="0">
                  <a:latin typeface="Palatino Linotype"/>
                  <a:cs typeface="Palatino Linotype"/>
                </a:rPr>
                <a:t> </a:t>
              </a:r>
              <a:r>
                <a:rPr sz="1900" spc="-40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6449398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80" y="65158"/>
                  </a:lnTo>
                  <a:lnTo>
                    <a:pt x="32580" y="276536"/>
                  </a:lnTo>
                  <a:lnTo>
                    <a:pt x="97739" y="276536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6449398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7035831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/>
            <p:cNvSpPr/>
            <p:nvPr/>
          </p:nvSpPr>
          <p:spPr>
            <a:xfrm>
              <a:off x="7035831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/>
            <p:cNvSpPr txBox="1"/>
            <p:nvPr/>
          </p:nvSpPr>
          <p:spPr>
            <a:xfrm>
              <a:off x="6373337" y="47361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46" name="object 43"/>
            <p:cNvSpPr/>
            <p:nvPr/>
          </p:nvSpPr>
          <p:spPr>
            <a:xfrm>
              <a:off x="8848069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/>
            <p:cNvSpPr/>
            <p:nvPr/>
          </p:nvSpPr>
          <p:spPr>
            <a:xfrm>
              <a:off x="8848069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/>
            <p:cNvSpPr txBox="1"/>
            <p:nvPr/>
          </p:nvSpPr>
          <p:spPr>
            <a:xfrm>
              <a:off x="8780440" y="4709979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49" name="object 46"/>
            <p:cNvSpPr txBox="1"/>
            <p:nvPr/>
          </p:nvSpPr>
          <p:spPr>
            <a:xfrm>
              <a:off x="7707369" y="45967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50" name="object 47"/>
            <p:cNvSpPr txBox="1"/>
            <p:nvPr/>
          </p:nvSpPr>
          <p:spPr>
            <a:xfrm>
              <a:off x="5803562" y="3915869"/>
              <a:ext cx="421640" cy="2476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50" spc="220" dirty="0">
                  <a:latin typeface="Symbol"/>
                  <a:cs typeface="Symbol"/>
                </a:rPr>
                <a:t></a:t>
              </a:r>
              <a:r>
                <a:rPr sz="1450" spc="-180" dirty="0">
                  <a:latin typeface="Times New Roman"/>
                  <a:cs typeface="Times New Roman"/>
                </a:rPr>
                <a:t> </a:t>
              </a:r>
              <a:r>
                <a:rPr sz="1450" spc="220" dirty="0">
                  <a:latin typeface="Symbol"/>
                  <a:cs typeface="Symbol"/>
                </a:rPr>
                <a:t></a:t>
              </a:r>
              <a:r>
                <a:rPr sz="1450" spc="-180" dirty="0">
                  <a:latin typeface="Times New Roman"/>
                  <a:cs typeface="Times New Roman"/>
                </a:rPr>
                <a:t> </a:t>
              </a:r>
              <a:r>
                <a:rPr sz="1450" spc="220" dirty="0">
                  <a:latin typeface="Symbol"/>
                  <a:cs typeface="Symbol"/>
                </a:rPr>
                <a:t></a:t>
              </a:r>
              <a:endParaRPr sz="1450">
                <a:latin typeface="Symbol"/>
                <a:cs typeface="Symbol"/>
              </a:endParaRPr>
            </a:p>
          </p:txBody>
        </p:sp>
        <p:sp>
          <p:nvSpPr>
            <p:cNvPr id="51" name="object 48"/>
            <p:cNvSpPr txBox="1"/>
            <p:nvPr/>
          </p:nvSpPr>
          <p:spPr>
            <a:xfrm>
              <a:off x="3234830" y="5157997"/>
              <a:ext cx="2132330" cy="422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600" b="1" spc="-75" dirty="0">
                  <a:latin typeface="Times New Roman"/>
                  <a:cs typeface="Times New Roman"/>
                </a:rPr>
                <a:t>x</a:t>
              </a:r>
              <a:r>
                <a:rPr sz="2600" b="1" spc="-145" dirty="0">
                  <a:latin typeface="Times New Roman"/>
                  <a:cs typeface="Times New Roman"/>
                </a:rPr>
                <a:t> </a:t>
              </a:r>
              <a:r>
                <a:rPr sz="2600" spc="-80" dirty="0">
                  <a:latin typeface="Symbol"/>
                  <a:cs typeface="Symbol"/>
                </a:rPr>
                <a:t></a:t>
              </a:r>
              <a:r>
                <a:rPr sz="2600" spc="-204" dirty="0">
                  <a:latin typeface="Times New Roman"/>
                  <a:cs typeface="Times New Roman"/>
                </a:rPr>
                <a:t> </a:t>
              </a:r>
              <a:r>
                <a:rPr sz="2600" spc="-45" dirty="0">
                  <a:latin typeface="Times New Roman"/>
                  <a:cs typeface="Times New Roman"/>
                </a:rPr>
                <a:t>(</a:t>
              </a:r>
              <a:r>
                <a:rPr sz="2600" i="1" spc="-45" dirty="0">
                  <a:latin typeface="Times New Roman"/>
                  <a:cs typeface="Times New Roman"/>
                </a:rPr>
                <a:t>x</a:t>
              </a:r>
              <a:r>
                <a:rPr sz="2250" spc="-67" baseline="-24074" dirty="0">
                  <a:latin typeface="Times New Roman"/>
                  <a:cs typeface="Times New Roman"/>
                </a:rPr>
                <a:t>1</a:t>
              </a:r>
              <a:r>
                <a:rPr sz="2600" spc="-45" dirty="0">
                  <a:latin typeface="Times New Roman"/>
                  <a:cs typeface="Times New Roman"/>
                </a:rPr>
                <a:t>,</a:t>
              </a:r>
              <a:r>
                <a:rPr sz="2600" spc="-225" dirty="0">
                  <a:latin typeface="Times New Roman"/>
                  <a:cs typeface="Times New Roman"/>
                </a:rPr>
                <a:t> </a:t>
              </a:r>
              <a:r>
                <a:rPr sz="2600" i="1" spc="35" dirty="0">
                  <a:latin typeface="Times New Roman"/>
                  <a:cs typeface="Times New Roman"/>
                </a:rPr>
                <a:t>x</a:t>
              </a:r>
              <a:r>
                <a:rPr sz="2250" spc="52" baseline="-24074" dirty="0">
                  <a:latin typeface="Times New Roman"/>
                  <a:cs typeface="Times New Roman"/>
                </a:rPr>
                <a:t>2</a:t>
              </a:r>
              <a:r>
                <a:rPr sz="2600" spc="35" dirty="0">
                  <a:latin typeface="Times New Roman"/>
                  <a:cs typeface="Times New Roman"/>
                </a:rPr>
                <a:t>,</a:t>
              </a:r>
              <a:r>
                <a:rPr sz="2600" spc="35" dirty="0">
                  <a:latin typeface="Symbol"/>
                  <a:cs typeface="Symbol"/>
                </a:rPr>
                <a:t></a:t>
              </a:r>
              <a:r>
                <a:rPr sz="2600" spc="35" dirty="0">
                  <a:latin typeface="Times New Roman"/>
                  <a:cs typeface="Times New Roman"/>
                </a:rPr>
                <a:t>,</a:t>
              </a:r>
              <a:r>
                <a:rPr sz="2600" spc="-220" dirty="0">
                  <a:latin typeface="Times New Roman"/>
                  <a:cs typeface="Times New Roman"/>
                </a:rPr>
                <a:t> </a:t>
              </a: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r>
                <a:rPr sz="2250" i="1" spc="-157" baseline="-24074" dirty="0">
                  <a:latin typeface="Times New Roman"/>
                  <a:cs typeface="Times New Roman"/>
                </a:rPr>
                <a:t> </a:t>
              </a:r>
              <a:r>
                <a:rPr sz="2600" spc="-50" dirty="0">
                  <a:latin typeface="Times New Roman"/>
                  <a:cs typeface="Times New Roman"/>
                </a:rPr>
                <a:t>)</a:t>
              </a:r>
              <a:endParaRPr sz="2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Review: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5" y="2532458"/>
            <a:ext cx="7957555" cy="19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8277"/>
            <a:ext cx="8364879" cy="61872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Today: More Generative Bayes Classifiers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Generative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Naïve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Gaussian Bayes Classifiers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Gaussian distribution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Naïve Gaussian BC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Not-naïve Gaussian BC </a:t>
            </a:r>
            <a:r>
              <a:rPr lang="zh-CN" altLang="en-US" sz="28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LDA, QDA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LDA: Linear Discriminant Analysis 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QDA: Quadratic Discriminant Analysis </a:t>
            </a:r>
          </a:p>
          <a:p>
            <a:r>
              <a:rPr lang="en-US" altLang="zh-CN" sz="3200" dirty="0">
                <a:cs typeface="+mn-ea"/>
                <a:sym typeface="+mn-lt"/>
              </a:rPr>
              <a:t>Extra: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Discriminative vs. Generative classifier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628650" y="3499112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0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Gaussian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3D9D88FA-54D3-4F4E-8E82-158F29EA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3" y="1523224"/>
            <a:ext cx="8296934" cy="45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/>
              <a:t>Course Content 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9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Gaussian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4D7EDF-773D-4C34-B937-DA5645BD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2" y="1478825"/>
            <a:ext cx="8229601" cy="37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Gaussian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2C338EB-85ED-416B-AF0A-C3E3642D4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02" y="1349636"/>
            <a:ext cx="7886700" cy="3591627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BC819-EB6E-419A-9023-7344E319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71" y="4810311"/>
            <a:ext cx="7706012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Gaussian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50100-B115-4FB6-81A0-778AFDBF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" r="1"/>
          <a:stretch/>
        </p:blipFill>
        <p:spPr>
          <a:xfrm>
            <a:off x="309284" y="2309891"/>
            <a:ext cx="8304335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8277"/>
            <a:ext cx="8364879" cy="61872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Today: More Generative Bayes Classifiers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Generative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Naïve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Gaussian Bayes Classifiers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Gaussian distribution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Naïve Gaussian BC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Not-naïve Gaussian BC </a:t>
            </a:r>
            <a:r>
              <a:rPr lang="zh-CN" altLang="en-US" sz="28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LDA, QDA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LDA: Linear Discriminant Analysis 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QDA: Quadratic Discriminant Analysis </a:t>
            </a:r>
          </a:p>
          <a:p>
            <a:r>
              <a:rPr lang="en-US" altLang="zh-CN" sz="3200" dirty="0">
                <a:cs typeface="+mn-ea"/>
                <a:sym typeface="+mn-lt"/>
              </a:rPr>
              <a:t>Extra: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Discriminative vs. Generative classifier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628650" y="3896003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4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Not-naïve Gaussian means?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6C099-6660-4436-A284-2CFFD7DA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27647"/>
            <a:ext cx="7529212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Not-naïve Gaussian BC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r>
              <a:rPr lang="en-US" altLang="zh-CN" spc="-40" dirty="0">
                <a:ea typeface="+mn-ea"/>
                <a:cs typeface="+mn-ea"/>
                <a:sym typeface="+mn-lt"/>
              </a:rPr>
              <a:t>LDA: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Linear 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Discriminant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Analysis</a:t>
            </a:r>
          </a:p>
          <a:p>
            <a:endParaRPr lang="en-US" altLang="zh-CN" spc="-25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pc="-40" dirty="0">
              <a:ea typeface="+mn-ea"/>
              <a:cs typeface="+mn-ea"/>
              <a:sym typeface="+mn-lt"/>
            </a:endParaRPr>
          </a:p>
          <a:p>
            <a:r>
              <a:rPr lang="en-US" altLang="zh-CN" spc="-40" dirty="0">
                <a:ea typeface="+mn-ea"/>
                <a:cs typeface="+mn-ea"/>
                <a:sym typeface="+mn-lt"/>
              </a:rPr>
              <a:t>QDA: 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Quadratic Discriminant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Analysis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82FBC17-2A25-41CA-AC60-9D6F50330543}"/>
              </a:ext>
            </a:extLst>
          </p:cNvPr>
          <p:cNvSpPr/>
          <p:nvPr/>
        </p:nvSpPr>
        <p:spPr>
          <a:xfrm>
            <a:off x="6457950" y="1359088"/>
            <a:ext cx="2184080" cy="2134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EC13670-FF1B-499B-A0B3-9206D89014E6}"/>
              </a:ext>
            </a:extLst>
          </p:cNvPr>
          <p:cNvSpPr/>
          <p:nvPr/>
        </p:nvSpPr>
        <p:spPr>
          <a:xfrm>
            <a:off x="6714765" y="4287237"/>
            <a:ext cx="1927265" cy="169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B0E5282-ADC3-46EA-95B4-60532C10DA6C}"/>
              </a:ext>
            </a:extLst>
          </p:cNvPr>
          <p:cNvSpPr/>
          <p:nvPr/>
        </p:nvSpPr>
        <p:spPr>
          <a:xfrm>
            <a:off x="154516" y="2061157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3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01" y="402861"/>
            <a:ext cx="8610939" cy="654781"/>
          </a:xfrm>
        </p:spPr>
        <p:txBody>
          <a:bodyPr/>
          <a:lstStyle/>
          <a:p>
            <a:r>
              <a:rPr lang="en-US" altLang="zh-CN" sz="3600" spc="-35" dirty="0">
                <a:ea typeface="+mn-ea"/>
                <a:cs typeface="+mn-ea"/>
                <a:sym typeface="+mn-lt"/>
              </a:rPr>
              <a:t>covariance </a:t>
            </a:r>
            <a:r>
              <a:rPr lang="en-US" altLang="zh-CN" sz="3600" spc="-40" dirty="0">
                <a:ea typeface="+mn-ea"/>
                <a:cs typeface="+mn-ea"/>
                <a:sym typeface="+mn-lt"/>
              </a:rPr>
              <a:t>matrix are </a:t>
            </a:r>
            <a:r>
              <a:rPr lang="en-US" altLang="zh-CN" sz="3600" spc="-20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3600" spc="-25" dirty="0">
                <a:ea typeface="+mn-ea"/>
                <a:cs typeface="+mn-ea"/>
                <a:sym typeface="+mn-lt"/>
              </a:rPr>
              <a:t>same </a:t>
            </a:r>
            <a:r>
              <a:rPr lang="en-US" altLang="zh-CN" sz="3600" spc="-30" dirty="0">
                <a:ea typeface="+mn-ea"/>
                <a:cs typeface="+mn-ea"/>
                <a:sym typeface="+mn-lt"/>
              </a:rPr>
              <a:t>across</a:t>
            </a:r>
            <a:r>
              <a:rPr lang="en-US" altLang="zh-CN" sz="3600" spc="2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600" spc="-20" dirty="0">
                <a:ea typeface="+mn-ea"/>
                <a:cs typeface="+mn-ea"/>
                <a:sym typeface="+mn-lt"/>
              </a:rPr>
              <a:t>classes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3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LDA </a:t>
            </a:r>
            <a:r>
              <a:rPr lang="en-US" altLang="zh-CN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(Linear </a:t>
            </a:r>
            <a:r>
              <a:rPr lang="en-US" altLang="zh-CN" spc="-2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Discriminant</a:t>
            </a:r>
            <a:r>
              <a:rPr lang="en-US" altLang="zh-CN" spc="-8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3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Analysis)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2E192A6-89C0-4768-A748-F0389DB3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8" y="2133627"/>
            <a:ext cx="6480476" cy="41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84FE00-76D4-443A-A5CF-D0952F5176B0}"/>
              </a:ext>
            </a:extLst>
          </p:cNvPr>
          <p:cNvSpPr txBox="1"/>
          <p:nvPr/>
        </p:nvSpPr>
        <p:spPr>
          <a:xfrm>
            <a:off x="458196" y="2951075"/>
            <a:ext cx="387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Decision Boundary Points satisfying: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14EC5-1CC4-4F49-AD0F-2FC354CCB207}"/>
                  </a:ext>
                </a:extLst>
              </p:cNvPr>
              <p:cNvSpPr txBox="1"/>
              <p:nvPr/>
            </p:nvSpPr>
            <p:spPr>
              <a:xfrm>
                <a:off x="1956816" y="4561026"/>
                <a:ext cx="4366516" cy="820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=1⇒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𝐾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14EC5-1CC4-4F49-AD0F-2FC354CC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16" y="4561026"/>
                <a:ext cx="4366516" cy="820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9EFF7F-6E0D-4D4B-A79B-20C4DBF4B45A}"/>
                  </a:ext>
                </a:extLst>
              </p:cNvPr>
              <p:cNvSpPr txBox="1"/>
              <p:nvPr/>
            </p:nvSpPr>
            <p:spPr>
              <a:xfrm>
                <a:off x="2915091" y="3958798"/>
                <a:ext cx="2439257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</m:oMath>
                </a14:m>
                <a:r>
                  <a:rPr lang="en-US" altLang="zh-CN" sz="240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9EFF7F-6E0D-4D4B-A79B-20C4DBF4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91" y="3958798"/>
                <a:ext cx="2439257" cy="4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59" y="973683"/>
            <a:ext cx="7421520" cy="1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6D0F80-2D77-4349-854B-E055395E5DDE}"/>
                  </a:ext>
                </a:extLst>
              </p:cNvPr>
              <p:cNvSpPr txBox="1"/>
              <p:nvPr/>
            </p:nvSpPr>
            <p:spPr>
              <a:xfrm>
                <a:off x="366569" y="2815389"/>
                <a:ext cx="4638962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6D0F80-2D77-4349-854B-E055395E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9" y="2815389"/>
                <a:ext cx="4638962" cy="483209"/>
              </a:xfrm>
              <a:prstGeom prst="rect">
                <a:avLst/>
              </a:prstGeom>
              <a:blipFill>
                <a:blip r:embed="rId3"/>
                <a:stretch>
                  <a:fillRect r="-1708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A84FE00-76D4-443A-A5CF-D0952F5176B0}"/>
              </a:ext>
            </a:extLst>
          </p:cNvPr>
          <p:cNvSpPr txBox="1"/>
          <p:nvPr/>
        </p:nvSpPr>
        <p:spPr>
          <a:xfrm>
            <a:off x="366569" y="3373745"/>
            <a:ext cx="387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Decision Boundary Points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14EC5-1CC4-4F49-AD0F-2FC354CCB207}"/>
                  </a:ext>
                </a:extLst>
              </p:cNvPr>
              <p:cNvSpPr txBox="1"/>
              <p:nvPr/>
            </p:nvSpPr>
            <p:spPr>
              <a:xfrm>
                <a:off x="763524" y="4165248"/>
                <a:ext cx="5581784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314EC5-1CC4-4F49-AD0F-2FC354CC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4" y="4165248"/>
                <a:ext cx="5581784" cy="791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56BF7F1-26A7-4A98-B485-E8DEAC54A279}"/>
              </a:ext>
            </a:extLst>
          </p:cNvPr>
          <p:cNvGrpSpPr/>
          <p:nvPr/>
        </p:nvGrpSpPr>
        <p:grpSpPr>
          <a:xfrm>
            <a:off x="5148072" y="2832143"/>
            <a:ext cx="1051556" cy="369332"/>
            <a:chOff x="5148072" y="2832143"/>
            <a:chExt cx="1051556" cy="369332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B251B4E-6302-4AFA-B055-DE84AC669ADC}"/>
                </a:ext>
              </a:extLst>
            </p:cNvPr>
            <p:cNvSpPr/>
            <p:nvPr/>
          </p:nvSpPr>
          <p:spPr>
            <a:xfrm>
              <a:off x="5148072" y="2883821"/>
              <a:ext cx="576072" cy="3176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0AFD10-0350-419A-9120-29E91BB85399}"/>
                    </a:ext>
                  </a:extLst>
                </p:cNvPr>
                <p:cNvSpPr txBox="1"/>
                <p:nvPr/>
              </p:nvSpPr>
              <p:spPr>
                <a:xfrm>
                  <a:off x="5792337" y="2832143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0AFD10-0350-419A-9120-29E91BB85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37" y="2832143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463" r="-597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D3CBF7AD-2053-4539-8ECB-A33468EABB4F}"/>
              </a:ext>
            </a:extLst>
          </p:cNvPr>
          <p:cNvSpPr/>
          <p:nvPr/>
        </p:nvSpPr>
        <p:spPr>
          <a:xfrm>
            <a:off x="4179947" y="2614004"/>
            <a:ext cx="843626" cy="82071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C5B678E-B14C-43ED-B409-DCA77A5834DD}"/>
                  </a:ext>
                </a:extLst>
              </p:cNvPr>
              <p:cNvSpPr txBox="1"/>
              <p:nvPr/>
            </p:nvSpPr>
            <p:spPr>
              <a:xfrm>
                <a:off x="1074795" y="5286328"/>
                <a:ext cx="4959242" cy="692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𝑙𝑜𝑔𝑃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𝑙𝑜𝑔𝑃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C5B678E-B14C-43ED-B409-DCA77A58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95" y="5286328"/>
                <a:ext cx="4959242" cy="692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04" y="984834"/>
            <a:ext cx="7421520" cy="1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D1A89E-CF50-44C5-A731-5ED32E66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6" y="568360"/>
            <a:ext cx="7574624" cy="40495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72124B-3DE0-4D46-9DB0-59601ECB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8" y="4825568"/>
            <a:ext cx="8524283" cy="12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8277"/>
            <a:ext cx="8364879" cy="61872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Today: More Generative Bayes Classifiers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Generative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Naïve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Gaussian Bayes Classifiers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Gaussian distribution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Naïve Gaussian BC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Not-naïve Gaussian BC </a:t>
            </a:r>
            <a:r>
              <a:rPr lang="zh-CN" altLang="en-US" sz="28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LDA, QDA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LDA: Linear Discriminant Analysis 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QDA: Quadratic Discriminant Analysis </a:t>
            </a:r>
          </a:p>
          <a:p>
            <a:r>
              <a:rPr lang="en-US" altLang="zh-CN" sz="3200" dirty="0">
                <a:cs typeface="+mn-ea"/>
                <a:sym typeface="+mn-lt"/>
              </a:rPr>
              <a:t>Extra: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Discriminative vs. Generative classifier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665065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4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D1A89E-CF50-44C5-A731-5ED32E66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6" y="568360"/>
            <a:ext cx="7574624" cy="404951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98B395B-F6E2-4FDA-8F70-77D97439E043}"/>
              </a:ext>
            </a:extLst>
          </p:cNvPr>
          <p:cNvSpPr/>
          <p:nvPr/>
        </p:nvSpPr>
        <p:spPr>
          <a:xfrm>
            <a:off x="628650" y="2889504"/>
            <a:ext cx="6236208" cy="1143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CE80B8-2888-4E34-89BF-269CDD5B0437}"/>
              </a:ext>
            </a:extLst>
          </p:cNvPr>
          <p:cNvSpPr/>
          <p:nvPr/>
        </p:nvSpPr>
        <p:spPr>
          <a:xfrm>
            <a:off x="1929955" y="3755136"/>
            <a:ext cx="2642045" cy="9997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27F732-0B74-43D7-B164-003F91333392}"/>
                  </a:ext>
                </a:extLst>
              </p:cNvPr>
              <p:cNvSpPr txBox="1"/>
              <p:nvPr/>
            </p:nvSpPr>
            <p:spPr>
              <a:xfrm>
                <a:off x="6114479" y="3876981"/>
                <a:ext cx="438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27F732-0B74-43D7-B164-003F9133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79" y="3876981"/>
                <a:ext cx="4389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140DC3-046F-4D2C-B505-8293AA6A7D5A}"/>
                  </a:ext>
                </a:extLst>
              </p:cNvPr>
              <p:cNvSpPr txBox="1"/>
              <p:nvPr/>
            </p:nvSpPr>
            <p:spPr>
              <a:xfrm>
                <a:off x="4167968" y="4616601"/>
                <a:ext cx="438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𝑎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140DC3-046F-4D2C-B505-8293AA6A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68" y="4616601"/>
                <a:ext cx="4389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4C8D9B6-D0F4-4B50-9B5E-04524DB1B443}"/>
              </a:ext>
            </a:extLst>
          </p:cNvPr>
          <p:cNvSpPr txBox="1"/>
          <p:nvPr/>
        </p:nvSpPr>
        <p:spPr>
          <a:xfrm>
            <a:off x="4640257" y="3993398"/>
            <a:ext cx="70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=0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5EE27D-8A5C-4617-A9B1-26897C32E1D4}"/>
                  </a:ext>
                </a:extLst>
              </p:cNvPr>
              <p:cNvSpPr txBox="1"/>
              <p:nvPr/>
            </p:nvSpPr>
            <p:spPr>
              <a:xfrm>
                <a:off x="1060704" y="5331694"/>
                <a:ext cx="600318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=0⇒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linear line decision boundary</a:t>
                </a:r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5EE27D-8A5C-4617-A9B1-26897C32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331694"/>
                <a:ext cx="6003182" cy="375872"/>
              </a:xfrm>
              <a:prstGeom prst="rect">
                <a:avLst/>
              </a:prstGeom>
              <a:blipFill>
                <a:blip r:embed="rId6"/>
                <a:stretch>
                  <a:fillRect l="-1320" t="-24590" r="-182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  <p:bldP spid="11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LDA Classification Rule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Also called as Linear discriminant function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E3E9C61-7177-4009-BBC7-0E05AC8F39C4}"/>
              </a:ext>
            </a:extLst>
          </p:cNvPr>
          <p:cNvSpPr/>
          <p:nvPr/>
        </p:nvSpPr>
        <p:spPr>
          <a:xfrm>
            <a:off x="1657350" y="3731391"/>
            <a:ext cx="5038344" cy="2259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2AD4ED-7C14-4A46-A0AE-9CC6FD63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87683"/>
            <a:ext cx="8222693" cy="906859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6B0F7D43-76FA-4917-ADA9-C25E8C4C3227}"/>
              </a:ext>
            </a:extLst>
          </p:cNvPr>
          <p:cNvSpPr/>
          <p:nvPr/>
        </p:nvSpPr>
        <p:spPr>
          <a:xfrm>
            <a:off x="7293694" y="1159319"/>
            <a:ext cx="1490644" cy="1628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Not-naïve Gaussian BC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r>
              <a:rPr lang="en-US" altLang="zh-CN" spc="-40" dirty="0">
                <a:ea typeface="+mn-ea"/>
                <a:cs typeface="+mn-ea"/>
                <a:sym typeface="+mn-lt"/>
              </a:rPr>
              <a:t>LDA: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Linear 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Discriminant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Analysis</a:t>
            </a:r>
          </a:p>
          <a:p>
            <a:endParaRPr lang="en-US" altLang="zh-CN" spc="-25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endParaRPr lang="en-US" altLang="zh-CN" spc="-4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pc="-40" dirty="0">
              <a:ea typeface="+mn-ea"/>
              <a:cs typeface="+mn-ea"/>
              <a:sym typeface="+mn-lt"/>
            </a:endParaRPr>
          </a:p>
          <a:p>
            <a:r>
              <a:rPr lang="en-US" altLang="zh-CN" spc="-40" dirty="0">
                <a:ea typeface="+mn-ea"/>
                <a:cs typeface="+mn-ea"/>
                <a:sym typeface="+mn-lt"/>
              </a:rPr>
              <a:t>QDA: </a:t>
            </a:r>
            <a:r>
              <a:rPr lang="en-US" altLang="zh-CN" spc="-30" dirty="0">
                <a:ea typeface="+mn-ea"/>
                <a:cs typeface="+mn-ea"/>
                <a:sym typeface="+mn-lt"/>
              </a:rPr>
              <a:t>Quadratic Discriminant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Analysis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82FBC17-2A25-41CA-AC60-9D6F50330543}"/>
              </a:ext>
            </a:extLst>
          </p:cNvPr>
          <p:cNvSpPr/>
          <p:nvPr/>
        </p:nvSpPr>
        <p:spPr>
          <a:xfrm>
            <a:off x="6457950" y="1359088"/>
            <a:ext cx="2184080" cy="2134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EC13670-FF1B-499B-A0B3-9206D89014E6}"/>
              </a:ext>
            </a:extLst>
          </p:cNvPr>
          <p:cNvSpPr/>
          <p:nvPr/>
        </p:nvSpPr>
        <p:spPr>
          <a:xfrm>
            <a:off x="6714765" y="4287237"/>
            <a:ext cx="1927265" cy="169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B0E5282-ADC3-46EA-95B4-60532C10DA6C}"/>
              </a:ext>
            </a:extLst>
          </p:cNvPr>
          <p:cNvSpPr/>
          <p:nvPr/>
        </p:nvSpPr>
        <p:spPr>
          <a:xfrm>
            <a:off x="154516" y="4877831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8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If covariance matrix are not the same 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QDA </a:t>
            </a:r>
            <a:r>
              <a:rPr lang="en-US" altLang="zh-CN" spc="-3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(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Quadratic </a:t>
            </a:r>
            <a:r>
              <a:rPr lang="en-US" altLang="zh-CN" spc="-3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Discriminant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3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Analysis)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30F06AF-5619-4CA7-B10D-5FFC8B0AB0B8}"/>
              </a:ext>
            </a:extLst>
          </p:cNvPr>
          <p:cNvSpPr/>
          <p:nvPr/>
        </p:nvSpPr>
        <p:spPr>
          <a:xfrm>
            <a:off x="753205" y="2179005"/>
            <a:ext cx="7107237" cy="417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5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058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Regularized Discriminant Analysis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00C0587-EFBF-4A3C-ACAD-968C3C4A9121}"/>
              </a:ext>
            </a:extLst>
          </p:cNvPr>
          <p:cNvSpPr/>
          <p:nvPr/>
        </p:nvSpPr>
        <p:spPr>
          <a:xfrm>
            <a:off x="628650" y="1695784"/>
            <a:ext cx="8043211" cy="380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4"/>
            <a:ext cx="7665605" cy="585111"/>
          </a:xfrm>
        </p:spPr>
        <p:txBody>
          <a:bodyPr/>
          <a:lstStyle/>
          <a:p>
            <a:r>
              <a:rPr lang="en-US" altLang="zh-CN" sz="3200" spc="-30" dirty="0">
                <a:ea typeface="+mn-ea"/>
                <a:cs typeface="+mn-ea"/>
                <a:sym typeface="+mn-lt"/>
              </a:rPr>
              <a:t>More: </a:t>
            </a:r>
            <a:r>
              <a:rPr lang="en-US" altLang="zh-CN" sz="3200" spc="-25" dirty="0">
                <a:ea typeface="+mn-ea"/>
                <a:cs typeface="+mn-ea"/>
                <a:sym typeface="+mn-lt"/>
              </a:rPr>
              <a:t>Decision Boundary of Gaussian </a:t>
            </a:r>
            <a:r>
              <a:rPr lang="en-US" altLang="zh-CN" sz="3200" spc="-40" dirty="0">
                <a:ea typeface="+mn-ea"/>
                <a:cs typeface="+mn-ea"/>
                <a:sym typeface="+mn-lt"/>
              </a:rPr>
              <a:t>naïve  </a:t>
            </a:r>
            <a:r>
              <a:rPr lang="en-US" altLang="zh-CN" sz="3200" spc="-55" dirty="0">
                <a:ea typeface="+mn-ea"/>
                <a:cs typeface="+mn-ea"/>
                <a:sym typeface="+mn-lt"/>
              </a:rPr>
              <a:t>Bayes </a:t>
            </a:r>
            <a:r>
              <a:rPr lang="en-US" altLang="zh-CN" sz="3200" spc="-30" dirty="0">
                <a:ea typeface="+mn-ea"/>
                <a:cs typeface="+mn-ea"/>
                <a:sym typeface="+mn-lt"/>
              </a:rPr>
              <a:t>Classifiers</a:t>
            </a:r>
            <a:r>
              <a:rPr lang="en-US" altLang="zh-CN" sz="3200" spc="-10" dirty="0">
                <a:ea typeface="+mn-ea"/>
                <a:cs typeface="+mn-ea"/>
                <a:sym typeface="+mn-lt"/>
              </a:rPr>
              <a:t>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35DD8FB-B7EF-4D67-B265-9715D3C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4" y="1859068"/>
            <a:ext cx="8031890" cy="40794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4841240"/>
            <a:ext cx="123063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Red Team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1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A3064-F49E-4E2D-9A1A-1C658C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68579-0886-4DC3-89AC-563031CD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33208-B57A-40CA-BC7B-2D9878B7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82B0C1B-4555-4C7E-99AD-E5840B64B345}"/>
              </a:ext>
            </a:extLst>
          </p:cNvPr>
          <p:cNvSpPr/>
          <p:nvPr/>
        </p:nvSpPr>
        <p:spPr>
          <a:xfrm>
            <a:off x="0" y="2308860"/>
            <a:ext cx="9144000" cy="4549775"/>
          </a:xfrm>
          <a:custGeom>
            <a:avLst/>
            <a:gdLst/>
            <a:ahLst/>
            <a:cxnLst/>
            <a:rect l="l" t="t" r="r" b="b"/>
            <a:pathLst>
              <a:path w="9144000" h="4549775">
                <a:moveTo>
                  <a:pt x="0" y="4549698"/>
                </a:moveTo>
                <a:lnTo>
                  <a:pt x="9144000" y="4549698"/>
                </a:lnTo>
                <a:lnTo>
                  <a:pt x="9144000" y="0"/>
                </a:lnTo>
                <a:lnTo>
                  <a:pt x="0" y="0"/>
                </a:lnTo>
                <a:lnTo>
                  <a:pt x="0" y="4549698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42C8223-1FFB-469F-9920-08E0D87C8D75}"/>
              </a:ext>
            </a:extLst>
          </p:cNvPr>
          <p:cNvGrpSpPr/>
          <p:nvPr/>
        </p:nvGrpSpPr>
        <p:grpSpPr>
          <a:xfrm>
            <a:off x="-4762" y="0"/>
            <a:ext cx="9153525" cy="3713479"/>
            <a:chOff x="-4762" y="0"/>
            <a:chExt cx="9153525" cy="3713479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0D82D1F-11F0-41F6-A9B7-701DD9DE157F}"/>
                </a:ext>
              </a:extLst>
            </p:cNvPr>
            <p:cNvSpPr/>
            <p:nvPr/>
          </p:nvSpPr>
          <p:spPr>
            <a:xfrm>
              <a:off x="0" y="2204885"/>
              <a:ext cx="9144000" cy="1503680"/>
            </a:xfrm>
            <a:custGeom>
              <a:avLst/>
              <a:gdLst/>
              <a:ahLst/>
              <a:cxnLst/>
              <a:rect l="l" t="t" r="r" b="b"/>
              <a:pathLst>
                <a:path w="9144000" h="1503679">
                  <a:moveTo>
                    <a:pt x="0" y="0"/>
                  </a:moveTo>
                  <a:lnTo>
                    <a:pt x="0" y="91104"/>
                  </a:lnTo>
                  <a:lnTo>
                    <a:pt x="843596" y="481450"/>
                  </a:lnTo>
                  <a:lnTo>
                    <a:pt x="1222426" y="648196"/>
                  </a:lnTo>
                  <a:lnTo>
                    <a:pt x="1506686" y="767876"/>
                  </a:lnTo>
                  <a:lnTo>
                    <a:pt x="1743679" y="863328"/>
                  </a:lnTo>
                  <a:lnTo>
                    <a:pt x="1980788" y="954304"/>
                  </a:lnTo>
                  <a:lnTo>
                    <a:pt x="2170577" y="1023501"/>
                  </a:lnTo>
                  <a:lnTo>
                    <a:pt x="2218025" y="1040260"/>
                  </a:lnTo>
                  <a:lnTo>
                    <a:pt x="2407917" y="1105044"/>
                  </a:lnTo>
                  <a:lnTo>
                    <a:pt x="2550400" y="1151125"/>
                  </a:lnTo>
                  <a:lnTo>
                    <a:pt x="2692942" y="1194928"/>
                  </a:lnTo>
                  <a:lnTo>
                    <a:pt x="2835545" y="1236334"/>
                  </a:lnTo>
                  <a:lnTo>
                    <a:pt x="2978213" y="1275225"/>
                  </a:lnTo>
                  <a:lnTo>
                    <a:pt x="3120949" y="1311484"/>
                  </a:lnTo>
                  <a:lnTo>
                    <a:pt x="3263755" y="1344992"/>
                  </a:lnTo>
                  <a:lnTo>
                    <a:pt x="3358999" y="1365745"/>
                  </a:lnTo>
                  <a:lnTo>
                    <a:pt x="3454277" y="1385188"/>
                  </a:lnTo>
                  <a:lnTo>
                    <a:pt x="3549590" y="1403286"/>
                  </a:lnTo>
                  <a:lnTo>
                    <a:pt x="3644938" y="1420005"/>
                  </a:lnTo>
                  <a:lnTo>
                    <a:pt x="3740323" y="1435309"/>
                  </a:lnTo>
                  <a:lnTo>
                    <a:pt x="3835744" y="1449164"/>
                  </a:lnTo>
                  <a:lnTo>
                    <a:pt x="3931204" y="1461534"/>
                  </a:lnTo>
                  <a:lnTo>
                    <a:pt x="4026703" y="1472385"/>
                  </a:lnTo>
                  <a:lnTo>
                    <a:pt x="4122242" y="1481682"/>
                  </a:lnTo>
                  <a:lnTo>
                    <a:pt x="4217821" y="1489390"/>
                  </a:lnTo>
                  <a:lnTo>
                    <a:pt x="4313442" y="1495474"/>
                  </a:lnTo>
                  <a:lnTo>
                    <a:pt x="4409106" y="1499899"/>
                  </a:lnTo>
                  <a:lnTo>
                    <a:pt x="4504813" y="1502630"/>
                  </a:lnTo>
                  <a:lnTo>
                    <a:pt x="4599846" y="1503630"/>
                  </a:lnTo>
                  <a:lnTo>
                    <a:pt x="4695485" y="1502939"/>
                  </a:lnTo>
                  <a:lnTo>
                    <a:pt x="4792789" y="1500605"/>
                  </a:lnTo>
                  <a:lnTo>
                    <a:pt x="4891651" y="1496661"/>
                  </a:lnTo>
                  <a:lnTo>
                    <a:pt x="4991966" y="1491143"/>
                  </a:lnTo>
                  <a:lnTo>
                    <a:pt x="5093629" y="1484084"/>
                  </a:lnTo>
                  <a:lnTo>
                    <a:pt x="5248418" y="1470678"/>
                  </a:lnTo>
                  <a:lnTo>
                    <a:pt x="5405646" y="1453994"/>
                  </a:lnTo>
                  <a:lnTo>
                    <a:pt x="5564955" y="1434146"/>
                  </a:lnTo>
                  <a:lnTo>
                    <a:pt x="5725992" y="1411248"/>
                  </a:lnTo>
                  <a:lnTo>
                    <a:pt x="5888398" y="1385414"/>
                  </a:lnTo>
                  <a:lnTo>
                    <a:pt x="6051818" y="1356759"/>
                  </a:lnTo>
                  <a:lnTo>
                    <a:pt x="6215897" y="1325395"/>
                  </a:lnTo>
                  <a:lnTo>
                    <a:pt x="6380277" y="1291438"/>
                  </a:lnTo>
                  <a:lnTo>
                    <a:pt x="6544603" y="1255001"/>
                  </a:lnTo>
                  <a:lnTo>
                    <a:pt x="6763006" y="1202759"/>
                  </a:lnTo>
                  <a:lnTo>
                    <a:pt x="6979835" y="1146581"/>
                  </a:lnTo>
                  <a:lnTo>
                    <a:pt x="7140917" y="1102027"/>
                  </a:lnTo>
                  <a:lnTo>
                    <a:pt x="7300283" y="1055527"/>
                  </a:lnTo>
                  <a:lnTo>
                    <a:pt x="7405410" y="1023497"/>
                  </a:lnTo>
                  <a:lnTo>
                    <a:pt x="7561114" y="974007"/>
                  </a:lnTo>
                  <a:lnTo>
                    <a:pt x="7714164" y="922871"/>
                  </a:lnTo>
                  <a:lnTo>
                    <a:pt x="7864193" y="870205"/>
                  </a:lnTo>
                  <a:lnTo>
                    <a:pt x="8010845" y="816125"/>
                  </a:lnTo>
                  <a:lnTo>
                    <a:pt x="8153764" y="760743"/>
                  </a:lnTo>
                  <a:lnTo>
                    <a:pt x="8246793" y="723155"/>
                  </a:lnTo>
                  <a:lnTo>
                    <a:pt x="8337900" y="685073"/>
                  </a:lnTo>
                  <a:lnTo>
                    <a:pt x="8426978" y="646531"/>
                  </a:lnTo>
                  <a:lnTo>
                    <a:pt x="8513921" y="607564"/>
                  </a:lnTo>
                  <a:lnTo>
                    <a:pt x="8598626" y="568203"/>
                  </a:lnTo>
                  <a:lnTo>
                    <a:pt x="8680985" y="528484"/>
                  </a:lnTo>
                  <a:lnTo>
                    <a:pt x="8760894" y="488441"/>
                  </a:lnTo>
                  <a:lnTo>
                    <a:pt x="8799897" y="468307"/>
                  </a:lnTo>
                  <a:lnTo>
                    <a:pt x="8838247" y="448106"/>
                  </a:lnTo>
                  <a:lnTo>
                    <a:pt x="8875932" y="427840"/>
                  </a:lnTo>
                  <a:lnTo>
                    <a:pt x="8912938" y="407514"/>
                  </a:lnTo>
                  <a:lnTo>
                    <a:pt x="8949253" y="387132"/>
                  </a:lnTo>
                  <a:lnTo>
                    <a:pt x="8984863" y="366698"/>
                  </a:lnTo>
                  <a:lnTo>
                    <a:pt x="9019755" y="346217"/>
                  </a:lnTo>
                  <a:lnTo>
                    <a:pt x="9053915" y="325693"/>
                  </a:lnTo>
                  <a:lnTo>
                    <a:pt x="9087331" y="305130"/>
                  </a:lnTo>
                  <a:lnTo>
                    <a:pt x="9119989" y="284532"/>
                  </a:lnTo>
                  <a:lnTo>
                    <a:pt x="9144000" y="268999"/>
                  </a:lnTo>
                  <a:lnTo>
                    <a:pt x="9144000" y="95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82E73E62-6951-4A5A-9CBD-4746961E34DB}"/>
                </a:ext>
              </a:extLst>
            </p:cNvPr>
            <p:cNvSpPr/>
            <p:nvPr/>
          </p:nvSpPr>
          <p:spPr>
            <a:xfrm>
              <a:off x="0" y="2295989"/>
              <a:ext cx="9144000" cy="1412875"/>
            </a:xfrm>
            <a:custGeom>
              <a:avLst/>
              <a:gdLst/>
              <a:ahLst/>
              <a:cxnLst/>
              <a:rect l="l" t="t" r="r" b="b"/>
              <a:pathLst>
                <a:path w="9144000" h="1412875">
                  <a:moveTo>
                    <a:pt x="0" y="0"/>
                  </a:moveTo>
                  <a:lnTo>
                    <a:pt x="39036" y="18385"/>
                  </a:lnTo>
                  <a:lnTo>
                    <a:pt x="86353" y="40649"/>
                  </a:lnTo>
                  <a:lnTo>
                    <a:pt x="133671" y="62887"/>
                  </a:lnTo>
                  <a:lnTo>
                    <a:pt x="180989" y="85095"/>
                  </a:lnTo>
                  <a:lnTo>
                    <a:pt x="228309" y="107267"/>
                  </a:lnTo>
                  <a:lnTo>
                    <a:pt x="275629" y="129400"/>
                  </a:lnTo>
                  <a:lnTo>
                    <a:pt x="322951" y="151490"/>
                  </a:lnTo>
                  <a:lnTo>
                    <a:pt x="370274" y="173531"/>
                  </a:lnTo>
                  <a:lnTo>
                    <a:pt x="417598" y="195520"/>
                  </a:lnTo>
                  <a:lnTo>
                    <a:pt x="464924" y="217453"/>
                  </a:lnTo>
                  <a:lnTo>
                    <a:pt x="512251" y="239324"/>
                  </a:lnTo>
                  <a:lnTo>
                    <a:pt x="559580" y="261130"/>
                  </a:lnTo>
                  <a:lnTo>
                    <a:pt x="606911" y="282865"/>
                  </a:lnTo>
                  <a:lnTo>
                    <a:pt x="654244" y="304527"/>
                  </a:lnTo>
                  <a:lnTo>
                    <a:pt x="701578" y="326110"/>
                  </a:lnTo>
                  <a:lnTo>
                    <a:pt x="748915" y="347610"/>
                  </a:lnTo>
                  <a:lnTo>
                    <a:pt x="796254" y="369023"/>
                  </a:lnTo>
                  <a:lnTo>
                    <a:pt x="843596" y="390344"/>
                  </a:lnTo>
                  <a:lnTo>
                    <a:pt x="890940" y="411569"/>
                  </a:lnTo>
                  <a:lnTo>
                    <a:pt x="938286" y="432694"/>
                  </a:lnTo>
                  <a:lnTo>
                    <a:pt x="985635" y="453714"/>
                  </a:lnTo>
                  <a:lnTo>
                    <a:pt x="1032987" y="474625"/>
                  </a:lnTo>
                  <a:lnTo>
                    <a:pt x="1080342" y="495422"/>
                  </a:lnTo>
                  <a:lnTo>
                    <a:pt x="1127700" y="516101"/>
                  </a:lnTo>
                  <a:lnTo>
                    <a:pt x="1175061" y="536658"/>
                  </a:lnTo>
                  <a:lnTo>
                    <a:pt x="1222425" y="557089"/>
                  </a:lnTo>
                  <a:lnTo>
                    <a:pt x="1269793" y="577388"/>
                  </a:lnTo>
                  <a:lnTo>
                    <a:pt x="1317164" y="597553"/>
                  </a:lnTo>
                  <a:lnTo>
                    <a:pt x="1364539" y="617577"/>
                  </a:lnTo>
                  <a:lnTo>
                    <a:pt x="1411917" y="637458"/>
                  </a:lnTo>
                  <a:lnTo>
                    <a:pt x="1459300" y="657190"/>
                  </a:lnTo>
                  <a:lnTo>
                    <a:pt x="1506686" y="676769"/>
                  </a:lnTo>
                  <a:lnTo>
                    <a:pt x="1554076" y="696191"/>
                  </a:lnTo>
                  <a:lnTo>
                    <a:pt x="1601471" y="715451"/>
                  </a:lnTo>
                  <a:lnTo>
                    <a:pt x="1648869" y="734546"/>
                  </a:lnTo>
                  <a:lnTo>
                    <a:pt x="1696272" y="753470"/>
                  </a:lnTo>
                  <a:lnTo>
                    <a:pt x="1743680" y="772220"/>
                  </a:lnTo>
                  <a:lnTo>
                    <a:pt x="1791092" y="790791"/>
                  </a:lnTo>
                  <a:lnTo>
                    <a:pt x="1838509" y="809178"/>
                  </a:lnTo>
                  <a:lnTo>
                    <a:pt x="1885930" y="827378"/>
                  </a:lnTo>
                  <a:lnTo>
                    <a:pt x="1933357" y="845385"/>
                  </a:lnTo>
                  <a:lnTo>
                    <a:pt x="1980788" y="863197"/>
                  </a:lnTo>
                  <a:lnTo>
                    <a:pt x="2028225" y="880807"/>
                  </a:lnTo>
                  <a:lnTo>
                    <a:pt x="2075667" y="898212"/>
                  </a:lnTo>
                  <a:lnTo>
                    <a:pt x="2123115" y="915407"/>
                  </a:lnTo>
                  <a:lnTo>
                    <a:pt x="2170567" y="932389"/>
                  </a:lnTo>
                  <a:lnTo>
                    <a:pt x="2218026" y="949152"/>
                  </a:lnTo>
                  <a:lnTo>
                    <a:pt x="2265490" y="965693"/>
                  </a:lnTo>
                  <a:lnTo>
                    <a:pt x="2312960" y="982007"/>
                  </a:lnTo>
                  <a:lnTo>
                    <a:pt x="2360436" y="998089"/>
                  </a:lnTo>
                  <a:lnTo>
                    <a:pt x="2407918" y="1013935"/>
                  </a:lnTo>
                  <a:lnTo>
                    <a:pt x="2455406" y="1029542"/>
                  </a:lnTo>
                  <a:lnTo>
                    <a:pt x="2502901" y="1044904"/>
                  </a:lnTo>
                  <a:lnTo>
                    <a:pt x="2550402" y="1060017"/>
                  </a:lnTo>
                  <a:lnTo>
                    <a:pt x="2597909" y="1074877"/>
                  </a:lnTo>
                  <a:lnTo>
                    <a:pt x="2645423" y="1089479"/>
                  </a:lnTo>
                  <a:lnTo>
                    <a:pt x="2692944" y="1103819"/>
                  </a:lnTo>
                  <a:lnTo>
                    <a:pt x="2740471" y="1117893"/>
                  </a:lnTo>
                  <a:lnTo>
                    <a:pt x="2788006" y="1131697"/>
                  </a:lnTo>
                  <a:lnTo>
                    <a:pt x="2835547" y="1145225"/>
                  </a:lnTo>
                  <a:lnTo>
                    <a:pt x="2883096" y="1158474"/>
                  </a:lnTo>
                  <a:lnTo>
                    <a:pt x="2930652" y="1171439"/>
                  </a:lnTo>
                  <a:lnTo>
                    <a:pt x="2978215" y="1184116"/>
                  </a:lnTo>
                  <a:lnTo>
                    <a:pt x="3025786" y="1196500"/>
                  </a:lnTo>
                  <a:lnTo>
                    <a:pt x="3073365" y="1208588"/>
                  </a:lnTo>
                  <a:lnTo>
                    <a:pt x="3120951" y="1220374"/>
                  </a:lnTo>
                  <a:lnTo>
                    <a:pt x="3168545" y="1231855"/>
                  </a:lnTo>
                  <a:lnTo>
                    <a:pt x="3216147" y="1243026"/>
                  </a:lnTo>
                  <a:lnTo>
                    <a:pt x="3263757" y="1253882"/>
                  </a:lnTo>
                  <a:lnTo>
                    <a:pt x="3311376" y="1264420"/>
                  </a:lnTo>
                  <a:lnTo>
                    <a:pt x="3359002" y="1274635"/>
                  </a:lnTo>
                  <a:lnTo>
                    <a:pt x="3406637" y="1284522"/>
                  </a:lnTo>
                  <a:lnTo>
                    <a:pt x="3454281" y="1294077"/>
                  </a:lnTo>
                  <a:lnTo>
                    <a:pt x="3501933" y="1303297"/>
                  </a:lnTo>
                  <a:lnTo>
                    <a:pt x="3549594" y="1312176"/>
                  </a:lnTo>
                  <a:lnTo>
                    <a:pt x="3597263" y="1320709"/>
                  </a:lnTo>
                  <a:lnTo>
                    <a:pt x="3644942" y="1328894"/>
                  </a:lnTo>
                  <a:lnTo>
                    <a:pt x="3692630" y="1336725"/>
                  </a:lnTo>
                  <a:lnTo>
                    <a:pt x="3740327" y="1344198"/>
                  </a:lnTo>
                  <a:lnTo>
                    <a:pt x="3788033" y="1351309"/>
                  </a:lnTo>
                  <a:lnTo>
                    <a:pt x="3835749" y="1358053"/>
                  </a:lnTo>
                  <a:lnTo>
                    <a:pt x="3883474" y="1364425"/>
                  </a:lnTo>
                  <a:lnTo>
                    <a:pt x="3931209" y="1370423"/>
                  </a:lnTo>
                  <a:lnTo>
                    <a:pt x="3978953" y="1376040"/>
                  </a:lnTo>
                  <a:lnTo>
                    <a:pt x="4026708" y="1381274"/>
                  </a:lnTo>
                  <a:lnTo>
                    <a:pt x="4074472" y="1386118"/>
                  </a:lnTo>
                  <a:lnTo>
                    <a:pt x="4122246" y="1390570"/>
                  </a:lnTo>
                  <a:lnTo>
                    <a:pt x="4170031" y="1394625"/>
                  </a:lnTo>
                  <a:lnTo>
                    <a:pt x="4217826" y="1398278"/>
                  </a:lnTo>
                  <a:lnTo>
                    <a:pt x="4265631" y="1401525"/>
                  </a:lnTo>
                  <a:lnTo>
                    <a:pt x="4313447" y="1404361"/>
                  </a:lnTo>
                  <a:lnTo>
                    <a:pt x="4361274" y="1406783"/>
                  </a:lnTo>
                  <a:lnTo>
                    <a:pt x="4409111" y="1408786"/>
                  </a:lnTo>
                  <a:lnTo>
                    <a:pt x="4456959" y="1410365"/>
                  </a:lnTo>
                  <a:lnTo>
                    <a:pt x="4504819" y="1411516"/>
                  </a:lnTo>
                  <a:lnTo>
                    <a:pt x="4552689" y="1412236"/>
                  </a:lnTo>
                  <a:lnTo>
                    <a:pt x="4599851" y="1412517"/>
                  </a:lnTo>
                  <a:lnTo>
                    <a:pt x="4647456" y="1412379"/>
                  </a:lnTo>
                  <a:lnTo>
                    <a:pt x="4695491" y="1411826"/>
                  </a:lnTo>
                  <a:lnTo>
                    <a:pt x="4743941" y="1410862"/>
                  </a:lnTo>
                  <a:lnTo>
                    <a:pt x="4792794" y="1409492"/>
                  </a:lnTo>
                  <a:lnTo>
                    <a:pt x="4842037" y="1407719"/>
                  </a:lnTo>
                  <a:lnTo>
                    <a:pt x="4891656" y="1405549"/>
                  </a:lnTo>
                  <a:lnTo>
                    <a:pt x="4941638" y="1402985"/>
                  </a:lnTo>
                  <a:lnTo>
                    <a:pt x="4991970" y="1400031"/>
                  </a:lnTo>
                  <a:lnTo>
                    <a:pt x="5042639" y="1396692"/>
                  </a:lnTo>
                  <a:lnTo>
                    <a:pt x="5093632" y="1392971"/>
                  </a:lnTo>
                  <a:lnTo>
                    <a:pt x="5144936" y="1388874"/>
                  </a:lnTo>
                  <a:lnTo>
                    <a:pt x="5196536" y="1384404"/>
                  </a:lnTo>
                  <a:lnTo>
                    <a:pt x="5248421" y="1379566"/>
                  </a:lnTo>
                  <a:lnTo>
                    <a:pt x="5300577" y="1374363"/>
                  </a:lnTo>
                  <a:lnTo>
                    <a:pt x="5352990" y="1368801"/>
                  </a:lnTo>
                  <a:lnTo>
                    <a:pt x="5405649" y="1362883"/>
                  </a:lnTo>
                  <a:lnTo>
                    <a:pt x="5458538" y="1356613"/>
                  </a:lnTo>
                  <a:lnTo>
                    <a:pt x="5511646" y="1349995"/>
                  </a:lnTo>
                  <a:lnTo>
                    <a:pt x="5564958" y="1343035"/>
                  </a:lnTo>
                  <a:lnTo>
                    <a:pt x="5618463" y="1335736"/>
                  </a:lnTo>
                  <a:lnTo>
                    <a:pt x="5672146" y="1328102"/>
                  </a:lnTo>
                  <a:lnTo>
                    <a:pt x="5725994" y="1320138"/>
                  </a:lnTo>
                  <a:lnTo>
                    <a:pt x="5779995" y="1311847"/>
                  </a:lnTo>
                  <a:lnTo>
                    <a:pt x="5834134" y="1303234"/>
                  </a:lnTo>
                  <a:lnTo>
                    <a:pt x="5888400" y="1294304"/>
                  </a:lnTo>
                  <a:lnTo>
                    <a:pt x="5942778" y="1285060"/>
                  </a:lnTo>
                  <a:lnTo>
                    <a:pt x="5997256" y="1275507"/>
                  </a:lnTo>
                  <a:lnTo>
                    <a:pt x="6051820" y="1265649"/>
                  </a:lnTo>
                  <a:lnTo>
                    <a:pt x="6106458" y="1255490"/>
                  </a:lnTo>
                  <a:lnTo>
                    <a:pt x="6161155" y="1245034"/>
                  </a:lnTo>
                  <a:lnTo>
                    <a:pt x="6215899" y="1234286"/>
                  </a:lnTo>
                  <a:lnTo>
                    <a:pt x="6270676" y="1223249"/>
                  </a:lnTo>
                  <a:lnTo>
                    <a:pt x="6325474" y="1211929"/>
                  </a:lnTo>
                  <a:lnTo>
                    <a:pt x="6380279" y="1200329"/>
                  </a:lnTo>
                  <a:lnTo>
                    <a:pt x="6435078" y="1188453"/>
                  </a:lnTo>
                  <a:lnTo>
                    <a:pt x="6489858" y="1176306"/>
                  </a:lnTo>
                  <a:lnTo>
                    <a:pt x="6544605" y="1163893"/>
                  </a:lnTo>
                  <a:lnTo>
                    <a:pt x="6599307" y="1151216"/>
                  </a:lnTo>
                  <a:lnTo>
                    <a:pt x="6653950" y="1138280"/>
                  </a:lnTo>
                  <a:lnTo>
                    <a:pt x="6708521" y="1125090"/>
                  </a:lnTo>
                  <a:lnTo>
                    <a:pt x="6763007" y="1111650"/>
                  </a:lnTo>
                  <a:lnTo>
                    <a:pt x="6817395" y="1097964"/>
                  </a:lnTo>
                  <a:lnTo>
                    <a:pt x="6871671" y="1084037"/>
                  </a:lnTo>
                  <a:lnTo>
                    <a:pt x="6925823" y="1069871"/>
                  </a:lnTo>
                  <a:lnTo>
                    <a:pt x="6979837" y="1055473"/>
                  </a:lnTo>
                  <a:lnTo>
                    <a:pt x="7033699" y="1040845"/>
                  </a:lnTo>
                  <a:lnTo>
                    <a:pt x="7087398" y="1025993"/>
                  </a:lnTo>
                  <a:lnTo>
                    <a:pt x="7140919" y="1010920"/>
                  </a:lnTo>
                  <a:lnTo>
                    <a:pt x="7194249" y="995631"/>
                  </a:lnTo>
                  <a:lnTo>
                    <a:pt x="7247375" y="980129"/>
                  </a:lnTo>
                  <a:lnTo>
                    <a:pt x="7300285" y="964420"/>
                  </a:lnTo>
                  <a:lnTo>
                    <a:pt x="7352964" y="948506"/>
                  </a:lnTo>
                  <a:lnTo>
                    <a:pt x="7405400" y="932394"/>
                  </a:lnTo>
                  <a:lnTo>
                    <a:pt x="7457579" y="916086"/>
                  </a:lnTo>
                  <a:lnTo>
                    <a:pt x="7509489" y="899587"/>
                  </a:lnTo>
                  <a:lnTo>
                    <a:pt x="7561116" y="882901"/>
                  </a:lnTo>
                  <a:lnTo>
                    <a:pt x="7612446" y="866033"/>
                  </a:lnTo>
                  <a:lnTo>
                    <a:pt x="7663467" y="848986"/>
                  </a:lnTo>
                  <a:lnTo>
                    <a:pt x="7714166" y="831765"/>
                  </a:lnTo>
                  <a:lnTo>
                    <a:pt x="7764529" y="814374"/>
                  </a:lnTo>
                  <a:lnTo>
                    <a:pt x="7814543" y="796818"/>
                  </a:lnTo>
                  <a:lnTo>
                    <a:pt x="7864195" y="779100"/>
                  </a:lnTo>
                  <a:lnTo>
                    <a:pt x="7913472" y="761225"/>
                  </a:lnTo>
                  <a:lnTo>
                    <a:pt x="7962361" y="743196"/>
                  </a:lnTo>
                  <a:lnTo>
                    <a:pt x="8010847" y="725019"/>
                  </a:lnTo>
                  <a:lnTo>
                    <a:pt x="8058919" y="706698"/>
                  </a:lnTo>
                  <a:lnTo>
                    <a:pt x="8106563" y="688236"/>
                  </a:lnTo>
                  <a:lnTo>
                    <a:pt x="8153766" y="669638"/>
                  </a:lnTo>
                  <a:lnTo>
                    <a:pt x="8200515" y="650908"/>
                  </a:lnTo>
                  <a:lnTo>
                    <a:pt x="8246795" y="632050"/>
                  </a:lnTo>
                  <a:lnTo>
                    <a:pt x="8292596" y="613069"/>
                  </a:lnTo>
                  <a:lnTo>
                    <a:pt x="8337902" y="593969"/>
                  </a:lnTo>
                  <a:lnTo>
                    <a:pt x="8382701" y="574754"/>
                  </a:lnTo>
                  <a:lnTo>
                    <a:pt x="8426980" y="555428"/>
                  </a:lnTo>
                  <a:lnTo>
                    <a:pt x="8470725" y="535995"/>
                  </a:lnTo>
                  <a:lnTo>
                    <a:pt x="8513923" y="516460"/>
                  </a:lnTo>
                  <a:lnTo>
                    <a:pt x="8556562" y="496827"/>
                  </a:lnTo>
                  <a:lnTo>
                    <a:pt x="8598628" y="477100"/>
                  </a:lnTo>
                  <a:lnTo>
                    <a:pt x="8640107" y="457284"/>
                  </a:lnTo>
                  <a:lnTo>
                    <a:pt x="8680987" y="437382"/>
                  </a:lnTo>
                  <a:lnTo>
                    <a:pt x="8721254" y="417398"/>
                  </a:lnTo>
                  <a:lnTo>
                    <a:pt x="8760896" y="397338"/>
                  </a:lnTo>
                  <a:lnTo>
                    <a:pt x="8799898" y="377205"/>
                  </a:lnTo>
                  <a:lnTo>
                    <a:pt x="8838249" y="357004"/>
                  </a:lnTo>
                  <a:lnTo>
                    <a:pt x="8875934" y="336738"/>
                  </a:lnTo>
                  <a:lnTo>
                    <a:pt x="8912940" y="316412"/>
                  </a:lnTo>
                  <a:lnTo>
                    <a:pt x="8949255" y="296030"/>
                  </a:lnTo>
                  <a:lnTo>
                    <a:pt x="8984864" y="275597"/>
                  </a:lnTo>
                  <a:lnTo>
                    <a:pt x="9019756" y="255116"/>
                  </a:lnTo>
                  <a:lnTo>
                    <a:pt x="9053916" y="234592"/>
                  </a:lnTo>
                  <a:lnTo>
                    <a:pt x="9087332" y="214029"/>
                  </a:lnTo>
                  <a:lnTo>
                    <a:pt x="9119990" y="193431"/>
                  </a:lnTo>
                  <a:lnTo>
                    <a:pt x="9143999" y="177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BA736316-D33A-400A-AA8B-9333CF0A3AE7}"/>
                </a:ext>
              </a:extLst>
            </p:cNvPr>
            <p:cNvSpPr/>
            <p:nvPr/>
          </p:nvSpPr>
          <p:spPr>
            <a:xfrm>
              <a:off x="0" y="0"/>
              <a:ext cx="9144000" cy="2308860"/>
            </a:xfrm>
            <a:custGeom>
              <a:avLst/>
              <a:gdLst/>
              <a:ahLst/>
              <a:cxnLst/>
              <a:rect l="l" t="t" r="r" b="b"/>
              <a:pathLst>
                <a:path w="9144000" h="2308860">
                  <a:moveTo>
                    <a:pt x="0" y="2308301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2308301"/>
                  </a:lnTo>
                  <a:lnTo>
                    <a:pt x="0" y="2308301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AD91A117-E133-4238-BC35-489E93809228}"/>
              </a:ext>
            </a:extLst>
          </p:cNvPr>
          <p:cNvSpPr txBox="1">
            <a:spLocks/>
          </p:cNvSpPr>
          <p:nvPr/>
        </p:nvSpPr>
        <p:spPr>
          <a:xfrm>
            <a:off x="707390" y="711200"/>
            <a:ext cx="52190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25">
                <a:ea typeface="+mn-ea"/>
                <a:cs typeface="+mn-ea"/>
                <a:sym typeface="+mn-lt"/>
              </a:rPr>
              <a:t>Gaussian </a:t>
            </a:r>
            <a:r>
              <a:rPr lang="en-US" sz="3300" spc="-40">
                <a:ea typeface="+mn-ea"/>
                <a:cs typeface="+mn-ea"/>
                <a:sym typeface="+mn-lt"/>
              </a:rPr>
              <a:t>Naïve </a:t>
            </a:r>
            <a:r>
              <a:rPr lang="en-US" sz="3300" spc="-55">
                <a:ea typeface="+mn-ea"/>
                <a:cs typeface="+mn-ea"/>
                <a:sym typeface="+mn-lt"/>
              </a:rPr>
              <a:t>Bayes</a:t>
            </a:r>
            <a:r>
              <a:rPr lang="en-US" sz="3300" spc="45">
                <a:ea typeface="+mn-ea"/>
                <a:cs typeface="+mn-ea"/>
                <a:sym typeface="+mn-lt"/>
              </a:rPr>
              <a:t> </a:t>
            </a:r>
            <a:r>
              <a:rPr lang="en-US" sz="3300" spc="-25">
                <a:ea typeface="+mn-ea"/>
                <a:cs typeface="+mn-ea"/>
                <a:sym typeface="+mn-lt"/>
              </a:rPr>
              <a:t>Classifier</a:t>
            </a:r>
            <a:endParaRPr lang="en-US" sz="3300">
              <a:ea typeface="+mn-ea"/>
              <a:cs typeface="+mn-ea"/>
              <a:sym typeface="+mn-lt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E678373-35BE-4A0A-BD4E-057FFB687D29}"/>
              </a:ext>
            </a:extLst>
          </p:cNvPr>
          <p:cNvSpPr/>
          <p:nvPr/>
        </p:nvSpPr>
        <p:spPr>
          <a:xfrm>
            <a:off x="6466154" y="4006494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FEEDF8BD-134A-4910-962B-E7D23A1F9F2B}"/>
              </a:ext>
            </a:extLst>
          </p:cNvPr>
          <p:cNvGrpSpPr/>
          <p:nvPr/>
        </p:nvGrpSpPr>
        <p:grpSpPr>
          <a:xfrm>
            <a:off x="4350639" y="3837203"/>
            <a:ext cx="420370" cy="424815"/>
            <a:chOff x="4350639" y="3837203"/>
            <a:chExt cx="420370" cy="42481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42601031-15BF-4590-A4EF-DAFD3B321D68}"/>
                </a:ext>
              </a:extLst>
            </p:cNvPr>
            <p:cNvSpPr/>
            <p:nvPr/>
          </p:nvSpPr>
          <p:spPr>
            <a:xfrm>
              <a:off x="4438383" y="3947109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E0028D2-7E2A-4538-BAAA-6D9592FD2C62}"/>
                </a:ext>
              </a:extLst>
            </p:cNvPr>
            <p:cNvSpPr/>
            <p:nvPr/>
          </p:nvSpPr>
          <p:spPr>
            <a:xfrm>
              <a:off x="4355401" y="386533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20" y="116420"/>
                  </a:lnTo>
                  <a:lnTo>
                    <a:pt x="0" y="116420"/>
                  </a:lnTo>
                  <a:lnTo>
                    <a:pt x="94183" y="188379"/>
                  </a:lnTo>
                  <a:lnTo>
                    <a:pt x="58216" y="304800"/>
                  </a:lnTo>
                  <a:lnTo>
                    <a:pt x="152400" y="232841"/>
                  </a:lnTo>
                  <a:lnTo>
                    <a:pt x="246583" y="304800"/>
                  </a:lnTo>
                  <a:lnTo>
                    <a:pt x="210604" y="188379"/>
                  </a:lnTo>
                  <a:lnTo>
                    <a:pt x="304800" y="116420"/>
                  </a:lnTo>
                  <a:lnTo>
                    <a:pt x="188379" y="1164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753E049-007F-4458-9F8F-73188058E94C}"/>
                </a:ext>
              </a:extLst>
            </p:cNvPr>
            <p:cNvSpPr/>
            <p:nvPr/>
          </p:nvSpPr>
          <p:spPr>
            <a:xfrm>
              <a:off x="4355401" y="386533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23"/>
                  </a:moveTo>
                  <a:lnTo>
                    <a:pt x="116423" y="116424"/>
                  </a:lnTo>
                  <a:lnTo>
                    <a:pt x="152399" y="0"/>
                  </a:lnTo>
                  <a:lnTo>
                    <a:pt x="188375" y="116424"/>
                  </a:lnTo>
                  <a:lnTo>
                    <a:pt x="304799" y="116423"/>
                  </a:lnTo>
                  <a:lnTo>
                    <a:pt x="210610" y="188376"/>
                  </a:lnTo>
                  <a:lnTo>
                    <a:pt x="246587" y="304799"/>
                  </a:lnTo>
                  <a:lnTo>
                    <a:pt x="152399" y="232845"/>
                  </a:lnTo>
                  <a:lnTo>
                    <a:pt x="58211" y="304799"/>
                  </a:lnTo>
                  <a:lnTo>
                    <a:pt x="94189" y="188376"/>
                  </a:lnTo>
                  <a:lnTo>
                    <a:pt x="0" y="1164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E6D8ED8C-4343-4E75-95DD-7BC9FB1BAFE6}"/>
                </a:ext>
              </a:extLst>
            </p:cNvPr>
            <p:cNvSpPr/>
            <p:nvPr/>
          </p:nvSpPr>
          <p:spPr>
            <a:xfrm>
              <a:off x="4354550" y="4099661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F473B36-8D66-463D-B3EF-E8A54F631878}"/>
                </a:ext>
              </a:extLst>
            </p:cNvPr>
            <p:cNvSpPr/>
            <p:nvPr/>
          </p:nvSpPr>
          <p:spPr>
            <a:xfrm>
              <a:off x="4608550" y="38372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3D62F595-DD38-47EA-9A58-91AE8665B976}"/>
              </a:ext>
            </a:extLst>
          </p:cNvPr>
          <p:cNvSpPr/>
          <p:nvPr/>
        </p:nvSpPr>
        <p:spPr>
          <a:xfrm>
            <a:off x="4032821" y="4099661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2247B74-C8A4-4864-BEE8-A37480164A87}"/>
              </a:ext>
            </a:extLst>
          </p:cNvPr>
          <p:cNvSpPr/>
          <p:nvPr/>
        </p:nvSpPr>
        <p:spPr>
          <a:xfrm>
            <a:off x="3513061" y="3957154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5E244C43-E31B-4842-9AD8-A3370C39B329}"/>
              </a:ext>
            </a:extLst>
          </p:cNvPr>
          <p:cNvGrpSpPr/>
          <p:nvPr/>
        </p:nvGrpSpPr>
        <p:grpSpPr>
          <a:xfrm>
            <a:off x="5535599" y="4047655"/>
            <a:ext cx="358140" cy="285750"/>
            <a:chOff x="5535599" y="4047655"/>
            <a:chExt cx="358140" cy="2857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890C3F55-E491-4328-81EB-D35C967F8FB0}"/>
                </a:ext>
              </a:extLst>
            </p:cNvPr>
            <p:cNvSpPr/>
            <p:nvPr/>
          </p:nvSpPr>
          <p:spPr>
            <a:xfrm>
              <a:off x="5731548" y="4047655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6A3C2E9D-184A-41D0-8D82-474F4555FF97}"/>
                </a:ext>
              </a:extLst>
            </p:cNvPr>
            <p:cNvSpPr/>
            <p:nvPr/>
          </p:nvSpPr>
          <p:spPr>
            <a:xfrm>
              <a:off x="5535599" y="417135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object 22">
            <a:extLst>
              <a:ext uri="{FF2B5EF4-FFF2-40B4-BE49-F238E27FC236}">
                <a16:creationId xmlns:a16="http://schemas.microsoft.com/office/drawing/2014/main" id="{A9574BB7-2E40-48DF-8D22-D60C1AFC7610}"/>
              </a:ext>
            </a:extLst>
          </p:cNvPr>
          <p:cNvGrpSpPr/>
          <p:nvPr/>
        </p:nvGrpSpPr>
        <p:grpSpPr>
          <a:xfrm>
            <a:off x="2347290" y="2294585"/>
            <a:ext cx="3885565" cy="1811020"/>
            <a:chOff x="2347290" y="2294585"/>
            <a:chExt cx="3885565" cy="1811020"/>
          </a:xfrm>
        </p:grpSpPr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2FAB8ECA-84B2-4876-B62E-054681A99515}"/>
                </a:ext>
              </a:extLst>
            </p:cNvPr>
            <p:cNvSpPr/>
            <p:nvPr/>
          </p:nvSpPr>
          <p:spPr>
            <a:xfrm>
              <a:off x="2939161" y="3418662"/>
              <a:ext cx="143340" cy="143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9C1FC7EE-E0B5-4B46-856B-2E2B250DB095}"/>
                </a:ext>
              </a:extLst>
            </p:cNvPr>
            <p:cNvSpPr/>
            <p:nvPr/>
          </p:nvSpPr>
          <p:spPr>
            <a:xfrm>
              <a:off x="6089104" y="3455593"/>
              <a:ext cx="143340" cy="1433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F2C14E04-260C-43A9-9868-B547CA1B6F0D}"/>
                </a:ext>
              </a:extLst>
            </p:cNvPr>
            <p:cNvSpPr/>
            <p:nvPr/>
          </p:nvSpPr>
          <p:spPr>
            <a:xfrm>
              <a:off x="3426091" y="3515309"/>
              <a:ext cx="143340" cy="1433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0017943-E84D-4B33-95D9-F5C5D531FE29}"/>
                </a:ext>
              </a:extLst>
            </p:cNvPr>
            <p:cNvSpPr/>
            <p:nvPr/>
          </p:nvSpPr>
          <p:spPr>
            <a:xfrm>
              <a:off x="5583237" y="3523322"/>
              <a:ext cx="143340" cy="143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7B3505DC-941D-477A-9D02-716D0519385B}"/>
                </a:ext>
              </a:extLst>
            </p:cNvPr>
            <p:cNvSpPr/>
            <p:nvPr/>
          </p:nvSpPr>
          <p:spPr>
            <a:xfrm>
              <a:off x="4180636" y="3611956"/>
              <a:ext cx="143340" cy="1433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20B143A0-1B20-449C-8BB5-483C19D66649}"/>
                </a:ext>
              </a:extLst>
            </p:cNvPr>
            <p:cNvSpPr/>
            <p:nvPr/>
          </p:nvSpPr>
          <p:spPr>
            <a:xfrm>
              <a:off x="4871999" y="3611956"/>
              <a:ext cx="143340" cy="1433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3A9785F3-ADC0-4721-BCEE-94FFE8D7F967}"/>
                </a:ext>
              </a:extLst>
            </p:cNvPr>
            <p:cNvSpPr/>
            <p:nvPr/>
          </p:nvSpPr>
          <p:spPr>
            <a:xfrm>
              <a:off x="4473079" y="26667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20" y="116420"/>
                  </a:lnTo>
                  <a:lnTo>
                    <a:pt x="0" y="116420"/>
                  </a:lnTo>
                  <a:lnTo>
                    <a:pt x="94195" y="188366"/>
                  </a:lnTo>
                  <a:lnTo>
                    <a:pt x="58216" y="304800"/>
                  </a:lnTo>
                  <a:lnTo>
                    <a:pt x="152400" y="232841"/>
                  </a:lnTo>
                  <a:lnTo>
                    <a:pt x="246583" y="304800"/>
                  </a:lnTo>
                  <a:lnTo>
                    <a:pt x="210616" y="188366"/>
                  </a:lnTo>
                  <a:lnTo>
                    <a:pt x="304800" y="116420"/>
                  </a:lnTo>
                  <a:lnTo>
                    <a:pt x="188379" y="1164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5655CDDF-0F45-46B5-85DA-96349AEC5E6A}"/>
                </a:ext>
              </a:extLst>
            </p:cNvPr>
            <p:cNvSpPr/>
            <p:nvPr/>
          </p:nvSpPr>
          <p:spPr>
            <a:xfrm>
              <a:off x="4473080" y="26667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23"/>
                  </a:moveTo>
                  <a:lnTo>
                    <a:pt x="116423" y="116424"/>
                  </a:lnTo>
                  <a:lnTo>
                    <a:pt x="152399" y="0"/>
                  </a:lnTo>
                  <a:lnTo>
                    <a:pt x="188375" y="116424"/>
                  </a:lnTo>
                  <a:lnTo>
                    <a:pt x="304799" y="116423"/>
                  </a:lnTo>
                  <a:lnTo>
                    <a:pt x="210610" y="188376"/>
                  </a:lnTo>
                  <a:lnTo>
                    <a:pt x="246587" y="304799"/>
                  </a:lnTo>
                  <a:lnTo>
                    <a:pt x="152399" y="232845"/>
                  </a:lnTo>
                  <a:lnTo>
                    <a:pt x="58211" y="304799"/>
                  </a:lnTo>
                  <a:lnTo>
                    <a:pt x="94189" y="188376"/>
                  </a:lnTo>
                  <a:lnTo>
                    <a:pt x="0" y="1164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241BA00F-F881-4634-8D4B-253D6D4AF3AB}"/>
                </a:ext>
              </a:extLst>
            </p:cNvPr>
            <p:cNvSpPr/>
            <p:nvPr/>
          </p:nvSpPr>
          <p:spPr>
            <a:xfrm>
              <a:off x="4426140" y="2864484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8E8AD4E-1EDC-4501-A07D-7C1A49A675AB}"/>
                </a:ext>
              </a:extLst>
            </p:cNvPr>
            <p:cNvSpPr/>
            <p:nvPr/>
          </p:nvSpPr>
          <p:spPr>
            <a:xfrm>
              <a:off x="4756340" y="2889884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923B378D-7DCD-4AE5-A5C4-35B760190F55}"/>
                </a:ext>
              </a:extLst>
            </p:cNvPr>
            <p:cNvSpPr/>
            <p:nvPr/>
          </p:nvSpPr>
          <p:spPr>
            <a:xfrm>
              <a:off x="4035856" y="2581579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2E588374-8C82-480A-B9D1-5819C9D05107}"/>
                </a:ext>
              </a:extLst>
            </p:cNvPr>
            <p:cNvSpPr/>
            <p:nvPr/>
          </p:nvSpPr>
          <p:spPr>
            <a:xfrm>
              <a:off x="5035740" y="2779814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9B31C943-86A9-4CA9-A530-66355DBFBC46}"/>
                </a:ext>
              </a:extLst>
            </p:cNvPr>
            <p:cNvSpPr/>
            <p:nvPr/>
          </p:nvSpPr>
          <p:spPr>
            <a:xfrm>
              <a:off x="4493882" y="2585084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99C2D042-DE04-49D7-80E0-30256CB5F0AF}"/>
                </a:ext>
              </a:extLst>
            </p:cNvPr>
            <p:cNvSpPr/>
            <p:nvPr/>
          </p:nvSpPr>
          <p:spPr>
            <a:xfrm>
              <a:off x="4782019" y="2389593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085CF69F-06A8-43F9-9468-B8F424E2F49E}"/>
                </a:ext>
              </a:extLst>
            </p:cNvPr>
            <p:cNvSpPr/>
            <p:nvPr/>
          </p:nvSpPr>
          <p:spPr>
            <a:xfrm>
              <a:off x="4330750" y="2294585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A2B5BEDE-E95B-4338-BAA1-3020199EBEEE}"/>
                </a:ext>
              </a:extLst>
            </p:cNvPr>
            <p:cNvSpPr/>
            <p:nvPr/>
          </p:nvSpPr>
          <p:spPr>
            <a:xfrm>
              <a:off x="4176382" y="3102101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ACA7C591-7C7B-455C-8A92-C1BB47FD45EE}"/>
                </a:ext>
              </a:extLst>
            </p:cNvPr>
            <p:cNvSpPr/>
            <p:nvPr/>
          </p:nvSpPr>
          <p:spPr>
            <a:xfrm>
              <a:off x="4843754" y="3288474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0631917A-985B-40A1-A530-BCF65AB3028B}"/>
                </a:ext>
              </a:extLst>
            </p:cNvPr>
            <p:cNvSpPr/>
            <p:nvPr/>
          </p:nvSpPr>
          <p:spPr>
            <a:xfrm>
              <a:off x="5164391" y="2516581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B458F8E8-E090-4506-968E-AC7B2F9EC9FC}"/>
                </a:ext>
              </a:extLst>
            </p:cNvPr>
            <p:cNvSpPr/>
            <p:nvPr/>
          </p:nvSpPr>
          <p:spPr>
            <a:xfrm>
              <a:off x="3247288" y="3655771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1F19FEF0-1EE7-4968-ABCC-D347E666357F}"/>
                </a:ext>
              </a:extLst>
            </p:cNvPr>
            <p:cNvSpPr/>
            <p:nvPr/>
          </p:nvSpPr>
          <p:spPr>
            <a:xfrm>
              <a:off x="5260492" y="377748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3B2EDBD0-D59C-4A4F-AE18-515DCDB88055}"/>
                </a:ext>
              </a:extLst>
            </p:cNvPr>
            <p:cNvSpPr/>
            <p:nvPr/>
          </p:nvSpPr>
          <p:spPr>
            <a:xfrm>
              <a:off x="2347290" y="3943299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object 44">
            <a:extLst>
              <a:ext uri="{FF2B5EF4-FFF2-40B4-BE49-F238E27FC236}">
                <a16:creationId xmlns:a16="http://schemas.microsoft.com/office/drawing/2014/main" id="{F8794584-411A-4F35-A715-8169689EA784}"/>
              </a:ext>
            </a:extLst>
          </p:cNvPr>
          <p:cNvSpPr txBox="1"/>
          <p:nvPr/>
        </p:nvSpPr>
        <p:spPr>
          <a:xfrm>
            <a:off x="572028" y="4870195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cs typeface="+mn-ea"/>
                <a:sym typeface="+mn-lt"/>
              </a:rPr>
              <a:t>Green</a:t>
            </a:r>
            <a:r>
              <a:rPr sz="1800" b="1" spc="-70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sz="1800" b="1" spc="-45" dirty="0">
                <a:solidFill>
                  <a:srgbClr val="C00000"/>
                </a:solidFill>
                <a:cs typeface="+mn-ea"/>
                <a:sym typeface="+mn-lt"/>
              </a:rPr>
              <a:t>Team</a:t>
            </a:r>
            <a:endParaRPr sz="1800">
              <a:cs typeface="+mn-ea"/>
              <a:sym typeface="+mn-lt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D07FBD1D-D0DA-47E3-B579-4D1548284656}"/>
              </a:ext>
            </a:extLst>
          </p:cNvPr>
          <p:cNvSpPr txBox="1"/>
          <p:nvPr/>
        </p:nvSpPr>
        <p:spPr>
          <a:xfrm>
            <a:off x="572028" y="1931923"/>
            <a:ext cx="126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55A11"/>
                </a:solidFill>
                <a:cs typeface="+mn-ea"/>
                <a:sym typeface="+mn-lt"/>
              </a:rPr>
              <a:t>Orange</a:t>
            </a:r>
            <a:r>
              <a:rPr sz="1800" b="1" spc="-75" dirty="0">
                <a:solidFill>
                  <a:srgbClr val="C55A11"/>
                </a:solidFill>
                <a:cs typeface="+mn-ea"/>
                <a:sym typeface="+mn-lt"/>
              </a:rPr>
              <a:t> </a:t>
            </a:r>
            <a:r>
              <a:rPr sz="1800" b="1" spc="-45" dirty="0">
                <a:solidFill>
                  <a:srgbClr val="C55A11"/>
                </a:solidFill>
                <a:cs typeface="+mn-ea"/>
                <a:sym typeface="+mn-lt"/>
              </a:rPr>
              <a:t>Team</a:t>
            </a:r>
            <a:endParaRPr sz="1800">
              <a:cs typeface="+mn-ea"/>
              <a:sym typeface="+mn-lt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1EBC8560-360E-4410-990A-EF1746511E10}"/>
              </a:ext>
            </a:extLst>
          </p:cNvPr>
          <p:cNvSpPr txBox="1"/>
          <p:nvPr/>
        </p:nvSpPr>
        <p:spPr>
          <a:xfrm>
            <a:off x="4632159" y="5185613"/>
            <a:ext cx="3902710" cy="646972"/>
          </a:xfrm>
          <a:prstGeom prst="rect">
            <a:avLst/>
          </a:prstGeom>
          <a:solidFill>
            <a:srgbClr val="E2F0D9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38163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cs typeface="+mn-ea"/>
                <a:sym typeface="+mn-lt"/>
              </a:rPr>
              <a:t>Naïve </a:t>
            </a:r>
            <a:r>
              <a:rPr sz="2000" dirty="0">
                <a:cs typeface="+mn-ea"/>
                <a:sym typeface="+mn-lt"/>
              </a:rPr>
              <a:t>Gaussian </a:t>
            </a:r>
            <a:r>
              <a:rPr sz="2000" spc="-15" dirty="0">
                <a:cs typeface="+mn-ea"/>
                <a:sym typeface="+mn-lt"/>
              </a:rPr>
              <a:t>Bayes </a:t>
            </a:r>
            <a:r>
              <a:rPr sz="2000" dirty="0">
                <a:cs typeface="+mn-ea"/>
                <a:sym typeface="+mn-lt"/>
              </a:rPr>
              <a:t>Classifier is  </a:t>
            </a:r>
            <a:r>
              <a:rPr sz="2000" spc="-5" dirty="0">
                <a:cs typeface="+mn-ea"/>
                <a:sym typeface="+mn-lt"/>
              </a:rPr>
              <a:t>not </a:t>
            </a: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linear </a:t>
            </a:r>
            <a:r>
              <a:rPr sz="2000" dirty="0">
                <a:cs typeface="+mn-ea"/>
                <a:sym typeface="+mn-lt"/>
              </a:rPr>
              <a:t>classifier!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72028" y="4838865"/>
            <a:ext cx="12306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Red Team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0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88277"/>
            <a:ext cx="8364879" cy="618721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Today: More Generative Bayes Classifiers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Generative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Naïve Bayes Classifier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Gaussian Bayes Classifiers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Gaussian distribution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Naïve Gaussian BC</a:t>
            </a:r>
          </a:p>
          <a:p>
            <a:pPr lvl="1"/>
            <a:r>
              <a:rPr lang="en-US" altLang="zh-CN" sz="2800" dirty="0">
                <a:ea typeface="+mn-ea"/>
                <a:cs typeface="+mn-ea"/>
                <a:sym typeface="+mn-lt"/>
              </a:rPr>
              <a:t>Not-naïve Gaussian BC </a:t>
            </a:r>
            <a:r>
              <a:rPr lang="zh-CN" altLang="en-US" sz="28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LDA, QDA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LDA: Linear Discriminant Analysis </a:t>
            </a:r>
          </a:p>
          <a:p>
            <a:pPr lvl="2"/>
            <a:r>
              <a:rPr lang="en-US" altLang="zh-CN" sz="2400" dirty="0">
                <a:ea typeface="+mn-ea"/>
                <a:cs typeface="+mn-ea"/>
                <a:sym typeface="+mn-lt"/>
              </a:rPr>
              <a:t>QDA: Quadratic Discriminant Analysis </a:t>
            </a:r>
          </a:p>
          <a:p>
            <a:r>
              <a:rPr lang="en-US" altLang="zh-CN" sz="3200" dirty="0">
                <a:ea typeface="+mn-ea"/>
                <a:cs typeface="+mn-ea"/>
                <a:sym typeface="+mn-lt"/>
              </a:rPr>
              <a:t>Extra: Discriminative vs. Generative classifier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14951" y="5091741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Discriminative vs. Generative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Generative approach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Model the joint distribution p(X, C) using  p(X | C = c</a:t>
            </a:r>
            <a:r>
              <a:rPr lang="en-US" altLang="zh-CN" baseline="-25000" dirty="0">
                <a:ea typeface="+mn-ea"/>
                <a:cs typeface="+mn-ea"/>
                <a:sym typeface="+mn-lt"/>
              </a:rPr>
              <a:t>k</a:t>
            </a:r>
            <a:r>
              <a:rPr lang="en-US" altLang="zh-CN" dirty="0">
                <a:ea typeface="+mn-ea"/>
                <a:cs typeface="+mn-ea"/>
                <a:sym typeface="+mn-lt"/>
              </a:rPr>
              <a:t>) and p(C = c</a:t>
            </a:r>
            <a:r>
              <a:rPr lang="en-US" altLang="zh-CN" baseline="-25000" dirty="0">
                <a:ea typeface="+mn-ea"/>
                <a:cs typeface="+mn-ea"/>
                <a:sym typeface="+mn-lt"/>
              </a:rPr>
              <a:t>k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Discriminative approach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Model the conditional distribution p(c| X) directly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74B0BE-8707-4AF3-AA6C-323C5C535A8B}"/>
              </a:ext>
            </a:extLst>
          </p:cNvPr>
          <p:cNvGrpSpPr/>
          <p:nvPr/>
        </p:nvGrpSpPr>
        <p:grpSpPr>
          <a:xfrm>
            <a:off x="1279924" y="4820881"/>
            <a:ext cx="5758961" cy="1017103"/>
            <a:chOff x="1985937" y="4827457"/>
            <a:chExt cx="5758961" cy="1017103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E9BBCAE0-9D4F-4C0B-AA85-AD433D32E5B8}"/>
                </a:ext>
              </a:extLst>
            </p:cNvPr>
            <p:cNvSpPr/>
            <p:nvPr/>
          </p:nvSpPr>
          <p:spPr>
            <a:xfrm>
              <a:off x="5171002" y="5000365"/>
              <a:ext cx="2573896" cy="844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5994072-EC1E-4EA1-B738-05A47B26AB00}"/>
                    </a:ext>
                  </a:extLst>
                </p:cNvPr>
                <p:cNvSpPr txBox="1"/>
                <p:nvPr/>
              </p:nvSpPr>
              <p:spPr>
                <a:xfrm>
                  <a:off x="1985937" y="4827457"/>
                  <a:ext cx="39741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e.g.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𝐶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5994072-EC1E-4EA1-B738-05A47B26A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937" y="4827457"/>
                  <a:ext cx="3974123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2454" t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4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Discriminative vs. Generative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79D8D2-7AF6-4C13-84D7-5950F3F5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5896"/>
            <a:ext cx="7665604" cy="4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53E4-8EC4-4CC2-A8A2-4608CB91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B6029-C1A6-446C-ADF7-813A747C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6CE41-0DF0-4D20-A1C4-8796911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CB7B72-656D-4255-93C9-F18A8A15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7" y="411218"/>
            <a:ext cx="7994073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0" dirty="0">
                <a:ea typeface="+mn-ea"/>
                <a:cs typeface="+mn-ea"/>
                <a:sym typeface="+mn-lt"/>
              </a:rPr>
              <a:t>LDA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vs.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Logistic</a:t>
            </a:r>
            <a:r>
              <a:rPr lang="en-US" altLang="zh-CN" spc="6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Regression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2157797-13C4-4845-8A2B-624BB6277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" b="8292"/>
          <a:stretch/>
        </p:blipFill>
        <p:spPr>
          <a:xfrm>
            <a:off x="481467" y="1482428"/>
            <a:ext cx="7959969" cy="45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0" dirty="0">
                <a:cs typeface="+mn-ea"/>
                <a:sym typeface="+mn-lt"/>
              </a:rPr>
              <a:t>LDA </a:t>
            </a:r>
            <a:r>
              <a:rPr lang="en-US" altLang="zh-CN" spc="-35" dirty="0">
                <a:cs typeface="+mn-ea"/>
                <a:sym typeface="+mn-lt"/>
              </a:rPr>
              <a:t>vs. </a:t>
            </a:r>
            <a:r>
              <a:rPr lang="en-US" altLang="zh-CN" spc="-25" dirty="0">
                <a:cs typeface="+mn-ea"/>
                <a:sym typeface="+mn-lt"/>
              </a:rPr>
              <a:t>Logistic</a:t>
            </a:r>
            <a:r>
              <a:rPr lang="en-US" altLang="zh-CN" spc="65" dirty="0">
                <a:cs typeface="+mn-ea"/>
                <a:sym typeface="+mn-lt"/>
              </a:rPr>
              <a:t> </a:t>
            </a:r>
            <a:r>
              <a:rPr lang="en-US" altLang="zh-CN" spc="-35" dirty="0">
                <a:cs typeface="+mn-ea"/>
                <a:sym typeface="+mn-lt"/>
              </a:rPr>
              <a:t>Regression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Discriminative classifier (Logistic Regression)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Smaller asymptotic error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Slow convergence ~ O(p)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Generative classifier (Naive Bayes)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Larger asymptotic error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Can handle missing data (EM)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Fast convergence ~ O(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lg</a:t>
            </a:r>
            <a:r>
              <a:rPr lang="en-US" altLang="zh-CN" dirty="0">
                <a:ea typeface="+mn-ea"/>
                <a:cs typeface="+mn-ea"/>
                <a:sym typeface="+mn-lt"/>
              </a:rPr>
              <a:t>(p))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5C24C6E-7F5A-43EF-A0D3-6078C0932D5A}"/>
              </a:ext>
            </a:extLst>
          </p:cNvPr>
          <p:cNvSpPr txBox="1"/>
          <p:nvPr/>
        </p:nvSpPr>
        <p:spPr>
          <a:xfrm>
            <a:off x="6115050" y="4464217"/>
            <a:ext cx="2708006" cy="1557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 marR="329565">
              <a:lnSpc>
                <a:spcPct val="99400"/>
              </a:lnSpc>
              <a:spcBef>
                <a:spcPts val="265"/>
              </a:spcBef>
            </a:pPr>
            <a:r>
              <a:rPr sz="2000" dirty="0">
                <a:cs typeface="+mn-ea"/>
                <a:sym typeface="+mn-lt"/>
              </a:rPr>
              <a:t>the speed </a:t>
            </a:r>
            <a:r>
              <a:rPr sz="2000" spc="-10" dirty="0">
                <a:cs typeface="+mn-ea"/>
                <a:sym typeface="+mn-lt"/>
              </a:rPr>
              <a:t>at </a:t>
            </a:r>
            <a:r>
              <a:rPr sz="2000" dirty="0">
                <a:cs typeface="+mn-ea"/>
                <a:sym typeface="+mn-lt"/>
              </a:rPr>
              <a:t>which a </a:t>
            </a:r>
            <a:r>
              <a:rPr sz="2000" spc="-15" dirty="0">
                <a:cs typeface="+mn-ea"/>
                <a:sym typeface="+mn-lt"/>
              </a:rPr>
              <a:t>convergent </a:t>
            </a:r>
            <a:r>
              <a:rPr sz="2000" spc="-5" dirty="0">
                <a:cs typeface="+mn-ea"/>
                <a:sym typeface="+mn-lt"/>
              </a:rPr>
              <a:t>sequence approaches its limit is called  </a:t>
            </a:r>
            <a:r>
              <a:rPr sz="2000" dirty="0">
                <a:cs typeface="+mn-ea"/>
                <a:sym typeface="+mn-lt"/>
              </a:rPr>
              <a:t>the </a:t>
            </a:r>
            <a:r>
              <a:rPr sz="2000" spc="-25" dirty="0">
                <a:cs typeface="+mn-ea"/>
                <a:sym typeface="+mn-lt"/>
              </a:rPr>
              <a:t>rate </a:t>
            </a:r>
            <a:r>
              <a:rPr sz="2000" dirty="0">
                <a:cs typeface="+mn-ea"/>
                <a:sym typeface="+mn-lt"/>
              </a:rPr>
              <a:t>of</a:t>
            </a:r>
            <a:r>
              <a:rPr sz="2000" spc="40" dirty="0">
                <a:cs typeface="+mn-ea"/>
                <a:sym typeface="+mn-lt"/>
              </a:rPr>
              <a:t> </a:t>
            </a:r>
            <a:r>
              <a:rPr sz="2000" spc="-10" dirty="0">
                <a:cs typeface="+mn-ea"/>
                <a:sym typeface="+mn-lt"/>
              </a:rPr>
              <a:t>convergence.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5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81" y="371231"/>
            <a:ext cx="8515350" cy="61961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Summary: Discriminative vs. Generative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DF721-85C8-4480-A729-1D041F0C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Empirically,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generative</a:t>
            </a:r>
            <a:r>
              <a:rPr lang="en-US" altLang="zh-CN" dirty="0">
                <a:ea typeface="+mn-ea"/>
                <a:cs typeface="+mn-ea"/>
                <a:sym typeface="+mn-lt"/>
              </a:rPr>
              <a:t> classifiers approach their asymptotic error faster than discriminative ones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Good for small training set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Handle missing data well (EM)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Empirically,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discriminative</a:t>
            </a:r>
            <a:r>
              <a:rPr lang="en-US" altLang="zh-CN" dirty="0">
                <a:ea typeface="+mn-ea"/>
                <a:cs typeface="+mn-ea"/>
                <a:sym typeface="+mn-lt"/>
              </a:rPr>
              <a:t> classifiers have lower asymptotic error than generative ones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Good for larger training set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74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https://qiyanjun.github.io/2019f-UVA-CS6316-MachineLearning/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Tan, Steinbach, Kumar’s “Introduction to Data Mining” slide 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Andrew Moore’s slides 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Eric Xing’s slides 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KeChen</a:t>
            </a:r>
            <a:r>
              <a:rPr lang="en-US" altLang="zh-CN" dirty="0">
                <a:ea typeface="+mn-ea"/>
                <a:cs typeface="+mn-ea"/>
                <a:sym typeface="+mn-lt"/>
              </a:rPr>
              <a:t> NB slides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qHastie</a:t>
            </a:r>
            <a:r>
              <a:rPr lang="en-US" altLang="zh-CN" dirty="0">
                <a:ea typeface="+mn-ea"/>
                <a:cs typeface="+mn-ea"/>
                <a:sym typeface="+mn-lt"/>
              </a:rPr>
              <a:t>, Trevor, et al. The elements of statistical learning. Vol. 2. No. 1. New York: Springer, 2009.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C72775-BF3B-4895-A16C-5DF029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79" y="451383"/>
            <a:ext cx="8409842" cy="572719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Review: Single-Variate Gaussian Distribution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5997D-6C75-4EA5-A1EF-EC30072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B8D63-9E5F-48C2-A9E3-F204FC5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AFC4F-DE99-483E-9FC8-850B237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8638DCF-2556-4B44-A020-9F5885C0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" b="26878"/>
          <a:stretch/>
        </p:blipFill>
        <p:spPr>
          <a:xfrm>
            <a:off x="628650" y="1921284"/>
            <a:ext cx="8174971" cy="2640703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012850A8-99E1-48C0-90B6-878C6E30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9" t="76066" r="56852" b="1520"/>
          <a:stretch/>
        </p:blipFill>
        <p:spPr>
          <a:xfrm>
            <a:off x="1411963" y="4836806"/>
            <a:ext cx="1851949" cy="5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Multivariate Normal (Gaussian) PDFs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only widely used continuous joint PDF is the multivariate normal (or Gaussian):</a:t>
            </a:r>
          </a:p>
          <a:p>
            <a:endParaRPr lang="zh-CN" altLang="en-US" dirty="0">
              <a:solidFill>
                <a:prstClr val="black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8650" y="2645734"/>
            <a:ext cx="8184272" cy="1507555"/>
            <a:chOff x="628650" y="2367941"/>
            <a:chExt cx="8184272" cy="15075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367941"/>
              <a:ext cx="8126245" cy="940628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6785597" y="3170658"/>
              <a:ext cx="2027325" cy="704838"/>
              <a:chOff x="6813285" y="3042697"/>
              <a:chExt cx="2027325" cy="704838"/>
            </a:xfrm>
          </p:grpSpPr>
          <p:sp>
            <p:nvSpPr>
              <p:cNvPr id="9" name="object 11"/>
              <p:cNvSpPr/>
              <p:nvPr/>
            </p:nvSpPr>
            <p:spPr>
              <a:xfrm rot="11888333">
                <a:off x="7032108" y="3042697"/>
                <a:ext cx="54800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548004" h="338455">
                    <a:moveTo>
                      <a:pt x="67441" y="35787"/>
                    </a:moveTo>
                    <a:lnTo>
                      <a:pt x="62460" y="43906"/>
                    </a:lnTo>
                    <a:lnTo>
                      <a:pt x="542551" y="338434"/>
                    </a:lnTo>
                    <a:lnTo>
                      <a:pt x="547531" y="330315"/>
                    </a:lnTo>
                    <a:lnTo>
                      <a:pt x="67441" y="35787"/>
                    </a:lnTo>
                    <a:close/>
                  </a:path>
                  <a:path w="548004" h="338455">
                    <a:moveTo>
                      <a:pt x="0" y="0"/>
                    </a:moveTo>
                    <a:lnTo>
                      <a:pt x="45027" y="72322"/>
                    </a:lnTo>
                    <a:lnTo>
                      <a:pt x="62460" y="43906"/>
                    </a:lnTo>
                    <a:lnTo>
                      <a:pt x="51635" y="37265"/>
                    </a:lnTo>
                    <a:lnTo>
                      <a:pt x="56616" y="29146"/>
                    </a:lnTo>
                    <a:lnTo>
                      <a:pt x="71515" y="29146"/>
                    </a:lnTo>
                    <a:lnTo>
                      <a:pt x="84874" y="7371"/>
                    </a:lnTo>
                    <a:lnTo>
                      <a:pt x="0" y="0"/>
                    </a:lnTo>
                    <a:close/>
                  </a:path>
                  <a:path w="548004" h="338455">
                    <a:moveTo>
                      <a:pt x="56616" y="29146"/>
                    </a:moveTo>
                    <a:lnTo>
                      <a:pt x="51635" y="37265"/>
                    </a:lnTo>
                    <a:lnTo>
                      <a:pt x="62460" y="43906"/>
                    </a:lnTo>
                    <a:lnTo>
                      <a:pt x="67441" y="35787"/>
                    </a:lnTo>
                    <a:lnTo>
                      <a:pt x="56616" y="29146"/>
                    </a:lnTo>
                    <a:close/>
                  </a:path>
                  <a:path w="548004" h="338455">
                    <a:moveTo>
                      <a:pt x="71515" y="29146"/>
                    </a:moveTo>
                    <a:lnTo>
                      <a:pt x="56616" y="29146"/>
                    </a:lnTo>
                    <a:lnTo>
                      <a:pt x="67441" y="35787"/>
                    </a:lnTo>
                    <a:lnTo>
                      <a:pt x="71515" y="291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object 12"/>
              <p:cNvSpPr txBox="1"/>
              <p:nvPr/>
            </p:nvSpPr>
            <p:spPr>
              <a:xfrm>
                <a:off x="6813285" y="3426934"/>
                <a:ext cx="2027325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000" dirty="0">
                    <a:solidFill>
                      <a:prstClr val="black"/>
                    </a:solidFill>
                    <a:cs typeface="+mn-ea"/>
                    <a:sym typeface="+mn-lt"/>
                  </a:rPr>
                  <a:t>Covariance Matrix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385241" y="3110256"/>
              <a:ext cx="996347" cy="659084"/>
              <a:chOff x="5385241" y="3110256"/>
              <a:chExt cx="996347" cy="659084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5978998" y="3110256"/>
                <a:ext cx="402590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402589" h="372744">
                    <a:moveTo>
                      <a:pt x="30060" y="292789"/>
                    </a:moveTo>
                    <a:lnTo>
                      <a:pt x="0" y="372503"/>
                    </a:lnTo>
                    <a:lnTo>
                      <a:pt x="81808" y="348724"/>
                    </a:lnTo>
                    <a:lnTo>
                      <a:pt x="67147" y="332877"/>
                    </a:lnTo>
                    <a:lnTo>
                      <a:pt x="49846" y="332877"/>
                    </a:lnTo>
                    <a:lnTo>
                      <a:pt x="43378" y="325885"/>
                    </a:lnTo>
                    <a:lnTo>
                      <a:pt x="52700" y="317261"/>
                    </a:lnTo>
                    <a:lnTo>
                      <a:pt x="30060" y="292789"/>
                    </a:lnTo>
                    <a:close/>
                  </a:path>
                  <a:path w="402589" h="372744">
                    <a:moveTo>
                      <a:pt x="52700" y="317261"/>
                    </a:moveTo>
                    <a:lnTo>
                      <a:pt x="43378" y="325885"/>
                    </a:lnTo>
                    <a:lnTo>
                      <a:pt x="49846" y="332877"/>
                    </a:lnTo>
                    <a:lnTo>
                      <a:pt x="59168" y="324252"/>
                    </a:lnTo>
                    <a:lnTo>
                      <a:pt x="52700" y="317261"/>
                    </a:lnTo>
                    <a:close/>
                  </a:path>
                  <a:path w="402589" h="372744">
                    <a:moveTo>
                      <a:pt x="59168" y="324252"/>
                    </a:moveTo>
                    <a:lnTo>
                      <a:pt x="49846" y="332877"/>
                    </a:lnTo>
                    <a:lnTo>
                      <a:pt x="67147" y="332877"/>
                    </a:lnTo>
                    <a:lnTo>
                      <a:pt x="59168" y="324252"/>
                    </a:lnTo>
                    <a:close/>
                  </a:path>
                  <a:path w="402589" h="372744">
                    <a:moveTo>
                      <a:pt x="395639" y="0"/>
                    </a:moveTo>
                    <a:lnTo>
                      <a:pt x="52700" y="317261"/>
                    </a:lnTo>
                    <a:lnTo>
                      <a:pt x="59168" y="324252"/>
                    </a:lnTo>
                    <a:lnTo>
                      <a:pt x="402107" y="6991"/>
                    </a:lnTo>
                    <a:lnTo>
                      <a:pt x="39563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object 14"/>
              <p:cNvSpPr txBox="1"/>
              <p:nvPr/>
            </p:nvSpPr>
            <p:spPr>
              <a:xfrm>
                <a:off x="5385241" y="3448739"/>
                <a:ext cx="955283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000" spc="-5" dirty="0">
                    <a:solidFill>
                      <a:prstClr val="black"/>
                    </a:solidFill>
                    <a:cs typeface="+mn-ea"/>
                    <a:sym typeface="+mn-lt"/>
                  </a:rPr>
                  <a:t>M</a:t>
                </a:r>
                <a:r>
                  <a:rPr sz="2000" dirty="0">
                    <a:solidFill>
                      <a:prstClr val="black"/>
                    </a:solidFill>
                    <a:cs typeface="+mn-ea"/>
                    <a:sym typeface="+mn-lt"/>
                  </a:rPr>
                  <a:t>ean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125300" y="4635699"/>
            <a:ext cx="4893399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76555" marR="266700" lvl="0" indent="-285750">
              <a:lnSpc>
                <a:spcPct val="97900"/>
              </a:lnSpc>
              <a:spcBef>
                <a:spcPts val="405"/>
              </a:spcBef>
              <a:buFont typeface="Arial"/>
              <a:buChar char="•"/>
              <a:tabLst>
                <a:tab pos="377190" algn="l"/>
              </a:tabLst>
            </a:pP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Mean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normal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PDF is</a:t>
            </a:r>
            <a:r>
              <a:rPr lang="en-US" altLang="zh-CN" sz="2000" spc="-9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at peak </a:t>
            </a:r>
            <a:r>
              <a:rPr lang="en-US" altLang="zh-CN" sz="2000" spc="-10" dirty="0">
                <a:solidFill>
                  <a:prstClr val="black"/>
                </a:solidFill>
                <a:cs typeface="+mn-ea"/>
                <a:sym typeface="+mn-lt"/>
              </a:rPr>
              <a:t>value.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Contours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equal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PDF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form</a:t>
            </a:r>
            <a:r>
              <a:rPr lang="en-US" altLang="zh-CN" sz="2000" spc="-35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ellipses.</a:t>
            </a:r>
            <a:endParaRPr lang="en-US" altLang="zh-CN"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123643" y="5494991"/>
            <a:ext cx="6675617" cy="672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57810" indent="-167640">
              <a:spcBef>
                <a:spcPts val="445"/>
              </a:spcBef>
              <a:buFontTx/>
              <a:buChar char="•"/>
              <a:tabLst>
                <a:tab pos="258445" algn="l"/>
              </a:tabLst>
            </a:pP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The covariance matrix captures linear dependencies among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439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79684" cy="585111"/>
          </a:xfrm>
        </p:spPr>
        <p:txBody>
          <a:bodyPr/>
          <a:lstStyle/>
          <a:p>
            <a:r>
              <a:rPr lang="en-US" altLang="zh-CN" sz="3600" dirty="0"/>
              <a:t>Example: the Bivariate Normal distribution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40" y="1509213"/>
            <a:ext cx="4692891" cy="109860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31846" y="4194851"/>
            <a:ext cx="5480307" cy="1176706"/>
            <a:chOff x="445930" y="4025735"/>
            <a:chExt cx="7975735" cy="16013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30" y="4025735"/>
              <a:ext cx="7258794" cy="1492562"/>
            </a:xfrm>
            <a:prstGeom prst="rect">
              <a:avLst/>
            </a:prstGeom>
          </p:spPr>
        </p:pic>
        <p:sp>
          <p:nvSpPr>
            <p:cNvPr id="18" name="object 20"/>
            <p:cNvSpPr txBox="1"/>
            <p:nvPr/>
          </p:nvSpPr>
          <p:spPr>
            <a:xfrm>
              <a:off x="7657408" y="5178571"/>
              <a:ext cx="764257" cy="448512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050" spc="-60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r>
                <a:rPr sz="2050" spc="30" dirty="0">
                  <a:solidFill>
                    <a:prstClr val="black"/>
                  </a:solidFill>
                  <a:latin typeface="Symbol"/>
                  <a:cs typeface="Symbol"/>
                </a:rPr>
                <a:t></a:t>
              </a:r>
              <a:r>
                <a:rPr sz="2050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endParaRPr sz="205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86050" y="2675939"/>
            <a:ext cx="3084348" cy="1342910"/>
            <a:chOff x="445930" y="2453016"/>
            <a:chExt cx="4067644" cy="1706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06"/>
            <a:stretch/>
          </p:blipFill>
          <p:spPr>
            <a:xfrm>
              <a:off x="445930" y="2453016"/>
              <a:ext cx="3200095" cy="17063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0" t="39279" r="5164" b="38336"/>
            <a:stretch/>
          </p:blipFill>
          <p:spPr>
            <a:xfrm>
              <a:off x="3853817" y="3123486"/>
              <a:ext cx="659757" cy="381965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26CB8E-E7E1-4A73-B1E8-CCF9E9D12166}"/>
              </a:ext>
            </a:extLst>
          </p:cNvPr>
          <p:cNvGrpSpPr/>
          <p:nvPr/>
        </p:nvGrpSpPr>
        <p:grpSpPr>
          <a:xfrm>
            <a:off x="2195509" y="5291619"/>
            <a:ext cx="4752981" cy="698968"/>
            <a:chOff x="2195509" y="5497996"/>
            <a:chExt cx="4752981" cy="69896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9E3EA95-0C2A-4958-8EDB-6F6BCE98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509" y="5497996"/>
              <a:ext cx="4752981" cy="69896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F0C0EC-AE2B-42FB-A281-C3031B9DC11C}"/>
                </a:ext>
              </a:extLst>
            </p:cNvPr>
            <p:cNvSpPr txBox="1"/>
            <p:nvPr/>
          </p:nvSpPr>
          <p:spPr>
            <a:xfrm>
              <a:off x="3078865" y="582836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  <a:endParaRPr lang="zh-CN" altLang="en-US" sz="1400" dirty="0"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0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Bi-Variate Gaussian Distribution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783" y="1408280"/>
            <a:ext cx="7462433" cy="2863084"/>
            <a:chOff x="543294" y="1408280"/>
            <a:chExt cx="7462433" cy="2863084"/>
          </a:xfrm>
        </p:grpSpPr>
        <p:sp>
          <p:nvSpPr>
            <p:cNvPr id="8" name="object 3"/>
            <p:cNvSpPr/>
            <p:nvPr/>
          </p:nvSpPr>
          <p:spPr>
            <a:xfrm>
              <a:off x="543294" y="1602171"/>
              <a:ext cx="2390059" cy="1927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584516" y="3927680"/>
              <a:ext cx="2307613" cy="3436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 lvl="0" indent="0" defTabSz="914400" eaLnBrk="1" fontAlgn="auto" latinLnBrk="0" hangingPunct="1">
                <a:lnSpc>
                  <a:spcPct val="114199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Bivariate </a:t>
              </a: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normal </a:t>
              </a:r>
              <a:r>
                <a:rPr kumimoji="0" sz="2000" b="0" i="0" u="none" strike="noStrike" kern="0" cap="none" spc="-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PDF</a:t>
              </a:r>
              <a:endParaRPr kumimoji="0" sz="2400" b="0" i="0" u="none" strike="noStrike" kern="0" cap="none" spc="0" normalizeH="0" baseline="-17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bject 5"/>
            <p:cNvSpPr/>
            <p:nvPr/>
          </p:nvSpPr>
          <p:spPr>
            <a:xfrm>
              <a:off x="4248446" y="1408280"/>
              <a:ext cx="3757281" cy="2646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125300" y="4635699"/>
            <a:ext cx="4893399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76555" marR="266700" lvl="0" indent="-285750">
              <a:lnSpc>
                <a:spcPct val="97900"/>
              </a:lnSpc>
              <a:spcBef>
                <a:spcPts val="405"/>
              </a:spcBef>
              <a:buFont typeface="Arial"/>
              <a:buChar char="•"/>
              <a:tabLst>
                <a:tab pos="377190" algn="l"/>
              </a:tabLst>
            </a:pP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Mean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normal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PDF is</a:t>
            </a:r>
            <a:r>
              <a:rPr lang="en-US" altLang="zh-CN" sz="2000" spc="-9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at peak </a:t>
            </a:r>
            <a:r>
              <a:rPr lang="en-US" altLang="zh-CN" sz="2000" spc="-10" dirty="0">
                <a:solidFill>
                  <a:prstClr val="black"/>
                </a:solidFill>
                <a:cs typeface="+mn-ea"/>
                <a:sym typeface="+mn-lt"/>
              </a:rPr>
              <a:t>value.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Contours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equal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PDF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form</a:t>
            </a:r>
            <a:r>
              <a:rPr lang="en-US" altLang="zh-CN" sz="2000" spc="-35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+mn-ea"/>
                <a:sym typeface="+mn-lt"/>
              </a:rPr>
              <a:t>ellipses.</a:t>
            </a:r>
            <a:endParaRPr lang="en-US" altLang="zh-CN"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123643" y="5494991"/>
            <a:ext cx="6675617" cy="672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57810" indent="-167640">
              <a:spcBef>
                <a:spcPts val="445"/>
              </a:spcBef>
              <a:buFontTx/>
              <a:buChar char="•"/>
              <a:tabLst>
                <a:tab pos="258445" algn="l"/>
              </a:tabLst>
            </a:pPr>
            <a:r>
              <a:rPr sz="2000" spc="-5" dirty="0">
                <a:solidFill>
                  <a:prstClr val="black"/>
                </a:solidFill>
                <a:cs typeface="+mn-ea"/>
                <a:sym typeface="+mn-lt"/>
              </a:rPr>
              <a:t>The covariance matrix captures linear dependencies among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5157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859" y="458912"/>
            <a:ext cx="8272282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Surface Plots of the bivariate Normal distribution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10705"/>
            <a:ext cx="7886700" cy="328517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4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c3mjpa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9041</TotalTime>
  <Words>1166</Words>
  <Application>Microsoft Office PowerPoint</Application>
  <PresentationFormat>全屏显示(4:3)</PresentationFormat>
  <Paragraphs>336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Arial</vt:lpstr>
      <vt:lpstr>Calibri</vt:lpstr>
      <vt:lpstr>Calibri Light</vt:lpstr>
      <vt:lpstr>Cambria</vt:lpstr>
      <vt:lpstr>Cambria Math</vt:lpstr>
      <vt:lpstr>Palatino Linotype</vt:lpstr>
      <vt:lpstr>Symbol</vt:lpstr>
      <vt:lpstr>Times New Roman</vt:lpstr>
      <vt:lpstr>Wingdings</vt:lpstr>
      <vt:lpstr>Office 主题​​</vt:lpstr>
      <vt:lpstr>PowerPoint 演示文稿</vt:lpstr>
      <vt:lpstr>Course Content Plan</vt:lpstr>
      <vt:lpstr>Today: More Generative Bayes Classifiers</vt:lpstr>
      <vt:lpstr>PowerPoint 演示文稿</vt:lpstr>
      <vt:lpstr>Review: Single-Variate Gaussian Distribution</vt:lpstr>
      <vt:lpstr>Multivariate Normal (Gaussian) PDFs</vt:lpstr>
      <vt:lpstr>Example: the Bivariate Normal distribution</vt:lpstr>
      <vt:lpstr>Bi-Variate Gaussian Distribution</vt:lpstr>
      <vt:lpstr>Surface Plots of the bivariate Normal distribution</vt:lpstr>
      <vt:lpstr>Contour Plots of the bivariate Normal distribution</vt:lpstr>
      <vt:lpstr>Scatter Plots of the bivariate Normal distribution</vt:lpstr>
      <vt:lpstr>Trivariate Normal distribution </vt:lpstr>
      <vt:lpstr>The Big Picture</vt:lpstr>
      <vt:lpstr>How to Estimate 1D Gaussian:  MLE</vt:lpstr>
      <vt:lpstr>How to Estimate p-D Gaussian:  MLE</vt:lpstr>
      <vt:lpstr>Review: Generative BC</vt:lpstr>
      <vt:lpstr>Review: Naïve Bayes Classifier</vt:lpstr>
      <vt:lpstr>Today: More Generative Bayes Classifiers</vt:lpstr>
      <vt:lpstr>Gaussian Naïve Bayes Classifier</vt:lpstr>
      <vt:lpstr>Gaussian Naïve Bayes Classifier</vt:lpstr>
      <vt:lpstr>Gaussian Naïve Bayes Classifier</vt:lpstr>
      <vt:lpstr>Gaussian Naïve Bayes Classifier</vt:lpstr>
      <vt:lpstr>Today: More Generative Bayes Classifiers</vt:lpstr>
      <vt:lpstr>Not-naïve Gaussian means?</vt:lpstr>
      <vt:lpstr>Not-naïve Gaussian BC</vt:lpstr>
      <vt:lpstr>covariance matrix are the same across classes</vt:lpstr>
      <vt:lpstr>PowerPoint 演示文稿</vt:lpstr>
      <vt:lpstr>PowerPoint 演示文稿</vt:lpstr>
      <vt:lpstr>PowerPoint 演示文稿</vt:lpstr>
      <vt:lpstr>PowerPoint 演示文稿</vt:lpstr>
      <vt:lpstr>LDA Classification Rule </vt:lpstr>
      <vt:lpstr>Not-naïve Gaussian BC</vt:lpstr>
      <vt:lpstr>If covariance matrix are not the same </vt:lpstr>
      <vt:lpstr>Regularized Discriminant Analysis </vt:lpstr>
      <vt:lpstr>More: Decision Boundary of Gaussian naïve  Bayes Classifiers?</vt:lpstr>
      <vt:lpstr>PowerPoint 演示文稿</vt:lpstr>
      <vt:lpstr>Today: More Generative Bayes Classifiers</vt:lpstr>
      <vt:lpstr>Discriminative vs. Generative</vt:lpstr>
      <vt:lpstr>Discriminative vs. Generative</vt:lpstr>
      <vt:lpstr>LDA vs. Logistic Regression</vt:lpstr>
      <vt:lpstr>LDA vs. Logistic Regression</vt:lpstr>
      <vt:lpstr>Summary: Discriminative vs. Generative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316</cp:revision>
  <dcterms:created xsi:type="dcterms:W3CDTF">2019-04-07T06:41:07Z</dcterms:created>
  <dcterms:modified xsi:type="dcterms:W3CDTF">2020-05-04T13:32:25Z</dcterms:modified>
</cp:coreProperties>
</file>