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5"/>
  </p:notesMasterIdLst>
  <p:sldIdLst>
    <p:sldId id="265" r:id="rId2"/>
    <p:sldId id="341" r:id="rId3"/>
    <p:sldId id="344" r:id="rId4"/>
    <p:sldId id="278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342" r:id="rId14"/>
    <p:sldId id="343" r:id="rId15"/>
    <p:sldId id="32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30" r:id="rId27"/>
    <p:sldId id="331" r:id="rId28"/>
    <p:sldId id="332" r:id="rId29"/>
    <p:sldId id="333" r:id="rId30"/>
    <p:sldId id="334" r:id="rId31"/>
    <p:sldId id="335" r:id="rId32"/>
    <p:sldId id="301" r:id="rId33"/>
    <p:sldId id="302" r:id="rId34"/>
    <p:sldId id="304" r:id="rId35"/>
    <p:sldId id="305" r:id="rId36"/>
    <p:sldId id="303" r:id="rId37"/>
    <p:sldId id="306" r:id="rId38"/>
    <p:sldId id="307" r:id="rId39"/>
    <p:sldId id="337" r:id="rId40"/>
    <p:sldId id="308" r:id="rId41"/>
    <p:sldId id="338" r:id="rId42"/>
    <p:sldId id="339" r:id="rId43"/>
    <p:sldId id="309" r:id="rId44"/>
    <p:sldId id="310" r:id="rId45"/>
    <p:sldId id="311" r:id="rId46"/>
    <p:sldId id="312" r:id="rId47"/>
    <p:sldId id="340" r:id="rId48"/>
    <p:sldId id="313" r:id="rId49"/>
    <p:sldId id="314" r:id="rId50"/>
    <p:sldId id="315" r:id="rId51"/>
    <p:sldId id="316" r:id="rId52"/>
    <p:sldId id="269" r:id="rId53"/>
    <p:sldId id="268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</p14:sldIdLst>
        </p14:section>
        <p14:section name="content" id="{AE999BAE-2150-4B27-8D23-110EB47F0269}">
          <p14:sldIdLst>
            <p14:sldId id="341"/>
            <p14:sldId id="344"/>
          </p14:sldIdLst>
        </p14:section>
        <p14:section name="1" id="{750E8096-A308-44AB-BD01-F37676DD6B48}">
          <p14:sldIdLst>
            <p14:sldId id="278"/>
            <p14:sldId id="281"/>
            <p14:sldId id="282"/>
            <p14:sldId id="283"/>
            <p14:sldId id="284"/>
            <p14:sldId id="285"/>
          </p14:sldIdLst>
        </p14:section>
        <p14:section name="2" id="{02449949-6011-4CFB-80DD-93CCE295ABCA}">
          <p14:sldIdLst>
            <p14:sldId id="286"/>
            <p14:sldId id="287"/>
            <p14:sldId id="288"/>
            <p14:sldId id="342"/>
            <p14:sldId id="343"/>
          </p14:sldIdLst>
        </p14:section>
        <p14:section name="4" id="{D22F5BF1-7094-449B-9DD7-A28A27EE9446}">
          <p14:sldIdLst>
            <p14:sldId id="32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30"/>
            <p14:sldId id="331"/>
            <p14:sldId id="332"/>
            <p14:sldId id="333"/>
            <p14:sldId id="334"/>
            <p14:sldId id="335"/>
            <p14:sldId id="301"/>
            <p14:sldId id="302"/>
            <p14:sldId id="304"/>
            <p14:sldId id="305"/>
            <p14:sldId id="303"/>
            <p14:sldId id="306"/>
            <p14:sldId id="307"/>
            <p14:sldId id="337"/>
            <p14:sldId id="308"/>
            <p14:sldId id="338"/>
          </p14:sldIdLst>
        </p14:section>
        <p14:section name="5" id="{424897E4-E94D-4290-8EFC-7C5847C550F3}">
          <p14:sldIdLst>
            <p14:sldId id="339"/>
            <p14:sldId id="309"/>
            <p14:sldId id="310"/>
            <p14:sldId id="311"/>
            <p14:sldId id="312"/>
          </p14:sldIdLst>
        </p14:section>
        <p14:section name="6" id="{F068FAFF-5911-49AC-B3A8-2CAAA57FAA36}">
          <p14:sldIdLst>
            <p14:sldId id="340"/>
            <p14:sldId id="313"/>
            <p14:sldId id="314"/>
            <p14:sldId id="315"/>
            <p14:sldId id="316"/>
          </p14:sldIdLst>
        </p14:section>
        <p14:section name="Final" id="{E1E3221E-6D36-4C82-B070-E76D7D2AEF93}">
          <p14:sldIdLst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嘉莹" initials="周" lastIdx="3" clrIdx="0">
    <p:extLst>
      <p:ext uri="{19B8F6BF-5375-455C-9EA6-DF929625EA0E}">
        <p15:presenceInfo xmlns:p15="http://schemas.microsoft.com/office/powerpoint/2012/main" userId="7d1847ba86bbe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1601" autoAdjust="0"/>
  </p:normalViewPr>
  <p:slideViewPr>
    <p:cSldViewPr snapToGrid="0">
      <p:cViewPr varScale="1">
        <p:scale>
          <a:sx n="63" d="100"/>
          <a:sy n="63" d="100"/>
        </p:scale>
        <p:origin x="11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3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6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0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9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8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32.png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cs typeface="+mn-ea"/>
                <a:sym typeface="+mn-lt"/>
              </a:rPr>
              <a:t>Dr. </a:t>
            </a:r>
            <a:r>
              <a:rPr lang="en-US" sz="2400" spc="-85" dirty="0">
                <a:cs typeface="+mn-ea"/>
                <a:sym typeface="+mn-lt"/>
              </a:rPr>
              <a:t>Beilun Wang</a:t>
            </a:r>
            <a:r>
              <a:rPr sz="2400" spc="55" dirty="0">
                <a:cs typeface="+mn-ea"/>
                <a:sym typeface="+mn-lt"/>
              </a:rPr>
              <a:t> </a:t>
            </a:r>
            <a:endParaRPr sz="24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cs typeface="+mn-ea"/>
              <a:sym typeface="+mn-lt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cs typeface="+mn-ea"/>
                <a:sym typeface="+mn-lt"/>
              </a:rPr>
              <a:t>         Southeast </a:t>
            </a:r>
            <a:r>
              <a:rPr sz="2400" spc="-10" dirty="0" smtClean="0">
                <a:cs typeface="+mn-ea"/>
                <a:sym typeface="+mn-lt"/>
              </a:rPr>
              <a:t>University </a:t>
            </a:r>
            <a:r>
              <a:rPr sz="2400" spc="-5" dirty="0" smtClean="0">
                <a:cs typeface="+mn-ea"/>
                <a:sym typeface="+mn-lt"/>
              </a:rPr>
              <a:t>  </a:t>
            </a:r>
            <a:endParaRPr sz="2400" spc="-5" dirty="0">
              <a:cs typeface="+mn-ea"/>
              <a:sym typeface="+mn-lt"/>
            </a:endParaRP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cs typeface="+mn-ea"/>
                <a:sym typeface="+mn-lt"/>
              </a:rPr>
              <a:t>               School</a:t>
            </a:r>
            <a:r>
              <a:rPr sz="2400" spc="-5" dirty="0">
                <a:cs typeface="+mn-ea"/>
                <a:sym typeface="+mn-lt"/>
              </a:rPr>
              <a:t> </a:t>
            </a:r>
            <a:r>
              <a:rPr sz="2400" spc="-5" dirty="0" smtClean="0">
                <a:cs typeface="+mn-ea"/>
                <a:sym typeface="+mn-lt"/>
              </a:rPr>
              <a:t>of </a:t>
            </a:r>
            <a:r>
              <a:rPr sz="2400" spc="-5" dirty="0">
                <a:cs typeface="+mn-ea"/>
                <a:sym typeface="+mn-lt"/>
              </a:rPr>
              <a:t>Computer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cs typeface="+mn-ea"/>
                <a:sym typeface="+mn-lt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669925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>
                <a:ea typeface="+mn-ea"/>
                <a:cs typeface="+mn-ea"/>
                <a:sym typeface="+mn-lt"/>
              </a:rPr>
              <a:t>Machine</a:t>
            </a:r>
            <a:r>
              <a:rPr lang="en-US" sz="5300" spc="-35" dirty="0">
                <a:ea typeface="+mn-ea"/>
                <a:cs typeface="+mn-ea"/>
                <a:sym typeface="+mn-lt"/>
              </a:rPr>
              <a:t> </a:t>
            </a:r>
            <a:r>
              <a:rPr lang="en-US" sz="5300" spc="45" dirty="0">
                <a:ea typeface="+mn-ea"/>
                <a:cs typeface="+mn-ea"/>
                <a:sym typeface="+mn-lt"/>
              </a:rPr>
              <a:t>Learning</a:t>
            </a:r>
            <a:endParaRPr lang="en-US" sz="5300" dirty="0">
              <a:ea typeface="+mn-ea"/>
              <a:cs typeface="+mn-ea"/>
              <a:sym typeface="+mn-lt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887903" y="1803576"/>
            <a:ext cx="7210711" cy="29796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800" b="0" spc="30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Lecture </a:t>
            </a:r>
            <a:r>
              <a:rPr lang="en-US" altLang="zh-CN" sz="4800" spc="-5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19c</a:t>
            </a:r>
            <a:r>
              <a:rPr sz="4800" b="0" spc="35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:</a:t>
            </a:r>
            <a:r>
              <a:rPr lang="en-US" sz="4800" b="0" spc="35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</a:t>
            </a:r>
            <a:r>
              <a:rPr lang="en-US" sz="4800" spc="35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Unsupervised Clustering </a:t>
            </a:r>
            <a:r>
              <a:rPr lang="en-US" sz="48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(III): Gaussian Mixture Model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sz="4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58150" cy="572719"/>
          </a:xfrm>
        </p:spPr>
        <p:txBody>
          <a:bodyPr/>
          <a:lstStyle/>
          <a:p>
            <a:r>
              <a:rPr lang="en-US" altLang="zh-CN" dirty="0" smtClean="0">
                <a:ea typeface="+mn-ea"/>
                <a:cs typeface="+mn-ea"/>
                <a:sym typeface="+mn-lt"/>
              </a:rPr>
              <a:t>Today: </a:t>
            </a:r>
            <a:r>
              <a:rPr lang="en-US" altLang="zh-CN" dirty="0">
                <a:ea typeface="+mn-ea"/>
                <a:cs typeface="+mn-ea"/>
                <a:sym typeface="+mn-lt"/>
              </a:rPr>
              <a:t>Gaussian Mixture Model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Review of Gaussian Distribution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GMM for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clustering: </a:t>
            </a:r>
            <a:r>
              <a:rPr lang="en-US" altLang="zh-CN" dirty="0">
                <a:ea typeface="+mn-ea"/>
                <a:cs typeface="+mn-ea"/>
                <a:sym typeface="+mn-lt"/>
              </a:rPr>
              <a:t>basic algorithm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GMM connecting to K-means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Problems of GMM and K-means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20650" y="1615044"/>
            <a:ext cx="508000" cy="3051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2" y="418123"/>
            <a:ext cx="8691196" cy="525827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 Gaussian Mixture Model for Clustering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EC26FFF-F20E-42DD-87CA-D230187D7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4299123" cy="45619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>
                    <a:ea typeface="+mn-ea"/>
                    <a:cs typeface="+mn-ea"/>
                    <a:sym typeface="+mn-lt"/>
                  </a:rPr>
                  <a:t>Assume that data are generated from a mixture of Gaussian distributions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For each Gaussian distribution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：</a:t>
                </a:r>
                <a:endParaRPr lang="en-US" altLang="zh-CN" sz="2400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 smtClean="0">
                    <a:ea typeface="+mn-ea"/>
                    <a:cs typeface="+mn-ea"/>
                    <a:sym typeface="+mn-lt"/>
                  </a:rPr>
                  <a:t>Center: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i="1" baseline="-25000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covariance: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Σ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For each data point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：</a:t>
                </a:r>
                <a:endParaRPr lang="en-US" altLang="zh-CN" sz="2400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Determine membership:</a:t>
                </a:r>
                <a:r>
                  <a:rPr lang="zh-CN" altLang="en-US" sz="2000" dirty="0">
                    <a:ea typeface="+mn-ea"/>
                    <a:cs typeface="+mn-ea"/>
                    <a:sym typeface="+mn-lt"/>
                  </a:rPr>
                  <a:t>  </a:t>
                </a:r>
                <a:endParaRPr lang="en-US" altLang="zh-CN" sz="2000" dirty="0" smtClean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>
                    <a:ea typeface="+mn-ea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:</a:t>
                </a:r>
                <a:r>
                  <a:rPr lang="zh-CN" altLang="en-US" sz="20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 belongs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𝑗</m:t>
                    </m:r>
                  </m:oMath>
                </a14:m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-</a:t>
                </a:r>
                <a:r>
                  <a:rPr lang="en-US" altLang="zh-CN" sz="2000" dirty="0" err="1">
                    <a:ea typeface="+mn-ea"/>
                    <a:cs typeface="+mn-ea"/>
                    <a:sym typeface="+mn-lt"/>
                  </a:rPr>
                  <a:t>th</a:t>
                </a: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 cluster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2000" dirty="0"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sz="2400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EC26FFF-F20E-42DD-87CA-D230187D7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4299123" cy="4561919"/>
              </a:xfrm>
              <a:blipFill>
                <a:blip r:embed="rId2"/>
                <a:stretch>
                  <a:fillRect l="-1844" t="-1070" r="-6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4B24D7E6-86D4-4C00-9B0B-8B86F4995ADA}"/>
              </a:ext>
            </a:extLst>
          </p:cNvPr>
          <p:cNvGrpSpPr/>
          <p:nvPr/>
        </p:nvGrpSpPr>
        <p:grpSpPr>
          <a:xfrm>
            <a:off x="4952860" y="1615044"/>
            <a:ext cx="4039146" cy="4164433"/>
            <a:chOff x="4343400" y="1774825"/>
            <a:chExt cx="4708525" cy="485457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48EC900-4331-43E6-A8AF-3A5356078836}"/>
                </a:ext>
              </a:extLst>
            </p:cNvPr>
            <p:cNvSpPr/>
            <p:nvPr/>
          </p:nvSpPr>
          <p:spPr>
            <a:xfrm>
              <a:off x="4343400" y="1774825"/>
              <a:ext cx="4708525" cy="4854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DC4E29F-8637-45E2-9D4A-5E77397ABE67}"/>
                </a:ext>
              </a:extLst>
            </p:cNvPr>
            <p:cNvSpPr/>
            <p:nvPr/>
          </p:nvSpPr>
          <p:spPr>
            <a:xfrm>
              <a:off x="6096000" y="251460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571500"/>
                  </a:moveTo>
                  <a:lnTo>
                    <a:pt x="1894" y="524628"/>
                  </a:lnTo>
                  <a:lnTo>
                    <a:pt x="7479" y="478799"/>
                  </a:lnTo>
                  <a:lnTo>
                    <a:pt x="16609" y="434162"/>
                  </a:lnTo>
                  <a:lnTo>
                    <a:pt x="29135" y="390861"/>
                  </a:lnTo>
                  <a:lnTo>
                    <a:pt x="44911" y="349046"/>
                  </a:lnTo>
                  <a:lnTo>
                    <a:pt x="63789" y="308862"/>
                  </a:lnTo>
                  <a:lnTo>
                    <a:pt x="85623" y="270458"/>
                  </a:lnTo>
                  <a:lnTo>
                    <a:pt x="110266" y="233979"/>
                  </a:lnTo>
                  <a:lnTo>
                    <a:pt x="137570" y="199573"/>
                  </a:lnTo>
                  <a:lnTo>
                    <a:pt x="167388" y="167388"/>
                  </a:lnTo>
                  <a:lnTo>
                    <a:pt x="199573" y="137570"/>
                  </a:lnTo>
                  <a:lnTo>
                    <a:pt x="233979" y="110266"/>
                  </a:lnTo>
                  <a:lnTo>
                    <a:pt x="270458" y="85623"/>
                  </a:lnTo>
                  <a:lnTo>
                    <a:pt x="308862" y="63789"/>
                  </a:lnTo>
                  <a:lnTo>
                    <a:pt x="349046" y="44911"/>
                  </a:lnTo>
                  <a:lnTo>
                    <a:pt x="390861" y="29135"/>
                  </a:lnTo>
                  <a:lnTo>
                    <a:pt x="434162" y="16609"/>
                  </a:lnTo>
                  <a:lnTo>
                    <a:pt x="478799" y="7479"/>
                  </a:lnTo>
                  <a:lnTo>
                    <a:pt x="524628" y="1894"/>
                  </a:lnTo>
                  <a:lnTo>
                    <a:pt x="571500" y="0"/>
                  </a:lnTo>
                  <a:lnTo>
                    <a:pt x="618372" y="1894"/>
                  </a:lnTo>
                  <a:lnTo>
                    <a:pt x="664200" y="7479"/>
                  </a:lnTo>
                  <a:lnTo>
                    <a:pt x="708838" y="16609"/>
                  </a:lnTo>
                  <a:lnTo>
                    <a:pt x="752138" y="29135"/>
                  </a:lnTo>
                  <a:lnTo>
                    <a:pt x="793954" y="44911"/>
                  </a:lnTo>
                  <a:lnTo>
                    <a:pt x="834137" y="63789"/>
                  </a:lnTo>
                  <a:lnTo>
                    <a:pt x="872542" y="85623"/>
                  </a:lnTo>
                  <a:lnTo>
                    <a:pt x="909021" y="110266"/>
                  </a:lnTo>
                  <a:lnTo>
                    <a:pt x="943426" y="137570"/>
                  </a:lnTo>
                  <a:lnTo>
                    <a:pt x="975612" y="167388"/>
                  </a:lnTo>
                  <a:lnTo>
                    <a:pt x="1005430" y="199573"/>
                  </a:lnTo>
                  <a:lnTo>
                    <a:pt x="1032734" y="233979"/>
                  </a:lnTo>
                  <a:lnTo>
                    <a:pt x="1057376" y="270458"/>
                  </a:lnTo>
                  <a:lnTo>
                    <a:pt x="1079210" y="308862"/>
                  </a:lnTo>
                  <a:lnTo>
                    <a:pt x="1098089" y="349046"/>
                  </a:lnTo>
                  <a:lnTo>
                    <a:pt x="1113865" y="390861"/>
                  </a:lnTo>
                  <a:lnTo>
                    <a:pt x="1126391" y="434162"/>
                  </a:lnTo>
                  <a:lnTo>
                    <a:pt x="1135520" y="478799"/>
                  </a:lnTo>
                  <a:lnTo>
                    <a:pt x="1141106" y="524628"/>
                  </a:lnTo>
                  <a:lnTo>
                    <a:pt x="1143000" y="571500"/>
                  </a:lnTo>
                  <a:lnTo>
                    <a:pt x="1141106" y="618372"/>
                  </a:lnTo>
                  <a:lnTo>
                    <a:pt x="1135520" y="664200"/>
                  </a:lnTo>
                  <a:lnTo>
                    <a:pt x="1126391" y="708838"/>
                  </a:lnTo>
                  <a:lnTo>
                    <a:pt x="1113865" y="752138"/>
                  </a:lnTo>
                  <a:lnTo>
                    <a:pt x="1098089" y="793954"/>
                  </a:lnTo>
                  <a:lnTo>
                    <a:pt x="1079210" y="834137"/>
                  </a:lnTo>
                  <a:lnTo>
                    <a:pt x="1057376" y="872542"/>
                  </a:lnTo>
                  <a:lnTo>
                    <a:pt x="1032734" y="909021"/>
                  </a:lnTo>
                  <a:lnTo>
                    <a:pt x="1005430" y="943426"/>
                  </a:lnTo>
                  <a:lnTo>
                    <a:pt x="975612" y="975612"/>
                  </a:lnTo>
                  <a:lnTo>
                    <a:pt x="943426" y="1005430"/>
                  </a:lnTo>
                  <a:lnTo>
                    <a:pt x="909021" y="1032734"/>
                  </a:lnTo>
                  <a:lnTo>
                    <a:pt x="872542" y="1057376"/>
                  </a:lnTo>
                  <a:lnTo>
                    <a:pt x="834137" y="1079210"/>
                  </a:lnTo>
                  <a:lnTo>
                    <a:pt x="793954" y="1098089"/>
                  </a:lnTo>
                  <a:lnTo>
                    <a:pt x="752138" y="1113865"/>
                  </a:lnTo>
                  <a:lnTo>
                    <a:pt x="708838" y="1126391"/>
                  </a:lnTo>
                  <a:lnTo>
                    <a:pt x="664200" y="1135520"/>
                  </a:lnTo>
                  <a:lnTo>
                    <a:pt x="618372" y="1141106"/>
                  </a:lnTo>
                  <a:lnTo>
                    <a:pt x="571500" y="1143000"/>
                  </a:lnTo>
                  <a:lnTo>
                    <a:pt x="524628" y="1141106"/>
                  </a:lnTo>
                  <a:lnTo>
                    <a:pt x="478799" y="1135520"/>
                  </a:lnTo>
                  <a:lnTo>
                    <a:pt x="434162" y="1126391"/>
                  </a:lnTo>
                  <a:lnTo>
                    <a:pt x="390861" y="1113865"/>
                  </a:lnTo>
                  <a:lnTo>
                    <a:pt x="349046" y="1098089"/>
                  </a:lnTo>
                  <a:lnTo>
                    <a:pt x="308862" y="1079210"/>
                  </a:lnTo>
                  <a:lnTo>
                    <a:pt x="270458" y="1057376"/>
                  </a:lnTo>
                  <a:lnTo>
                    <a:pt x="233979" y="1032734"/>
                  </a:lnTo>
                  <a:lnTo>
                    <a:pt x="199573" y="1005430"/>
                  </a:lnTo>
                  <a:lnTo>
                    <a:pt x="167388" y="975612"/>
                  </a:lnTo>
                  <a:lnTo>
                    <a:pt x="137570" y="943426"/>
                  </a:lnTo>
                  <a:lnTo>
                    <a:pt x="110266" y="909021"/>
                  </a:lnTo>
                  <a:lnTo>
                    <a:pt x="85623" y="872542"/>
                  </a:lnTo>
                  <a:lnTo>
                    <a:pt x="63789" y="834137"/>
                  </a:lnTo>
                  <a:lnTo>
                    <a:pt x="44911" y="793954"/>
                  </a:lnTo>
                  <a:lnTo>
                    <a:pt x="29135" y="752138"/>
                  </a:lnTo>
                  <a:lnTo>
                    <a:pt x="16609" y="708838"/>
                  </a:lnTo>
                  <a:lnTo>
                    <a:pt x="7479" y="664200"/>
                  </a:lnTo>
                  <a:lnTo>
                    <a:pt x="1894" y="618372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F7CD6291-05D5-4C2C-9287-2022A4E974D2}"/>
                </a:ext>
              </a:extLst>
            </p:cNvPr>
            <p:cNvSpPr/>
            <p:nvPr/>
          </p:nvSpPr>
          <p:spPr>
            <a:xfrm>
              <a:off x="5205792" y="4297492"/>
              <a:ext cx="931544" cy="1297305"/>
            </a:xfrm>
            <a:custGeom>
              <a:avLst/>
              <a:gdLst/>
              <a:ahLst/>
              <a:cxnLst/>
              <a:rect l="l" t="t" r="r" b="b"/>
              <a:pathLst>
                <a:path w="931545" h="1297304">
                  <a:moveTo>
                    <a:pt x="76618" y="806612"/>
                  </a:moveTo>
                  <a:lnTo>
                    <a:pt x="55976" y="751792"/>
                  </a:lnTo>
                  <a:lnTo>
                    <a:pt x="38633" y="697123"/>
                  </a:lnTo>
                  <a:lnTo>
                    <a:pt x="24549" y="642842"/>
                  </a:lnTo>
                  <a:lnTo>
                    <a:pt x="13683" y="589184"/>
                  </a:lnTo>
                  <a:lnTo>
                    <a:pt x="5996" y="536385"/>
                  </a:lnTo>
                  <a:lnTo>
                    <a:pt x="1449" y="484683"/>
                  </a:lnTo>
                  <a:lnTo>
                    <a:pt x="0" y="434313"/>
                  </a:lnTo>
                  <a:lnTo>
                    <a:pt x="1609" y="385511"/>
                  </a:lnTo>
                  <a:lnTo>
                    <a:pt x="6238" y="338513"/>
                  </a:lnTo>
                  <a:lnTo>
                    <a:pt x="13846" y="293556"/>
                  </a:lnTo>
                  <a:lnTo>
                    <a:pt x="24392" y="250876"/>
                  </a:lnTo>
                  <a:lnTo>
                    <a:pt x="37838" y="210710"/>
                  </a:lnTo>
                  <a:lnTo>
                    <a:pt x="54143" y="173292"/>
                  </a:lnTo>
                  <a:lnTo>
                    <a:pt x="73267" y="138860"/>
                  </a:lnTo>
                  <a:lnTo>
                    <a:pt x="95170" y="107649"/>
                  </a:lnTo>
                  <a:lnTo>
                    <a:pt x="147153" y="55838"/>
                  </a:lnTo>
                  <a:lnTo>
                    <a:pt x="209773" y="19748"/>
                  </a:lnTo>
                  <a:lnTo>
                    <a:pt x="279801" y="1865"/>
                  </a:lnTo>
                  <a:lnTo>
                    <a:pt x="316172" y="0"/>
                  </a:lnTo>
                  <a:lnTo>
                    <a:pt x="353190" y="2663"/>
                  </a:lnTo>
                  <a:lnTo>
                    <a:pt x="390662" y="9715"/>
                  </a:lnTo>
                  <a:lnTo>
                    <a:pt x="428393" y="21014"/>
                  </a:lnTo>
                  <a:lnTo>
                    <a:pt x="466190" y="36418"/>
                  </a:lnTo>
                  <a:lnTo>
                    <a:pt x="503860" y="55786"/>
                  </a:lnTo>
                  <a:lnTo>
                    <a:pt x="541209" y="78978"/>
                  </a:lnTo>
                  <a:lnTo>
                    <a:pt x="578044" y="105851"/>
                  </a:lnTo>
                  <a:lnTo>
                    <a:pt x="614171" y="136266"/>
                  </a:lnTo>
                  <a:lnTo>
                    <a:pt x="649396" y="170080"/>
                  </a:lnTo>
                  <a:lnTo>
                    <a:pt x="683527" y="207152"/>
                  </a:lnTo>
                  <a:lnTo>
                    <a:pt x="716369" y="247342"/>
                  </a:lnTo>
                  <a:lnTo>
                    <a:pt x="747729" y="290508"/>
                  </a:lnTo>
                  <a:lnTo>
                    <a:pt x="777414" y="336509"/>
                  </a:lnTo>
                  <a:lnTo>
                    <a:pt x="805229" y="385203"/>
                  </a:lnTo>
                  <a:lnTo>
                    <a:pt x="830982" y="436450"/>
                  </a:lnTo>
                  <a:lnTo>
                    <a:pt x="854479" y="490108"/>
                  </a:lnTo>
                  <a:lnTo>
                    <a:pt x="875121" y="544928"/>
                  </a:lnTo>
                  <a:lnTo>
                    <a:pt x="892464" y="599597"/>
                  </a:lnTo>
                  <a:lnTo>
                    <a:pt x="906548" y="653879"/>
                  </a:lnTo>
                  <a:lnTo>
                    <a:pt x="917414" y="707536"/>
                  </a:lnTo>
                  <a:lnTo>
                    <a:pt x="925100" y="760335"/>
                  </a:lnTo>
                  <a:lnTo>
                    <a:pt x="929648" y="812037"/>
                  </a:lnTo>
                  <a:lnTo>
                    <a:pt x="931097" y="862407"/>
                  </a:lnTo>
                  <a:lnTo>
                    <a:pt x="929487" y="911208"/>
                  </a:lnTo>
                  <a:lnTo>
                    <a:pt x="924858" y="958206"/>
                  </a:lnTo>
                  <a:lnTo>
                    <a:pt x="917250" y="1003162"/>
                  </a:lnTo>
                  <a:lnTo>
                    <a:pt x="906704" y="1045842"/>
                  </a:lnTo>
                  <a:lnTo>
                    <a:pt x="893258" y="1086008"/>
                  </a:lnTo>
                  <a:lnTo>
                    <a:pt x="876953" y="1123425"/>
                  </a:lnTo>
                  <a:lnTo>
                    <a:pt x="857829" y="1157857"/>
                  </a:lnTo>
                  <a:lnTo>
                    <a:pt x="835926" y="1189068"/>
                  </a:lnTo>
                  <a:lnTo>
                    <a:pt x="783943" y="1240878"/>
                  </a:lnTo>
                  <a:lnTo>
                    <a:pt x="721323" y="1276969"/>
                  </a:lnTo>
                  <a:lnTo>
                    <a:pt x="651294" y="1294852"/>
                  </a:lnTo>
                  <a:lnTo>
                    <a:pt x="614923" y="1296717"/>
                  </a:lnTo>
                  <a:lnTo>
                    <a:pt x="577905" y="1294054"/>
                  </a:lnTo>
                  <a:lnTo>
                    <a:pt x="540434" y="1287002"/>
                  </a:lnTo>
                  <a:lnTo>
                    <a:pt x="502703" y="1275704"/>
                  </a:lnTo>
                  <a:lnTo>
                    <a:pt x="464906" y="1260300"/>
                  </a:lnTo>
                  <a:lnTo>
                    <a:pt x="427236" y="1240932"/>
                  </a:lnTo>
                  <a:lnTo>
                    <a:pt x="389887" y="1217741"/>
                  </a:lnTo>
                  <a:lnTo>
                    <a:pt x="353052" y="1190867"/>
                  </a:lnTo>
                  <a:lnTo>
                    <a:pt x="316925" y="1160453"/>
                  </a:lnTo>
                  <a:lnTo>
                    <a:pt x="281700" y="1126640"/>
                  </a:lnTo>
                  <a:lnTo>
                    <a:pt x="247570" y="1089567"/>
                  </a:lnTo>
                  <a:lnTo>
                    <a:pt x="214728" y="1049378"/>
                  </a:lnTo>
                  <a:lnTo>
                    <a:pt x="183368" y="1006212"/>
                  </a:lnTo>
                  <a:lnTo>
                    <a:pt x="153683" y="960211"/>
                  </a:lnTo>
                  <a:lnTo>
                    <a:pt x="125868" y="911517"/>
                  </a:lnTo>
                  <a:lnTo>
                    <a:pt x="100115" y="860270"/>
                  </a:lnTo>
                  <a:lnTo>
                    <a:pt x="76618" y="806612"/>
                  </a:lnTo>
                  <a:close/>
                </a:path>
              </a:pathLst>
            </a:custGeom>
            <a:ln w="25399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744B814E-A0CB-4161-B737-3616D7D9CD20}"/>
                </a:ext>
              </a:extLst>
            </p:cNvPr>
            <p:cNvSpPr/>
            <p:nvPr/>
          </p:nvSpPr>
          <p:spPr>
            <a:xfrm>
              <a:off x="7975600" y="2819400"/>
              <a:ext cx="838200" cy="1143000"/>
            </a:xfrm>
            <a:custGeom>
              <a:avLst/>
              <a:gdLst/>
              <a:ahLst/>
              <a:cxnLst/>
              <a:rect l="l" t="t" r="r" b="b"/>
              <a:pathLst>
                <a:path w="838200" h="1143000">
                  <a:moveTo>
                    <a:pt x="0" y="571500"/>
                  </a:moveTo>
                  <a:lnTo>
                    <a:pt x="1918" y="516460"/>
                  </a:lnTo>
                  <a:lnTo>
                    <a:pt x="7556" y="462901"/>
                  </a:lnTo>
                  <a:lnTo>
                    <a:pt x="16739" y="411062"/>
                  </a:lnTo>
                  <a:lnTo>
                    <a:pt x="29291" y="361182"/>
                  </a:lnTo>
                  <a:lnTo>
                    <a:pt x="45035" y="313500"/>
                  </a:lnTo>
                  <a:lnTo>
                    <a:pt x="63797" y="268257"/>
                  </a:lnTo>
                  <a:lnTo>
                    <a:pt x="85401" y="225692"/>
                  </a:lnTo>
                  <a:lnTo>
                    <a:pt x="109671" y="186043"/>
                  </a:lnTo>
                  <a:lnTo>
                    <a:pt x="136432" y="149552"/>
                  </a:lnTo>
                  <a:lnTo>
                    <a:pt x="165507" y="116456"/>
                  </a:lnTo>
                  <a:lnTo>
                    <a:pt x="196722" y="86997"/>
                  </a:lnTo>
                  <a:lnTo>
                    <a:pt x="229900" y="61412"/>
                  </a:lnTo>
                  <a:lnTo>
                    <a:pt x="264866" y="39942"/>
                  </a:lnTo>
                  <a:lnTo>
                    <a:pt x="301445" y="22826"/>
                  </a:lnTo>
                  <a:lnTo>
                    <a:pt x="339461" y="10304"/>
                  </a:lnTo>
                  <a:lnTo>
                    <a:pt x="378738" y="2616"/>
                  </a:lnTo>
                  <a:lnTo>
                    <a:pt x="419100" y="0"/>
                  </a:lnTo>
                  <a:lnTo>
                    <a:pt x="459462" y="2616"/>
                  </a:lnTo>
                  <a:lnTo>
                    <a:pt x="498739" y="10304"/>
                  </a:lnTo>
                  <a:lnTo>
                    <a:pt x="536754" y="22826"/>
                  </a:lnTo>
                  <a:lnTo>
                    <a:pt x="573333" y="39942"/>
                  </a:lnTo>
                  <a:lnTo>
                    <a:pt x="608299" y="61412"/>
                  </a:lnTo>
                  <a:lnTo>
                    <a:pt x="641478" y="86997"/>
                  </a:lnTo>
                  <a:lnTo>
                    <a:pt x="672693" y="116456"/>
                  </a:lnTo>
                  <a:lnTo>
                    <a:pt x="701768" y="149552"/>
                  </a:lnTo>
                  <a:lnTo>
                    <a:pt x="728528" y="186043"/>
                  </a:lnTo>
                  <a:lnTo>
                    <a:pt x="752798" y="225692"/>
                  </a:lnTo>
                  <a:lnTo>
                    <a:pt x="774402" y="268257"/>
                  </a:lnTo>
                  <a:lnTo>
                    <a:pt x="793164" y="313500"/>
                  </a:lnTo>
                  <a:lnTo>
                    <a:pt x="808909" y="361182"/>
                  </a:lnTo>
                  <a:lnTo>
                    <a:pt x="821460" y="411062"/>
                  </a:lnTo>
                  <a:lnTo>
                    <a:pt x="830643" y="462901"/>
                  </a:lnTo>
                  <a:lnTo>
                    <a:pt x="836281" y="516460"/>
                  </a:lnTo>
                  <a:lnTo>
                    <a:pt x="838200" y="571500"/>
                  </a:lnTo>
                  <a:lnTo>
                    <a:pt x="836281" y="626539"/>
                  </a:lnTo>
                  <a:lnTo>
                    <a:pt x="830643" y="680098"/>
                  </a:lnTo>
                  <a:lnTo>
                    <a:pt x="821460" y="731938"/>
                  </a:lnTo>
                  <a:lnTo>
                    <a:pt x="808909" y="781818"/>
                  </a:lnTo>
                  <a:lnTo>
                    <a:pt x="793164" y="829499"/>
                  </a:lnTo>
                  <a:lnTo>
                    <a:pt x="774402" y="874742"/>
                  </a:lnTo>
                  <a:lnTo>
                    <a:pt x="752798" y="917308"/>
                  </a:lnTo>
                  <a:lnTo>
                    <a:pt x="728528" y="956956"/>
                  </a:lnTo>
                  <a:lnTo>
                    <a:pt x="701768" y="993448"/>
                  </a:lnTo>
                  <a:lnTo>
                    <a:pt x="672693" y="1026543"/>
                  </a:lnTo>
                  <a:lnTo>
                    <a:pt x="641478" y="1056003"/>
                  </a:lnTo>
                  <a:lnTo>
                    <a:pt x="608299" y="1081588"/>
                  </a:lnTo>
                  <a:lnTo>
                    <a:pt x="573333" y="1103057"/>
                  </a:lnTo>
                  <a:lnTo>
                    <a:pt x="536754" y="1120173"/>
                  </a:lnTo>
                  <a:lnTo>
                    <a:pt x="498739" y="1132695"/>
                  </a:lnTo>
                  <a:lnTo>
                    <a:pt x="459462" y="1140384"/>
                  </a:lnTo>
                  <a:lnTo>
                    <a:pt x="419100" y="1143000"/>
                  </a:lnTo>
                  <a:lnTo>
                    <a:pt x="378738" y="1140384"/>
                  </a:lnTo>
                  <a:lnTo>
                    <a:pt x="339461" y="1132695"/>
                  </a:lnTo>
                  <a:lnTo>
                    <a:pt x="301445" y="1120173"/>
                  </a:lnTo>
                  <a:lnTo>
                    <a:pt x="264866" y="1103057"/>
                  </a:lnTo>
                  <a:lnTo>
                    <a:pt x="229900" y="1081588"/>
                  </a:lnTo>
                  <a:lnTo>
                    <a:pt x="196722" y="1056003"/>
                  </a:lnTo>
                  <a:lnTo>
                    <a:pt x="165507" y="1026543"/>
                  </a:lnTo>
                  <a:lnTo>
                    <a:pt x="136432" y="993448"/>
                  </a:lnTo>
                  <a:lnTo>
                    <a:pt x="109671" y="956956"/>
                  </a:lnTo>
                  <a:lnTo>
                    <a:pt x="85401" y="917308"/>
                  </a:lnTo>
                  <a:lnTo>
                    <a:pt x="63797" y="874742"/>
                  </a:lnTo>
                  <a:lnTo>
                    <a:pt x="45035" y="829499"/>
                  </a:lnTo>
                  <a:lnTo>
                    <a:pt x="29291" y="781818"/>
                  </a:lnTo>
                  <a:lnTo>
                    <a:pt x="16739" y="731938"/>
                  </a:lnTo>
                  <a:lnTo>
                    <a:pt x="7556" y="680098"/>
                  </a:lnTo>
                  <a:lnTo>
                    <a:pt x="1918" y="626539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F94B6296-1F6A-45EE-9667-7B9051CFAD09}"/>
                </a:ext>
              </a:extLst>
            </p:cNvPr>
            <p:cNvSpPr/>
            <p:nvPr/>
          </p:nvSpPr>
          <p:spPr>
            <a:xfrm>
              <a:off x="7060802" y="4131085"/>
              <a:ext cx="737870" cy="1110615"/>
            </a:xfrm>
            <a:custGeom>
              <a:avLst/>
              <a:gdLst/>
              <a:ahLst/>
              <a:cxnLst/>
              <a:rect l="l" t="t" r="r" b="b"/>
              <a:pathLst>
                <a:path w="737870" h="1110614">
                  <a:moveTo>
                    <a:pt x="41191" y="656828"/>
                  </a:moveTo>
                  <a:lnTo>
                    <a:pt x="25568" y="600495"/>
                  </a:lnTo>
                  <a:lnTo>
                    <a:pt x="13716" y="544759"/>
                  </a:lnTo>
                  <a:lnTo>
                    <a:pt x="5557" y="489946"/>
                  </a:lnTo>
                  <a:lnTo>
                    <a:pt x="1012" y="436380"/>
                  </a:lnTo>
                  <a:lnTo>
                    <a:pt x="0" y="384388"/>
                  </a:lnTo>
                  <a:lnTo>
                    <a:pt x="2441" y="334294"/>
                  </a:lnTo>
                  <a:lnTo>
                    <a:pt x="8258" y="286425"/>
                  </a:lnTo>
                  <a:lnTo>
                    <a:pt x="17370" y="241105"/>
                  </a:lnTo>
                  <a:lnTo>
                    <a:pt x="29697" y="198660"/>
                  </a:lnTo>
                  <a:lnTo>
                    <a:pt x="45161" y="159416"/>
                  </a:lnTo>
                  <a:lnTo>
                    <a:pt x="63681" y="123698"/>
                  </a:lnTo>
                  <a:lnTo>
                    <a:pt x="85178" y="91831"/>
                  </a:lnTo>
                  <a:lnTo>
                    <a:pt x="136786" y="40954"/>
                  </a:lnTo>
                  <a:lnTo>
                    <a:pt x="199348" y="9387"/>
                  </a:lnTo>
                  <a:lnTo>
                    <a:pt x="268791" y="0"/>
                  </a:lnTo>
                  <a:lnTo>
                    <a:pt x="304350" y="3712"/>
                  </a:lnTo>
                  <a:lnTo>
                    <a:pt x="375893" y="26835"/>
                  </a:lnTo>
                  <a:lnTo>
                    <a:pt x="411378" y="45798"/>
                  </a:lnTo>
                  <a:lnTo>
                    <a:pt x="446338" y="69398"/>
                  </a:lnTo>
                  <a:lnTo>
                    <a:pt x="480525" y="97412"/>
                  </a:lnTo>
                  <a:lnTo>
                    <a:pt x="513689" y="129616"/>
                  </a:lnTo>
                  <a:lnTo>
                    <a:pt x="545579" y="165787"/>
                  </a:lnTo>
                  <a:lnTo>
                    <a:pt x="575945" y="205701"/>
                  </a:lnTo>
                  <a:lnTo>
                    <a:pt x="604540" y="249137"/>
                  </a:lnTo>
                  <a:lnTo>
                    <a:pt x="631111" y="295869"/>
                  </a:lnTo>
                  <a:lnTo>
                    <a:pt x="655410" y="345675"/>
                  </a:lnTo>
                  <a:lnTo>
                    <a:pt x="677187" y="398331"/>
                  </a:lnTo>
                  <a:lnTo>
                    <a:pt x="696193" y="453615"/>
                  </a:lnTo>
                  <a:lnTo>
                    <a:pt x="711816" y="509948"/>
                  </a:lnTo>
                  <a:lnTo>
                    <a:pt x="723668" y="565684"/>
                  </a:lnTo>
                  <a:lnTo>
                    <a:pt x="731827" y="620498"/>
                  </a:lnTo>
                  <a:lnTo>
                    <a:pt x="736372" y="674063"/>
                  </a:lnTo>
                  <a:lnTo>
                    <a:pt x="737384" y="726056"/>
                  </a:lnTo>
                  <a:lnTo>
                    <a:pt x="734942" y="776149"/>
                  </a:lnTo>
                  <a:lnTo>
                    <a:pt x="729126" y="824019"/>
                  </a:lnTo>
                  <a:lnTo>
                    <a:pt x="720014" y="869338"/>
                  </a:lnTo>
                  <a:lnTo>
                    <a:pt x="707687" y="911783"/>
                  </a:lnTo>
                  <a:lnTo>
                    <a:pt x="692223" y="951027"/>
                  </a:lnTo>
                  <a:lnTo>
                    <a:pt x="673703" y="986745"/>
                  </a:lnTo>
                  <a:lnTo>
                    <a:pt x="652206" y="1018612"/>
                  </a:lnTo>
                  <a:lnTo>
                    <a:pt x="600598" y="1069489"/>
                  </a:lnTo>
                  <a:lnTo>
                    <a:pt x="538036" y="1101056"/>
                  </a:lnTo>
                  <a:lnTo>
                    <a:pt x="468593" y="1110444"/>
                  </a:lnTo>
                  <a:lnTo>
                    <a:pt x="433034" y="1106731"/>
                  </a:lnTo>
                  <a:lnTo>
                    <a:pt x="361491" y="1083608"/>
                  </a:lnTo>
                  <a:lnTo>
                    <a:pt x="326006" y="1064645"/>
                  </a:lnTo>
                  <a:lnTo>
                    <a:pt x="291046" y="1041045"/>
                  </a:lnTo>
                  <a:lnTo>
                    <a:pt x="256859" y="1013032"/>
                  </a:lnTo>
                  <a:lnTo>
                    <a:pt x="223695" y="980828"/>
                  </a:lnTo>
                  <a:lnTo>
                    <a:pt x="191805" y="944657"/>
                  </a:lnTo>
                  <a:lnTo>
                    <a:pt x="161438" y="904742"/>
                  </a:lnTo>
                  <a:lnTo>
                    <a:pt x="132844" y="861307"/>
                  </a:lnTo>
                  <a:lnTo>
                    <a:pt x="106273" y="814575"/>
                  </a:lnTo>
                  <a:lnTo>
                    <a:pt x="81974" y="764769"/>
                  </a:lnTo>
                  <a:lnTo>
                    <a:pt x="60197" y="712112"/>
                  </a:lnTo>
                  <a:lnTo>
                    <a:pt x="41191" y="656828"/>
                  </a:lnTo>
                  <a:close/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0A133AE3-23DC-40A3-86E6-792321218FAC}"/>
                </a:ext>
              </a:extLst>
            </p:cNvPr>
            <p:cNvSpPr/>
            <p:nvPr/>
          </p:nvSpPr>
          <p:spPr>
            <a:xfrm>
              <a:off x="6380729" y="4713434"/>
              <a:ext cx="878840" cy="1190625"/>
            </a:xfrm>
            <a:custGeom>
              <a:avLst/>
              <a:gdLst/>
              <a:ahLst/>
              <a:cxnLst/>
              <a:rect l="l" t="t" r="r" b="b"/>
              <a:pathLst>
                <a:path w="878840" h="1190625">
                  <a:moveTo>
                    <a:pt x="38893" y="719351"/>
                  </a:moveTo>
                  <a:lnTo>
                    <a:pt x="24087" y="665849"/>
                  </a:lnTo>
                  <a:lnTo>
                    <a:pt x="12873" y="612694"/>
                  </a:lnTo>
                  <a:lnTo>
                    <a:pt x="5172" y="560137"/>
                  </a:lnTo>
                  <a:lnTo>
                    <a:pt x="906" y="508425"/>
                  </a:lnTo>
                  <a:lnTo>
                    <a:pt x="0" y="457808"/>
                  </a:lnTo>
                  <a:lnTo>
                    <a:pt x="2373" y="408536"/>
                  </a:lnTo>
                  <a:lnTo>
                    <a:pt x="7950" y="360859"/>
                  </a:lnTo>
                  <a:lnTo>
                    <a:pt x="16653" y="315025"/>
                  </a:lnTo>
                  <a:lnTo>
                    <a:pt x="28404" y="271283"/>
                  </a:lnTo>
                  <a:lnTo>
                    <a:pt x="43126" y="229885"/>
                  </a:lnTo>
                  <a:lnTo>
                    <a:pt x="60741" y="191077"/>
                  </a:lnTo>
                  <a:lnTo>
                    <a:pt x="81171" y="155111"/>
                  </a:lnTo>
                  <a:lnTo>
                    <a:pt x="104340" y="122235"/>
                  </a:lnTo>
                  <a:lnTo>
                    <a:pt x="130168" y="92699"/>
                  </a:lnTo>
                  <a:lnTo>
                    <a:pt x="158580" y="66753"/>
                  </a:lnTo>
                  <a:lnTo>
                    <a:pt x="222842" y="26624"/>
                  </a:lnTo>
                  <a:lnTo>
                    <a:pt x="258538" y="12942"/>
                  </a:lnTo>
                  <a:lnTo>
                    <a:pt x="295710" y="4018"/>
                  </a:lnTo>
                  <a:lnTo>
                    <a:pt x="333399" y="0"/>
                  </a:lnTo>
                  <a:lnTo>
                    <a:pt x="371400" y="726"/>
                  </a:lnTo>
                  <a:lnTo>
                    <a:pt x="409509" y="6035"/>
                  </a:lnTo>
                  <a:lnTo>
                    <a:pt x="447520" y="15764"/>
                  </a:lnTo>
                  <a:lnTo>
                    <a:pt x="485228" y="29753"/>
                  </a:lnTo>
                  <a:lnTo>
                    <a:pt x="522428" y="47840"/>
                  </a:lnTo>
                  <a:lnTo>
                    <a:pt x="558915" y="69862"/>
                  </a:lnTo>
                  <a:lnTo>
                    <a:pt x="594484" y="95658"/>
                  </a:lnTo>
                  <a:lnTo>
                    <a:pt x="628930" y="125067"/>
                  </a:lnTo>
                  <a:lnTo>
                    <a:pt x="662047" y="157926"/>
                  </a:lnTo>
                  <a:lnTo>
                    <a:pt x="693631" y="194075"/>
                  </a:lnTo>
                  <a:lnTo>
                    <a:pt x="723477" y="233351"/>
                  </a:lnTo>
                  <a:lnTo>
                    <a:pt x="751379" y="275592"/>
                  </a:lnTo>
                  <a:lnTo>
                    <a:pt x="777132" y="320637"/>
                  </a:lnTo>
                  <a:lnTo>
                    <a:pt x="800532" y="368325"/>
                  </a:lnTo>
                  <a:lnTo>
                    <a:pt x="821373" y="418493"/>
                  </a:lnTo>
                  <a:lnTo>
                    <a:pt x="839450" y="470979"/>
                  </a:lnTo>
                  <a:lnTo>
                    <a:pt x="854256" y="524481"/>
                  </a:lnTo>
                  <a:lnTo>
                    <a:pt x="865470" y="577636"/>
                  </a:lnTo>
                  <a:lnTo>
                    <a:pt x="873171" y="630193"/>
                  </a:lnTo>
                  <a:lnTo>
                    <a:pt x="877437" y="681905"/>
                  </a:lnTo>
                  <a:lnTo>
                    <a:pt x="878344" y="732522"/>
                  </a:lnTo>
                  <a:lnTo>
                    <a:pt x="875970" y="781794"/>
                  </a:lnTo>
                  <a:lnTo>
                    <a:pt x="870393" y="829471"/>
                  </a:lnTo>
                  <a:lnTo>
                    <a:pt x="861690" y="875305"/>
                  </a:lnTo>
                  <a:lnTo>
                    <a:pt x="849939" y="919047"/>
                  </a:lnTo>
                  <a:lnTo>
                    <a:pt x="835217" y="960446"/>
                  </a:lnTo>
                  <a:lnTo>
                    <a:pt x="817602" y="999253"/>
                  </a:lnTo>
                  <a:lnTo>
                    <a:pt x="797172" y="1035219"/>
                  </a:lnTo>
                  <a:lnTo>
                    <a:pt x="774004" y="1068095"/>
                  </a:lnTo>
                  <a:lnTo>
                    <a:pt x="748175" y="1097631"/>
                  </a:lnTo>
                  <a:lnTo>
                    <a:pt x="719763" y="1123577"/>
                  </a:lnTo>
                  <a:lnTo>
                    <a:pt x="655501" y="1163706"/>
                  </a:lnTo>
                  <a:lnTo>
                    <a:pt x="619805" y="1177388"/>
                  </a:lnTo>
                  <a:lnTo>
                    <a:pt x="582634" y="1186312"/>
                  </a:lnTo>
                  <a:lnTo>
                    <a:pt x="544944" y="1190331"/>
                  </a:lnTo>
                  <a:lnTo>
                    <a:pt x="506943" y="1189604"/>
                  </a:lnTo>
                  <a:lnTo>
                    <a:pt x="468834" y="1184295"/>
                  </a:lnTo>
                  <a:lnTo>
                    <a:pt x="430823" y="1174566"/>
                  </a:lnTo>
                  <a:lnTo>
                    <a:pt x="393115" y="1160577"/>
                  </a:lnTo>
                  <a:lnTo>
                    <a:pt x="355915" y="1142490"/>
                  </a:lnTo>
                  <a:lnTo>
                    <a:pt x="319428" y="1120468"/>
                  </a:lnTo>
                  <a:lnTo>
                    <a:pt x="283859" y="1094672"/>
                  </a:lnTo>
                  <a:lnTo>
                    <a:pt x="249413" y="1065263"/>
                  </a:lnTo>
                  <a:lnTo>
                    <a:pt x="216296" y="1032404"/>
                  </a:lnTo>
                  <a:lnTo>
                    <a:pt x="184712" y="996255"/>
                  </a:lnTo>
                  <a:lnTo>
                    <a:pt x="154866" y="956979"/>
                  </a:lnTo>
                  <a:lnTo>
                    <a:pt x="126964" y="914738"/>
                  </a:lnTo>
                  <a:lnTo>
                    <a:pt x="101211" y="869693"/>
                  </a:lnTo>
                  <a:lnTo>
                    <a:pt x="77811" y="822005"/>
                  </a:lnTo>
                  <a:lnTo>
                    <a:pt x="56970" y="771837"/>
                  </a:lnTo>
                  <a:lnTo>
                    <a:pt x="38893" y="719351"/>
                  </a:lnTo>
                  <a:close/>
                </a:path>
              </a:pathLst>
            </a:custGeom>
            <a:ln w="254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18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+mn-ea"/>
                <a:cs typeface="+mn-ea"/>
                <a:sym typeface="+mn-lt"/>
              </a:rPr>
              <a:t>Review: Gaussian </a:t>
            </a:r>
            <a:r>
              <a:rPr lang="en-US" altLang="zh-CN" dirty="0">
                <a:ea typeface="+mn-ea"/>
                <a:cs typeface="+mn-ea"/>
                <a:sym typeface="+mn-lt"/>
              </a:rPr>
              <a:t>Distribution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55CC1510-6F22-4D0A-9F35-9280EA25F628}"/>
              </a:ext>
            </a:extLst>
          </p:cNvPr>
          <p:cNvGrpSpPr/>
          <p:nvPr/>
        </p:nvGrpSpPr>
        <p:grpSpPr>
          <a:xfrm>
            <a:off x="627062" y="1428750"/>
            <a:ext cx="7772315" cy="3630078"/>
            <a:chOff x="627062" y="1428750"/>
            <a:chExt cx="7772315" cy="3630078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9458CCA5-45BE-4FEF-9F51-B6A368D5BD36}"/>
                </a:ext>
              </a:extLst>
            </p:cNvPr>
            <p:cNvSpPr/>
            <p:nvPr/>
          </p:nvSpPr>
          <p:spPr>
            <a:xfrm>
              <a:off x="627062" y="1428750"/>
              <a:ext cx="3444875" cy="24695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FDFDB1A-64C1-4720-9DA7-0A6347734DDF}"/>
                </a:ext>
              </a:extLst>
            </p:cNvPr>
            <p:cNvSpPr/>
            <p:nvPr/>
          </p:nvSpPr>
          <p:spPr>
            <a:xfrm>
              <a:off x="2855976" y="1670304"/>
              <a:ext cx="5084064" cy="688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B029CCCD-170C-4203-B068-2C241809D4DF}"/>
                </a:ext>
              </a:extLst>
            </p:cNvPr>
            <p:cNvSpPr/>
            <p:nvPr/>
          </p:nvSpPr>
          <p:spPr>
            <a:xfrm>
              <a:off x="6009318" y="3131604"/>
              <a:ext cx="2390059" cy="19272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31000CA8-D27B-481A-BE1C-D55FA7B934F2}"/>
                </a:ext>
              </a:extLst>
            </p:cNvPr>
            <p:cNvSpPr/>
            <p:nvPr/>
          </p:nvSpPr>
          <p:spPr>
            <a:xfrm>
              <a:off x="7109358" y="3981538"/>
              <a:ext cx="133388" cy="236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3" name="object 23">
            <a:extLst>
              <a:ext uri="{FF2B5EF4-FFF2-40B4-BE49-F238E27FC236}">
                <a16:creationId xmlns:a16="http://schemas.microsoft.com/office/drawing/2014/main" id="{344168B1-C739-49FD-B598-F36934C9A86B}"/>
              </a:ext>
            </a:extLst>
          </p:cNvPr>
          <p:cNvGrpSpPr/>
          <p:nvPr/>
        </p:nvGrpSpPr>
        <p:grpSpPr>
          <a:xfrm>
            <a:off x="6794537" y="3346627"/>
            <a:ext cx="981710" cy="570865"/>
            <a:chOff x="6794537" y="3346627"/>
            <a:chExt cx="981710" cy="570865"/>
          </a:xfrm>
        </p:grpSpPr>
        <p:sp>
          <p:nvSpPr>
            <p:cNvPr id="14" name="object 24">
              <a:extLst>
                <a:ext uri="{FF2B5EF4-FFF2-40B4-BE49-F238E27FC236}">
                  <a16:creationId xmlns:a16="http://schemas.microsoft.com/office/drawing/2014/main" id="{1DDA24A2-FB4E-42EC-8997-C24E4AAC696D}"/>
                </a:ext>
              </a:extLst>
            </p:cNvPr>
            <p:cNvSpPr/>
            <p:nvPr/>
          </p:nvSpPr>
          <p:spPr>
            <a:xfrm>
              <a:off x="7592707" y="3346627"/>
              <a:ext cx="183166" cy="2819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B53689C9-6A97-4944-9870-EC9E00467A91}"/>
                </a:ext>
              </a:extLst>
            </p:cNvPr>
            <p:cNvSpPr/>
            <p:nvPr/>
          </p:nvSpPr>
          <p:spPr>
            <a:xfrm>
              <a:off x="6794537" y="3637191"/>
              <a:ext cx="181787" cy="2799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21" name="object 10">
            <a:extLst>
              <a:ext uri="{FF2B5EF4-FFF2-40B4-BE49-F238E27FC236}">
                <a16:creationId xmlns:a16="http://schemas.microsoft.com/office/drawing/2014/main" id="{51CF5036-51D6-4E22-8128-7C9035EFBD5A}"/>
              </a:ext>
            </a:extLst>
          </p:cNvPr>
          <p:cNvSpPr/>
          <p:nvPr/>
        </p:nvSpPr>
        <p:spPr>
          <a:xfrm>
            <a:off x="777875" y="5182821"/>
            <a:ext cx="6708648" cy="6370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5904DE0D-3F1C-4516-B77B-B19369F292C2}"/>
              </a:ext>
            </a:extLst>
          </p:cNvPr>
          <p:cNvSpPr/>
          <p:nvPr/>
        </p:nvSpPr>
        <p:spPr>
          <a:xfrm>
            <a:off x="2807466" y="5530508"/>
            <a:ext cx="149219" cy="2507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C2345C-6824-4F23-8818-65EE49B018BE}"/>
              </a:ext>
            </a:extLst>
          </p:cNvPr>
          <p:cNvGrpSpPr/>
          <p:nvPr/>
        </p:nvGrpSpPr>
        <p:grpSpPr>
          <a:xfrm>
            <a:off x="4852877" y="5781272"/>
            <a:ext cx="3112143" cy="634066"/>
            <a:chOff x="4852877" y="5781272"/>
            <a:chExt cx="3112143" cy="634066"/>
          </a:xfrm>
        </p:grpSpPr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3D39A42D-0695-427D-ABA3-6FD70BD9CE66}"/>
                </a:ext>
              </a:extLst>
            </p:cNvPr>
            <p:cNvSpPr/>
            <p:nvPr/>
          </p:nvSpPr>
          <p:spPr>
            <a:xfrm>
              <a:off x="6337425" y="5784772"/>
              <a:ext cx="548005" cy="338455"/>
            </a:xfrm>
            <a:custGeom>
              <a:avLst/>
              <a:gdLst/>
              <a:ahLst/>
              <a:cxnLst/>
              <a:rect l="l" t="t" r="r" b="b"/>
              <a:pathLst>
                <a:path w="548004" h="338454">
                  <a:moveTo>
                    <a:pt x="67439" y="35786"/>
                  </a:moveTo>
                  <a:lnTo>
                    <a:pt x="62458" y="43903"/>
                  </a:lnTo>
                  <a:lnTo>
                    <a:pt x="542544" y="338434"/>
                  </a:lnTo>
                  <a:lnTo>
                    <a:pt x="547535" y="330315"/>
                  </a:lnTo>
                  <a:lnTo>
                    <a:pt x="67439" y="35786"/>
                  </a:lnTo>
                  <a:close/>
                </a:path>
                <a:path w="548004" h="338454">
                  <a:moveTo>
                    <a:pt x="0" y="0"/>
                  </a:moveTo>
                  <a:lnTo>
                    <a:pt x="45021" y="72322"/>
                  </a:lnTo>
                  <a:lnTo>
                    <a:pt x="62458" y="43903"/>
                  </a:lnTo>
                  <a:lnTo>
                    <a:pt x="51638" y="37265"/>
                  </a:lnTo>
                  <a:lnTo>
                    <a:pt x="56616" y="29146"/>
                  </a:lnTo>
                  <a:lnTo>
                    <a:pt x="71513" y="29146"/>
                  </a:lnTo>
                  <a:lnTo>
                    <a:pt x="84874" y="7371"/>
                  </a:lnTo>
                  <a:lnTo>
                    <a:pt x="0" y="0"/>
                  </a:lnTo>
                  <a:close/>
                </a:path>
                <a:path w="548004" h="338454">
                  <a:moveTo>
                    <a:pt x="56616" y="29146"/>
                  </a:moveTo>
                  <a:lnTo>
                    <a:pt x="51638" y="37265"/>
                  </a:lnTo>
                  <a:lnTo>
                    <a:pt x="62458" y="43903"/>
                  </a:lnTo>
                  <a:lnTo>
                    <a:pt x="67439" y="35786"/>
                  </a:lnTo>
                  <a:lnTo>
                    <a:pt x="56616" y="29146"/>
                  </a:lnTo>
                  <a:close/>
                </a:path>
                <a:path w="548004" h="338454">
                  <a:moveTo>
                    <a:pt x="71513" y="29146"/>
                  </a:moveTo>
                  <a:lnTo>
                    <a:pt x="56616" y="29146"/>
                  </a:lnTo>
                  <a:lnTo>
                    <a:pt x="67439" y="35786"/>
                  </a:lnTo>
                  <a:lnTo>
                    <a:pt x="71513" y="29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81CDACF8-9084-4B1E-A353-737D3E5D6C70}"/>
                </a:ext>
              </a:extLst>
            </p:cNvPr>
            <p:cNvSpPr/>
            <p:nvPr/>
          </p:nvSpPr>
          <p:spPr>
            <a:xfrm>
              <a:off x="5154082" y="5781272"/>
              <a:ext cx="402590" cy="372745"/>
            </a:xfrm>
            <a:custGeom>
              <a:avLst/>
              <a:gdLst/>
              <a:ahLst/>
              <a:cxnLst/>
              <a:rect l="l" t="t" r="r" b="b"/>
              <a:pathLst>
                <a:path w="402589" h="372745">
                  <a:moveTo>
                    <a:pt x="30060" y="292789"/>
                  </a:moveTo>
                  <a:lnTo>
                    <a:pt x="0" y="372503"/>
                  </a:lnTo>
                  <a:lnTo>
                    <a:pt x="81813" y="348724"/>
                  </a:lnTo>
                  <a:lnTo>
                    <a:pt x="67151" y="332877"/>
                  </a:lnTo>
                  <a:lnTo>
                    <a:pt x="49847" y="332877"/>
                  </a:lnTo>
                  <a:lnTo>
                    <a:pt x="43383" y="325885"/>
                  </a:lnTo>
                  <a:lnTo>
                    <a:pt x="52704" y="317262"/>
                  </a:lnTo>
                  <a:lnTo>
                    <a:pt x="30060" y="292789"/>
                  </a:lnTo>
                  <a:close/>
                </a:path>
                <a:path w="402589" h="372745">
                  <a:moveTo>
                    <a:pt x="52704" y="317262"/>
                  </a:moveTo>
                  <a:lnTo>
                    <a:pt x="43383" y="325885"/>
                  </a:lnTo>
                  <a:lnTo>
                    <a:pt x="49847" y="332877"/>
                  </a:lnTo>
                  <a:lnTo>
                    <a:pt x="59170" y="324252"/>
                  </a:lnTo>
                  <a:lnTo>
                    <a:pt x="52704" y="317262"/>
                  </a:lnTo>
                  <a:close/>
                </a:path>
                <a:path w="402589" h="372745">
                  <a:moveTo>
                    <a:pt x="59170" y="324252"/>
                  </a:moveTo>
                  <a:lnTo>
                    <a:pt x="49847" y="332877"/>
                  </a:lnTo>
                  <a:lnTo>
                    <a:pt x="67151" y="332877"/>
                  </a:lnTo>
                  <a:lnTo>
                    <a:pt x="59170" y="324252"/>
                  </a:lnTo>
                  <a:close/>
                </a:path>
                <a:path w="402589" h="372745">
                  <a:moveTo>
                    <a:pt x="395643" y="0"/>
                  </a:moveTo>
                  <a:lnTo>
                    <a:pt x="52704" y="317262"/>
                  </a:lnTo>
                  <a:lnTo>
                    <a:pt x="59170" y="324252"/>
                  </a:lnTo>
                  <a:lnTo>
                    <a:pt x="402120" y="6991"/>
                  </a:lnTo>
                  <a:lnTo>
                    <a:pt x="395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13">
              <a:extLst>
                <a:ext uri="{FF2B5EF4-FFF2-40B4-BE49-F238E27FC236}">
                  <a16:creationId xmlns:a16="http://schemas.microsoft.com/office/drawing/2014/main" id="{8AC6A56D-F3B6-48BB-BF44-49C6B6E5BD08}"/>
                </a:ext>
              </a:extLst>
            </p:cNvPr>
            <p:cNvSpPr txBox="1"/>
            <p:nvPr/>
          </p:nvSpPr>
          <p:spPr>
            <a:xfrm>
              <a:off x="6253695" y="6094574"/>
              <a:ext cx="171132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0" dirty="0">
                  <a:cs typeface="+mn-ea"/>
                  <a:sym typeface="+mn-lt"/>
                </a:rPr>
                <a:t>Covariance</a:t>
              </a:r>
              <a:r>
                <a:rPr sz="1800" spc="-20" dirty="0">
                  <a:cs typeface="+mn-ea"/>
                  <a:sym typeface="+mn-lt"/>
                </a:rPr>
                <a:t> </a:t>
              </a:r>
              <a:r>
                <a:rPr sz="1800" spc="-10" dirty="0">
                  <a:cs typeface="+mn-ea"/>
                  <a:sym typeface="+mn-lt"/>
                </a:rPr>
                <a:t>Matrix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19880269-97DC-4712-94ED-D467D6D7FE1D}"/>
                </a:ext>
              </a:extLst>
            </p:cNvPr>
            <p:cNvSpPr txBox="1"/>
            <p:nvPr/>
          </p:nvSpPr>
          <p:spPr>
            <a:xfrm>
              <a:off x="4852877" y="6115618"/>
              <a:ext cx="5651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M</a:t>
              </a:r>
              <a:r>
                <a:rPr sz="1800" dirty="0">
                  <a:cs typeface="+mn-ea"/>
                  <a:sym typeface="+mn-lt"/>
                </a:rPr>
                <a:t>ean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A7FBE21-EF71-4BC1-8784-93BE162DAE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0734" y="3600689"/>
            <a:ext cx="2871465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6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79684" cy="585111"/>
          </a:xfrm>
        </p:spPr>
        <p:txBody>
          <a:bodyPr/>
          <a:lstStyle/>
          <a:p>
            <a:r>
              <a:rPr lang="en-US" altLang="zh-CN" sz="3600" dirty="0" smtClean="0">
                <a:cs typeface="+mn-ea"/>
                <a:sym typeface="+mn-lt"/>
              </a:rPr>
              <a:t>Review</a:t>
            </a:r>
            <a:r>
              <a:rPr lang="en-US" altLang="zh-CN" sz="3600" dirty="0" smtClean="0"/>
              <a:t>: </a:t>
            </a:r>
            <a:r>
              <a:rPr lang="en-US" altLang="zh-CN" sz="3600" dirty="0"/>
              <a:t>the Bivariate Normal </a:t>
            </a:r>
            <a:r>
              <a:rPr lang="en-US" altLang="zh-CN" sz="3600" dirty="0" smtClean="0"/>
              <a:t>distribution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240" y="1509213"/>
            <a:ext cx="4692891" cy="109860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31846" y="4194851"/>
            <a:ext cx="5480307" cy="1176706"/>
            <a:chOff x="445930" y="4025735"/>
            <a:chExt cx="7975735" cy="160134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30" y="4025735"/>
              <a:ext cx="7258794" cy="1492562"/>
            </a:xfrm>
            <a:prstGeom prst="rect">
              <a:avLst/>
            </a:prstGeom>
          </p:spPr>
        </p:pic>
        <p:sp>
          <p:nvSpPr>
            <p:cNvPr id="18" name="object 20"/>
            <p:cNvSpPr txBox="1"/>
            <p:nvPr/>
          </p:nvSpPr>
          <p:spPr>
            <a:xfrm>
              <a:off x="7657408" y="5178571"/>
              <a:ext cx="764257" cy="448512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2050" spc="-60" dirty="0">
                  <a:solidFill>
                    <a:prstClr val="black"/>
                  </a:solidFill>
                  <a:latin typeface="Times New Roman"/>
                  <a:cs typeface="Times New Roman"/>
                </a:rPr>
                <a:t>2</a:t>
              </a:r>
              <a:r>
                <a:rPr sz="2050" spc="30" dirty="0">
                  <a:solidFill>
                    <a:prstClr val="black"/>
                  </a:solidFill>
                  <a:latin typeface="Symbol"/>
                  <a:cs typeface="Symbol"/>
                </a:rPr>
                <a:t></a:t>
              </a:r>
              <a:r>
                <a:rPr sz="2050" spc="5" dirty="0">
                  <a:solidFill>
                    <a:prstClr val="black"/>
                  </a:solidFill>
                  <a:latin typeface="Times New Roman"/>
                  <a:cs typeface="Times New Roman"/>
                </a:rPr>
                <a:t>2</a:t>
              </a:r>
              <a:endParaRPr sz="205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86050" y="2675939"/>
            <a:ext cx="3084348" cy="1342910"/>
            <a:chOff x="445930" y="2453016"/>
            <a:chExt cx="4067644" cy="170633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06"/>
            <a:stretch/>
          </p:blipFill>
          <p:spPr>
            <a:xfrm>
              <a:off x="445930" y="2453016"/>
              <a:ext cx="3200095" cy="170633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30" t="39279" r="5164" b="38336"/>
            <a:stretch/>
          </p:blipFill>
          <p:spPr>
            <a:xfrm>
              <a:off x="3853817" y="3123486"/>
              <a:ext cx="659757" cy="381965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2195509" y="5497996"/>
            <a:ext cx="4752981" cy="698968"/>
            <a:chOff x="2195509" y="5497996"/>
            <a:chExt cx="4752981" cy="69896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5509" y="5497996"/>
              <a:ext cx="4752981" cy="69896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078865" y="582836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11</a:t>
              </a:r>
              <a:endParaRPr lang="zh-CN" altLang="en-US" sz="1400" dirty="0">
                <a:latin typeface="Cambria Math" panose="020405030504060302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2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33385" cy="585111"/>
          </a:xfrm>
        </p:spPr>
        <p:txBody>
          <a:bodyPr/>
          <a:lstStyle/>
          <a:p>
            <a:r>
              <a:rPr lang="en-US" altLang="zh-CN" sz="3600" dirty="0" smtClean="0">
                <a:cs typeface="+mn-ea"/>
                <a:sym typeface="+mn-lt"/>
              </a:rPr>
              <a:t>Review: </a:t>
            </a:r>
            <a:r>
              <a:rPr lang="en-US" altLang="zh-CN" sz="3600" spc="5" dirty="0">
                <a:cs typeface="Calibri"/>
                <a:sym typeface="+mn-lt"/>
              </a:rPr>
              <a:t>u</a:t>
            </a:r>
            <a:r>
              <a:rPr lang="en-US" altLang="zh-CN" sz="3600" spc="5" dirty="0" smtClean="0">
                <a:cs typeface="Calibri"/>
              </a:rPr>
              <a:t>se </a:t>
            </a:r>
            <a:r>
              <a:rPr lang="en-US" altLang="zh-CN" sz="3600" dirty="0" smtClean="0">
                <a:cs typeface="Calibri"/>
              </a:rPr>
              <a:t>M</a:t>
            </a:r>
            <a:r>
              <a:rPr lang="en-US" altLang="zh-CN" sz="3600" spc="-5" dirty="0" smtClean="0">
                <a:cs typeface="Calibri"/>
              </a:rPr>
              <a:t>LE </a:t>
            </a:r>
            <a:r>
              <a:rPr lang="en-US" altLang="zh-CN" sz="3600" spc="-30" dirty="0" smtClean="0">
                <a:cs typeface="Calibri"/>
              </a:rPr>
              <a:t>t</a:t>
            </a:r>
            <a:r>
              <a:rPr lang="en-US" altLang="zh-CN" sz="3600" dirty="0" smtClean="0">
                <a:cs typeface="Calibri"/>
              </a:rPr>
              <a:t>o</a:t>
            </a:r>
            <a:r>
              <a:rPr lang="en-US" altLang="zh-CN" sz="3600" spc="5" dirty="0" smtClean="0">
                <a:cs typeface="Calibri"/>
              </a:rPr>
              <a:t> </a:t>
            </a:r>
            <a:r>
              <a:rPr lang="en-US" altLang="zh-CN" sz="3600" dirty="0">
                <a:cs typeface="Calibri"/>
              </a:rPr>
              <a:t>e</a:t>
            </a:r>
            <a:r>
              <a:rPr lang="en-US" altLang="zh-CN" sz="3600" spc="-40" dirty="0" smtClean="0">
                <a:cs typeface="Calibri"/>
              </a:rPr>
              <a:t>s</a:t>
            </a:r>
            <a:r>
              <a:rPr lang="en-US" altLang="zh-CN" sz="3600" dirty="0" smtClean="0">
                <a:cs typeface="Calibri"/>
              </a:rPr>
              <a:t>ti</a:t>
            </a:r>
            <a:r>
              <a:rPr lang="en-US" altLang="zh-CN" sz="3600" spc="-5" dirty="0" smtClean="0">
                <a:cs typeface="Calibri"/>
              </a:rPr>
              <a:t>m</a:t>
            </a:r>
            <a:r>
              <a:rPr lang="en-US" altLang="zh-CN" sz="3600" spc="-35" dirty="0" smtClean="0">
                <a:cs typeface="Calibri"/>
              </a:rPr>
              <a:t>at</a:t>
            </a:r>
            <a:r>
              <a:rPr lang="en-US" altLang="zh-CN" sz="3600" dirty="0" smtClean="0">
                <a:cs typeface="Calibri"/>
              </a:rPr>
              <a:t>e </a:t>
            </a:r>
            <a:r>
              <a:rPr lang="en-US" altLang="zh-CN" sz="3600" spc="-5" dirty="0">
                <a:cs typeface="Calibri"/>
              </a:rPr>
              <a:t>p-</a:t>
            </a:r>
            <a:r>
              <a:rPr lang="en-US" altLang="zh-CN" sz="3600" dirty="0">
                <a:cs typeface="Calibri"/>
              </a:rPr>
              <a:t>D</a:t>
            </a:r>
            <a:r>
              <a:rPr lang="en-US" altLang="zh-CN" sz="3600" spc="-5" dirty="0">
                <a:cs typeface="Calibri"/>
              </a:rPr>
              <a:t> </a:t>
            </a:r>
            <a:r>
              <a:rPr lang="en-US" altLang="zh-CN" sz="3600" spc="-5" dirty="0" smtClean="0">
                <a:cs typeface="Calibri"/>
              </a:rPr>
              <a:t>G</a:t>
            </a:r>
            <a:r>
              <a:rPr lang="en-US" altLang="zh-CN" sz="3600" spc="-10" dirty="0" smtClean="0">
                <a:cs typeface="Calibri"/>
              </a:rPr>
              <a:t>au</a:t>
            </a:r>
            <a:r>
              <a:rPr lang="en-US" altLang="zh-CN" sz="3600" spc="-5" dirty="0" smtClean="0">
                <a:cs typeface="Calibri"/>
              </a:rPr>
              <a:t>ss</a:t>
            </a:r>
            <a:r>
              <a:rPr lang="en-US" altLang="zh-CN" sz="3600" dirty="0" smtClean="0">
                <a:cs typeface="Calibri"/>
              </a:rPr>
              <a:t>i</a:t>
            </a:r>
            <a:r>
              <a:rPr lang="en-US" altLang="zh-CN" sz="3600" spc="-10" dirty="0" smtClean="0">
                <a:cs typeface="Calibri"/>
              </a:rPr>
              <a:t>an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72829" y="1485900"/>
                <a:ext cx="401520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…,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&gt;~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acc>
                      <m:accPr>
                        <m:chr m:val="⃗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</m:acc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9" y="1485900"/>
                <a:ext cx="4015202" cy="464101"/>
              </a:xfrm>
              <a:prstGeom prst="rect">
                <a:avLst/>
              </a:prstGeom>
              <a:blipFill>
                <a:blip r:embed="rId2"/>
                <a:stretch>
                  <a:fillRect t="-22368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82926" y="2525408"/>
                <a:ext cx="1748848" cy="1015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26" y="2525408"/>
                <a:ext cx="1748848" cy="1015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27258" y="2446381"/>
                <a:ext cx="5177848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𝑣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𝑎𝑟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𝑐𝑜𝑣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𝑐𝑜𝑣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𝑎𝑟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58" y="2446381"/>
                <a:ext cx="5177848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971926" y="4484177"/>
            <a:ext cx="6210088" cy="1008225"/>
            <a:chOff x="937202" y="4030780"/>
            <a:chExt cx="6210088" cy="1008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937202" y="4030780"/>
                  <a:ext cx="1748848" cy="10082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02" y="4030780"/>
                  <a:ext cx="1748848" cy="10082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127258" y="4030780"/>
                  <a:ext cx="4020032" cy="10082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𝑛</m:t>
                            </m:r>
                          </m:sup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58" y="4030780"/>
                  <a:ext cx="4020032" cy="10082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65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58150" cy="572719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Today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: </a:t>
            </a:r>
            <a:r>
              <a:rPr lang="en-US" altLang="zh-CN" dirty="0">
                <a:ea typeface="+mn-ea"/>
                <a:cs typeface="+mn-ea"/>
                <a:sym typeface="+mn-lt"/>
              </a:rPr>
              <a:t>Gaussian Mixture Model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Review of Gaussian Distribution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GMM for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clustering: </a:t>
            </a:r>
            <a:r>
              <a:rPr lang="en-US" altLang="zh-CN" dirty="0">
                <a:ea typeface="+mn-ea"/>
                <a:cs typeface="+mn-ea"/>
                <a:sym typeface="+mn-lt"/>
              </a:rPr>
              <a:t>basic algorithm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GMM connecting to K-means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Problems of GMM and K-means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20650" y="2062084"/>
            <a:ext cx="508000" cy="3051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32" y="441569"/>
            <a:ext cx="8151935" cy="572719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Application: </a:t>
            </a:r>
            <a:r>
              <a:rPr lang="en-US" altLang="zh-CN" sz="3200" spc="-15" dirty="0">
                <a:ea typeface="+mn-ea"/>
                <a:cs typeface="+mn-ea"/>
                <a:sym typeface="+mn-lt"/>
              </a:rPr>
              <a:t>Three </a:t>
            </a:r>
            <a:r>
              <a:rPr lang="en-US" altLang="zh-CN" sz="3200" spc="-25" dirty="0">
                <a:ea typeface="+mn-ea"/>
                <a:cs typeface="+mn-ea"/>
                <a:sym typeface="+mn-lt"/>
              </a:rPr>
              <a:t>Speaker </a:t>
            </a:r>
            <a:r>
              <a:rPr lang="en-US" altLang="zh-CN" sz="3200" spc="-15" dirty="0">
                <a:ea typeface="+mn-ea"/>
                <a:cs typeface="+mn-ea"/>
                <a:sym typeface="+mn-lt"/>
              </a:rPr>
              <a:t>Recognition</a:t>
            </a:r>
            <a:r>
              <a:rPr lang="en-US" altLang="zh-CN" sz="3200" spc="-3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75" dirty="0">
                <a:ea typeface="+mn-ea"/>
                <a:cs typeface="+mn-ea"/>
                <a:sym typeface="+mn-lt"/>
              </a:rPr>
              <a:t>Tasks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50" name="图片 149">
            <a:extLst>
              <a:ext uri="{FF2B5EF4-FFF2-40B4-BE49-F238E27FC236}">
                <a16:creationId xmlns:a16="http://schemas.microsoft.com/office/drawing/2014/main" id="{99D0B48D-22E6-4AD4-B39D-14A544CE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4" y="1391605"/>
            <a:ext cx="8151936" cy="48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5465"/>
            <a:ext cx="7665605" cy="585111"/>
          </a:xfrm>
        </p:spPr>
        <p:txBody>
          <a:bodyPr/>
          <a:lstStyle/>
          <a:p>
            <a:r>
              <a:rPr lang="en-US" altLang="zh-CN" sz="3200" dirty="0" smtClean="0">
                <a:ea typeface="+mn-ea"/>
                <a:cs typeface="+mn-ea"/>
                <a:sym typeface="+mn-lt"/>
              </a:rPr>
              <a:t>Application: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GMMs for speaker recognition 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EC26FFF-F20E-42DD-87CA-D230187D7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4318488" cy="4561919"/>
              </a:xfrm>
            </p:spPr>
            <p:txBody>
              <a:bodyPr/>
              <a:lstStyle/>
              <a:p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A Gaussian mixture model  (GMM) represents as the  weighted sum of multiple  Gaussian distributions</a:t>
                </a:r>
              </a:p>
              <a:p>
                <a:r>
                  <a:rPr lang="en-US" altLang="zh-CN" dirty="0">
                    <a:ea typeface="+mn-ea"/>
                    <a:cs typeface="+mn-ea"/>
                    <a:sym typeface="+mn-lt"/>
                  </a:rPr>
                  <a:t>Each Gaussian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𝑗</m:t>
                    </m:r>
                  </m:oMath>
                </a14:m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has </a:t>
                </a:r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a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 smtClean="0">
                    <a:cs typeface="+mn-ea"/>
                    <a:sym typeface="+mn-lt"/>
                  </a:rPr>
                  <a:t>Mean: </a:t>
                </a:r>
                <a:r>
                  <a:rPr lang="en-US" altLang="zh-CN" sz="2800" dirty="0" smtClean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𝜇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i="1" baseline="-25000" dirty="0"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cs typeface="+mn-ea"/>
                    <a:sym typeface="+mn-lt"/>
                  </a:rPr>
                  <a:t>covariance: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Weight: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endParaRPr lang="zh-CN" altLang="en-US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EC26FFF-F20E-42DD-87CA-D230187D7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4318488" cy="4561919"/>
              </a:xfrm>
              <a:blipFill>
                <a:blip r:embed="rId3"/>
                <a:stretch>
                  <a:fillRect l="-2539" t="-3075" r="-3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0DABD5D4-2E53-4FF8-B196-1214AD982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766" y="1448247"/>
            <a:ext cx="3542083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2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470634"/>
            <a:ext cx="7999535" cy="572719"/>
          </a:xfrm>
        </p:spPr>
        <p:txBody>
          <a:bodyPr/>
          <a:lstStyle/>
          <a:p>
            <a:r>
              <a:rPr lang="en-US" altLang="zh-CN" sz="3200" spc="-15" dirty="0">
                <a:ea typeface="+mn-ea"/>
                <a:cs typeface="+mn-ea"/>
                <a:sym typeface="+mn-lt"/>
              </a:rPr>
              <a:t>Recognition </a:t>
            </a:r>
            <a:r>
              <a:rPr lang="en-US" altLang="zh-CN" sz="3200" spc="-30" dirty="0">
                <a:ea typeface="+mn-ea"/>
                <a:cs typeface="+mn-ea"/>
                <a:sym typeface="+mn-lt"/>
              </a:rPr>
              <a:t>Systems </a:t>
            </a:r>
            <a:r>
              <a:rPr lang="en-US" altLang="zh-CN" sz="3200" spc="-5" dirty="0" smtClean="0">
                <a:ea typeface="+mn-ea"/>
                <a:cs typeface="+mn-ea"/>
                <a:sym typeface="+mn-lt"/>
              </a:rPr>
              <a:t>Gaussian </a:t>
            </a:r>
            <a:r>
              <a:rPr lang="en-US" altLang="zh-CN" sz="3200" spc="-10" dirty="0">
                <a:ea typeface="+mn-ea"/>
                <a:cs typeface="+mn-ea"/>
                <a:sym typeface="+mn-lt"/>
              </a:rPr>
              <a:t>Mixture</a:t>
            </a:r>
            <a:r>
              <a:rPr lang="en-US" altLang="zh-CN" sz="3200" spc="-8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Models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BFEEAE3C-B069-4204-941A-8B08E189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101"/>
            <a:ext cx="9144000" cy="43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1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731AF63A-2CCA-4EE8-B15D-C95C65DF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" y="1716300"/>
            <a:ext cx="9132600" cy="4462659"/>
          </a:xfrm>
          <a:prstGeom prst="rect">
            <a:avLst/>
          </a:prstGeom>
        </p:spPr>
      </p:pic>
      <p:sp>
        <p:nvSpPr>
          <p:cNvPr id="98" name="标题 4">
            <a:extLst>
              <a:ext uri="{FF2B5EF4-FFF2-40B4-BE49-F238E27FC236}">
                <a16:creationId xmlns:a16="http://schemas.microsoft.com/office/drawing/2014/main" id="{A335F647-9FEA-4B18-A3D4-8F598537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470634"/>
            <a:ext cx="7999535" cy="572719"/>
          </a:xfrm>
        </p:spPr>
        <p:txBody>
          <a:bodyPr/>
          <a:lstStyle/>
          <a:p>
            <a:r>
              <a:rPr lang="en-US" altLang="zh-CN" sz="3200" spc="-15" dirty="0">
                <a:ea typeface="+mn-ea"/>
                <a:cs typeface="+mn-ea"/>
                <a:sym typeface="+mn-lt"/>
              </a:rPr>
              <a:t>Recognition </a:t>
            </a:r>
            <a:r>
              <a:rPr lang="en-US" altLang="zh-CN" sz="3200" spc="-30" dirty="0" smtClean="0">
                <a:ea typeface="+mn-ea"/>
                <a:cs typeface="+mn-ea"/>
                <a:sym typeface="+mn-lt"/>
              </a:rPr>
              <a:t>Systems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Gaussian </a:t>
            </a:r>
            <a:r>
              <a:rPr lang="en-US" altLang="zh-CN" sz="3200" spc="-10" dirty="0">
                <a:ea typeface="+mn-ea"/>
                <a:cs typeface="+mn-ea"/>
                <a:sym typeface="+mn-lt"/>
              </a:rPr>
              <a:t>Mixture</a:t>
            </a:r>
            <a:r>
              <a:rPr lang="en-US" altLang="zh-CN" sz="3200" spc="-8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Models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9077DAE-ED50-43BF-B09C-868C29C9D325}"/>
              </a:ext>
            </a:extLst>
          </p:cNvPr>
          <p:cNvSpPr txBox="1"/>
          <p:nvPr/>
        </p:nvSpPr>
        <p:spPr>
          <a:xfrm>
            <a:off x="1846041" y="4309954"/>
            <a:ext cx="213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j=1, 2, …, K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03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dirty="0">
                <a:ea typeface="+mn-ea"/>
                <a:cs typeface="+mn-ea"/>
                <a:sym typeface="+mn-lt"/>
              </a:rPr>
              <a:t>Course Content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Plan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2028" y="1502426"/>
            <a:ext cx="4757420" cy="3184846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Regression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Classification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Unsupervised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models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923925" lvl="1" indent="-454025">
              <a:spcBef>
                <a:spcPts val="360"/>
              </a:spcBef>
              <a:buFont typeface="Wingdings"/>
              <a:buChar char=""/>
              <a:tabLst>
                <a:tab pos="466725" algn="l"/>
              </a:tabLst>
              <a:defRPr/>
            </a:pPr>
            <a:r>
              <a:rPr lang="en-US" sz="2400" dirty="0" smtClean="0">
                <a:solidFill>
                  <a:prstClr val="black"/>
                </a:solidFill>
                <a:cs typeface="+mn-ea"/>
                <a:sym typeface="+mn-lt"/>
              </a:rPr>
              <a:t>Dimension </a:t>
            </a:r>
            <a:r>
              <a:rPr lang="en-US" sz="2400" dirty="0">
                <a:solidFill>
                  <a:prstClr val="black"/>
                </a:solidFill>
                <a:cs typeface="+mn-ea"/>
                <a:sym typeface="+mn-lt"/>
              </a:rPr>
              <a:t>Reduction (PCA)</a:t>
            </a:r>
          </a:p>
          <a:p>
            <a:pPr marL="923925" lvl="1" indent="-454025">
              <a:spcBef>
                <a:spcPts val="360"/>
              </a:spcBef>
              <a:buFont typeface="Wingdings"/>
              <a:buChar char=""/>
              <a:tabLst>
                <a:tab pos="466725" algn="l"/>
              </a:tabLst>
              <a:defRPr/>
            </a:pPr>
            <a:r>
              <a:rPr lang="en-US" sz="2400" dirty="0" smtClean="0">
                <a:solidFill>
                  <a:srgbClr val="CC00CC"/>
                </a:solidFill>
                <a:cs typeface="+mn-ea"/>
                <a:sym typeface="+mn-lt"/>
              </a:rPr>
              <a:t>Clustering </a:t>
            </a:r>
            <a:r>
              <a:rPr lang="en-US" sz="2400" dirty="0">
                <a:solidFill>
                  <a:srgbClr val="CC00CC"/>
                </a:solidFill>
                <a:cs typeface="+mn-ea"/>
                <a:sym typeface="+mn-lt"/>
              </a:rPr>
              <a:t>(K-means, GMM/EM, Hierarchical )</a:t>
            </a:r>
            <a:endParaRPr kumimoji="0" sz="2400" b="0" i="0" u="none" strike="noStrike" kern="1200" cap="none" spc="0" normalizeH="0" baseline="0" noProof="0" dirty="0" smtClean="0">
              <a:ln>
                <a:noFill/>
              </a:ln>
              <a:solidFill>
                <a:srgbClr val="CC00CC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-5" normalizeH="0" baseline="0" noProof="0" dirty="0" smtClean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Learning</a:t>
            </a: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theory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62028" y="5613944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0" lvl="0" indent="-3632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6875"/>
              <a:buFont typeface="Wingdings"/>
              <a:buChar char=""/>
              <a:tabLst>
                <a:tab pos="37592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Reinforcement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Learning</a:t>
            </a:r>
          </a:p>
        </p:txBody>
      </p:sp>
      <p:sp>
        <p:nvSpPr>
          <p:cNvPr id="10" name="object 9"/>
          <p:cNvSpPr/>
          <p:nvPr/>
        </p:nvSpPr>
        <p:spPr>
          <a:xfrm>
            <a:off x="5437233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84529" y="0"/>
                </a:moveTo>
                <a:lnTo>
                  <a:pt x="0" y="284532"/>
                </a:lnTo>
                <a:lnTo>
                  <a:pt x="284529" y="569062"/>
                </a:lnTo>
                <a:lnTo>
                  <a:pt x="284529" y="426796"/>
                </a:lnTo>
                <a:lnTo>
                  <a:pt x="2076891" y="426796"/>
                </a:lnTo>
                <a:lnTo>
                  <a:pt x="2076891" y="142265"/>
                </a:lnTo>
                <a:lnTo>
                  <a:pt x="284529" y="142265"/>
                </a:lnTo>
                <a:lnTo>
                  <a:pt x="2845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437232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076892" y="142266"/>
                </a:moveTo>
                <a:lnTo>
                  <a:pt x="284530" y="142266"/>
                </a:lnTo>
                <a:lnTo>
                  <a:pt x="284530" y="0"/>
                </a:lnTo>
                <a:lnTo>
                  <a:pt x="0" y="284532"/>
                </a:lnTo>
                <a:lnTo>
                  <a:pt x="284530" y="569063"/>
                </a:lnTo>
                <a:lnTo>
                  <a:pt x="284530" y="426796"/>
                </a:lnTo>
                <a:lnTo>
                  <a:pt x="2076892" y="426796"/>
                </a:lnTo>
                <a:lnTo>
                  <a:pt x="2076892" y="142266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757443" y="1564402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continuous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37233" y="1984053"/>
            <a:ext cx="2077085" cy="584835"/>
            <a:chOff x="5437233" y="2109313"/>
            <a:chExt cx="2077085" cy="584835"/>
          </a:xfrm>
        </p:grpSpPr>
        <p:sp>
          <p:nvSpPr>
            <p:cNvPr id="13" name="object 12"/>
            <p:cNvSpPr/>
            <p:nvPr/>
          </p:nvSpPr>
          <p:spPr>
            <a:xfrm>
              <a:off x="5437233" y="2109313"/>
              <a:ext cx="2077085" cy="584835"/>
            </a:xfrm>
            <a:custGeom>
              <a:avLst/>
              <a:gdLst/>
              <a:ahLst/>
              <a:cxnLst/>
              <a:rect l="l" t="t" r="r" b="b"/>
              <a:pathLst>
                <a:path w="2077084" h="584835">
                  <a:moveTo>
                    <a:pt x="273909" y="0"/>
                  </a:moveTo>
                  <a:lnTo>
                    <a:pt x="0" y="292376"/>
                  </a:lnTo>
                  <a:lnTo>
                    <a:pt x="273909" y="584752"/>
                  </a:lnTo>
                  <a:lnTo>
                    <a:pt x="273909" y="438564"/>
                  </a:lnTo>
                  <a:lnTo>
                    <a:pt x="2076891" y="438564"/>
                  </a:lnTo>
                  <a:lnTo>
                    <a:pt x="2076891" y="146188"/>
                  </a:lnTo>
                  <a:lnTo>
                    <a:pt x="273909" y="146188"/>
                  </a:lnTo>
                  <a:lnTo>
                    <a:pt x="2739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object 14"/>
            <p:cNvSpPr txBox="1"/>
            <p:nvPr/>
          </p:nvSpPr>
          <p:spPr>
            <a:xfrm>
              <a:off x="5903758" y="2238009"/>
              <a:ext cx="12807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Y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is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sz="1800" b="0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discrete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399654" y="2549373"/>
            <a:ext cx="2077086" cy="686261"/>
            <a:chOff x="5437232" y="2712211"/>
            <a:chExt cx="2077086" cy="686261"/>
          </a:xfrm>
        </p:grpSpPr>
        <p:sp>
          <p:nvSpPr>
            <p:cNvPr id="16" name="object 15"/>
            <p:cNvSpPr/>
            <p:nvPr/>
          </p:nvSpPr>
          <p:spPr>
            <a:xfrm>
              <a:off x="5437233" y="2724737"/>
              <a:ext cx="2077085" cy="673735"/>
            </a:xfrm>
            <a:custGeom>
              <a:avLst/>
              <a:gdLst/>
              <a:ahLst/>
              <a:cxnLst/>
              <a:rect l="l" t="t" r="r" b="b"/>
              <a:pathLst>
                <a:path w="2077084" h="673735">
                  <a:moveTo>
                    <a:pt x="336694" y="0"/>
                  </a:moveTo>
                  <a:lnTo>
                    <a:pt x="0" y="336698"/>
                  </a:lnTo>
                  <a:lnTo>
                    <a:pt x="336694" y="673394"/>
                  </a:lnTo>
                  <a:lnTo>
                    <a:pt x="336694" y="505045"/>
                  </a:lnTo>
                  <a:lnTo>
                    <a:pt x="2076891" y="505045"/>
                  </a:lnTo>
                  <a:lnTo>
                    <a:pt x="2076891" y="168347"/>
                  </a:lnTo>
                  <a:lnTo>
                    <a:pt x="336694" y="168347"/>
                  </a:lnTo>
                  <a:lnTo>
                    <a:pt x="3366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object 16"/>
            <p:cNvSpPr/>
            <p:nvPr/>
          </p:nvSpPr>
          <p:spPr>
            <a:xfrm>
              <a:off x="5437232" y="2712211"/>
              <a:ext cx="2077085" cy="673735"/>
            </a:xfrm>
            <a:custGeom>
              <a:avLst/>
              <a:gdLst/>
              <a:ahLst/>
              <a:cxnLst/>
              <a:rect l="l" t="t" r="r" b="b"/>
              <a:pathLst>
                <a:path w="2077084" h="673735">
                  <a:moveTo>
                    <a:pt x="2076892" y="168348"/>
                  </a:moveTo>
                  <a:lnTo>
                    <a:pt x="336695" y="168348"/>
                  </a:lnTo>
                  <a:lnTo>
                    <a:pt x="336695" y="0"/>
                  </a:lnTo>
                  <a:lnTo>
                    <a:pt x="0" y="336698"/>
                  </a:lnTo>
                  <a:lnTo>
                    <a:pt x="336695" y="673395"/>
                  </a:lnTo>
                  <a:lnTo>
                    <a:pt x="336695" y="505046"/>
                  </a:lnTo>
                  <a:lnTo>
                    <a:pt x="2076892" y="505046"/>
                  </a:lnTo>
                  <a:lnTo>
                    <a:pt x="2076892" y="168348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6316172" y="2899426"/>
              <a:ext cx="4883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NO</a:t>
              </a:r>
              <a:r>
                <a:rPr kumimoji="0" sz="1800" b="0" i="0" u="none" strike="noStrike" kern="1200" cap="none" spc="-8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Y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99655" y="4125699"/>
            <a:ext cx="2077085" cy="673735"/>
            <a:chOff x="5437233" y="3336561"/>
            <a:chExt cx="2077085" cy="673735"/>
          </a:xfrm>
        </p:grpSpPr>
        <p:sp>
          <p:nvSpPr>
            <p:cNvPr id="19" name="object 18"/>
            <p:cNvSpPr/>
            <p:nvPr/>
          </p:nvSpPr>
          <p:spPr>
            <a:xfrm>
              <a:off x="5437233" y="3336561"/>
              <a:ext cx="2077085" cy="673735"/>
            </a:xfrm>
            <a:custGeom>
              <a:avLst/>
              <a:gdLst/>
              <a:ahLst/>
              <a:cxnLst/>
              <a:rect l="l" t="t" r="r" b="b"/>
              <a:pathLst>
                <a:path w="2077084" h="673735">
                  <a:moveTo>
                    <a:pt x="336694" y="0"/>
                  </a:moveTo>
                  <a:lnTo>
                    <a:pt x="0" y="336698"/>
                  </a:lnTo>
                  <a:lnTo>
                    <a:pt x="336694" y="673395"/>
                  </a:lnTo>
                  <a:lnTo>
                    <a:pt x="336694" y="505047"/>
                  </a:lnTo>
                  <a:lnTo>
                    <a:pt x="2076891" y="505047"/>
                  </a:lnTo>
                  <a:lnTo>
                    <a:pt x="2076891" y="168348"/>
                  </a:lnTo>
                  <a:lnTo>
                    <a:pt x="336694" y="168348"/>
                  </a:lnTo>
                  <a:lnTo>
                    <a:pt x="3366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object 20"/>
            <p:cNvSpPr txBox="1"/>
            <p:nvPr/>
          </p:nvSpPr>
          <p:spPr>
            <a:xfrm>
              <a:off x="6131227" y="3512073"/>
              <a:ext cx="8572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About</a:t>
              </a:r>
              <a:r>
                <a:rPr kumimoji="0" sz="1800" b="0" i="0" u="none" strike="noStrike" kern="1200" cap="none" spc="-8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f()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62028" y="4754558"/>
            <a:ext cx="8570946" cy="673735"/>
            <a:chOff x="449502" y="4635480"/>
            <a:chExt cx="8570946" cy="673735"/>
          </a:xfrm>
        </p:grpSpPr>
        <p:sp>
          <p:nvSpPr>
            <p:cNvPr id="8" name="object 4"/>
            <p:cNvSpPr txBox="1"/>
            <p:nvPr/>
          </p:nvSpPr>
          <p:spPr>
            <a:xfrm>
              <a:off x="449502" y="4777666"/>
              <a:ext cx="3345179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66725" marR="0" lvl="0" indent="-454025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 typeface="Wingdings"/>
                <a:buChar char=""/>
                <a:tabLst>
                  <a:tab pos="466725" algn="l"/>
                </a:tabLst>
                <a:defRPr/>
              </a:pPr>
              <a:r>
                <a:rPr kumimoji="0" sz="32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Graphical</a:t>
              </a:r>
              <a:r>
                <a:rPr kumimoji="0" sz="3200" b="0" i="0" u="none" strike="noStrike" kern="120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models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390788" y="4635480"/>
              <a:ext cx="3629660" cy="673735"/>
              <a:chOff x="5408879" y="4285083"/>
              <a:chExt cx="3629660" cy="673735"/>
            </a:xfrm>
          </p:grpSpPr>
          <p:sp>
            <p:nvSpPr>
              <p:cNvPr id="22" name="object 21"/>
              <p:cNvSpPr/>
              <p:nvPr/>
            </p:nvSpPr>
            <p:spPr>
              <a:xfrm>
                <a:off x="5408879" y="4285083"/>
                <a:ext cx="3629660" cy="673735"/>
              </a:xfrm>
              <a:custGeom>
                <a:avLst/>
                <a:gdLst/>
                <a:ahLst/>
                <a:cxnLst/>
                <a:rect l="l" t="t" r="r" b="b"/>
                <a:pathLst>
                  <a:path w="3629659" h="673735">
                    <a:moveTo>
                      <a:pt x="336697" y="0"/>
                    </a:moveTo>
                    <a:lnTo>
                      <a:pt x="0" y="336697"/>
                    </a:lnTo>
                    <a:lnTo>
                      <a:pt x="336697" y="673395"/>
                    </a:lnTo>
                    <a:lnTo>
                      <a:pt x="336697" y="505045"/>
                    </a:lnTo>
                    <a:lnTo>
                      <a:pt x="3629245" y="505045"/>
                    </a:lnTo>
                    <a:lnTo>
                      <a:pt x="3629245" y="168348"/>
                    </a:lnTo>
                    <a:lnTo>
                      <a:pt x="336697" y="168348"/>
                    </a:lnTo>
                    <a:lnTo>
                      <a:pt x="336697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5408879" y="4285083"/>
                <a:ext cx="3629660" cy="673735"/>
                <a:chOff x="5408879" y="4285083"/>
                <a:chExt cx="3629660" cy="673735"/>
              </a:xfrm>
            </p:grpSpPr>
            <p:sp>
              <p:nvSpPr>
                <p:cNvPr id="23" name="object 22"/>
                <p:cNvSpPr/>
                <p:nvPr/>
              </p:nvSpPr>
              <p:spPr>
                <a:xfrm>
                  <a:off x="5408879" y="4285083"/>
                  <a:ext cx="3629660" cy="673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9659" h="673735">
                      <a:moveTo>
                        <a:pt x="3629246" y="168348"/>
                      </a:moveTo>
                      <a:lnTo>
                        <a:pt x="336697" y="168348"/>
                      </a:lnTo>
                      <a:lnTo>
                        <a:pt x="336697" y="0"/>
                      </a:lnTo>
                      <a:lnTo>
                        <a:pt x="0" y="336697"/>
                      </a:lnTo>
                      <a:lnTo>
                        <a:pt x="336697" y="673395"/>
                      </a:lnTo>
                      <a:lnTo>
                        <a:pt x="336697" y="505046"/>
                      </a:lnTo>
                      <a:lnTo>
                        <a:pt x="3629246" y="505046"/>
                      </a:lnTo>
                      <a:lnTo>
                        <a:pt x="3629246" y="168348"/>
                      </a:lnTo>
                      <a:close/>
                    </a:path>
                  </a:pathLst>
                </a:custGeom>
                <a:ln w="12700">
                  <a:solidFill>
                    <a:srgbClr val="E7E6E6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object 23"/>
                <p:cNvSpPr txBox="1"/>
                <p:nvPr/>
              </p:nvSpPr>
              <p:spPr>
                <a:xfrm>
                  <a:off x="5690680" y="4460002"/>
                  <a:ext cx="3234055" cy="29972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About </a:t>
                  </a:r>
                  <a:r>
                    <a:rPr kumimoji="0" sz="1800" b="0" i="0" u="none" strike="noStrike" kern="120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interactions </a:t>
                  </a:r>
                  <a:r>
                    <a:rPr kumimoji="0" sz="1800" b="0" i="0" u="none" strike="noStrike" kern="1200" cap="none" spc="-5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among </a:t>
                  </a:r>
                  <a:r>
                    <a:rPr kumimoji="0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X1,…</a:t>
                  </a:r>
                  <a:r>
                    <a:rPr kumimoji="0" sz="1800" b="0" i="0" u="none" strike="noStrike" kern="1200" cap="none" spc="-3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 </a:t>
                  </a:r>
                  <a:r>
                    <a:rPr kumimoji="0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Xp</a:t>
                  </a:r>
                </a:p>
              </p:txBody>
            </p:sp>
          </p:grpSp>
        </p:grpSp>
      </p:grpSp>
      <p:grpSp>
        <p:nvGrpSpPr>
          <p:cNvPr id="31" name="组合 30"/>
          <p:cNvGrpSpPr/>
          <p:nvPr/>
        </p:nvGrpSpPr>
        <p:grpSpPr>
          <a:xfrm>
            <a:off x="5408879" y="5384616"/>
            <a:ext cx="3629660" cy="1100455"/>
            <a:chOff x="5408879" y="5121570"/>
            <a:chExt cx="3629660" cy="1100455"/>
          </a:xfrm>
        </p:grpSpPr>
        <p:sp>
          <p:nvSpPr>
            <p:cNvPr id="25" name="object 24"/>
            <p:cNvSpPr/>
            <p:nvPr/>
          </p:nvSpPr>
          <p:spPr>
            <a:xfrm>
              <a:off x="5408879" y="5121570"/>
              <a:ext cx="3629660" cy="1100455"/>
            </a:xfrm>
            <a:custGeom>
              <a:avLst/>
              <a:gdLst/>
              <a:ahLst/>
              <a:cxnLst/>
              <a:rect l="l" t="t" r="r" b="b"/>
              <a:pathLst>
                <a:path w="3629659" h="1100454">
                  <a:moveTo>
                    <a:pt x="317498" y="0"/>
                  </a:moveTo>
                  <a:lnTo>
                    <a:pt x="0" y="549970"/>
                  </a:lnTo>
                  <a:lnTo>
                    <a:pt x="317498" y="1099942"/>
                  </a:lnTo>
                  <a:lnTo>
                    <a:pt x="317498" y="824958"/>
                  </a:lnTo>
                  <a:lnTo>
                    <a:pt x="3629245" y="824958"/>
                  </a:lnTo>
                  <a:lnTo>
                    <a:pt x="3629245" y="274986"/>
                  </a:lnTo>
                  <a:lnTo>
                    <a:pt x="317498" y="274986"/>
                  </a:lnTo>
                  <a:lnTo>
                    <a:pt x="31749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object 26"/>
            <p:cNvSpPr txBox="1"/>
            <p:nvPr/>
          </p:nvSpPr>
          <p:spPr>
            <a:xfrm>
              <a:off x="5646367" y="5371353"/>
              <a:ext cx="314706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lvl="0" indent="0" algn="l" defTabSz="914400" rtl="0" eaLnBrk="1" fontAlgn="auto" latinLnBrk="0" hangingPunct="1">
                <a:lnSpc>
                  <a:spcPts val="211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Learn </a:t>
              </a:r>
              <a:r>
                <a:rPr kumimoji="0" sz="18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program to Interact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with its  </a:t>
              </a:r>
              <a:r>
                <a:rPr kumimoji="0" sz="18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environment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9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Learning	a Gaussian Mixture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Probability Model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07E37A-EE02-4C4C-93FE-DF45EB38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12" y="2107110"/>
            <a:ext cx="1714649" cy="662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ED2527-8D1B-405B-8B84-5D08811D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1" y="2924885"/>
            <a:ext cx="3031237" cy="10082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F929F4-8DE0-4BFE-8758-DD903CD85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12" y="3933115"/>
            <a:ext cx="4371764" cy="947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35CF64-07CB-481B-8FC7-9B3C73D1E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01" y="4747698"/>
            <a:ext cx="6264884" cy="1359496"/>
          </a:xfrm>
          <a:prstGeom prst="rect">
            <a:avLst/>
          </a:prstGeom>
        </p:spPr>
      </p:pic>
      <p:sp>
        <p:nvSpPr>
          <p:cNvPr id="12" name="object 52">
            <a:extLst>
              <a:ext uri="{FF2B5EF4-FFF2-40B4-BE49-F238E27FC236}">
                <a16:creationId xmlns:a16="http://schemas.microsoft.com/office/drawing/2014/main" id="{0B2C3AB4-2DE4-41B5-BE4F-3A55FD6EAEC5}"/>
              </a:ext>
            </a:extLst>
          </p:cNvPr>
          <p:cNvSpPr txBox="1"/>
          <p:nvPr/>
        </p:nvSpPr>
        <p:spPr>
          <a:xfrm>
            <a:off x="4359358" y="1730397"/>
            <a:ext cx="3805591" cy="948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 marR="120650">
              <a:lnSpc>
                <a:spcPct val="99400"/>
              </a:lnSpc>
              <a:spcBef>
                <a:spcPts val="270"/>
              </a:spcBef>
            </a:pPr>
            <a:r>
              <a:rPr sz="2000" dirty="0">
                <a:cs typeface="+mn-ea"/>
                <a:sym typeface="+mn-lt"/>
              </a:rPr>
              <a:t>A </a:t>
            </a:r>
            <a:r>
              <a:rPr sz="2000" spc="-5" dirty="0">
                <a:cs typeface="+mn-ea"/>
                <a:sym typeface="+mn-lt"/>
              </a:rPr>
              <a:t>Gaussian </a:t>
            </a:r>
            <a:r>
              <a:rPr sz="2000" spc="-10" dirty="0">
                <a:cs typeface="+mn-ea"/>
                <a:sym typeface="+mn-lt"/>
              </a:rPr>
              <a:t>mixture </a:t>
            </a:r>
            <a:r>
              <a:rPr sz="2000" dirty="0">
                <a:cs typeface="+mn-ea"/>
                <a:sym typeface="+mn-lt"/>
              </a:rPr>
              <a:t>model </a:t>
            </a:r>
            <a:r>
              <a:rPr sz="2000" spc="-5" dirty="0">
                <a:cs typeface="+mn-ea"/>
                <a:sym typeface="+mn-lt"/>
              </a:rPr>
              <a:t>(GMM)  </a:t>
            </a:r>
            <a:r>
              <a:rPr sz="2000" spc="-10" dirty="0">
                <a:cs typeface="+mn-ea"/>
                <a:sym typeface="+mn-lt"/>
              </a:rPr>
              <a:t>represents </a:t>
            </a:r>
            <a:r>
              <a:rPr sz="2000" dirty="0">
                <a:cs typeface="+mn-ea"/>
                <a:sym typeface="+mn-lt"/>
              </a:rPr>
              <a:t>as the </a:t>
            </a:r>
            <a:r>
              <a:rPr sz="2000" spc="-10" dirty="0">
                <a:cs typeface="+mn-ea"/>
                <a:sym typeface="+mn-lt"/>
              </a:rPr>
              <a:t>weighted </a:t>
            </a:r>
            <a:r>
              <a:rPr sz="2000" dirty="0">
                <a:cs typeface="+mn-ea"/>
                <a:sym typeface="+mn-lt"/>
              </a:rPr>
              <a:t>sum  of </a:t>
            </a:r>
            <a:r>
              <a:rPr sz="2000" spc="-5" dirty="0">
                <a:cs typeface="+mn-ea"/>
                <a:sym typeface="+mn-lt"/>
              </a:rPr>
              <a:t>multiple Gaussian</a:t>
            </a:r>
            <a:r>
              <a:rPr sz="2000" spc="-2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distributions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96B14492-6821-4A38-BB69-6ECB9FA92721}"/>
              </a:ext>
            </a:extLst>
          </p:cNvPr>
          <p:cNvSpPr txBox="1"/>
          <p:nvPr/>
        </p:nvSpPr>
        <p:spPr>
          <a:xfrm>
            <a:off x="5547042" y="3151418"/>
            <a:ext cx="2617907" cy="341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000" spc="-40" dirty="0">
                <a:cs typeface="+mn-ea"/>
                <a:sym typeface="+mn-lt"/>
              </a:rPr>
              <a:t>Total </a:t>
            </a:r>
            <a:r>
              <a:rPr sz="2000" spc="-5" dirty="0">
                <a:cs typeface="+mn-ea"/>
                <a:sym typeface="+mn-lt"/>
              </a:rPr>
              <a:t>low </a:t>
            </a:r>
            <a:r>
              <a:rPr sz="2000" dirty="0">
                <a:cs typeface="+mn-ea"/>
                <a:sym typeface="+mn-lt"/>
              </a:rPr>
              <a:t>of</a:t>
            </a:r>
            <a:r>
              <a:rPr sz="2000" spc="2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probability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4" name="object 51">
            <a:extLst>
              <a:ext uri="{FF2B5EF4-FFF2-40B4-BE49-F238E27FC236}">
                <a16:creationId xmlns:a16="http://schemas.microsoft.com/office/drawing/2014/main" id="{FA99C2A1-A703-495F-AE57-5226AFF2361F}"/>
              </a:ext>
            </a:extLst>
          </p:cNvPr>
          <p:cNvSpPr txBox="1"/>
          <p:nvPr/>
        </p:nvSpPr>
        <p:spPr>
          <a:xfrm>
            <a:off x="5547042" y="4102929"/>
            <a:ext cx="1228896" cy="341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cs typeface="+mn-ea"/>
                <a:sym typeface="+mn-lt"/>
              </a:rPr>
              <a:t>Chain</a:t>
            </a:r>
            <a:r>
              <a:rPr sz="2000" spc="-2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rule</a:t>
            </a:r>
            <a:endParaRPr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89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5111"/>
          </a:xfrm>
        </p:spPr>
        <p:txBody>
          <a:bodyPr/>
          <a:lstStyle/>
          <a:p>
            <a:r>
              <a:rPr lang="en-US" altLang="zh-CN" sz="3200" spc="-10" dirty="0">
                <a:ea typeface="+mn-ea"/>
                <a:cs typeface="+mn-ea"/>
                <a:sym typeface="+mn-lt"/>
              </a:rPr>
              <a:t>Max Log-likelihood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of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Observed </a:t>
            </a:r>
            <a:r>
              <a:rPr lang="en-US" altLang="zh-CN" sz="3200" spc="-15" dirty="0">
                <a:ea typeface="+mn-ea"/>
                <a:cs typeface="+mn-ea"/>
                <a:sym typeface="+mn-lt"/>
              </a:rPr>
              <a:t>Data</a:t>
            </a:r>
            <a:r>
              <a:rPr lang="en-US" altLang="zh-CN" sz="3200" spc="1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Samples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0DA29F-FA5D-438C-8402-CB515619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4" y="1736747"/>
            <a:ext cx="7955969" cy="5944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F7CD1A-D433-4A45-9B2B-373667B7B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04" y="2450927"/>
            <a:ext cx="8268305" cy="14411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FD2F61-6D1A-4689-A0EF-44A51AE7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556" y="4396433"/>
            <a:ext cx="3314987" cy="145554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2CC1FB8-7712-4E61-93D2-B1B75E9C8DE4}"/>
              </a:ext>
            </a:extLst>
          </p:cNvPr>
          <p:cNvSpPr/>
          <p:nvPr/>
        </p:nvSpPr>
        <p:spPr>
          <a:xfrm>
            <a:off x="628650" y="47087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Apply MLE to find optimal Gaussian parameters </a:t>
            </a:r>
          </a:p>
        </p:txBody>
      </p:sp>
    </p:spTree>
    <p:extLst>
      <p:ext uri="{BB962C8B-B14F-4D97-AF65-F5344CB8AC3E}">
        <p14:creationId xmlns:p14="http://schemas.microsoft.com/office/powerpoint/2010/main" val="32712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Expectation-Maximization </a:t>
            </a:r>
            <a:r>
              <a:rPr lang="en-US" altLang="zh-CN" sz="3200" dirty="0" smtClean="0">
                <a:ea typeface="+mn-ea"/>
                <a:cs typeface="+mn-ea"/>
                <a:sym typeface="+mn-lt"/>
              </a:rPr>
              <a:t>for training GMM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Start: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"Guess" the centroid and covariance for each of the K  clusters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“Guess” the proportion of clusters, e.g., uniform prob 1/K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Loop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For each point, revising its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proportions</a:t>
            </a:r>
            <a:r>
              <a:rPr lang="en-US" altLang="zh-CN" dirty="0">
                <a:ea typeface="+mn-ea"/>
                <a:cs typeface="+mn-ea"/>
                <a:sym typeface="+mn-lt"/>
              </a:rPr>
              <a:t> belonging to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each </a:t>
            </a:r>
            <a:r>
              <a:rPr lang="en-US" altLang="zh-CN" dirty="0">
                <a:ea typeface="+mn-ea"/>
                <a:cs typeface="+mn-ea"/>
                <a:sym typeface="+mn-lt"/>
              </a:rPr>
              <a:t>of the K clusters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For each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cluster</a:t>
            </a:r>
            <a:r>
              <a:rPr lang="en-US" altLang="zh-CN" dirty="0">
                <a:ea typeface="+mn-ea"/>
                <a:cs typeface="+mn-ea"/>
                <a:sym typeface="+mn-lt"/>
              </a:rPr>
              <a:t>, revising both the mean (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centroid</a:t>
            </a:r>
            <a:r>
              <a:rPr lang="en-US" altLang="zh-CN" dirty="0">
                <a:ea typeface="+mn-ea"/>
                <a:cs typeface="+mn-ea"/>
                <a:sym typeface="+mn-lt"/>
              </a:rPr>
              <a:t>  position) and covariance (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shape</a:t>
            </a:r>
            <a:r>
              <a:rPr lang="en-US" altLang="zh-CN" dirty="0">
                <a:ea typeface="+mn-ea"/>
                <a:cs typeface="+mn-ea"/>
                <a:sym typeface="+mn-lt"/>
              </a:rPr>
              <a:t>)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7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each </a:t>
            </a:r>
            <a:r>
              <a:rPr lang="en-US" altLang="zh-CN" sz="2400" spc="-15" dirty="0">
                <a:cs typeface="+mn-ea"/>
                <a:sym typeface="+mn-lt"/>
              </a:rPr>
              <a:t>cluster, </a:t>
            </a:r>
            <a:r>
              <a:rPr lang="en-US" altLang="zh-CN" sz="2400" spc="-5" dirty="0">
                <a:cs typeface="+mn-ea"/>
                <a:sym typeface="+mn-lt"/>
              </a:rPr>
              <a:t>revising both the mean (centroid position) </a:t>
            </a:r>
            <a:r>
              <a:rPr lang="en-US" altLang="zh-CN" sz="2400" dirty="0">
                <a:cs typeface="+mn-ea"/>
                <a:sym typeface="+mn-lt"/>
              </a:rPr>
              <a:t>and </a:t>
            </a:r>
            <a:r>
              <a:rPr lang="en-US" altLang="zh-CN" sz="2400" spc="-5" dirty="0">
                <a:cs typeface="+mn-ea"/>
                <a:sym typeface="+mn-lt"/>
              </a:rPr>
              <a:t>covariance</a:t>
            </a:r>
            <a:r>
              <a:rPr lang="en-US" altLang="zh-CN" sz="2400" spc="150" dirty="0">
                <a:cs typeface="+mn-ea"/>
                <a:sym typeface="+mn-lt"/>
              </a:rPr>
              <a:t> </a:t>
            </a:r>
            <a:r>
              <a:rPr lang="en-US" altLang="zh-CN" sz="2400" spc="-5" dirty="0">
                <a:cs typeface="+mn-ea"/>
                <a:sym typeface="+mn-lt"/>
              </a:rPr>
              <a:t>(shape)</a:t>
            </a:r>
            <a:endParaRPr lang="zh-CN" altLang="en-US" sz="2400" dirty="0">
              <a:cs typeface="+mn-ea"/>
              <a:sym typeface="+mn-lt"/>
            </a:endParaRPr>
          </a:p>
          <a:p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1910FE83-322E-440E-8F38-07AEB5BF7BE0}"/>
              </a:ext>
            </a:extLst>
          </p:cNvPr>
          <p:cNvGrpSpPr/>
          <p:nvPr/>
        </p:nvGrpSpPr>
        <p:grpSpPr>
          <a:xfrm>
            <a:off x="231493" y="2342363"/>
            <a:ext cx="8459917" cy="4122437"/>
            <a:chOff x="266829" y="1167210"/>
            <a:chExt cx="8771255" cy="473964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5360C0A1-6742-4659-BB98-61795A659CF4}"/>
                </a:ext>
              </a:extLst>
            </p:cNvPr>
            <p:cNvSpPr/>
            <p:nvPr/>
          </p:nvSpPr>
          <p:spPr>
            <a:xfrm>
              <a:off x="266829" y="1167210"/>
              <a:ext cx="8770798" cy="47390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065D04A9-EA16-4C35-A5CD-E8E273298264}"/>
                </a:ext>
              </a:extLst>
            </p:cNvPr>
            <p:cNvSpPr/>
            <p:nvPr/>
          </p:nvSpPr>
          <p:spPr>
            <a:xfrm>
              <a:off x="5589893" y="21306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19051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5AF0D334-D12E-4515-A257-30F8FA595EE8}"/>
                </a:ext>
              </a:extLst>
            </p:cNvPr>
            <p:cNvSpPr/>
            <p:nvPr/>
          </p:nvSpPr>
          <p:spPr>
            <a:xfrm>
              <a:off x="2860078" y="1752993"/>
              <a:ext cx="107111" cy="1669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1121B03A-48C9-4798-9F91-B49794A7A523}"/>
                </a:ext>
              </a:extLst>
            </p:cNvPr>
            <p:cNvSpPr/>
            <p:nvPr/>
          </p:nvSpPr>
          <p:spPr>
            <a:xfrm>
              <a:off x="6837655" y="27952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51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5C92978C-9B37-40FA-87C3-57441FAF2820}"/>
                </a:ext>
              </a:extLst>
            </p:cNvPr>
            <p:cNvSpPr/>
            <p:nvPr/>
          </p:nvSpPr>
          <p:spPr>
            <a:xfrm>
              <a:off x="4116387" y="2478316"/>
              <a:ext cx="120549" cy="109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23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55477"/>
            <a:ext cx="7886700" cy="596257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Another </a:t>
            </a:r>
            <a:r>
              <a:rPr lang="en-US" altLang="zh-CN" sz="3600" dirty="0" smtClean="0">
                <a:ea typeface="+mn-ea"/>
                <a:cs typeface="+mn-ea"/>
                <a:sym typeface="+mn-lt"/>
              </a:rPr>
              <a:t>Example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: Start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B54B51D-FEDC-4D2E-B9DA-FC48177B5FB4}"/>
              </a:ext>
            </a:extLst>
          </p:cNvPr>
          <p:cNvSpPr/>
          <p:nvPr/>
        </p:nvSpPr>
        <p:spPr>
          <a:xfrm>
            <a:off x="1878539" y="1666201"/>
            <a:ext cx="4068307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31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28F12FC-B79D-4F5F-A60D-31E999E36F24}"/>
              </a:ext>
            </a:extLst>
          </p:cNvPr>
          <p:cNvSpPr txBox="1">
            <a:spLocks/>
          </p:cNvSpPr>
          <p:nvPr/>
        </p:nvSpPr>
        <p:spPr>
          <a:xfrm>
            <a:off x="476249" y="455478"/>
            <a:ext cx="8327781" cy="494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600" dirty="0">
                <a:ea typeface="+mn-ea"/>
                <a:cs typeface="+mn-ea"/>
                <a:sym typeface="+mn-lt"/>
              </a:rPr>
              <a:t>Another </a:t>
            </a:r>
            <a:r>
              <a:rPr lang="en-US" altLang="zh-CN" sz="3600" dirty="0" smtClean="0">
                <a:ea typeface="+mn-ea"/>
                <a:cs typeface="+mn-ea"/>
                <a:sym typeface="+mn-lt"/>
              </a:rPr>
              <a:t>Example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: After First Iteration</a:t>
            </a:r>
          </a:p>
          <a:p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3658D9A-0595-48AE-AA72-A6826CFCC7BA}"/>
              </a:ext>
            </a:extLst>
          </p:cNvPr>
          <p:cNvSpPr/>
          <p:nvPr/>
        </p:nvSpPr>
        <p:spPr>
          <a:xfrm>
            <a:off x="2098109" y="2497464"/>
            <a:ext cx="4333786" cy="2594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B019250-9EB1-48A0-8CA2-DE055FE9EFC1}"/>
              </a:ext>
            </a:extLst>
          </p:cNvPr>
          <p:cNvSpPr txBox="1"/>
          <p:nvPr/>
        </p:nvSpPr>
        <p:spPr>
          <a:xfrm>
            <a:off x="781050" y="1296350"/>
            <a:ext cx="7272704" cy="770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5" dirty="0">
                <a:cs typeface="+mn-ea"/>
                <a:sym typeface="+mn-lt"/>
              </a:rPr>
              <a:t>point, revising its proportions belonging to </a:t>
            </a:r>
            <a:r>
              <a:rPr sz="2400" dirty="0">
                <a:cs typeface="+mn-ea"/>
                <a:sym typeface="+mn-lt"/>
              </a:rPr>
              <a:t>each of </a:t>
            </a:r>
            <a:r>
              <a:rPr sz="2400" spc="-5" dirty="0">
                <a:cs typeface="+mn-ea"/>
                <a:sym typeface="+mn-lt"/>
              </a:rPr>
              <a:t>the </a:t>
            </a:r>
            <a:r>
              <a:rPr sz="2400" dirty="0">
                <a:cs typeface="+mn-ea"/>
                <a:sym typeface="+mn-lt"/>
              </a:rPr>
              <a:t>K</a:t>
            </a:r>
            <a:r>
              <a:rPr sz="2400" spc="9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clusters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A481621-8EE3-4A0F-8158-98F3E9D1CD36}"/>
              </a:ext>
            </a:extLst>
          </p:cNvPr>
          <p:cNvSpPr txBox="1"/>
          <p:nvPr/>
        </p:nvSpPr>
        <p:spPr>
          <a:xfrm>
            <a:off x="628650" y="5603972"/>
            <a:ext cx="7272704" cy="55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15" dirty="0">
                <a:cs typeface="+mn-ea"/>
                <a:sym typeface="+mn-lt"/>
              </a:rPr>
              <a:t>cluster, </a:t>
            </a:r>
            <a:r>
              <a:rPr sz="2400" spc="-5" dirty="0">
                <a:cs typeface="+mn-ea"/>
                <a:sym typeface="+mn-lt"/>
              </a:rPr>
              <a:t>revising its mean (centroid position), covariance</a:t>
            </a:r>
            <a:r>
              <a:rPr sz="2400" spc="15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(shape)</a:t>
            </a:r>
            <a:r>
              <a:rPr lang="en-US" altLang="zh-CN" sz="2400" spc="-5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and </a:t>
            </a:r>
            <a:r>
              <a:rPr sz="2400" spc="-5" dirty="0">
                <a:cs typeface="+mn-ea"/>
                <a:sym typeface="+mn-lt"/>
              </a:rPr>
              <a:t>proportion in the</a:t>
            </a:r>
            <a:r>
              <a:rPr sz="2400" spc="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mixture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323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28F12FC-B79D-4F5F-A60D-31E999E36F24}"/>
              </a:ext>
            </a:extLst>
          </p:cNvPr>
          <p:cNvSpPr txBox="1">
            <a:spLocks/>
          </p:cNvSpPr>
          <p:nvPr/>
        </p:nvSpPr>
        <p:spPr>
          <a:xfrm>
            <a:off x="476249" y="455478"/>
            <a:ext cx="8327781" cy="494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600" dirty="0">
                <a:ea typeface="+mn-ea"/>
                <a:cs typeface="+mn-ea"/>
                <a:sym typeface="+mn-lt"/>
              </a:rPr>
              <a:t>Another </a:t>
            </a:r>
            <a:r>
              <a:rPr lang="en-US" altLang="zh-CN" sz="3600" dirty="0" smtClean="0">
                <a:ea typeface="+mn-ea"/>
                <a:cs typeface="+mn-ea"/>
                <a:sym typeface="+mn-lt"/>
              </a:rPr>
              <a:t>Example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: After 2nd Iteration</a:t>
            </a:r>
          </a:p>
          <a:p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B019250-9EB1-48A0-8CA2-DE055FE9EFC1}"/>
              </a:ext>
            </a:extLst>
          </p:cNvPr>
          <p:cNvSpPr txBox="1"/>
          <p:nvPr/>
        </p:nvSpPr>
        <p:spPr>
          <a:xfrm>
            <a:off x="781050" y="1296350"/>
            <a:ext cx="7272704" cy="770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5" dirty="0">
                <a:cs typeface="+mn-ea"/>
                <a:sym typeface="+mn-lt"/>
              </a:rPr>
              <a:t>point, revising its proportions belonging to </a:t>
            </a:r>
            <a:r>
              <a:rPr sz="2400" dirty="0">
                <a:cs typeface="+mn-ea"/>
                <a:sym typeface="+mn-lt"/>
              </a:rPr>
              <a:t>each of </a:t>
            </a:r>
            <a:r>
              <a:rPr sz="2400" spc="-5" dirty="0">
                <a:cs typeface="+mn-ea"/>
                <a:sym typeface="+mn-lt"/>
              </a:rPr>
              <a:t>the </a:t>
            </a:r>
            <a:r>
              <a:rPr sz="2400" dirty="0">
                <a:cs typeface="+mn-ea"/>
                <a:sym typeface="+mn-lt"/>
              </a:rPr>
              <a:t>K</a:t>
            </a:r>
            <a:r>
              <a:rPr sz="2400" spc="9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clusters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A481621-8EE3-4A0F-8158-98F3E9D1CD36}"/>
              </a:ext>
            </a:extLst>
          </p:cNvPr>
          <p:cNvSpPr txBox="1"/>
          <p:nvPr/>
        </p:nvSpPr>
        <p:spPr>
          <a:xfrm>
            <a:off x="628650" y="5603972"/>
            <a:ext cx="7272704" cy="55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15" dirty="0">
                <a:cs typeface="+mn-ea"/>
                <a:sym typeface="+mn-lt"/>
              </a:rPr>
              <a:t>cluster, </a:t>
            </a:r>
            <a:r>
              <a:rPr sz="2400" spc="-5" dirty="0">
                <a:cs typeface="+mn-ea"/>
                <a:sym typeface="+mn-lt"/>
              </a:rPr>
              <a:t>revising its mean (centroid position), covariance</a:t>
            </a:r>
            <a:r>
              <a:rPr sz="2400" spc="15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(shape)</a:t>
            </a:r>
            <a:r>
              <a:rPr lang="en-US" altLang="zh-CN" sz="2400" spc="-5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and </a:t>
            </a:r>
            <a:r>
              <a:rPr sz="2400" spc="-5" dirty="0">
                <a:cs typeface="+mn-ea"/>
                <a:sym typeface="+mn-lt"/>
              </a:rPr>
              <a:t>proportion in the</a:t>
            </a:r>
            <a:r>
              <a:rPr sz="2400" spc="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mixture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F6892685-FCCF-48DD-B5AE-FB706B2B860C}"/>
              </a:ext>
            </a:extLst>
          </p:cNvPr>
          <p:cNvSpPr/>
          <p:nvPr/>
        </p:nvSpPr>
        <p:spPr>
          <a:xfrm>
            <a:off x="2088173" y="2491825"/>
            <a:ext cx="4346331" cy="25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99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28F12FC-B79D-4F5F-A60D-31E999E36F24}"/>
              </a:ext>
            </a:extLst>
          </p:cNvPr>
          <p:cNvSpPr txBox="1">
            <a:spLocks/>
          </p:cNvSpPr>
          <p:nvPr/>
        </p:nvSpPr>
        <p:spPr>
          <a:xfrm>
            <a:off x="476249" y="455478"/>
            <a:ext cx="8327781" cy="494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600" dirty="0">
                <a:ea typeface="+mn-ea"/>
                <a:cs typeface="+mn-ea"/>
                <a:sym typeface="+mn-lt"/>
              </a:rPr>
              <a:t>Another </a:t>
            </a:r>
            <a:r>
              <a:rPr lang="en-US" altLang="zh-CN" sz="3600" dirty="0" smtClean="0">
                <a:ea typeface="+mn-ea"/>
                <a:cs typeface="+mn-ea"/>
                <a:sym typeface="+mn-lt"/>
              </a:rPr>
              <a:t>Example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: After 3rd Iteration</a:t>
            </a:r>
          </a:p>
          <a:p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B019250-9EB1-48A0-8CA2-DE055FE9EFC1}"/>
              </a:ext>
            </a:extLst>
          </p:cNvPr>
          <p:cNvSpPr txBox="1"/>
          <p:nvPr/>
        </p:nvSpPr>
        <p:spPr>
          <a:xfrm>
            <a:off x="781050" y="1296350"/>
            <a:ext cx="7272704" cy="770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5" dirty="0">
                <a:cs typeface="+mn-ea"/>
                <a:sym typeface="+mn-lt"/>
              </a:rPr>
              <a:t>point, revising its proportions belonging to </a:t>
            </a:r>
            <a:r>
              <a:rPr sz="2400" dirty="0">
                <a:cs typeface="+mn-ea"/>
                <a:sym typeface="+mn-lt"/>
              </a:rPr>
              <a:t>each of </a:t>
            </a:r>
            <a:r>
              <a:rPr sz="2400" spc="-5" dirty="0">
                <a:cs typeface="+mn-ea"/>
                <a:sym typeface="+mn-lt"/>
              </a:rPr>
              <a:t>the </a:t>
            </a:r>
            <a:r>
              <a:rPr sz="2400" dirty="0">
                <a:cs typeface="+mn-ea"/>
                <a:sym typeface="+mn-lt"/>
              </a:rPr>
              <a:t>K</a:t>
            </a:r>
            <a:r>
              <a:rPr sz="2400" spc="9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clusters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A481621-8EE3-4A0F-8158-98F3E9D1CD36}"/>
              </a:ext>
            </a:extLst>
          </p:cNvPr>
          <p:cNvSpPr txBox="1"/>
          <p:nvPr/>
        </p:nvSpPr>
        <p:spPr>
          <a:xfrm>
            <a:off x="628650" y="5603972"/>
            <a:ext cx="7272704" cy="55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15" dirty="0">
                <a:cs typeface="+mn-ea"/>
                <a:sym typeface="+mn-lt"/>
              </a:rPr>
              <a:t>cluster, </a:t>
            </a:r>
            <a:r>
              <a:rPr sz="2400" spc="-5" dirty="0">
                <a:cs typeface="+mn-ea"/>
                <a:sym typeface="+mn-lt"/>
              </a:rPr>
              <a:t>revising its mean (centroid position), covariance</a:t>
            </a:r>
            <a:r>
              <a:rPr sz="2400" spc="15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(shape)</a:t>
            </a:r>
            <a:r>
              <a:rPr lang="en-US" altLang="zh-CN" sz="2400" spc="-5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and </a:t>
            </a:r>
            <a:r>
              <a:rPr sz="2400" spc="-5" dirty="0">
                <a:cs typeface="+mn-ea"/>
                <a:sym typeface="+mn-lt"/>
              </a:rPr>
              <a:t>proportion in the</a:t>
            </a:r>
            <a:r>
              <a:rPr sz="2400" spc="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mixture</a:t>
            </a:r>
            <a:endParaRPr sz="2400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895782-8E5C-4D08-A3CD-C60DDFCD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10" y="2378685"/>
            <a:ext cx="4389500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28F12FC-B79D-4F5F-A60D-31E999E36F24}"/>
              </a:ext>
            </a:extLst>
          </p:cNvPr>
          <p:cNvSpPr txBox="1">
            <a:spLocks/>
          </p:cNvSpPr>
          <p:nvPr/>
        </p:nvSpPr>
        <p:spPr>
          <a:xfrm>
            <a:off x="476249" y="455478"/>
            <a:ext cx="8327781" cy="494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600" dirty="0">
                <a:ea typeface="+mn-ea"/>
                <a:cs typeface="+mn-ea"/>
                <a:sym typeface="+mn-lt"/>
              </a:rPr>
              <a:t>Another </a:t>
            </a:r>
            <a:r>
              <a:rPr lang="en-US" altLang="zh-CN" sz="3600" dirty="0" smtClean="0">
                <a:ea typeface="+mn-ea"/>
                <a:cs typeface="+mn-ea"/>
                <a:sym typeface="+mn-lt"/>
              </a:rPr>
              <a:t>Example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: After 4th Iteration</a:t>
            </a:r>
          </a:p>
          <a:p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B019250-9EB1-48A0-8CA2-DE055FE9EFC1}"/>
              </a:ext>
            </a:extLst>
          </p:cNvPr>
          <p:cNvSpPr txBox="1"/>
          <p:nvPr/>
        </p:nvSpPr>
        <p:spPr>
          <a:xfrm>
            <a:off x="781050" y="1296350"/>
            <a:ext cx="7272704" cy="770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5" dirty="0">
                <a:cs typeface="+mn-ea"/>
                <a:sym typeface="+mn-lt"/>
              </a:rPr>
              <a:t>point, revising its proportions belonging to </a:t>
            </a:r>
            <a:r>
              <a:rPr sz="2400" dirty="0">
                <a:cs typeface="+mn-ea"/>
                <a:sym typeface="+mn-lt"/>
              </a:rPr>
              <a:t>each of </a:t>
            </a:r>
            <a:r>
              <a:rPr sz="2400" spc="-5" dirty="0">
                <a:cs typeface="+mn-ea"/>
                <a:sym typeface="+mn-lt"/>
              </a:rPr>
              <a:t>the </a:t>
            </a:r>
            <a:r>
              <a:rPr sz="2400" dirty="0">
                <a:cs typeface="+mn-ea"/>
                <a:sym typeface="+mn-lt"/>
              </a:rPr>
              <a:t>K</a:t>
            </a:r>
            <a:r>
              <a:rPr sz="2400" spc="9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clusters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A481621-8EE3-4A0F-8158-98F3E9D1CD36}"/>
              </a:ext>
            </a:extLst>
          </p:cNvPr>
          <p:cNvSpPr txBox="1"/>
          <p:nvPr/>
        </p:nvSpPr>
        <p:spPr>
          <a:xfrm>
            <a:off x="628650" y="5603972"/>
            <a:ext cx="7272704" cy="55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15" dirty="0">
                <a:cs typeface="+mn-ea"/>
                <a:sym typeface="+mn-lt"/>
              </a:rPr>
              <a:t>cluster, </a:t>
            </a:r>
            <a:r>
              <a:rPr sz="2400" spc="-5" dirty="0">
                <a:cs typeface="+mn-ea"/>
                <a:sym typeface="+mn-lt"/>
              </a:rPr>
              <a:t>revising its mean (centroid position), covariance</a:t>
            </a:r>
            <a:r>
              <a:rPr sz="2400" spc="15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(shape)</a:t>
            </a:r>
            <a:r>
              <a:rPr lang="en-US" altLang="zh-CN" sz="2400" spc="-5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and </a:t>
            </a:r>
            <a:r>
              <a:rPr sz="2400" spc="-5" dirty="0">
                <a:cs typeface="+mn-ea"/>
                <a:sym typeface="+mn-lt"/>
              </a:rPr>
              <a:t>proportion in the</a:t>
            </a:r>
            <a:r>
              <a:rPr sz="2400" spc="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mixture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268634E-EA8D-4CB1-8309-C95E6063ACEB}"/>
              </a:ext>
            </a:extLst>
          </p:cNvPr>
          <p:cNvSpPr/>
          <p:nvPr/>
        </p:nvSpPr>
        <p:spPr>
          <a:xfrm>
            <a:off x="2078650" y="2428304"/>
            <a:ext cx="4400550" cy="2673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883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28F12FC-B79D-4F5F-A60D-31E999E36F24}"/>
              </a:ext>
            </a:extLst>
          </p:cNvPr>
          <p:cNvSpPr txBox="1">
            <a:spLocks/>
          </p:cNvSpPr>
          <p:nvPr/>
        </p:nvSpPr>
        <p:spPr>
          <a:xfrm>
            <a:off x="476249" y="455478"/>
            <a:ext cx="8327781" cy="494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600" dirty="0">
                <a:ea typeface="+mn-ea"/>
                <a:cs typeface="+mn-ea"/>
                <a:sym typeface="+mn-lt"/>
              </a:rPr>
              <a:t>Another </a:t>
            </a:r>
            <a:r>
              <a:rPr lang="en-US" altLang="zh-CN" sz="3600" dirty="0" smtClean="0">
                <a:ea typeface="+mn-ea"/>
                <a:cs typeface="+mn-ea"/>
                <a:sym typeface="+mn-lt"/>
              </a:rPr>
              <a:t>Example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: After 5th Iteration</a:t>
            </a:r>
          </a:p>
          <a:p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B019250-9EB1-48A0-8CA2-DE055FE9EFC1}"/>
              </a:ext>
            </a:extLst>
          </p:cNvPr>
          <p:cNvSpPr txBox="1"/>
          <p:nvPr/>
        </p:nvSpPr>
        <p:spPr>
          <a:xfrm>
            <a:off x="781050" y="1296350"/>
            <a:ext cx="7272704" cy="770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5" dirty="0">
                <a:cs typeface="+mn-ea"/>
                <a:sym typeface="+mn-lt"/>
              </a:rPr>
              <a:t>point, revising its proportions belonging to </a:t>
            </a:r>
            <a:r>
              <a:rPr sz="2400" dirty="0">
                <a:cs typeface="+mn-ea"/>
                <a:sym typeface="+mn-lt"/>
              </a:rPr>
              <a:t>each of </a:t>
            </a:r>
            <a:r>
              <a:rPr sz="2400" spc="-5" dirty="0">
                <a:cs typeface="+mn-ea"/>
                <a:sym typeface="+mn-lt"/>
              </a:rPr>
              <a:t>the </a:t>
            </a:r>
            <a:r>
              <a:rPr sz="2400" dirty="0">
                <a:cs typeface="+mn-ea"/>
                <a:sym typeface="+mn-lt"/>
              </a:rPr>
              <a:t>K</a:t>
            </a:r>
            <a:r>
              <a:rPr sz="2400" spc="9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clusters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A481621-8EE3-4A0F-8158-98F3E9D1CD36}"/>
              </a:ext>
            </a:extLst>
          </p:cNvPr>
          <p:cNvSpPr txBox="1"/>
          <p:nvPr/>
        </p:nvSpPr>
        <p:spPr>
          <a:xfrm>
            <a:off x="628650" y="5603972"/>
            <a:ext cx="7272704" cy="55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15" dirty="0">
                <a:cs typeface="+mn-ea"/>
                <a:sym typeface="+mn-lt"/>
              </a:rPr>
              <a:t>cluster, </a:t>
            </a:r>
            <a:r>
              <a:rPr sz="2400" spc="-5" dirty="0">
                <a:cs typeface="+mn-ea"/>
                <a:sym typeface="+mn-lt"/>
              </a:rPr>
              <a:t>revising its mean (centroid position), covariance</a:t>
            </a:r>
            <a:r>
              <a:rPr sz="2400" spc="15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(shape)</a:t>
            </a:r>
            <a:r>
              <a:rPr lang="en-US" altLang="zh-CN" sz="2400" spc="-5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and </a:t>
            </a:r>
            <a:r>
              <a:rPr sz="2400" spc="-5" dirty="0">
                <a:cs typeface="+mn-ea"/>
                <a:sym typeface="+mn-lt"/>
              </a:rPr>
              <a:t>proportion in the</a:t>
            </a:r>
            <a:r>
              <a:rPr sz="2400" spc="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mixture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CB74A45-7CEF-4ED6-AB31-BADA93B0CEBD}"/>
              </a:ext>
            </a:extLst>
          </p:cNvPr>
          <p:cNvSpPr/>
          <p:nvPr/>
        </p:nvSpPr>
        <p:spPr>
          <a:xfrm>
            <a:off x="2049340" y="2454884"/>
            <a:ext cx="4467225" cy="2665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4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ea typeface="+mn-ea"/>
                <a:cs typeface="+mn-ea"/>
                <a:sym typeface="+mn-lt"/>
              </a:rPr>
              <a:t>What </a:t>
            </a:r>
            <a:r>
              <a:rPr lang="en-US" altLang="zh-CN" dirty="0">
                <a:ea typeface="+mn-ea"/>
                <a:cs typeface="+mn-ea"/>
                <a:sym typeface="+mn-lt"/>
              </a:rPr>
              <a:t>is</a:t>
            </a:r>
            <a:r>
              <a:rPr lang="en-US" altLang="zh-CN" spc="-7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clustering?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+mn-ea"/>
                <a:cs typeface="+mn-ea"/>
                <a:sym typeface="+mn-lt"/>
              </a:rPr>
              <a:t>Find groups (clusters) of data points such that data points in </a:t>
            </a:r>
            <a:r>
              <a:rPr lang="en-US" altLang="zh-CN" sz="2400" dirty="0" smtClean="0">
                <a:ea typeface="+mn-ea"/>
                <a:cs typeface="+mn-ea"/>
                <a:sym typeface="+mn-lt"/>
              </a:rPr>
              <a:t>a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group will be similar (or related) to one another and different </a:t>
            </a:r>
            <a:r>
              <a:rPr lang="en-US" altLang="zh-CN" sz="2400" dirty="0" smtClean="0">
                <a:ea typeface="+mn-ea"/>
                <a:cs typeface="+mn-ea"/>
                <a:sym typeface="+mn-lt"/>
              </a:rPr>
              <a:t>from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(or unrelated to) the data points in other groups</a:t>
            </a:r>
          </a:p>
          <a:p>
            <a:pPr>
              <a:lnSpc>
                <a:spcPct val="100000"/>
              </a:lnSpc>
            </a:pPr>
            <a:endParaRPr lang="zh-CN" altLang="en-US" sz="24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7613" y="3001615"/>
            <a:ext cx="7010730" cy="3581717"/>
            <a:chOff x="1295400" y="2667000"/>
            <a:chExt cx="7010730" cy="3581717"/>
          </a:xfrm>
        </p:grpSpPr>
        <p:sp>
          <p:nvSpPr>
            <p:cNvPr id="108" name="object 3"/>
            <p:cNvSpPr/>
            <p:nvPr/>
          </p:nvSpPr>
          <p:spPr>
            <a:xfrm>
              <a:off x="4191000" y="357028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9" name="object 4"/>
            <p:cNvSpPr/>
            <p:nvPr/>
          </p:nvSpPr>
          <p:spPr>
            <a:xfrm>
              <a:off x="4191000" y="5399087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0" name="object 5"/>
            <p:cNvSpPr/>
            <p:nvPr/>
          </p:nvSpPr>
          <p:spPr>
            <a:xfrm>
              <a:off x="3381375" y="5399087"/>
              <a:ext cx="809625" cy="849630"/>
            </a:xfrm>
            <a:custGeom>
              <a:avLst/>
              <a:gdLst/>
              <a:ahLst/>
              <a:cxnLst/>
              <a:rect l="l" t="t" r="r" b="b"/>
              <a:pathLst>
                <a:path w="809625" h="849629">
                  <a:moveTo>
                    <a:pt x="809625" y="0"/>
                  </a:moveTo>
                  <a:lnTo>
                    <a:pt x="0" y="8493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1" name="object 6"/>
            <p:cNvSpPr/>
            <p:nvPr/>
          </p:nvSpPr>
          <p:spPr>
            <a:xfrm>
              <a:off x="50292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2" name="object 7"/>
            <p:cNvSpPr/>
            <p:nvPr/>
          </p:nvSpPr>
          <p:spPr>
            <a:xfrm>
              <a:off x="50292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3" name="object 8"/>
            <p:cNvSpPr/>
            <p:nvPr/>
          </p:nvSpPr>
          <p:spPr>
            <a:xfrm>
              <a:off x="52578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4" name="object 9"/>
            <p:cNvSpPr/>
            <p:nvPr/>
          </p:nvSpPr>
          <p:spPr>
            <a:xfrm>
              <a:off x="52578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5" name="object 10"/>
            <p:cNvSpPr/>
            <p:nvPr/>
          </p:nvSpPr>
          <p:spPr>
            <a:xfrm>
              <a:off x="5176837" y="3870325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6" name="object 11"/>
            <p:cNvSpPr/>
            <p:nvPr/>
          </p:nvSpPr>
          <p:spPr>
            <a:xfrm>
              <a:off x="5176837" y="4327525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7" name="object 12"/>
            <p:cNvSpPr/>
            <p:nvPr/>
          </p:nvSpPr>
          <p:spPr>
            <a:xfrm>
              <a:off x="55626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8" name="object 13"/>
            <p:cNvSpPr/>
            <p:nvPr/>
          </p:nvSpPr>
          <p:spPr>
            <a:xfrm>
              <a:off x="55626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9" name="object 14"/>
            <p:cNvSpPr/>
            <p:nvPr/>
          </p:nvSpPr>
          <p:spPr>
            <a:xfrm>
              <a:off x="5410200" y="3951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0" name="object 15"/>
            <p:cNvSpPr/>
            <p:nvPr/>
          </p:nvSpPr>
          <p:spPr>
            <a:xfrm>
              <a:off x="5410200" y="3951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1" name="object 16"/>
            <p:cNvSpPr/>
            <p:nvPr/>
          </p:nvSpPr>
          <p:spPr>
            <a:xfrm>
              <a:off x="4872037" y="3870325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2" name="object 17"/>
            <p:cNvSpPr/>
            <p:nvPr/>
          </p:nvSpPr>
          <p:spPr>
            <a:xfrm>
              <a:off x="54102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3" name="object 18"/>
            <p:cNvSpPr/>
            <p:nvPr/>
          </p:nvSpPr>
          <p:spPr>
            <a:xfrm>
              <a:off x="54102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4" name="object 19"/>
            <p:cNvSpPr/>
            <p:nvPr/>
          </p:nvSpPr>
          <p:spPr>
            <a:xfrm>
              <a:off x="48768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5" name="object 20"/>
            <p:cNvSpPr/>
            <p:nvPr/>
          </p:nvSpPr>
          <p:spPr>
            <a:xfrm>
              <a:off x="48768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6" name="object 21"/>
            <p:cNvSpPr/>
            <p:nvPr/>
          </p:nvSpPr>
          <p:spPr>
            <a:xfrm>
              <a:off x="3271837" y="47085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7" name="object 22"/>
            <p:cNvSpPr/>
            <p:nvPr/>
          </p:nvSpPr>
          <p:spPr>
            <a:xfrm>
              <a:off x="3500437" y="47847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8" name="object 23"/>
            <p:cNvSpPr/>
            <p:nvPr/>
          </p:nvSpPr>
          <p:spPr>
            <a:xfrm>
              <a:off x="3500437" y="50133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9" name="object 24"/>
            <p:cNvSpPr/>
            <p:nvPr/>
          </p:nvSpPr>
          <p:spPr>
            <a:xfrm>
              <a:off x="3729037" y="47847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0" name="object 25"/>
            <p:cNvSpPr/>
            <p:nvPr/>
          </p:nvSpPr>
          <p:spPr>
            <a:xfrm>
              <a:off x="3576637" y="45561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1" name="object 26"/>
            <p:cNvSpPr/>
            <p:nvPr/>
          </p:nvSpPr>
          <p:spPr>
            <a:xfrm>
              <a:off x="3729037" y="50133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2" name="object 27"/>
            <p:cNvSpPr/>
            <p:nvPr/>
          </p:nvSpPr>
          <p:spPr>
            <a:xfrm>
              <a:off x="3271837" y="49371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3" name="object 28"/>
            <p:cNvSpPr/>
            <p:nvPr/>
          </p:nvSpPr>
          <p:spPr>
            <a:xfrm>
              <a:off x="5410200" y="5170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4" name="object 29"/>
            <p:cNvSpPr/>
            <p:nvPr/>
          </p:nvSpPr>
          <p:spPr>
            <a:xfrm>
              <a:off x="5410200" y="5170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5" name="object 30"/>
            <p:cNvSpPr/>
            <p:nvPr/>
          </p:nvSpPr>
          <p:spPr>
            <a:xfrm>
              <a:off x="5867400" y="5246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6" name="object 31"/>
            <p:cNvSpPr/>
            <p:nvPr/>
          </p:nvSpPr>
          <p:spPr>
            <a:xfrm>
              <a:off x="5867400" y="5246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7" name="object 32"/>
            <p:cNvSpPr/>
            <p:nvPr/>
          </p:nvSpPr>
          <p:spPr>
            <a:xfrm>
              <a:off x="5638800" y="5399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8" name="object 33"/>
            <p:cNvSpPr/>
            <p:nvPr/>
          </p:nvSpPr>
          <p:spPr>
            <a:xfrm>
              <a:off x="5638800" y="5399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9" name="object 34"/>
            <p:cNvSpPr/>
            <p:nvPr/>
          </p:nvSpPr>
          <p:spPr>
            <a:xfrm>
              <a:off x="5405437" y="5546725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0" name="object 35"/>
            <p:cNvSpPr/>
            <p:nvPr/>
          </p:nvSpPr>
          <p:spPr>
            <a:xfrm>
              <a:off x="5715000" y="5551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3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3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1" name="object 36"/>
            <p:cNvSpPr/>
            <p:nvPr/>
          </p:nvSpPr>
          <p:spPr>
            <a:xfrm>
              <a:off x="5715000" y="5551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2" name="object 37"/>
            <p:cNvSpPr/>
            <p:nvPr/>
          </p:nvSpPr>
          <p:spPr>
            <a:xfrm>
              <a:off x="5410200" y="5322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3" name="object 38"/>
            <p:cNvSpPr/>
            <p:nvPr/>
          </p:nvSpPr>
          <p:spPr>
            <a:xfrm>
              <a:off x="5410200" y="5322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07766"/>
                  </a:moveTo>
                  <a:lnTo>
                    <a:pt x="44633" y="152400"/>
                  </a:lnTo>
                  <a:lnTo>
                    <a:pt x="107766" y="152400"/>
                  </a:lnTo>
                  <a:lnTo>
                    <a:pt x="152400" y="107766"/>
                  </a:lnTo>
                  <a:lnTo>
                    <a:pt x="152400" y="44633"/>
                  </a:lnTo>
                  <a:lnTo>
                    <a:pt x="107766" y="0"/>
                  </a:lnTo>
                  <a:lnTo>
                    <a:pt x="44633" y="0"/>
                  </a:lnTo>
                  <a:lnTo>
                    <a:pt x="0" y="44633"/>
                  </a:lnTo>
                  <a:lnTo>
                    <a:pt x="0" y="1077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4" name="object 39"/>
            <p:cNvSpPr/>
            <p:nvPr/>
          </p:nvSpPr>
          <p:spPr>
            <a:xfrm>
              <a:off x="5715000" y="5094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5" name="object 40"/>
            <p:cNvSpPr/>
            <p:nvPr/>
          </p:nvSpPr>
          <p:spPr>
            <a:xfrm>
              <a:off x="5715000" y="5094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6" name="object 41"/>
            <p:cNvSpPr/>
            <p:nvPr/>
          </p:nvSpPr>
          <p:spPr>
            <a:xfrm>
              <a:off x="5245751" y="4495800"/>
              <a:ext cx="252729" cy="685800"/>
            </a:xfrm>
            <a:custGeom>
              <a:avLst/>
              <a:gdLst/>
              <a:ahLst/>
              <a:cxnLst/>
              <a:rect l="l" t="t" r="r" b="b"/>
              <a:pathLst>
                <a:path w="252729" h="685800">
                  <a:moveTo>
                    <a:pt x="204503" y="617526"/>
                  </a:moveTo>
                  <a:lnTo>
                    <a:pt x="180407" y="625558"/>
                  </a:lnTo>
                  <a:lnTo>
                    <a:pt x="240648" y="685800"/>
                  </a:lnTo>
                  <a:lnTo>
                    <a:pt x="248680" y="629574"/>
                  </a:lnTo>
                  <a:lnTo>
                    <a:pt x="208520" y="629574"/>
                  </a:lnTo>
                  <a:lnTo>
                    <a:pt x="204503" y="617526"/>
                  </a:lnTo>
                  <a:close/>
                </a:path>
                <a:path w="252729" h="685800">
                  <a:moveTo>
                    <a:pt x="228599" y="609494"/>
                  </a:moveTo>
                  <a:lnTo>
                    <a:pt x="204503" y="617526"/>
                  </a:lnTo>
                  <a:lnTo>
                    <a:pt x="208520" y="629574"/>
                  </a:lnTo>
                  <a:lnTo>
                    <a:pt x="232615" y="621541"/>
                  </a:lnTo>
                  <a:lnTo>
                    <a:pt x="228599" y="609494"/>
                  </a:lnTo>
                  <a:close/>
                </a:path>
                <a:path w="252729" h="685800">
                  <a:moveTo>
                    <a:pt x="252696" y="601461"/>
                  </a:moveTo>
                  <a:lnTo>
                    <a:pt x="228599" y="609494"/>
                  </a:lnTo>
                  <a:lnTo>
                    <a:pt x="232615" y="621541"/>
                  </a:lnTo>
                  <a:lnTo>
                    <a:pt x="208520" y="629574"/>
                  </a:lnTo>
                  <a:lnTo>
                    <a:pt x="248680" y="629574"/>
                  </a:lnTo>
                  <a:lnTo>
                    <a:pt x="252696" y="601461"/>
                  </a:lnTo>
                  <a:close/>
                </a:path>
                <a:path w="252729" h="685800">
                  <a:moveTo>
                    <a:pt x="48192" y="68273"/>
                  </a:moveTo>
                  <a:lnTo>
                    <a:pt x="24097" y="76305"/>
                  </a:lnTo>
                  <a:lnTo>
                    <a:pt x="204503" y="617526"/>
                  </a:lnTo>
                  <a:lnTo>
                    <a:pt x="228599" y="609494"/>
                  </a:lnTo>
                  <a:lnTo>
                    <a:pt x="48192" y="68273"/>
                  </a:lnTo>
                  <a:close/>
                </a:path>
                <a:path w="252729" h="685800">
                  <a:moveTo>
                    <a:pt x="12048" y="0"/>
                  </a:moveTo>
                  <a:lnTo>
                    <a:pt x="0" y="84338"/>
                  </a:lnTo>
                  <a:lnTo>
                    <a:pt x="24097" y="76305"/>
                  </a:lnTo>
                  <a:lnTo>
                    <a:pt x="20081" y="64258"/>
                  </a:lnTo>
                  <a:lnTo>
                    <a:pt x="44176" y="56225"/>
                  </a:lnTo>
                  <a:lnTo>
                    <a:pt x="68273" y="56225"/>
                  </a:lnTo>
                  <a:lnTo>
                    <a:pt x="12048" y="0"/>
                  </a:lnTo>
                  <a:close/>
                </a:path>
                <a:path w="252729" h="685800">
                  <a:moveTo>
                    <a:pt x="44176" y="56225"/>
                  </a:moveTo>
                  <a:lnTo>
                    <a:pt x="20081" y="64258"/>
                  </a:lnTo>
                  <a:lnTo>
                    <a:pt x="24097" y="76305"/>
                  </a:lnTo>
                  <a:lnTo>
                    <a:pt x="48192" y="68273"/>
                  </a:lnTo>
                  <a:lnTo>
                    <a:pt x="44176" y="56225"/>
                  </a:lnTo>
                  <a:close/>
                </a:path>
                <a:path w="252729" h="685800">
                  <a:moveTo>
                    <a:pt x="68273" y="56225"/>
                  </a:moveTo>
                  <a:lnTo>
                    <a:pt x="44176" y="56225"/>
                  </a:lnTo>
                  <a:lnTo>
                    <a:pt x="48192" y="68273"/>
                  </a:lnTo>
                  <a:lnTo>
                    <a:pt x="72289" y="60241"/>
                  </a:lnTo>
                  <a:lnTo>
                    <a:pt x="68273" y="56225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7" name="object 42"/>
            <p:cNvSpPr/>
            <p:nvPr/>
          </p:nvSpPr>
          <p:spPr>
            <a:xfrm>
              <a:off x="5462600" y="2667000"/>
              <a:ext cx="2843530" cy="2143760"/>
            </a:xfrm>
            <a:custGeom>
              <a:avLst/>
              <a:gdLst/>
              <a:ahLst/>
              <a:cxnLst/>
              <a:rect l="l" t="t" r="r" b="b"/>
              <a:pathLst>
                <a:path w="2843529" h="2143760">
                  <a:moveTo>
                    <a:pt x="1687499" y="1066800"/>
                  </a:moveTo>
                  <a:lnTo>
                    <a:pt x="1192199" y="1066800"/>
                  </a:lnTo>
                  <a:lnTo>
                    <a:pt x="0" y="2143137"/>
                  </a:lnTo>
                  <a:lnTo>
                    <a:pt x="1687499" y="1066800"/>
                  </a:lnTo>
                  <a:close/>
                </a:path>
                <a:path w="2843529" h="2143760">
                  <a:moveTo>
                    <a:pt x="2843199" y="0"/>
                  </a:moveTo>
                  <a:lnTo>
                    <a:pt x="861999" y="0"/>
                  </a:lnTo>
                  <a:lnTo>
                    <a:pt x="861999" y="1066800"/>
                  </a:lnTo>
                  <a:lnTo>
                    <a:pt x="2843199" y="1066800"/>
                  </a:lnTo>
                  <a:lnTo>
                    <a:pt x="284319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8" name="object 43"/>
            <p:cNvSpPr/>
            <p:nvPr/>
          </p:nvSpPr>
          <p:spPr>
            <a:xfrm>
              <a:off x="5462600" y="2667000"/>
              <a:ext cx="2843530" cy="2143760"/>
            </a:xfrm>
            <a:custGeom>
              <a:avLst/>
              <a:gdLst/>
              <a:ahLst/>
              <a:cxnLst/>
              <a:rect l="l" t="t" r="r" b="b"/>
              <a:pathLst>
                <a:path w="2843529" h="2143760">
                  <a:moveTo>
                    <a:pt x="861999" y="0"/>
                  </a:moveTo>
                  <a:lnTo>
                    <a:pt x="1192199" y="0"/>
                  </a:lnTo>
                  <a:lnTo>
                    <a:pt x="1687499" y="0"/>
                  </a:lnTo>
                  <a:lnTo>
                    <a:pt x="2843199" y="0"/>
                  </a:lnTo>
                  <a:lnTo>
                    <a:pt x="2843199" y="622299"/>
                  </a:lnTo>
                  <a:lnTo>
                    <a:pt x="2843199" y="889001"/>
                  </a:lnTo>
                  <a:lnTo>
                    <a:pt x="2843199" y="1066800"/>
                  </a:lnTo>
                  <a:lnTo>
                    <a:pt x="1687499" y="1066800"/>
                  </a:lnTo>
                  <a:lnTo>
                    <a:pt x="0" y="2143138"/>
                  </a:lnTo>
                  <a:lnTo>
                    <a:pt x="1192199" y="1066800"/>
                  </a:lnTo>
                  <a:lnTo>
                    <a:pt x="861999" y="1066800"/>
                  </a:lnTo>
                  <a:lnTo>
                    <a:pt x="861999" y="889001"/>
                  </a:lnTo>
                  <a:lnTo>
                    <a:pt x="861999" y="622299"/>
                  </a:lnTo>
                  <a:lnTo>
                    <a:pt x="86199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9" name="object 45"/>
            <p:cNvSpPr txBox="1"/>
            <p:nvPr/>
          </p:nvSpPr>
          <p:spPr>
            <a:xfrm>
              <a:off x="6605600" y="2708622"/>
              <a:ext cx="1497965" cy="9489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5575" marR="5080" indent="-142875">
                <a:spcBef>
                  <a:spcPts val="100"/>
                </a:spcBef>
              </a:pPr>
              <a:r>
                <a:rPr lang="en-US" altLang="zh-CN" sz="2000" spc="-10" dirty="0">
                  <a:cs typeface="+mn-ea"/>
                  <a:sym typeface="+mn-lt"/>
                </a:rPr>
                <a:t>I</a:t>
              </a:r>
              <a:r>
                <a:rPr lang="en-US" altLang="zh-CN" sz="2000" spc="-5" dirty="0">
                  <a:cs typeface="+mn-ea"/>
                  <a:sym typeface="+mn-lt"/>
                </a:rPr>
                <a:t>n</a:t>
              </a:r>
              <a:r>
                <a:rPr lang="en-US" altLang="zh-CN" sz="2000" spc="5" dirty="0">
                  <a:cs typeface="+mn-ea"/>
                  <a:sym typeface="+mn-lt"/>
                </a:rPr>
                <a:t>t</a:t>
              </a:r>
              <a:r>
                <a:rPr lang="en-US" altLang="zh-CN" sz="2000" spc="-5" dirty="0">
                  <a:cs typeface="+mn-ea"/>
                  <a:sym typeface="+mn-lt"/>
                </a:rPr>
                <a:t>e</a:t>
              </a:r>
              <a:r>
                <a:rPr lang="en-US" altLang="zh-CN" sz="2000" spc="-20" dirty="0">
                  <a:cs typeface="+mn-ea"/>
                  <a:sym typeface="+mn-lt"/>
                </a:rPr>
                <a:t>r</a:t>
              </a:r>
              <a:r>
                <a:rPr lang="en-US" altLang="zh-CN" sz="2000" spc="-5" dirty="0">
                  <a:cs typeface="+mn-ea"/>
                  <a:sym typeface="+mn-lt"/>
                </a:rPr>
                <a:t>-</a:t>
              </a:r>
              <a:r>
                <a:rPr lang="en-US" altLang="zh-CN" sz="2000" dirty="0">
                  <a:cs typeface="+mn-ea"/>
                  <a:sym typeface="+mn-lt"/>
                </a:rPr>
                <a:t>cl</a:t>
              </a:r>
              <a:r>
                <a:rPr lang="en-US" altLang="zh-CN" sz="2000" spc="-5" dirty="0">
                  <a:cs typeface="+mn-ea"/>
                  <a:sym typeface="+mn-lt"/>
                </a:rPr>
                <a:t>u</a:t>
              </a:r>
              <a:r>
                <a:rPr lang="en-US" altLang="zh-CN" sz="2000" spc="-10" dirty="0">
                  <a:cs typeface="+mn-ea"/>
                  <a:sym typeface="+mn-lt"/>
                </a:rPr>
                <a:t>s</a:t>
              </a:r>
              <a:r>
                <a:rPr lang="en-US" altLang="zh-CN" sz="2000" spc="5" dirty="0">
                  <a:cs typeface="+mn-ea"/>
                  <a:sym typeface="+mn-lt"/>
                </a:rPr>
                <a:t>t</a:t>
              </a:r>
              <a:r>
                <a:rPr lang="en-US" altLang="zh-CN" sz="2000" spc="-5" dirty="0">
                  <a:cs typeface="+mn-ea"/>
                  <a:sym typeface="+mn-lt"/>
                </a:rPr>
                <a:t>e</a:t>
              </a:r>
              <a:r>
                <a:rPr lang="en-US" altLang="zh-CN" sz="2000" dirty="0">
                  <a:cs typeface="+mn-ea"/>
                  <a:sym typeface="+mn-lt"/>
                </a:rPr>
                <a:t>r</a:t>
              </a:r>
            </a:p>
            <a:p>
              <a:pPr marL="155575" marR="5080" indent="-142875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 smtClean="0">
                  <a:cs typeface="+mn-ea"/>
                  <a:sym typeface="+mn-lt"/>
                </a:rPr>
                <a:t>distances</a:t>
              </a:r>
              <a:r>
                <a:rPr sz="2000" spc="-75" dirty="0" smtClean="0">
                  <a:cs typeface="+mn-ea"/>
                  <a:sym typeface="+mn-lt"/>
                </a:rPr>
                <a:t> </a:t>
              </a:r>
              <a:r>
                <a:rPr sz="2000" spc="-5" dirty="0" smtClean="0">
                  <a:cs typeface="+mn-ea"/>
                  <a:sym typeface="+mn-lt"/>
                </a:rPr>
                <a:t>are  maximized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150" name="object 46"/>
            <p:cNvSpPr/>
            <p:nvPr/>
          </p:nvSpPr>
          <p:spPr>
            <a:xfrm>
              <a:off x="2895600" y="4267200"/>
              <a:ext cx="1295400" cy="1143000"/>
            </a:xfrm>
            <a:custGeom>
              <a:avLst/>
              <a:gdLst/>
              <a:ahLst/>
              <a:cxnLst/>
              <a:rect l="l" t="t" r="r" b="b"/>
              <a:pathLst>
                <a:path w="1295400" h="1143000">
                  <a:moveTo>
                    <a:pt x="0" y="571500"/>
                  </a:moveTo>
                  <a:lnTo>
                    <a:pt x="1948" y="526837"/>
                  </a:lnTo>
                  <a:lnTo>
                    <a:pt x="7698" y="483115"/>
                  </a:lnTo>
                  <a:lnTo>
                    <a:pt x="17106" y="440460"/>
                  </a:lnTo>
                  <a:lnTo>
                    <a:pt x="30027" y="398999"/>
                  </a:lnTo>
                  <a:lnTo>
                    <a:pt x="46317" y="358859"/>
                  </a:lnTo>
                  <a:lnTo>
                    <a:pt x="65832" y="320168"/>
                  </a:lnTo>
                  <a:lnTo>
                    <a:pt x="88430" y="283053"/>
                  </a:lnTo>
                  <a:lnTo>
                    <a:pt x="113964" y="247639"/>
                  </a:lnTo>
                  <a:lnTo>
                    <a:pt x="142292" y="214055"/>
                  </a:lnTo>
                  <a:lnTo>
                    <a:pt x="173269" y="182428"/>
                  </a:lnTo>
                  <a:lnTo>
                    <a:pt x="206752" y="152885"/>
                  </a:lnTo>
                  <a:lnTo>
                    <a:pt x="242596" y="125552"/>
                  </a:lnTo>
                  <a:lnTo>
                    <a:pt x="280658" y="100556"/>
                  </a:lnTo>
                  <a:lnTo>
                    <a:pt x="320793" y="78026"/>
                  </a:lnTo>
                  <a:lnTo>
                    <a:pt x="362857" y="58087"/>
                  </a:lnTo>
                  <a:lnTo>
                    <a:pt x="406707" y="40868"/>
                  </a:lnTo>
                  <a:lnTo>
                    <a:pt x="452199" y="26494"/>
                  </a:lnTo>
                  <a:lnTo>
                    <a:pt x="499188" y="15093"/>
                  </a:lnTo>
                  <a:lnTo>
                    <a:pt x="547530" y="6793"/>
                  </a:lnTo>
                  <a:lnTo>
                    <a:pt x="597082" y="1719"/>
                  </a:lnTo>
                  <a:lnTo>
                    <a:pt x="647700" y="0"/>
                  </a:lnTo>
                  <a:lnTo>
                    <a:pt x="698317" y="1719"/>
                  </a:lnTo>
                  <a:lnTo>
                    <a:pt x="747869" y="6793"/>
                  </a:lnTo>
                  <a:lnTo>
                    <a:pt x="796211" y="15093"/>
                  </a:lnTo>
                  <a:lnTo>
                    <a:pt x="843200" y="26494"/>
                  </a:lnTo>
                  <a:lnTo>
                    <a:pt x="888692" y="40868"/>
                  </a:lnTo>
                  <a:lnTo>
                    <a:pt x="932542" y="58087"/>
                  </a:lnTo>
                  <a:lnTo>
                    <a:pt x="974606" y="78026"/>
                  </a:lnTo>
                  <a:lnTo>
                    <a:pt x="1014741" y="100556"/>
                  </a:lnTo>
                  <a:lnTo>
                    <a:pt x="1052803" y="125552"/>
                  </a:lnTo>
                  <a:lnTo>
                    <a:pt x="1088647" y="152885"/>
                  </a:lnTo>
                  <a:lnTo>
                    <a:pt x="1122130" y="182428"/>
                  </a:lnTo>
                  <a:lnTo>
                    <a:pt x="1153107" y="214055"/>
                  </a:lnTo>
                  <a:lnTo>
                    <a:pt x="1181435" y="247639"/>
                  </a:lnTo>
                  <a:lnTo>
                    <a:pt x="1206970" y="283053"/>
                  </a:lnTo>
                  <a:lnTo>
                    <a:pt x="1229567" y="320168"/>
                  </a:lnTo>
                  <a:lnTo>
                    <a:pt x="1249082" y="358859"/>
                  </a:lnTo>
                  <a:lnTo>
                    <a:pt x="1265372" y="398999"/>
                  </a:lnTo>
                  <a:lnTo>
                    <a:pt x="1278293" y="440460"/>
                  </a:lnTo>
                  <a:lnTo>
                    <a:pt x="1287701" y="483115"/>
                  </a:lnTo>
                  <a:lnTo>
                    <a:pt x="1293451" y="526837"/>
                  </a:lnTo>
                  <a:lnTo>
                    <a:pt x="1295400" y="571500"/>
                  </a:lnTo>
                  <a:lnTo>
                    <a:pt x="1293451" y="616162"/>
                  </a:lnTo>
                  <a:lnTo>
                    <a:pt x="1287701" y="659884"/>
                  </a:lnTo>
                  <a:lnTo>
                    <a:pt x="1278293" y="702539"/>
                  </a:lnTo>
                  <a:lnTo>
                    <a:pt x="1265372" y="744000"/>
                  </a:lnTo>
                  <a:lnTo>
                    <a:pt x="1249082" y="784140"/>
                  </a:lnTo>
                  <a:lnTo>
                    <a:pt x="1229567" y="822831"/>
                  </a:lnTo>
                  <a:lnTo>
                    <a:pt x="1206970" y="859946"/>
                  </a:lnTo>
                  <a:lnTo>
                    <a:pt x="1181435" y="895360"/>
                  </a:lnTo>
                  <a:lnTo>
                    <a:pt x="1153107" y="928944"/>
                  </a:lnTo>
                  <a:lnTo>
                    <a:pt x="1122130" y="960571"/>
                  </a:lnTo>
                  <a:lnTo>
                    <a:pt x="1088647" y="990114"/>
                  </a:lnTo>
                  <a:lnTo>
                    <a:pt x="1052803" y="1017447"/>
                  </a:lnTo>
                  <a:lnTo>
                    <a:pt x="1014741" y="1042443"/>
                  </a:lnTo>
                  <a:lnTo>
                    <a:pt x="974606" y="1064973"/>
                  </a:lnTo>
                  <a:lnTo>
                    <a:pt x="932542" y="1084912"/>
                  </a:lnTo>
                  <a:lnTo>
                    <a:pt x="888692" y="1102131"/>
                  </a:lnTo>
                  <a:lnTo>
                    <a:pt x="843200" y="1116505"/>
                  </a:lnTo>
                  <a:lnTo>
                    <a:pt x="796211" y="1127906"/>
                  </a:lnTo>
                  <a:lnTo>
                    <a:pt x="747869" y="1136206"/>
                  </a:lnTo>
                  <a:lnTo>
                    <a:pt x="698317" y="1141280"/>
                  </a:lnTo>
                  <a:lnTo>
                    <a:pt x="647700" y="1143000"/>
                  </a:lnTo>
                  <a:lnTo>
                    <a:pt x="597082" y="1141280"/>
                  </a:lnTo>
                  <a:lnTo>
                    <a:pt x="547530" y="1136206"/>
                  </a:lnTo>
                  <a:lnTo>
                    <a:pt x="499188" y="1127906"/>
                  </a:lnTo>
                  <a:lnTo>
                    <a:pt x="452199" y="1116505"/>
                  </a:lnTo>
                  <a:lnTo>
                    <a:pt x="406707" y="1102131"/>
                  </a:lnTo>
                  <a:lnTo>
                    <a:pt x="362857" y="1084912"/>
                  </a:lnTo>
                  <a:lnTo>
                    <a:pt x="320793" y="1064973"/>
                  </a:lnTo>
                  <a:lnTo>
                    <a:pt x="280658" y="1042443"/>
                  </a:lnTo>
                  <a:lnTo>
                    <a:pt x="242596" y="1017447"/>
                  </a:lnTo>
                  <a:lnTo>
                    <a:pt x="206752" y="990114"/>
                  </a:lnTo>
                  <a:lnTo>
                    <a:pt x="173269" y="960571"/>
                  </a:lnTo>
                  <a:lnTo>
                    <a:pt x="142292" y="928944"/>
                  </a:lnTo>
                  <a:lnTo>
                    <a:pt x="113964" y="895360"/>
                  </a:lnTo>
                  <a:lnTo>
                    <a:pt x="88430" y="859946"/>
                  </a:lnTo>
                  <a:lnTo>
                    <a:pt x="65832" y="822831"/>
                  </a:lnTo>
                  <a:lnTo>
                    <a:pt x="46317" y="784140"/>
                  </a:lnTo>
                  <a:lnTo>
                    <a:pt x="30027" y="744000"/>
                  </a:lnTo>
                  <a:lnTo>
                    <a:pt x="17106" y="702539"/>
                  </a:lnTo>
                  <a:lnTo>
                    <a:pt x="7698" y="659884"/>
                  </a:lnTo>
                  <a:lnTo>
                    <a:pt x="1948" y="616162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1" name="object 47"/>
            <p:cNvSpPr/>
            <p:nvPr/>
          </p:nvSpPr>
          <p:spPr>
            <a:xfrm>
              <a:off x="4648200" y="3657600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0" y="495300"/>
                  </a:moveTo>
                  <a:lnTo>
                    <a:pt x="2335" y="450217"/>
                  </a:lnTo>
                  <a:lnTo>
                    <a:pt x="9207" y="406269"/>
                  </a:lnTo>
                  <a:lnTo>
                    <a:pt x="20414" y="363629"/>
                  </a:lnTo>
                  <a:lnTo>
                    <a:pt x="35754" y="322473"/>
                  </a:lnTo>
                  <a:lnTo>
                    <a:pt x="55025" y="282976"/>
                  </a:lnTo>
                  <a:lnTo>
                    <a:pt x="78026" y="245312"/>
                  </a:lnTo>
                  <a:lnTo>
                    <a:pt x="104555" y="209657"/>
                  </a:lnTo>
                  <a:lnTo>
                    <a:pt x="134409" y="176184"/>
                  </a:lnTo>
                  <a:lnTo>
                    <a:pt x="167388" y="145070"/>
                  </a:lnTo>
                  <a:lnTo>
                    <a:pt x="203289" y="116488"/>
                  </a:lnTo>
                  <a:lnTo>
                    <a:pt x="241911" y="90614"/>
                  </a:lnTo>
                  <a:lnTo>
                    <a:pt x="283053" y="67622"/>
                  </a:lnTo>
                  <a:lnTo>
                    <a:pt x="326511" y="47688"/>
                  </a:lnTo>
                  <a:lnTo>
                    <a:pt x="372085" y="30987"/>
                  </a:lnTo>
                  <a:lnTo>
                    <a:pt x="419572" y="17692"/>
                  </a:lnTo>
                  <a:lnTo>
                    <a:pt x="468772" y="7979"/>
                  </a:lnTo>
                  <a:lnTo>
                    <a:pt x="519481" y="2024"/>
                  </a:lnTo>
                  <a:lnTo>
                    <a:pt x="571500" y="0"/>
                  </a:lnTo>
                  <a:lnTo>
                    <a:pt x="623518" y="2024"/>
                  </a:lnTo>
                  <a:lnTo>
                    <a:pt x="674227" y="7979"/>
                  </a:lnTo>
                  <a:lnTo>
                    <a:pt x="723427" y="17692"/>
                  </a:lnTo>
                  <a:lnTo>
                    <a:pt x="770914" y="30987"/>
                  </a:lnTo>
                  <a:lnTo>
                    <a:pt x="816488" y="47688"/>
                  </a:lnTo>
                  <a:lnTo>
                    <a:pt x="859946" y="67622"/>
                  </a:lnTo>
                  <a:lnTo>
                    <a:pt x="901088" y="90614"/>
                  </a:lnTo>
                  <a:lnTo>
                    <a:pt x="939710" y="116488"/>
                  </a:lnTo>
                  <a:lnTo>
                    <a:pt x="975611" y="145070"/>
                  </a:lnTo>
                  <a:lnTo>
                    <a:pt x="1008590" y="176184"/>
                  </a:lnTo>
                  <a:lnTo>
                    <a:pt x="1038444" y="209657"/>
                  </a:lnTo>
                  <a:lnTo>
                    <a:pt x="1064973" y="245312"/>
                  </a:lnTo>
                  <a:lnTo>
                    <a:pt x="1087974" y="282976"/>
                  </a:lnTo>
                  <a:lnTo>
                    <a:pt x="1107245" y="322473"/>
                  </a:lnTo>
                  <a:lnTo>
                    <a:pt x="1122585" y="363629"/>
                  </a:lnTo>
                  <a:lnTo>
                    <a:pt x="1133792" y="406269"/>
                  </a:lnTo>
                  <a:lnTo>
                    <a:pt x="1140664" y="450217"/>
                  </a:lnTo>
                  <a:lnTo>
                    <a:pt x="1143000" y="495300"/>
                  </a:lnTo>
                  <a:lnTo>
                    <a:pt x="1140664" y="540382"/>
                  </a:lnTo>
                  <a:lnTo>
                    <a:pt x="1133792" y="584330"/>
                  </a:lnTo>
                  <a:lnTo>
                    <a:pt x="1122585" y="626970"/>
                  </a:lnTo>
                  <a:lnTo>
                    <a:pt x="1107245" y="668126"/>
                  </a:lnTo>
                  <a:lnTo>
                    <a:pt x="1087974" y="707623"/>
                  </a:lnTo>
                  <a:lnTo>
                    <a:pt x="1064973" y="745287"/>
                  </a:lnTo>
                  <a:lnTo>
                    <a:pt x="1038444" y="780943"/>
                  </a:lnTo>
                  <a:lnTo>
                    <a:pt x="1008590" y="814415"/>
                  </a:lnTo>
                  <a:lnTo>
                    <a:pt x="975611" y="845529"/>
                  </a:lnTo>
                  <a:lnTo>
                    <a:pt x="939710" y="874111"/>
                  </a:lnTo>
                  <a:lnTo>
                    <a:pt x="901088" y="899985"/>
                  </a:lnTo>
                  <a:lnTo>
                    <a:pt x="859946" y="922977"/>
                  </a:lnTo>
                  <a:lnTo>
                    <a:pt x="816488" y="942911"/>
                  </a:lnTo>
                  <a:lnTo>
                    <a:pt x="770914" y="959612"/>
                  </a:lnTo>
                  <a:lnTo>
                    <a:pt x="723427" y="972907"/>
                  </a:lnTo>
                  <a:lnTo>
                    <a:pt x="674227" y="982620"/>
                  </a:lnTo>
                  <a:lnTo>
                    <a:pt x="623518" y="988575"/>
                  </a:lnTo>
                  <a:lnTo>
                    <a:pt x="571500" y="990600"/>
                  </a:lnTo>
                  <a:lnTo>
                    <a:pt x="519481" y="988575"/>
                  </a:lnTo>
                  <a:lnTo>
                    <a:pt x="468772" y="982620"/>
                  </a:lnTo>
                  <a:lnTo>
                    <a:pt x="419572" y="972907"/>
                  </a:lnTo>
                  <a:lnTo>
                    <a:pt x="372085" y="959612"/>
                  </a:lnTo>
                  <a:lnTo>
                    <a:pt x="326511" y="942911"/>
                  </a:lnTo>
                  <a:lnTo>
                    <a:pt x="283053" y="922977"/>
                  </a:lnTo>
                  <a:lnTo>
                    <a:pt x="241911" y="899985"/>
                  </a:lnTo>
                  <a:lnTo>
                    <a:pt x="203289" y="874111"/>
                  </a:lnTo>
                  <a:lnTo>
                    <a:pt x="167388" y="845529"/>
                  </a:lnTo>
                  <a:lnTo>
                    <a:pt x="134409" y="814415"/>
                  </a:lnTo>
                  <a:lnTo>
                    <a:pt x="104555" y="780943"/>
                  </a:lnTo>
                  <a:lnTo>
                    <a:pt x="78026" y="745287"/>
                  </a:lnTo>
                  <a:lnTo>
                    <a:pt x="55025" y="707623"/>
                  </a:lnTo>
                  <a:lnTo>
                    <a:pt x="35754" y="668126"/>
                  </a:lnTo>
                  <a:lnTo>
                    <a:pt x="20414" y="626970"/>
                  </a:lnTo>
                  <a:lnTo>
                    <a:pt x="9207" y="584330"/>
                  </a:lnTo>
                  <a:lnTo>
                    <a:pt x="2335" y="540382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2" name="object 48"/>
            <p:cNvSpPr/>
            <p:nvPr/>
          </p:nvSpPr>
          <p:spPr>
            <a:xfrm>
              <a:off x="5105400" y="4953000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0" y="495300"/>
                  </a:moveTo>
                  <a:lnTo>
                    <a:pt x="2179" y="450217"/>
                  </a:lnTo>
                  <a:lnTo>
                    <a:pt x="8593" y="406269"/>
                  </a:lnTo>
                  <a:lnTo>
                    <a:pt x="19053" y="363629"/>
                  </a:lnTo>
                  <a:lnTo>
                    <a:pt x="33370" y="322473"/>
                  </a:lnTo>
                  <a:lnTo>
                    <a:pt x="51357" y="282976"/>
                  </a:lnTo>
                  <a:lnTo>
                    <a:pt x="72824" y="245312"/>
                  </a:lnTo>
                  <a:lnTo>
                    <a:pt x="97584" y="209657"/>
                  </a:lnTo>
                  <a:lnTo>
                    <a:pt x="125448" y="176184"/>
                  </a:lnTo>
                  <a:lnTo>
                    <a:pt x="156229" y="145070"/>
                  </a:lnTo>
                  <a:lnTo>
                    <a:pt x="189737" y="116488"/>
                  </a:lnTo>
                  <a:lnTo>
                    <a:pt x="225784" y="90614"/>
                  </a:lnTo>
                  <a:lnTo>
                    <a:pt x="264182" y="67622"/>
                  </a:lnTo>
                  <a:lnTo>
                    <a:pt x="304743" y="47688"/>
                  </a:lnTo>
                  <a:lnTo>
                    <a:pt x="347279" y="30987"/>
                  </a:lnTo>
                  <a:lnTo>
                    <a:pt x="391601" y="17692"/>
                  </a:lnTo>
                  <a:lnTo>
                    <a:pt x="437520" y="7979"/>
                  </a:lnTo>
                  <a:lnTo>
                    <a:pt x="484849" y="2024"/>
                  </a:lnTo>
                  <a:lnTo>
                    <a:pt x="533400" y="0"/>
                  </a:lnTo>
                  <a:lnTo>
                    <a:pt x="581950" y="2024"/>
                  </a:lnTo>
                  <a:lnTo>
                    <a:pt x="629279" y="7979"/>
                  </a:lnTo>
                  <a:lnTo>
                    <a:pt x="675198" y="17692"/>
                  </a:lnTo>
                  <a:lnTo>
                    <a:pt x="719520" y="30987"/>
                  </a:lnTo>
                  <a:lnTo>
                    <a:pt x="762056" y="47688"/>
                  </a:lnTo>
                  <a:lnTo>
                    <a:pt x="802617" y="67622"/>
                  </a:lnTo>
                  <a:lnTo>
                    <a:pt x="841015" y="90614"/>
                  </a:lnTo>
                  <a:lnTo>
                    <a:pt x="877062" y="116488"/>
                  </a:lnTo>
                  <a:lnTo>
                    <a:pt x="910570" y="145070"/>
                  </a:lnTo>
                  <a:lnTo>
                    <a:pt x="941350" y="176184"/>
                  </a:lnTo>
                  <a:lnTo>
                    <a:pt x="969215" y="209657"/>
                  </a:lnTo>
                  <a:lnTo>
                    <a:pt x="993975" y="245312"/>
                  </a:lnTo>
                  <a:lnTo>
                    <a:pt x="1015442" y="282976"/>
                  </a:lnTo>
                  <a:lnTo>
                    <a:pt x="1033429" y="322473"/>
                  </a:lnTo>
                  <a:lnTo>
                    <a:pt x="1047746" y="363629"/>
                  </a:lnTo>
                  <a:lnTo>
                    <a:pt x="1058206" y="406269"/>
                  </a:lnTo>
                  <a:lnTo>
                    <a:pt x="1064620" y="450217"/>
                  </a:lnTo>
                  <a:lnTo>
                    <a:pt x="1066800" y="495300"/>
                  </a:lnTo>
                  <a:lnTo>
                    <a:pt x="1064620" y="540382"/>
                  </a:lnTo>
                  <a:lnTo>
                    <a:pt x="1058206" y="584330"/>
                  </a:lnTo>
                  <a:lnTo>
                    <a:pt x="1047746" y="626970"/>
                  </a:lnTo>
                  <a:lnTo>
                    <a:pt x="1033429" y="668126"/>
                  </a:lnTo>
                  <a:lnTo>
                    <a:pt x="1015442" y="707623"/>
                  </a:lnTo>
                  <a:lnTo>
                    <a:pt x="993975" y="745287"/>
                  </a:lnTo>
                  <a:lnTo>
                    <a:pt x="969215" y="780943"/>
                  </a:lnTo>
                  <a:lnTo>
                    <a:pt x="941350" y="814415"/>
                  </a:lnTo>
                  <a:lnTo>
                    <a:pt x="910570" y="845529"/>
                  </a:lnTo>
                  <a:lnTo>
                    <a:pt x="877062" y="874111"/>
                  </a:lnTo>
                  <a:lnTo>
                    <a:pt x="841015" y="899985"/>
                  </a:lnTo>
                  <a:lnTo>
                    <a:pt x="802617" y="922977"/>
                  </a:lnTo>
                  <a:lnTo>
                    <a:pt x="762056" y="942911"/>
                  </a:lnTo>
                  <a:lnTo>
                    <a:pt x="719520" y="959612"/>
                  </a:lnTo>
                  <a:lnTo>
                    <a:pt x="675198" y="972907"/>
                  </a:lnTo>
                  <a:lnTo>
                    <a:pt x="629279" y="982620"/>
                  </a:lnTo>
                  <a:lnTo>
                    <a:pt x="581950" y="988575"/>
                  </a:lnTo>
                  <a:lnTo>
                    <a:pt x="533400" y="990600"/>
                  </a:lnTo>
                  <a:lnTo>
                    <a:pt x="484849" y="988575"/>
                  </a:lnTo>
                  <a:lnTo>
                    <a:pt x="437520" y="982620"/>
                  </a:lnTo>
                  <a:lnTo>
                    <a:pt x="391601" y="972907"/>
                  </a:lnTo>
                  <a:lnTo>
                    <a:pt x="347279" y="959612"/>
                  </a:lnTo>
                  <a:lnTo>
                    <a:pt x="304743" y="942911"/>
                  </a:lnTo>
                  <a:lnTo>
                    <a:pt x="264182" y="922977"/>
                  </a:lnTo>
                  <a:lnTo>
                    <a:pt x="225784" y="899985"/>
                  </a:lnTo>
                  <a:lnTo>
                    <a:pt x="189737" y="874111"/>
                  </a:lnTo>
                  <a:lnTo>
                    <a:pt x="156229" y="845529"/>
                  </a:lnTo>
                  <a:lnTo>
                    <a:pt x="125448" y="814415"/>
                  </a:lnTo>
                  <a:lnTo>
                    <a:pt x="97584" y="780943"/>
                  </a:lnTo>
                  <a:lnTo>
                    <a:pt x="72824" y="745287"/>
                  </a:lnTo>
                  <a:lnTo>
                    <a:pt x="51357" y="707623"/>
                  </a:lnTo>
                  <a:lnTo>
                    <a:pt x="33370" y="668126"/>
                  </a:lnTo>
                  <a:lnTo>
                    <a:pt x="19053" y="626970"/>
                  </a:lnTo>
                  <a:lnTo>
                    <a:pt x="8593" y="584330"/>
                  </a:lnTo>
                  <a:lnTo>
                    <a:pt x="2179" y="540382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3" name="object 49"/>
            <p:cNvSpPr/>
            <p:nvPr/>
          </p:nvSpPr>
          <p:spPr>
            <a:xfrm>
              <a:off x="3276600" y="44958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51116" y="84244"/>
                  </a:moveTo>
                  <a:lnTo>
                    <a:pt x="0" y="152400"/>
                  </a:lnTo>
                  <a:lnTo>
                    <a:pt x="85194" y="152400"/>
                  </a:lnTo>
                  <a:lnTo>
                    <a:pt x="76674" y="135360"/>
                  </a:lnTo>
                  <a:lnTo>
                    <a:pt x="62476" y="135360"/>
                  </a:lnTo>
                  <a:lnTo>
                    <a:pt x="51116" y="112642"/>
                  </a:lnTo>
                  <a:lnTo>
                    <a:pt x="62475" y="106962"/>
                  </a:lnTo>
                  <a:lnTo>
                    <a:pt x="51116" y="84244"/>
                  </a:lnTo>
                  <a:close/>
                </a:path>
                <a:path w="304800" h="152400">
                  <a:moveTo>
                    <a:pt x="62475" y="106962"/>
                  </a:moveTo>
                  <a:lnTo>
                    <a:pt x="51116" y="112642"/>
                  </a:lnTo>
                  <a:lnTo>
                    <a:pt x="62476" y="135360"/>
                  </a:lnTo>
                  <a:lnTo>
                    <a:pt x="73834" y="129681"/>
                  </a:lnTo>
                  <a:lnTo>
                    <a:pt x="62475" y="106962"/>
                  </a:lnTo>
                  <a:close/>
                </a:path>
                <a:path w="304800" h="152400">
                  <a:moveTo>
                    <a:pt x="73834" y="129681"/>
                  </a:moveTo>
                  <a:lnTo>
                    <a:pt x="62476" y="135360"/>
                  </a:lnTo>
                  <a:lnTo>
                    <a:pt x="76674" y="135360"/>
                  </a:lnTo>
                  <a:lnTo>
                    <a:pt x="73834" y="129681"/>
                  </a:lnTo>
                  <a:close/>
                </a:path>
                <a:path w="304800" h="152400">
                  <a:moveTo>
                    <a:pt x="230964" y="22717"/>
                  </a:moveTo>
                  <a:lnTo>
                    <a:pt x="62475" y="106962"/>
                  </a:lnTo>
                  <a:lnTo>
                    <a:pt x="73834" y="129681"/>
                  </a:lnTo>
                  <a:lnTo>
                    <a:pt x="242324" y="45437"/>
                  </a:lnTo>
                  <a:lnTo>
                    <a:pt x="230964" y="22717"/>
                  </a:lnTo>
                  <a:close/>
                </a:path>
                <a:path w="304800" h="152400">
                  <a:moveTo>
                    <a:pt x="292021" y="17038"/>
                  </a:moveTo>
                  <a:lnTo>
                    <a:pt x="242323" y="17038"/>
                  </a:lnTo>
                  <a:lnTo>
                    <a:pt x="253683" y="39757"/>
                  </a:lnTo>
                  <a:lnTo>
                    <a:pt x="242324" y="45437"/>
                  </a:lnTo>
                  <a:lnTo>
                    <a:pt x="253683" y="68155"/>
                  </a:lnTo>
                  <a:lnTo>
                    <a:pt x="292021" y="17038"/>
                  </a:lnTo>
                  <a:close/>
                </a:path>
                <a:path w="304800" h="152400">
                  <a:moveTo>
                    <a:pt x="242323" y="17038"/>
                  </a:moveTo>
                  <a:lnTo>
                    <a:pt x="230964" y="22717"/>
                  </a:lnTo>
                  <a:lnTo>
                    <a:pt x="242324" y="45437"/>
                  </a:lnTo>
                  <a:lnTo>
                    <a:pt x="253683" y="39757"/>
                  </a:lnTo>
                  <a:lnTo>
                    <a:pt x="242323" y="17038"/>
                  </a:lnTo>
                  <a:close/>
                </a:path>
                <a:path w="304800" h="152400">
                  <a:moveTo>
                    <a:pt x="304800" y="0"/>
                  </a:moveTo>
                  <a:lnTo>
                    <a:pt x="219605" y="0"/>
                  </a:lnTo>
                  <a:lnTo>
                    <a:pt x="230964" y="22717"/>
                  </a:lnTo>
                  <a:lnTo>
                    <a:pt x="242323" y="17038"/>
                  </a:lnTo>
                  <a:lnTo>
                    <a:pt x="292021" y="1703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4" name="object 50"/>
            <p:cNvSpPr/>
            <p:nvPr/>
          </p:nvSpPr>
          <p:spPr>
            <a:xfrm>
              <a:off x="1295400" y="2971800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1651000" y="1066800"/>
                  </a:moveTo>
                  <a:lnTo>
                    <a:pt x="1155700" y="1066800"/>
                  </a:lnTo>
                  <a:lnTo>
                    <a:pt x="2105025" y="1523988"/>
                  </a:lnTo>
                  <a:lnTo>
                    <a:pt x="1651000" y="1066800"/>
                  </a:lnTo>
                  <a:close/>
                </a:path>
                <a:path w="2105025" h="1524000">
                  <a:moveTo>
                    <a:pt x="1981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981200" y="10668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5" name="object 51"/>
            <p:cNvSpPr/>
            <p:nvPr/>
          </p:nvSpPr>
          <p:spPr>
            <a:xfrm>
              <a:off x="1295400" y="2971800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0" y="0"/>
                  </a:moveTo>
                  <a:lnTo>
                    <a:pt x="1155700" y="0"/>
                  </a:lnTo>
                  <a:lnTo>
                    <a:pt x="1651000" y="0"/>
                  </a:lnTo>
                  <a:lnTo>
                    <a:pt x="1981200" y="0"/>
                  </a:lnTo>
                  <a:lnTo>
                    <a:pt x="1981200" y="622299"/>
                  </a:lnTo>
                  <a:lnTo>
                    <a:pt x="1981200" y="889001"/>
                  </a:lnTo>
                  <a:lnTo>
                    <a:pt x="1981200" y="1066800"/>
                  </a:lnTo>
                  <a:lnTo>
                    <a:pt x="1651000" y="1066800"/>
                  </a:lnTo>
                  <a:lnTo>
                    <a:pt x="2105025" y="1523989"/>
                  </a:lnTo>
                  <a:lnTo>
                    <a:pt x="1155700" y="1066800"/>
                  </a:lnTo>
                  <a:lnTo>
                    <a:pt x="0" y="1066800"/>
                  </a:lnTo>
                  <a:lnTo>
                    <a:pt x="0" y="889001"/>
                  </a:lnTo>
                  <a:lnTo>
                    <a:pt x="0" y="6222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6" name="object 52"/>
            <p:cNvSpPr txBox="1"/>
            <p:nvPr/>
          </p:nvSpPr>
          <p:spPr>
            <a:xfrm>
              <a:off x="1537335" y="3003803"/>
              <a:ext cx="1497965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indent="-1270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cs typeface="+mn-ea"/>
                  <a:sym typeface="+mn-lt"/>
                </a:rPr>
                <a:t>Intra-cluster  distances</a:t>
              </a:r>
              <a:r>
                <a:rPr sz="2000" spc="-75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are  minimized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107" name="object 44"/>
          <p:cNvSpPr txBox="1">
            <a:spLocks/>
          </p:cNvSpPr>
          <p:nvPr/>
        </p:nvSpPr>
        <p:spPr>
          <a:xfrm>
            <a:off x="307340" y="1518411"/>
            <a:ext cx="8420735" cy="3802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5080" indent="-342900">
              <a:lnSpc>
                <a:spcPct val="100499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endParaRPr lang="en-US" sz="24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48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28F12FC-B79D-4F5F-A60D-31E999E36F24}"/>
              </a:ext>
            </a:extLst>
          </p:cNvPr>
          <p:cNvSpPr txBox="1">
            <a:spLocks/>
          </p:cNvSpPr>
          <p:nvPr/>
        </p:nvSpPr>
        <p:spPr>
          <a:xfrm>
            <a:off x="476249" y="455478"/>
            <a:ext cx="8327781" cy="494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600" dirty="0">
                <a:ea typeface="+mn-ea"/>
                <a:cs typeface="+mn-ea"/>
                <a:sym typeface="+mn-lt"/>
              </a:rPr>
              <a:t>Another </a:t>
            </a:r>
            <a:r>
              <a:rPr lang="en-US" altLang="zh-CN" sz="3600" dirty="0" smtClean="0">
                <a:ea typeface="+mn-ea"/>
                <a:cs typeface="+mn-ea"/>
                <a:sym typeface="+mn-lt"/>
              </a:rPr>
              <a:t>Example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: After 6th Iteration</a:t>
            </a:r>
          </a:p>
          <a:p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B019250-9EB1-48A0-8CA2-DE055FE9EFC1}"/>
              </a:ext>
            </a:extLst>
          </p:cNvPr>
          <p:cNvSpPr txBox="1"/>
          <p:nvPr/>
        </p:nvSpPr>
        <p:spPr>
          <a:xfrm>
            <a:off x="781050" y="1296350"/>
            <a:ext cx="7272704" cy="770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5" dirty="0">
                <a:cs typeface="+mn-ea"/>
                <a:sym typeface="+mn-lt"/>
              </a:rPr>
              <a:t>point, revising its proportions belonging to </a:t>
            </a:r>
            <a:r>
              <a:rPr sz="2400" dirty="0">
                <a:cs typeface="+mn-ea"/>
                <a:sym typeface="+mn-lt"/>
              </a:rPr>
              <a:t>each of </a:t>
            </a:r>
            <a:r>
              <a:rPr sz="2400" spc="-5" dirty="0">
                <a:cs typeface="+mn-ea"/>
                <a:sym typeface="+mn-lt"/>
              </a:rPr>
              <a:t>the </a:t>
            </a:r>
            <a:r>
              <a:rPr sz="2400" dirty="0">
                <a:cs typeface="+mn-ea"/>
                <a:sym typeface="+mn-lt"/>
              </a:rPr>
              <a:t>K</a:t>
            </a:r>
            <a:r>
              <a:rPr sz="2400" spc="9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clusters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A481621-8EE3-4A0F-8158-98F3E9D1CD36}"/>
              </a:ext>
            </a:extLst>
          </p:cNvPr>
          <p:cNvSpPr txBox="1"/>
          <p:nvPr/>
        </p:nvSpPr>
        <p:spPr>
          <a:xfrm>
            <a:off x="628650" y="5603972"/>
            <a:ext cx="7272704" cy="55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15" dirty="0">
                <a:cs typeface="+mn-ea"/>
                <a:sym typeface="+mn-lt"/>
              </a:rPr>
              <a:t>cluster, </a:t>
            </a:r>
            <a:r>
              <a:rPr sz="2400" spc="-5" dirty="0">
                <a:cs typeface="+mn-ea"/>
                <a:sym typeface="+mn-lt"/>
              </a:rPr>
              <a:t>revising its mean (centroid position), covariance</a:t>
            </a:r>
            <a:r>
              <a:rPr sz="2400" spc="15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(shape)</a:t>
            </a:r>
            <a:r>
              <a:rPr lang="en-US" altLang="zh-CN" sz="2400" spc="-5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and </a:t>
            </a:r>
            <a:r>
              <a:rPr sz="2400" spc="-5" dirty="0">
                <a:cs typeface="+mn-ea"/>
                <a:sym typeface="+mn-lt"/>
              </a:rPr>
              <a:t>proportion in the</a:t>
            </a:r>
            <a:r>
              <a:rPr sz="2400" spc="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mixture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0820685-1A26-432B-80A0-A18979A5AE89}"/>
              </a:ext>
            </a:extLst>
          </p:cNvPr>
          <p:cNvSpPr/>
          <p:nvPr/>
        </p:nvSpPr>
        <p:spPr>
          <a:xfrm>
            <a:off x="2030291" y="2429128"/>
            <a:ext cx="4545470" cy="2704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36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28F12FC-B79D-4F5F-A60D-31E999E36F24}"/>
              </a:ext>
            </a:extLst>
          </p:cNvPr>
          <p:cNvSpPr txBox="1">
            <a:spLocks/>
          </p:cNvSpPr>
          <p:nvPr/>
        </p:nvSpPr>
        <p:spPr>
          <a:xfrm>
            <a:off x="476249" y="455478"/>
            <a:ext cx="8503628" cy="453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600" dirty="0">
                <a:ea typeface="+mn-ea"/>
                <a:cs typeface="+mn-ea"/>
                <a:sym typeface="+mn-lt"/>
              </a:rPr>
              <a:t>Another </a:t>
            </a:r>
            <a:r>
              <a:rPr lang="en-US" altLang="zh-CN" sz="3600" dirty="0" smtClean="0">
                <a:ea typeface="+mn-ea"/>
                <a:cs typeface="+mn-ea"/>
                <a:sym typeface="+mn-lt"/>
              </a:rPr>
              <a:t>Example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: After 20th Iteration</a:t>
            </a:r>
          </a:p>
          <a:p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B019250-9EB1-48A0-8CA2-DE055FE9EFC1}"/>
              </a:ext>
            </a:extLst>
          </p:cNvPr>
          <p:cNvSpPr txBox="1"/>
          <p:nvPr/>
        </p:nvSpPr>
        <p:spPr>
          <a:xfrm>
            <a:off x="781050" y="1296350"/>
            <a:ext cx="7272704" cy="770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5" dirty="0">
                <a:cs typeface="+mn-ea"/>
                <a:sym typeface="+mn-lt"/>
              </a:rPr>
              <a:t>point, revising its proportions belonging to </a:t>
            </a:r>
            <a:r>
              <a:rPr sz="2400" dirty="0">
                <a:cs typeface="+mn-ea"/>
                <a:sym typeface="+mn-lt"/>
              </a:rPr>
              <a:t>each of </a:t>
            </a:r>
            <a:r>
              <a:rPr sz="2400" spc="-5" dirty="0">
                <a:cs typeface="+mn-ea"/>
                <a:sym typeface="+mn-lt"/>
              </a:rPr>
              <a:t>the </a:t>
            </a:r>
            <a:r>
              <a:rPr sz="2400" dirty="0">
                <a:cs typeface="+mn-ea"/>
                <a:sym typeface="+mn-lt"/>
              </a:rPr>
              <a:t>K</a:t>
            </a:r>
            <a:r>
              <a:rPr sz="2400" spc="9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clusters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A481621-8EE3-4A0F-8158-98F3E9D1CD36}"/>
              </a:ext>
            </a:extLst>
          </p:cNvPr>
          <p:cNvSpPr txBox="1"/>
          <p:nvPr/>
        </p:nvSpPr>
        <p:spPr>
          <a:xfrm>
            <a:off x="628650" y="5603972"/>
            <a:ext cx="7272704" cy="55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2400" spc="-5" dirty="0">
                <a:cs typeface="+mn-ea"/>
                <a:sym typeface="+mn-lt"/>
              </a:rPr>
              <a:t>For </a:t>
            </a:r>
            <a:r>
              <a:rPr sz="2400" dirty="0">
                <a:cs typeface="+mn-ea"/>
                <a:sym typeface="+mn-lt"/>
              </a:rPr>
              <a:t>each </a:t>
            </a:r>
            <a:r>
              <a:rPr sz="2400" spc="-15" dirty="0">
                <a:cs typeface="+mn-ea"/>
                <a:sym typeface="+mn-lt"/>
              </a:rPr>
              <a:t>cluster, </a:t>
            </a:r>
            <a:r>
              <a:rPr sz="2400" spc="-5" dirty="0">
                <a:cs typeface="+mn-ea"/>
                <a:sym typeface="+mn-lt"/>
              </a:rPr>
              <a:t>revising its mean (centroid position), covariance</a:t>
            </a:r>
            <a:r>
              <a:rPr sz="2400" spc="15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(shape)</a:t>
            </a:r>
            <a:r>
              <a:rPr lang="en-US" altLang="zh-CN" sz="2400" spc="-5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and </a:t>
            </a:r>
            <a:r>
              <a:rPr sz="2400" spc="-5" dirty="0">
                <a:cs typeface="+mn-ea"/>
                <a:sym typeface="+mn-lt"/>
              </a:rPr>
              <a:t>proportion in the</a:t>
            </a:r>
            <a:r>
              <a:rPr sz="2400" spc="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mixture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5EA0438-FCEB-4AB4-A9AF-8D51B1867A87}"/>
              </a:ext>
            </a:extLst>
          </p:cNvPr>
          <p:cNvSpPr/>
          <p:nvPr/>
        </p:nvSpPr>
        <p:spPr>
          <a:xfrm>
            <a:off x="2057400" y="2454884"/>
            <a:ext cx="4400550" cy="261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77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Simplest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GMM assumption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EC26FFF-F20E-42DD-87CA-D230187D7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3943350" cy="456191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Each component  generates data from a  Gaussian with</a:t>
                </a:r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baseline="-25000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Shared diagonal  covariance matrix: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𝜎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2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𝐼</m:t>
                    </m:r>
                  </m:oMath>
                </a14:m>
                <a:endParaRPr lang="en-US" altLang="zh-CN" i="1" dirty="0"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EC26FFF-F20E-42DD-87CA-D230187D7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3943350" cy="4561919"/>
              </a:xfrm>
              <a:blipFill>
                <a:blip r:embed="rId2"/>
                <a:stretch>
                  <a:fillRect l="-2782" t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B99F06-A90F-49B8-B591-E6A8F6F8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3682"/>
            <a:ext cx="4438273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Another Simple GMM assumption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33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6F1EF7D9-C4C7-4FF3-840D-CF5C928AE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3943350" cy="456191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Each component  generates data from a  Gaussian </a:t>
                </a:r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with</a:t>
                </a:r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baseline="-25000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Shared covariance  matrix as diagonal  matrix</a:t>
                </a:r>
              </a:p>
              <a:p>
                <a:pPr>
                  <a:lnSpc>
                    <a:spcPct val="100000"/>
                  </a:lnSpc>
                </a:pPr>
                <a:endParaRPr lang="zh-CN" altLang="en-US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6F1EF7D9-C4C7-4FF3-840D-CF5C928AE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3943350" cy="4561919"/>
              </a:xfrm>
              <a:blipFill>
                <a:blip r:embed="rId2"/>
                <a:stretch>
                  <a:fillRect l="-2782" t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BCEFD2AD-38A4-4022-BF5D-965014D7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959" y="1698537"/>
            <a:ext cx="4438273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Another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Simple GMM</a:t>
            </a:r>
            <a:r>
              <a:rPr lang="en-US" altLang="zh-CN" spc="-40" dirty="0"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ea typeface="+mn-ea"/>
                <a:cs typeface="+mn-ea"/>
                <a:sym typeface="+mn-lt"/>
              </a:rPr>
              <a:t>assumption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34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D9F4115F-640F-41D8-A27F-0B770DD23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3943350" cy="456191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Each component  generates data from a  Gaussian with</a:t>
                </a:r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Mean</a:t>
                </a:r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baseline="-25000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Cluster-specific </a:t>
                </a:r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diagonal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covariance matrix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𝜎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𝜑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𝐼</m:t>
                    </m:r>
                  </m:oMath>
                </a14:m>
                <a:endParaRPr lang="en-US" altLang="zh-CN" i="1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D9F4115F-640F-41D8-A27F-0B770DD23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3943350" cy="4561919"/>
              </a:xfrm>
              <a:blipFill>
                <a:blip r:embed="rId2"/>
                <a:stretch>
                  <a:fillRect l="-2782" t="-1337" r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8F6ED0D7-9240-4F1B-A571-CCA3CBFC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77" y="1698537"/>
            <a:ext cx="4438273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22273" cy="619611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 bit More General GMM assumption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35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AF20A0FC-5327-4266-847F-89A9E8EB0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3943350" cy="456191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Each component  generates data from a  Gaussian with</a:t>
                </a:r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:</a:t>
                </a:r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baseline="-25000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Shared covariance  matrix as full matrix</a:t>
                </a:r>
              </a:p>
              <a:p>
                <a:pPr>
                  <a:lnSpc>
                    <a:spcPct val="100000"/>
                  </a:lnSpc>
                </a:pPr>
                <a:endParaRPr lang="zh-CN" altLang="en-US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AF20A0FC-5327-4266-847F-89A9E8EB0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3943350" cy="4561919"/>
              </a:xfrm>
              <a:blipFill>
                <a:blip r:embed="rId2"/>
                <a:stretch>
                  <a:fillRect l="-2782" t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>
            <a:extLst>
              <a:ext uri="{FF2B5EF4-FFF2-40B4-BE49-F238E27FC236}">
                <a16:creationId xmlns:a16="http://schemas.microsoft.com/office/drawing/2014/main" id="{1C6DA396-E10A-4A55-8D95-5C5B2877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77" y="1698537"/>
            <a:ext cx="4438273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General</a:t>
            </a:r>
            <a:r>
              <a:rPr lang="en-US" altLang="zh-CN" dirty="0">
                <a:ea typeface="+mn-ea"/>
                <a:cs typeface="+mn-ea"/>
                <a:sym typeface="+mn-lt"/>
              </a:rPr>
              <a:t> GMM assumption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36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DCD9EA42-E416-4A9F-8C9B-765555049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3943350" cy="456191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Each component  generates data from a  Gaussian with</a:t>
                </a:r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:</a:t>
                </a:r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baseline="-25000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ea typeface="+mn-ea"/>
                    <a:cs typeface="+mn-ea"/>
                    <a:sym typeface="+mn-lt"/>
                  </a:rPr>
                  <a:t>Covariance </a:t>
                </a:r>
                <a:r>
                  <a:rPr lang="en-US" altLang="zh-CN" dirty="0" smtClean="0">
                    <a:ea typeface="+mn-ea"/>
                    <a:cs typeface="+mn-ea"/>
                    <a:sym typeface="+mn-lt"/>
                  </a:rPr>
                  <a:t>matrix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baseline="-25000" dirty="0"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00000"/>
                  </a:lnSpc>
                </a:pPr>
                <a:endParaRPr lang="zh-CN" altLang="en-US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DCD9EA42-E416-4A9F-8C9B-765555049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3943350" cy="4561919"/>
              </a:xfrm>
              <a:blipFill>
                <a:blip r:embed="rId2"/>
                <a:stretch>
                  <a:fillRect l="-2782" t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22BC1C87-152E-441D-B57D-746BB01DA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5" y="1697105"/>
            <a:ext cx="4493141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27" y="142818"/>
            <a:ext cx="8280889" cy="724689"/>
          </a:xfrm>
        </p:spPr>
        <p:txBody>
          <a:bodyPr/>
          <a:lstStyle/>
          <a:p>
            <a:r>
              <a:rPr lang="en-US" altLang="zh-CN" sz="2800" dirty="0">
                <a:ea typeface="+mn-ea"/>
                <a:cs typeface="+mn-ea"/>
                <a:sym typeface="+mn-lt"/>
              </a:rPr>
              <a:t>Concrete Equations for Learning a Gaussian </a:t>
            </a:r>
            <a:r>
              <a:rPr lang="en-US" altLang="zh-CN" sz="2800" dirty="0" smtClean="0">
                <a:ea typeface="+mn-ea"/>
                <a:cs typeface="+mn-ea"/>
                <a:sym typeface="+mn-lt"/>
              </a:rPr>
              <a:t>Mixture (</a:t>
            </a:r>
            <a:r>
              <a:rPr lang="en-US" altLang="zh-CN" sz="2800" dirty="0" smtClean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assuming </a:t>
            </a:r>
            <a:r>
              <a:rPr lang="en-US" altLang="zh-CN" sz="28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with known shared covariance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)</a:t>
            </a:r>
            <a:endParaRPr lang="zh-CN" altLang="en-US" sz="2800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F5DCCA-B39A-4657-B95B-DEF544FF3A2B}"/>
              </a:ext>
            </a:extLst>
          </p:cNvPr>
          <p:cNvGrpSpPr/>
          <p:nvPr/>
        </p:nvGrpSpPr>
        <p:grpSpPr>
          <a:xfrm>
            <a:off x="1581629" y="4341216"/>
            <a:ext cx="6416477" cy="1399827"/>
            <a:chOff x="864001" y="4747698"/>
            <a:chExt cx="6264884" cy="135949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7E69AAD-66AB-487F-B19D-41B7C11148D6}"/>
                </a:ext>
              </a:extLst>
            </p:cNvPr>
            <p:cNvGrpSpPr/>
            <p:nvPr/>
          </p:nvGrpSpPr>
          <p:grpSpPr>
            <a:xfrm>
              <a:off x="864001" y="4747698"/>
              <a:ext cx="6264884" cy="1359496"/>
              <a:chOff x="864001" y="4747698"/>
              <a:chExt cx="6264884" cy="1359496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31236E0E-D7CC-4D87-8807-8ED974607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4001" y="4747698"/>
                <a:ext cx="6264884" cy="1359496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DEAA240-095F-4669-8121-0AC5BE9D73BA}"/>
                  </a:ext>
                </a:extLst>
              </p:cNvPr>
              <p:cNvSpPr/>
              <p:nvPr/>
            </p:nvSpPr>
            <p:spPr>
              <a:xfrm>
                <a:off x="4161692" y="5814646"/>
                <a:ext cx="140677" cy="1875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25CD48C-E6BE-4B72-9295-C25250C24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617" y="5084824"/>
              <a:ext cx="60964" cy="17679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FD21381-8855-474F-A533-30B6C75FB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8917" y="5092444"/>
              <a:ext cx="60964" cy="176795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7A11B4AA-3BBE-4F78-B6C5-501F3788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81" y="2091657"/>
            <a:ext cx="5160769" cy="23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54" y="75759"/>
            <a:ext cx="8071896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Learning a Gaussian Mixture </a:t>
            </a:r>
            <a:r>
              <a:rPr lang="en-US" altLang="zh-CN" sz="3200" dirty="0" smtClean="0"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 smtClean="0">
                <a:ea typeface="+mn-ea"/>
                <a:cs typeface="+mn-ea"/>
                <a:sym typeface="+mn-lt"/>
              </a:rPr>
            </a:br>
            <a:r>
              <a:rPr lang="en-US" altLang="zh-CN" sz="3200" dirty="0" smtClean="0">
                <a:ea typeface="+mn-ea"/>
                <a:cs typeface="+mn-ea"/>
                <a:sym typeface="+mn-lt"/>
              </a:rPr>
              <a:t>(</a:t>
            </a:r>
            <a:r>
              <a:rPr lang="en-US" altLang="zh-CN" sz="3200" dirty="0" smtClean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assuming </a:t>
            </a:r>
            <a:r>
              <a:rPr lang="en-US" altLang="zh-CN" sz="32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with known shared covariance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)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6">
            <a:extLst>
              <a:ext uri="{FF2B5EF4-FFF2-40B4-BE49-F238E27FC236}">
                <a16:creationId xmlns:a16="http://schemas.microsoft.com/office/drawing/2014/main" id="{B57847E1-ECF4-4852-88C5-EED45D781663}"/>
              </a:ext>
            </a:extLst>
          </p:cNvPr>
          <p:cNvSpPr txBox="1"/>
          <p:nvPr/>
        </p:nvSpPr>
        <p:spPr>
          <a:xfrm>
            <a:off x="443454" y="1665161"/>
            <a:ext cx="1152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cs typeface="+mn-ea"/>
                <a:sym typeface="+mn-lt"/>
              </a:rPr>
              <a:t>E</a:t>
            </a:r>
            <a:r>
              <a:rPr sz="2800" b="1" spc="5" dirty="0">
                <a:cs typeface="+mn-ea"/>
                <a:sym typeface="+mn-lt"/>
              </a:rPr>
              <a:t>-</a:t>
            </a:r>
            <a:r>
              <a:rPr sz="2800" b="1" spc="-5" dirty="0">
                <a:cs typeface="+mn-ea"/>
                <a:sym typeface="+mn-lt"/>
              </a:rPr>
              <a:t>S</a:t>
            </a:r>
            <a:r>
              <a:rPr sz="2800" b="1" spc="5" dirty="0">
                <a:cs typeface="+mn-ea"/>
                <a:sym typeface="+mn-lt"/>
              </a:rPr>
              <a:t>te</a:t>
            </a:r>
            <a:r>
              <a:rPr sz="2800" b="1" dirty="0">
                <a:cs typeface="+mn-ea"/>
                <a:sym typeface="+mn-lt"/>
              </a:rPr>
              <a:t>p</a:t>
            </a:r>
            <a:endParaRPr sz="2800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9B86B2-2FE5-4C45-B71C-6E2A3EE2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47" y="1725909"/>
            <a:ext cx="3781098" cy="4942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B91318-C154-4ECD-9704-544D377EA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865" y="2581761"/>
            <a:ext cx="4608975" cy="17740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9F1CE64-0209-43A8-92BC-B79B5656D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247" y="4220671"/>
            <a:ext cx="5575791" cy="197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3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54" y="75759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Learning a Gaussian Mixture </a:t>
            </a:r>
            <a:r>
              <a:rPr lang="en-US" altLang="zh-CN" sz="3200" dirty="0" smtClean="0"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 smtClean="0">
                <a:ea typeface="+mn-ea"/>
                <a:cs typeface="+mn-ea"/>
                <a:sym typeface="+mn-lt"/>
              </a:rPr>
            </a:br>
            <a:r>
              <a:rPr lang="en-US" altLang="zh-CN" sz="3200" dirty="0" smtClean="0">
                <a:ea typeface="+mn-ea"/>
                <a:cs typeface="+mn-ea"/>
                <a:sym typeface="+mn-lt"/>
              </a:rPr>
              <a:t>(</a:t>
            </a:r>
            <a:r>
              <a:rPr lang="en-US" altLang="zh-CN" sz="3200" dirty="0" smtClean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assuming </a:t>
            </a:r>
            <a:r>
              <a:rPr lang="en-US" altLang="zh-CN" sz="32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with known shared covariance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)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6">
            <a:extLst>
              <a:ext uri="{FF2B5EF4-FFF2-40B4-BE49-F238E27FC236}">
                <a16:creationId xmlns:a16="http://schemas.microsoft.com/office/drawing/2014/main" id="{B57847E1-ECF4-4852-88C5-EED45D781663}"/>
              </a:ext>
            </a:extLst>
          </p:cNvPr>
          <p:cNvSpPr txBox="1"/>
          <p:nvPr/>
        </p:nvSpPr>
        <p:spPr>
          <a:xfrm>
            <a:off x="443454" y="1665161"/>
            <a:ext cx="12348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>
                <a:cs typeface="+mn-ea"/>
                <a:sym typeface="+mn-lt"/>
              </a:rPr>
              <a:t>M</a:t>
            </a:r>
            <a:r>
              <a:rPr sz="2800" b="1" spc="5" dirty="0">
                <a:cs typeface="+mn-ea"/>
                <a:sym typeface="+mn-lt"/>
              </a:rPr>
              <a:t>-</a:t>
            </a:r>
            <a:r>
              <a:rPr sz="2800" b="1" spc="-5" dirty="0">
                <a:cs typeface="+mn-ea"/>
                <a:sym typeface="+mn-lt"/>
              </a:rPr>
              <a:t>S</a:t>
            </a:r>
            <a:r>
              <a:rPr sz="2800" b="1" spc="5" dirty="0">
                <a:cs typeface="+mn-ea"/>
                <a:sym typeface="+mn-lt"/>
              </a:rPr>
              <a:t>te</a:t>
            </a:r>
            <a:r>
              <a:rPr sz="2800" b="1" dirty="0">
                <a:cs typeface="+mn-ea"/>
                <a:sym typeface="+mn-lt"/>
              </a:rPr>
              <a:t>p</a:t>
            </a:r>
            <a:endParaRPr sz="2800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A6ED6-C464-4D2A-94ED-969C1EF1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83" y="1561909"/>
            <a:ext cx="4397067" cy="334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51CF1D4-87AF-41AC-A0B5-977BB6A9772E}"/>
                  </a:ext>
                </a:extLst>
              </p:cNvPr>
              <p:cNvSpPr txBox="1"/>
              <p:nvPr/>
            </p:nvSpPr>
            <p:spPr>
              <a:xfrm>
                <a:off x="1210548" y="5155296"/>
                <a:ext cx="6898511" cy="988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cs typeface="+mn-ea"/>
                    <a:sym typeface="+mn-lt"/>
                  </a:rPr>
                  <a:t>Covariance: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baseline="-25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800" dirty="0">
                    <a:cs typeface="+mn-ea"/>
                    <a:sym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𝑗</m:t>
                    </m:r>
                  </m:oMath>
                </a14:m>
                <a:r>
                  <a:rPr lang="en-US" altLang="zh-CN" sz="2800" dirty="0">
                    <a:cs typeface="+mn-ea"/>
                    <a:sym typeface="+mn-lt"/>
                  </a:rPr>
                  <a:t>: 1 to K) can also be derived in the M-step under a full setting </a:t>
                </a:r>
                <a:endParaRPr lang="zh-CN" altLang="en-US" sz="28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51CF1D4-87AF-41AC-A0B5-977BB6A97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48" y="5155296"/>
                <a:ext cx="6898511" cy="988797"/>
              </a:xfrm>
              <a:prstGeom prst="rect">
                <a:avLst/>
              </a:prstGeom>
              <a:blipFill>
                <a:blip r:embed="rId3"/>
                <a:stretch>
                  <a:fillRect l="-1857" t="-6173" r="-265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4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+mn-ea"/>
                <a:cs typeface="+mn-ea"/>
                <a:sym typeface="+mn-lt"/>
              </a:rPr>
              <a:t>Roadmap:</a:t>
            </a:r>
            <a:r>
              <a:rPr lang="zh-CN" altLang="en-US" dirty="0" smtClean="0"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ea typeface="+mn-ea"/>
                <a:cs typeface="+mn-ea"/>
                <a:sym typeface="+mn-lt"/>
              </a:rPr>
              <a:t>Clustering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Definition of "groupness"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Definition of "similarity/distance"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Clustering Algorithms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Hierarchical algorithms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</a:rPr>
              <a:t>Partitional</a:t>
            </a:r>
            <a:r>
              <a:rPr lang="en-US" altLang="zh-CN" dirty="0">
                <a:solidFill>
                  <a:srgbClr val="0070C0"/>
                </a:solidFill>
              </a:rPr>
              <a:t> algorithms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Formal foundation and convergence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How many clusters?</a:t>
            </a: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2521277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8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55" y="41035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M-step for </a:t>
            </a:r>
            <a:r>
              <a:rPr lang="en-US" altLang="zh-CN" sz="3200" dirty="0" smtClean="0">
                <a:ea typeface="+mn-ea"/>
                <a:cs typeface="+mn-ea"/>
                <a:sym typeface="+mn-lt"/>
              </a:rPr>
              <a:t>Estimating</a:t>
            </a:r>
            <a:br>
              <a:rPr lang="en-US" altLang="zh-CN" sz="3200" dirty="0" smtClean="0">
                <a:ea typeface="+mn-ea"/>
                <a:cs typeface="+mn-ea"/>
                <a:sym typeface="+mn-lt"/>
              </a:rPr>
            </a:br>
            <a:r>
              <a:rPr lang="en-US" altLang="zh-CN" sz="3200" dirty="0" smtClean="0">
                <a:ea typeface="+mn-ea"/>
                <a:cs typeface="+mn-ea"/>
                <a:sym typeface="+mn-lt"/>
              </a:rPr>
              <a:t>(</a:t>
            </a:r>
            <a:r>
              <a:rPr lang="en-US" altLang="zh-CN" sz="32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unknown Covariance Matrix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)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more general, details in EM-Extra lecture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F6761EE-6774-486C-A4BD-E5BD2C19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1" y="2853117"/>
            <a:ext cx="8132769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50" y="0"/>
            <a:ext cx="8540280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Recap: </a:t>
            </a:r>
            <a:r>
              <a:rPr lang="en-US" altLang="zh-CN" sz="3200" dirty="0" smtClean="0">
                <a:ea typeface="+mn-ea"/>
                <a:cs typeface="+mn-ea"/>
                <a:sym typeface="+mn-lt"/>
              </a:rPr>
              <a:t>Expectation-Maximization</a:t>
            </a:r>
            <a:br>
              <a:rPr lang="en-US" altLang="zh-CN" sz="3200" dirty="0" smtClean="0">
                <a:ea typeface="+mn-ea"/>
                <a:cs typeface="+mn-ea"/>
                <a:sym typeface="+mn-lt"/>
              </a:rPr>
            </a:br>
            <a:r>
              <a:rPr lang="en-US" altLang="zh-CN" sz="3200" dirty="0" smtClean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for training GMM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Start: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"Guess" </a:t>
            </a:r>
            <a:r>
              <a:rPr lang="en-US" altLang="zh-CN" dirty="0">
                <a:ea typeface="+mn-ea"/>
                <a:cs typeface="+mn-ea"/>
                <a:sym typeface="+mn-lt"/>
              </a:rPr>
              <a:t>the centroid and covariance for each of the K  clusters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“Guess” </a:t>
            </a:r>
            <a:r>
              <a:rPr lang="en-US" altLang="zh-CN" dirty="0">
                <a:ea typeface="+mn-ea"/>
                <a:cs typeface="+mn-ea"/>
                <a:sym typeface="+mn-lt"/>
              </a:rPr>
              <a:t>the proportion of clusters, e.g., uniform prob 1/K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Loop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For each point, revising its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proportions</a:t>
            </a:r>
            <a:r>
              <a:rPr lang="en-US" altLang="zh-CN" dirty="0">
                <a:ea typeface="+mn-ea"/>
                <a:cs typeface="+mn-ea"/>
                <a:sym typeface="+mn-lt"/>
              </a:rPr>
              <a:t> belonging to each  of the K clusters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For each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cluster</a:t>
            </a:r>
            <a:r>
              <a:rPr lang="en-US" altLang="zh-CN" dirty="0">
                <a:ea typeface="+mn-ea"/>
                <a:cs typeface="+mn-ea"/>
                <a:sym typeface="+mn-lt"/>
              </a:rPr>
              <a:t>, revising both the mean (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centroid</a:t>
            </a:r>
            <a:r>
              <a:rPr lang="en-US" altLang="zh-CN" dirty="0">
                <a:ea typeface="+mn-ea"/>
                <a:cs typeface="+mn-ea"/>
                <a:sym typeface="+mn-lt"/>
              </a:rPr>
              <a:t>  position) and covariance (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shape</a:t>
            </a:r>
            <a:r>
              <a:rPr lang="en-US" altLang="zh-CN" dirty="0">
                <a:ea typeface="+mn-ea"/>
                <a:cs typeface="+mn-ea"/>
                <a:sym typeface="+mn-lt"/>
              </a:rPr>
              <a:t>)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41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39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58150" cy="572719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Today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: </a:t>
            </a:r>
            <a:r>
              <a:rPr lang="en-US" altLang="zh-CN" dirty="0">
                <a:ea typeface="+mn-ea"/>
                <a:cs typeface="+mn-ea"/>
                <a:sym typeface="+mn-lt"/>
              </a:rPr>
              <a:t>Gaussian Mixture Model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Review of Gaussian Distribution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GMM for clustering : basic algorithm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GMM connecting to K-means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Problems of GMM and K-means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20650" y="2549764"/>
            <a:ext cx="508000" cy="3051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Recap: K-means iterative learning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D43A03-EE54-4253-821D-72903C13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48" y="1310827"/>
            <a:ext cx="5944115" cy="1661304"/>
          </a:xfrm>
          <a:prstGeom prst="rect">
            <a:avLst/>
          </a:prstGeom>
        </p:spPr>
      </p:pic>
      <p:sp>
        <p:nvSpPr>
          <p:cNvPr id="8" name="object 46">
            <a:extLst>
              <a:ext uri="{FF2B5EF4-FFF2-40B4-BE49-F238E27FC236}">
                <a16:creationId xmlns:a16="http://schemas.microsoft.com/office/drawing/2014/main" id="{831CC457-EF1D-4B66-A401-CCFF2C6FBA3D}"/>
              </a:ext>
            </a:extLst>
          </p:cNvPr>
          <p:cNvSpPr txBox="1"/>
          <p:nvPr/>
        </p:nvSpPr>
        <p:spPr>
          <a:xfrm>
            <a:off x="384738" y="3638981"/>
            <a:ext cx="1152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cs typeface="+mn-ea"/>
                <a:sym typeface="+mn-lt"/>
              </a:rPr>
              <a:t>E</a:t>
            </a:r>
            <a:r>
              <a:rPr sz="2800" b="1" spc="5" dirty="0">
                <a:cs typeface="+mn-ea"/>
                <a:sym typeface="+mn-lt"/>
              </a:rPr>
              <a:t>-</a:t>
            </a:r>
            <a:r>
              <a:rPr sz="2800" b="1" spc="-5" dirty="0">
                <a:cs typeface="+mn-ea"/>
                <a:sym typeface="+mn-lt"/>
              </a:rPr>
              <a:t>S</a:t>
            </a:r>
            <a:r>
              <a:rPr sz="2800" b="1" spc="5" dirty="0">
                <a:cs typeface="+mn-ea"/>
                <a:sym typeface="+mn-lt"/>
              </a:rPr>
              <a:t>te</a:t>
            </a:r>
            <a:r>
              <a:rPr sz="2800" b="1" dirty="0">
                <a:cs typeface="+mn-ea"/>
                <a:sym typeface="+mn-lt"/>
              </a:rPr>
              <a:t>p</a:t>
            </a:r>
            <a:endParaRPr sz="2800" dirty="0">
              <a:cs typeface="+mn-ea"/>
              <a:sym typeface="+mn-lt"/>
            </a:endParaRPr>
          </a:p>
        </p:txBody>
      </p:sp>
      <p:sp>
        <p:nvSpPr>
          <p:cNvPr id="9" name="object 46">
            <a:extLst>
              <a:ext uri="{FF2B5EF4-FFF2-40B4-BE49-F238E27FC236}">
                <a16:creationId xmlns:a16="http://schemas.microsoft.com/office/drawing/2014/main" id="{C2940C90-7C99-4C23-A437-AD329F69B3AD}"/>
              </a:ext>
            </a:extLst>
          </p:cNvPr>
          <p:cNvSpPr txBox="1"/>
          <p:nvPr/>
        </p:nvSpPr>
        <p:spPr>
          <a:xfrm>
            <a:off x="384738" y="5076880"/>
            <a:ext cx="12183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>
                <a:cs typeface="+mn-ea"/>
                <a:sym typeface="+mn-lt"/>
              </a:rPr>
              <a:t>M</a:t>
            </a:r>
            <a:r>
              <a:rPr sz="2800" b="1" spc="5" dirty="0">
                <a:cs typeface="+mn-ea"/>
                <a:sym typeface="+mn-lt"/>
              </a:rPr>
              <a:t>-</a:t>
            </a:r>
            <a:r>
              <a:rPr sz="2800" b="1" spc="-5" dirty="0">
                <a:cs typeface="+mn-ea"/>
                <a:sym typeface="+mn-lt"/>
              </a:rPr>
              <a:t>S</a:t>
            </a:r>
            <a:r>
              <a:rPr sz="2800" b="1" spc="5" dirty="0">
                <a:cs typeface="+mn-ea"/>
                <a:sym typeface="+mn-lt"/>
              </a:rPr>
              <a:t>te</a:t>
            </a:r>
            <a:r>
              <a:rPr sz="2800" b="1" dirty="0">
                <a:cs typeface="+mn-ea"/>
                <a:sym typeface="+mn-lt"/>
              </a:rPr>
              <a:t>p</a:t>
            </a:r>
            <a:endParaRPr sz="2800" dirty="0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4C26B6-6F82-4513-BD32-83EB72E2530A}"/>
              </a:ext>
            </a:extLst>
          </p:cNvPr>
          <p:cNvGrpSpPr/>
          <p:nvPr/>
        </p:nvGrpSpPr>
        <p:grpSpPr>
          <a:xfrm>
            <a:off x="1987383" y="3271495"/>
            <a:ext cx="6051921" cy="1264126"/>
            <a:chOff x="1987383" y="3271495"/>
            <a:chExt cx="6051921" cy="126412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FD6B59E-DA97-4985-8A22-69B2CD291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383" y="3688009"/>
              <a:ext cx="2220648" cy="43881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0A2013F-D3EE-4AD7-8FA0-CC6FB233F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031" y="3271495"/>
              <a:ext cx="3831273" cy="1264126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737136F-B9B4-4151-AA96-23ADED9DA103}"/>
              </a:ext>
            </a:extLst>
          </p:cNvPr>
          <p:cNvGrpSpPr/>
          <p:nvPr/>
        </p:nvGrpSpPr>
        <p:grpSpPr>
          <a:xfrm>
            <a:off x="1805768" y="4527701"/>
            <a:ext cx="5261835" cy="1722269"/>
            <a:chOff x="1805768" y="4527701"/>
            <a:chExt cx="5261835" cy="172226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A4679D0-01DC-45CE-88D1-DF3B6C89B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5768" y="5019730"/>
              <a:ext cx="3970364" cy="55630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BD92456-7EA0-45BB-923D-D36D9D86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8297" y="4527701"/>
              <a:ext cx="1219306" cy="172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4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Compare: K-means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The EM algorithm for mixtures of Gaussians is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like </a:t>
            </a:r>
            <a:r>
              <a:rPr lang="en-US" altLang="zh-CN" dirty="0">
                <a:ea typeface="+mn-ea"/>
                <a:cs typeface="+mn-ea"/>
                <a:sym typeface="+mn-lt"/>
              </a:rPr>
              <a:t>a "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soft version</a:t>
            </a:r>
            <a:r>
              <a:rPr lang="en-US" altLang="zh-CN" dirty="0">
                <a:ea typeface="+mn-ea"/>
                <a:cs typeface="+mn-ea"/>
                <a:sym typeface="+mn-lt"/>
              </a:rPr>
              <a:t>" of the K-means algorithm.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In the K-means “E-step” we do hard assignment: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In the K-means “M-step” we update the means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as </a:t>
            </a:r>
            <a:r>
              <a:rPr lang="en-US" altLang="zh-CN" dirty="0">
                <a:ea typeface="+mn-ea"/>
                <a:cs typeface="+mn-ea"/>
                <a:sym typeface="+mn-lt"/>
              </a:rPr>
              <a:t>the weighted sum of the data, but now the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weights </a:t>
            </a:r>
            <a:r>
              <a:rPr lang="en-US" altLang="zh-CN" dirty="0">
                <a:ea typeface="+mn-ea"/>
                <a:cs typeface="+mn-ea"/>
                <a:sym typeface="+mn-lt"/>
              </a:rPr>
              <a:t>are 0 or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1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44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76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Compare: K-means &amp; GMM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F3F566-7275-4D24-A832-61C2425D2EEF}"/>
              </a:ext>
            </a:extLst>
          </p:cNvPr>
          <p:cNvSpPr txBox="1"/>
          <p:nvPr/>
        </p:nvSpPr>
        <p:spPr>
          <a:xfrm>
            <a:off x="628650" y="195262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K-means: 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2E5625-0D10-45D9-8010-5B8C9274D3E8}"/>
              </a:ext>
            </a:extLst>
          </p:cNvPr>
          <p:cNvSpPr txBox="1"/>
          <p:nvPr/>
        </p:nvSpPr>
        <p:spPr>
          <a:xfrm>
            <a:off x="628650" y="320070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GMM:</a:t>
            </a:r>
            <a:r>
              <a:rPr lang="zh-CN" altLang="en-US" sz="2400" dirty="0">
                <a:cs typeface="+mn-ea"/>
                <a:sym typeface="+mn-lt"/>
              </a:rPr>
              <a:t> </a:t>
            </a:r>
            <a:endParaRPr lang="en-US" altLang="zh-CN" sz="2400" dirty="0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B720DF6-E251-4E9D-AC21-A52CD0277058}"/>
              </a:ext>
            </a:extLst>
          </p:cNvPr>
          <p:cNvGrpSpPr/>
          <p:nvPr/>
        </p:nvGrpSpPr>
        <p:grpSpPr>
          <a:xfrm>
            <a:off x="2356432" y="1596666"/>
            <a:ext cx="4593061" cy="1347260"/>
            <a:chOff x="2356432" y="1596666"/>
            <a:chExt cx="4593061" cy="134726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141678A-F369-46FA-BAE8-1FF22FEAE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6432" y="1884654"/>
              <a:ext cx="1211685" cy="105927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1608494-C104-4508-B120-A6145C8B5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0230" y="1596666"/>
              <a:ext cx="3269263" cy="1173582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D68145A9-5301-4CA7-B2D9-0E0CB7B04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139" y="2943926"/>
            <a:ext cx="2491956" cy="98306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DA8C2945-C538-4D2B-A755-A2A8EA5CF6D9}"/>
              </a:ext>
            </a:extLst>
          </p:cNvPr>
          <p:cNvGrpSpPr/>
          <p:nvPr/>
        </p:nvGrpSpPr>
        <p:grpSpPr>
          <a:xfrm>
            <a:off x="1135494" y="3897131"/>
            <a:ext cx="7665605" cy="1409314"/>
            <a:chOff x="469900" y="4327310"/>
            <a:chExt cx="8333414" cy="153209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2602CF3-F09B-4E41-A155-9F8A1130D9AC}"/>
                </a:ext>
              </a:extLst>
            </p:cNvPr>
            <p:cNvGrpSpPr/>
            <p:nvPr/>
          </p:nvGrpSpPr>
          <p:grpSpPr>
            <a:xfrm>
              <a:off x="1455111" y="4327310"/>
              <a:ext cx="7060239" cy="1532090"/>
              <a:chOff x="864001" y="4747698"/>
              <a:chExt cx="6264884" cy="1359496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25A3DA5C-1888-4174-99AF-80E4C869C166}"/>
                  </a:ext>
                </a:extLst>
              </p:cNvPr>
              <p:cNvGrpSpPr/>
              <p:nvPr/>
            </p:nvGrpSpPr>
            <p:grpSpPr>
              <a:xfrm>
                <a:off x="864001" y="4747698"/>
                <a:ext cx="6264884" cy="1359496"/>
                <a:chOff x="864001" y="4747698"/>
                <a:chExt cx="6264884" cy="1359496"/>
              </a:xfrm>
            </p:grpSpPr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921F8ED6-36D2-4C0B-BD38-87A7D2DA36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4001" y="4747698"/>
                  <a:ext cx="6264884" cy="1359496"/>
                </a:xfrm>
                <a:prstGeom prst="rect">
                  <a:avLst/>
                </a:prstGeom>
              </p:spPr>
            </p:pic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84C3C4A-63FE-4AD5-9FF0-573632DC1A3F}"/>
                    </a:ext>
                  </a:extLst>
                </p:cNvPr>
                <p:cNvSpPr/>
                <p:nvPr/>
              </p:nvSpPr>
              <p:spPr>
                <a:xfrm>
                  <a:off x="4161692" y="5814646"/>
                  <a:ext cx="140677" cy="1875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96D63F1C-357C-460E-AB7E-26125B1AB2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1617" y="5084824"/>
                <a:ext cx="60964" cy="176795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59F1098B-B6FE-41E1-8DD7-FEDB27A1C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8917" y="5092444"/>
                <a:ext cx="60964" cy="176795"/>
              </a:xfrm>
              <a:prstGeom prst="rect">
                <a:avLst/>
              </a:prstGeom>
            </p:spPr>
          </p:pic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7F6417F-D5BB-470C-BF91-F393DD6B4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9900" y="4629383"/>
              <a:ext cx="1255285" cy="863008"/>
            </a:xfrm>
            <a:prstGeom prst="rect">
              <a:avLst/>
            </a:prstGeom>
          </p:spPr>
        </p:pic>
        <p:sp>
          <p:nvSpPr>
            <p:cNvPr id="23" name="双括号 22">
              <a:extLst>
                <a:ext uri="{FF2B5EF4-FFF2-40B4-BE49-F238E27FC236}">
                  <a16:creationId xmlns:a16="http://schemas.microsoft.com/office/drawing/2014/main" id="{E7809122-BED6-4B40-B1AC-84FAB26A93B1}"/>
                </a:ext>
              </a:extLst>
            </p:cNvPr>
            <p:cNvSpPr/>
            <p:nvPr/>
          </p:nvSpPr>
          <p:spPr>
            <a:xfrm>
              <a:off x="1743075" y="4446919"/>
              <a:ext cx="7060239" cy="1209826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object 61">
            <a:extLst>
              <a:ext uri="{FF2B5EF4-FFF2-40B4-BE49-F238E27FC236}">
                <a16:creationId xmlns:a16="http://schemas.microsoft.com/office/drawing/2014/main" id="{33BA9C20-BA6D-4C6B-B559-75E92F573E0F}"/>
              </a:ext>
            </a:extLst>
          </p:cNvPr>
          <p:cNvSpPr txBox="1"/>
          <p:nvPr/>
        </p:nvSpPr>
        <p:spPr>
          <a:xfrm>
            <a:off x="793635" y="5401274"/>
            <a:ext cx="7500620" cy="885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spc="-10" dirty="0">
                <a:cs typeface="+mn-ea"/>
                <a:sym typeface="+mn-lt"/>
              </a:rPr>
              <a:t>K-Mean </a:t>
            </a:r>
            <a:r>
              <a:rPr sz="2800" spc="-5" dirty="0">
                <a:cs typeface="+mn-ea"/>
                <a:sym typeface="+mn-lt"/>
              </a:rPr>
              <a:t>only </a:t>
            </a:r>
            <a:r>
              <a:rPr sz="2800" spc="-15" dirty="0">
                <a:cs typeface="+mn-ea"/>
                <a:sym typeface="+mn-lt"/>
              </a:rPr>
              <a:t>detect </a:t>
            </a:r>
            <a:r>
              <a:rPr sz="2800" spc="-5" dirty="0">
                <a:cs typeface="+mn-ea"/>
                <a:sym typeface="+mn-lt"/>
              </a:rPr>
              <a:t>spherical</a:t>
            </a:r>
            <a:r>
              <a:rPr sz="2800" spc="30" dirty="0">
                <a:cs typeface="+mn-ea"/>
                <a:sym typeface="+mn-lt"/>
              </a:rPr>
              <a:t> </a:t>
            </a:r>
            <a:r>
              <a:rPr sz="2800" spc="-15" dirty="0">
                <a:cs typeface="+mn-ea"/>
                <a:sym typeface="+mn-lt"/>
              </a:rPr>
              <a:t>clusters.</a:t>
            </a:r>
            <a:endParaRPr sz="2800" dirty="0">
              <a:cs typeface="+mn-ea"/>
              <a:sym typeface="+mn-lt"/>
            </a:endParaRPr>
          </a:p>
          <a:p>
            <a:pPr marL="456565" indent="-45656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dirty="0">
                <a:cs typeface="+mn-ea"/>
                <a:sym typeface="+mn-lt"/>
              </a:rPr>
              <a:t>GMM </a:t>
            </a:r>
            <a:r>
              <a:rPr sz="2800" spc="-10" dirty="0">
                <a:cs typeface="+mn-ea"/>
                <a:sym typeface="+mn-lt"/>
              </a:rPr>
              <a:t>can </a:t>
            </a:r>
            <a:r>
              <a:rPr sz="2800" spc="-5" dirty="0">
                <a:cs typeface="+mn-ea"/>
                <a:sym typeface="+mn-lt"/>
              </a:rPr>
              <a:t>adjust its self </a:t>
            </a:r>
            <a:r>
              <a:rPr sz="2800" spc="-15" dirty="0">
                <a:cs typeface="+mn-ea"/>
                <a:sym typeface="+mn-lt"/>
              </a:rPr>
              <a:t>to </a:t>
            </a:r>
            <a:r>
              <a:rPr sz="2800" spc="-5" dirty="0">
                <a:cs typeface="+mn-ea"/>
                <a:sym typeface="+mn-lt"/>
              </a:rPr>
              <a:t>elliptic </a:t>
            </a:r>
            <a:r>
              <a:rPr sz="2800" dirty="0">
                <a:cs typeface="+mn-ea"/>
                <a:sym typeface="+mn-lt"/>
              </a:rPr>
              <a:t>shape</a:t>
            </a:r>
            <a:r>
              <a:rPr sz="2800" spc="5" dirty="0">
                <a:cs typeface="+mn-ea"/>
                <a:sym typeface="+mn-lt"/>
              </a:rPr>
              <a:t> </a:t>
            </a:r>
            <a:r>
              <a:rPr sz="2800" spc="-15" dirty="0">
                <a:cs typeface="+mn-ea"/>
                <a:sym typeface="+mn-lt"/>
              </a:rPr>
              <a:t>clusters.</a:t>
            </a:r>
            <a:endParaRPr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49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GMM Clustering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1E7A44-D6A3-44B6-8CAC-1B7AC4DE3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" t="7910"/>
          <a:stretch/>
        </p:blipFill>
        <p:spPr>
          <a:xfrm>
            <a:off x="689191" y="1350108"/>
            <a:ext cx="7765617" cy="50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58150" cy="572719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Today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: </a:t>
            </a:r>
            <a:r>
              <a:rPr lang="en-US" altLang="zh-CN" dirty="0">
                <a:ea typeface="+mn-ea"/>
                <a:cs typeface="+mn-ea"/>
                <a:sym typeface="+mn-lt"/>
              </a:rPr>
              <a:t>Gaussian Mixture Model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Review of Gaussian Distribution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GMM for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clustering: </a:t>
            </a:r>
            <a:r>
              <a:rPr lang="en-US" altLang="zh-CN" dirty="0">
                <a:ea typeface="+mn-ea"/>
                <a:cs typeface="+mn-ea"/>
                <a:sym typeface="+mn-lt"/>
              </a:rPr>
              <a:t>basic algorithm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GMM connecting to K-means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Problems of GMM and K-means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20650" y="3047604"/>
            <a:ext cx="508000" cy="3051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431802"/>
            <a:ext cx="7886700" cy="625473"/>
          </a:xfrm>
        </p:spPr>
        <p:txBody>
          <a:bodyPr/>
          <a:lstStyle/>
          <a:p>
            <a:r>
              <a:rPr lang="en-US" altLang="zh-CN" sz="3200" spc="-5" dirty="0">
                <a:ea typeface="+mn-ea"/>
                <a:cs typeface="+mn-ea"/>
                <a:sym typeface="+mn-lt"/>
              </a:rPr>
              <a:t>Unsupervised Learning</a:t>
            </a:r>
            <a:r>
              <a:rPr lang="en-US" altLang="zh-CN" sz="3200" spc="-5" dirty="0" smtClean="0">
                <a:ea typeface="+mn-ea"/>
                <a:cs typeface="+mn-ea"/>
                <a:sym typeface="+mn-lt"/>
              </a:rPr>
              <a:t>: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not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as </a:t>
            </a:r>
            <a:r>
              <a:rPr lang="en-US" altLang="zh-CN" sz="3200" spc="-20" dirty="0">
                <a:ea typeface="+mn-ea"/>
                <a:cs typeface="+mn-ea"/>
                <a:sym typeface="+mn-lt"/>
              </a:rPr>
              <a:t>hard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as </a:t>
            </a:r>
            <a:r>
              <a:rPr lang="en-US" altLang="zh-CN" sz="3200" spc="-5" dirty="0">
                <a:ea typeface="+mn-ea"/>
                <a:cs typeface="+mn-ea"/>
                <a:sym typeface="+mn-lt"/>
              </a:rPr>
              <a:t>it</a:t>
            </a:r>
            <a:r>
              <a:rPr lang="en-US" altLang="zh-CN" sz="3200" spc="-5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10" dirty="0">
                <a:ea typeface="+mn-ea"/>
                <a:cs typeface="+mn-ea"/>
                <a:sym typeface="+mn-lt"/>
              </a:rPr>
              <a:t>looks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48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E3F8B614-E137-4023-89EE-B3F0D71F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98" y="1286825"/>
            <a:ext cx="2627604" cy="5139373"/>
          </a:xfrm>
          <a:prstGeom prst="rect">
            <a:avLst/>
          </a:prstGeom>
        </p:spPr>
      </p:pic>
      <p:sp>
        <p:nvSpPr>
          <p:cNvPr id="99" name="object 5">
            <a:extLst>
              <a:ext uri="{FF2B5EF4-FFF2-40B4-BE49-F238E27FC236}">
                <a16:creationId xmlns:a16="http://schemas.microsoft.com/office/drawing/2014/main" id="{308720B1-E374-425E-BF3F-6103F5CADBCC}"/>
              </a:ext>
            </a:extLst>
          </p:cNvPr>
          <p:cNvSpPr txBox="1"/>
          <p:nvPr/>
        </p:nvSpPr>
        <p:spPr>
          <a:xfrm>
            <a:off x="4572000" y="1740757"/>
            <a:ext cx="2205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Sometimes</a:t>
            </a:r>
            <a:r>
              <a:rPr sz="2400" spc="-5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easy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00" name="object 6">
            <a:extLst>
              <a:ext uri="{FF2B5EF4-FFF2-40B4-BE49-F238E27FC236}">
                <a16:creationId xmlns:a16="http://schemas.microsoft.com/office/drawing/2014/main" id="{04895185-9BFC-44E5-AD4C-DE1D53143827}"/>
              </a:ext>
            </a:extLst>
          </p:cNvPr>
          <p:cNvSpPr txBox="1"/>
          <p:nvPr/>
        </p:nvSpPr>
        <p:spPr>
          <a:xfrm>
            <a:off x="4176712" y="3505550"/>
            <a:ext cx="299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Sometimes</a:t>
            </a:r>
            <a:r>
              <a:rPr sz="2400" spc="-4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impossible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01" name="object 7">
            <a:extLst>
              <a:ext uri="{FF2B5EF4-FFF2-40B4-BE49-F238E27FC236}">
                <a16:creationId xmlns:a16="http://schemas.microsoft.com/office/drawing/2014/main" id="{9DCFB6E3-8B64-4D32-BBD4-E5AA4BF37AB3}"/>
              </a:ext>
            </a:extLst>
          </p:cNvPr>
          <p:cNvSpPr txBox="1"/>
          <p:nvPr/>
        </p:nvSpPr>
        <p:spPr>
          <a:xfrm>
            <a:off x="4644517" y="5142325"/>
            <a:ext cx="2060575" cy="743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8925" marR="5080" indent="-276225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cs typeface="+mn-ea"/>
                <a:sym typeface="+mn-lt"/>
              </a:rPr>
              <a:t>and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sometimes  in</a:t>
            </a:r>
            <a:r>
              <a:rPr sz="2400" spc="-2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between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Problems (I)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Both k-means and mixture models need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to compute  </a:t>
            </a:r>
            <a:r>
              <a:rPr lang="en-US" altLang="zh-CN" dirty="0">
                <a:ea typeface="+mn-ea"/>
                <a:cs typeface="+mn-ea"/>
                <a:sym typeface="+mn-lt"/>
              </a:rPr>
              <a:t>centers of clusters and explicit distance measurement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Given strange distance measurement, the center of clusters  can be hard to compute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D827EE-6D72-437C-8F61-B060F565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3" y="3334457"/>
            <a:ext cx="6378493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8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ea typeface="+mn-ea"/>
                <a:cs typeface="+mn-ea"/>
                <a:sym typeface="+mn-lt"/>
              </a:rPr>
              <a:t>Clustering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Algorithms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15044"/>
            <a:ext cx="4904049" cy="4561919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Partitional algorithms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Usually start with a random  (partial) partitioning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Refine it iteratively</a:t>
            </a:r>
          </a:p>
          <a:p>
            <a:pPr lvl="2"/>
            <a:r>
              <a:rPr lang="en-US" altLang="zh-CN" dirty="0">
                <a:ea typeface="+mn-ea"/>
                <a:cs typeface="+mn-ea"/>
                <a:sym typeface="+mn-lt"/>
              </a:rPr>
              <a:t>K means clustering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Mixture-Model based </a:t>
            </a:r>
            <a:r>
              <a:rPr lang="en-US" altLang="zh-CN" dirty="0" smtClean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clustering</a:t>
            </a:r>
          </a:p>
          <a:p>
            <a:pPr lvl="2"/>
            <a:endParaRPr lang="en-US" altLang="zh-CN" dirty="0">
              <a:solidFill>
                <a:srgbClr val="0070C0"/>
              </a:solidFill>
              <a:ea typeface="+mn-ea"/>
              <a:cs typeface="+mn-ea"/>
              <a:sym typeface="+mn-lt"/>
            </a:endParaRPr>
          </a:p>
          <a:p>
            <a:pPr lvl="2"/>
            <a:endParaRPr lang="en-US" altLang="zh-CN" dirty="0">
              <a:solidFill>
                <a:srgbClr val="0070C0"/>
              </a:solidFill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Hierarchical algorithms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Bottom-up, agglomerative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Top-down, divisive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272C4D7-78D6-474E-8140-99F7C6A27DF5}"/>
              </a:ext>
            </a:extLst>
          </p:cNvPr>
          <p:cNvSpPr/>
          <p:nvPr/>
        </p:nvSpPr>
        <p:spPr>
          <a:xfrm>
            <a:off x="5435776" y="1615044"/>
            <a:ext cx="2747659" cy="162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158C8D1-1821-4F26-B7B4-BD0513177740}"/>
              </a:ext>
            </a:extLst>
          </p:cNvPr>
          <p:cNvSpPr/>
          <p:nvPr/>
        </p:nvSpPr>
        <p:spPr>
          <a:xfrm>
            <a:off x="5422588" y="4069645"/>
            <a:ext cx="2638763" cy="1865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70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Problems (II)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Both k-means and mixture models look for compact clustering structures 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In some cases, connected clustering structures are more desirable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DE9E3D4-18EC-4FA1-A233-CB90F654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57" y="3429000"/>
            <a:ext cx="5907536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2588"/>
            <a:ext cx="8058150" cy="596898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e.g. Image Segmentation through  </a:t>
            </a:r>
            <a:r>
              <a:rPr lang="en-US" altLang="zh-CN" sz="3600" dirty="0" err="1">
                <a:ea typeface="+mn-ea"/>
                <a:cs typeface="+mn-ea"/>
                <a:sym typeface="+mn-lt"/>
              </a:rPr>
              <a:t>minCut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67EE660-0B65-4FA1-9A5E-95EF40E65167}"/>
              </a:ext>
            </a:extLst>
          </p:cNvPr>
          <p:cNvSpPr/>
          <p:nvPr/>
        </p:nvSpPr>
        <p:spPr>
          <a:xfrm>
            <a:off x="1362075" y="1328737"/>
            <a:ext cx="6248400" cy="4872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1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References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https://qiyanjun.github.io/2019f-UVA-CS6316-MachineLearning/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Hastie, Trevor, et al. The elements of  statistical learning. Vol. 2. No. 1. New York:  Springer, 2009.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Big thanks to Prof. Eric Xing @ CMU for  allowing me to reuse some of his slides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Big thanks to Prof.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Ziv</a:t>
            </a:r>
            <a:r>
              <a:rPr lang="en-US" altLang="zh-CN" dirty="0">
                <a:ea typeface="+mn-ea"/>
                <a:cs typeface="+mn-ea"/>
                <a:sym typeface="+mn-lt"/>
              </a:rPr>
              <a:t> Bar-Joseph @ CMU for  allowing me to reuse some of his slides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clustering slides from Prof. Rong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Jin</a:t>
            </a:r>
            <a:r>
              <a:rPr lang="en-US" altLang="zh-CN" dirty="0">
                <a:ea typeface="+mn-ea"/>
                <a:cs typeface="+mn-ea"/>
                <a:sym typeface="+mn-lt"/>
              </a:rPr>
              <a:t> @ MSU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4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>
                <a:ea typeface="+mn-ea"/>
                <a:cs typeface="+mn-ea"/>
                <a:sym typeface="+mn-lt"/>
              </a:rPr>
              <a:t>Thanks for listening</a:t>
            </a:r>
            <a:endParaRPr lang="zh-CN" altLang="en-US" i="1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53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Partitional Clustering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Nonhierarchical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Construct a partition of n objects into a set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of K </a:t>
            </a:r>
            <a:r>
              <a:rPr lang="en-US" altLang="zh-CN" dirty="0">
                <a:ea typeface="+mn-ea"/>
                <a:cs typeface="+mn-ea"/>
                <a:sym typeface="+mn-lt"/>
              </a:rPr>
              <a:t>clusters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User has to specify the desired number of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clusters </a:t>
            </a:r>
            <a:r>
              <a:rPr lang="en-US" altLang="zh-CN" dirty="0">
                <a:ea typeface="+mn-ea"/>
                <a:cs typeface="+mn-ea"/>
                <a:sym typeface="+mn-lt"/>
              </a:rPr>
              <a:t>K.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BD83269-6479-4697-9741-E862160B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9" y="4750558"/>
            <a:ext cx="8262741" cy="15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Other </a:t>
            </a:r>
            <a:r>
              <a:rPr lang="en-US" altLang="zh-CN" dirty="0">
                <a:ea typeface="+mn-ea"/>
                <a:cs typeface="+mn-ea"/>
                <a:sym typeface="+mn-lt"/>
              </a:rPr>
              <a:t>partitioning</a:t>
            </a:r>
            <a:r>
              <a:rPr lang="en-US" altLang="zh-CN" spc="-7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Methods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Partitioning around medoids (PAM): instead of averages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, </a:t>
            </a:r>
            <a:r>
              <a:rPr lang="en-US" altLang="zh-CN" dirty="0">
                <a:ea typeface="+mn-ea"/>
                <a:cs typeface="+mn-ea"/>
                <a:sym typeface="+mn-lt"/>
              </a:rPr>
              <a:t>use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multidim</a:t>
            </a:r>
            <a:r>
              <a:rPr lang="en-US" altLang="zh-CN" dirty="0">
                <a:ea typeface="+mn-ea"/>
                <a:cs typeface="+mn-ea"/>
                <a:sym typeface="+mn-lt"/>
              </a:rPr>
              <a:t> medians as centroids (cluster “prototypes”). 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Dudoit</a:t>
            </a:r>
            <a:r>
              <a:rPr lang="en-US" altLang="zh-CN" dirty="0">
                <a:ea typeface="+mn-ea"/>
                <a:cs typeface="+mn-ea"/>
                <a:sym typeface="+mn-lt"/>
              </a:rPr>
              <a:t> and Freedland (2002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).</a:t>
            </a:r>
          </a:p>
          <a:p>
            <a:pPr>
              <a:lnSpc>
                <a:spcPct val="100000"/>
              </a:lnSpc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Self-organizing maps (SOM): add an underlying “topology”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(</a:t>
            </a:r>
            <a:r>
              <a:rPr lang="en-US" altLang="zh-CN" dirty="0">
                <a:ea typeface="+mn-ea"/>
                <a:cs typeface="+mn-ea"/>
                <a:sym typeface="+mn-lt"/>
              </a:rPr>
              <a:t>neighboring structure on a lattice) that relates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cluster </a:t>
            </a:r>
            <a:r>
              <a:rPr lang="en-US" altLang="zh-CN" dirty="0">
                <a:ea typeface="+mn-ea"/>
                <a:cs typeface="+mn-ea"/>
                <a:sym typeface="+mn-lt"/>
              </a:rPr>
              <a:t>centroids to one another.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Kohonen</a:t>
            </a:r>
            <a:r>
              <a:rPr lang="en-US" altLang="zh-CN" dirty="0">
                <a:ea typeface="+mn-ea"/>
                <a:cs typeface="+mn-ea"/>
                <a:sym typeface="+mn-lt"/>
              </a:rPr>
              <a:t> (1997), Tamayo et al.  (1999).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34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E.g. SOM Used for Visualization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A4019E8-8A2A-45AC-9CA9-780F0C9D222C}"/>
              </a:ext>
            </a:extLst>
          </p:cNvPr>
          <p:cNvSpPr/>
          <p:nvPr/>
        </p:nvSpPr>
        <p:spPr>
          <a:xfrm>
            <a:off x="628650" y="1264678"/>
            <a:ext cx="7489728" cy="5091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5A45C72-24AD-4B02-A726-F00A4578EAC6}"/>
              </a:ext>
            </a:extLst>
          </p:cNvPr>
          <p:cNvSpPr txBox="1"/>
          <p:nvPr/>
        </p:nvSpPr>
        <p:spPr>
          <a:xfrm>
            <a:off x="6199187" y="2700794"/>
            <a:ext cx="2574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Islands of music  (Pampalk et al., KDD’</a:t>
            </a:r>
            <a:r>
              <a:rPr sz="2000" spc="-7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03)</a:t>
            </a:r>
            <a:endParaRPr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4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8ECB7A-AE7F-4939-AB6B-3A90583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Other partitioning Methods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26FFF-F20E-42DD-87CA-D230187D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Partitioning around medoids (PAM): instead of averages,  use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multidim</a:t>
            </a:r>
            <a:r>
              <a:rPr lang="en-US" altLang="zh-CN" dirty="0">
                <a:ea typeface="+mn-ea"/>
                <a:cs typeface="+mn-ea"/>
                <a:sym typeface="+mn-lt"/>
              </a:rPr>
              <a:t> medians as centroids (cluster “prototypes”). 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Dudoit</a:t>
            </a:r>
            <a:r>
              <a:rPr lang="en-US" altLang="zh-CN" dirty="0">
                <a:ea typeface="+mn-ea"/>
                <a:cs typeface="+mn-ea"/>
                <a:sym typeface="+mn-lt"/>
              </a:rPr>
              <a:t> and Freedland (2002).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Self-organizing maps (SOM): add an underlying “topology”  (neighboring structure on a lattice) that relates cluster  centroids to one another.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Kohonen</a:t>
            </a:r>
            <a:r>
              <a:rPr lang="en-US" altLang="zh-CN" dirty="0">
                <a:ea typeface="+mn-ea"/>
                <a:cs typeface="+mn-ea"/>
                <a:sym typeface="+mn-lt"/>
              </a:rPr>
              <a:t> (1997), Tamayo et al.  (1999).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+mn-ea"/>
                <a:cs typeface="+mn-ea"/>
                <a:sym typeface="+mn-lt"/>
              </a:rPr>
              <a:t>Fuzzy k-means: allow for a “gradation” of points between  clusters; soft partitions. Gash and Eisen (2002).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Mixture-based clustering: implemented through an EM</a:t>
            </a:r>
            <a:r>
              <a:rPr lang="en-US" altLang="zh-CN" dirty="0">
                <a:ea typeface="+mn-ea"/>
                <a:cs typeface="+mn-ea"/>
                <a:sym typeface="+mn-lt"/>
              </a:rPr>
              <a:t>  (Expectation-Maximization)algorithm. This provides soft  partitioning, and allows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for modeling of cluster centroids  and shapes. </a:t>
            </a:r>
            <a:r>
              <a:rPr lang="en-US" altLang="zh-CN" dirty="0">
                <a:ea typeface="+mn-ea"/>
                <a:cs typeface="+mn-ea"/>
                <a:sym typeface="+mn-lt"/>
              </a:rPr>
              <a:t>(Yeung et al. (2001), McLachlan et al. (2002))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10AB4-E723-4713-9B5B-897624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FD8BB-455D-40D0-904E-FA8DC27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B522A-2458-4BB6-AE7C-B2997B1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C02AED4E-3C3F-47D3-99F1-D445622541CB}"/>
              </a:ext>
            </a:extLst>
          </p:cNvPr>
          <p:cNvGrpSpPr/>
          <p:nvPr/>
        </p:nvGrpSpPr>
        <p:grpSpPr>
          <a:xfrm>
            <a:off x="17145" y="4657486"/>
            <a:ext cx="611505" cy="585470"/>
            <a:chOff x="-4762" y="4520184"/>
            <a:chExt cx="611505" cy="5854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4699101-80B2-4ADD-9C09-597E4E166870}"/>
                </a:ext>
              </a:extLst>
            </p:cNvPr>
            <p:cNvSpPr/>
            <p:nvPr/>
          </p:nvSpPr>
          <p:spPr>
            <a:xfrm>
              <a:off x="0" y="4520184"/>
              <a:ext cx="606551" cy="5852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4F2378B0-D837-4613-90CE-F743A64C72DD}"/>
                </a:ext>
              </a:extLst>
            </p:cNvPr>
            <p:cNvSpPr/>
            <p:nvPr/>
          </p:nvSpPr>
          <p:spPr>
            <a:xfrm>
              <a:off x="0" y="4551680"/>
              <a:ext cx="558799" cy="477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586D3850-367E-4FF8-97B9-124BF747C673}"/>
                </a:ext>
              </a:extLst>
            </p:cNvPr>
            <p:cNvSpPr/>
            <p:nvPr/>
          </p:nvSpPr>
          <p:spPr>
            <a:xfrm>
              <a:off x="0" y="4551680"/>
              <a:ext cx="558800" cy="477520"/>
            </a:xfrm>
            <a:custGeom>
              <a:avLst/>
              <a:gdLst/>
              <a:ahLst/>
              <a:cxnLst/>
              <a:rect l="l" t="t" r="r" b="b"/>
              <a:pathLst>
                <a:path w="558800" h="477520">
                  <a:moveTo>
                    <a:pt x="0" y="119380"/>
                  </a:moveTo>
                  <a:lnTo>
                    <a:pt x="320040" y="119380"/>
                  </a:lnTo>
                  <a:lnTo>
                    <a:pt x="320040" y="0"/>
                  </a:lnTo>
                  <a:lnTo>
                    <a:pt x="558800" y="238760"/>
                  </a:lnTo>
                  <a:lnTo>
                    <a:pt x="320040" y="477520"/>
                  </a:lnTo>
                  <a:lnTo>
                    <a:pt x="320040" y="358140"/>
                  </a:lnTo>
                  <a:lnTo>
                    <a:pt x="0" y="358140"/>
                  </a:lnTo>
                  <a:lnTo>
                    <a:pt x="0" y="11938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05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deffzbt">
      <a:majorFont>
        <a:latin typeface="Calibri" panose="020F0302020204030204"/>
        <a:ea typeface="宋体"/>
        <a:cs typeface=""/>
      </a:majorFont>
      <a:minorFont>
        <a:latin typeface="Calibri" panose="020F0502020204030204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8396</TotalTime>
  <Words>1684</Words>
  <Application>Microsoft Office PowerPoint</Application>
  <PresentationFormat>全屏显示(4:3)</PresentationFormat>
  <Paragraphs>382</Paragraphs>
  <Slides>53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等线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主题​​</vt:lpstr>
      <vt:lpstr>PowerPoint 演示文稿</vt:lpstr>
      <vt:lpstr>Course Content Plan</vt:lpstr>
      <vt:lpstr>What is clustering?</vt:lpstr>
      <vt:lpstr>Roadmap: Clustering</vt:lpstr>
      <vt:lpstr>Clustering Algorithms</vt:lpstr>
      <vt:lpstr>Partitional Clustering</vt:lpstr>
      <vt:lpstr>Other partitioning Methods</vt:lpstr>
      <vt:lpstr>E.g. SOM Used for Visualization </vt:lpstr>
      <vt:lpstr>Other partitioning Methods</vt:lpstr>
      <vt:lpstr>Today: Gaussian Mixture Model</vt:lpstr>
      <vt:lpstr>A Gaussian Mixture Model for Clustering</vt:lpstr>
      <vt:lpstr>Review: Gaussian Distribution</vt:lpstr>
      <vt:lpstr>Review: the Bivariate Normal distribution</vt:lpstr>
      <vt:lpstr>Review: use MLE to estimate p-D Gaussian</vt:lpstr>
      <vt:lpstr>Today: Gaussian Mixture Model</vt:lpstr>
      <vt:lpstr>Application: Three Speaker Recognition Tasks </vt:lpstr>
      <vt:lpstr>Application: GMMs for speaker recognition </vt:lpstr>
      <vt:lpstr>Recognition Systems Gaussian Mixture Models</vt:lpstr>
      <vt:lpstr>Recognition Systems Gaussian Mixture Models</vt:lpstr>
      <vt:lpstr>Learning a Gaussian Mixture </vt:lpstr>
      <vt:lpstr>Max Log-likelihood of Observed Data Samples </vt:lpstr>
      <vt:lpstr>Expectation-Maximization for training GMM</vt:lpstr>
      <vt:lpstr>An example</vt:lpstr>
      <vt:lpstr>Another Example: Start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Simplest GMM assumption</vt:lpstr>
      <vt:lpstr>Another Simple GMM assumption</vt:lpstr>
      <vt:lpstr>Another Simple GMM assumption</vt:lpstr>
      <vt:lpstr>A bit More General GMM assumption</vt:lpstr>
      <vt:lpstr>The General GMM assumption</vt:lpstr>
      <vt:lpstr>Concrete Equations for Learning a Gaussian Mixture (assuming with known shared covariance)</vt:lpstr>
      <vt:lpstr>Learning a Gaussian Mixture  (assuming with known shared covariance)</vt:lpstr>
      <vt:lpstr>Learning a Gaussian Mixture  (assuming with known shared covariance)</vt:lpstr>
      <vt:lpstr>M-step for Estimating (unknown Covariance Matrix)</vt:lpstr>
      <vt:lpstr>Recap: Expectation-Maximization  for training GMM</vt:lpstr>
      <vt:lpstr>Today: Gaussian Mixture Model</vt:lpstr>
      <vt:lpstr>Recap: K-means iterative learning </vt:lpstr>
      <vt:lpstr>Compare: K-means</vt:lpstr>
      <vt:lpstr>Compare: K-means &amp; GMM</vt:lpstr>
      <vt:lpstr>GMM Clustering</vt:lpstr>
      <vt:lpstr>Today: Gaussian Mixture Model</vt:lpstr>
      <vt:lpstr>Unsupervised Learning: not as hard as it looks</vt:lpstr>
      <vt:lpstr>Problems (I)</vt:lpstr>
      <vt:lpstr>Problems (II)</vt:lpstr>
      <vt:lpstr>e.g. Image Segmentation through  minCut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alter cherish</cp:lastModifiedBy>
  <cp:revision>311</cp:revision>
  <dcterms:created xsi:type="dcterms:W3CDTF">2019-04-07T06:41:07Z</dcterms:created>
  <dcterms:modified xsi:type="dcterms:W3CDTF">2020-05-17T09:06:20Z</dcterms:modified>
</cp:coreProperties>
</file>