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2" r:id="rId2"/>
  </p:sldMasterIdLst>
  <p:notesMasterIdLst>
    <p:notesMasterId r:id="rId46"/>
  </p:notesMasterIdLst>
  <p:sldIdLst>
    <p:sldId id="265" r:id="rId3"/>
    <p:sldId id="326" r:id="rId4"/>
    <p:sldId id="290" r:id="rId5"/>
    <p:sldId id="288" r:id="rId6"/>
    <p:sldId id="289" r:id="rId7"/>
    <p:sldId id="287" r:id="rId8"/>
    <p:sldId id="286" r:id="rId9"/>
    <p:sldId id="327" r:id="rId10"/>
    <p:sldId id="284" r:id="rId11"/>
    <p:sldId id="282" r:id="rId12"/>
    <p:sldId id="303" r:id="rId13"/>
    <p:sldId id="302" r:id="rId14"/>
    <p:sldId id="301" r:id="rId15"/>
    <p:sldId id="328" r:id="rId16"/>
    <p:sldId id="329" r:id="rId17"/>
    <p:sldId id="299" r:id="rId18"/>
    <p:sldId id="298" r:id="rId19"/>
    <p:sldId id="300" r:id="rId20"/>
    <p:sldId id="297" r:id="rId21"/>
    <p:sldId id="296" r:id="rId22"/>
    <p:sldId id="294" r:id="rId23"/>
    <p:sldId id="293" r:id="rId24"/>
    <p:sldId id="312" r:id="rId25"/>
    <p:sldId id="310" r:id="rId26"/>
    <p:sldId id="311" r:id="rId27"/>
    <p:sldId id="309" r:id="rId28"/>
    <p:sldId id="306" r:id="rId29"/>
    <p:sldId id="305" r:id="rId30"/>
    <p:sldId id="304" r:id="rId31"/>
    <p:sldId id="292" r:id="rId32"/>
    <p:sldId id="313" r:id="rId33"/>
    <p:sldId id="291" r:id="rId34"/>
    <p:sldId id="320" r:id="rId35"/>
    <p:sldId id="319" r:id="rId36"/>
    <p:sldId id="318" r:id="rId37"/>
    <p:sldId id="317" r:id="rId38"/>
    <p:sldId id="316" r:id="rId39"/>
    <p:sldId id="315" r:id="rId40"/>
    <p:sldId id="314" r:id="rId41"/>
    <p:sldId id="325" r:id="rId42"/>
    <p:sldId id="324" r:id="rId43"/>
    <p:sldId id="323" r:id="rId44"/>
    <p:sldId id="268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C1AE6C-F626-41B1-83F8-493B8F2129C8}">
          <p14:sldIdLst>
            <p14:sldId id="265"/>
            <p14:sldId id="326"/>
            <p14:sldId id="290"/>
            <p14:sldId id="288"/>
            <p14:sldId id="289"/>
            <p14:sldId id="287"/>
            <p14:sldId id="286"/>
            <p14:sldId id="327"/>
            <p14:sldId id="284"/>
            <p14:sldId id="282"/>
            <p14:sldId id="303"/>
            <p14:sldId id="302"/>
            <p14:sldId id="301"/>
            <p14:sldId id="328"/>
            <p14:sldId id="329"/>
            <p14:sldId id="299"/>
            <p14:sldId id="298"/>
            <p14:sldId id="300"/>
            <p14:sldId id="297"/>
            <p14:sldId id="296"/>
            <p14:sldId id="294"/>
            <p14:sldId id="293"/>
            <p14:sldId id="312"/>
            <p14:sldId id="310"/>
            <p14:sldId id="311"/>
            <p14:sldId id="309"/>
            <p14:sldId id="306"/>
            <p14:sldId id="305"/>
            <p14:sldId id="304"/>
            <p14:sldId id="292"/>
            <p14:sldId id="313"/>
            <p14:sldId id="291"/>
            <p14:sldId id="320"/>
            <p14:sldId id="319"/>
            <p14:sldId id="318"/>
            <p14:sldId id="317"/>
            <p14:sldId id="316"/>
            <p14:sldId id="315"/>
            <p14:sldId id="314"/>
            <p14:sldId id="325"/>
            <p14:sldId id="324"/>
            <p14:sldId id="323"/>
          </p14:sldIdLst>
        </p14:section>
        <p14:section name="content" id="{AE999BAE-2150-4B27-8D23-110EB47F0269}">
          <p14:sldIdLst/>
        </p14:section>
        <p14:section name="Final" id="{E1E3221E-6D36-4C82-B070-E76D7D2AEF93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2CDA"/>
    <a:srgbClr val="CC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75" autoAdjust="0"/>
    <p:restoredTop sz="91601" autoAdjust="0"/>
  </p:normalViewPr>
  <p:slideViewPr>
    <p:cSldViewPr snapToGrid="0">
      <p:cViewPr varScale="1">
        <p:scale>
          <a:sx n="106" d="100"/>
          <a:sy n="106" d="100"/>
        </p:scale>
        <p:origin x="1278" y="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C2434-CB82-4DA4-AA8E-DF619CD30E26}" type="datetimeFigureOut">
              <a:rPr lang="zh-CN" altLang="en-US" smtClean="0"/>
              <a:pPr/>
              <a:t>2020/3/30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0D7B1-066F-4CF3-A16F-4B901EF601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8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95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，这页的排版再规整一下，第一缩进的位置调整调整，字体大小再调整调整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066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651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</a:t>
            </a:r>
            <a:r>
              <a:rPr lang="en-US" altLang="zh-CN" dirty="0"/>
              <a:t>34</a:t>
            </a:r>
            <a:r>
              <a:rPr lang="zh-CN" altLang="en-US" dirty="0"/>
              <a:t>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70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461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820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40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548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664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280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，这页的字体统一一下，排版再规整一点，不要黄色高亮，对话框和里面的文字都为黑色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895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59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03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15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21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65605" cy="585111"/>
          </a:xfrm>
          <a:prstGeom prst="rect">
            <a:avLst/>
          </a:prstGeom>
        </p:spPr>
        <p:txBody>
          <a:bodyPr/>
          <a:lstStyle>
            <a:lvl1pPr>
              <a:defRPr sz="4000"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/>
          <a:lstStyle>
            <a:lvl1pPr>
              <a:lnSpc>
                <a:spcPct val="80000"/>
              </a:lnSpc>
              <a:defRPr>
                <a:latin typeface="+mn-lt"/>
              </a:defRPr>
            </a:lvl1pPr>
            <a:lvl2pPr>
              <a:lnSpc>
                <a:spcPct val="80000"/>
              </a:lnSpc>
              <a:defRPr>
                <a:latin typeface="+mn-lt"/>
              </a:defRPr>
            </a:lvl2pPr>
            <a:lvl3pPr>
              <a:lnSpc>
                <a:spcPct val="80000"/>
              </a:lnSpc>
              <a:defRPr>
                <a:latin typeface="+mn-lt"/>
              </a:defRPr>
            </a:lvl3pPr>
            <a:lvl4pPr>
              <a:lnSpc>
                <a:spcPct val="80000"/>
              </a:lnSpc>
              <a:defRPr>
                <a:latin typeface="+mn-lt"/>
              </a:defRPr>
            </a:lvl4pPr>
            <a:lvl5pPr>
              <a:lnSpc>
                <a:spcPct val="80000"/>
              </a:lnSpc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28596" y="1071546"/>
            <a:ext cx="8286808" cy="71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剪去单角的矩形 12"/>
          <p:cNvSpPr/>
          <p:nvPr userDrawn="1"/>
        </p:nvSpPr>
        <p:spPr>
          <a:xfrm>
            <a:off x="428596" y="928670"/>
            <a:ext cx="3357586" cy="142876"/>
          </a:xfrm>
          <a:prstGeom prst="snip1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46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0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97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94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8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85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65605" cy="585111"/>
          </a:xfrm>
          <a:prstGeom prst="rect">
            <a:avLst/>
          </a:prstGeom>
        </p:spPr>
        <p:txBody>
          <a:bodyPr/>
          <a:lstStyle>
            <a:lvl1pPr>
              <a:defRPr sz="4000"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615044"/>
            <a:ext cx="7886700" cy="4561919"/>
          </a:xfrm>
        </p:spPr>
        <p:txBody>
          <a:bodyPr/>
          <a:lstStyle>
            <a:lvl1pPr>
              <a:lnSpc>
                <a:spcPct val="80000"/>
              </a:lnSpc>
              <a:defRPr>
                <a:latin typeface="+mn-lt"/>
              </a:defRPr>
            </a:lvl1pPr>
            <a:lvl2pPr>
              <a:lnSpc>
                <a:spcPct val="80000"/>
              </a:lnSpc>
              <a:defRPr>
                <a:latin typeface="+mn-lt"/>
              </a:defRPr>
            </a:lvl2pPr>
            <a:lvl3pPr>
              <a:lnSpc>
                <a:spcPct val="80000"/>
              </a:lnSpc>
              <a:defRPr>
                <a:latin typeface="+mn-lt"/>
              </a:defRPr>
            </a:lvl3pPr>
            <a:lvl4pPr>
              <a:lnSpc>
                <a:spcPct val="80000"/>
              </a:lnSpc>
              <a:defRPr>
                <a:latin typeface="+mn-lt"/>
              </a:defRPr>
            </a:lvl4pPr>
            <a:lvl5pPr>
              <a:lnSpc>
                <a:spcPct val="80000"/>
              </a:lnSpc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28596" y="1071546"/>
            <a:ext cx="8286808" cy="71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剪去单角的矩形 12"/>
          <p:cNvSpPr/>
          <p:nvPr userDrawn="1"/>
        </p:nvSpPr>
        <p:spPr>
          <a:xfrm>
            <a:off x="428596" y="928670"/>
            <a:ext cx="3357586" cy="142876"/>
          </a:xfrm>
          <a:prstGeom prst="snip1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84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90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2020/2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877" y="101169"/>
            <a:ext cx="536139" cy="5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5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90" r:id="rId5"/>
    <p:sldLayoutId id="2147483691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2020/2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877" y="101169"/>
            <a:ext cx="536139" cy="5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2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lex.smola.org/teaching/10-701-15/homework/hw3_sol.pdf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lex.smola.org/teaching/10-701-15/homework/hw3_sol.pdf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0.png"/><Relationship Id="rId7" Type="http://schemas.openxmlformats.org/officeDocument/2006/relationships/image" Target="../media/image33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6.jpe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12" name="object 8"/>
          <p:cNvSpPr txBox="1"/>
          <p:nvPr/>
        </p:nvSpPr>
        <p:spPr>
          <a:xfrm>
            <a:off x="1816735" y="4141470"/>
            <a:ext cx="5511165" cy="206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Calibri" panose="020F0502020204030204"/>
                <a:cs typeface="Calibri" panose="020F0502020204030204"/>
              </a:rPr>
              <a:t>Dr. </a:t>
            </a:r>
            <a:r>
              <a:rPr lang="en-US" sz="2400" spc="-85" dirty="0">
                <a:latin typeface="Calibri" panose="020F0502020204030204"/>
                <a:cs typeface="Calibri" panose="020F0502020204030204"/>
              </a:rPr>
              <a:t>Beilun Wang</a:t>
            </a:r>
            <a:r>
              <a:rPr sz="2400" spc="55" dirty="0">
                <a:latin typeface="Calibri" panose="020F0502020204030204"/>
                <a:cs typeface="Calibri" panose="020F0502020204030204"/>
              </a:rPr>
              <a:t> 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Calibri" panose="020F0502020204030204"/>
              <a:cs typeface="Calibri" panose="020F0502020204030204"/>
            </a:endParaRPr>
          </a:p>
          <a:p>
            <a:pPr marL="12700" marR="5080" indent="829310">
              <a:lnSpc>
                <a:spcPct val="114000"/>
              </a:lnSpc>
              <a:tabLst>
                <a:tab pos="1995170" algn="l"/>
              </a:tabLst>
            </a:pPr>
            <a:r>
              <a:rPr lang="en-US" sz="2400" spc="-10" dirty="0">
                <a:latin typeface="Calibri" panose="020F0502020204030204"/>
                <a:cs typeface="Calibri" panose="020F0502020204030204"/>
              </a:rPr>
              <a:t>         Southeast 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University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              School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of  Computer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Science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latin typeface="Calibri" panose="020F0502020204030204"/>
                <a:cs typeface="Calibri" panose="020F0502020204030204"/>
              </a:rPr>
              <a:t>                           and Engineering</a:t>
            </a:r>
          </a:p>
        </p:txBody>
      </p:sp>
      <p:sp>
        <p:nvSpPr>
          <p:cNvPr id="14" name="object 6"/>
          <p:cNvSpPr txBox="1">
            <a:spLocks/>
          </p:cNvSpPr>
          <p:nvPr/>
        </p:nvSpPr>
        <p:spPr>
          <a:xfrm>
            <a:off x="1" y="1244600"/>
            <a:ext cx="8986517" cy="873760"/>
          </a:xfrm>
          <a:prstGeom prst="rect">
            <a:avLst/>
          </a:prstGeom>
        </p:spPr>
        <p:txBody>
          <a:bodyPr vert="horz" wrap="square" lIns="0" tIns="9627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pPr marL="203835">
              <a:lnSpc>
                <a:spcPts val="6070"/>
              </a:lnSpc>
            </a:pPr>
            <a:r>
              <a:rPr lang="en-US" sz="5300" spc="50" dirty="0"/>
              <a:t>Machine</a:t>
            </a:r>
            <a:r>
              <a:rPr lang="en-US" sz="5300" spc="-35" dirty="0"/>
              <a:t> </a:t>
            </a:r>
            <a:r>
              <a:rPr lang="en-US" sz="5300" spc="45" dirty="0"/>
              <a:t>Learning</a:t>
            </a:r>
            <a:endParaRPr lang="en-US" sz="5300" dirty="0"/>
          </a:p>
        </p:txBody>
      </p:sp>
      <p:sp>
        <p:nvSpPr>
          <p:cNvPr id="15" name="object 7"/>
          <p:cNvSpPr txBox="1"/>
          <p:nvPr/>
        </p:nvSpPr>
        <p:spPr>
          <a:xfrm>
            <a:off x="1226708" y="2362213"/>
            <a:ext cx="775980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30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Lecture </a:t>
            </a:r>
            <a:r>
              <a:rPr lang="en-US" sz="4000" spc="3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10</a:t>
            </a:r>
            <a:r>
              <a:rPr sz="4000" b="0" spc="3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:</a:t>
            </a:r>
            <a:r>
              <a:rPr lang="en-US" sz="4000" b="0" spc="3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lang="en-US" sz="4000" spc="25" dirty="0">
                <a:solidFill>
                  <a:srgbClr val="0000FF"/>
                </a:solidFill>
                <a:latin typeface="Calibri Light"/>
                <a:cs typeface="Calibri Light"/>
              </a:rPr>
              <a:t>Bias-Variance</a:t>
            </a:r>
            <a:r>
              <a:rPr lang="en-US" sz="4000" spc="-30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lang="en-US" sz="4000" spc="-15" dirty="0">
                <a:solidFill>
                  <a:srgbClr val="0000FF"/>
                </a:solidFill>
                <a:latin typeface="Calibri Light"/>
                <a:cs typeface="Calibri Light"/>
              </a:rPr>
              <a:t>Tradeoff</a:t>
            </a:r>
            <a:endParaRPr sz="4000" dirty="0">
              <a:latin typeface="Calibri Light" panose="020F0302020204030204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450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内容占位符 3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pc="-35" dirty="0">
                <a:solidFill>
                  <a:prstClr val="black"/>
                </a:solidFill>
                <a:cs typeface="Calibri"/>
              </a:rPr>
              <a:t>Variance:</a:t>
            </a:r>
            <a:endParaRPr lang="en-US" altLang="zh-CN" dirty="0">
              <a:solidFill>
                <a:prstClr val="black"/>
              </a:solidFill>
              <a:cs typeface="Calibri"/>
            </a:endParaRPr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685800" lvl="2">
              <a:spcBef>
                <a:spcPts val="1000"/>
              </a:spcBef>
            </a:pPr>
            <a:r>
              <a:rPr lang="en-US" altLang="zh-CN" sz="2400" spc="-15" dirty="0">
                <a:solidFill>
                  <a:srgbClr val="FF0000"/>
                </a:solidFill>
                <a:cs typeface="Calibri"/>
              </a:rPr>
              <a:t>Discrete</a:t>
            </a:r>
            <a:r>
              <a:rPr lang="en-US" altLang="zh-CN" sz="2400" spc="-90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altLang="zh-CN" sz="2400" spc="-45" dirty="0">
                <a:solidFill>
                  <a:srgbClr val="FF0000"/>
                </a:solidFill>
                <a:cs typeface="Calibri"/>
              </a:rPr>
              <a:t>RVs:</a:t>
            </a:r>
          </a:p>
          <a:p>
            <a:pPr marL="228600" lvl="1">
              <a:spcBef>
                <a:spcPts val="1000"/>
              </a:spcBef>
            </a:pPr>
            <a:endParaRPr lang="en-US" altLang="zh-CN" sz="2800" spc="-45" dirty="0">
              <a:solidFill>
                <a:srgbClr val="FF0000"/>
              </a:solidFill>
              <a:cs typeface="Calibri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spc="-10" dirty="0">
                <a:solidFill>
                  <a:srgbClr val="FF0000"/>
                </a:solidFill>
                <a:cs typeface="Calibri"/>
              </a:rPr>
              <a:t>Continuous</a:t>
            </a:r>
            <a:r>
              <a:rPr lang="en-US" altLang="zh-CN" sz="2400" spc="-55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altLang="zh-CN" sz="2400" spc="-45" dirty="0">
                <a:solidFill>
                  <a:srgbClr val="FF0000"/>
                </a:solidFill>
                <a:cs typeface="Calibri"/>
              </a:rPr>
              <a:t>RVs:</a:t>
            </a:r>
            <a:endParaRPr lang="en-US" altLang="zh-CN" sz="2400" dirty="0">
              <a:cs typeface="Calibri"/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cs typeface="Calibri"/>
            </a:endParaRPr>
          </a:p>
          <a:p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1" name="object 32"/>
          <p:cNvSpPr txBox="1"/>
          <p:nvPr/>
        </p:nvSpPr>
        <p:spPr>
          <a:xfrm>
            <a:off x="5098166" y="5873017"/>
            <a:ext cx="3026410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Adapt </a:t>
            </a:r>
            <a:r>
              <a:rPr sz="1800" spc="-10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From Carols’ prob</a:t>
            </a:r>
            <a:r>
              <a:rPr sz="1800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tutorial</a:t>
            </a:r>
            <a:endParaRPr sz="1800" dirty="0">
              <a:solidFill>
                <a:schemeClr val="bg1">
                  <a:lumMod val="6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258260" y="459872"/>
            <a:ext cx="8885740" cy="5851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sz="3200" spc="-20" dirty="0">
                <a:cs typeface="Calibri"/>
              </a:rPr>
              <a:t>Review: </a:t>
            </a:r>
            <a:r>
              <a:rPr lang="en-US" sz="3200" spc="-5" dirty="0">
                <a:cs typeface="Calibri"/>
              </a:rPr>
              <a:t>Mean and </a:t>
            </a:r>
            <a:r>
              <a:rPr lang="en-US" sz="3200" spc="-30" dirty="0">
                <a:cs typeface="Calibri"/>
              </a:rPr>
              <a:t>Variance </a:t>
            </a:r>
            <a:r>
              <a:rPr lang="en-US" sz="3200" spc="-5" dirty="0">
                <a:cs typeface="Calibri"/>
              </a:rPr>
              <a:t>of Random </a:t>
            </a:r>
            <a:r>
              <a:rPr lang="en-US" sz="3200" spc="-25" dirty="0">
                <a:cs typeface="Calibri"/>
              </a:rPr>
              <a:t>Variable</a:t>
            </a:r>
            <a:r>
              <a:rPr lang="en-US" sz="3200" spc="-10" dirty="0">
                <a:cs typeface="Calibri"/>
              </a:rPr>
              <a:t> </a:t>
            </a:r>
            <a:r>
              <a:rPr lang="en-US" sz="3200" spc="-15" dirty="0">
                <a:cs typeface="Calibri"/>
              </a:rPr>
              <a:t>(RV)</a:t>
            </a:r>
            <a:br>
              <a:rPr lang="en-US" sz="4400" dirty="0">
                <a:cs typeface="Calibri"/>
              </a:rPr>
            </a:br>
            <a:endParaRPr lang="zh-CN" altLang="en-US" sz="4400" dirty="0"/>
          </a:p>
        </p:txBody>
      </p:sp>
      <p:sp>
        <p:nvSpPr>
          <p:cNvPr id="2" name="文本框 1"/>
          <p:cNvSpPr txBox="1"/>
          <p:nvPr/>
        </p:nvSpPr>
        <p:spPr>
          <a:xfrm>
            <a:off x="4138367" y="2974156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421082" y="2128243"/>
                <a:ext cx="51501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𝑉𝑎𝑟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zh-CN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𝜇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r>
                        <a:rPr lang="zh-CN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𝜇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𝑋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82" y="2128243"/>
                <a:ext cx="515012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3201960" y="3472977"/>
                <a:ext cx="4771371" cy="9737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8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60" y="3472977"/>
                <a:ext cx="4771371" cy="9737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3421082" y="4761662"/>
                <a:ext cx="4460388" cy="9523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𝑉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zh-CN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𝜇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82" y="4761662"/>
                <a:ext cx="4460388" cy="9523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>
                <a:solidFill>
                  <a:srgbClr val="000000"/>
                </a:solidFill>
              </a:rPr>
              <a:t>Statistical </a:t>
            </a:r>
            <a:r>
              <a:rPr lang="en-US" spc="-5" dirty="0">
                <a:solidFill>
                  <a:srgbClr val="000000"/>
                </a:solidFill>
              </a:rPr>
              <a:t>Decision </a:t>
            </a:r>
            <a:r>
              <a:rPr lang="en-US" dirty="0">
                <a:solidFill>
                  <a:srgbClr val="000000"/>
                </a:solidFill>
              </a:rPr>
              <a:t>Theory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2250" indent="-17145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22250" algn="l"/>
              </a:tabLst>
            </a:pPr>
            <a:r>
              <a:rPr lang="en-US" altLang="zh-CN" spc="-5" dirty="0">
                <a:cs typeface="Calibri Light"/>
              </a:rPr>
              <a:t>Random </a:t>
            </a:r>
            <a:r>
              <a:rPr lang="en-US" altLang="zh-CN" dirty="0">
                <a:cs typeface="Calibri Light"/>
              </a:rPr>
              <a:t>input </a:t>
            </a:r>
            <a:r>
              <a:rPr lang="en-US" altLang="zh-CN" spc="-10" dirty="0">
                <a:cs typeface="Calibri Light"/>
              </a:rPr>
              <a:t>vector: </a:t>
            </a:r>
            <a:r>
              <a:rPr lang="en-US" altLang="zh-CN" dirty="0">
                <a:cs typeface="Calibri Light"/>
              </a:rPr>
              <a:t>X</a:t>
            </a:r>
          </a:p>
          <a:p>
            <a:pPr marL="222250" indent="-17145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22250" algn="l"/>
              </a:tabLst>
            </a:pPr>
            <a:r>
              <a:rPr lang="en-US" altLang="zh-CN" spc="-5" dirty="0">
                <a:cs typeface="Calibri Light"/>
              </a:rPr>
              <a:t>Random </a:t>
            </a:r>
            <a:r>
              <a:rPr lang="en-US" altLang="zh-CN" dirty="0">
                <a:cs typeface="Calibri Light"/>
              </a:rPr>
              <a:t>output </a:t>
            </a:r>
            <a:r>
              <a:rPr lang="en-US" altLang="zh-CN" spc="-5" dirty="0">
                <a:cs typeface="Calibri Light"/>
              </a:rPr>
              <a:t>variable:</a:t>
            </a:r>
            <a:r>
              <a:rPr lang="en-US" altLang="zh-CN" spc="-20" dirty="0">
                <a:cs typeface="Calibri Light"/>
              </a:rPr>
              <a:t> </a:t>
            </a:r>
            <a:r>
              <a:rPr lang="en-US" altLang="zh-CN" dirty="0">
                <a:cs typeface="Calibri Light"/>
              </a:rPr>
              <a:t>Y</a:t>
            </a:r>
          </a:p>
          <a:p>
            <a:pPr marL="222250" indent="-17145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22250" algn="l"/>
              </a:tabLst>
            </a:pPr>
            <a:r>
              <a:rPr lang="en-US" altLang="zh-CN" spc="-5" dirty="0">
                <a:cs typeface="Calibri Light"/>
              </a:rPr>
              <a:t>Joint distribution: </a:t>
            </a:r>
            <a:r>
              <a:rPr lang="en-US" altLang="zh-CN" spc="-50" dirty="0" err="1">
                <a:cs typeface="Calibri Light"/>
              </a:rPr>
              <a:t>Pr</a:t>
            </a:r>
            <a:r>
              <a:rPr lang="en-US" altLang="zh-CN" spc="-50" dirty="0">
                <a:cs typeface="Calibri Light"/>
              </a:rPr>
              <a:t>(X,Y</a:t>
            </a:r>
            <a:r>
              <a:rPr lang="en-US" altLang="zh-CN" spc="-15" dirty="0">
                <a:cs typeface="Calibri Light"/>
              </a:rPr>
              <a:t> </a:t>
            </a:r>
            <a:r>
              <a:rPr lang="en-US" altLang="zh-CN" dirty="0">
                <a:cs typeface="Calibri Light"/>
              </a:rPr>
              <a:t>)</a:t>
            </a:r>
          </a:p>
          <a:p>
            <a:pPr marL="222250" indent="-17145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22250" algn="l"/>
              </a:tabLst>
            </a:pPr>
            <a:r>
              <a:rPr lang="en-US" altLang="zh-CN" dirty="0">
                <a:cs typeface="Calibri Light"/>
              </a:rPr>
              <a:t>Loss function </a:t>
            </a:r>
            <a:r>
              <a:rPr lang="en-US" altLang="zh-CN" spc="-105" dirty="0">
                <a:cs typeface="Calibri Light"/>
              </a:rPr>
              <a:t>L(Y,</a:t>
            </a:r>
            <a:r>
              <a:rPr lang="en-US" altLang="zh-CN" spc="-20" dirty="0">
                <a:cs typeface="Calibri Light"/>
              </a:rPr>
              <a:t> </a:t>
            </a:r>
            <a:r>
              <a:rPr lang="en-US" altLang="zh-CN" dirty="0">
                <a:cs typeface="Calibri Light"/>
              </a:rPr>
              <a:t>f(X))</a:t>
            </a:r>
            <a:endParaRPr lang="en-US" altLang="zh-CN" sz="4000" dirty="0">
              <a:latin typeface="Times New Roman"/>
              <a:cs typeface="Times New Roman"/>
            </a:endParaRPr>
          </a:p>
          <a:p>
            <a:pPr marL="222250" indent="-171450">
              <a:lnSpc>
                <a:spcPct val="100000"/>
              </a:lnSpc>
              <a:buFont typeface="Arial"/>
              <a:buChar char="•"/>
              <a:tabLst>
                <a:tab pos="222250" algn="l"/>
              </a:tabLst>
            </a:pPr>
            <a:r>
              <a:rPr lang="en-US" altLang="zh-CN" spc="-5" dirty="0">
                <a:cs typeface="Calibri Light"/>
              </a:rPr>
              <a:t>Expected prediction </a:t>
            </a:r>
            <a:r>
              <a:rPr lang="en-US" altLang="zh-CN" spc="-15" dirty="0">
                <a:cs typeface="Calibri Light"/>
              </a:rPr>
              <a:t>error</a:t>
            </a:r>
            <a:r>
              <a:rPr lang="en-US" altLang="zh-CN" spc="-70" dirty="0">
                <a:cs typeface="Calibri Light"/>
              </a:rPr>
              <a:t> </a:t>
            </a:r>
            <a:r>
              <a:rPr lang="en-US" altLang="zh-CN" dirty="0">
                <a:cs typeface="Calibri Light"/>
              </a:rPr>
              <a:t>(EPE):</a:t>
            </a:r>
          </a:p>
          <a:p>
            <a:pPr marL="337820" lvl="1" indent="0">
              <a:lnSpc>
                <a:spcPct val="100000"/>
              </a:lnSpc>
              <a:buNone/>
            </a:pPr>
            <a:r>
              <a:rPr lang="en-US" altLang="zh-CN" spc="30" dirty="0">
                <a:latin typeface="Times New Roman"/>
                <a:cs typeface="Times New Roman"/>
              </a:rPr>
              <a:t>EPE(</a:t>
            </a:r>
            <a:r>
              <a:rPr lang="en-US" altLang="zh-CN" spc="-105" dirty="0">
                <a:latin typeface="Times New Roman"/>
                <a:cs typeface="Times New Roman"/>
              </a:rPr>
              <a:t> </a:t>
            </a:r>
            <a:r>
              <a:rPr lang="en-US" altLang="zh-CN" i="1" spc="5" dirty="0">
                <a:latin typeface="Times New Roman"/>
                <a:cs typeface="Times New Roman"/>
              </a:rPr>
              <a:t>f</a:t>
            </a:r>
            <a:r>
              <a:rPr lang="en-US" altLang="zh-CN" i="1" spc="-55" dirty="0">
                <a:latin typeface="Times New Roman"/>
                <a:cs typeface="Times New Roman"/>
              </a:rPr>
              <a:t> </a:t>
            </a:r>
            <a:r>
              <a:rPr lang="en-US" altLang="zh-CN" spc="5" dirty="0">
                <a:latin typeface="Times New Roman"/>
                <a:cs typeface="Times New Roman"/>
              </a:rPr>
              <a:t>) </a:t>
            </a:r>
            <a:r>
              <a:rPr lang="en-US" altLang="zh-CN" spc="10" dirty="0">
                <a:latin typeface="Symbol"/>
                <a:cs typeface="Symbol"/>
              </a:rPr>
              <a:t></a:t>
            </a:r>
            <a:r>
              <a:rPr lang="en-US" altLang="zh-CN" spc="-100" dirty="0">
                <a:latin typeface="Times New Roman"/>
                <a:cs typeface="Times New Roman"/>
              </a:rPr>
              <a:t> </a:t>
            </a:r>
            <a:r>
              <a:rPr lang="en-US" altLang="zh-CN" spc="50" dirty="0">
                <a:latin typeface="Times New Roman"/>
                <a:cs typeface="Times New Roman"/>
              </a:rPr>
              <a:t>E(</a:t>
            </a:r>
            <a:r>
              <a:rPr lang="en-US" altLang="zh-CN" i="1" spc="50" dirty="0">
                <a:latin typeface="Times New Roman"/>
                <a:cs typeface="Times New Roman"/>
              </a:rPr>
              <a:t>L</a:t>
            </a:r>
            <a:r>
              <a:rPr lang="en-US" altLang="zh-CN" spc="50" dirty="0">
                <a:latin typeface="Times New Roman"/>
                <a:cs typeface="Times New Roman"/>
              </a:rPr>
              <a:t>(</a:t>
            </a:r>
            <a:r>
              <a:rPr lang="en-US" altLang="zh-CN" i="1" spc="50" dirty="0">
                <a:latin typeface="Times New Roman"/>
                <a:cs typeface="Times New Roman"/>
              </a:rPr>
              <a:t>Y</a:t>
            </a:r>
            <a:r>
              <a:rPr lang="en-US" altLang="zh-CN" spc="50" dirty="0">
                <a:latin typeface="Times New Roman"/>
                <a:cs typeface="Times New Roman"/>
              </a:rPr>
              <a:t>,</a:t>
            </a:r>
            <a:r>
              <a:rPr lang="en-US" altLang="zh-CN" spc="5" dirty="0">
                <a:latin typeface="Times New Roman"/>
                <a:cs typeface="Times New Roman"/>
              </a:rPr>
              <a:t> </a:t>
            </a:r>
            <a:r>
              <a:rPr lang="en-US" altLang="zh-CN" i="1" spc="5" dirty="0">
                <a:latin typeface="Times New Roman"/>
                <a:cs typeface="Times New Roman"/>
              </a:rPr>
              <a:t>f</a:t>
            </a:r>
            <a:r>
              <a:rPr lang="en-US" altLang="zh-CN" i="1" spc="-55" dirty="0">
                <a:latin typeface="Times New Roman"/>
                <a:cs typeface="Times New Roman"/>
              </a:rPr>
              <a:t> </a:t>
            </a:r>
            <a:r>
              <a:rPr lang="en-US" altLang="zh-CN" spc="85" dirty="0">
                <a:latin typeface="Times New Roman"/>
                <a:cs typeface="Times New Roman"/>
              </a:rPr>
              <a:t>(</a:t>
            </a:r>
            <a:r>
              <a:rPr lang="en-US" altLang="zh-CN" i="1" spc="85" dirty="0">
                <a:latin typeface="Times New Roman"/>
                <a:cs typeface="Times New Roman"/>
              </a:rPr>
              <a:t>X</a:t>
            </a:r>
            <a:r>
              <a:rPr lang="en-US" altLang="zh-CN" i="1" spc="-320" dirty="0">
                <a:latin typeface="Times New Roman"/>
                <a:cs typeface="Times New Roman"/>
              </a:rPr>
              <a:t> </a:t>
            </a:r>
            <a:r>
              <a:rPr lang="en-US" altLang="zh-CN" spc="5" dirty="0">
                <a:latin typeface="Times New Roman"/>
                <a:cs typeface="Times New Roman"/>
              </a:rPr>
              <a:t>)))</a:t>
            </a:r>
            <a:r>
              <a:rPr lang="en-US" altLang="zh-CN" spc="-15" dirty="0">
                <a:latin typeface="Times New Roman"/>
                <a:cs typeface="Times New Roman"/>
              </a:rPr>
              <a:t> </a:t>
            </a:r>
            <a:r>
              <a:rPr lang="en-US" altLang="zh-CN" spc="10" dirty="0">
                <a:latin typeface="Symbol"/>
                <a:cs typeface="Symbol"/>
              </a:rPr>
              <a:t></a:t>
            </a:r>
            <a:r>
              <a:rPr lang="en-US" altLang="zh-CN" spc="350" dirty="0">
                <a:latin typeface="Times New Roman"/>
                <a:cs typeface="Times New Roman"/>
              </a:rPr>
              <a:t> </a:t>
            </a:r>
            <a:r>
              <a:rPr lang="en-US" altLang="zh-CN" sz="4800" spc="15" baseline="-4409" dirty="0">
                <a:latin typeface="Symbol"/>
                <a:cs typeface="Symbol"/>
              </a:rPr>
              <a:t></a:t>
            </a:r>
            <a:r>
              <a:rPr lang="en-US" altLang="zh-CN" sz="4800" spc="-240" baseline="-4409" dirty="0">
                <a:latin typeface="Times New Roman"/>
                <a:cs typeface="Times New Roman"/>
              </a:rPr>
              <a:t> </a:t>
            </a:r>
            <a:r>
              <a:rPr lang="en-US" altLang="zh-CN" i="1" spc="70" dirty="0">
                <a:latin typeface="Times New Roman"/>
                <a:cs typeface="Times New Roman"/>
              </a:rPr>
              <a:t>L</a:t>
            </a:r>
            <a:r>
              <a:rPr lang="en-US" altLang="zh-CN" spc="70" dirty="0">
                <a:latin typeface="Times New Roman"/>
                <a:cs typeface="Times New Roman"/>
              </a:rPr>
              <a:t>(</a:t>
            </a:r>
            <a:r>
              <a:rPr lang="en-US" altLang="zh-CN" i="1" spc="70" dirty="0">
                <a:latin typeface="Times New Roman"/>
                <a:cs typeface="Times New Roman"/>
              </a:rPr>
              <a:t>y</a:t>
            </a:r>
            <a:r>
              <a:rPr lang="en-US" altLang="zh-CN" spc="70" dirty="0">
                <a:latin typeface="Times New Roman"/>
                <a:cs typeface="Times New Roman"/>
              </a:rPr>
              <a:t>,</a:t>
            </a:r>
            <a:r>
              <a:rPr lang="en-US" altLang="zh-CN" spc="5" dirty="0">
                <a:latin typeface="Times New Roman"/>
                <a:cs typeface="Times New Roman"/>
              </a:rPr>
              <a:t> </a:t>
            </a:r>
            <a:r>
              <a:rPr lang="en-US" altLang="zh-CN" i="1" spc="5" dirty="0">
                <a:latin typeface="Times New Roman"/>
                <a:cs typeface="Times New Roman"/>
              </a:rPr>
              <a:t>f</a:t>
            </a:r>
            <a:r>
              <a:rPr lang="en-US" altLang="zh-CN" i="1" spc="-75" dirty="0">
                <a:latin typeface="Times New Roman"/>
                <a:cs typeface="Times New Roman"/>
              </a:rPr>
              <a:t> </a:t>
            </a:r>
            <a:r>
              <a:rPr lang="en-US" altLang="zh-CN" spc="60" dirty="0">
                <a:latin typeface="Times New Roman"/>
                <a:cs typeface="Times New Roman"/>
              </a:rPr>
              <a:t>(</a:t>
            </a:r>
            <a:r>
              <a:rPr lang="en-US" altLang="zh-CN" i="1" spc="60" dirty="0">
                <a:latin typeface="Times New Roman"/>
                <a:cs typeface="Times New Roman"/>
              </a:rPr>
              <a:t>x</a:t>
            </a:r>
            <a:r>
              <a:rPr lang="en-US" altLang="zh-CN" spc="60" dirty="0">
                <a:latin typeface="Times New Roman"/>
                <a:cs typeface="Times New Roman"/>
              </a:rPr>
              <a:t>))</a:t>
            </a:r>
            <a:r>
              <a:rPr lang="en-US" altLang="zh-CN" spc="60" dirty="0" err="1">
                <a:latin typeface="Times New Roman"/>
                <a:cs typeface="Times New Roman"/>
              </a:rPr>
              <a:t>Pr</a:t>
            </a:r>
            <a:r>
              <a:rPr lang="en-US" altLang="zh-CN" spc="60" dirty="0">
                <a:latin typeface="Times New Roman"/>
                <a:cs typeface="Times New Roman"/>
              </a:rPr>
              <a:t>(</a:t>
            </a:r>
            <a:r>
              <a:rPr lang="en-US" altLang="zh-CN" i="1" spc="60" dirty="0">
                <a:latin typeface="Times New Roman"/>
                <a:cs typeface="Times New Roman"/>
              </a:rPr>
              <a:t>dx</a:t>
            </a:r>
            <a:r>
              <a:rPr lang="en-US" altLang="zh-CN" spc="60" dirty="0">
                <a:latin typeface="Times New Roman"/>
                <a:cs typeface="Times New Roman"/>
              </a:rPr>
              <a:t>,</a:t>
            </a:r>
            <a:r>
              <a:rPr lang="en-US" altLang="zh-CN" spc="-340" dirty="0">
                <a:latin typeface="Times New Roman"/>
                <a:cs typeface="Times New Roman"/>
              </a:rPr>
              <a:t> </a:t>
            </a:r>
            <a:r>
              <a:rPr lang="en-US" altLang="zh-CN" i="1" spc="45" dirty="0" err="1">
                <a:latin typeface="Times New Roman"/>
                <a:cs typeface="Times New Roman"/>
              </a:rPr>
              <a:t>dy</a:t>
            </a:r>
            <a:r>
              <a:rPr lang="en-US" altLang="zh-CN" spc="45" dirty="0">
                <a:latin typeface="Times New Roman"/>
                <a:cs typeface="Times New Roman"/>
              </a:rPr>
              <a:t>)</a:t>
            </a:r>
            <a:endParaRPr lang="en-US" altLang="zh-CN" dirty="0">
              <a:latin typeface="Times New Roman"/>
              <a:cs typeface="Times New Roman"/>
            </a:endParaRPr>
          </a:p>
          <a:p>
            <a:pPr marL="1361440" lvl="1" indent="0">
              <a:lnSpc>
                <a:spcPct val="100000"/>
              </a:lnSpc>
              <a:spcBef>
                <a:spcPts val="290"/>
              </a:spcBef>
              <a:buNone/>
            </a:pPr>
            <a:r>
              <a:rPr lang="en-US" altLang="zh-CN" spc="5" dirty="0">
                <a:latin typeface="Times New Roman"/>
                <a:cs typeface="Times New Roman"/>
              </a:rPr>
              <a:t>e.g. </a:t>
            </a:r>
            <a:r>
              <a:rPr lang="en-US" altLang="zh-CN" spc="10" dirty="0">
                <a:latin typeface="Symbol"/>
                <a:cs typeface="Symbol"/>
              </a:rPr>
              <a:t></a:t>
            </a:r>
            <a:r>
              <a:rPr lang="en-US" altLang="zh-CN" spc="10" dirty="0">
                <a:latin typeface="Times New Roman"/>
                <a:cs typeface="Times New Roman"/>
              </a:rPr>
              <a:t> </a:t>
            </a:r>
            <a:r>
              <a:rPr lang="en-US" altLang="zh-CN" sz="4800" spc="15" baseline="-4409" dirty="0">
                <a:latin typeface="Symbol"/>
                <a:cs typeface="Symbol"/>
              </a:rPr>
              <a:t></a:t>
            </a:r>
            <a:r>
              <a:rPr lang="en-US" altLang="zh-CN" sz="4800" spc="15" baseline="-4409" dirty="0">
                <a:latin typeface="Times New Roman"/>
                <a:cs typeface="Times New Roman"/>
              </a:rPr>
              <a:t> </a:t>
            </a:r>
            <a:r>
              <a:rPr lang="en-US" altLang="zh-CN" spc="95" dirty="0">
                <a:latin typeface="Times New Roman"/>
                <a:cs typeface="Times New Roman"/>
              </a:rPr>
              <a:t>(</a:t>
            </a:r>
            <a:r>
              <a:rPr lang="en-US" altLang="zh-CN" i="1" spc="95" dirty="0">
                <a:latin typeface="Times New Roman"/>
                <a:cs typeface="Times New Roman"/>
              </a:rPr>
              <a:t>y </a:t>
            </a:r>
            <a:r>
              <a:rPr lang="en-US" altLang="zh-CN" spc="10" dirty="0">
                <a:latin typeface="Symbol"/>
                <a:cs typeface="Symbol"/>
              </a:rPr>
              <a:t></a:t>
            </a:r>
            <a:r>
              <a:rPr lang="en-US" altLang="zh-CN" spc="10" dirty="0">
                <a:latin typeface="Times New Roman"/>
                <a:cs typeface="Times New Roman"/>
              </a:rPr>
              <a:t> </a:t>
            </a:r>
            <a:r>
              <a:rPr lang="en-US" altLang="zh-CN" i="1" spc="5" dirty="0">
                <a:latin typeface="Times New Roman"/>
                <a:cs typeface="Times New Roman"/>
              </a:rPr>
              <a:t>f </a:t>
            </a:r>
            <a:r>
              <a:rPr lang="en-US" altLang="zh-CN" spc="80" dirty="0">
                <a:latin typeface="Times New Roman"/>
                <a:cs typeface="Times New Roman"/>
              </a:rPr>
              <a:t>(</a:t>
            </a:r>
            <a:r>
              <a:rPr lang="en-US" altLang="zh-CN" i="1" spc="80" dirty="0">
                <a:latin typeface="Times New Roman"/>
                <a:cs typeface="Times New Roman"/>
              </a:rPr>
              <a:t>x</a:t>
            </a:r>
            <a:r>
              <a:rPr lang="en-US" altLang="zh-CN" spc="80" dirty="0">
                <a:latin typeface="Times New Roman"/>
                <a:cs typeface="Times New Roman"/>
              </a:rPr>
              <a:t>))</a:t>
            </a:r>
            <a:r>
              <a:rPr lang="en-US" altLang="zh-CN" sz="1600" spc="120" baseline="43981" dirty="0">
                <a:latin typeface="Times New Roman"/>
                <a:cs typeface="Times New Roman"/>
              </a:rPr>
              <a:t>2</a:t>
            </a:r>
            <a:r>
              <a:rPr lang="en-US" altLang="zh-CN" sz="1600" spc="37" baseline="43981" dirty="0">
                <a:latin typeface="Times New Roman"/>
                <a:cs typeface="Times New Roman"/>
              </a:rPr>
              <a:t> </a:t>
            </a:r>
            <a:r>
              <a:rPr lang="en-US" altLang="zh-CN" spc="50" dirty="0" err="1">
                <a:latin typeface="Times New Roman"/>
                <a:cs typeface="Times New Roman"/>
              </a:rPr>
              <a:t>Pr</a:t>
            </a:r>
            <a:r>
              <a:rPr lang="en-US" altLang="zh-CN" spc="50" dirty="0">
                <a:latin typeface="Times New Roman"/>
                <a:cs typeface="Times New Roman"/>
              </a:rPr>
              <a:t>(</a:t>
            </a:r>
            <a:r>
              <a:rPr lang="en-US" altLang="zh-CN" i="1" spc="50" dirty="0" err="1">
                <a:latin typeface="Times New Roman"/>
                <a:cs typeface="Times New Roman"/>
              </a:rPr>
              <a:t>dx</a:t>
            </a:r>
            <a:r>
              <a:rPr lang="en-US" altLang="zh-CN" spc="50" dirty="0" err="1">
                <a:latin typeface="Times New Roman"/>
                <a:cs typeface="Times New Roman"/>
              </a:rPr>
              <a:t>,</a:t>
            </a:r>
            <a:r>
              <a:rPr lang="en-US" altLang="zh-CN" i="1" spc="50" dirty="0" err="1">
                <a:latin typeface="Times New Roman"/>
                <a:cs typeface="Times New Roman"/>
              </a:rPr>
              <a:t>dy</a:t>
            </a:r>
            <a:r>
              <a:rPr lang="en-US" altLang="zh-CN" spc="50" dirty="0">
                <a:latin typeface="Times New Roman"/>
                <a:cs typeface="Times New Roman"/>
              </a:rPr>
              <a:t>)</a:t>
            </a:r>
            <a:endParaRPr lang="en-US" altLang="zh-CN" dirty="0">
              <a:latin typeface="Times New Roman"/>
              <a:cs typeface="Times New Roman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958734" y="4618299"/>
            <a:ext cx="2757003" cy="1738052"/>
            <a:chOff x="5863393" y="4940976"/>
            <a:chExt cx="3032760" cy="1343660"/>
          </a:xfrm>
        </p:grpSpPr>
        <p:sp>
          <p:nvSpPr>
            <p:cNvPr id="9" name="object 5"/>
            <p:cNvSpPr/>
            <p:nvPr/>
          </p:nvSpPr>
          <p:spPr>
            <a:xfrm>
              <a:off x="5863393" y="4940976"/>
              <a:ext cx="3032760" cy="1343660"/>
            </a:xfrm>
            <a:custGeom>
              <a:avLst/>
              <a:gdLst/>
              <a:ahLst/>
              <a:cxnLst/>
              <a:rect l="l" t="t" r="r" b="b"/>
              <a:pathLst>
                <a:path w="3032759" h="1343660">
                  <a:moveTo>
                    <a:pt x="0" y="0"/>
                  </a:moveTo>
                  <a:lnTo>
                    <a:pt x="1541548" y="531528"/>
                  </a:lnTo>
                  <a:lnTo>
                    <a:pt x="1585849" y="514624"/>
                  </a:lnTo>
                  <a:lnTo>
                    <a:pt x="1631529" y="499270"/>
                  </a:lnTo>
                  <a:lnTo>
                    <a:pt x="1678452" y="485457"/>
                  </a:lnTo>
                  <a:lnTo>
                    <a:pt x="1726484" y="473180"/>
                  </a:lnTo>
                  <a:lnTo>
                    <a:pt x="1775490" y="462431"/>
                  </a:lnTo>
                  <a:lnTo>
                    <a:pt x="1825335" y="453203"/>
                  </a:lnTo>
                  <a:lnTo>
                    <a:pt x="1875885" y="445489"/>
                  </a:lnTo>
                  <a:lnTo>
                    <a:pt x="1927007" y="439282"/>
                  </a:lnTo>
                  <a:lnTo>
                    <a:pt x="1978564" y="434575"/>
                  </a:lnTo>
                  <a:lnTo>
                    <a:pt x="2030422" y="431362"/>
                  </a:lnTo>
                  <a:lnTo>
                    <a:pt x="2082448" y="429634"/>
                  </a:lnTo>
                  <a:lnTo>
                    <a:pt x="2134505" y="429386"/>
                  </a:lnTo>
                  <a:lnTo>
                    <a:pt x="2186461" y="430610"/>
                  </a:lnTo>
                  <a:lnTo>
                    <a:pt x="2238180" y="433299"/>
                  </a:lnTo>
                  <a:lnTo>
                    <a:pt x="2289528" y="437446"/>
                  </a:lnTo>
                  <a:lnTo>
                    <a:pt x="2340370" y="443044"/>
                  </a:lnTo>
                  <a:lnTo>
                    <a:pt x="2390571" y="450087"/>
                  </a:lnTo>
                  <a:lnTo>
                    <a:pt x="2439998" y="458566"/>
                  </a:lnTo>
                  <a:lnTo>
                    <a:pt x="2488515" y="468476"/>
                  </a:lnTo>
                  <a:lnTo>
                    <a:pt x="2535988" y="479809"/>
                  </a:lnTo>
                  <a:lnTo>
                    <a:pt x="2582283" y="492558"/>
                  </a:lnTo>
                  <a:lnTo>
                    <a:pt x="2627265" y="506716"/>
                  </a:lnTo>
                  <a:lnTo>
                    <a:pt x="2670799" y="522277"/>
                  </a:lnTo>
                  <a:lnTo>
                    <a:pt x="2712751" y="539233"/>
                  </a:lnTo>
                  <a:lnTo>
                    <a:pt x="2752987" y="557576"/>
                  </a:lnTo>
                  <a:lnTo>
                    <a:pt x="2791371" y="577302"/>
                  </a:lnTo>
                  <a:lnTo>
                    <a:pt x="2827770" y="598401"/>
                  </a:lnTo>
                  <a:lnTo>
                    <a:pt x="2870666" y="627010"/>
                  </a:lnTo>
                  <a:lnTo>
                    <a:pt x="2908448" y="656726"/>
                  </a:lnTo>
                  <a:lnTo>
                    <a:pt x="2941144" y="687407"/>
                  </a:lnTo>
                  <a:lnTo>
                    <a:pt x="2968785" y="718908"/>
                  </a:lnTo>
                  <a:lnTo>
                    <a:pt x="2991401" y="751088"/>
                  </a:lnTo>
                  <a:lnTo>
                    <a:pt x="3021674" y="816909"/>
                  </a:lnTo>
                  <a:lnTo>
                    <a:pt x="3032201" y="883727"/>
                  </a:lnTo>
                  <a:lnTo>
                    <a:pt x="3030134" y="917152"/>
                  </a:lnTo>
                  <a:lnTo>
                    <a:pt x="3011488" y="983320"/>
                  </a:lnTo>
                  <a:lnTo>
                    <a:pt x="2973692" y="1047626"/>
                  </a:lnTo>
                  <a:lnTo>
                    <a:pt x="2947686" y="1078723"/>
                  </a:lnTo>
                  <a:lnTo>
                    <a:pt x="2916982" y="1108925"/>
                  </a:lnTo>
                  <a:lnTo>
                    <a:pt x="2881609" y="1138089"/>
                  </a:lnTo>
                  <a:lnTo>
                    <a:pt x="2841596" y="1166073"/>
                  </a:lnTo>
                  <a:lnTo>
                    <a:pt x="2796975" y="1192734"/>
                  </a:lnTo>
                  <a:lnTo>
                    <a:pt x="2747774" y="1217927"/>
                  </a:lnTo>
                  <a:lnTo>
                    <a:pt x="2694023" y="1241512"/>
                  </a:lnTo>
                  <a:lnTo>
                    <a:pt x="2649721" y="1258415"/>
                  </a:lnTo>
                  <a:lnTo>
                    <a:pt x="2604041" y="1273770"/>
                  </a:lnTo>
                  <a:lnTo>
                    <a:pt x="2557118" y="1287582"/>
                  </a:lnTo>
                  <a:lnTo>
                    <a:pt x="2509087" y="1299859"/>
                  </a:lnTo>
                  <a:lnTo>
                    <a:pt x="2460081" y="1310608"/>
                  </a:lnTo>
                  <a:lnTo>
                    <a:pt x="2410235" y="1319837"/>
                  </a:lnTo>
                  <a:lnTo>
                    <a:pt x="2359685" y="1327550"/>
                  </a:lnTo>
                  <a:lnTo>
                    <a:pt x="2308564" y="1333757"/>
                  </a:lnTo>
                  <a:lnTo>
                    <a:pt x="2257007" y="1338464"/>
                  </a:lnTo>
                  <a:lnTo>
                    <a:pt x="2205148" y="1341678"/>
                  </a:lnTo>
                  <a:lnTo>
                    <a:pt x="2153123" y="1343405"/>
                  </a:lnTo>
                  <a:lnTo>
                    <a:pt x="2101065" y="1343653"/>
                  </a:lnTo>
                  <a:lnTo>
                    <a:pt x="2049109" y="1342430"/>
                  </a:lnTo>
                  <a:lnTo>
                    <a:pt x="1997390" y="1339741"/>
                  </a:lnTo>
                  <a:lnTo>
                    <a:pt x="1946043" y="1335593"/>
                  </a:lnTo>
                  <a:lnTo>
                    <a:pt x="1895201" y="1329995"/>
                  </a:lnTo>
                  <a:lnTo>
                    <a:pt x="1844999" y="1322953"/>
                  </a:lnTo>
                  <a:lnTo>
                    <a:pt x="1795573" y="1314473"/>
                  </a:lnTo>
                  <a:lnTo>
                    <a:pt x="1747055" y="1304563"/>
                  </a:lnTo>
                  <a:lnTo>
                    <a:pt x="1699582" y="1293230"/>
                  </a:lnTo>
                  <a:lnTo>
                    <a:pt x="1653287" y="1280481"/>
                  </a:lnTo>
                  <a:lnTo>
                    <a:pt x="1608305" y="1266323"/>
                  </a:lnTo>
                  <a:lnTo>
                    <a:pt x="1564771" y="1250762"/>
                  </a:lnTo>
                  <a:lnTo>
                    <a:pt x="1522819" y="1233807"/>
                  </a:lnTo>
                  <a:lnTo>
                    <a:pt x="1482583" y="1215463"/>
                  </a:lnTo>
                  <a:lnTo>
                    <a:pt x="1444199" y="1195738"/>
                  </a:lnTo>
                  <a:lnTo>
                    <a:pt x="1407801" y="1174638"/>
                  </a:lnTo>
                  <a:lnTo>
                    <a:pt x="1360520" y="1142794"/>
                  </a:lnTo>
                  <a:lnTo>
                    <a:pt x="1319374" y="1109420"/>
                  </a:lnTo>
                  <a:lnTo>
                    <a:pt x="1284400" y="1074723"/>
                  </a:lnTo>
                  <a:lnTo>
                    <a:pt x="1255634" y="1038911"/>
                  </a:lnTo>
                  <a:lnTo>
                    <a:pt x="1233113" y="1002193"/>
                  </a:lnTo>
                  <a:lnTo>
                    <a:pt x="1216874" y="964777"/>
                  </a:lnTo>
                  <a:lnTo>
                    <a:pt x="1206953" y="926872"/>
                  </a:lnTo>
                  <a:lnTo>
                    <a:pt x="1203389" y="888685"/>
                  </a:lnTo>
                  <a:lnTo>
                    <a:pt x="1206218" y="850424"/>
                  </a:lnTo>
                  <a:lnTo>
                    <a:pt x="1215476" y="812299"/>
                  </a:lnTo>
                  <a:lnTo>
                    <a:pt x="1231200" y="774516"/>
                  </a:lnTo>
                  <a:lnTo>
                    <a:pt x="1253428" y="737284"/>
                  </a:lnTo>
                  <a:lnTo>
                    <a:pt x="1282197" y="700812"/>
                  </a:lnTo>
                  <a:lnTo>
                    <a:pt x="1317542" y="665308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/>
            <p:cNvSpPr txBox="1"/>
            <p:nvPr/>
          </p:nvSpPr>
          <p:spPr>
            <a:xfrm>
              <a:off x="7368237" y="5440815"/>
              <a:ext cx="1215273" cy="84382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algn="ctr">
                <a:lnSpc>
                  <a:spcPct val="100000"/>
                </a:lnSpc>
                <a:spcBef>
                  <a:spcPts val="100"/>
                </a:spcBef>
              </a:pPr>
              <a:r>
                <a:rPr b="0" spc="-5" dirty="0">
                  <a:cs typeface="Calibri Light"/>
                </a:rPr>
                <a:t>Consider  </a:t>
              </a:r>
              <a:r>
                <a:rPr b="0" spc="-10" dirty="0">
                  <a:cs typeface="Calibri Light"/>
                </a:rPr>
                <a:t>population  </a:t>
              </a:r>
              <a:r>
                <a:rPr b="0" spc="-5" dirty="0">
                  <a:cs typeface="Calibri Light"/>
                </a:rPr>
                <a:t>d</a:t>
              </a:r>
              <a:r>
                <a:rPr b="0" spc="-10" dirty="0">
                  <a:cs typeface="Calibri Light"/>
                </a:rPr>
                <a:t>i</a:t>
              </a:r>
              <a:r>
                <a:rPr b="0" spc="-25" dirty="0">
                  <a:cs typeface="Calibri Light"/>
                </a:rPr>
                <a:t>s</a:t>
              </a:r>
              <a:r>
                <a:rPr b="0" spc="-10" dirty="0">
                  <a:cs typeface="Calibri Light"/>
                </a:rPr>
                <a:t>t</a:t>
              </a:r>
              <a:r>
                <a:rPr b="0" spc="-5" dirty="0">
                  <a:cs typeface="Calibri Light"/>
                </a:rPr>
                <a:t>r</a:t>
              </a:r>
              <a:r>
                <a:rPr b="0" spc="-10" dirty="0">
                  <a:cs typeface="Calibri Light"/>
                </a:rPr>
                <a:t>i</a:t>
              </a:r>
              <a:r>
                <a:rPr b="0" spc="-5" dirty="0">
                  <a:cs typeface="Calibri Light"/>
                </a:rPr>
                <a:t>bu</a:t>
              </a:r>
              <a:r>
                <a:rPr b="0" spc="-10" dirty="0">
                  <a:cs typeface="Calibri Light"/>
                </a:rPr>
                <a:t>ti</a:t>
              </a:r>
              <a:r>
                <a:rPr b="0" dirty="0">
                  <a:cs typeface="Calibri Light"/>
                </a:rPr>
                <a:t>on</a:t>
              </a:r>
              <a:endParaRPr dirty="0">
                <a:cs typeface="Calibri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28650" y="5296045"/>
            <a:ext cx="5463540" cy="641350"/>
            <a:chOff x="750384" y="5670017"/>
            <a:chExt cx="5463540" cy="641350"/>
          </a:xfrm>
        </p:grpSpPr>
        <p:sp>
          <p:nvSpPr>
            <p:cNvPr id="12" name="object 8"/>
            <p:cNvSpPr/>
            <p:nvPr/>
          </p:nvSpPr>
          <p:spPr>
            <a:xfrm>
              <a:off x="750384" y="5670017"/>
              <a:ext cx="5463540" cy="641350"/>
            </a:xfrm>
            <a:custGeom>
              <a:avLst/>
              <a:gdLst/>
              <a:ahLst/>
              <a:cxnLst/>
              <a:rect l="l" t="t" r="r" b="b"/>
              <a:pathLst>
                <a:path w="5463540" h="641350">
                  <a:moveTo>
                    <a:pt x="0" y="224463"/>
                  </a:moveTo>
                  <a:lnTo>
                    <a:pt x="2651505" y="224463"/>
                  </a:lnTo>
                  <a:lnTo>
                    <a:pt x="2651505" y="74719"/>
                  </a:lnTo>
                  <a:lnTo>
                    <a:pt x="2571396" y="74719"/>
                  </a:lnTo>
                  <a:lnTo>
                    <a:pt x="2731619" y="0"/>
                  </a:lnTo>
                  <a:lnTo>
                    <a:pt x="2891842" y="74719"/>
                  </a:lnTo>
                  <a:lnTo>
                    <a:pt x="2811733" y="74719"/>
                  </a:lnTo>
                  <a:lnTo>
                    <a:pt x="2811733" y="224463"/>
                  </a:lnTo>
                  <a:lnTo>
                    <a:pt x="5463238" y="224463"/>
                  </a:lnTo>
                  <a:lnTo>
                    <a:pt x="5463238" y="640901"/>
                  </a:lnTo>
                  <a:lnTo>
                    <a:pt x="0" y="640901"/>
                  </a:lnTo>
                  <a:lnTo>
                    <a:pt x="0" y="224463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/>
            <p:cNvSpPr txBox="1"/>
            <p:nvPr/>
          </p:nvSpPr>
          <p:spPr>
            <a:xfrm>
              <a:off x="1508574" y="5924426"/>
              <a:ext cx="4571894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b="0" dirty="0">
                  <a:cs typeface="Calibri Light"/>
                </a:rPr>
                <a:t>e.g. </a:t>
              </a:r>
              <a:r>
                <a:rPr sz="2000" b="0" spc="-10" dirty="0">
                  <a:cs typeface="Calibri Light"/>
                </a:rPr>
                <a:t>Squared </a:t>
              </a:r>
              <a:r>
                <a:rPr sz="2000" b="0" spc="-15" dirty="0">
                  <a:cs typeface="Calibri Light"/>
                </a:rPr>
                <a:t>error </a:t>
              </a:r>
              <a:r>
                <a:rPr sz="2000" b="0" spc="-5" dirty="0">
                  <a:cs typeface="Calibri Light"/>
                </a:rPr>
                <a:t>loss (also </a:t>
              </a:r>
              <a:r>
                <a:rPr sz="2000" b="0" spc="-10" dirty="0">
                  <a:cs typeface="Calibri Light"/>
                </a:rPr>
                <a:t>called </a:t>
              </a:r>
              <a:r>
                <a:rPr sz="2000" b="0" spc="-5" dirty="0">
                  <a:cs typeface="Calibri Light"/>
                </a:rPr>
                <a:t>L2 loss</a:t>
              </a:r>
              <a:r>
                <a:rPr sz="2000" b="0" dirty="0">
                  <a:cs typeface="Calibri Light"/>
                </a:rPr>
                <a:t>)</a:t>
              </a:r>
              <a:endParaRPr sz="2000" dirty="0">
                <a:cs typeface="Calibri Light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90" dirty="0">
                <a:solidFill>
                  <a:srgbClr val="000000"/>
                </a:solidFill>
              </a:rPr>
              <a:t>Test </a:t>
            </a:r>
            <a:r>
              <a:rPr lang="en-US" spc="-15" dirty="0">
                <a:solidFill>
                  <a:srgbClr val="000000"/>
                </a:solidFill>
              </a:rPr>
              <a:t>Error </a:t>
            </a:r>
            <a:r>
              <a:rPr lang="en-US" spc="-20" dirty="0">
                <a:solidFill>
                  <a:srgbClr val="000000"/>
                </a:solidFill>
              </a:rPr>
              <a:t>to </a:t>
            </a:r>
            <a:r>
              <a:rPr lang="en-US" spc="-5" dirty="0">
                <a:solidFill>
                  <a:srgbClr val="000000"/>
                </a:solidFill>
              </a:rPr>
              <a:t>EPE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4150" indent="-17145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cs typeface="Calibri Light"/>
              </a:rPr>
              <a:t>Random </a:t>
            </a:r>
            <a:r>
              <a:rPr lang="en-US" altLang="zh-CN" dirty="0">
                <a:cs typeface="Calibri Light"/>
              </a:rPr>
              <a:t>input </a:t>
            </a:r>
            <a:r>
              <a:rPr lang="en-US" altLang="zh-CN" spc="-10" dirty="0">
                <a:cs typeface="Calibri Light"/>
              </a:rPr>
              <a:t>vector:</a:t>
            </a:r>
            <a:r>
              <a:rPr lang="en-US" altLang="zh-CN" spc="-25" dirty="0">
                <a:cs typeface="Calibri Light"/>
              </a:rPr>
              <a:t> </a:t>
            </a:r>
            <a:r>
              <a:rPr lang="en-US" altLang="zh-CN" dirty="0">
                <a:cs typeface="Calibri Light"/>
              </a:rPr>
              <a:t>X</a:t>
            </a:r>
          </a:p>
          <a:p>
            <a:pPr marL="184150" indent="-17145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cs typeface="Calibri Light"/>
              </a:rPr>
              <a:t>Random </a:t>
            </a:r>
            <a:r>
              <a:rPr lang="en-US" altLang="zh-CN" dirty="0">
                <a:cs typeface="Calibri Light"/>
              </a:rPr>
              <a:t>output</a:t>
            </a:r>
            <a:r>
              <a:rPr lang="en-US" altLang="zh-CN" spc="-45" dirty="0">
                <a:cs typeface="Calibri Light"/>
              </a:rPr>
              <a:t> </a:t>
            </a:r>
            <a:r>
              <a:rPr lang="en-US" altLang="zh-CN" spc="-5" dirty="0" err="1">
                <a:cs typeface="Calibri Light"/>
              </a:rPr>
              <a:t>variable:Y</a:t>
            </a:r>
            <a:endParaRPr lang="en-US" altLang="zh-CN" dirty="0">
              <a:cs typeface="Calibri Light"/>
            </a:endParaRPr>
          </a:p>
          <a:p>
            <a:pPr marL="184150" indent="-17145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cs typeface="Calibri Light"/>
              </a:rPr>
              <a:t>Joint distribution: </a:t>
            </a:r>
            <a:r>
              <a:rPr lang="en-US" altLang="zh-CN" spc="-50" dirty="0" err="1">
                <a:cs typeface="Calibri Light"/>
              </a:rPr>
              <a:t>Pr</a:t>
            </a:r>
            <a:r>
              <a:rPr lang="en-US" altLang="zh-CN" spc="-50" dirty="0">
                <a:cs typeface="Calibri Light"/>
              </a:rPr>
              <a:t>(X,Y </a:t>
            </a:r>
            <a:r>
              <a:rPr lang="en-US" altLang="zh-CN" dirty="0">
                <a:cs typeface="Calibri Light"/>
              </a:rPr>
              <a:t>)</a:t>
            </a:r>
          </a:p>
          <a:p>
            <a:pPr marL="184150" indent="-17145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dirty="0">
                <a:cs typeface="Calibri Light"/>
              </a:rPr>
              <a:t>Loss function </a:t>
            </a:r>
            <a:r>
              <a:rPr lang="en-US" altLang="zh-CN" spc="-105" dirty="0">
                <a:cs typeface="Calibri Light"/>
              </a:rPr>
              <a:t>L(Y,</a:t>
            </a:r>
            <a:r>
              <a:rPr lang="en-US" altLang="zh-CN" spc="-30" dirty="0">
                <a:cs typeface="Calibri Light"/>
              </a:rPr>
              <a:t> </a:t>
            </a:r>
            <a:r>
              <a:rPr lang="en-US" altLang="zh-CN" dirty="0">
                <a:cs typeface="Calibri Light"/>
              </a:rPr>
              <a:t>f(X))</a:t>
            </a:r>
          </a:p>
          <a:p>
            <a:pPr marL="184150" indent="-17145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cs typeface="Calibri Light"/>
              </a:rPr>
              <a:t>Expected prediction </a:t>
            </a:r>
            <a:r>
              <a:rPr lang="en-US" altLang="zh-CN" spc="-15" dirty="0">
                <a:cs typeface="Calibri Light"/>
              </a:rPr>
              <a:t>error</a:t>
            </a:r>
            <a:r>
              <a:rPr lang="en-US" altLang="zh-CN" spc="-20" dirty="0">
                <a:cs typeface="Calibri Light"/>
              </a:rPr>
              <a:t> </a:t>
            </a:r>
            <a:r>
              <a:rPr lang="en-US" altLang="zh-CN" dirty="0">
                <a:cs typeface="Calibri Light"/>
              </a:rPr>
              <a:t>(EPE):</a:t>
            </a:r>
          </a:p>
          <a:p>
            <a:pPr marL="184150" indent="-17145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84150" algn="l"/>
              </a:tabLst>
            </a:pPr>
            <a:endParaRPr lang="en-US" altLang="zh-CN" dirty="0">
              <a:cs typeface="Calibri Light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846571" y="123755"/>
            <a:ext cx="4302762" cy="3461610"/>
            <a:chOff x="5043340" y="451457"/>
            <a:chExt cx="4407779" cy="3461610"/>
          </a:xfrm>
        </p:grpSpPr>
        <p:grpSp>
          <p:nvGrpSpPr>
            <p:cNvPr id="14" name="组合 13"/>
            <p:cNvGrpSpPr/>
            <p:nvPr/>
          </p:nvGrpSpPr>
          <p:grpSpPr>
            <a:xfrm>
              <a:off x="5043340" y="451457"/>
              <a:ext cx="4407779" cy="3461610"/>
              <a:chOff x="-4143883" y="1858131"/>
              <a:chExt cx="10398487" cy="3587210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 flipH="1" flipV="1">
                <a:off x="-930958" y="2132333"/>
                <a:ext cx="21520" cy="292735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>
                <a:off x="-4143883" y="4562537"/>
                <a:ext cx="8984547" cy="68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3090488" y="4584192"/>
                <a:ext cx="3164116" cy="861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Calibri" panose="020F0502020204030204"/>
                    <a:ea typeface="宋体" panose="02010600030101010101" pitchFamily="2" charset="-122"/>
                  </a:rPr>
                  <a:t>bigger loss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-2974709" y="1858131"/>
                    <a:ext cx="2668870" cy="4784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974709" y="1858131"/>
                    <a:ext cx="2668870" cy="47841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789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文本框 22"/>
            <p:cNvSpPr txBox="1"/>
            <p:nvPr/>
          </p:nvSpPr>
          <p:spPr>
            <a:xfrm>
              <a:off x="5064030" y="3059975"/>
              <a:ext cx="13412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smaller loss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109328" y="1246797"/>
              <a:ext cx="2988297" cy="1571817"/>
            </a:xfrm>
            <a:custGeom>
              <a:avLst/>
              <a:gdLst>
                <a:gd name="connsiteX0" fmla="*/ 0 w 2856321"/>
                <a:gd name="connsiteY0" fmla="*/ 1475857 h 1475857"/>
                <a:gd name="connsiteX1" fmla="*/ 490194 w 2856321"/>
                <a:gd name="connsiteY1" fmla="*/ 1409869 h 1475857"/>
                <a:gd name="connsiteX2" fmla="*/ 744717 w 2856321"/>
                <a:gd name="connsiteY2" fmla="*/ 1089358 h 1475857"/>
                <a:gd name="connsiteX3" fmla="*/ 961534 w 2856321"/>
                <a:gd name="connsiteY3" fmla="*/ 382347 h 1475857"/>
                <a:gd name="connsiteX4" fmla="*/ 1263192 w 2856321"/>
                <a:gd name="connsiteY4" fmla="*/ 5275 h 1475857"/>
                <a:gd name="connsiteX5" fmla="*/ 1838227 w 2856321"/>
                <a:gd name="connsiteY5" fmla="*/ 646298 h 1475857"/>
                <a:gd name="connsiteX6" fmla="*/ 1998482 w 2856321"/>
                <a:gd name="connsiteY6" fmla="*/ 1362735 h 1475857"/>
                <a:gd name="connsiteX7" fmla="*/ 2856321 w 2856321"/>
                <a:gd name="connsiteY7" fmla="*/ 1447576 h 1475857"/>
                <a:gd name="connsiteX8" fmla="*/ 2856321 w 2856321"/>
                <a:gd name="connsiteY8" fmla="*/ 1447576 h 1475857"/>
                <a:gd name="connsiteX0" fmla="*/ 0 w 2856321"/>
                <a:gd name="connsiteY0" fmla="*/ 1474050 h 1474050"/>
                <a:gd name="connsiteX1" fmla="*/ 490194 w 2856321"/>
                <a:gd name="connsiteY1" fmla="*/ 1408062 h 1474050"/>
                <a:gd name="connsiteX2" fmla="*/ 744717 w 2856321"/>
                <a:gd name="connsiteY2" fmla="*/ 1087551 h 1474050"/>
                <a:gd name="connsiteX3" fmla="*/ 961534 w 2856321"/>
                <a:gd name="connsiteY3" fmla="*/ 380540 h 1474050"/>
                <a:gd name="connsiteX4" fmla="*/ 1263192 w 2856321"/>
                <a:gd name="connsiteY4" fmla="*/ 3468 h 1474050"/>
                <a:gd name="connsiteX5" fmla="*/ 1687398 w 2856321"/>
                <a:gd name="connsiteY5" fmla="*/ 587930 h 1474050"/>
                <a:gd name="connsiteX6" fmla="*/ 1998482 w 2856321"/>
                <a:gd name="connsiteY6" fmla="*/ 1360928 h 1474050"/>
                <a:gd name="connsiteX7" fmla="*/ 2856321 w 2856321"/>
                <a:gd name="connsiteY7" fmla="*/ 1445769 h 1474050"/>
                <a:gd name="connsiteX8" fmla="*/ 2856321 w 2856321"/>
                <a:gd name="connsiteY8" fmla="*/ 1445769 h 1474050"/>
                <a:gd name="connsiteX0" fmla="*/ 0 w 2856321"/>
                <a:gd name="connsiteY0" fmla="*/ 1474050 h 1474050"/>
                <a:gd name="connsiteX1" fmla="*/ 490194 w 2856321"/>
                <a:gd name="connsiteY1" fmla="*/ 1408062 h 1474050"/>
                <a:gd name="connsiteX2" fmla="*/ 744717 w 2856321"/>
                <a:gd name="connsiteY2" fmla="*/ 1087551 h 1474050"/>
                <a:gd name="connsiteX3" fmla="*/ 961534 w 2856321"/>
                <a:gd name="connsiteY3" fmla="*/ 380540 h 1474050"/>
                <a:gd name="connsiteX4" fmla="*/ 1263192 w 2856321"/>
                <a:gd name="connsiteY4" fmla="*/ 3468 h 1474050"/>
                <a:gd name="connsiteX5" fmla="*/ 1687398 w 2856321"/>
                <a:gd name="connsiteY5" fmla="*/ 587930 h 1474050"/>
                <a:gd name="connsiteX6" fmla="*/ 1998482 w 2856321"/>
                <a:gd name="connsiteY6" fmla="*/ 1360928 h 1474050"/>
                <a:gd name="connsiteX7" fmla="*/ 2856321 w 2856321"/>
                <a:gd name="connsiteY7" fmla="*/ 1445769 h 1474050"/>
                <a:gd name="connsiteX8" fmla="*/ 2856321 w 2856321"/>
                <a:gd name="connsiteY8" fmla="*/ 1445769 h 1474050"/>
                <a:gd name="connsiteX0" fmla="*/ 0 w 2856321"/>
                <a:gd name="connsiteY0" fmla="*/ 1474050 h 1474050"/>
                <a:gd name="connsiteX1" fmla="*/ 490194 w 2856321"/>
                <a:gd name="connsiteY1" fmla="*/ 1408062 h 1474050"/>
                <a:gd name="connsiteX2" fmla="*/ 744717 w 2856321"/>
                <a:gd name="connsiteY2" fmla="*/ 1087551 h 1474050"/>
                <a:gd name="connsiteX3" fmla="*/ 961534 w 2856321"/>
                <a:gd name="connsiteY3" fmla="*/ 380540 h 1474050"/>
                <a:gd name="connsiteX4" fmla="*/ 1263192 w 2856321"/>
                <a:gd name="connsiteY4" fmla="*/ 3468 h 1474050"/>
                <a:gd name="connsiteX5" fmla="*/ 1687398 w 2856321"/>
                <a:gd name="connsiteY5" fmla="*/ 587930 h 1474050"/>
                <a:gd name="connsiteX6" fmla="*/ 1998482 w 2856321"/>
                <a:gd name="connsiteY6" fmla="*/ 1360928 h 1474050"/>
                <a:gd name="connsiteX7" fmla="*/ 2856321 w 2856321"/>
                <a:gd name="connsiteY7" fmla="*/ 1445769 h 1474050"/>
                <a:gd name="connsiteX8" fmla="*/ 2856321 w 2856321"/>
                <a:gd name="connsiteY8" fmla="*/ 1445769 h 1474050"/>
                <a:gd name="connsiteX0" fmla="*/ 0 w 2856321"/>
                <a:gd name="connsiteY0" fmla="*/ 1474050 h 1474050"/>
                <a:gd name="connsiteX1" fmla="*/ 490194 w 2856321"/>
                <a:gd name="connsiteY1" fmla="*/ 1408062 h 1474050"/>
                <a:gd name="connsiteX2" fmla="*/ 744717 w 2856321"/>
                <a:gd name="connsiteY2" fmla="*/ 1087551 h 1474050"/>
                <a:gd name="connsiteX3" fmla="*/ 961534 w 2856321"/>
                <a:gd name="connsiteY3" fmla="*/ 380540 h 1474050"/>
                <a:gd name="connsiteX4" fmla="*/ 1263192 w 2856321"/>
                <a:gd name="connsiteY4" fmla="*/ 3468 h 1474050"/>
                <a:gd name="connsiteX5" fmla="*/ 1687398 w 2856321"/>
                <a:gd name="connsiteY5" fmla="*/ 587930 h 1474050"/>
                <a:gd name="connsiteX6" fmla="*/ 1998482 w 2856321"/>
                <a:gd name="connsiteY6" fmla="*/ 1360928 h 1474050"/>
                <a:gd name="connsiteX7" fmla="*/ 2856321 w 2856321"/>
                <a:gd name="connsiteY7" fmla="*/ 1445769 h 1474050"/>
                <a:gd name="connsiteX8" fmla="*/ 2856321 w 2856321"/>
                <a:gd name="connsiteY8" fmla="*/ 1445769 h 1474050"/>
                <a:gd name="connsiteX0" fmla="*/ 0 w 2856321"/>
                <a:gd name="connsiteY0" fmla="*/ 1474050 h 1474050"/>
                <a:gd name="connsiteX1" fmla="*/ 490194 w 2856321"/>
                <a:gd name="connsiteY1" fmla="*/ 1408062 h 1474050"/>
                <a:gd name="connsiteX2" fmla="*/ 744717 w 2856321"/>
                <a:gd name="connsiteY2" fmla="*/ 1087551 h 1474050"/>
                <a:gd name="connsiteX3" fmla="*/ 961534 w 2856321"/>
                <a:gd name="connsiteY3" fmla="*/ 380540 h 1474050"/>
                <a:gd name="connsiteX4" fmla="*/ 1263192 w 2856321"/>
                <a:gd name="connsiteY4" fmla="*/ 3468 h 1474050"/>
                <a:gd name="connsiteX5" fmla="*/ 1687398 w 2856321"/>
                <a:gd name="connsiteY5" fmla="*/ 587930 h 1474050"/>
                <a:gd name="connsiteX6" fmla="*/ 2017336 w 2856321"/>
                <a:gd name="connsiteY6" fmla="*/ 1323221 h 1474050"/>
                <a:gd name="connsiteX7" fmla="*/ 2856321 w 2856321"/>
                <a:gd name="connsiteY7" fmla="*/ 1445769 h 1474050"/>
                <a:gd name="connsiteX8" fmla="*/ 2856321 w 2856321"/>
                <a:gd name="connsiteY8" fmla="*/ 1445769 h 1474050"/>
                <a:gd name="connsiteX0" fmla="*/ 0 w 2856321"/>
                <a:gd name="connsiteY0" fmla="*/ 1511384 h 1511384"/>
                <a:gd name="connsiteX1" fmla="*/ 490194 w 2856321"/>
                <a:gd name="connsiteY1" fmla="*/ 1445396 h 1511384"/>
                <a:gd name="connsiteX2" fmla="*/ 744717 w 2856321"/>
                <a:gd name="connsiteY2" fmla="*/ 1124885 h 1511384"/>
                <a:gd name="connsiteX3" fmla="*/ 961534 w 2856321"/>
                <a:gd name="connsiteY3" fmla="*/ 417874 h 1511384"/>
                <a:gd name="connsiteX4" fmla="*/ 1338607 w 2856321"/>
                <a:gd name="connsiteY4" fmla="*/ 3095 h 1511384"/>
                <a:gd name="connsiteX5" fmla="*/ 1687398 w 2856321"/>
                <a:gd name="connsiteY5" fmla="*/ 625264 h 1511384"/>
                <a:gd name="connsiteX6" fmla="*/ 2017336 w 2856321"/>
                <a:gd name="connsiteY6" fmla="*/ 1360555 h 1511384"/>
                <a:gd name="connsiteX7" fmla="*/ 2856321 w 2856321"/>
                <a:gd name="connsiteY7" fmla="*/ 1483103 h 1511384"/>
                <a:gd name="connsiteX8" fmla="*/ 2856321 w 2856321"/>
                <a:gd name="connsiteY8" fmla="*/ 1483103 h 1511384"/>
                <a:gd name="connsiteX0" fmla="*/ 0 w 2856321"/>
                <a:gd name="connsiteY0" fmla="*/ 1515257 h 1515257"/>
                <a:gd name="connsiteX1" fmla="*/ 490194 w 2856321"/>
                <a:gd name="connsiteY1" fmla="*/ 1449269 h 1515257"/>
                <a:gd name="connsiteX2" fmla="*/ 744717 w 2856321"/>
                <a:gd name="connsiteY2" fmla="*/ 1128758 h 1515257"/>
                <a:gd name="connsiteX3" fmla="*/ 961534 w 2856321"/>
                <a:gd name="connsiteY3" fmla="*/ 421747 h 1515257"/>
                <a:gd name="connsiteX4" fmla="*/ 1338607 w 2856321"/>
                <a:gd name="connsiteY4" fmla="*/ 6968 h 1515257"/>
                <a:gd name="connsiteX5" fmla="*/ 1715678 w 2856321"/>
                <a:gd name="connsiteY5" fmla="*/ 751686 h 1515257"/>
                <a:gd name="connsiteX6" fmla="*/ 2017336 w 2856321"/>
                <a:gd name="connsiteY6" fmla="*/ 1364428 h 1515257"/>
                <a:gd name="connsiteX7" fmla="*/ 2856321 w 2856321"/>
                <a:gd name="connsiteY7" fmla="*/ 1486976 h 1515257"/>
                <a:gd name="connsiteX8" fmla="*/ 2856321 w 2856321"/>
                <a:gd name="connsiteY8" fmla="*/ 1486976 h 1515257"/>
                <a:gd name="connsiteX0" fmla="*/ 0 w 2856321"/>
                <a:gd name="connsiteY0" fmla="*/ 1515257 h 1515257"/>
                <a:gd name="connsiteX1" fmla="*/ 490194 w 2856321"/>
                <a:gd name="connsiteY1" fmla="*/ 1449269 h 1515257"/>
                <a:gd name="connsiteX2" fmla="*/ 744717 w 2856321"/>
                <a:gd name="connsiteY2" fmla="*/ 1128758 h 1515257"/>
                <a:gd name="connsiteX3" fmla="*/ 961534 w 2856321"/>
                <a:gd name="connsiteY3" fmla="*/ 421747 h 1515257"/>
                <a:gd name="connsiteX4" fmla="*/ 1338607 w 2856321"/>
                <a:gd name="connsiteY4" fmla="*/ 6968 h 1515257"/>
                <a:gd name="connsiteX5" fmla="*/ 1715678 w 2856321"/>
                <a:gd name="connsiteY5" fmla="*/ 751686 h 1515257"/>
                <a:gd name="connsiteX6" fmla="*/ 2017336 w 2856321"/>
                <a:gd name="connsiteY6" fmla="*/ 1364428 h 1515257"/>
                <a:gd name="connsiteX7" fmla="*/ 2856321 w 2856321"/>
                <a:gd name="connsiteY7" fmla="*/ 1486976 h 1515257"/>
                <a:gd name="connsiteX8" fmla="*/ 2856321 w 2856321"/>
                <a:gd name="connsiteY8" fmla="*/ 1486976 h 1515257"/>
                <a:gd name="connsiteX0" fmla="*/ 0 w 2856321"/>
                <a:gd name="connsiteY0" fmla="*/ 1515257 h 1515257"/>
                <a:gd name="connsiteX1" fmla="*/ 490194 w 2856321"/>
                <a:gd name="connsiteY1" fmla="*/ 1449269 h 1515257"/>
                <a:gd name="connsiteX2" fmla="*/ 744717 w 2856321"/>
                <a:gd name="connsiteY2" fmla="*/ 1128758 h 1515257"/>
                <a:gd name="connsiteX3" fmla="*/ 961534 w 2856321"/>
                <a:gd name="connsiteY3" fmla="*/ 421747 h 1515257"/>
                <a:gd name="connsiteX4" fmla="*/ 1338607 w 2856321"/>
                <a:gd name="connsiteY4" fmla="*/ 6968 h 1515257"/>
                <a:gd name="connsiteX5" fmla="*/ 1715678 w 2856321"/>
                <a:gd name="connsiteY5" fmla="*/ 751686 h 1515257"/>
                <a:gd name="connsiteX6" fmla="*/ 1989055 w 2856321"/>
                <a:gd name="connsiteY6" fmla="*/ 1383282 h 1515257"/>
                <a:gd name="connsiteX7" fmla="*/ 2856321 w 2856321"/>
                <a:gd name="connsiteY7" fmla="*/ 1486976 h 1515257"/>
                <a:gd name="connsiteX8" fmla="*/ 2856321 w 2856321"/>
                <a:gd name="connsiteY8" fmla="*/ 1486976 h 1515257"/>
                <a:gd name="connsiteX0" fmla="*/ 0 w 2940667"/>
                <a:gd name="connsiteY0" fmla="*/ 1515257 h 1666085"/>
                <a:gd name="connsiteX1" fmla="*/ 490194 w 2940667"/>
                <a:gd name="connsiteY1" fmla="*/ 1449269 h 1666085"/>
                <a:gd name="connsiteX2" fmla="*/ 744717 w 2940667"/>
                <a:gd name="connsiteY2" fmla="*/ 1128758 h 1666085"/>
                <a:gd name="connsiteX3" fmla="*/ 961534 w 2940667"/>
                <a:gd name="connsiteY3" fmla="*/ 421747 h 1666085"/>
                <a:gd name="connsiteX4" fmla="*/ 1338607 w 2940667"/>
                <a:gd name="connsiteY4" fmla="*/ 6968 h 1666085"/>
                <a:gd name="connsiteX5" fmla="*/ 1715678 w 2940667"/>
                <a:gd name="connsiteY5" fmla="*/ 751686 h 1666085"/>
                <a:gd name="connsiteX6" fmla="*/ 1989055 w 2940667"/>
                <a:gd name="connsiteY6" fmla="*/ 1383282 h 1666085"/>
                <a:gd name="connsiteX7" fmla="*/ 2856321 w 2940667"/>
                <a:gd name="connsiteY7" fmla="*/ 1486976 h 1666085"/>
                <a:gd name="connsiteX8" fmla="*/ 2922309 w 2940667"/>
                <a:gd name="connsiteY8" fmla="*/ 1666085 h 1666085"/>
                <a:gd name="connsiteX0" fmla="*/ 0 w 2988297"/>
                <a:gd name="connsiteY0" fmla="*/ 1515257 h 1571817"/>
                <a:gd name="connsiteX1" fmla="*/ 490194 w 2988297"/>
                <a:gd name="connsiteY1" fmla="*/ 1449269 h 1571817"/>
                <a:gd name="connsiteX2" fmla="*/ 744717 w 2988297"/>
                <a:gd name="connsiteY2" fmla="*/ 1128758 h 1571817"/>
                <a:gd name="connsiteX3" fmla="*/ 961534 w 2988297"/>
                <a:gd name="connsiteY3" fmla="*/ 421747 h 1571817"/>
                <a:gd name="connsiteX4" fmla="*/ 1338607 w 2988297"/>
                <a:gd name="connsiteY4" fmla="*/ 6968 h 1571817"/>
                <a:gd name="connsiteX5" fmla="*/ 1715678 w 2988297"/>
                <a:gd name="connsiteY5" fmla="*/ 751686 h 1571817"/>
                <a:gd name="connsiteX6" fmla="*/ 1989055 w 2988297"/>
                <a:gd name="connsiteY6" fmla="*/ 1383282 h 1571817"/>
                <a:gd name="connsiteX7" fmla="*/ 2856321 w 2988297"/>
                <a:gd name="connsiteY7" fmla="*/ 1486976 h 1571817"/>
                <a:gd name="connsiteX8" fmla="*/ 2988297 w 2988297"/>
                <a:gd name="connsiteY8" fmla="*/ 1571817 h 1571817"/>
                <a:gd name="connsiteX0" fmla="*/ 0 w 2988297"/>
                <a:gd name="connsiteY0" fmla="*/ 1515257 h 1571817"/>
                <a:gd name="connsiteX1" fmla="*/ 490194 w 2988297"/>
                <a:gd name="connsiteY1" fmla="*/ 1449269 h 1571817"/>
                <a:gd name="connsiteX2" fmla="*/ 744717 w 2988297"/>
                <a:gd name="connsiteY2" fmla="*/ 1128758 h 1571817"/>
                <a:gd name="connsiteX3" fmla="*/ 961534 w 2988297"/>
                <a:gd name="connsiteY3" fmla="*/ 421747 h 1571817"/>
                <a:gd name="connsiteX4" fmla="*/ 1338607 w 2988297"/>
                <a:gd name="connsiteY4" fmla="*/ 6968 h 1571817"/>
                <a:gd name="connsiteX5" fmla="*/ 1715678 w 2988297"/>
                <a:gd name="connsiteY5" fmla="*/ 751686 h 1571817"/>
                <a:gd name="connsiteX6" fmla="*/ 2073896 w 2988297"/>
                <a:gd name="connsiteY6" fmla="*/ 1458696 h 1571817"/>
                <a:gd name="connsiteX7" fmla="*/ 2856321 w 2988297"/>
                <a:gd name="connsiteY7" fmla="*/ 1486976 h 1571817"/>
                <a:gd name="connsiteX8" fmla="*/ 2988297 w 2988297"/>
                <a:gd name="connsiteY8" fmla="*/ 1571817 h 1571817"/>
                <a:gd name="connsiteX0" fmla="*/ 0 w 2988297"/>
                <a:gd name="connsiteY0" fmla="*/ 1515257 h 1571817"/>
                <a:gd name="connsiteX1" fmla="*/ 490194 w 2988297"/>
                <a:gd name="connsiteY1" fmla="*/ 1449269 h 1571817"/>
                <a:gd name="connsiteX2" fmla="*/ 744717 w 2988297"/>
                <a:gd name="connsiteY2" fmla="*/ 1128758 h 1571817"/>
                <a:gd name="connsiteX3" fmla="*/ 961534 w 2988297"/>
                <a:gd name="connsiteY3" fmla="*/ 421747 h 1571817"/>
                <a:gd name="connsiteX4" fmla="*/ 1338607 w 2988297"/>
                <a:gd name="connsiteY4" fmla="*/ 6968 h 1571817"/>
                <a:gd name="connsiteX5" fmla="*/ 1715678 w 2988297"/>
                <a:gd name="connsiteY5" fmla="*/ 751686 h 1571817"/>
                <a:gd name="connsiteX6" fmla="*/ 2017335 w 2988297"/>
                <a:gd name="connsiteY6" fmla="*/ 1326721 h 1571817"/>
                <a:gd name="connsiteX7" fmla="*/ 2856321 w 2988297"/>
                <a:gd name="connsiteY7" fmla="*/ 1486976 h 1571817"/>
                <a:gd name="connsiteX8" fmla="*/ 2988297 w 2988297"/>
                <a:gd name="connsiteY8" fmla="*/ 1571817 h 157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88297" h="1571817">
                  <a:moveTo>
                    <a:pt x="0" y="1515257"/>
                  </a:moveTo>
                  <a:cubicBezTo>
                    <a:pt x="183037" y="1514471"/>
                    <a:pt x="366075" y="1513685"/>
                    <a:pt x="490194" y="1449269"/>
                  </a:cubicBezTo>
                  <a:cubicBezTo>
                    <a:pt x="614314" y="1384852"/>
                    <a:pt x="666160" y="1300012"/>
                    <a:pt x="744717" y="1128758"/>
                  </a:cubicBezTo>
                  <a:cubicBezTo>
                    <a:pt x="823274" y="957504"/>
                    <a:pt x="862552" y="608712"/>
                    <a:pt x="961534" y="421747"/>
                  </a:cubicBezTo>
                  <a:cubicBezTo>
                    <a:pt x="1060516" y="234782"/>
                    <a:pt x="1212916" y="-48022"/>
                    <a:pt x="1338607" y="6968"/>
                  </a:cubicBezTo>
                  <a:cubicBezTo>
                    <a:pt x="1464298" y="61958"/>
                    <a:pt x="1602557" y="531727"/>
                    <a:pt x="1715678" y="751686"/>
                  </a:cubicBezTo>
                  <a:cubicBezTo>
                    <a:pt x="1828799" y="971645"/>
                    <a:pt x="1827228" y="1204173"/>
                    <a:pt x="2017335" y="1326721"/>
                  </a:cubicBezTo>
                  <a:cubicBezTo>
                    <a:pt x="2207442" y="1449269"/>
                    <a:pt x="2694494" y="1446127"/>
                    <a:pt x="2856321" y="1486976"/>
                  </a:cubicBezTo>
                  <a:cubicBezTo>
                    <a:pt x="3018148" y="1527825"/>
                    <a:pt x="2966301" y="1512114"/>
                    <a:pt x="2988297" y="157181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6292392" y="1211687"/>
              <a:ext cx="2988297" cy="1571817"/>
            </a:xfrm>
            <a:custGeom>
              <a:avLst/>
              <a:gdLst>
                <a:gd name="connsiteX0" fmla="*/ 0 w 2856321"/>
                <a:gd name="connsiteY0" fmla="*/ 1475857 h 1475857"/>
                <a:gd name="connsiteX1" fmla="*/ 490194 w 2856321"/>
                <a:gd name="connsiteY1" fmla="*/ 1409869 h 1475857"/>
                <a:gd name="connsiteX2" fmla="*/ 744717 w 2856321"/>
                <a:gd name="connsiteY2" fmla="*/ 1089358 h 1475857"/>
                <a:gd name="connsiteX3" fmla="*/ 961534 w 2856321"/>
                <a:gd name="connsiteY3" fmla="*/ 382347 h 1475857"/>
                <a:gd name="connsiteX4" fmla="*/ 1263192 w 2856321"/>
                <a:gd name="connsiteY4" fmla="*/ 5275 h 1475857"/>
                <a:gd name="connsiteX5" fmla="*/ 1838227 w 2856321"/>
                <a:gd name="connsiteY5" fmla="*/ 646298 h 1475857"/>
                <a:gd name="connsiteX6" fmla="*/ 1998482 w 2856321"/>
                <a:gd name="connsiteY6" fmla="*/ 1362735 h 1475857"/>
                <a:gd name="connsiteX7" fmla="*/ 2856321 w 2856321"/>
                <a:gd name="connsiteY7" fmla="*/ 1447576 h 1475857"/>
                <a:gd name="connsiteX8" fmla="*/ 2856321 w 2856321"/>
                <a:gd name="connsiteY8" fmla="*/ 1447576 h 1475857"/>
                <a:gd name="connsiteX0" fmla="*/ 0 w 2856321"/>
                <a:gd name="connsiteY0" fmla="*/ 1474050 h 1474050"/>
                <a:gd name="connsiteX1" fmla="*/ 490194 w 2856321"/>
                <a:gd name="connsiteY1" fmla="*/ 1408062 h 1474050"/>
                <a:gd name="connsiteX2" fmla="*/ 744717 w 2856321"/>
                <a:gd name="connsiteY2" fmla="*/ 1087551 h 1474050"/>
                <a:gd name="connsiteX3" fmla="*/ 961534 w 2856321"/>
                <a:gd name="connsiteY3" fmla="*/ 380540 h 1474050"/>
                <a:gd name="connsiteX4" fmla="*/ 1263192 w 2856321"/>
                <a:gd name="connsiteY4" fmla="*/ 3468 h 1474050"/>
                <a:gd name="connsiteX5" fmla="*/ 1687398 w 2856321"/>
                <a:gd name="connsiteY5" fmla="*/ 587930 h 1474050"/>
                <a:gd name="connsiteX6" fmla="*/ 1998482 w 2856321"/>
                <a:gd name="connsiteY6" fmla="*/ 1360928 h 1474050"/>
                <a:gd name="connsiteX7" fmla="*/ 2856321 w 2856321"/>
                <a:gd name="connsiteY7" fmla="*/ 1445769 h 1474050"/>
                <a:gd name="connsiteX8" fmla="*/ 2856321 w 2856321"/>
                <a:gd name="connsiteY8" fmla="*/ 1445769 h 1474050"/>
                <a:gd name="connsiteX0" fmla="*/ 0 w 2856321"/>
                <a:gd name="connsiteY0" fmla="*/ 1474050 h 1474050"/>
                <a:gd name="connsiteX1" fmla="*/ 490194 w 2856321"/>
                <a:gd name="connsiteY1" fmla="*/ 1408062 h 1474050"/>
                <a:gd name="connsiteX2" fmla="*/ 744717 w 2856321"/>
                <a:gd name="connsiteY2" fmla="*/ 1087551 h 1474050"/>
                <a:gd name="connsiteX3" fmla="*/ 961534 w 2856321"/>
                <a:gd name="connsiteY3" fmla="*/ 380540 h 1474050"/>
                <a:gd name="connsiteX4" fmla="*/ 1263192 w 2856321"/>
                <a:gd name="connsiteY4" fmla="*/ 3468 h 1474050"/>
                <a:gd name="connsiteX5" fmla="*/ 1687398 w 2856321"/>
                <a:gd name="connsiteY5" fmla="*/ 587930 h 1474050"/>
                <a:gd name="connsiteX6" fmla="*/ 1998482 w 2856321"/>
                <a:gd name="connsiteY6" fmla="*/ 1360928 h 1474050"/>
                <a:gd name="connsiteX7" fmla="*/ 2856321 w 2856321"/>
                <a:gd name="connsiteY7" fmla="*/ 1445769 h 1474050"/>
                <a:gd name="connsiteX8" fmla="*/ 2856321 w 2856321"/>
                <a:gd name="connsiteY8" fmla="*/ 1445769 h 1474050"/>
                <a:gd name="connsiteX0" fmla="*/ 0 w 2856321"/>
                <a:gd name="connsiteY0" fmla="*/ 1474050 h 1474050"/>
                <a:gd name="connsiteX1" fmla="*/ 490194 w 2856321"/>
                <a:gd name="connsiteY1" fmla="*/ 1408062 h 1474050"/>
                <a:gd name="connsiteX2" fmla="*/ 744717 w 2856321"/>
                <a:gd name="connsiteY2" fmla="*/ 1087551 h 1474050"/>
                <a:gd name="connsiteX3" fmla="*/ 961534 w 2856321"/>
                <a:gd name="connsiteY3" fmla="*/ 380540 h 1474050"/>
                <a:gd name="connsiteX4" fmla="*/ 1263192 w 2856321"/>
                <a:gd name="connsiteY4" fmla="*/ 3468 h 1474050"/>
                <a:gd name="connsiteX5" fmla="*/ 1687398 w 2856321"/>
                <a:gd name="connsiteY5" fmla="*/ 587930 h 1474050"/>
                <a:gd name="connsiteX6" fmla="*/ 1998482 w 2856321"/>
                <a:gd name="connsiteY6" fmla="*/ 1360928 h 1474050"/>
                <a:gd name="connsiteX7" fmla="*/ 2856321 w 2856321"/>
                <a:gd name="connsiteY7" fmla="*/ 1445769 h 1474050"/>
                <a:gd name="connsiteX8" fmla="*/ 2856321 w 2856321"/>
                <a:gd name="connsiteY8" fmla="*/ 1445769 h 1474050"/>
                <a:gd name="connsiteX0" fmla="*/ 0 w 2856321"/>
                <a:gd name="connsiteY0" fmla="*/ 1474050 h 1474050"/>
                <a:gd name="connsiteX1" fmla="*/ 490194 w 2856321"/>
                <a:gd name="connsiteY1" fmla="*/ 1408062 h 1474050"/>
                <a:gd name="connsiteX2" fmla="*/ 744717 w 2856321"/>
                <a:gd name="connsiteY2" fmla="*/ 1087551 h 1474050"/>
                <a:gd name="connsiteX3" fmla="*/ 961534 w 2856321"/>
                <a:gd name="connsiteY3" fmla="*/ 380540 h 1474050"/>
                <a:gd name="connsiteX4" fmla="*/ 1263192 w 2856321"/>
                <a:gd name="connsiteY4" fmla="*/ 3468 h 1474050"/>
                <a:gd name="connsiteX5" fmla="*/ 1687398 w 2856321"/>
                <a:gd name="connsiteY5" fmla="*/ 587930 h 1474050"/>
                <a:gd name="connsiteX6" fmla="*/ 1998482 w 2856321"/>
                <a:gd name="connsiteY6" fmla="*/ 1360928 h 1474050"/>
                <a:gd name="connsiteX7" fmla="*/ 2856321 w 2856321"/>
                <a:gd name="connsiteY7" fmla="*/ 1445769 h 1474050"/>
                <a:gd name="connsiteX8" fmla="*/ 2856321 w 2856321"/>
                <a:gd name="connsiteY8" fmla="*/ 1445769 h 1474050"/>
                <a:gd name="connsiteX0" fmla="*/ 0 w 2856321"/>
                <a:gd name="connsiteY0" fmla="*/ 1474050 h 1474050"/>
                <a:gd name="connsiteX1" fmla="*/ 490194 w 2856321"/>
                <a:gd name="connsiteY1" fmla="*/ 1408062 h 1474050"/>
                <a:gd name="connsiteX2" fmla="*/ 744717 w 2856321"/>
                <a:gd name="connsiteY2" fmla="*/ 1087551 h 1474050"/>
                <a:gd name="connsiteX3" fmla="*/ 961534 w 2856321"/>
                <a:gd name="connsiteY3" fmla="*/ 380540 h 1474050"/>
                <a:gd name="connsiteX4" fmla="*/ 1263192 w 2856321"/>
                <a:gd name="connsiteY4" fmla="*/ 3468 h 1474050"/>
                <a:gd name="connsiteX5" fmla="*/ 1687398 w 2856321"/>
                <a:gd name="connsiteY5" fmla="*/ 587930 h 1474050"/>
                <a:gd name="connsiteX6" fmla="*/ 2017336 w 2856321"/>
                <a:gd name="connsiteY6" fmla="*/ 1323221 h 1474050"/>
                <a:gd name="connsiteX7" fmla="*/ 2856321 w 2856321"/>
                <a:gd name="connsiteY7" fmla="*/ 1445769 h 1474050"/>
                <a:gd name="connsiteX8" fmla="*/ 2856321 w 2856321"/>
                <a:gd name="connsiteY8" fmla="*/ 1445769 h 1474050"/>
                <a:gd name="connsiteX0" fmla="*/ 0 w 2856321"/>
                <a:gd name="connsiteY0" fmla="*/ 1511384 h 1511384"/>
                <a:gd name="connsiteX1" fmla="*/ 490194 w 2856321"/>
                <a:gd name="connsiteY1" fmla="*/ 1445396 h 1511384"/>
                <a:gd name="connsiteX2" fmla="*/ 744717 w 2856321"/>
                <a:gd name="connsiteY2" fmla="*/ 1124885 h 1511384"/>
                <a:gd name="connsiteX3" fmla="*/ 961534 w 2856321"/>
                <a:gd name="connsiteY3" fmla="*/ 417874 h 1511384"/>
                <a:gd name="connsiteX4" fmla="*/ 1338607 w 2856321"/>
                <a:gd name="connsiteY4" fmla="*/ 3095 h 1511384"/>
                <a:gd name="connsiteX5" fmla="*/ 1687398 w 2856321"/>
                <a:gd name="connsiteY5" fmla="*/ 625264 h 1511384"/>
                <a:gd name="connsiteX6" fmla="*/ 2017336 w 2856321"/>
                <a:gd name="connsiteY6" fmla="*/ 1360555 h 1511384"/>
                <a:gd name="connsiteX7" fmla="*/ 2856321 w 2856321"/>
                <a:gd name="connsiteY7" fmla="*/ 1483103 h 1511384"/>
                <a:gd name="connsiteX8" fmla="*/ 2856321 w 2856321"/>
                <a:gd name="connsiteY8" fmla="*/ 1483103 h 1511384"/>
                <a:gd name="connsiteX0" fmla="*/ 0 w 2856321"/>
                <a:gd name="connsiteY0" fmla="*/ 1515257 h 1515257"/>
                <a:gd name="connsiteX1" fmla="*/ 490194 w 2856321"/>
                <a:gd name="connsiteY1" fmla="*/ 1449269 h 1515257"/>
                <a:gd name="connsiteX2" fmla="*/ 744717 w 2856321"/>
                <a:gd name="connsiteY2" fmla="*/ 1128758 h 1515257"/>
                <a:gd name="connsiteX3" fmla="*/ 961534 w 2856321"/>
                <a:gd name="connsiteY3" fmla="*/ 421747 h 1515257"/>
                <a:gd name="connsiteX4" fmla="*/ 1338607 w 2856321"/>
                <a:gd name="connsiteY4" fmla="*/ 6968 h 1515257"/>
                <a:gd name="connsiteX5" fmla="*/ 1715678 w 2856321"/>
                <a:gd name="connsiteY5" fmla="*/ 751686 h 1515257"/>
                <a:gd name="connsiteX6" fmla="*/ 2017336 w 2856321"/>
                <a:gd name="connsiteY6" fmla="*/ 1364428 h 1515257"/>
                <a:gd name="connsiteX7" fmla="*/ 2856321 w 2856321"/>
                <a:gd name="connsiteY7" fmla="*/ 1486976 h 1515257"/>
                <a:gd name="connsiteX8" fmla="*/ 2856321 w 2856321"/>
                <a:gd name="connsiteY8" fmla="*/ 1486976 h 1515257"/>
                <a:gd name="connsiteX0" fmla="*/ 0 w 2856321"/>
                <a:gd name="connsiteY0" fmla="*/ 1515257 h 1515257"/>
                <a:gd name="connsiteX1" fmla="*/ 490194 w 2856321"/>
                <a:gd name="connsiteY1" fmla="*/ 1449269 h 1515257"/>
                <a:gd name="connsiteX2" fmla="*/ 744717 w 2856321"/>
                <a:gd name="connsiteY2" fmla="*/ 1128758 h 1515257"/>
                <a:gd name="connsiteX3" fmla="*/ 961534 w 2856321"/>
                <a:gd name="connsiteY3" fmla="*/ 421747 h 1515257"/>
                <a:gd name="connsiteX4" fmla="*/ 1338607 w 2856321"/>
                <a:gd name="connsiteY4" fmla="*/ 6968 h 1515257"/>
                <a:gd name="connsiteX5" fmla="*/ 1715678 w 2856321"/>
                <a:gd name="connsiteY5" fmla="*/ 751686 h 1515257"/>
                <a:gd name="connsiteX6" fmla="*/ 2017336 w 2856321"/>
                <a:gd name="connsiteY6" fmla="*/ 1364428 h 1515257"/>
                <a:gd name="connsiteX7" fmla="*/ 2856321 w 2856321"/>
                <a:gd name="connsiteY7" fmla="*/ 1486976 h 1515257"/>
                <a:gd name="connsiteX8" fmla="*/ 2856321 w 2856321"/>
                <a:gd name="connsiteY8" fmla="*/ 1486976 h 1515257"/>
                <a:gd name="connsiteX0" fmla="*/ 0 w 2856321"/>
                <a:gd name="connsiteY0" fmla="*/ 1515257 h 1515257"/>
                <a:gd name="connsiteX1" fmla="*/ 490194 w 2856321"/>
                <a:gd name="connsiteY1" fmla="*/ 1449269 h 1515257"/>
                <a:gd name="connsiteX2" fmla="*/ 744717 w 2856321"/>
                <a:gd name="connsiteY2" fmla="*/ 1128758 h 1515257"/>
                <a:gd name="connsiteX3" fmla="*/ 961534 w 2856321"/>
                <a:gd name="connsiteY3" fmla="*/ 421747 h 1515257"/>
                <a:gd name="connsiteX4" fmla="*/ 1338607 w 2856321"/>
                <a:gd name="connsiteY4" fmla="*/ 6968 h 1515257"/>
                <a:gd name="connsiteX5" fmla="*/ 1715678 w 2856321"/>
                <a:gd name="connsiteY5" fmla="*/ 751686 h 1515257"/>
                <a:gd name="connsiteX6" fmla="*/ 1989055 w 2856321"/>
                <a:gd name="connsiteY6" fmla="*/ 1383282 h 1515257"/>
                <a:gd name="connsiteX7" fmla="*/ 2856321 w 2856321"/>
                <a:gd name="connsiteY7" fmla="*/ 1486976 h 1515257"/>
                <a:gd name="connsiteX8" fmla="*/ 2856321 w 2856321"/>
                <a:gd name="connsiteY8" fmla="*/ 1486976 h 1515257"/>
                <a:gd name="connsiteX0" fmla="*/ 0 w 2940667"/>
                <a:gd name="connsiteY0" fmla="*/ 1515257 h 1666085"/>
                <a:gd name="connsiteX1" fmla="*/ 490194 w 2940667"/>
                <a:gd name="connsiteY1" fmla="*/ 1449269 h 1666085"/>
                <a:gd name="connsiteX2" fmla="*/ 744717 w 2940667"/>
                <a:gd name="connsiteY2" fmla="*/ 1128758 h 1666085"/>
                <a:gd name="connsiteX3" fmla="*/ 961534 w 2940667"/>
                <a:gd name="connsiteY3" fmla="*/ 421747 h 1666085"/>
                <a:gd name="connsiteX4" fmla="*/ 1338607 w 2940667"/>
                <a:gd name="connsiteY4" fmla="*/ 6968 h 1666085"/>
                <a:gd name="connsiteX5" fmla="*/ 1715678 w 2940667"/>
                <a:gd name="connsiteY5" fmla="*/ 751686 h 1666085"/>
                <a:gd name="connsiteX6" fmla="*/ 1989055 w 2940667"/>
                <a:gd name="connsiteY6" fmla="*/ 1383282 h 1666085"/>
                <a:gd name="connsiteX7" fmla="*/ 2856321 w 2940667"/>
                <a:gd name="connsiteY7" fmla="*/ 1486976 h 1666085"/>
                <a:gd name="connsiteX8" fmla="*/ 2922309 w 2940667"/>
                <a:gd name="connsiteY8" fmla="*/ 1666085 h 1666085"/>
                <a:gd name="connsiteX0" fmla="*/ 0 w 2988297"/>
                <a:gd name="connsiteY0" fmla="*/ 1515257 h 1571817"/>
                <a:gd name="connsiteX1" fmla="*/ 490194 w 2988297"/>
                <a:gd name="connsiteY1" fmla="*/ 1449269 h 1571817"/>
                <a:gd name="connsiteX2" fmla="*/ 744717 w 2988297"/>
                <a:gd name="connsiteY2" fmla="*/ 1128758 h 1571817"/>
                <a:gd name="connsiteX3" fmla="*/ 961534 w 2988297"/>
                <a:gd name="connsiteY3" fmla="*/ 421747 h 1571817"/>
                <a:gd name="connsiteX4" fmla="*/ 1338607 w 2988297"/>
                <a:gd name="connsiteY4" fmla="*/ 6968 h 1571817"/>
                <a:gd name="connsiteX5" fmla="*/ 1715678 w 2988297"/>
                <a:gd name="connsiteY5" fmla="*/ 751686 h 1571817"/>
                <a:gd name="connsiteX6" fmla="*/ 1989055 w 2988297"/>
                <a:gd name="connsiteY6" fmla="*/ 1383282 h 1571817"/>
                <a:gd name="connsiteX7" fmla="*/ 2856321 w 2988297"/>
                <a:gd name="connsiteY7" fmla="*/ 1486976 h 1571817"/>
                <a:gd name="connsiteX8" fmla="*/ 2988297 w 2988297"/>
                <a:gd name="connsiteY8" fmla="*/ 1571817 h 1571817"/>
                <a:gd name="connsiteX0" fmla="*/ 0 w 2988297"/>
                <a:gd name="connsiteY0" fmla="*/ 1515257 h 1571817"/>
                <a:gd name="connsiteX1" fmla="*/ 490194 w 2988297"/>
                <a:gd name="connsiteY1" fmla="*/ 1449269 h 1571817"/>
                <a:gd name="connsiteX2" fmla="*/ 744717 w 2988297"/>
                <a:gd name="connsiteY2" fmla="*/ 1128758 h 1571817"/>
                <a:gd name="connsiteX3" fmla="*/ 961534 w 2988297"/>
                <a:gd name="connsiteY3" fmla="*/ 421747 h 1571817"/>
                <a:gd name="connsiteX4" fmla="*/ 1338607 w 2988297"/>
                <a:gd name="connsiteY4" fmla="*/ 6968 h 1571817"/>
                <a:gd name="connsiteX5" fmla="*/ 1715678 w 2988297"/>
                <a:gd name="connsiteY5" fmla="*/ 751686 h 1571817"/>
                <a:gd name="connsiteX6" fmla="*/ 2073896 w 2988297"/>
                <a:gd name="connsiteY6" fmla="*/ 1458696 h 1571817"/>
                <a:gd name="connsiteX7" fmla="*/ 2856321 w 2988297"/>
                <a:gd name="connsiteY7" fmla="*/ 1486976 h 1571817"/>
                <a:gd name="connsiteX8" fmla="*/ 2988297 w 2988297"/>
                <a:gd name="connsiteY8" fmla="*/ 1571817 h 1571817"/>
                <a:gd name="connsiteX0" fmla="*/ 0 w 2988297"/>
                <a:gd name="connsiteY0" fmla="*/ 1515257 h 1571817"/>
                <a:gd name="connsiteX1" fmla="*/ 490194 w 2988297"/>
                <a:gd name="connsiteY1" fmla="*/ 1449269 h 1571817"/>
                <a:gd name="connsiteX2" fmla="*/ 744717 w 2988297"/>
                <a:gd name="connsiteY2" fmla="*/ 1128758 h 1571817"/>
                <a:gd name="connsiteX3" fmla="*/ 961534 w 2988297"/>
                <a:gd name="connsiteY3" fmla="*/ 421747 h 1571817"/>
                <a:gd name="connsiteX4" fmla="*/ 1338607 w 2988297"/>
                <a:gd name="connsiteY4" fmla="*/ 6968 h 1571817"/>
                <a:gd name="connsiteX5" fmla="*/ 1715678 w 2988297"/>
                <a:gd name="connsiteY5" fmla="*/ 751686 h 1571817"/>
                <a:gd name="connsiteX6" fmla="*/ 2017335 w 2988297"/>
                <a:gd name="connsiteY6" fmla="*/ 1326721 h 1571817"/>
                <a:gd name="connsiteX7" fmla="*/ 2856321 w 2988297"/>
                <a:gd name="connsiteY7" fmla="*/ 1486976 h 1571817"/>
                <a:gd name="connsiteX8" fmla="*/ 2988297 w 2988297"/>
                <a:gd name="connsiteY8" fmla="*/ 1571817 h 157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88297" h="1571817">
                  <a:moveTo>
                    <a:pt x="0" y="1515257"/>
                  </a:moveTo>
                  <a:cubicBezTo>
                    <a:pt x="183037" y="1514471"/>
                    <a:pt x="366075" y="1513685"/>
                    <a:pt x="490194" y="1449269"/>
                  </a:cubicBezTo>
                  <a:cubicBezTo>
                    <a:pt x="614314" y="1384852"/>
                    <a:pt x="666160" y="1300012"/>
                    <a:pt x="744717" y="1128758"/>
                  </a:cubicBezTo>
                  <a:cubicBezTo>
                    <a:pt x="823274" y="957504"/>
                    <a:pt x="862552" y="608712"/>
                    <a:pt x="961534" y="421747"/>
                  </a:cubicBezTo>
                  <a:cubicBezTo>
                    <a:pt x="1060516" y="234782"/>
                    <a:pt x="1212916" y="-48022"/>
                    <a:pt x="1338607" y="6968"/>
                  </a:cubicBezTo>
                  <a:cubicBezTo>
                    <a:pt x="1464298" y="61958"/>
                    <a:pt x="1602557" y="531727"/>
                    <a:pt x="1715678" y="751686"/>
                  </a:cubicBezTo>
                  <a:cubicBezTo>
                    <a:pt x="1828799" y="971645"/>
                    <a:pt x="1827228" y="1204173"/>
                    <a:pt x="2017335" y="1326721"/>
                  </a:cubicBezTo>
                  <a:cubicBezTo>
                    <a:pt x="2207442" y="1449269"/>
                    <a:pt x="2694494" y="1446127"/>
                    <a:pt x="2856321" y="1486976"/>
                  </a:cubicBezTo>
                  <a:cubicBezTo>
                    <a:pt x="3018148" y="1527825"/>
                    <a:pt x="2966301" y="1512114"/>
                    <a:pt x="2988297" y="157181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7413658" y="482342"/>
                  <a:ext cx="113129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zh-CN" alt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𝜇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658" y="482342"/>
                  <a:ext cx="1131298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/>
            <p:cNvCxnSpPr/>
            <p:nvPr/>
          </p:nvCxnSpPr>
          <p:spPr>
            <a:xfrm flipH="1" flipV="1">
              <a:off x="7588320" y="713174"/>
              <a:ext cx="9122" cy="2931462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H="1" flipV="1">
              <a:off x="6670235" y="801144"/>
              <a:ext cx="816415" cy="186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/>
          <p:cNvSpPr txBox="1"/>
          <p:nvPr/>
        </p:nvSpPr>
        <p:spPr>
          <a:xfrm>
            <a:off x="404589" y="4047993"/>
            <a:ext cx="6935232" cy="1115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37285" indent="-457200">
              <a:lnSpc>
                <a:spcPct val="100000"/>
              </a:lnSpc>
              <a:spcBef>
                <a:spcPts val="1670"/>
              </a:spcBef>
            </a:pPr>
            <a:r>
              <a:rPr lang="en-US" altLang="zh-CN" sz="2400" spc="30" dirty="0">
                <a:latin typeface="Times New Roman"/>
                <a:cs typeface="Times New Roman"/>
              </a:rPr>
              <a:t>EPE(</a:t>
            </a:r>
            <a:r>
              <a:rPr lang="en-US" altLang="zh-CN" sz="2400" spc="-105" dirty="0">
                <a:latin typeface="Times New Roman"/>
                <a:cs typeface="Times New Roman"/>
              </a:rPr>
              <a:t> </a:t>
            </a:r>
            <a:r>
              <a:rPr lang="en-US" altLang="zh-CN" sz="2400" i="1" spc="5" dirty="0">
                <a:latin typeface="Times New Roman"/>
                <a:cs typeface="Times New Roman"/>
              </a:rPr>
              <a:t>f</a:t>
            </a:r>
            <a:r>
              <a:rPr lang="en-US" altLang="zh-CN" sz="2400" i="1" spc="-55" dirty="0">
                <a:latin typeface="Times New Roman"/>
                <a:cs typeface="Times New Roman"/>
              </a:rPr>
              <a:t> </a:t>
            </a:r>
            <a:r>
              <a:rPr lang="en-US" altLang="zh-CN" sz="2400" spc="5" dirty="0">
                <a:latin typeface="Times New Roman"/>
                <a:cs typeface="Times New Roman"/>
              </a:rPr>
              <a:t>) </a:t>
            </a:r>
            <a:r>
              <a:rPr lang="en-US" altLang="zh-CN" sz="2400" spc="10" dirty="0">
                <a:latin typeface="Symbol"/>
                <a:cs typeface="Symbol"/>
              </a:rPr>
              <a:t></a:t>
            </a:r>
            <a:r>
              <a:rPr lang="en-US" altLang="zh-CN" sz="2400" spc="-100" dirty="0">
                <a:latin typeface="Times New Roman"/>
                <a:cs typeface="Times New Roman"/>
              </a:rPr>
              <a:t> </a:t>
            </a:r>
            <a:r>
              <a:rPr lang="en-US" altLang="zh-CN" sz="2400" spc="50" dirty="0">
                <a:latin typeface="Times New Roman"/>
                <a:cs typeface="Times New Roman"/>
              </a:rPr>
              <a:t>E(</a:t>
            </a:r>
            <a:r>
              <a:rPr lang="en-US" altLang="zh-CN" sz="2400" i="1" spc="50" dirty="0">
                <a:latin typeface="Times New Roman"/>
                <a:cs typeface="Times New Roman"/>
              </a:rPr>
              <a:t>L</a:t>
            </a:r>
            <a:r>
              <a:rPr lang="en-US" altLang="zh-CN" sz="2400" spc="50" dirty="0">
                <a:latin typeface="Times New Roman"/>
                <a:cs typeface="Times New Roman"/>
              </a:rPr>
              <a:t>(</a:t>
            </a:r>
            <a:r>
              <a:rPr lang="en-US" altLang="zh-CN" sz="2400" i="1" spc="50" dirty="0">
                <a:latin typeface="Times New Roman"/>
                <a:cs typeface="Times New Roman"/>
              </a:rPr>
              <a:t>Y</a:t>
            </a:r>
            <a:r>
              <a:rPr lang="en-US" altLang="zh-CN" sz="2400" spc="50" dirty="0">
                <a:latin typeface="Times New Roman"/>
                <a:cs typeface="Times New Roman"/>
              </a:rPr>
              <a:t>,</a:t>
            </a:r>
            <a:r>
              <a:rPr lang="en-US" altLang="zh-CN" sz="2400" spc="5" dirty="0">
                <a:latin typeface="Times New Roman"/>
                <a:cs typeface="Times New Roman"/>
              </a:rPr>
              <a:t> </a:t>
            </a:r>
            <a:r>
              <a:rPr lang="en-US" altLang="zh-CN" sz="2400" i="1" spc="5" dirty="0">
                <a:latin typeface="Times New Roman"/>
                <a:cs typeface="Times New Roman"/>
              </a:rPr>
              <a:t>f</a:t>
            </a:r>
            <a:r>
              <a:rPr lang="en-US" altLang="zh-CN" sz="2400" i="1" spc="-55" dirty="0">
                <a:latin typeface="Times New Roman"/>
                <a:cs typeface="Times New Roman"/>
              </a:rPr>
              <a:t> </a:t>
            </a:r>
            <a:r>
              <a:rPr lang="en-US" altLang="zh-CN" sz="2400" spc="85" dirty="0">
                <a:latin typeface="Times New Roman"/>
                <a:cs typeface="Times New Roman"/>
              </a:rPr>
              <a:t>(</a:t>
            </a:r>
            <a:r>
              <a:rPr lang="en-US" altLang="zh-CN" sz="2400" i="1" spc="85" dirty="0">
                <a:latin typeface="Times New Roman"/>
                <a:cs typeface="Times New Roman"/>
              </a:rPr>
              <a:t>X</a:t>
            </a:r>
            <a:r>
              <a:rPr lang="en-US" altLang="zh-CN" sz="2400" i="1" spc="-320" dirty="0">
                <a:latin typeface="Times New Roman"/>
                <a:cs typeface="Times New Roman"/>
              </a:rPr>
              <a:t> </a:t>
            </a:r>
            <a:r>
              <a:rPr lang="en-US" altLang="zh-CN" sz="2400" spc="5" dirty="0">
                <a:latin typeface="Times New Roman"/>
                <a:cs typeface="Times New Roman"/>
              </a:rPr>
              <a:t>)))</a:t>
            </a:r>
            <a:r>
              <a:rPr lang="en-US" altLang="zh-CN" sz="2400" spc="-15" dirty="0">
                <a:latin typeface="Times New Roman"/>
                <a:cs typeface="Times New Roman"/>
              </a:rPr>
              <a:t> </a:t>
            </a:r>
            <a:r>
              <a:rPr lang="en-US" altLang="zh-CN" sz="2400" spc="10" dirty="0">
                <a:latin typeface="Symbol"/>
                <a:cs typeface="Symbol"/>
              </a:rPr>
              <a:t></a:t>
            </a:r>
            <a:r>
              <a:rPr lang="en-US" altLang="zh-CN" sz="2400" spc="350" dirty="0">
                <a:latin typeface="Times New Roman"/>
                <a:cs typeface="Times New Roman"/>
              </a:rPr>
              <a:t> </a:t>
            </a:r>
            <a:r>
              <a:rPr lang="en-US" altLang="zh-CN" sz="4800" spc="15" baseline="-4409" dirty="0">
                <a:latin typeface="Symbol"/>
                <a:cs typeface="Symbol"/>
              </a:rPr>
              <a:t></a:t>
            </a:r>
            <a:r>
              <a:rPr lang="en-US" altLang="zh-CN" sz="4800" spc="-240" baseline="-4409" dirty="0">
                <a:latin typeface="Times New Roman"/>
                <a:cs typeface="Times New Roman"/>
              </a:rPr>
              <a:t> </a:t>
            </a:r>
            <a:r>
              <a:rPr lang="en-US" altLang="zh-CN" sz="2400" i="1" spc="70" dirty="0">
                <a:latin typeface="Times New Roman"/>
                <a:cs typeface="Times New Roman"/>
              </a:rPr>
              <a:t>L</a:t>
            </a:r>
            <a:r>
              <a:rPr lang="en-US" altLang="zh-CN" sz="2400" spc="70" dirty="0">
                <a:latin typeface="Times New Roman"/>
                <a:cs typeface="Times New Roman"/>
              </a:rPr>
              <a:t>(</a:t>
            </a:r>
            <a:r>
              <a:rPr lang="en-US" altLang="zh-CN" sz="2400" i="1" spc="70" dirty="0">
                <a:latin typeface="Times New Roman"/>
                <a:cs typeface="Times New Roman"/>
              </a:rPr>
              <a:t>y</a:t>
            </a:r>
            <a:r>
              <a:rPr lang="en-US" altLang="zh-CN" sz="2400" spc="70" dirty="0">
                <a:latin typeface="Times New Roman"/>
                <a:cs typeface="Times New Roman"/>
              </a:rPr>
              <a:t>,</a:t>
            </a:r>
            <a:r>
              <a:rPr lang="en-US" altLang="zh-CN" sz="2400" spc="5" dirty="0">
                <a:latin typeface="Times New Roman"/>
                <a:cs typeface="Times New Roman"/>
              </a:rPr>
              <a:t> </a:t>
            </a:r>
            <a:r>
              <a:rPr lang="en-US" altLang="zh-CN" sz="2400" i="1" spc="5" dirty="0">
                <a:latin typeface="Times New Roman"/>
                <a:cs typeface="Times New Roman"/>
              </a:rPr>
              <a:t>f</a:t>
            </a:r>
            <a:r>
              <a:rPr lang="en-US" altLang="zh-CN" sz="2400" i="1" spc="-75" dirty="0">
                <a:latin typeface="Times New Roman"/>
                <a:cs typeface="Times New Roman"/>
              </a:rPr>
              <a:t> </a:t>
            </a:r>
            <a:r>
              <a:rPr lang="en-US" altLang="zh-CN" sz="2400" spc="60" dirty="0">
                <a:latin typeface="Times New Roman"/>
                <a:cs typeface="Times New Roman"/>
              </a:rPr>
              <a:t>(</a:t>
            </a:r>
            <a:r>
              <a:rPr lang="en-US" altLang="zh-CN" sz="2400" i="1" spc="60" dirty="0">
                <a:latin typeface="Times New Roman"/>
                <a:cs typeface="Times New Roman"/>
              </a:rPr>
              <a:t>x</a:t>
            </a:r>
            <a:r>
              <a:rPr lang="en-US" altLang="zh-CN" sz="2400" spc="60" dirty="0">
                <a:latin typeface="Times New Roman"/>
                <a:cs typeface="Times New Roman"/>
              </a:rPr>
              <a:t>))</a:t>
            </a:r>
            <a:r>
              <a:rPr lang="en-US" altLang="zh-CN" sz="2400" spc="60" dirty="0" err="1">
                <a:latin typeface="Times New Roman"/>
                <a:cs typeface="Times New Roman"/>
              </a:rPr>
              <a:t>Pr</a:t>
            </a:r>
            <a:r>
              <a:rPr lang="en-US" altLang="zh-CN" sz="2400" spc="60" dirty="0">
                <a:latin typeface="Times New Roman"/>
                <a:cs typeface="Times New Roman"/>
              </a:rPr>
              <a:t>(</a:t>
            </a:r>
            <a:r>
              <a:rPr lang="en-US" altLang="zh-CN" sz="2400" i="1" spc="60" dirty="0">
                <a:latin typeface="Times New Roman"/>
                <a:cs typeface="Times New Roman"/>
              </a:rPr>
              <a:t>dx</a:t>
            </a:r>
            <a:r>
              <a:rPr lang="en-US" altLang="zh-CN" sz="2400" spc="60" dirty="0">
                <a:latin typeface="Times New Roman"/>
                <a:cs typeface="Times New Roman"/>
              </a:rPr>
              <a:t>,</a:t>
            </a:r>
            <a:r>
              <a:rPr lang="en-US" altLang="zh-CN" sz="2400" spc="-340" dirty="0">
                <a:latin typeface="Times New Roman"/>
                <a:cs typeface="Times New Roman"/>
              </a:rPr>
              <a:t> </a:t>
            </a:r>
            <a:r>
              <a:rPr lang="en-US" altLang="zh-CN" sz="2400" i="1" spc="45" dirty="0" err="1">
                <a:latin typeface="Times New Roman"/>
                <a:cs typeface="Times New Roman"/>
              </a:rPr>
              <a:t>dy</a:t>
            </a:r>
            <a:r>
              <a:rPr lang="en-US" altLang="zh-CN" sz="2400" spc="45" dirty="0">
                <a:latin typeface="Times New Roman"/>
                <a:cs typeface="Times New Roman"/>
              </a:rPr>
              <a:t>)</a:t>
            </a:r>
            <a:endParaRPr lang="en-US" altLang="zh-CN" sz="2400" dirty="0">
              <a:latin typeface="Times New Roman"/>
              <a:cs typeface="Times New Roman"/>
            </a:endParaRPr>
          </a:p>
          <a:p>
            <a:pPr marL="2160905" indent="-457200">
              <a:lnSpc>
                <a:spcPct val="100000"/>
              </a:lnSpc>
              <a:spcBef>
                <a:spcPts val="290"/>
              </a:spcBef>
            </a:pPr>
            <a:r>
              <a:rPr lang="en-US" altLang="zh-CN" sz="2400" spc="5" dirty="0">
                <a:latin typeface="Times New Roman"/>
                <a:cs typeface="Times New Roman"/>
              </a:rPr>
              <a:t>e.g. </a:t>
            </a:r>
            <a:r>
              <a:rPr lang="en-US" altLang="zh-CN" sz="2400" spc="10" dirty="0">
                <a:latin typeface="Symbol"/>
                <a:cs typeface="Symbol"/>
              </a:rPr>
              <a:t></a:t>
            </a:r>
            <a:r>
              <a:rPr lang="en-US" altLang="zh-CN" sz="2400" spc="10" dirty="0">
                <a:latin typeface="Times New Roman"/>
                <a:cs typeface="Times New Roman"/>
              </a:rPr>
              <a:t> </a:t>
            </a:r>
            <a:r>
              <a:rPr lang="en-US" altLang="zh-CN" sz="4800" spc="15" baseline="-4409" dirty="0">
                <a:latin typeface="Symbol"/>
                <a:cs typeface="Symbol"/>
              </a:rPr>
              <a:t></a:t>
            </a:r>
            <a:r>
              <a:rPr lang="en-US" altLang="zh-CN" sz="4800" spc="15" baseline="-4409" dirty="0">
                <a:latin typeface="Times New Roman"/>
                <a:cs typeface="Times New Roman"/>
              </a:rPr>
              <a:t> </a:t>
            </a:r>
            <a:r>
              <a:rPr lang="en-US" altLang="zh-CN" sz="2400" spc="95" dirty="0">
                <a:latin typeface="Times New Roman"/>
                <a:cs typeface="Times New Roman"/>
              </a:rPr>
              <a:t>(</a:t>
            </a:r>
            <a:r>
              <a:rPr lang="en-US" altLang="zh-CN" sz="2400" i="1" spc="95" dirty="0">
                <a:latin typeface="Times New Roman"/>
                <a:cs typeface="Times New Roman"/>
              </a:rPr>
              <a:t>y </a:t>
            </a:r>
            <a:r>
              <a:rPr lang="en-US" altLang="zh-CN" sz="2400" spc="10" dirty="0">
                <a:latin typeface="Symbol"/>
                <a:cs typeface="Symbol"/>
              </a:rPr>
              <a:t></a:t>
            </a:r>
            <a:r>
              <a:rPr lang="en-US" altLang="zh-CN" sz="2400" spc="10" dirty="0">
                <a:latin typeface="Times New Roman"/>
                <a:cs typeface="Times New Roman"/>
              </a:rPr>
              <a:t> </a:t>
            </a:r>
            <a:r>
              <a:rPr lang="en-US" altLang="zh-CN" sz="2400" i="1" spc="5" dirty="0">
                <a:latin typeface="Times New Roman"/>
                <a:cs typeface="Times New Roman"/>
              </a:rPr>
              <a:t>f </a:t>
            </a:r>
            <a:r>
              <a:rPr lang="en-US" altLang="zh-CN" sz="2400" spc="80" dirty="0">
                <a:latin typeface="Times New Roman"/>
                <a:cs typeface="Times New Roman"/>
              </a:rPr>
              <a:t>(</a:t>
            </a:r>
            <a:r>
              <a:rPr lang="en-US" altLang="zh-CN" sz="2400" i="1" spc="80" dirty="0">
                <a:latin typeface="Times New Roman"/>
                <a:cs typeface="Times New Roman"/>
              </a:rPr>
              <a:t>x</a:t>
            </a:r>
            <a:r>
              <a:rPr lang="en-US" altLang="zh-CN" sz="2400" spc="80" dirty="0">
                <a:latin typeface="Times New Roman"/>
                <a:cs typeface="Times New Roman"/>
              </a:rPr>
              <a:t>))</a:t>
            </a:r>
            <a:r>
              <a:rPr lang="en-US" altLang="zh-CN" spc="120" baseline="43981" dirty="0">
                <a:latin typeface="Times New Roman"/>
                <a:cs typeface="Times New Roman"/>
              </a:rPr>
              <a:t>2</a:t>
            </a:r>
            <a:r>
              <a:rPr lang="en-US" altLang="zh-CN" spc="37" baseline="43981" dirty="0">
                <a:latin typeface="Times New Roman"/>
                <a:cs typeface="Times New Roman"/>
              </a:rPr>
              <a:t> </a:t>
            </a:r>
            <a:r>
              <a:rPr lang="en-US" altLang="zh-CN" sz="2400" spc="50" dirty="0" err="1">
                <a:latin typeface="Times New Roman"/>
                <a:cs typeface="Times New Roman"/>
              </a:rPr>
              <a:t>Pr</a:t>
            </a:r>
            <a:r>
              <a:rPr lang="en-US" altLang="zh-CN" sz="2400" spc="50" dirty="0">
                <a:latin typeface="Times New Roman"/>
                <a:cs typeface="Times New Roman"/>
              </a:rPr>
              <a:t>(</a:t>
            </a:r>
            <a:r>
              <a:rPr lang="en-US" altLang="zh-CN" sz="2400" i="1" spc="50" dirty="0" err="1">
                <a:latin typeface="Times New Roman"/>
                <a:cs typeface="Times New Roman"/>
              </a:rPr>
              <a:t>dx</a:t>
            </a:r>
            <a:r>
              <a:rPr lang="en-US" altLang="zh-CN" sz="2400" spc="50" dirty="0" err="1">
                <a:latin typeface="Times New Roman"/>
                <a:cs typeface="Times New Roman"/>
              </a:rPr>
              <a:t>,</a:t>
            </a:r>
            <a:r>
              <a:rPr lang="en-US" altLang="zh-CN" sz="2400" i="1" spc="50" dirty="0" err="1">
                <a:latin typeface="Times New Roman"/>
                <a:cs typeface="Times New Roman"/>
              </a:rPr>
              <a:t>dy</a:t>
            </a:r>
            <a:r>
              <a:rPr lang="en-US" altLang="zh-CN" sz="2400" spc="50" dirty="0">
                <a:latin typeface="Times New Roman"/>
                <a:cs typeface="Times New Roman"/>
              </a:rPr>
              <a:t>)</a:t>
            </a:r>
            <a:endParaRPr lang="en-US" altLang="zh-CN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9775" y="307376"/>
            <a:ext cx="7665605" cy="585111"/>
          </a:xfrm>
        </p:spPr>
        <p:txBody>
          <a:bodyPr/>
          <a:lstStyle/>
          <a:p>
            <a:r>
              <a:rPr lang="en-US" sz="3600" spc="-5" dirty="0">
                <a:solidFill>
                  <a:srgbClr val="000000"/>
                </a:solidFill>
              </a:rPr>
              <a:t>Decomposition </a:t>
            </a:r>
            <a:r>
              <a:rPr lang="en-US" sz="3600" dirty="0">
                <a:solidFill>
                  <a:srgbClr val="000000"/>
                </a:solidFill>
              </a:rPr>
              <a:t>of</a:t>
            </a:r>
            <a:r>
              <a:rPr lang="en-US" sz="3600" spc="-80" dirty="0">
                <a:solidFill>
                  <a:srgbClr val="000000"/>
                </a:solidFill>
              </a:rPr>
              <a:t> </a:t>
            </a:r>
            <a:r>
              <a:rPr lang="en-US" sz="3600" dirty="0">
                <a:solidFill>
                  <a:srgbClr val="000000"/>
                </a:solidFill>
              </a:rPr>
              <a:t>EPE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99775" y="1394425"/>
            <a:ext cx="7632237" cy="2106282"/>
            <a:chOff x="243499" y="1341735"/>
            <a:chExt cx="7632237" cy="21062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bject 4"/>
                <p:cNvSpPr txBox="1"/>
                <p:nvPr/>
              </p:nvSpPr>
              <p:spPr>
                <a:xfrm>
                  <a:off x="243499" y="1341735"/>
                  <a:ext cx="4745723" cy="2106282"/>
                </a:xfrm>
                <a:prstGeom prst="rect">
                  <a:avLst/>
                </a:prstGeom>
              </p:spPr>
              <p:txBody>
                <a:bodyPr vert="horz" wrap="square" lIns="0" tIns="27940" rIns="0" bIns="0" rtlCol="0">
                  <a:spAutoFit/>
                </a:bodyPr>
                <a:lstStyle/>
                <a:p>
                  <a:pPr marL="184150" indent="-171450">
                    <a:lnSpc>
                      <a:spcPct val="100000"/>
                    </a:lnSpc>
                    <a:spcBef>
                      <a:spcPts val="220"/>
                    </a:spcBef>
                    <a:buFont typeface="Arial"/>
                    <a:buChar char="•"/>
                    <a:tabLst>
                      <a:tab pos="184150" algn="l"/>
                    </a:tabLst>
                  </a:pPr>
                  <a:r>
                    <a:rPr lang="en-US" sz="2800" b="0" spc="-5" dirty="0">
                      <a:cs typeface="Calibri Light"/>
                    </a:rPr>
                    <a:t>When additive </a:t>
                  </a:r>
                  <a:r>
                    <a:rPr lang="en-US" sz="2800" b="0" spc="-10" dirty="0">
                      <a:cs typeface="Calibri Light"/>
                    </a:rPr>
                    <a:t>error</a:t>
                  </a:r>
                  <a:r>
                    <a:rPr lang="en-US" sz="2800" b="0" spc="-15" dirty="0">
                      <a:cs typeface="Calibri Light"/>
                    </a:rPr>
                    <a:t> </a:t>
                  </a:r>
                  <a:r>
                    <a:rPr lang="en-US" sz="2800" b="0" spc="-5" dirty="0">
                      <a:cs typeface="Calibri Light"/>
                    </a:rPr>
                    <a:t>model:</a:t>
                  </a:r>
                  <a:endParaRPr lang="en-US" sz="2800" dirty="0">
                    <a:cs typeface="Calibri Light"/>
                  </a:endParaRPr>
                </a:p>
                <a:p>
                  <a:pPr marL="184150" indent="-171450">
                    <a:lnSpc>
                      <a:spcPct val="100000"/>
                    </a:lnSpc>
                    <a:spcBef>
                      <a:spcPts val="120"/>
                    </a:spcBef>
                    <a:buFont typeface="Arial"/>
                    <a:buChar char="•"/>
                    <a:tabLst>
                      <a:tab pos="184150" algn="l"/>
                    </a:tabLst>
                  </a:pPr>
                  <a:r>
                    <a:rPr lang="en-US" sz="2800" b="0" spc="-10" dirty="0">
                      <a:cs typeface="Calibri Light"/>
                    </a:rPr>
                    <a:t>Notations</a:t>
                  </a:r>
                  <a:endParaRPr lang="en-US" sz="2800" dirty="0">
                    <a:cs typeface="Calibri Light"/>
                  </a:endParaRPr>
                </a:p>
                <a:p>
                  <a:pPr marL="527050" lvl="1" indent="-171450">
                    <a:lnSpc>
                      <a:spcPct val="100000"/>
                    </a:lnSpc>
                    <a:spcBef>
                      <a:spcPts val="240"/>
                    </a:spcBef>
                    <a:buFont typeface="Arial"/>
                    <a:buChar char="•"/>
                    <a:tabLst>
                      <a:tab pos="527050" algn="l"/>
                    </a:tabLst>
                  </a:pPr>
                  <a:r>
                    <a:rPr lang="en-US" sz="2400" b="0" spc="-5" dirty="0">
                      <a:cs typeface="Calibri Light"/>
                    </a:rPr>
                    <a:t>Output </a:t>
                  </a:r>
                  <a:r>
                    <a:rPr lang="en-US" sz="2400" b="0" spc="-10" dirty="0">
                      <a:cs typeface="Calibri Light"/>
                    </a:rPr>
                    <a:t>random</a:t>
                  </a:r>
                  <a:r>
                    <a:rPr lang="en-US" sz="2400" b="0" spc="-45" dirty="0">
                      <a:cs typeface="Calibri Light"/>
                    </a:rPr>
                    <a:t> </a:t>
                  </a:r>
                  <a:r>
                    <a:rPr lang="en-US" sz="2400" b="0" spc="-5" dirty="0">
                      <a:cs typeface="Calibri Light"/>
                    </a:rPr>
                    <a:t>variable: </a:t>
                  </a:r>
                  <a14:m>
                    <m:oMath xmlns:m="http://schemas.openxmlformats.org/officeDocument/2006/math">
                      <m:r>
                        <a:rPr lang="en-US" sz="2400" b="0" i="1" spc="-5" smtClean="0">
                          <a:latin typeface="Cambria Math" panose="02040503050406030204" pitchFamily="18" charset="0"/>
                          <a:cs typeface="Calibri Light"/>
                        </a:rPr>
                        <m:t>𝑌</m:t>
                      </m:r>
                    </m:oMath>
                  </a14:m>
                  <a:endParaRPr lang="en-US" sz="2400" dirty="0">
                    <a:cs typeface="Calibri Light"/>
                  </a:endParaRPr>
                </a:p>
                <a:p>
                  <a:pPr marL="527050" lvl="1" indent="-171450">
                    <a:spcBef>
                      <a:spcPts val="145"/>
                    </a:spcBef>
                    <a:buFont typeface="Arial"/>
                    <a:buChar char="•"/>
                    <a:tabLst>
                      <a:tab pos="527050" algn="l"/>
                    </a:tabLst>
                  </a:pPr>
                  <a:r>
                    <a:rPr lang="en-US" sz="2400" b="0" spc="-30" dirty="0">
                      <a:cs typeface="Calibri Light"/>
                    </a:rPr>
                    <a:t>True</a:t>
                  </a:r>
                  <a:r>
                    <a:rPr lang="en-US" sz="2400" b="0" spc="-5" dirty="0">
                      <a:cs typeface="Calibri Light"/>
                    </a:rPr>
                    <a:t> function: </a:t>
                  </a:r>
                  <a14:m>
                    <m:oMath xmlns:m="http://schemas.openxmlformats.org/officeDocument/2006/math">
                      <m:r>
                        <a:rPr lang="en-US" altLang="zh-CN" sz="2400" b="0" i="1" spc="-5" smtClean="0">
                          <a:latin typeface="Cambria Math" panose="02040503050406030204" pitchFamily="18" charset="0"/>
                          <a:cs typeface="Calibri Light"/>
                        </a:rPr>
                        <m:t>𝑓</m:t>
                      </m:r>
                    </m:oMath>
                  </a14:m>
                  <a:endParaRPr lang="en-US" sz="2400" dirty="0">
                    <a:cs typeface="Calibri Light"/>
                  </a:endParaRPr>
                </a:p>
                <a:p>
                  <a:pPr marL="527050" lvl="1" indent="-171450">
                    <a:spcBef>
                      <a:spcPts val="140"/>
                    </a:spcBef>
                    <a:buFont typeface="Arial"/>
                    <a:buChar char="•"/>
                    <a:tabLst>
                      <a:tab pos="527050" algn="l"/>
                    </a:tabLst>
                  </a:pPr>
                  <a:r>
                    <a:rPr lang="en-US" sz="2400" b="0" spc="-10" dirty="0">
                      <a:cs typeface="Calibri Light"/>
                    </a:rPr>
                    <a:t>Prediction</a:t>
                  </a:r>
                  <a:r>
                    <a:rPr lang="en-US" sz="2400" b="0" spc="-5" dirty="0">
                      <a:cs typeface="Calibri Light"/>
                    </a:rPr>
                    <a:t> </a:t>
                  </a:r>
                  <a:r>
                    <a:rPr lang="en-US" sz="2400" b="0" spc="-10" dirty="0">
                      <a:cs typeface="Calibri Light"/>
                    </a:rPr>
                    <a:t>estimator: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400" i="1" spc="-5" smtClean="0">
                              <a:latin typeface="Cambria Math" panose="02040503050406030204" pitchFamily="18" charset="0"/>
                              <a:cs typeface="Calibri Light"/>
                            </a:rPr>
                          </m:ctrlPr>
                        </m:accPr>
                        <m:e>
                          <m:r>
                            <a:rPr lang="en-US" altLang="zh-CN" sz="2400" b="0" i="1" spc="-5" smtClean="0">
                              <a:latin typeface="Cambria Math" panose="02040503050406030204" pitchFamily="18" charset="0"/>
                              <a:cs typeface="Calibri Light"/>
                            </a:rPr>
                            <m:t>𝑓</m:t>
                          </m:r>
                        </m:e>
                      </m:acc>
                    </m:oMath>
                  </a14:m>
                  <a:endParaRPr lang="en-US" altLang="zh-CN" sz="2400" dirty="0">
                    <a:cs typeface="Calibri Light"/>
                  </a:endParaRPr>
                </a:p>
              </p:txBody>
            </p:sp>
          </mc:Choice>
          <mc:Fallback xmlns="">
            <p:sp>
              <p:nvSpPr>
                <p:cNvPr id="7" name="object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499" y="1341735"/>
                  <a:ext cx="4745723" cy="2106282"/>
                </a:xfrm>
                <a:prstGeom prst="rect">
                  <a:avLst/>
                </a:prstGeom>
                <a:blipFill>
                  <a:blip r:embed="rId2"/>
                  <a:stretch>
                    <a:fillRect l="-3979" t="-3768" b="-69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bject 8"/>
            <p:cNvSpPr/>
            <p:nvPr/>
          </p:nvSpPr>
          <p:spPr>
            <a:xfrm>
              <a:off x="4617425" y="1445900"/>
              <a:ext cx="3258311" cy="3017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36319" y="3529584"/>
            <a:ext cx="7071359" cy="2855343"/>
            <a:chOff x="1036319" y="3529584"/>
            <a:chExt cx="7071359" cy="2855343"/>
          </a:xfrm>
        </p:grpSpPr>
        <p:sp>
          <p:nvSpPr>
            <p:cNvPr id="12" name="object 9"/>
            <p:cNvSpPr/>
            <p:nvPr/>
          </p:nvSpPr>
          <p:spPr>
            <a:xfrm>
              <a:off x="1036319" y="3529584"/>
              <a:ext cx="7071359" cy="17739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/>
            <p:cNvSpPr txBox="1"/>
            <p:nvPr/>
          </p:nvSpPr>
          <p:spPr>
            <a:xfrm>
              <a:off x="1694351" y="5793740"/>
              <a:ext cx="3039695" cy="591187"/>
            </a:xfrm>
            <a:prstGeom prst="rect">
              <a:avLst/>
            </a:prstGeom>
          </p:spPr>
          <p:txBody>
            <a:bodyPr vert="horz" wrap="square" lIns="0" tIns="2197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730"/>
                </a:spcBef>
              </a:pPr>
              <a:r>
                <a:rPr sz="2400" b="0" spc="-5" dirty="0">
                  <a:cs typeface="Calibri Light"/>
                </a:rPr>
                <a:t>Irreducible </a:t>
              </a:r>
              <a:r>
                <a:rPr sz="2400" b="0" dirty="0">
                  <a:cs typeface="Calibri Light"/>
                </a:rPr>
                <a:t>/ </a:t>
              </a:r>
              <a:r>
                <a:rPr sz="2400" b="0" spc="-20" dirty="0">
                  <a:cs typeface="Calibri Light"/>
                </a:rPr>
                <a:t>Bayes</a:t>
              </a:r>
              <a:r>
                <a:rPr sz="2400" b="0" spc="-35" dirty="0">
                  <a:cs typeface="Calibri Light"/>
                </a:rPr>
                <a:t> </a:t>
              </a:r>
              <a:r>
                <a:rPr sz="2400" b="0" spc="-15" dirty="0">
                  <a:cs typeface="Calibri Light"/>
                </a:rPr>
                <a:t>error</a:t>
              </a:r>
              <a:endParaRPr sz="2400" dirty="0">
                <a:cs typeface="Calibri Light"/>
              </a:endParaRPr>
            </a:p>
          </p:txBody>
        </p:sp>
        <p:sp>
          <p:nvSpPr>
            <p:cNvPr id="15" name="object 12"/>
            <p:cNvSpPr/>
            <p:nvPr/>
          </p:nvSpPr>
          <p:spPr>
            <a:xfrm>
              <a:off x="6359061" y="4714875"/>
              <a:ext cx="1080770" cy="257175"/>
            </a:xfrm>
            <a:custGeom>
              <a:avLst/>
              <a:gdLst/>
              <a:ahLst/>
              <a:cxnLst/>
              <a:rect l="l" t="t" r="r" b="b"/>
              <a:pathLst>
                <a:path w="1080770" h="257175">
                  <a:moveTo>
                    <a:pt x="0" y="0"/>
                  </a:moveTo>
                  <a:lnTo>
                    <a:pt x="1080758" y="0"/>
                  </a:lnTo>
                  <a:lnTo>
                    <a:pt x="1080758" y="257175"/>
                  </a:lnTo>
                  <a:lnTo>
                    <a:pt x="0" y="2571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/>
            <p:cNvSpPr/>
            <p:nvPr/>
          </p:nvSpPr>
          <p:spPr>
            <a:xfrm>
              <a:off x="7857490" y="4417061"/>
              <a:ext cx="138430" cy="2184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/>
            <p:cNvSpPr/>
            <p:nvPr/>
          </p:nvSpPr>
          <p:spPr>
            <a:xfrm>
              <a:off x="1921396" y="3675695"/>
              <a:ext cx="157593" cy="27999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/>
            <p:cNvSpPr/>
            <p:nvPr/>
          </p:nvSpPr>
          <p:spPr>
            <a:xfrm>
              <a:off x="5053012" y="3675696"/>
              <a:ext cx="138430" cy="2184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/>
            <p:cNvSpPr/>
            <p:nvPr/>
          </p:nvSpPr>
          <p:spPr>
            <a:xfrm>
              <a:off x="6529944" y="4052173"/>
              <a:ext cx="138430" cy="2184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7"/>
            <p:cNvSpPr/>
            <p:nvPr/>
          </p:nvSpPr>
          <p:spPr>
            <a:xfrm>
              <a:off x="5093017" y="4445634"/>
              <a:ext cx="138430" cy="2184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25" name="直接箭头连接符 24"/>
          <p:cNvCxnSpPr/>
          <p:nvPr/>
        </p:nvCxnSpPr>
        <p:spPr>
          <a:xfrm flipH="1" flipV="1">
            <a:off x="2916820" y="5303520"/>
            <a:ext cx="112130" cy="71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E5E932A3-18A1-4C40-922F-CE0D8D75ED9E}"/>
              </a:ext>
            </a:extLst>
          </p:cNvPr>
          <p:cNvSpPr/>
          <p:nvPr/>
        </p:nvSpPr>
        <p:spPr>
          <a:xfrm>
            <a:off x="7211288" y="1464799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N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F2587-F442-4961-961B-7002BCD2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Derivation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43F45-8383-4D2F-A598-8AD855080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0232F6-7B51-401E-AC90-50BAFFB3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242F2-C894-4194-AE0B-7E72CF92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FB183-34C8-4A31-9A8E-4589DA9D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158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73260-79CA-417A-BCF7-27BBE9EFF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Derivation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EEDD02-CED5-47A1-8AF8-E14A67535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A71C7-4472-4597-BD1E-AEBBA419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C27065-47A6-45C4-9061-DA7B500B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48759-09B3-4B93-AFB1-F6F8AB59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753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648" y="297750"/>
            <a:ext cx="7665605" cy="585111"/>
          </a:xfrm>
        </p:spPr>
        <p:txBody>
          <a:bodyPr/>
          <a:lstStyle/>
          <a:p>
            <a:r>
              <a:rPr lang="en-US" altLang="zh-CN" sz="3600" spc="-5" dirty="0">
                <a:solidFill>
                  <a:srgbClr val="000000"/>
                </a:solidFill>
              </a:rPr>
              <a:t>Decomposition </a:t>
            </a:r>
            <a:r>
              <a:rPr lang="en-US" altLang="zh-CN" sz="3600" dirty="0">
                <a:solidFill>
                  <a:srgbClr val="000000"/>
                </a:solidFill>
              </a:rPr>
              <a:t>of</a:t>
            </a:r>
            <a:r>
              <a:rPr lang="en-US" altLang="zh-CN" sz="3600" spc="-80" dirty="0">
                <a:solidFill>
                  <a:srgbClr val="000000"/>
                </a:solidFill>
              </a:rPr>
              <a:t> </a:t>
            </a:r>
            <a:r>
              <a:rPr lang="en-US" altLang="zh-CN" sz="3600" dirty="0">
                <a:solidFill>
                  <a:srgbClr val="000000"/>
                </a:solidFill>
              </a:rPr>
              <a:t>EPE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7" name="object 4"/>
          <p:cNvSpPr/>
          <p:nvPr/>
        </p:nvSpPr>
        <p:spPr>
          <a:xfrm>
            <a:off x="116655" y="1239927"/>
            <a:ext cx="8587642" cy="4316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 txBox="1"/>
          <p:nvPr/>
        </p:nvSpPr>
        <p:spPr>
          <a:xfrm>
            <a:off x="1640080" y="6007099"/>
            <a:ext cx="6257290" cy="282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8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  <a:hlinkClick r:id="rId3"/>
              </a:rPr>
              <a:t>http://alex.smola.org/teaching/10-701-15/homework/hw3_sol.pdf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648" y="297750"/>
            <a:ext cx="7665605" cy="585111"/>
          </a:xfrm>
        </p:spPr>
        <p:txBody>
          <a:bodyPr/>
          <a:lstStyle/>
          <a:p>
            <a:r>
              <a:rPr lang="en-US" altLang="zh-CN" sz="3600" spc="-5" dirty="0">
                <a:solidFill>
                  <a:srgbClr val="000000"/>
                </a:solidFill>
              </a:rPr>
              <a:t>Decomposition </a:t>
            </a:r>
            <a:r>
              <a:rPr lang="en-US" altLang="zh-CN" sz="3600" dirty="0">
                <a:solidFill>
                  <a:srgbClr val="000000"/>
                </a:solidFill>
              </a:rPr>
              <a:t>of</a:t>
            </a:r>
            <a:r>
              <a:rPr lang="en-US" altLang="zh-CN" sz="3600" spc="-80" dirty="0">
                <a:solidFill>
                  <a:srgbClr val="000000"/>
                </a:solidFill>
              </a:rPr>
              <a:t> </a:t>
            </a:r>
            <a:r>
              <a:rPr lang="en-US" altLang="zh-CN" sz="3600" dirty="0">
                <a:solidFill>
                  <a:srgbClr val="000000"/>
                </a:solidFill>
              </a:rPr>
              <a:t>EPE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7" name="object 4"/>
          <p:cNvSpPr/>
          <p:nvPr/>
        </p:nvSpPr>
        <p:spPr>
          <a:xfrm>
            <a:off x="619579" y="1174283"/>
            <a:ext cx="8004656" cy="48318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 txBox="1"/>
          <p:nvPr/>
        </p:nvSpPr>
        <p:spPr>
          <a:xfrm>
            <a:off x="1414355" y="6141853"/>
            <a:ext cx="63080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/>
                <a:cs typeface="Calibri"/>
                <a:hlinkClick r:id="rId3"/>
              </a:rPr>
              <a:t>http://alex.smola.org/teach</a:t>
            </a:r>
            <a:r>
              <a:rPr lang="en-US" spc="-5" dirty="0" err="1">
                <a:latin typeface="Calibri"/>
                <a:cs typeface="Calibri"/>
                <a:hlinkClick r:id="rId3"/>
              </a:rPr>
              <a:t>ing</a:t>
            </a:r>
            <a:r>
              <a:rPr lang="en-US" spc="-5" dirty="0">
                <a:latin typeface="Calibri"/>
                <a:cs typeface="Calibri"/>
                <a:hlinkClick r:id="rId3"/>
              </a:rPr>
              <a:t>/10-701-15</a:t>
            </a:r>
            <a:r>
              <a:rPr spc="-5" dirty="0">
                <a:latin typeface="Calibri"/>
                <a:cs typeface="Calibri"/>
                <a:hlinkClick r:id="rId3"/>
              </a:rPr>
              <a:t>/homework/hw3_sol.pdf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648" y="297750"/>
            <a:ext cx="7665605" cy="585111"/>
          </a:xfrm>
        </p:spPr>
        <p:txBody>
          <a:bodyPr/>
          <a:lstStyle/>
          <a:p>
            <a:r>
              <a:rPr lang="en-US" sz="3600" spc="-20" dirty="0">
                <a:solidFill>
                  <a:srgbClr val="000000"/>
                </a:solidFill>
                <a:cs typeface="Calibri"/>
              </a:rPr>
              <a:t>Bias-Variance </a:t>
            </a:r>
            <a:r>
              <a:rPr lang="en-US" sz="3600" spc="-40" dirty="0">
                <a:solidFill>
                  <a:srgbClr val="000000"/>
                </a:solidFill>
                <a:cs typeface="Calibri"/>
              </a:rPr>
              <a:t>Trade-off </a:t>
            </a:r>
            <a:r>
              <a:rPr lang="en-US" sz="3600" spc="-25" dirty="0">
                <a:solidFill>
                  <a:srgbClr val="000000"/>
                </a:solidFill>
                <a:cs typeface="Calibri"/>
              </a:rPr>
              <a:t>for</a:t>
            </a:r>
            <a:r>
              <a:rPr lang="en-US" sz="3600" spc="6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3600" spc="-5" dirty="0">
                <a:solidFill>
                  <a:srgbClr val="000000"/>
                </a:solidFill>
              </a:rPr>
              <a:t>EPE: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017693" y="2301387"/>
            <a:ext cx="6457647" cy="2094904"/>
            <a:chOff x="1622818" y="2370835"/>
            <a:chExt cx="6457647" cy="2094904"/>
          </a:xfrm>
        </p:grpSpPr>
        <p:sp>
          <p:nvSpPr>
            <p:cNvPr id="7" name="object 8"/>
            <p:cNvSpPr txBox="1"/>
            <p:nvPr/>
          </p:nvSpPr>
          <p:spPr>
            <a:xfrm>
              <a:off x="1622818" y="2370835"/>
              <a:ext cx="5799796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spcBef>
                  <a:spcPts val="100"/>
                </a:spcBef>
              </a:pPr>
              <a:r>
                <a:rPr sz="2400" spc="-5" dirty="0">
                  <a:latin typeface="Arial"/>
                  <a:cs typeface="Arial"/>
                </a:rPr>
                <a:t>EPE </a:t>
              </a:r>
              <a:r>
                <a:rPr sz="2400" dirty="0">
                  <a:latin typeface="Arial"/>
                  <a:cs typeface="Arial"/>
                </a:rPr>
                <a:t>(x) = noise</a:t>
              </a:r>
              <a:r>
                <a:rPr sz="2400" baseline="24305" dirty="0">
                  <a:latin typeface="Arial"/>
                  <a:cs typeface="Arial"/>
                </a:rPr>
                <a:t>2 </a:t>
              </a:r>
              <a:r>
                <a:rPr lang="en-US" altLang="zh-CN" sz="2400" dirty="0">
                  <a:latin typeface="Arial"/>
                  <a:cs typeface="Arial"/>
                </a:rPr>
                <a:t>+</a:t>
              </a:r>
              <a:r>
                <a:rPr lang="en-US" altLang="zh-CN" sz="2400" spc="-355" dirty="0">
                  <a:latin typeface="Arial"/>
                  <a:cs typeface="Arial"/>
                </a:rPr>
                <a:t> </a:t>
              </a:r>
              <a:r>
                <a:rPr lang="en-US" altLang="zh-CN" sz="2400" dirty="0">
                  <a:latin typeface="Arial"/>
                  <a:cs typeface="Arial"/>
                </a:rPr>
                <a:t>variance </a:t>
              </a:r>
              <a:r>
                <a:rPr sz="2400" dirty="0">
                  <a:latin typeface="Arial"/>
                  <a:cs typeface="Arial"/>
                </a:rPr>
                <a:t>+ bias</a:t>
              </a:r>
              <a:r>
                <a:rPr sz="2400" baseline="24305" dirty="0">
                  <a:latin typeface="Arial"/>
                  <a:cs typeface="Arial"/>
                </a:rPr>
                <a:t>2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8" name="object 9"/>
            <p:cNvSpPr txBox="1"/>
            <p:nvPr/>
          </p:nvSpPr>
          <p:spPr>
            <a:xfrm>
              <a:off x="1813936" y="3373628"/>
              <a:ext cx="1854835" cy="579454"/>
            </a:xfrm>
            <a:prstGeom prst="rect">
              <a:avLst/>
            </a:prstGeom>
          </p:spPr>
          <p:txBody>
            <a:bodyPr vert="horz" wrap="square" lIns="0" tIns="26670" rIns="0" bIns="0" rtlCol="0">
              <a:spAutoFit/>
            </a:bodyPr>
            <a:lstStyle/>
            <a:p>
              <a:pPr marL="406400" marR="5080" indent="-393700">
                <a:lnSpc>
                  <a:spcPts val="2110"/>
                </a:lnSpc>
                <a:spcBef>
                  <a:spcPts val="210"/>
                </a:spcBef>
              </a:pPr>
              <a:r>
                <a:rPr sz="2400" dirty="0">
                  <a:cs typeface="Arial"/>
                </a:rPr>
                <a:t>U</a:t>
              </a:r>
              <a:r>
                <a:rPr sz="2400" spc="-5" dirty="0">
                  <a:cs typeface="Arial"/>
                </a:rPr>
                <a:t>na</a:t>
              </a:r>
              <a:r>
                <a:rPr sz="2400" dirty="0">
                  <a:cs typeface="Arial"/>
                </a:rPr>
                <a:t>v</a:t>
              </a:r>
              <a:r>
                <a:rPr sz="2400" spc="-5" dirty="0">
                  <a:cs typeface="Arial"/>
                </a:rPr>
                <a:t>o</a:t>
              </a:r>
              <a:r>
                <a:rPr sz="2400" dirty="0">
                  <a:cs typeface="Arial"/>
                </a:rPr>
                <a:t>i</a:t>
              </a:r>
              <a:r>
                <a:rPr sz="2400" spc="-5" dirty="0">
                  <a:cs typeface="Arial"/>
                </a:rPr>
                <a:t>dab</a:t>
              </a:r>
              <a:r>
                <a:rPr sz="2400" dirty="0">
                  <a:cs typeface="Arial"/>
                </a:rPr>
                <a:t>le  </a:t>
              </a:r>
              <a:r>
                <a:rPr sz="2400" spc="-5" dirty="0">
                  <a:cs typeface="Arial"/>
                </a:rPr>
                <a:t>error</a:t>
              </a:r>
              <a:endParaRPr sz="2400" dirty="0">
                <a:cs typeface="Arial"/>
              </a:endParaRPr>
            </a:p>
          </p:txBody>
        </p:sp>
        <p:sp>
          <p:nvSpPr>
            <p:cNvPr id="10" name="object 11"/>
            <p:cNvSpPr txBox="1"/>
            <p:nvPr/>
          </p:nvSpPr>
          <p:spPr>
            <a:xfrm>
              <a:off x="3606724" y="3354794"/>
              <a:ext cx="2166123" cy="111094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065" marR="5080" algn="ctr">
                <a:lnSpc>
                  <a:spcPct val="99400"/>
                </a:lnSpc>
                <a:spcBef>
                  <a:spcPts val="110"/>
                </a:spcBef>
              </a:pPr>
              <a:r>
                <a:rPr lang="en-US" altLang="zh-CN" sz="2400" spc="-5" dirty="0">
                  <a:cs typeface="Arial"/>
                </a:rPr>
                <a:t>Error due </a:t>
              </a:r>
              <a:r>
                <a:rPr lang="en-US" altLang="zh-CN" sz="2400" dirty="0">
                  <a:cs typeface="Arial"/>
                </a:rPr>
                <a:t>to  </a:t>
              </a:r>
              <a:r>
                <a:rPr lang="en-US" altLang="zh-CN" sz="2400" spc="-5" dirty="0">
                  <a:cs typeface="Arial"/>
                </a:rPr>
                <a:t>variance of</a:t>
              </a:r>
              <a:r>
                <a:rPr lang="en-US" altLang="zh-CN" sz="2400" spc="-55" dirty="0">
                  <a:cs typeface="Arial"/>
                </a:rPr>
                <a:t> </a:t>
              </a:r>
              <a:r>
                <a:rPr lang="en-US" altLang="zh-CN" sz="2400" spc="-5" dirty="0">
                  <a:cs typeface="Arial"/>
                </a:rPr>
                <a:t>training samples</a:t>
              </a:r>
            </a:p>
          </p:txBody>
        </p:sp>
        <p:sp>
          <p:nvSpPr>
            <p:cNvPr id="12" name="object 13"/>
            <p:cNvSpPr txBox="1"/>
            <p:nvPr/>
          </p:nvSpPr>
          <p:spPr>
            <a:xfrm>
              <a:off x="5878542" y="3354794"/>
              <a:ext cx="2201923" cy="111094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065" marR="5080" algn="ctr">
                <a:lnSpc>
                  <a:spcPct val="99400"/>
                </a:lnSpc>
                <a:spcBef>
                  <a:spcPts val="110"/>
                </a:spcBef>
              </a:pPr>
              <a:r>
                <a:rPr lang="en-US" altLang="zh-CN" sz="2400" spc="-5" dirty="0">
                  <a:cs typeface="Arial"/>
                </a:rPr>
                <a:t>Error due </a:t>
              </a:r>
              <a:r>
                <a:rPr lang="en-US" altLang="zh-CN" sz="2400" dirty="0">
                  <a:cs typeface="Arial"/>
                </a:rPr>
                <a:t>to  </a:t>
              </a:r>
              <a:r>
                <a:rPr lang="en-US" altLang="zh-CN" sz="2400" spc="-5" dirty="0">
                  <a:cs typeface="Arial"/>
                </a:rPr>
                <a:t>incorrect  a</a:t>
              </a:r>
              <a:r>
                <a:rPr lang="en-US" altLang="zh-CN" sz="2400" dirty="0">
                  <a:cs typeface="Arial"/>
                </a:rPr>
                <a:t>ss</a:t>
              </a:r>
              <a:r>
                <a:rPr lang="en-US" altLang="zh-CN" sz="2400" spc="-5" dirty="0">
                  <a:cs typeface="Arial"/>
                </a:rPr>
                <a:t>u</a:t>
              </a:r>
              <a:r>
                <a:rPr lang="en-US" altLang="zh-CN" sz="2400" dirty="0">
                  <a:cs typeface="Arial"/>
                </a:rPr>
                <a:t>m</a:t>
              </a:r>
              <a:r>
                <a:rPr lang="en-US" altLang="zh-CN" sz="2400" spc="-5" dirty="0">
                  <a:cs typeface="Arial"/>
                </a:rPr>
                <a:t>pt</a:t>
              </a:r>
              <a:r>
                <a:rPr lang="en-US" altLang="zh-CN" sz="2400" dirty="0">
                  <a:cs typeface="Arial"/>
                </a:rPr>
                <a:t>i</a:t>
              </a:r>
              <a:r>
                <a:rPr lang="en-US" altLang="zh-CN" sz="2400" spc="-5" dirty="0">
                  <a:cs typeface="Arial"/>
                </a:rPr>
                <a:t>on</a:t>
              </a:r>
              <a:r>
                <a:rPr lang="en-US" altLang="zh-CN" sz="2400" dirty="0">
                  <a:cs typeface="Arial"/>
                </a:rPr>
                <a:t>s</a:t>
              </a:r>
            </a:p>
          </p:txBody>
        </p:sp>
        <p:cxnSp>
          <p:nvCxnSpPr>
            <p:cNvPr id="14" name="直接箭头连接符 13"/>
            <p:cNvCxnSpPr>
              <a:stCxn id="8" idx="0"/>
            </p:cNvCxnSpPr>
            <p:nvPr/>
          </p:nvCxnSpPr>
          <p:spPr>
            <a:xfrm flipV="1">
              <a:off x="2741354" y="2761995"/>
              <a:ext cx="545856" cy="6116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0" idx="0"/>
            </p:cNvCxnSpPr>
            <p:nvPr/>
          </p:nvCxnSpPr>
          <p:spPr>
            <a:xfrm flipH="1" flipV="1">
              <a:off x="4629704" y="2749930"/>
              <a:ext cx="60082" cy="6048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2" idx="0"/>
            </p:cNvCxnSpPr>
            <p:nvPr/>
          </p:nvCxnSpPr>
          <p:spPr>
            <a:xfrm flipH="1" flipV="1">
              <a:off x="5878542" y="2749930"/>
              <a:ext cx="1100962" cy="6048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022" y="0"/>
            <a:ext cx="7665605" cy="585111"/>
          </a:xfrm>
        </p:spPr>
        <p:txBody>
          <a:bodyPr/>
          <a:lstStyle/>
          <a:p>
            <a:pPr marL="12700">
              <a:lnSpc>
                <a:spcPts val="3510"/>
              </a:lnSpc>
              <a:spcBef>
                <a:spcPts val="100"/>
              </a:spcBef>
            </a:pPr>
            <a:r>
              <a:rPr lang="en-US" sz="2800" spc="-5" dirty="0">
                <a:solidFill>
                  <a:srgbClr val="000000"/>
                </a:solidFill>
              </a:rPr>
              <a:t>Another View: </a:t>
            </a:r>
            <a:r>
              <a:rPr lang="en-US" sz="2800" dirty="0">
                <a:solidFill>
                  <a:srgbClr val="000000"/>
                </a:solidFill>
              </a:rPr>
              <a:t>Bias </a:t>
            </a:r>
            <a:r>
              <a:rPr lang="en-US" sz="2800" spc="-5" dirty="0">
                <a:solidFill>
                  <a:srgbClr val="000000"/>
                </a:solidFill>
              </a:rPr>
              <a:t>and </a:t>
            </a:r>
            <a:r>
              <a:rPr lang="en-US" sz="2800" spc="-20" dirty="0">
                <a:solidFill>
                  <a:srgbClr val="000000"/>
                </a:solidFill>
              </a:rPr>
              <a:t>Variance </a:t>
            </a:r>
            <a:r>
              <a:rPr lang="en-US" sz="2800" spc="-5" dirty="0">
                <a:solidFill>
                  <a:srgbClr val="000000"/>
                </a:solidFill>
              </a:rPr>
              <a:t>Trade-off</a:t>
            </a:r>
            <a:r>
              <a:rPr lang="en-US" sz="2800" spc="-40" dirty="0">
                <a:solidFill>
                  <a:srgbClr val="000000"/>
                </a:solidFill>
              </a:rPr>
              <a:t> </a:t>
            </a:r>
            <a:r>
              <a:rPr lang="en-US" sz="2800" spc="-30" dirty="0">
                <a:solidFill>
                  <a:srgbClr val="000000"/>
                </a:solidFill>
              </a:rPr>
              <a:t>for</a:t>
            </a:r>
            <a:br>
              <a:rPr lang="en-US" sz="2800" dirty="0"/>
            </a:br>
            <a:r>
              <a:rPr lang="en-US" sz="2800" spc="-20" dirty="0">
                <a:solidFill>
                  <a:srgbClr val="000000"/>
                </a:solidFill>
              </a:rPr>
              <a:t>parameter </a:t>
            </a:r>
            <a:r>
              <a:rPr lang="en-US" sz="2800" spc="-10" dirty="0">
                <a:solidFill>
                  <a:srgbClr val="000000"/>
                </a:solidFill>
              </a:rPr>
              <a:t>estimation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7" name="object 4"/>
          <p:cNvSpPr/>
          <p:nvPr/>
        </p:nvSpPr>
        <p:spPr>
          <a:xfrm>
            <a:off x="655479" y="1911256"/>
            <a:ext cx="7802880" cy="1584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1428612" y="5261861"/>
            <a:ext cx="6015941" cy="3904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/>
          <p:nvPr/>
        </p:nvSpPr>
        <p:spPr>
          <a:xfrm>
            <a:off x="4667634" y="4074828"/>
            <a:ext cx="130873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algn="ctr">
              <a:lnSpc>
                <a:spcPct val="99400"/>
              </a:lnSpc>
              <a:spcBef>
                <a:spcPts val="110"/>
              </a:spcBef>
            </a:pPr>
            <a:r>
              <a:rPr sz="1800" spc="-5" dirty="0">
                <a:cs typeface="Arial"/>
              </a:rPr>
              <a:t>Error due </a:t>
            </a:r>
            <a:r>
              <a:rPr sz="1800" dirty="0">
                <a:cs typeface="Arial"/>
              </a:rPr>
              <a:t>to  </a:t>
            </a:r>
            <a:r>
              <a:rPr sz="1800" spc="-5" dirty="0">
                <a:cs typeface="Arial"/>
              </a:rPr>
              <a:t>incorrect  a</a:t>
            </a:r>
            <a:r>
              <a:rPr sz="1800" dirty="0">
                <a:cs typeface="Arial"/>
              </a:rPr>
              <a:t>ss</a:t>
            </a:r>
            <a:r>
              <a:rPr sz="1800" spc="-5" dirty="0">
                <a:cs typeface="Arial"/>
              </a:rPr>
              <a:t>u</a:t>
            </a:r>
            <a:r>
              <a:rPr sz="1800" dirty="0">
                <a:cs typeface="Arial"/>
              </a:rPr>
              <a:t>m</a:t>
            </a:r>
            <a:r>
              <a:rPr sz="1800" spc="-5" dirty="0">
                <a:cs typeface="Arial"/>
              </a:rPr>
              <a:t>pt</a:t>
            </a:r>
            <a:r>
              <a:rPr sz="1800" dirty="0">
                <a:cs typeface="Arial"/>
              </a:rPr>
              <a:t>i</a:t>
            </a:r>
            <a:r>
              <a:rPr sz="1800" spc="-5" dirty="0">
                <a:cs typeface="Arial"/>
              </a:rPr>
              <a:t>on</a:t>
            </a:r>
            <a:r>
              <a:rPr sz="1800" dirty="0">
                <a:cs typeface="Arial"/>
              </a:rPr>
              <a:t>s</a:t>
            </a:r>
          </a:p>
        </p:txBody>
      </p:sp>
      <p:sp>
        <p:nvSpPr>
          <p:cNvPr id="11" name="object 8"/>
          <p:cNvSpPr txBox="1"/>
          <p:nvPr/>
        </p:nvSpPr>
        <p:spPr>
          <a:xfrm>
            <a:off x="2121909" y="4184555"/>
            <a:ext cx="195643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99400"/>
              </a:lnSpc>
              <a:spcBef>
                <a:spcPts val="110"/>
              </a:spcBef>
            </a:pPr>
            <a:r>
              <a:rPr sz="1800" spc="-5" dirty="0">
                <a:cs typeface="Arial"/>
              </a:rPr>
              <a:t>Error due </a:t>
            </a:r>
            <a:r>
              <a:rPr sz="1800" dirty="0">
                <a:cs typeface="Arial"/>
              </a:rPr>
              <a:t>to  </a:t>
            </a:r>
            <a:r>
              <a:rPr sz="1800" spc="-5" dirty="0">
                <a:cs typeface="Arial"/>
              </a:rPr>
              <a:t>variance of</a:t>
            </a:r>
            <a:r>
              <a:rPr sz="1800" spc="-55" dirty="0">
                <a:cs typeface="Arial"/>
              </a:rPr>
              <a:t> </a:t>
            </a:r>
            <a:r>
              <a:rPr sz="1800" spc="-5" dirty="0">
                <a:cs typeface="Arial"/>
              </a:rPr>
              <a:t>training  samples</a:t>
            </a:r>
            <a:endParaRPr sz="1800" dirty="0">
              <a:cs typeface="Arial"/>
            </a:endParaRPr>
          </a:p>
        </p:txBody>
      </p:sp>
      <p:sp>
        <p:nvSpPr>
          <p:cNvPr id="13" name="object 10"/>
          <p:cNvSpPr/>
          <p:nvPr/>
        </p:nvSpPr>
        <p:spPr>
          <a:xfrm>
            <a:off x="7239861" y="3252443"/>
            <a:ext cx="948055" cy="483870"/>
          </a:xfrm>
          <a:custGeom>
            <a:avLst/>
            <a:gdLst/>
            <a:ahLst/>
            <a:cxnLst/>
            <a:rect l="l" t="t" r="r" b="b"/>
            <a:pathLst>
              <a:path w="948054" h="483870">
                <a:moveTo>
                  <a:pt x="867309" y="0"/>
                </a:moveTo>
                <a:lnTo>
                  <a:pt x="80551" y="0"/>
                </a:lnTo>
                <a:lnTo>
                  <a:pt x="49197" y="6329"/>
                </a:lnTo>
                <a:lnTo>
                  <a:pt x="23592" y="23592"/>
                </a:lnTo>
                <a:lnTo>
                  <a:pt x="6330" y="49195"/>
                </a:lnTo>
                <a:lnTo>
                  <a:pt x="0" y="80549"/>
                </a:lnTo>
                <a:lnTo>
                  <a:pt x="0" y="402742"/>
                </a:lnTo>
                <a:lnTo>
                  <a:pt x="6330" y="434096"/>
                </a:lnTo>
                <a:lnTo>
                  <a:pt x="23592" y="459700"/>
                </a:lnTo>
                <a:lnTo>
                  <a:pt x="49197" y="476963"/>
                </a:lnTo>
                <a:lnTo>
                  <a:pt x="80551" y="483293"/>
                </a:lnTo>
                <a:lnTo>
                  <a:pt x="867309" y="483293"/>
                </a:lnTo>
                <a:lnTo>
                  <a:pt x="898663" y="476963"/>
                </a:lnTo>
                <a:lnTo>
                  <a:pt x="924267" y="459700"/>
                </a:lnTo>
                <a:lnTo>
                  <a:pt x="941530" y="434096"/>
                </a:lnTo>
                <a:lnTo>
                  <a:pt x="947860" y="402742"/>
                </a:lnTo>
                <a:lnTo>
                  <a:pt x="947860" y="80549"/>
                </a:lnTo>
                <a:lnTo>
                  <a:pt x="941530" y="49195"/>
                </a:lnTo>
                <a:lnTo>
                  <a:pt x="924267" y="23592"/>
                </a:lnTo>
                <a:lnTo>
                  <a:pt x="898663" y="6329"/>
                </a:lnTo>
                <a:lnTo>
                  <a:pt x="8673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1"/>
              <p:cNvSpPr txBox="1"/>
              <p:nvPr/>
            </p:nvSpPr>
            <p:spPr>
              <a:xfrm>
                <a:off x="7239861" y="3397059"/>
                <a:ext cx="1218498" cy="33368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40259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pc="-5" dirty="0" smtClean="0">
                          <a:latin typeface="Cambria Math" panose="02040503050406030204" pitchFamily="18" charset="0"/>
                          <a:cs typeface="Calibri"/>
                        </a:rPr>
                        <m:t>𝐸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zh-CN" sz="2000" i="1" spc="-5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accPr>
                        <m:e>
                          <m:r>
                            <a:rPr lang="zh-CN" altLang="en-US" sz="2000" i="1" spc="-5" dirty="0" smtClean="0">
                              <a:latin typeface="Cambria Math" panose="02040503050406030204" pitchFamily="18" charset="0"/>
                              <a:cs typeface="Calibri"/>
                            </a:rPr>
                            <m:t>𝜃</m:t>
                          </m:r>
                        </m:e>
                      </m:acc>
                      <m:r>
                        <a:rPr lang="en-US" altLang="zh-CN" sz="2000" i="1" spc="5" dirty="0"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000" i="1" spc="-5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accPr>
                        <m:e>
                          <m:r>
                            <a:rPr lang="zh-CN" altLang="en-US" sz="2000" i="1" spc="-5" dirty="0" smtClean="0">
                              <a:latin typeface="Cambria Math" panose="02040503050406030204" pitchFamily="18" charset="0"/>
                              <a:cs typeface="Calibri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sz="20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4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861" y="3397059"/>
                <a:ext cx="1218498" cy="333681"/>
              </a:xfrm>
              <a:prstGeom prst="rect">
                <a:avLst/>
              </a:prstGeom>
              <a:blipFill>
                <a:blip r:embed="rId4"/>
                <a:stretch>
                  <a:fillRect t="-16364" r="-21500" b="-3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/>
          <p:cNvCxnSpPr/>
          <p:nvPr/>
        </p:nvCxnSpPr>
        <p:spPr>
          <a:xfrm flipH="1" flipV="1">
            <a:off x="5555848" y="3397059"/>
            <a:ext cx="1684013" cy="9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0"/>
          </p:cNvCxnSpPr>
          <p:nvPr/>
        </p:nvCxnSpPr>
        <p:spPr>
          <a:xfrm flipH="1" flipV="1">
            <a:off x="3028950" y="3496215"/>
            <a:ext cx="71177" cy="68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" idx="0"/>
          </p:cNvCxnSpPr>
          <p:nvPr/>
        </p:nvCxnSpPr>
        <p:spPr>
          <a:xfrm flipH="1" flipV="1">
            <a:off x="4363656" y="3496215"/>
            <a:ext cx="958346" cy="57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ts val="3780"/>
              </a:lnSpc>
              <a:spcBef>
                <a:spcPts val="100"/>
              </a:spcBef>
            </a:pPr>
            <a:r>
              <a:rPr lang="en-US" altLang="zh-CN" dirty="0"/>
              <a:t>Course Content Plan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462028" y="1502426"/>
            <a:ext cx="4757420" cy="219900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667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rgbClr val="000000"/>
              </a:buClr>
              <a:buSzTx/>
              <a:buFont typeface="Wingdings"/>
              <a:buChar char=""/>
              <a:tabLst>
                <a:tab pos="466725" algn="l"/>
              </a:tabLst>
              <a:defRPr/>
            </a:pP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Regression</a:t>
            </a:r>
            <a:r>
              <a:rPr kumimoji="0" sz="3200" b="0" i="0" u="none" strike="noStrike" kern="1200" cap="none" spc="-5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(supervised)</a:t>
            </a:r>
          </a:p>
          <a:p>
            <a:pPr marL="4667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000000"/>
              </a:buClr>
              <a:buSzTx/>
              <a:buFont typeface="Wingdings"/>
              <a:buChar char=""/>
              <a:tabLst>
                <a:tab pos="466725" algn="l"/>
              </a:tabLst>
              <a:defRPr/>
            </a:pP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Classification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(supervised)</a:t>
            </a:r>
          </a:p>
          <a:p>
            <a:pPr marL="4667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/>
              <a:buChar char=""/>
              <a:tabLst>
                <a:tab pos="466725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Unsupervised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models</a:t>
            </a:r>
          </a:p>
          <a:p>
            <a:pPr marL="4667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Tx/>
              <a:buFont typeface="Wingdings"/>
              <a:buChar char=""/>
              <a:tabLst>
                <a:tab pos="466725" algn="l"/>
              </a:tabLst>
              <a:defRPr/>
            </a:pP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CE2CD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Learning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CE2CD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CE2CD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theory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462028" y="4266961"/>
            <a:ext cx="33451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7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/>
              <a:buChar char=""/>
              <a:tabLst>
                <a:tab pos="466725" algn="l"/>
              </a:tabLst>
              <a:defRPr/>
            </a:pP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Graphical</a:t>
            </a:r>
            <a:r>
              <a:rPr kumimoji="0" sz="3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models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462028" y="5345954"/>
            <a:ext cx="4335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marR="0" lvl="0" indent="-36322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96875"/>
              <a:buFont typeface="Wingdings"/>
              <a:buChar char=""/>
              <a:tabLst>
                <a:tab pos="375920" algn="l"/>
              </a:tabLst>
              <a:defRPr/>
            </a:pP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Reinforcement</a:t>
            </a:r>
            <a:r>
              <a:rPr kumimoji="0" sz="32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Learning</a:t>
            </a:r>
          </a:p>
        </p:txBody>
      </p:sp>
      <p:sp>
        <p:nvSpPr>
          <p:cNvPr id="10" name="object 9"/>
          <p:cNvSpPr/>
          <p:nvPr/>
        </p:nvSpPr>
        <p:spPr>
          <a:xfrm>
            <a:off x="5437233" y="1442611"/>
            <a:ext cx="2077085" cy="569595"/>
          </a:xfrm>
          <a:custGeom>
            <a:avLst/>
            <a:gdLst/>
            <a:ahLst/>
            <a:cxnLst/>
            <a:rect l="l" t="t" r="r" b="b"/>
            <a:pathLst>
              <a:path w="2077084" h="569594">
                <a:moveTo>
                  <a:pt x="284529" y="0"/>
                </a:moveTo>
                <a:lnTo>
                  <a:pt x="0" y="284532"/>
                </a:lnTo>
                <a:lnTo>
                  <a:pt x="284529" y="569062"/>
                </a:lnTo>
                <a:lnTo>
                  <a:pt x="284529" y="426796"/>
                </a:lnTo>
                <a:lnTo>
                  <a:pt x="2076891" y="426796"/>
                </a:lnTo>
                <a:lnTo>
                  <a:pt x="2076891" y="142265"/>
                </a:lnTo>
                <a:lnTo>
                  <a:pt x="284529" y="142265"/>
                </a:lnTo>
                <a:lnTo>
                  <a:pt x="28452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5437232" y="1442611"/>
            <a:ext cx="2077085" cy="569595"/>
          </a:xfrm>
          <a:custGeom>
            <a:avLst/>
            <a:gdLst/>
            <a:ahLst/>
            <a:cxnLst/>
            <a:rect l="l" t="t" r="r" b="b"/>
            <a:pathLst>
              <a:path w="2077084" h="569594">
                <a:moveTo>
                  <a:pt x="2076892" y="142266"/>
                </a:moveTo>
                <a:lnTo>
                  <a:pt x="284530" y="142266"/>
                </a:lnTo>
                <a:lnTo>
                  <a:pt x="284530" y="0"/>
                </a:lnTo>
                <a:lnTo>
                  <a:pt x="0" y="284532"/>
                </a:lnTo>
                <a:lnTo>
                  <a:pt x="284530" y="569063"/>
                </a:lnTo>
                <a:lnTo>
                  <a:pt x="284530" y="426796"/>
                </a:lnTo>
                <a:lnTo>
                  <a:pt x="2076892" y="426796"/>
                </a:lnTo>
                <a:lnTo>
                  <a:pt x="2076892" y="142266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5757443" y="1564402"/>
            <a:ext cx="1579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continuous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3" name="object 12"/>
          <p:cNvSpPr/>
          <p:nvPr/>
        </p:nvSpPr>
        <p:spPr>
          <a:xfrm>
            <a:off x="5437233" y="2109313"/>
            <a:ext cx="2077085" cy="584835"/>
          </a:xfrm>
          <a:custGeom>
            <a:avLst/>
            <a:gdLst/>
            <a:ahLst/>
            <a:cxnLst/>
            <a:rect l="l" t="t" r="r" b="b"/>
            <a:pathLst>
              <a:path w="2077084" h="584835">
                <a:moveTo>
                  <a:pt x="273909" y="0"/>
                </a:moveTo>
                <a:lnTo>
                  <a:pt x="0" y="292376"/>
                </a:lnTo>
                <a:lnTo>
                  <a:pt x="273909" y="584752"/>
                </a:lnTo>
                <a:lnTo>
                  <a:pt x="273909" y="438564"/>
                </a:lnTo>
                <a:lnTo>
                  <a:pt x="2076891" y="438564"/>
                </a:lnTo>
                <a:lnTo>
                  <a:pt x="2076891" y="146188"/>
                </a:lnTo>
                <a:lnTo>
                  <a:pt x="273909" y="146188"/>
                </a:lnTo>
                <a:lnTo>
                  <a:pt x="27390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3"/>
          <p:cNvSpPr/>
          <p:nvPr/>
        </p:nvSpPr>
        <p:spPr>
          <a:xfrm>
            <a:off x="5437232" y="2109313"/>
            <a:ext cx="2077085" cy="584835"/>
          </a:xfrm>
          <a:custGeom>
            <a:avLst/>
            <a:gdLst/>
            <a:ahLst/>
            <a:cxnLst/>
            <a:rect l="l" t="t" r="r" b="b"/>
            <a:pathLst>
              <a:path w="2077084" h="584835">
                <a:moveTo>
                  <a:pt x="2076892" y="146188"/>
                </a:moveTo>
                <a:lnTo>
                  <a:pt x="273909" y="146188"/>
                </a:lnTo>
                <a:lnTo>
                  <a:pt x="273909" y="0"/>
                </a:lnTo>
                <a:lnTo>
                  <a:pt x="0" y="292377"/>
                </a:lnTo>
                <a:lnTo>
                  <a:pt x="273909" y="584753"/>
                </a:lnTo>
                <a:lnTo>
                  <a:pt x="273909" y="438564"/>
                </a:lnTo>
                <a:lnTo>
                  <a:pt x="2076892" y="438564"/>
                </a:lnTo>
                <a:lnTo>
                  <a:pt x="2076892" y="146188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4"/>
          <p:cNvSpPr txBox="1"/>
          <p:nvPr/>
        </p:nvSpPr>
        <p:spPr>
          <a:xfrm>
            <a:off x="5903758" y="2238009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discrete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6" name="object 15"/>
          <p:cNvSpPr/>
          <p:nvPr/>
        </p:nvSpPr>
        <p:spPr>
          <a:xfrm>
            <a:off x="5437233" y="2724737"/>
            <a:ext cx="2077085" cy="673735"/>
          </a:xfrm>
          <a:custGeom>
            <a:avLst/>
            <a:gdLst/>
            <a:ahLst/>
            <a:cxnLst/>
            <a:rect l="l" t="t" r="r" b="b"/>
            <a:pathLst>
              <a:path w="2077084" h="673735">
                <a:moveTo>
                  <a:pt x="336694" y="0"/>
                </a:moveTo>
                <a:lnTo>
                  <a:pt x="0" y="336698"/>
                </a:lnTo>
                <a:lnTo>
                  <a:pt x="336694" y="673394"/>
                </a:lnTo>
                <a:lnTo>
                  <a:pt x="336694" y="505045"/>
                </a:lnTo>
                <a:lnTo>
                  <a:pt x="2076891" y="505045"/>
                </a:lnTo>
                <a:lnTo>
                  <a:pt x="2076891" y="168347"/>
                </a:lnTo>
                <a:lnTo>
                  <a:pt x="336694" y="168347"/>
                </a:lnTo>
                <a:lnTo>
                  <a:pt x="33669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6"/>
          <p:cNvSpPr/>
          <p:nvPr/>
        </p:nvSpPr>
        <p:spPr>
          <a:xfrm>
            <a:off x="5437232" y="2724737"/>
            <a:ext cx="2077085" cy="673735"/>
          </a:xfrm>
          <a:custGeom>
            <a:avLst/>
            <a:gdLst/>
            <a:ahLst/>
            <a:cxnLst/>
            <a:rect l="l" t="t" r="r" b="b"/>
            <a:pathLst>
              <a:path w="2077084" h="673735">
                <a:moveTo>
                  <a:pt x="2076892" y="168348"/>
                </a:moveTo>
                <a:lnTo>
                  <a:pt x="336695" y="168348"/>
                </a:lnTo>
                <a:lnTo>
                  <a:pt x="336695" y="0"/>
                </a:lnTo>
                <a:lnTo>
                  <a:pt x="0" y="336698"/>
                </a:lnTo>
                <a:lnTo>
                  <a:pt x="336695" y="673395"/>
                </a:lnTo>
                <a:lnTo>
                  <a:pt x="336695" y="505046"/>
                </a:lnTo>
                <a:lnTo>
                  <a:pt x="2076892" y="505046"/>
                </a:lnTo>
                <a:lnTo>
                  <a:pt x="2076892" y="168348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7"/>
          <p:cNvSpPr txBox="1"/>
          <p:nvPr/>
        </p:nvSpPr>
        <p:spPr>
          <a:xfrm>
            <a:off x="6316172" y="2899426"/>
            <a:ext cx="488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</a:t>
            </a:r>
            <a:r>
              <a:rPr kumimoji="0" sz="1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9" name="object 18"/>
          <p:cNvSpPr/>
          <p:nvPr/>
        </p:nvSpPr>
        <p:spPr>
          <a:xfrm>
            <a:off x="5437233" y="3336561"/>
            <a:ext cx="2077085" cy="673735"/>
          </a:xfrm>
          <a:custGeom>
            <a:avLst/>
            <a:gdLst/>
            <a:ahLst/>
            <a:cxnLst/>
            <a:rect l="l" t="t" r="r" b="b"/>
            <a:pathLst>
              <a:path w="2077084" h="673735">
                <a:moveTo>
                  <a:pt x="336694" y="0"/>
                </a:moveTo>
                <a:lnTo>
                  <a:pt x="0" y="336698"/>
                </a:lnTo>
                <a:lnTo>
                  <a:pt x="336694" y="673395"/>
                </a:lnTo>
                <a:lnTo>
                  <a:pt x="336694" y="505047"/>
                </a:lnTo>
                <a:lnTo>
                  <a:pt x="2076891" y="505047"/>
                </a:lnTo>
                <a:lnTo>
                  <a:pt x="2076891" y="168348"/>
                </a:lnTo>
                <a:lnTo>
                  <a:pt x="336694" y="168348"/>
                </a:lnTo>
                <a:lnTo>
                  <a:pt x="33669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19"/>
          <p:cNvSpPr/>
          <p:nvPr/>
        </p:nvSpPr>
        <p:spPr>
          <a:xfrm>
            <a:off x="5437232" y="3336561"/>
            <a:ext cx="2077085" cy="673735"/>
          </a:xfrm>
          <a:custGeom>
            <a:avLst/>
            <a:gdLst/>
            <a:ahLst/>
            <a:cxnLst/>
            <a:rect l="l" t="t" r="r" b="b"/>
            <a:pathLst>
              <a:path w="2077084" h="673735">
                <a:moveTo>
                  <a:pt x="2076892" y="168348"/>
                </a:moveTo>
                <a:lnTo>
                  <a:pt x="336695" y="168348"/>
                </a:lnTo>
                <a:lnTo>
                  <a:pt x="336695" y="0"/>
                </a:lnTo>
                <a:lnTo>
                  <a:pt x="0" y="336698"/>
                </a:lnTo>
                <a:lnTo>
                  <a:pt x="336695" y="673395"/>
                </a:lnTo>
                <a:lnTo>
                  <a:pt x="336695" y="505046"/>
                </a:lnTo>
                <a:lnTo>
                  <a:pt x="2076892" y="505046"/>
                </a:lnTo>
                <a:lnTo>
                  <a:pt x="2076892" y="168348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0"/>
          <p:cNvSpPr txBox="1"/>
          <p:nvPr/>
        </p:nvSpPr>
        <p:spPr>
          <a:xfrm>
            <a:off x="6131227" y="3512073"/>
            <a:ext cx="857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About</a:t>
            </a:r>
            <a:r>
              <a:rPr kumimoji="0" sz="1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f()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2" name="object 21"/>
          <p:cNvSpPr/>
          <p:nvPr/>
        </p:nvSpPr>
        <p:spPr>
          <a:xfrm>
            <a:off x="5408879" y="4285083"/>
            <a:ext cx="3629660" cy="673735"/>
          </a:xfrm>
          <a:custGeom>
            <a:avLst/>
            <a:gdLst/>
            <a:ahLst/>
            <a:cxnLst/>
            <a:rect l="l" t="t" r="r" b="b"/>
            <a:pathLst>
              <a:path w="3629659" h="673735">
                <a:moveTo>
                  <a:pt x="336697" y="0"/>
                </a:moveTo>
                <a:lnTo>
                  <a:pt x="0" y="336697"/>
                </a:lnTo>
                <a:lnTo>
                  <a:pt x="336697" y="673395"/>
                </a:lnTo>
                <a:lnTo>
                  <a:pt x="336697" y="505045"/>
                </a:lnTo>
                <a:lnTo>
                  <a:pt x="3629245" y="505045"/>
                </a:lnTo>
                <a:lnTo>
                  <a:pt x="3629245" y="168348"/>
                </a:lnTo>
                <a:lnTo>
                  <a:pt x="336697" y="168348"/>
                </a:lnTo>
                <a:lnTo>
                  <a:pt x="33669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2"/>
          <p:cNvSpPr/>
          <p:nvPr/>
        </p:nvSpPr>
        <p:spPr>
          <a:xfrm>
            <a:off x="5408879" y="4285083"/>
            <a:ext cx="3629660" cy="673735"/>
          </a:xfrm>
          <a:custGeom>
            <a:avLst/>
            <a:gdLst/>
            <a:ahLst/>
            <a:cxnLst/>
            <a:rect l="l" t="t" r="r" b="b"/>
            <a:pathLst>
              <a:path w="3629659" h="673735">
                <a:moveTo>
                  <a:pt x="3629246" y="168348"/>
                </a:moveTo>
                <a:lnTo>
                  <a:pt x="336697" y="168348"/>
                </a:lnTo>
                <a:lnTo>
                  <a:pt x="336697" y="0"/>
                </a:lnTo>
                <a:lnTo>
                  <a:pt x="0" y="336697"/>
                </a:lnTo>
                <a:lnTo>
                  <a:pt x="336697" y="673395"/>
                </a:lnTo>
                <a:lnTo>
                  <a:pt x="336697" y="505046"/>
                </a:lnTo>
                <a:lnTo>
                  <a:pt x="3629246" y="505046"/>
                </a:lnTo>
                <a:lnTo>
                  <a:pt x="3629246" y="168348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3"/>
          <p:cNvSpPr txBox="1"/>
          <p:nvPr/>
        </p:nvSpPr>
        <p:spPr>
          <a:xfrm>
            <a:off x="5690680" y="4460002"/>
            <a:ext cx="3234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About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interactions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among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X1,…</a:t>
            </a:r>
            <a:r>
              <a:rPr kumimoji="0" sz="1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Xp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5" name="object 24"/>
          <p:cNvSpPr/>
          <p:nvPr/>
        </p:nvSpPr>
        <p:spPr>
          <a:xfrm>
            <a:off x="5408879" y="5121570"/>
            <a:ext cx="3629660" cy="1100455"/>
          </a:xfrm>
          <a:custGeom>
            <a:avLst/>
            <a:gdLst/>
            <a:ahLst/>
            <a:cxnLst/>
            <a:rect l="l" t="t" r="r" b="b"/>
            <a:pathLst>
              <a:path w="3629659" h="1100454">
                <a:moveTo>
                  <a:pt x="317498" y="0"/>
                </a:moveTo>
                <a:lnTo>
                  <a:pt x="0" y="549970"/>
                </a:lnTo>
                <a:lnTo>
                  <a:pt x="317498" y="1099942"/>
                </a:lnTo>
                <a:lnTo>
                  <a:pt x="317498" y="824958"/>
                </a:lnTo>
                <a:lnTo>
                  <a:pt x="3629245" y="824958"/>
                </a:lnTo>
                <a:lnTo>
                  <a:pt x="3629245" y="274986"/>
                </a:lnTo>
                <a:lnTo>
                  <a:pt x="317498" y="274986"/>
                </a:lnTo>
                <a:lnTo>
                  <a:pt x="31749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5"/>
          <p:cNvSpPr/>
          <p:nvPr/>
        </p:nvSpPr>
        <p:spPr>
          <a:xfrm>
            <a:off x="5408879" y="5121570"/>
            <a:ext cx="3629660" cy="1100455"/>
          </a:xfrm>
          <a:custGeom>
            <a:avLst/>
            <a:gdLst/>
            <a:ahLst/>
            <a:cxnLst/>
            <a:rect l="l" t="t" r="r" b="b"/>
            <a:pathLst>
              <a:path w="3629659" h="1100454">
                <a:moveTo>
                  <a:pt x="3629246" y="274987"/>
                </a:moveTo>
                <a:lnTo>
                  <a:pt x="317499" y="274987"/>
                </a:lnTo>
                <a:lnTo>
                  <a:pt x="317499" y="0"/>
                </a:lnTo>
                <a:lnTo>
                  <a:pt x="0" y="549971"/>
                </a:lnTo>
                <a:lnTo>
                  <a:pt x="317499" y="1099943"/>
                </a:lnTo>
                <a:lnTo>
                  <a:pt x="317499" y="824959"/>
                </a:lnTo>
                <a:lnTo>
                  <a:pt x="3629246" y="824959"/>
                </a:lnTo>
                <a:lnTo>
                  <a:pt x="3629246" y="274987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6"/>
          <p:cNvSpPr txBox="1"/>
          <p:nvPr/>
        </p:nvSpPr>
        <p:spPr>
          <a:xfrm>
            <a:off x="5646367" y="5371353"/>
            <a:ext cx="314706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2110"/>
              </a:lnSpc>
              <a:spcBef>
                <a:spcPts val="2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Learn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program to Interact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with its 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environment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780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25867"/>
            <a:ext cx="7665605" cy="585111"/>
          </a:xfrm>
        </p:spPr>
        <p:txBody>
          <a:bodyPr/>
          <a:lstStyle/>
          <a:p>
            <a:r>
              <a:rPr lang="en-US" sz="2800" spc="-5" dirty="0">
                <a:solidFill>
                  <a:srgbClr val="000000"/>
                </a:solidFill>
              </a:rPr>
              <a:t>Bias </a:t>
            </a:r>
            <a:r>
              <a:rPr lang="en-US" sz="2800" dirty="0">
                <a:solidFill>
                  <a:srgbClr val="000000"/>
                </a:solidFill>
              </a:rPr>
              <a:t>And </a:t>
            </a:r>
            <a:r>
              <a:rPr lang="en-US" sz="2800" spc="-15" dirty="0">
                <a:solidFill>
                  <a:srgbClr val="000000"/>
                </a:solidFill>
              </a:rPr>
              <a:t>Variance </a:t>
            </a:r>
            <a:r>
              <a:rPr lang="en-US" sz="2800" spc="-5" dirty="0">
                <a:solidFill>
                  <a:srgbClr val="000000"/>
                </a:solidFill>
              </a:rPr>
              <a:t>Trade-off </a:t>
            </a:r>
            <a:r>
              <a:rPr lang="en-US" sz="2800" spc="-25" dirty="0">
                <a:solidFill>
                  <a:srgbClr val="000000"/>
                </a:solidFill>
              </a:rPr>
              <a:t>for </a:t>
            </a:r>
            <a:r>
              <a:rPr lang="en-US" sz="2800" spc="-20" dirty="0">
                <a:solidFill>
                  <a:srgbClr val="000000"/>
                </a:solidFill>
              </a:rPr>
              <a:t>Parameter </a:t>
            </a:r>
            <a:r>
              <a:rPr lang="en-US" sz="2800" spc="-10" dirty="0">
                <a:solidFill>
                  <a:srgbClr val="000000"/>
                </a:solidFill>
              </a:rPr>
              <a:t>Estimation </a:t>
            </a:r>
            <a:r>
              <a:rPr lang="en-US" sz="2800" spc="-10" dirty="0">
                <a:solidFill>
                  <a:srgbClr val="FF0000"/>
                </a:solidFill>
              </a:rPr>
              <a:t>(Extra)</a:t>
            </a: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184150" algn="l"/>
                  </a:tabLst>
                </a:pP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spc="-5" dirty="0">
                    <a:cs typeface="Calibri Light"/>
                  </a:rPr>
                  <a:t>: true value (normally unknown)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184150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ar-AE" altLang="zh-CN" sz="2400" spc="-5" dirty="0">
                    <a:cs typeface="Calibri Light"/>
                  </a:rPr>
                  <a:t>: </a:t>
                </a:r>
                <a:r>
                  <a:rPr lang="en-US" altLang="zh-CN" sz="2400" spc="-5" dirty="0">
                    <a:cs typeface="Calibri Light"/>
                  </a:rPr>
                  <a:t>estimator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184150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ar-AE" altLang="zh-CN" sz="2400">
                        <a:latin typeface="Cambria Math" panose="02040503050406030204" pitchFamily="18" charset="0"/>
                      </a:rPr>
                      <m:t>≔</m:t>
                    </m:r>
                    <m:r>
                      <a:rPr lang="zh-CN" altLang="ar-AE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ar-AE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ar-AE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spc="-5" dirty="0">
                    <a:cs typeface="Calibri Light"/>
                  </a:rPr>
                  <a:t>(mean, i.e. expectation of the estimator)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184150" algn="l"/>
                  </a:tabLst>
                </a:pPr>
                <a:endParaRPr lang="en-US" altLang="zh-CN" sz="2400" spc="-5" dirty="0">
                  <a:cs typeface="Calibri Light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184150" algn="l"/>
                  </a:tabLst>
                </a:pPr>
                <a:r>
                  <a:rPr lang="en-US" altLang="zh-CN" sz="2400" spc="-5" dirty="0">
                    <a:cs typeface="Calibri Light"/>
                  </a:rPr>
                  <a:t>Bias</a:t>
                </a:r>
                <a:endParaRPr lang="en-US" altLang="zh-CN" sz="2400" dirty="0">
                  <a:cs typeface="Calibri Light"/>
                </a:endParaRPr>
              </a:p>
              <a:p>
                <a:pPr marL="527050" lvl="1" indent="-171450">
                  <a:lnSpc>
                    <a:spcPct val="100000"/>
                  </a:lnSpc>
                  <a:spcBef>
                    <a:spcPts val="135"/>
                  </a:spcBef>
                  <a:buFont typeface="Arial"/>
                  <a:buChar char="•"/>
                  <a:tabLst>
                    <a:tab pos="527050" algn="l"/>
                  </a:tabLst>
                </a:pPr>
                <a:r>
                  <a:rPr lang="en-US" altLang="zh-CN" sz="2000" spc="-10" dirty="0">
                    <a:cs typeface="Calibri Light"/>
                  </a:rPr>
                  <a:t>measures </a:t>
                </a:r>
                <a:r>
                  <a:rPr lang="en-US" altLang="zh-CN" sz="2000" spc="-10" dirty="0">
                    <a:solidFill>
                      <a:srgbClr val="0070C0"/>
                    </a:solidFill>
                    <a:cs typeface="Calibri Light"/>
                  </a:rPr>
                  <a:t>accuracy</a:t>
                </a:r>
                <a:r>
                  <a:rPr lang="en-US" altLang="zh-CN" sz="2000" spc="-10" dirty="0">
                    <a:cs typeface="Calibri Light"/>
                  </a:rPr>
                  <a:t> </a:t>
                </a:r>
                <a:r>
                  <a:rPr lang="en-US" altLang="zh-CN" sz="2000" spc="-5" dirty="0">
                    <a:cs typeface="Calibri Light"/>
                  </a:rPr>
                  <a:t>or </a:t>
                </a:r>
                <a:r>
                  <a:rPr lang="en-US" altLang="zh-CN" sz="2000" spc="-5" dirty="0">
                    <a:solidFill>
                      <a:srgbClr val="0070C0"/>
                    </a:solidFill>
                    <a:cs typeface="Calibri Light"/>
                  </a:rPr>
                  <a:t>quality</a:t>
                </a:r>
                <a:r>
                  <a:rPr lang="en-US" altLang="zh-CN" sz="2000" spc="-5" dirty="0">
                    <a:cs typeface="Calibri Light"/>
                  </a:rPr>
                  <a:t> of the</a:t>
                </a:r>
                <a:r>
                  <a:rPr lang="en-US" altLang="zh-CN" sz="2000" spc="-15" dirty="0">
                    <a:cs typeface="Calibri Light"/>
                  </a:rPr>
                  <a:t> estimator</a:t>
                </a:r>
                <a:endParaRPr lang="en-US" altLang="zh-CN" sz="2000" dirty="0">
                  <a:cs typeface="Calibri Light"/>
                </a:endParaRPr>
              </a:p>
              <a:p>
                <a:pPr marL="527050" marR="156210" lvl="1" indent="-171450">
                  <a:lnSpc>
                    <a:spcPts val="2590"/>
                  </a:lnSpc>
                  <a:spcBef>
                    <a:spcPts val="445"/>
                  </a:spcBef>
                  <a:buFont typeface="Arial"/>
                  <a:buChar char="•"/>
                  <a:tabLst>
                    <a:tab pos="527050" algn="l"/>
                  </a:tabLst>
                </a:pPr>
                <a:r>
                  <a:rPr lang="en-US" altLang="zh-CN" sz="2000" spc="-10" dirty="0">
                    <a:cs typeface="Calibri Light"/>
                  </a:rPr>
                  <a:t>low </a:t>
                </a:r>
                <a:r>
                  <a:rPr lang="en-US" altLang="zh-CN" sz="2000" spc="-5" dirty="0">
                    <a:cs typeface="Calibri Light"/>
                  </a:rPr>
                  <a:t>bias implies on </a:t>
                </a:r>
                <a:r>
                  <a:rPr lang="en-US" altLang="zh-CN" sz="2000" spc="-25" dirty="0">
                    <a:cs typeface="Calibri Light"/>
                  </a:rPr>
                  <a:t>average </a:t>
                </a:r>
                <a:r>
                  <a:rPr lang="en-US" altLang="zh-CN" sz="2000" spc="-15" dirty="0">
                    <a:cs typeface="Calibri Light"/>
                  </a:rPr>
                  <a:t>we </a:t>
                </a:r>
                <a:r>
                  <a:rPr lang="en-US" altLang="zh-CN" sz="2000" spc="-5" dirty="0">
                    <a:cs typeface="Calibri Light"/>
                  </a:rPr>
                  <a:t>will </a:t>
                </a:r>
                <a:r>
                  <a:rPr lang="en-US" altLang="zh-CN" sz="2000" spc="-15" dirty="0">
                    <a:cs typeface="Calibri Light"/>
                  </a:rPr>
                  <a:t>accurately estimate </a:t>
                </a:r>
                <a:r>
                  <a:rPr lang="en-US" altLang="zh-CN" sz="2000" spc="-5" dirty="0">
                    <a:cs typeface="Calibri Light"/>
                  </a:rPr>
                  <a:t>true  </a:t>
                </a:r>
                <a:r>
                  <a:rPr lang="en-US" altLang="zh-CN" sz="2000" spc="-15" dirty="0">
                    <a:cs typeface="Calibri Light"/>
                  </a:rPr>
                  <a:t>parameter </a:t>
                </a:r>
                <a:r>
                  <a:rPr lang="en-US" altLang="zh-CN" sz="2000" spc="-20" dirty="0">
                    <a:cs typeface="Calibri Light"/>
                  </a:rPr>
                  <a:t>from </a:t>
                </a:r>
                <a:r>
                  <a:rPr lang="en-US" altLang="zh-CN" sz="2000" spc="-10" dirty="0">
                    <a:cs typeface="Calibri Light"/>
                  </a:rPr>
                  <a:t>training</a:t>
                </a:r>
                <a:r>
                  <a:rPr lang="en-US" altLang="zh-CN" sz="2000" spc="10" dirty="0">
                    <a:cs typeface="Calibri Light"/>
                  </a:rPr>
                  <a:t> </a:t>
                </a:r>
                <a:r>
                  <a:rPr lang="en-US" altLang="zh-CN" sz="2000" spc="-20" dirty="0">
                    <a:cs typeface="Calibri Light"/>
                  </a:rPr>
                  <a:t>data</a:t>
                </a:r>
                <a:endParaRPr lang="en-US" altLang="zh-CN" sz="2800" dirty="0">
                  <a:cs typeface="Times New Roman"/>
                </a:endParaRPr>
              </a:p>
              <a:p>
                <a:pPr marL="184150" indent="-171450">
                  <a:lnSpc>
                    <a:spcPct val="100000"/>
                  </a:lnSpc>
                  <a:buFont typeface="Arial"/>
                  <a:buChar char="•"/>
                  <a:tabLst>
                    <a:tab pos="184150" algn="l"/>
                  </a:tabLst>
                </a:pPr>
                <a:r>
                  <a:rPr lang="en-US" altLang="zh-CN" sz="2400" spc="-30" dirty="0">
                    <a:cs typeface="Calibri Light"/>
                  </a:rPr>
                  <a:t>Variance</a:t>
                </a:r>
                <a:endParaRPr lang="en-US" altLang="zh-CN" sz="2400" dirty="0">
                  <a:cs typeface="Calibri Light"/>
                </a:endParaRPr>
              </a:p>
              <a:p>
                <a:pPr marL="527050" lvl="1" indent="-171450">
                  <a:lnSpc>
                    <a:spcPct val="100000"/>
                  </a:lnSpc>
                  <a:spcBef>
                    <a:spcPts val="135"/>
                  </a:spcBef>
                  <a:buFont typeface="Arial"/>
                  <a:buChar char="•"/>
                  <a:tabLst>
                    <a:tab pos="527050" algn="l"/>
                  </a:tabLst>
                </a:pPr>
                <a:r>
                  <a:rPr lang="en-US" altLang="zh-CN" sz="2000" spc="-10" dirty="0">
                    <a:cs typeface="Calibri Light"/>
                  </a:rPr>
                  <a:t>Measures </a:t>
                </a:r>
                <a:r>
                  <a:rPr lang="en-US" altLang="zh-CN" sz="2000" spc="-10" dirty="0">
                    <a:solidFill>
                      <a:srgbClr val="0070C0"/>
                    </a:solidFill>
                    <a:cs typeface="Calibri Light"/>
                  </a:rPr>
                  <a:t>precision</a:t>
                </a:r>
                <a:r>
                  <a:rPr lang="en-US" altLang="zh-CN" sz="2000" spc="-10" dirty="0">
                    <a:cs typeface="Calibri Light"/>
                  </a:rPr>
                  <a:t> </a:t>
                </a:r>
                <a:r>
                  <a:rPr lang="en-US" altLang="zh-CN" sz="2000" spc="-5" dirty="0">
                    <a:cs typeface="Calibri Light"/>
                  </a:rPr>
                  <a:t>or </a:t>
                </a:r>
                <a:r>
                  <a:rPr lang="en-US" altLang="zh-CN" sz="2000" spc="-5" dirty="0">
                    <a:solidFill>
                      <a:srgbClr val="0070C0"/>
                    </a:solidFill>
                    <a:cs typeface="Calibri Light"/>
                  </a:rPr>
                  <a:t>specificity</a:t>
                </a:r>
                <a:r>
                  <a:rPr lang="en-US" altLang="zh-CN" sz="2000" spc="-5" dirty="0">
                    <a:cs typeface="Calibri Light"/>
                  </a:rPr>
                  <a:t> of the</a:t>
                </a:r>
                <a:r>
                  <a:rPr lang="en-US" altLang="zh-CN" sz="2000" spc="-10" dirty="0">
                    <a:cs typeface="Calibri Light"/>
                  </a:rPr>
                  <a:t> </a:t>
                </a:r>
                <a:r>
                  <a:rPr lang="en-US" altLang="zh-CN" sz="2000" spc="-15" dirty="0">
                    <a:cs typeface="Calibri Light"/>
                  </a:rPr>
                  <a:t>estimator</a:t>
                </a:r>
                <a:endParaRPr lang="en-US" altLang="zh-CN" sz="2000" dirty="0">
                  <a:cs typeface="Calibri Light"/>
                </a:endParaRPr>
              </a:p>
              <a:p>
                <a:pPr marL="527050" marR="5080" lvl="1" indent="-171450">
                  <a:lnSpc>
                    <a:spcPts val="2590"/>
                  </a:lnSpc>
                  <a:spcBef>
                    <a:spcPts val="450"/>
                  </a:spcBef>
                  <a:buFont typeface="Arial"/>
                  <a:buChar char="•"/>
                  <a:tabLst>
                    <a:tab pos="527050" algn="l"/>
                  </a:tabLst>
                </a:pPr>
                <a:r>
                  <a:rPr lang="en-US" altLang="zh-CN" sz="2000" spc="-10" dirty="0">
                    <a:cs typeface="Calibri Light"/>
                  </a:rPr>
                  <a:t>Low variance </a:t>
                </a:r>
                <a:r>
                  <a:rPr lang="en-US" altLang="zh-CN" sz="2000" spc="-5" dirty="0">
                    <a:cs typeface="Calibri Light"/>
                  </a:rPr>
                  <a:t>implies the </a:t>
                </a:r>
                <a:r>
                  <a:rPr lang="en-US" altLang="zh-CN" sz="2000" spc="-15" dirty="0">
                    <a:cs typeface="Calibri Light"/>
                  </a:rPr>
                  <a:t>estimator </a:t>
                </a:r>
                <a:r>
                  <a:rPr lang="en-US" altLang="zh-CN" sz="2000" spc="-5" dirty="0">
                    <a:cs typeface="Calibri Light"/>
                  </a:rPr>
                  <a:t>does not change </a:t>
                </a:r>
                <a:r>
                  <a:rPr lang="en-US" altLang="zh-CN" sz="2000" dirty="0">
                    <a:cs typeface="Calibri Light"/>
                  </a:rPr>
                  <a:t>much </a:t>
                </a:r>
                <a:r>
                  <a:rPr lang="en-US" altLang="zh-CN" sz="2000" spc="-5" dirty="0">
                    <a:cs typeface="Calibri Light"/>
                  </a:rPr>
                  <a:t>as  the </a:t>
                </a:r>
                <a:r>
                  <a:rPr lang="en-US" altLang="zh-CN" sz="2000" spc="-10" dirty="0">
                    <a:cs typeface="Calibri Light"/>
                  </a:rPr>
                  <a:t>training </a:t>
                </a:r>
                <a:r>
                  <a:rPr lang="en-US" altLang="zh-CN" sz="2000" spc="-5" dirty="0">
                    <a:cs typeface="Calibri Light"/>
                  </a:rPr>
                  <a:t>set </a:t>
                </a:r>
                <a:r>
                  <a:rPr lang="en-US" altLang="zh-CN" sz="2000" spc="-10" dirty="0">
                    <a:cs typeface="Calibri Light"/>
                  </a:rPr>
                  <a:t>varies</a:t>
                </a:r>
                <a:endParaRPr lang="en-US" altLang="zh-CN" sz="2000" dirty="0">
                  <a:cs typeface="Calibri Light"/>
                </a:endParaRPr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8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1070" b="-28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20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291931" y="3108937"/>
                <a:ext cx="1720664" cy="4360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[(</m:t>
                      </m:r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accPr>
                        <m:e>
                          <m:r>
                            <a:rPr lang="zh-CN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𝜃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r>
                        <a:rPr lang="zh-CN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𝜃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]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931" y="3108937"/>
                <a:ext cx="1720664" cy="4360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291931" y="4636121"/>
                <a:ext cx="1887824" cy="4496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[(</m:t>
                      </m:r>
                      <m:acc>
                        <m:accPr>
                          <m:chr m:val="̂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accPr>
                        <m:e>
                          <m:r>
                            <a:rPr lang="zh-CN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𝜃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accPr>
                        <m:e>
                          <m:r>
                            <a:rPr lang="zh-CN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𝜃</m:t>
                          </m:r>
                        </m:e>
                      </m:acc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]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931" y="4636121"/>
                <a:ext cx="1887824" cy="4496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0524" y="268875"/>
            <a:ext cx="7665605" cy="585111"/>
          </a:xfrm>
        </p:spPr>
        <p:txBody>
          <a:bodyPr/>
          <a:lstStyle/>
          <a:p>
            <a:r>
              <a:rPr lang="en-US" altLang="zh-CN" dirty="0"/>
              <a:t>Today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7" name="object 6"/>
          <p:cNvSpPr txBox="1"/>
          <p:nvPr/>
        </p:nvSpPr>
        <p:spPr>
          <a:xfrm>
            <a:off x="707390" y="1781556"/>
            <a:ext cx="681291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84150" algn="l"/>
              </a:tabLst>
            </a:pPr>
            <a:r>
              <a:rPr sz="2800" spc="-10" dirty="0">
                <a:cs typeface="Calibri"/>
              </a:rPr>
              <a:t>Bias-variance </a:t>
            </a:r>
            <a:r>
              <a:rPr sz="2800" spc="-5" dirty="0">
                <a:cs typeface="Calibri"/>
              </a:rPr>
              <a:t>decomposition</a:t>
            </a:r>
            <a:endParaRPr sz="2800" dirty="0"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84150" algn="l"/>
              </a:tabLst>
            </a:pPr>
            <a:r>
              <a:rPr sz="2800" b="0" spc="-15" dirty="0">
                <a:cs typeface="Calibri Light"/>
              </a:rPr>
              <a:t>Bias-Variance </a:t>
            </a:r>
            <a:r>
              <a:rPr sz="2800" b="0" spc="-40" dirty="0">
                <a:cs typeface="Calibri Light"/>
              </a:rPr>
              <a:t>Tradeoff </a:t>
            </a:r>
            <a:r>
              <a:rPr sz="2800" b="0" dirty="0">
                <a:cs typeface="Calibri Light"/>
              </a:rPr>
              <a:t>/ Model</a:t>
            </a:r>
            <a:r>
              <a:rPr sz="2800" b="0" spc="35" dirty="0">
                <a:cs typeface="Calibri Light"/>
              </a:rPr>
              <a:t> </a:t>
            </a:r>
            <a:r>
              <a:rPr sz="2800" b="0" dirty="0">
                <a:cs typeface="Calibri Light"/>
              </a:rPr>
              <a:t>Selection</a:t>
            </a:r>
            <a:endParaRPr sz="2800" dirty="0">
              <a:cs typeface="Calibri Light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0" y="2083974"/>
            <a:ext cx="628650" cy="723900"/>
          </a:xfrm>
          <a:custGeom>
            <a:avLst/>
            <a:gdLst/>
            <a:ahLst/>
            <a:cxnLst/>
            <a:rect l="l" t="t" r="r" b="b"/>
            <a:pathLst>
              <a:path w="628650" h="723900">
                <a:moveTo>
                  <a:pt x="314325" y="0"/>
                </a:moveTo>
                <a:lnTo>
                  <a:pt x="314325" y="180975"/>
                </a:lnTo>
                <a:lnTo>
                  <a:pt x="0" y="180975"/>
                </a:lnTo>
                <a:lnTo>
                  <a:pt x="0" y="542925"/>
                </a:lnTo>
                <a:lnTo>
                  <a:pt x="314325" y="542925"/>
                </a:lnTo>
                <a:lnTo>
                  <a:pt x="314325" y="723898"/>
                </a:lnTo>
                <a:lnTo>
                  <a:pt x="628650" y="361950"/>
                </a:lnTo>
                <a:lnTo>
                  <a:pt x="3143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522" y="278500"/>
            <a:ext cx="7665605" cy="585111"/>
          </a:xfrm>
        </p:spPr>
        <p:txBody>
          <a:bodyPr/>
          <a:lstStyle/>
          <a:p>
            <a:r>
              <a:rPr lang="en-US" sz="3600" dirty="0">
                <a:solidFill>
                  <a:srgbClr val="000000"/>
                </a:solidFill>
              </a:rPr>
              <a:t>(1) </a:t>
            </a:r>
            <a:r>
              <a:rPr lang="en-US" sz="3600" spc="-5" dirty="0">
                <a:solidFill>
                  <a:srgbClr val="000000"/>
                </a:solidFill>
              </a:rPr>
              <a:t>Randomness </a:t>
            </a:r>
            <a:r>
              <a:rPr lang="en-US" sz="3600" dirty="0">
                <a:solidFill>
                  <a:srgbClr val="000000"/>
                </a:solidFill>
              </a:rPr>
              <a:t>of </a:t>
            </a:r>
            <a:r>
              <a:rPr lang="en-US" sz="3600" spc="-40" dirty="0">
                <a:solidFill>
                  <a:srgbClr val="000000"/>
                </a:solidFill>
              </a:rPr>
              <a:t>Training</a:t>
            </a:r>
            <a:r>
              <a:rPr lang="en-US" sz="3600" spc="-35" dirty="0">
                <a:solidFill>
                  <a:srgbClr val="000000"/>
                </a:solidFill>
              </a:rPr>
              <a:t> </a:t>
            </a:r>
            <a:r>
              <a:rPr lang="en-US" sz="3600" spc="-10" dirty="0">
                <a:solidFill>
                  <a:srgbClr val="000000"/>
                </a:solidFill>
              </a:rPr>
              <a:t>Sets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921778" y="1170963"/>
            <a:ext cx="6829092" cy="5185388"/>
            <a:chOff x="2314907" y="1170961"/>
            <a:chExt cx="6829092" cy="5185388"/>
          </a:xfrm>
        </p:grpSpPr>
        <p:sp>
          <p:nvSpPr>
            <p:cNvPr id="7" name="object 6"/>
            <p:cNvSpPr/>
            <p:nvPr/>
          </p:nvSpPr>
          <p:spPr>
            <a:xfrm>
              <a:off x="2314907" y="1170961"/>
              <a:ext cx="6829092" cy="5185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103600" y="4859947"/>
              <a:ext cx="25850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ea typeface="宋体" panose="02010600030101010101" pitchFamily="2" charset="-122"/>
                </a:rPr>
                <a:t>Expected training error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599106" y="3363545"/>
              <a:ext cx="21791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ea typeface="宋体" panose="02010600030101010101" pitchFamily="2" charset="-122"/>
                </a:rPr>
                <a:t>Expected test error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397" y="297750"/>
            <a:ext cx="7665605" cy="585111"/>
          </a:xfrm>
        </p:spPr>
        <p:txBody>
          <a:bodyPr/>
          <a:lstStyle/>
          <a:p>
            <a:r>
              <a:rPr lang="en-US" sz="3600" spc="-15" dirty="0">
                <a:solidFill>
                  <a:srgbClr val="000000"/>
                </a:solidFill>
              </a:rPr>
              <a:t>Bias-variance </a:t>
            </a:r>
            <a:r>
              <a:rPr lang="en-US" sz="3600" spc="-20" dirty="0">
                <a:solidFill>
                  <a:srgbClr val="000000"/>
                </a:solidFill>
              </a:rPr>
              <a:t>tradeoff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7" name="object 9"/>
          <p:cNvSpPr txBox="1"/>
          <p:nvPr/>
        </p:nvSpPr>
        <p:spPr>
          <a:xfrm>
            <a:off x="5336982" y="1655975"/>
            <a:ext cx="3663966" cy="4476867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84150" marR="5080" indent="-171450">
              <a:buFont typeface="Arial"/>
              <a:buChar char="•"/>
              <a:tabLst>
                <a:tab pos="184150" algn="l"/>
              </a:tabLst>
            </a:pPr>
            <a:r>
              <a:rPr sz="2400" dirty="0">
                <a:latin typeface="Symbol"/>
                <a:cs typeface="Symbol"/>
              </a:rPr>
              <a:t>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10" dirty="0">
                <a:latin typeface="Calibri"/>
                <a:cs typeface="Calibri"/>
              </a:rPr>
              <a:t>"regularization" </a:t>
            </a:r>
            <a:r>
              <a:rPr sz="2400" spc="-5" dirty="0">
                <a:latin typeface="Calibri"/>
                <a:cs typeface="Calibri"/>
              </a:rPr>
              <a:t>terms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LR</a:t>
            </a:r>
            <a:r>
              <a:rPr lang="en-US" sz="2400" spc="-5" dirty="0">
                <a:latin typeface="Calibri"/>
                <a:cs typeface="Calibri"/>
              </a:rPr>
              <a:t>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he smaller the </a:t>
            </a:r>
            <a:r>
              <a:rPr sz="2400" dirty="0">
                <a:latin typeface="Symbol"/>
                <a:cs typeface="Symbol"/>
              </a:rPr>
              <a:t></a:t>
            </a:r>
            <a:r>
              <a:rPr sz="2400" dirty="0">
                <a:latin typeface="Calibri"/>
                <a:cs typeface="Calibri"/>
              </a:rPr>
              <a:t>, is </a:t>
            </a:r>
            <a:r>
              <a:rPr sz="2400" spc="-10" dirty="0">
                <a:latin typeface="Calibri"/>
                <a:cs typeface="Calibri"/>
              </a:rPr>
              <a:t>more complex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model</a:t>
            </a:r>
            <a:r>
              <a:rPr lang="en-US" sz="2400" spc="-20" dirty="0">
                <a:latin typeface="Calibri"/>
                <a:cs typeface="Calibri"/>
              </a:rPr>
              <a:t>.</a:t>
            </a:r>
            <a:r>
              <a:rPr lang="en-US" sz="2400" spc="-10" dirty="0">
                <a:latin typeface="Calibri"/>
                <a:cs typeface="Calibri"/>
              </a:rPr>
              <a:t> But </a:t>
            </a:r>
            <a:r>
              <a:rPr sz="2400" spc="-10" dirty="0">
                <a:latin typeface="Calibri"/>
                <a:cs typeface="Calibri"/>
              </a:rPr>
              <a:t>why?</a:t>
            </a:r>
            <a:endParaRPr sz="2400" dirty="0">
              <a:latin typeface="Calibri"/>
              <a:cs typeface="Calibri"/>
            </a:endParaRPr>
          </a:p>
          <a:p>
            <a:pPr marL="527050" marR="303530" lvl="1" indent="-171450">
              <a:buFont typeface="Arial"/>
              <a:buChar char="•"/>
              <a:tabLst>
                <a:tab pos="527050" algn="l"/>
              </a:tabLst>
            </a:pPr>
            <a:r>
              <a:rPr sz="2000" spc="-5" dirty="0">
                <a:cs typeface="Calibri"/>
              </a:rPr>
              <a:t>Simple </a:t>
            </a:r>
            <a:r>
              <a:rPr sz="2000" dirty="0">
                <a:cs typeface="Calibri"/>
              </a:rPr>
              <a:t>(highly</a:t>
            </a:r>
            <a:r>
              <a:rPr lang="en-US" sz="2000" spc="-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regularized) models</a:t>
            </a:r>
            <a:r>
              <a:rPr lang="en-US" sz="2000" spc="-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have </a:t>
            </a:r>
            <a:r>
              <a:rPr sz="2000" spc="-5" dirty="0">
                <a:cs typeface="Calibri"/>
              </a:rPr>
              <a:t>low variance </a:t>
            </a:r>
            <a:r>
              <a:rPr sz="2000" dirty="0">
                <a:cs typeface="Calibri"/>
              </a:rPr>
              <a:t>but</a:t>
            </a:r>
            <a:r>
              <a:rPr lang="en-US" sz="2000" dirty="0">
                <a:cs typeface="Calibri"/>
              </a:rPr>
              <a:t> </a:t>
            </a:r>
            <a:r>
              <a:rPr sz="2000" dirty="0">
                <a:cs typeface="Calibri"/>
              </a:rPr>
              <a:t>high</a:t>
            </a:r>
            <a:r>
              <a:rPr sz="2000" spc="-45" dirty="0">
                <a:cs typeface="Calibri"/>
              </a:rPr>
              <a:t> </a:t>
            </a:r>
            <a:r>
              <a:rPr sz="2000" dirty="0">
                <a:cs typeface="Calibri"/>
              </a:rPr>
              <a:t>bias.</a:t>
            </a:r>
          </a:p>
          <a:p>
            <a:pPr marL="527050" marR="288290" lvl="1" indent="-171450">
              <a:buFont typeface="Arial"/>
              <a:buChar char="•"/>
              <a:tabLst>
                <a:tab pos="527050" algn="l"/>
              </a:tabLst>
            </a:pPr>
            <a:r>
              <a:rPr sz="2000" spc="-5" dirty="0">
                <a:cs typeface="Calibri"/>
              </a:rPr>
              <a:t>Complex models </a:t>
            </a:r>
            <a:r>
              <a:rPr sz="2000" spc="-10" dirty="0">
                <a:cs typeface="Calibri"/>
              </a:rPr>
              <a:t>have</a:t>
            </a:r>
            <a:r>
              <a:rPr lang="en-US" sz="2000" spc="-1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low </a:t>
            </a:r>
            <a:r>
              <a:rPr sz="2000" dirty="0">
                <a:cs typeface="Calibri"/>
              </a:rPr>
              <a:t>bias but high</a:t>
            </a:r>
            <a:r>
              <a:rPr lang="en-US" sz="2000" spc="-1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variance.</a:t>
            </a:r>
            <a:endParaRPr lang="en-US" sz="2000" spc="-5" dirty="0">
              <a:cs typeface="Calibri"/>
            </a:endParaRPr>
          </a:p>
          <a:p>
            <a:pPr marL="527050" marR="288290" lvl="1" indent="-171450">
              <a:buFont typeface="Arial"/>
              <a:buChar char="•"/>
              <a:tabLst>
                <a:tab pos="527050" algn="l"/>
              </a:tabLst>
            </a:pPr>
            <a:endParaRPr sz="2000" dirty="0">
              <a:latin typeface="Times New Roman"/>
              <a:cs typeface="Times New Roman"/>
            </a:endParaRPr>
          </a:p>
          <a:p>
            <a:pPr marL="184150" marR="347980" indent="-171450">
              <a:buFont typeface="Arial"/>
              <a:buChar char="•"/>
              <a:tabLst>
                <a:tab pos="184150" algn="l"/>
              </a:tabLst>
            </a:pPr>
            <a:r>
              <a:rPr sz="2400" spc="-55" dirty="0">
                <a:latin typeface="Calibri"/>
                <a:cs typeface="Calibri"/>
              </a:rPr>
              <a:t>You </a:t>
            </a:r>
            <a:r>
              <a:rPr sz="2400" spc="-10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inspecting </a:t>
            </a:r>
            <a:r>
              <a:rPr sz="2400" dirty="0">
                <a:latin typeface="Calibri"/>
                <a:cs typeface="Calibri"/>
              </a:rPr>
              <a:t>an  </a:t>
            </a:r>
            <a:r>
              <a:rPr sz="2400" spc="-5" dirty="0">
                <a:latin typeface="Calibri"/>
                <a:cs typeface="Calibri"/>
              </a:rPr>
              <a:t>empirical </a:t>
            </a:r>
            <a:r>
              <a:rPr sz="2400" spc="-20" dirty="0">
                <a:latin typeface="Calibri"/>
                <a:cs typeface="Calibri"/>
              </a:rPr>
              <a:t>average </a:t>
            </a:r>
            <a:r>
              <a:rPr sz="2400" spc="-10" dirty="0">
                <a:latin typeface="Calibri"/>
                <a:cs typeface="Calibri"/>
              </a:rPr>
              <a:t>over </a:t>
            </a:r>
            <a:r>
              <a:rPr sz="2400" spc="-5" dirty="0">
                <a:latin typeface="Calibri"/>
                <a:cs typeface="Calibri"/>
              </a:rPr>
              <a:t>100 </a:t>
            </a:r>
            <a:r>
              <a:rPr sz="2400" spc="-10" dirty="0">
                <a:latin typeface="Calibri"/>
                <a:cs typeface="Calibri"/>
              </a:rPr>
              <a:t>training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set.</a:t>
            </a:r>
          </a:p>
        </p:txBody>
      </p:sp>
      <p:sp>
        <p:nvSpPr>
          <p:cNvPr id="8" name="object 10"/>
          <p:cNvSpPr/>
          <p:nvPr/>
        </p:nvSpPr>
        <p:spPr>
          <a:xfrm>
            <a:off x="127322" y="1250067"/>
            <a:ext cx="5017046" cy="5504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3"/>
          <p:cNvSpPr txBox="1"/>
          <p:nvPr/>
        </p:nvSpPr>
        <p:spPr>
          <a:xfrm>
            <a:off x="5577972" y="1153066"/>
            <a:ext cx="3181985" cy="27940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sz="1800" dirty="0">
                <a:latin typeface="Calibri"/>
                <a:cs typeface="Calibri"/>
              </a:rPr>
              <a:t>e.g. </a:t>
            </a:r>
            <a:r>
              <a:rPr sz="1800" spc="-10" dirty="0">
                <a:latin typeface="Calibri"/>
                <a:cs typeface="Calibri"/>
              </a:rPr>
              <a:t>Regularized </a:t>
            </a:r>
            <a:r>
              <a:rPr sz="1800" dirty="0">
                <a:latin typeface="Calibri"/>
                <a:cs typeface="Calibri"/>
              </a:rPr>
              <a:t>LR as 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271" y="345877"/>
            <a:ext cx="8226592" cy="585111"/>
          </a:xfrm>
        </p:spPr>
        <p:txBody>
          <a:bodyPr/>
          <a:lstStyle/>
          <a:p>
            <a:r>
              <a:rPr lang="en-US" sz="2800" dirty="0"/>
              <a:t>Randomness of Train Set =&gt; Variance of Models, e.g.,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9" name="object 3"/>
          <p:cNvSpPr/>
          <p:nvPr/>
        </p:nvSpPr>
        <p:spPr>
          <a:xfrm>
            <a:off x="1039386" y="2035359"/>
            <a:ext cx="7624899" cy="2144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52105" y="2288456"/>
                <a:ext cx="614655" cy="5409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8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05" y="2288456"/>
                <a:ext cx="614655" cy="5409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703335" y="3199588"/>
                <a:ext cx="614655" cy="5409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8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335" y="3199588"/>
                <a:ext cx="614655" cy="5409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985775" y="3129413"/>
                <a:ext cx="614655" cy="5409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8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775" y="3129413"/>
                <a:ext cx="614655" cy="5409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2369356" y="1457336"/>
            <a:ext cx="4405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eg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. removing one training sample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乘号 6"/>
          <p:cNvSpPr/>
          <p:nvPr/>
        </p:nvSpPr>
        <p:spPr>
          <a:xfrm>
            <a:off x="2380880" y="2302123"/>
            <a:ext cx="724807" cy="684871"/>
          </a:xfrm>
          <a:prstGeom prst="mathMultiply">
            <a:avLst>
              <a:gd name="adj1" fmla="val 15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乘号 18"/>
          <p:cNvSpPr/>
          <p:nvPr/>
        </p:nvSpPr>
        <p:spPr>
          <a:xfrm>
            <a:off x="4973633" y="2268075"/>
            <a:ext cx="724807" cy="684871"/>
          </a:xfrm>
          <a:prstGeom prst="mathMultiply">
            <a:avLst>
              <a:gd name="adj1" fmla="val 15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乘号 19"/>
          <p:cNvSpPr/>
          <p:nvPr/>
        </p:nvSpPr>
        <p:spPr>
          <a:xfrm>
            <a:off x="7566386" y="2268075"/>
            <a:ext cx="724807" cy="684871"/>
          </a:xfrm>
          <a:prstGeom prst="mathMultiply">
            <a:avLst>
              <a:gd name="adj1" fmla="val 15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479715" y="2221336"/>
            <a:ext cx="7778725" cy="1334664"/>
            <a:chOff x="479715" y="2221336"/>
            <a:chExt cx="7778725" cy="1334664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166760" y="3008826"/>
              <a:ext cx="2428240" cy="101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486280" y="2764986"/>
              <a:ext cx="772160" cy="37592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479715" y="2890251"/>
                  <a:ext cx="622927" cy="5409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CN" alt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715" y="2890251"/>
                  <a:ext cx="622927" cy="54098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7461281" y="2829438"/>
                  <a:ext cx="622927" cy="5409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CN" alt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281" y="2829438"/>
                  <a:ext cx="622927" cy="54098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4006692" y="2221336"/>
                  <a:ext cx="614655" cy="5409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CN" alt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6692" y="2221336"/>
                  <a:ext cx="614655" cy="54098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任意多边形 24"/>
            <p:cNvSpPr/>
            <p:nvPr/>
          </p:nvSpPr>
          <p:spPr>
            <a:xfrm>
              <a:off x="3846286" y="2685132"/>
              <a:ext cx="2090057" cy="870868"/>
            </a:xfrm>
            <a:custGeom>
              <a:avLst/>
              <a:gdLst>
                <a:gd name="connsiteX0" fmla="*/ 0 w 2090057"/>
                <a:gd name="connsiteY0" fmla="*/ 537039 h 870868"/>
                <a:gd name="connsiteX1" fmla="*/ 522514 w 2090057"/>
                <a:gd name="connsiteY1" fmla="*/ 11 h 870868"/>
                <a:gd name="connsiteX2" fmla="*/ 1640114 w 2090057"/>
                <a:gd name="connsiteY2" fmla="*/ 522525 h 870868"/>
                <a:gd name="connsiteX3" fmla="*/ 2090057 w 2090057"/>
                <a:gd name="connsiteY3" fmla="*/ 870868 h 87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0057" h="870868">
                  <a:moveTo>
                    <a:pt x="0" y="537039"/>
                  </a:moveTo>
                  <a:cubicBezTo>
                    <a:pt x="124581" y="269734"/>
                    <a:pt x="249162" y="2430"/>
                    <a:pt x="522514" y="11"/>
                  </a:cubicBezTo>
                  <a:cubicBezTo>
                    <a:pt x="795866" y="-2408"/>
                    <a:pt x="1378857" y="377382"/>
                    <a:pt x="1640114" y="522525"/>
                  </a:cubicBezTo>
                  <a:cubicBezTo>
                    <a:pt x="1901371" y="667668"/>
                    <a:pt x="1995714" y="769268"/>
                    <a:pt x="2090057" y="87086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19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2773" y="249624"/>
            <a:ext cx="7885936" cy="585111"/>
          </a:xfrm>
        </p:spPr>
        <p:txBody>
          <a:bodyPr/>
          <a:lstStyle/>
          <a:p>
            <a:pPr>
              <a:lnSpc>
                <a:spcPts val="4295"/>
              </a:lnSpc>
              <a:spcBef>
                <a:spcPts val="100"/>
              </a:spcBef>
            </a:pPr>
            <a:r>
              <a:rPr lang="en-US" sz="2800" spc="-5" dirty="0">
                <a:solidFill>
                  <a:srgbClr val="000000"/>
                </a:solidFill>
              </a:rPr>
              <a:t>Randomness </a:t>
            </a:r>
            <a:r>
              <a:rPr lang="en-US" sz="2800" dirty="0">
                <a:solidFill>
                  <a:srgbClr val="000000"/>
                </a:solidFill>
              </a:rPr>
              <a:t>of </a:t>
            </a:r>
            <a:r>
              <a:rPr lang="en-US" sz="2800" spc="-70" dirty="0">
                <a:solidFill>
                  <a:srgbClr val="000000"/>
                </a:solidFill>
              </a:rPr>
              <a:t>Train</a:t>
            </a:r>
            <a:r>
              <a:rPr lang="en-US" sz="2800" spc="-50" dirty="0">
                <a:solidFill>
                  <a:srgbClr val="000000"/>
                </a:solidFill>
              </a:rPr>
              <a:t> </a:t>
            </a:r>
            <a:r>
              <a:rPr lang="en-US" sz="2800" spc="-10" dirty="0">
                <a:solidFill>
                  <a:srgbClr val="000000"/>
                </a:solidFill>
              </a:rPr>
              <a:t>Set </a:t>
            </a:r>
            <a:r>
              <a:rPr lang="en-US" sz="2800" spc="-5" dirty="0">
                <a:solidFill>
                  <a:srgbClr val="000000"/>
                </a:solidFill>
              </a:rPr>
              <a:t>=&gt; </a:t>
            </a:r>
            <a:r>
              <a:rPr lang="en-US" sz="2800" spc="-35" dirty="0">
                <a:solidFill>
                  <a:srgbClr val="000000"/>
                </a:solidFill>
              </a:rPr>
              <a:t>Variance </a:t>
            </a:r>
            <a:r>
              <a:rPr lang="en-US" sz="2800" dirty="0">
                <a:solidFill>
                  <a:srgbClr val="000000"/>
                </a:solidFill>
              </a:rPr>
              <a:t>of </a:t>
            </a:r>
            <a:r>
              <a:rPr lang="en-US" sz="2800" spc="-5" dirty="0">
                <a:solidFill>
                  <a:srgbClr val="000000"/>
                </a:solidFill>
              </a:rPr>
              <a:t>Models,</a:t>
            </a:r>
            <a:r>
              <a:rPr lang="en-US" sz="2800" spc="-30" dirty="0">
                <a:solidFill>
                  <a:srgbClr val="000000"/>
                </a:solidFill>
              </a:rPr>
              <a:t> </a:t>
            </a:r>
            <a:r>
              <a:rPr lang="en-US" sz="2800" spc="5" dirty="0">
                <a:solidFill>
                  <a:srgbClr val="000000"/>
                </a:solidFill>
              </a:rPr>
              <a:t>e.g.,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7" name="object 2"/>
          <p:cNvSpPr/>
          <p:nvPr/>
        </p:nvSpPr>
        <p:spPr>
          <a:xfrm>
            <a:off x="448952" y="1681654"/>
            <a:ext cx="3819773" cy="3538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/>
          <p:cNvSpPr/>
          <p:nvPr/>
        </p:nvSpPr>
        <p:spPr>
          <a:xfrm>
            <a:off x="4804307" y="1697342"/>
            <a:ext cx="3845859" cy="35626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文本框 2"/>
          <p:cNvSpPr txBox="1"/>
          <p:nvPr/>
        </p:nvSpPr>
        <p:spPr>
          <a:xfrm>
            <a:off x="1844062" y="1219989"/>
            <a:ext cx="1029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K = 15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66057" y="1253572"/>
            <a:ext cx="922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K = 1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28950" y="1277271"/>
            <a:ext cx="3200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eg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. adding one train sample</a:t>
            </a:r>
            <a:endParaRPr lang="zh-CN" altLang="en-US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1608" y="5260007"/>
            <a:ext cx="450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no change of decision boundary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38375" y="5260007"/>
            <a:ext cx="4122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decision boundary changed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500132" y="2199190"/>
            <a:ext cx="185918" cy="18519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830997" y="2154820"/>
            <a:ext cx="185918" cy="18519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6815948" y="2151216"/>
            <a:ext cx="329085" cy="397374"/>
          </a:xfrm>
          <a:custGeom>
            <a:avLst/>
            <a:gdLst>
              <a:gd name="connsiteX0" fmla="*/ 290908 w 329085"/>
              <a:gd name="connsiteY0" fmla="*/ 140571 h 397374"/>
              <a:gd name="connsiteX1" fmla="*/ 302482 w 329085"/>
              <a:gd name="connsiteY1" fmla="*/ 383640 h 397374"/>
              <a:gd name="connsiteX2" fmla="*/ 163586 w 329085"/>
              <a:gd name="connsiteY2" fmla="*/ 372065 h 397374"/>
              <a:gd name="connsiteX3" fmla="*/ 140437 w 329085"/>
              <a:gd name="connsiteY3" fmla="*/ 337341 h 397374"/>
              <a:gd name="connsiteX4" fmla="*/ 94138 w 329085"/>
              <a:gd name="connsiteY4" fmla="*/ 291042 h 397374"/>
              <a:gd name="connsiteX5" fmla="*/ 59414 w 329085"/>
              <a:gd name="connsiteY5" fmla="*/ 221594 h 397374"/>
              <a:gd name="connsiteX6" fmla="*/ 24690 w 329085"/>
              <a:gd name="connsiteY6" fmla="*/ 198445 h 397374"/>
              <a:gd name="connsiteX7" fmla="*/ 13115 w 329085"/>
              <a:gd name="connsiteY7" fmla="*/ 1675 h 397374"/>
              <a:gd name="connsiteX8" fmla="*/ 244609 w 329085"/>
              <a:gd name="connsiteY8" fmla="*/ 36399 h 397374"/>
              <a:gd name="connsiteX9" fmla="*/ 267758 w 329085"/>
              <a:gd name="connsiteY9" fmla="*/ 59549 h 397374"/>
              <a:gd name="connsiteX10" fmla="*/ 290908 w 329085"/>
              <a:gd name="connsiteY10" fmla="*/ 94273 h 397374"/>
              <a:gd name="connsiteX11" fmla="*/ 290908 w 329085"/>
              <a:gd name="connsiteY11" fmla="*/ 140571 h 397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085" h="397374">
                <a:moveTo>
                  <a:pt x="290908" y="140571"/>
                </a:moveTo>
                <a:cubicBezTo>
                  <a:pt x="292837" y="188799"/>
                  <a:pt x="367648" y="308449"/>
                  <a:pt x="302482" y="383640"/>
                </a:cubicBezTo>
                <a:cubicBezTo>
                  <a:pt x="272054" y="418749"/>
                  <a:pt x="209885" y="375923"/>
                  <a:pt x="163586" y="372065"/>
                </a:cubicBezTo>
                <a:cubicBezTo>
                  <a:pt x="155870" y="360490"/>
                  <a:pt x="149490" y="347903"/>
                  <a:pt x="140437" y="337341"/>
                </a:cubicBezTo>
                <a:cubicBezTo>
                  <a:pt x="126233" y="320770"/>
                  <a:pt x="94138" y="291042"/>
                  <a:pt x="94138" y="291042"/>
                </a:cubicBezTo>
                <a:cubicBezTo>
                  <a:pt x="84724" y="262801"/>
                  <a:pt x="81851" y="244031"/>
                  <a:pt x="59414" y="221594"/>
                </a:cubicBezTo>
                <a:cubicBezTo>
                  <a:pt x="49577" y="211757"/>
                  <a:pt x="36265" y="206161"/>
                  <a:pt x="24690" y="198445"/>
                </a:cubicBezTo>
                <a:cubicBezTo>
                  <a:pt x="-11935" y="88568"/>
                  <a:pt x="-668" y="153298"/>
                  <a:pt x="13115" y="1675"/>
                </a:cubicBezTo>
                <a:cubicBezTo>
                  <a:pt x="147808" y="9598"/>
                  <a:pt x="171300" y="-22249"/>
                  <a:pt x="244609" y="36399"/>
                </a:cubicBezTo>
                <a:cubicBezTo>
                  <a:pt x="253130" y="43216"/>
                  <a:pt x="260941" y="51028"/>
                  <a:pt x="267758" y="59549"/>
                </a:cubicBezTo>
                <a:cubicBezTo>
                  <a:pt x="276448" y="70412"/>
                  <a:pt x="283191" y="82698"/>
                  <a:pt x="290908" y="94273"/>
                </a:cubicBezTo>
                <a:cubicBezTo>
                  <a:pt x="308582" y="147298"/>
                  <a:pt x="288979" y="92343"/>
                  <a:pt x="290908" y="140571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968175" y="5808179"/>
                <a:ext cx="5740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Model complexity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 sz="24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FF0000"/>
                        </a:solidFill>
                        <a:ea typeface="宋体" panose="02010600030101010101" pitchFamily="2" charset="-122"/>
                      </a:rPr>
                      <m:t>Model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FF0000"/>
                        </a:solidFill>
                        <a:ea typeface="宋体" panose="02010600030101010101" pitchFamily="2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rgbClr val="FF0000"/>
                        </a:solidFill>
                        <a:ea typeface="宋体" panose="02010600030101010101" pitchFamily="2" charset="-122"/>
                      </a:rPr>
                      <m:t>variance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175" y="5808179"/>
                <a:ext cx="5740400" cy="461665"/>
              </a:xfrm>
              <a:prstGeom prst="rect">
                <a:avLst/>
              </a:prstGeom>
              <a:blipFill>
                <a:blip r:embed="rId4"/>
                <a:stretch>
                  <a:fillRect l="-1699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4" grpId="0" animBg="1"/>
      <p:bldP spid="17" grpId="0" animBg="1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146" y="268874"/>
            <a:ext cx="7665605" cy="585111"/>
          </a:xfrm>
        </p:spPr>
        <p:txBody>
          <a:bodyPr/>
          <a:lstStyle/>
          <a:p>
            <a:r>
              <a:rPr lang="en-US" sz="3600" spc="-15" dirty="0">
                <a:solidFill>
                  <a:srgbClr val="000000"/>
                </a:solidFill>
              </a:rPr>
              <a:t>Bias-Variance </a:t>
            </a:r>
            <a:r>
              <a:rPr lang="en-US" sz="3600" spc="-40" dirty="0">
                <a:solidFill>
                  <a:srgbClr val="000000"/>
                </a:solidFill>
              </a:rPr>
              <a:t>Tradeoff </a:t>
            </a:r>
            <a:r>
              <a:rPr lang="en-US" sz="3600" dirty="0">
                <a:solidFill>
                  <a:srgbClr val="000000"/>
                </a:solidFill>
              </a:rPr>
              <a:t>/ Model</a:t>
            </a:r>
            <a:r>
              <a:rPr lang="en-US" sz="3600" spc="-10" dirty="0">
                <a:solidFill>
                  <a:srgbClr val="000000"/>
                </a:solidFill>
              </a:rPr>
              <a:t> </a:t>
            </a:r>
            <a:r>
              <a:rPr lang="en-US" sz="3600" spc="-5" dirty="0">
                <a:solidFill>
                  <a:srgbClr val="000000"/>
                </a:solidFill>
              </a:rPr>
              <a:t>Selection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7" name="object 3"/>
          <p:cNvSpPr/>
          <p:nvPr/>
        </p:nvSpPr>
        <p:spPr>
          <a:xfrm>
            <a:off x="1018699" y="1414649"/>
            <a:ext cx="6695162" cy="4795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 txBox="1"/>
          <p:nvPr/>
        </p:nvSpPr>
        <p:spPr>
          <a:xfrm>
            <a:off x="694764" y="4744104"/>
            <a:ext cx="995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0000FF"/>
                </a:solidFill>
                <a:latin typeface="Arial"/>
                <a:cs typeface="Arial"/>
              </a:rPr>
              <a:t>underfit</a:t>
            </a:r>
            <a:r>
              <a:rPr sz="1200" i="1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0000FF"/>
                </a:solidFill>
                <a:latin typeface="Arial"/>
                <a:cs typeface="Arial"/>
              </a:rPr>
              <a:t>region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5"/>
          <p:cNvSpPr/>
          <p:nvPr/>
        </p:nvSpPr>
        <p:spPr>
          <a:xfrm>
            <a:off x="1501849" y="3896753"/>
            <a:ext cx="761365" cy="859155"/>
          </a:xfrm>
          <a:custGeom>
            <a:avLst/>
            <a:gdLst/>
            <a:ahLst/>
            <a:cxnLst/>
            <a:rect l="l" t="t" r="r" b="b"/>
            <a:pathLst>
              <a:path w="761364" h="859154">
                <a:moveTo>
                  <a:pt x="722631" y="33833"/>
                </a:moveTo>
                <a:lnTo>
                  <a:pt x="0" y="850366"/>
                </a:lnTo>
                <a:lnTo>
                  <a:pt x="9509" y="858782"/>
                </a:lnTo>
                <a:lnTo>
                  <a:pt x="732142" y="42250"/>
                </a:lnTo>
                <a:lnTo>
                  <a:pt x="722631" y="33833"/>
                </a:lnTo>
                <a:close/>
              </a:path>
              <a:path w="761364" h="859154">
                <a:moveTo>
                  <a:pt x="754561" y="24324"/>
                </a:moveTo>
                <a:lnTo>
                  <a:pt x="731047" y="24324"/>
                </a:lnTo>
                <a:lnTo>
                  <a:pt x="740558" y="32740"/>
                </a:lnTo>
                <a:lnTo>
                  <a:pt x="732142" y="42250"/>
                </a:lnTo>
                <a:lnTo>
                  <a:pt x="746408" y="54875"/>
                </a:lnTo>
                <a:lnTo>
                  <a:pt x="754561" y="24324"/>
                </a:lnTo>
                <a:close/>
              </a:path>
              <a:path w="761364" h="859154">
                <a:moveTo>
                  <a:pt x="731047" y="24324"/>
                </a:moveTo>
                <a:lnTo>
                  <a:pt x="722631" y="33833"/>
                </a:lnTo>
                <a:lnTo>
                  <a:pt x="732142" y="42250"/>
                </a:lnTo>
                <a:lnTo>
                  <a:pt x="740558" y="32740"/>
                </a:lnTo>
                <a:lnTo>
                  <a:pt x="731047" y="24324"/>
                </a:lnTo>
                <a:close/>
              </a:path>
              <a:path w="761364" h="859154">
                <a:moveTo>
                  <a:pt x="761053" y="0"/>
                </a:moveTo>
                <a:lnTo>
                  <a:pt x="708366" y="21208"/>
                </a:lnTo>
                <a:lnTo>
                  <a:pt x="722631" y="33833"/>
                </a:lnTo>
                <a:lnTo>
                  <a:pt x="731047" y="24324"/>
                </a:lnTo>
                <a:lnTo>
                  <a:pt x="754561" y="24324"/>
                </a:lnTo>
                <a:lnTo>
                  <a:pt x="76105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 txBox="1"/>
          <p:nvPr/>
        </p:nvSpPr>
        <p:spPr>
          <a:xfrm>
            <a:off x="7225108" y="4738165"/>
            <a:ext cx="9042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0000FF"/>
                </a:solidFill>
                <a:latin typeface="Arial"/>
                <a:cs typeface="Arial"/>
              </a:rPr>
              <a:t>overfit</a:t>
            </a:r>
            <a:r>
              <a:rPr sz="1200" i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0000FF"/>
                </a:solidFill>
                <a:latin typeface="Arial"/>
                <a:cs typeface="Arial"/>
              </a:rPr>
              <a:t>region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7"/>
          <p:cNvSpPr/>
          <p:nvPr/>
        </p:nvSpPr>
        <p:spPr>
          <a:xfrm>
            <a:off x="6767675" y="3952238"/>
            <a:ext cx="866140" cy="758825"/>
          </a:xfrm>
          <a:custGeom>
            <a:avLst/>
            <a:gdLst/>
            <a:ahLst/>
            <a:cxnLst/>
            <a:rect l="l" t="t" r="r" b="b"/>
            <a:pathLst>
              <a:path w="866140" h="758825">
                <a:moveTo>
                  <a:pt x="42416" y="28667"/>
                </a:moveTo>
                <a:lnTo>
                  <a:pt x="34054" y="38227"/>
                </a:lnTo>
                <a:lnTo>
                  <a:pt x="857159" y="758243"/>
                </a:lnTo>
                <a:lnTo>
                  <a:pt x="865521" y="748685"/>
                </a:lnTo>
                <a:lnTo>
                  <a:pt x="42416" y="28667"/>
                </a:lnTo>
                <a:close/>
              </a:path>
              <a:path w="866140" h="758825">
                <a:moveTo>
                  <a:pt x="0" y="0"/>
                </a:moveTo>
                <a:lnTo>
                  <a:pt x="21512" y="52565"/>
                </a:lnTo>
                <a:lnTo>
                  <a:pt x="34054" y="38227"/>
                </a:lnTo>
                <a:lnTo>
                  <a:pt x="24494" y="29864"/>
                </a:lnTo>
                <a:lnTo>
                  <a:pt x="32856" y="20304"/>
                </a:lnTo>
                <a:lnTo>
                  <a:pt x="49732" y="20304"/>
                </a:lnTo>
                <a:lnTo>
                  <a:pt x="54959" y="14329"/>
                </a:lnTo>
                <a:lnTo>
                  <a:pt x="0" y="0"/>
                </a:lnTo>
                <a:close/>
              </a:path>
              <a:path w="866140" h="758825">
                <a:moveTo>
                  <a:pt x="32856" y="20304"/>
                </a:moveTo>
                <a:lnTo>
                  <a:pt x="24494" y="29864"/>
                </a:lnTo>
                <a:lnTo>
                  <a:pt x="34054" y="38227"/>
                </a:lnTo>
                <a:lnTo>
                  <a:pt x="42416" y="28667"/>
                </a:lnTo>
                <a:lnTo>
                  <a:pt x="32856" y="20304"/>
                </a:lnTo>
                <a:close/>
              </a:path>
              <a:path w="866140" h="758825">
                <a:moveTo>
                  <a:pt x="49732" y="20304"/>
                </a:moveTo>
                <a:lnTo>
                  <a:pt x="32856" y="20304"/>
                </a:lnTo>
                <a:lnTo>
                  <a:pt x="42416" y="28667"/>
                </a:lnTo>
                <a:lnTo>
                  <a:pt x="49732" y="203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20" dirty="0">
                <a:solidFill>
                  <a:srgbClr val="000000"/>
                </a:solidFill>
                <a:cs typeface="Calibri"/>
              </a:rPr>
              <a:t>Bias-Variance</a:t>
            </a:r>
            <a:r>
              <a:rPr lang="en-US" sz="3600" spc="-1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3600" spc="-40" dirty="0">
                <a:solidFill>
                  <a:srgbClr val="000000"/>
                </a:solidFill>
                <a:cs typeface="Calibri"/>
              </a:rPr>
              <a:t>Trade-off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r>
              <a:rPr lang="en-US" altLang="zh-CN" dirty="0">
                <a:cs typeface="Calibri"/>
              </a:rPr>
              <a:t>Models </a:t>
            </a:r>
            <a:r>
              <a:rPr lang="en-US" altLang="zh-CN" spc="-5" dirty="0">
                <a:cs typeface="Calibri"/>
              </a:rPr>
              <a:t>with </a:t>
            </a:r>
            <a:r>
              <a:rPr lang="en-US" altLang="zh-CN" spc="-15" dirty="0">
                <a:cs typeface="Calibri"/>
              </a:rPr>
              <a:t>too </a:t>
            </a:r>
            <a:r>
              <a:rPr lang="en-US" altLang="zh-CN" spc="-35" dirty="0">
                <a:cs typeface="Calibri"/>
              </a:rPr>
              <a:t>few </a:t>
            </a:r>
            <a:r>
              <a:rPr lang="en-US" altLang="zh-CN" spc="-20" dirty="0">
                <a:cs typeface="Calibri"/>
              </a:rPr>
              <a:t>parameters are </a:t>
            </a:r>
            <a:r>
              <a:rPr lang="en-US" altLang="zh-CN" spc="-15" dirty="0">
                <a:cs typeface="Calibri"/>
              </a:rPr>
              <a:t>inaccurate </a:t>
            </a:r>
            <a:r>
              <a:rPr lang="en-US" altLang="zh-CN" spc="-5" dirty="0">
                <a:cs typeface="Calibri"/>
              </a:rPr>
              <a:t>because </a:t>
            </a:r>
            <a:r>
              <a:rPr lang="en-US" altLang="zh-CN" dirty="0">
                <a:cs typeface="Calibri"/>
              </a:rPr>
              <a:t>of a </a:t>
            </a:r>
            <a:r>
              <a:rPr lang="en-US" altLang="zh-CN" spc="-15" dirty="0">
                <a:cs typeface="Calibri"/>
              </a:rPr>
              <a:t>large </a:t>
            </a:r>
            <a:r>
              <a:rPr lang="en-US" altLang="zh-CN" dirty="0">
                <a:cs typeface="Calibri"/>
              </a:rPr>
              <a:t>bias (not enough </a:t>
            </a:r>
            <a:r>
              <a:rPr lang="en-US" altLang="zh-CN" spc="-5" dirty="0">
                <a:cs typeface="Calibri"/>
              </a:rPr>
              <a:t>flexibility).</a:t>
            </a:r>
            <a:endParaRPr lang="en-US" altLang="zh-CN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lang="en-US" altLang="zh-CN" sz="4000" dirty="0">
              <a:latin typeface="Times New Roman"/>
              <a:cs typeface="Times New Roman"/>
            </a:endParaRPr>
          </a:p>
          <a:p>
            <a:pPr marL="184150" marR="5080" indent="-171450">
              <a:lnSpc>
                <a:spcPct val="89700"/>
              </a:lnSpc>
              <a:buFont typeface="Arial"/>
              <a:buChar char="•"/>
              <a:tabLst>
                <a:tab pos="184150" algn="l"/>
              </a:tabLst>
            </a:pPr>
            <a:r>
              <a:rPr lang="en-US" altLang="zh-CN" dirty="0">
                <a:cs typeface="Calibri"/>
              </a:rPr>
              <a:t>Models </a:t>
            </a:r>
            <a:r>
              <a:rPr lang="en-US" altLang="zh-CN" spc="-5" dirty="0">
                <a:cs typeface="Calibri"/>
              </a:rPr>
              <a:t>with </a:t>
            </a:r>
            <a:r>
              <a:rPr lang="en-US" altLang="zh-CN" spc="-15" dirty="0">
                <a:cs typeface="Calibri"/>
              </a:rPr>
              <a:t>too many </a:t>
            </a:r>
            <a:r>
              <a:rPr lang="en-US" altLang="zh-CN" spc="-20" dirty="0">
                <a:cs typeface="Calibri"/>
              </a:rPr>
              <a:t>parameters are </a:t>
            </a:r>
            <a:r>
              <a:rPr lang="en-US" altLang="zh-CN" spc="-15" dirty="0">
                <a:cs typeface="Calibri"/>
              </a:rPr>
              <a:t>inaccurate </a:t>
            </a:r>
            <a:r>
              <a:rPr lang="en-US" altLang="zh-CN" spc="-5" dirty="0">
                <a:cs typeface="Calibri"/>
              </a:rPr>
              <a:t>because </a:t>
            </a:r>
            <a:r>
              <a:rPr lang="en-US" altLang="zh-CN" dirty="0">
                <a:cs typeface="Calibri"/>
              </a:rPr>
              <a:t>of a </a:t>
            </a:r>
            <a:r>
              <a:rPr lang="en-US" altLang="zh-CN" spc="-15" dirty="0">
                <a:cs typeface="Calibri"/>
              </a:rPr>
              <a:t>large </a:t>
            </a:r>
            <a:r>
              <a:rPr lang="en-US" altLang="zh-CN" spc="-10" dirty="0">
                <a:cs typeface="Calibri"/>
              </a:rPr>
              <a:t>variance (too </a:t>
            </a:r>
            <a:r>
              <a:rPr lang="en-US" altLang="zh-CN" dirty="0">
                <a:cs typeface="Calibri"/>
              </a:rPr>
              <a:t>much </a:t>
            </a:r>
            <a:r>
              <a:rPr lang="en-US" altLang="zh-CN" spc="-5" dirty="0">
                <a:cs typeface="Calibri"/>
              </a:rPr>
              <a:t>sensitivity </a:t>
            </a:r>
            <a:r>
              <a:rPr lang="en-US" altLang="zh-CN" spc="-15" dirty="0">
                <a:cs typeface="Calibri"/>
              </a:rPr>
              <a:t>to </a:t>
            </a:r>
            <a:r>
              <a:rPr lang="en-US" altLang="zh-CN" dirty="0">
                <a:cs typeface="Calibri"/>
              </a:rPr>
              <a:t>the sample</a:t>
            </a:r>
            <a:r>
              <a:rPr lang="en-US" altLang="zh-CN" spc="-35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randomness).</a:t>
            </a:r>
            <a:endParaRPr lang="en-US" altLang="zh-CN" dirty="0">
              <a:cs typeface="Calibri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147" y="297751"/>
            <a:ext cx="7665605" cy="585111"/>
          </a:xfrm>
        </p:spPr>
        <p:txBody>
          <a:bodyPr/>
          <a:lstStyle/>
          <a:p>
            <a:r>
              <a:rPr lang="en-US" sz="3600" spc="-15" dirty="0">
                <a:solidFill>
                  <a:srgbClr val="000000"/>
                </a:solidFill>
              </a:rPr>
              <a:t>Bias-Variance </a:t>
            </a:r>
            <a:r>
              <a:rPr lang="en-US" sz="3600" spc="-40" dirty="0">
                <a:solidFill>
                  <a:srgbClr val="000000"/>
                </a:solidFill>
              </a:rPr>
              <a:t>Tradeoff </a:t>
            </a:r>
            <a:r>
              <a:rPr lang="en-US" sz="3600" dirty="0">
                <a:solidFill>
                  <a:srgbClr val="000000"/>
                </a:solidFill>
              </a:rPr>
              <a:t>/ Model</a:t>
            </a:r>
            <a:r>
              <a:rPr lang="en-US" sz="3600" spc="-10" dirty="0">
                <a:solidFill>
                  <a:srgbClr val="000000"/>
                </a:solidFill>
              </a:rPr>
              <a:t> </a:t>
            </a:r>
            <a:r>
              <a:rPr lang="en-US" sz="3600" spc="-5" dirty="0">
                <a:solidFill>
                  <a:srgbClr val="000000"/>
                </a:solidFill>
              </a:rPr>
              <a:t>Selection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7" name="object 8"/>
          <p:cNvSpPr/>
          <p:nvPr/>
        </p:nvSpPr>
        <p:spPr>
          <a:xfrm>
            <a:off x="2012013" y="1679255"/>
            <a:ext cx="5136773" cy="39562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/>
          <p:cNvSpPr txBox="1"/>
          <p:nvPr/>
        </p:nvSpPr>
        <p:spPr>
          <a:xfrm>
            <a:off x="1742311" y="4469302"/>
            <a:ext cx="995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0000FF"/>
                </a:solidFill>
                <a:latin typeface="Arial"/>
                <a:cs typeface="Arial"/>
              </a:rPr>
              <a:t>underfit</a:t>
            </a:r>
            <a:r>
              <a:rPr sz="1200" i="1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0000FF"/>
                </a:solidFill>
                <a:latin typeface="Arial"/>
                <a:cs typeface="Arial"/>
              </a:rPr>
              <a:t>region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10"/>
          <p:cNvSpPr/>
          <p:nvPr/>
        </p:nvSpPr>
        <p:spPr>
          <a:xfrm>
            <a:off x="2381448" y="3727130"/>
            <a:ext cx="585470" cy="709295"/>
          </a:xfrm>
          <a:custGeom>
            <a:avLst/>
            <a:gdLst/>
            <a:ahLst/>
            <a:cxnLst/>
            <a:rect l="l" t="t" r="r" b="b"/>
            <a:pathLst>
              <a:path w="585469" h="709295">
                <a:moveTo>
                  <a:pt x="547979" y="35190"/>
                </a:moveTo>
                <a:lnTo>
                  <a:pt x="0" y="701037"/>
                </a:lnTo>
                <a:lnTo>
                  <a:pt x="9805" y="709107"/>
                </a:lnTo>
                <a:lnTo>
                  <a:pt x="557786" y="43260"/>
                </a:lnTo>
                <a:lnTo>
                  <a:pt x="547979" y="35190"/>
                </a:lnTo>
                <a:close/>
              </a:path>
              <a:path w="585469" h="709295">
                <a:moveTo>
                  <a:pt x="579355" y="25383"/>
                </a:moveTo>
                <a:lnTo>
                  <a:pt x="556050" y="25383"/>
                </a:lnTo>
                <a:lnTo>
                  <a:pt x="565856" y="33454"/>
                </a:lnTo>
                <a:lnTo>
                  <a:pt x="557786" y="43260"/>
                </a:lnTo>
                <a:lnTo>
                  <a:pt x="572495" y="55365"/>
                </a:lnTo>
                <a:lnTo>
                  <a:pt x="579355" y="25383"/>
                </a:lnTo>
                <a:close/>
              </a:path>
              <a:path w="585469" h="709295">
                <a:moveTo>
                  <a:pt x="556050" y="25383"/>
                </a:moveTo>
                <a:lnTo>
                  <a:pt x="547979" y="35190"/>
                </a:lnTo>
                <a:lnTo>
                  <a:pt x="557786" y="43260"/>
                </a:lnTo>
                <a:lnTo>
                  <a:pt x="565856" y="33454"/>
                </a:lnTo>
                <a:lnTo>
                  <a:pt x="556050" y="25383"/>
                </a:lnTo>
                <a:close/>
              </a:path>
              <a:path w="585469" h="709295">
                <a:moveTo>
                  <a:pt x="585163" y="0"/>
                </a:moveTo>
                <a:lnTo>
                  <a:pt x="533270" y="23084"/>
                </a:lnTo>
                <a:lnTo>
                  <a:pt x="547979" y="35190"/>
                </a:lnTo>
                <a:lnTo>
                  <a:pt x="556050" y="25383"/>
                </a:lnTo>
                <a:lnTo>
                  <a:pt x="579355" y="25383"/>
                </a:lnTo>
                <a:lnTo>
                  <a:pt x="58516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/>
          <p:cNvSpPr txBox="1"/>
          <p:nvPr/>
        </p:nvSpPr>
        <p:spPr>
          <a:xfrm>
            <a:off x="6614736" y="4398074"/>
            <a:ext cx="9042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0000FF"/>
                </a:solidFill>
                <a:latin typeface="Arial"/>
                <a:cs typeface="Arial"/>
              </a:rPr>
              <a:t>overfit</a:t>
            </a:r>
            <a:r>
              <a:rPr sz="1200" i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0000FF"/>
                </a:solidFill>
                <a:latin typeface="Arial"/>
                <a:cs typeface="Arial"/>
              </a:rPr>
              <a:t>region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12"/>
          <p:cNvSpPr/>
          <p:nvPr/>
        </p:nvSpPr>
        <p:spPr>
          <a:xfrm>
            <a:off x="6422837" y="3772908"/>
            <a:ext cx="665480" cy="626745"/>
          </a:xfrm>
          <a:custGeom>
            <a:avLst/>
            <a:gdLst/>
            <a:ahLst/>
            <a:cxnLst/>
            <a:rect l="l" t="t" r="r" b="b"/>
            <a:pathLst>
              <a:path w="665479" h="626745">
                <a:moveTo>
                  <a:pt x="41352" y="30181"/>
                </a:moveTo>
                <a:lnTo>
                  <a:pt x="32650" y="39432"/>
                </a:lnTo>
                <a:lnTo>
                  <a:pt x="656501" y="626275"/>
                </a:lnTo>
                <a:lnTo>
                  <a:pt x="665203" y="617024"/>
                </a:lnTo>
                <a:lnTo>
                  <a:pt x="41352" y="30181"/>
                </a:lnTo>
                <a:close/>
              </a:path>
              <a:path w="665479" h="626745">
                <a:moveTo>
                  <a:pt x="0" y="0"/>
                </a:moveTo>
                <a:lnTo>
                  <a:pt x="19598" y="53308"/>
                </a:lnTo>
                <a:lnTo>
                  <a:pt x="32650" y="39432"/>
                </a:lnTo>
                <a:lnTo>
                  <a:pt x="23399" y="30730"/>
                </a:lnTo>
                <a:lnTo>
                  <a:pt x="32101" y="21479"/>
                </a:lnTo>
                <a:lnTo>
                  <a:pt x="49538" y="21479"/>
                </a:lnTo>
                <a:lnTo>
                  <a:pt x="54405" y="16305"/>
                </a:lnTo>
                <a:lnTo>
                  <a:pt x="0" y="0"/>
                </a:lnTo>
                <a:close/>
              </a:path>
              <a:path w="665479" h="626745">
                <a:moveTo>
                  <a:pt x="32101" y="21479"/>
                </a:moveTo>
                <a:lnTo>
                  <a:pt x="23399" y="30730"/>
                </a:lnTo>
                <a:lnTo>
                  <a:pt x="32650" y="39432"/>
                </a:lnTo>
                <a:lnTo>
                  <a:pt x="41352" y="30181"/>
                </a:lnTo>
                <a:lnTo>
                  <a:pt x="32101" y="21479"/>
                </a:lnTo>
                <a:close/>
              </a:path>
              <a:path w="665479" h="626745">
                <a:moveTo>
                  <a:pt x="49538" y="21479"/>
                </a:moveTo>
                <a:lnTo>
                  <a:pt x="32101" y="21479"/>
                </a:lnTo>
                <a:lnTo>
                  <a:pt x="41352" y="30181"/>
                </a:lnTo>
                <a:lnTo>
                  <a:pt x="49538" y="2147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115050" y="2884602"/>
            <a:ext cx="889065" cy="3016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170084" y="1863246"/>
            <a:ext cx="2017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cv/test error</a:t>
            </a:r>
          </a:p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[good approximation of EPE]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3264" y="5284198"/>
            <a:ext cx="2733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KNN: large K</a:t>
            </a:r>
          </a:p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Regression: small d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2837468" y="5580435"/>
            <a:ext cx="74471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901164" y="5220017"/>
            <a:ext cx="2171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small K</a:t>
            </a:r>
          </a:p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large d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156446" y="5478311"/>
            <a:ext cx="74471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481633" y="5866382"/>
            <a:ext cx="3419531" cy="159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0898" y="297750"/>
            <a:ext cx="7831957" cy="585111"/>
          </a:xfrm>
        </p:spPr>
        <p:txBody>
          <a:bodyPr/>
          <a:lstStyle/>
          <a:p>
            <a:r>
              <a:rPr lang="en-US" sz="3200" spc="-15" dirty="0">
                <a:solidFill>
                  <a:srgbClr val="000000"/>
                </a:solidFill>
              </a:rPr>
              <a:t>Regression: </a:t>
            </a:r>
            <a:r>
              <a:rPr lang="en-US" sz="3200" spc="-10" dirty="0">
                <a:solidFill>
                  <a:srgbClr val="000000"/>
                </a:solidFill>
              </a:rPr>
              <a:t>Complexity </a:t>
            </a:r>
            <a:r>
              <a:rPr lang="en-US" sz="3200" spc="-20" dirty="0">
                <a:solidFill>
                  <a:srgbClr val="000000"/>
                </a:solidFill>
              </a:rPr>
              <a:t>versus </a:t>
            </a:r>
            <a:r>
              <a:rPr lang="en-US" sz="3200" spc="-5" dirty="0">
                <a:solidFill>
                  <a:srgbClr val="000000"/>
                </a:solidFill>
              </a:rPr>
              <a:t>Goodness </a:t>
            </a:r>
            <a:r>
              <a:rPr lang="en-US" sz="3200" dirty="0">
                <a:solidFill>
                  <a:srgbClr val="000000"/>
                </a:solidFill>
              </a:rPr>
              <a:t>of</a:t>
            </a:r>
            <a:r>
              <a:rPr lang="en-US" sz="3200" spc="-25" dirty="0">
                <a:solidFill>
                  <a:srgbClr val="000000"/>
                </a:solidFill>
              </a:rPr>
              <a:t> </a:t>
            </a:r>
            <a:r>
              <a:rPr lang="en-US" sz="3200" spc="-5" dirty="0">
                <a:solidFill>
                  <a:srgbClr val="000000"/>
                </a:solidFill>
              </a:rPr>
              <a:t>Fit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7" name="object 6"/>
          <p:cNvSpPr/>
          <p:nvPr/>
        </p:nvSpPr>
        <p:spPr>
          <a:xfrm>
            <a:off x="381000" y="1371600"/>
            <a:ext cx="8229600" cy="2399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 txBox="1"/>
          <p:nvPr/>
        </p:nvSpPr>
        <p:spPr>
          <a:xfrm>
            <a:off x="486179" y="4998041"/>
            <a:ext cx="2485390" cy="92392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9530" rIns="0" bIns="0" rtlCol="0">
            <a:spAutoFit/>
          </a:bodyPr>
          <a:lstStyle/>
          <a:p>
            <a:pPr marL="90805" marR="843915">
              <a:lnSpc>
                <a:spcPts val="2090"/>
              </a:lnSpc>
              <a:spcBef>
                <a:spcPts val="390"/>
              </a:spcBef>
            </a:pPr>
            <a:r>
              <a:rPr sz="1800" spc="-5" dirty="0">
                <a:latin typeface="Calibri"/>
                <a:cs typeface="Calibri"/>
              </a:rPr>
              <a:t>Highest Bias  </a:t>
            </a:r>
            <a:r>
              <a:rPr sz="1800" spc="-10" dirty="0">
                <a:latin typeface="Calibri"/>
                <a:cs typeface="Calibri"/>
              </a:rPr>
              <a:t>Lowest</a:t>
            </a:r>
            <a:r>
              <a:rPr sz="1800" spc="3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variance</a:t>
            </a:r>
            <a:endParaRPr sz="1800" dirty="0">
              <a:latin typeface="Calibri"/>
              <a:cs typeface="Calibri"/>
            </a:endParaRPr>
          </a:p>
          <a:p>
            <a:pPr marL="90805">
              <a:lnSpc>
                <a:spcPts val="2150"/>
              </a:lnSpc>
            </a:pPr>
            <a:r>
              <a:rPr sz="1800" dirty="0">
                <a:latin typeface="Calibri"/>
                <a:cs typeface="Calibri"/>
              </a:rPr>
              <a:t>Model </a:t>
            </a:r>
            <a:r>
              <a:rPr sz="1800" spc="-10" dirty="0">
                <a:latin typeface="Calibri"/>
                <a:cs typeface="Calibri"/>
              </a:rPr>
              <a:t>complexity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low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3028950" y="4998042"/>
            <a:ext cx="2905125" cy="92392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6355" rIns="0" bIns="0" rtlCol="0">
            <a:spAutoFit/>
          </a:bodyPr>
          <a:lstStyle/>
          <a:p>
            <a:pPr marL="633095" marR="625475" indent="635" algn="ctr">
              <a:lnSpc>
                <a:spcPts val="2110"/>
              </a:lnSpc>
              <a:spcBef>
                <a:spcPts val="365"/>
              </a:spcBef>
            </a:pPr>
            <a:r>
              <a:rPr sz="1800" dirty="0">
                <a:latin typeface="Calibri"/>
                <a:cs typeface="Calibri"/>
              </a:rPr>
              <a:t>Medium </a:t>
            </a:r>
            <a:r>
              <a:rPr sz="1800" spc="-5" dirty="0">
                <a:latin typeface="Calibri"/>
                <a:cs typeface="Calibri"/>
              </a:rPr>
              <a:t>Bias  </a:t>
            </a:r>
            <a:r>
              <a:rPr sz="1800" dirty="0">
                <a:latin typeface="Calibri"/>
                <a:cs typeface="Calibri"/>
              </a:rPr>
              <a:t>Medium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Variance</a:t>
            </a:r>
            <a:endParaRPr sz="1800" dirty="0">
              <a:latin typeface="Calibri"/>
              <a:cs typeface="Calibri"/>
            </a:endParaRPr>
          </a:p>
          <a:p>
            <a:pPr marL="635" algn="ctr">
              <a:lnSpc>
                <a:spcPts val="2125"/>
              </a:lnSpc>
            </a:pPr>
            <a:r>
              <a:rPr sz="1800" dirty="0">
                <a:latin typeface="Calibri"/>
                <a:cs typeface="Calibri"/>
              </a:rPr>
              <a:t>Model </a:t>
            </a:r>
            <a:r>
              <a:rPr sz="1800" spc="-10" dirty="0">
                <a:latin typeface="Calibri"/>
                <a:cs typeface="Calibri"/>
              </a:rPr>
              <a:t>complexity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medium</a:t>
            </a:r>
          </a:p>
        </p:txBody>
      </p:sp>
      <p:sp>
        <p:nvSpPr>
          <p:cNvPr id="10" name="object 9"/>
          <p:cNvSpPr txBox="1"/>
          <p:nvPr/>
        </p:nvSpPr>
        <p:spPr>
          <a:xfrm>
            <a:off x="5991456" y="4998042"/>
            <a:ext cx="2787650" cy="857286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5720" rIns="0" bIns="0" rtlCol="0">
            <a:spAutoFit/>
          </a:bodyPr>
          <a:lstStyle/>
          <a:p>
            <a:pPr marL="90805" marR="1153160">
              <a:lnSpc>
                <a:spcPts val="2110"/>
              </a:lnSpc>
              <a:spcBef>
                <a:spcPts val="360"/>
              </a:spcBef>
            </a:pPr>
            <a:r>
              <a:rPr sz="1800" spc="-10" dirty="0">
                <a:latin typeface="Calibri"/>
                <a:cs typeface="Calibri"/>
              </a:rPr>
              <a:t>Smallest </a:t>
            </a:r>
            <a:r>
              <a:rPr sz="1800" spc="-5" dirty="0">
                <a:latin typeface="Calibri"/>
                <a:cs typeface="Calibri"/>
              </a:rPr>
              <a:t>Bias  Highest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variance</a:t>
            </a:r>
            <a:endParaRPr sz="1800" dirty="0">
              <a:latin typeface="Calibri"/>
              <a:cs typeface="Calibri"/>
            </a:endParaRPr>
          </a:p>
          <a:p>
            <a:pPr marL="90805">
              <a:lnSpc>
                <a:spcPts val="2150"/>
              </a:lnSpc>
            </a:pPr>
            <a:r>
              <a:rPr sz="1800" dirty="0">
                <a:latin typeface="Calibri"/>
                <a:cs typeface="Calibri"/>
              </a:rPr>
              <a:t>Model </a:t>
            </a:r>
            <a:r>
              <a:rPr sz="1800" spc="-10" dirty="0">
                <a:latin typeface="Calibri"/>
                <a:cs typeface="Calibri"/>
              </a:rPr>
              <a:t>complexity </a:t>
            </a:r>
            <a:r>
              <a:rPr sz="1800" dirty="0">
                <a:latin typeface="Calibri"/>
                <a:cs typeface="Calibri"/>
              </a:rPr>
              <a:t>= high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18378" y="3400624"/>
            <a:ext cx="2153191" cy="945575"/>
            <a:chOff x="818377" y="3437681"/>
            <a:chExt cx="2153191" cy="855094"/>
          </a:xfrm>
        </p:grpSpPr>
        <p:sp>
          <p:nvSpPr>
            <p:cNvPr id="12" name="object 11"/>
            <p:cNvSpPr/>
            <p:nvPr/>
          </p:nvSpPr>
          <p:spPr>
            <a:xfrm>
              <a:off x="818377" y="3437681"/>
              <a:ext cx="2153191" cy="851501"/>
            </a:xfrm>
            <a:custGeom>
              <a:avLst/>
              <a:gdLst/>
              <a:ahLst/>
              <a:cxnLst/>
              <a:rect l="l" t="t" r="r" b="b"/>
              <a:pathLst>
                <a:path w="1611630" h="784225">
                  <a:moveTo>
                    <a:pt x="0" y="274551"/>
                  </a:moveTo>
                  <a:lnTo>
                    <a:pt x="707756" y="274551"/>
                  </a:lnTo>
                  <a:lnTo>
                    <a:pt x="707756" y="195978"/>
                  </a:lnTo>
                  <a:lnTo>
                    <a:pt x="609766" y="195978"/>
                  </a:lnTo>
                  <a:lnTo>
                    <a:pt x="805744" y="0"/>
                  </a:lnTo>
                  <a:lnTo>
                    <a:pt x="1001723" y="195978"/>
                  </a:lnTo>
                  <a:lnTo>
                    <a:pt x="903734" y="195978"/>
                  </a:lnTo>
                  <a:lnTo>
                    <a:pt x="903734" y="274551"/>
                  </a:lnTo>
                  <a:lnTo>
                    <a:pt x="1611489" y="274551"/>
                  </a:lnTo>
                  <a:lnTo>
                    <a:pt x="1611489" y="783914"/>
                  </a:lnTo>
                  <a:lnTo>
                    <a:pt x="0" y="783914"/>
                  </a:lnTo>
                  <a:lnTo>
                    <a:pt x="0" y="274551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 txBox="1"/>
            <p:nvPr/>
          </p:nvSpPr>
          <p:spPr>
            <a:xfrm>
              <a:off x="1100547" y="3756070"/>
              <a:ext cx="1588850" cy="536705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lstStyle/>
            <a:p>
              <a:pPr marL="273685" marR="5080" indent="-261620" algn="ctr">
                <a:lnSpc>
                  <a:spcPts val="2090"/>
                </a:lnSpc>
                <a:spcBef>
                  <a:spcPts val="225"/>
                </a:spcBef>
              </a:pPr>
              <a:r>
                <a:rPr sz="2000" spc="-5" dirty="0">
                  <a:latin typeface="Calibri"/>
                  <a:cs typeface="Calibri"/>
                </a:rPr>
                <a:t>Low </a:t>
              </a:r>
              <a:r>
                <a:rPr sz="2000" spc="-15" dirty="0">
                  <a:latin typeface="Calibri"/>
                  <a:cs typeface="Calibri"/>
                </a:rPr>
                <a:t>Variance</a:t>
              </a:r>
              <a:endParaRPr lang="en-US" sz="2000" spc="-55" dirty="0">
                <a:latin typeface="Calibri"/>
                <a:cs typeface="Calibri"/>
              </a:endParaRPr>
            </a:p>
            <a:p>
              <a:pPr marL="273685" marR="5080" indent="-261620" algn="ctr">
                <a:lnSpc>
                  <a:spcPts val="2090"/>
                </a:lnSpc>
                <a:spcBef>
                  <a:spcPts val="225"/>
                </a:spcBef>
              </a:pPr>
              <a:r>
                <a:rPr sz="2000" dirty="0">
                  <a:latin typeface="Calibri"/>
                  <a:cs typeface="Calibri"/>
                </a:rPr>
                <a:t>/ </a:t>
              </a:r>
              <a:r>
                <a:rPr sz="2000" spc="-5" dirty="0">
                  <a:latin typeface="Calibri"/>
                  <a:cs typeface="Calibri"/>
                </a:rPr>
                <a:t>High Bias</a:t>
              </a:r>
              <a:endParaRPr sz="2000" dirty="0">
                <a:latin typeface="Calibri"/>
                <a:cs typeface="Calibri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15050" y="3499102"/>
            <a:ext cx="1846885" cy="885671"/>
            <a:chOff x="6429013" y="3333509"/>
            <a:chExt cx="1846885" cy="885671"/>
          </a:xfrm>
        </p:grpSpPr>
        <p:sp>
          <p:nvSpPr>
            <p:cNvPr id="15" name="object 14"/>
            <p:cNvSpPr/>
            <p:nvPr/>
          </p:nvSpPr>
          <p:spPr>
            <a:xfrm>
              <a:off x="6429013" y="3333509"/>
              <a:ext cx="1846885" cy="885671"/>
            </a:xfrm>
            <a:custGeom>
              <a:avLst/>
              <a:gdLst/>
              <a:ahLst/>
              <a:cxnLst/>
              <a:rect l="l" t="t" r="r" b="b"/>
              <a:pathLst>
                <a:path w="1611629" h="784225">
                  <a:moveTo>
                    <a:pt x="0" y="274551"/>
                  </a:moveTo>
                  <a:lnTo>
                    <a:pt x="707756" y="274551"/>
                  </a:lnTo>
                  <a:lnTo>
                    <a:pt x="707756" y="195978"/>
                  </a:lnTo>
                  <a:lnTo>
                    <a:pt x="609766" y="195978"/>
                  </a:lnTo>
                  <a:lnTo>
                    <a:pt x="805744" y="0"/>
                  </a:lnTo>
                  <a:lnTo>
                    <a:pt x="1001723" y="195978"/>
                  </a:lnTo>
                  <a:lnTo>
                    <a:pt x="903734" y="195978"/>
                  </a:lnTo>
                  <a:lnTo>
                    <a:pt x="903734" y="274551"/>
                  </a:lnTo>
                  <a:lnTo>
                    <a:pt x="1611489" y="274551"/>
                  </a:lnTo>
                  <a:lnTo>
                    <a:pt x="1611489" y="783914"/>
                  </a:lnTo>
                  <a:lnTo>
                    <a:pt x="0" y="783914"/>
                  </a:lnTo>
                  <a:lnTo>
                    <a:pt x="0" y="274551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/>
            <p:cNvSpPr txBox="1"/>
            <p:nvPr/>
          </p:nvSpPr>
          <p:spPr>
            <a:xfrm>
              <a:off x="6513239" y="3663188"/>
              <a:ext cx="1762659" cy="55143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905" algn="ctr">
                <a:lnSpc>
                  <a:spcPts val="2135"/>
                </a:lnSpc>
                <a:spcBef>
                  <a:spcPts val="100"/>
                </a:spcBef>
              </a:pPr>
              <a:r>
                <a:rPr sz="2000" spc="-5" dirty="0">
                  <a:latin typeface="Calibri"/>
                  <a:cs typeface="Calibri"/>
                </a:rPr>
                <a:t>Low</a:t>
              </a:r>
              <a:r>
                <a:rPr sz="2000" spc="-10" dirty="0">
                  <a:latin typeface="Calibri"/>
                  <a:cs typeface="Calibri"/>
                </a:rPr>
                <a:t> </a:t>
              </a:r>
              <a:r>
                <a:rPr sz="2000" spc="-5" dirty="0">
                  <a:latin typeface="Calibri"/>
                  <a:cs typeface="Calibri"/>
                </a:rPr>
                <a:t>Bias</a:t>
              </a:r>
              <a:endParaRPr sz="2000" dirty="0">
                <a:latin typeface="Calibri"/>
                <a:cs typeface="Calibri"/>
              </a:endParaRPr>
            </a:p>
            <a:p>
              <a:pPr algn="ctr">
                <a:lnSpc>
                  <a:spcPts val="2135"/>
                </a:lnSpc>
              </a:pPr>
              <a:r>
                <a:rPr sz="2000" dirty="0">
                  <a:latin typeface="Calibri"/>
                  <a:cs typeface="Calibri"/>
                </a:rPr>
                <a:t>/ </a:t>
              </a:r>
              <a:r>
                <a:rPr sz="2000" spc="-5" dirty="0">
                  <a:latin typeface="Calibri"/>
                  <a:cs typeface="Calibri"/>
                </a:rPr>
                <a:t>High</a:t>
              </a:r>
              <a:r>
                <a:rPr sz="2000" spc="-65" dirty="0">
                  <a:latin typeface="Calibri"/>
                  <a:cs typeface="Calibri"/>
                </a:rPr>
                <a:t> </a:t>
              </a:r>
              <a:r>
                <a:rPr sz="2000" spc="-15" dirty="0">
                  <a:latin typeface="Calibri"/>
                  <a:cs typeface="Calibri"/>
                </a:rPr>
                <a:t>Variance</a:t>
              </a:r>
              <a:endParaRPr sz="2000" dirty="0"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Bias-Variance Tradeoff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8647" y="1339884"/>
            <a:ext cx="7156450" cy="47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143747"/>
            <a:ext cx="8245842" cy="585111"/>
          </a:xfrm>
        </p:spPr>
        <p:txBody>
          <a:bodyPr/>
          <a:lstStyle/>
          <a:p>
            <a:r>
              <a:rPr lang="en-US" sz="2800" spc="-10" dirty="0">
                <a:solidFill>
                  <a:srgbClr val="000000"/>
                </a:solidFill>
              </a:rPr>
              <a:t>Classification, </a:t>
            </a:r>
            <a:r>
              <a:rPr lang="en-US" sz="2800" spc="-5" dirty="0">
                <a:solidFill>
                  <a:srgbClr val="000000"/>
                </a:solidFill>
              </a:rPr>
              <a:t>Decision </a:t>
            </a:r>
            <a:r>
              <a:rPr lang="en-US" sz="2800" spc="-10" dirty="0">
                <a:solidFill>
                  <a:srgbClr val="000000"/>
                </a:solidFill>
              </a:rPr>
              <a:t>boundaries </a:t>
            </a:r>
            <a:r>
              <a:rPr lang="en-US" sz="2800" spc="-5" dirty="0">
                <a:solidFill>
                  <a:srgbClr val="000000"/>
                </a:solidFill>
              </a:rPr>
              <a:t>in </a:t>
            </a:r>
            <a:r>
              <a:rPr lang="en-US" sz="2800" spc="-10" dirty="0">
                <a:solidFill>
                  <a:srgbClr val="000000"/>
                </a:solidFill>
              </a:rPr>
              <a:t>global </a:t>
            </a:r>
            <a:r>
              <a:rPr lang="en-US" sz="2800" spc="-5" dirty="0">
                <a:solidFill>
                  <a:srgbClr val="000000"/>
                </a:solidFill>
              </a:rPr>
              <a:t>vs. </a:t>
            </a:r>
            <a:r>
              <a:rPr lang="en-US" sz="2800" spc="-10" dirty="0">
                <a:solidFill>
                  <a:srgbClr val="000000"/>
                </a:solidFill>
              </a:rPr>
              <a:t>local</a:t>
            </a:r>
            <a:r>
              <a:rPr lang="en-US" sz="2800" spc="20" dirty="0">
                <a:solidFill>
                  <a:srgbClr val="000000"/>
                </a:solidFill>
              </a:rPr>
              <a:t> </a:t>
            </a:r>
            <a:r>
              <a:rPr lang="en-US" sz="2800" spc="-5" dirty="0">
                <a:solidFill>
                  <a:srgbClr val="000000"/>
                </a:solidFill>
              </a:rPr>
              <a:t>models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7" name="object 6"/>
          <p:cNvSpPr/>
          <p:nvPr/>
        </p:nvSpPr>
        <p:spPr>
          <a:xfrm>
            <a:off x="3338512" y="1658719"/>
            <a:ext cx="2471737" cy="2289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228600" y="1577975"/>
            <a:ext cx="2895600" cy="2441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/>
          <p:nvPr/>
        </p:nvSpPr>
        <p:spPr>
          <a:xfrm>
            <a:off x="6096000" y="1554162"/>
            <a:ext cx="2876550" cy="2508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 txBox="1"/>
          <p:nvPr/>
        </p:nvSpPr>
        <p:spPr>
          <a:xfrm>
            <a:off x="3650615" y="4029290"/>
            <a:ext cx="18427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15-nearest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neighbor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6706552" y="4029290"/>
            <a:ext cx="17303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1-nearest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neighbor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7"/>
          <p:cNvSpPr/>
          <p:nvPr/>
        </p:nvSpPr>
        <p:spPr>
          <a:xfrm>
            <a:off x="5421046" y="47143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1"/>
          <p:cNvSpPr txBox="1"/>
          <p:nvPr/>
        </p:nvSpPr>
        <p:spPr>
          <a:xfrm>
            <a:off x="383234" y="5337219"/>
            <a:ext cx="2485390" cy="92392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9530" rIns="0" bIns="0" rtlCol="0">
            <a:spAutoFit/>
          </a:bodyPr>
          <a:lstStyle/>
          <a:p>
            <a:pPr marL="90805" marR="843915">
              <a:lnSpc>
                <a:spcPts val="2090"/>
              </a:lnSpc>
              <a:spcBef>
                <a:spcPts val="390"/>
              </a:spcBef>
            </a:pPr>
            <a:r>
              <a:rPr sz="1800" spc="-5" dirty="0">
                <a:latin typeface="Calibri"/>
                <a:cs typeface="Calibri"/>
              </a:rPr>
              <a:t>Highest Bias  </a:t>
            </a:r>
            <a:r>
              <a:rPr sz="1800" spc="-10" dirty="0">
                <a:latin typeface="Calibri"/>
                <a:cs typeface="Calibri"/>
              </a:rPr>
              <a:t>Lowest</a:t>
            </a:r>
            <a:r>
              <a:rPr sz="1800" spc="3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variance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ts val="2150"/>
              </a:lnSpc>
            </a:pPr>
            <a:r>
              <a:rPr sz="1800" dirty="0">
                <a:latin typeface="Calibri"/>
                <a:cs typeface="Calibri"/>
              </a:rPr>
              <a:t>Model </a:t>
            </a:r>
            <a:r>
              <a:rPr sz="1800" spc="-10" dirty="0">
                <a:latin typeface="Calibri"/>
                <a:cs typeface="Calibri"/>
              </a:rPr>
              <a:t>complexity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2"/>
          <p:cNvSpPr txBox="1"/>
          <p:nvPr/>
        </p:nvSpPr>
        <p:spPr>
          <a:xfrm>
            <a:off x="3057803" y="5317971"/>
            <a:ext cx="2905125" cy="92392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50165" rIns="0" bIns="0" rtlCol="0">
            <a:spAutoFit/>
          </a:bodyPr>
          <a:lstStyle/>
          <a:p>
            <a:pPr marL="633095" marR="625475" indent="635" algn="ctr">
              <a:lnSpc>
                <a:spcPts val="2090"/>
              </a:lnSpc>
              <a:spcBef>
                <a:spcPts val="395"/>
              </a:spcBef>
            </a:pPr>
            <a:r>
              <a:rPr sz="1800" dirty="0">
                <a:latin typeface="Calibri"/>
                <a:cs typeface="Calibri"/>
              </a:rPr>
              <a:t>Medium </a:t>
            </a:r>
            <a:r>
              <a:rPr sz="1800" spc="-5" dirty="0">
                <a:latin typeface="Calibri"/>
                <a:cs typeface="Calibri"/>
              </a:rPr>
              <a:t>Bias  </a:t>
            </a:r>
            <a:r>
              <a:rPr sz="1800" dirty="0">
                <a:latin typeface="Calibri"/>
                <a:cs typeface="Calibri"/>
              </a:rPr>
              <a:t>Medium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Variance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ts val="2150"/>
              </a:lnSpc>
            </a:pPr>
            <a:r>
              <a:rPr sz="1800" dirty="0">
                <a:latin typeface="Calibri"/>
                <a:cs typeface="Calibri"/>
              </a:rPr>
              <a:t>Model </a:t>
            </a:r>
            <a:r>
              <a:rPr sz="1800" spc="-10" dirty="0">
                <a:latin typeface="Calibri"/>
                <a:cs typeface="Calibri"/>
              </a:rPr>
              <a:t>complexity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medium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3"/>
          <p:cNvSpPr/>
          <p:nvPr/>
        </p:nvSpPr>
        <p:spPr>
          <a:xfrm>
            <a:off x="6318324" y="5317971"/>
            <a:ext cx="2787650" cy="923925"/>
          </a:xfrm>
          <a:custGeom>
            <a:avLst/>
            <a:gdLst/>
            <a:ahLst/>
            <a:cxnLst/>
            <a:rect l="l" t="t" r="r" b="b"/>
            <a:pathLst>
              <a:path w="2787650" h="923925">
                <a:moveTo>
                  <a:pt x="0" y="0"/>
                </a:moveTo>
                <a:lnTo>
                  <a:pt x="2787547" y="0"/>
                </a:lnTo>
                <a:lnTo>
                  <a:pt x="2787547" y="923330"/>
                </a:lnTo>
                <a:lnTo>
                  <a:pt x="0" y="92333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4"/>
          <p:cNvSpPr txBox="1"/>
          <p:nvPr/>
        </p:nvSpPr>
        <p:spPr>
          <a:xfrm>
            <a:off x="6397064" y="5339588"/>
            <a:ext cx="2314575" cy="845819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758190">
              <a:lnSpc>
                <a:spcPts val="2090"/>
              </a:lnSpc>
              <a:spcBef>
                <a:spcPts val="225"/>
              </a:spcBef>
            </a:pPr>
            <a:r>
              <a:rPr sz="1800" spc="-10" dirty="0">
                <a:latin typeface="Calibri"/>
                <a:cs typeface="Calibri"/>
              </a:rPr>
              <a:t>Smallest </a:t>
            </a:r>
            <a:r>
              <a:rPr sz="1800" spc="-5" dirty="0">
                <a:latin typeface="Calibri"/>
                <a:cs typeface="Calibri"/>
              </a:rPr>
              <a:t>Bias  Highest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variance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50"/>
              </a:lnSpc>
            </a:pPr>
            <a:r>
              <a:rPr sz="1800" dirty="0">
                <a:latin typeface="Calibri"/>
                <a:cs typeface="Calibri"/>
              </a:rPr>
              <a:t>Model </a:t>
            </a:r>
            <a:r>
              <a:rPr sz="1800" spc="-10" dirty="0">
                <a:latin typeface="Calibri"/>
                <a:cs typeface="Calibri"/>
              </a:rPr>
              <a:t>complexity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3673" y="1183118"/>
            <a:ext cx="1007613" cy="475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K = 15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04750" y="1183118"/>
            <a:ext cx="899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K = 1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49333" y="4121065"/>
            <a:ext cx="2153191" cy="945575"/>
            <a:chOff x="818377" y="3437681"/>
            <a:chExt cx="2153191" cy="855094"/>
          </a:xfrm>
        </p:grpSpPr>
        <p:sp>
          <p:nvSpPr>
            <p:cNvPr id="25" name="object 11"/>
            <p:cNvSpPr/>
            <p:nvPr/>
          </p:nvSpPr>
          <p:spPr>
            <a:xfrm>
              <a:off x="818377" y="3437681"/>
              <a:ext cx="2153191" cy="851501"/>
            </a:xfrm>
            <a:custGeom>
              <a:avLst/>
              <a:gdLst/>
              <a:ahLst/>
              <a:cxnLst/>
              <a:rect l="l" t="t" r="r" b="b"/>
              <a:pathLst>
                <a:path w="1611630" h="784225">
                  <a:moveTo>
                    <a:pt x="0" y="274551"/>
                  </a:moveTo>
                  <a:lnTo>
                    <a:pt x="707756" y="274551"/>
                  </a:lnTo>
                  <a:lnTo>
                    <a:pt x="707756" y="195978"/>
                  </a:lnTo>
                  <a:lnTo>
                    <a:pt x="609766" y="195978"/>
                  </a:lnTo>
                  <a:lnTo>
                    <a:pt x="805744" y="0"/>
                  </a:lnTo>
                  <a:lnTo>
                    <a:pt x="1001723" y="195978"/>
                  </a:lnTo>
                  <a:lnTo>
                    <a:pt x="903734" y="195978"/>
                  </a:lnTo>
                  <a:lnTo>
                    <a:pt x="903734" y="274551"/>
                  </a:lnTo>
                  <a:lnTo>
                    <a:pt x="1611489" y="274551"/>
                  </a:lnTo>
                  <a:lnTo>
                    <a:pt x="1611489" y="783914"/>
                  </a:lnTo>
                  <a:lnTo>
                    <a:pt x="0" y="783914"/>
                  </a:lnTo>
                  <a:lnTo>
                    <a:pt x="0" y="274551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2"/>
            <p:cNvSpPr txBox="1"/>
            <p:nvPr/>
          </p:nvSpPr>
          <p:spPr>
            <a:xfrm>
              <a:off x="1100547" y="3756070"/>
              <a:ext cx="1588850" cy="536705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lstStyle/>
            <a:p>
              <a:pPr marL="273685" marR="5080" indent="-261620" algn="ctr">
                <a:lnSpc>
                  <a:spcPts val="2090"/>
                </a:lnSpc>
                <a:spcBef>
                  <a:spcPts val="225"/>
                </a:spcBef>
              </a:pPr>
              <a:r>
                <a:rPr sz="2000" spc="-5" dirty="0">
                  <a:latin typeface="Calibri"/>
                  <a:cs typeface="Calibri"/>
                </a:rPr>
                <a:t>Low </a:t>
              </a:r>
              <a:r>
                <a:rPr sz="2000" spc="-15" dirty="0">
                  <a:latin typeface="Calibri"/>
                  <a:cs typeface="Calibri"/>
                </a:rPr>
                <a:t>Variance</a:t>
              </a:r>
              <a:endParaRPr lang="en-US" sz="2000" spc="-55" dirty="0">
                <a:latin typeface="Calibri"/>
                <a:cs typeface="Calibri"/>
              </a:endParaRPr>
            </a:p>
            <a:p>
              <a:pPr marL="273685" marR="5080" indent="-261620" algn="ctr">
                <a:lnSpc>
                  <a:spcPts val="2090"/>
                </a:lnSpc>
                <a:spcBef>
                  <a:spcPts val="225"/>
                </a:spcBef>
              </a:pPr>
              <a:r>
                <a:rPr sz="2000" dirty="0">
                  <a:latin typeface="Calibri"/>
                  <a:cs typeface="Calibri"/>
                </a:rPr>
                <a:t>/ </a:t>
              </a:r>
              <a:r>
                <a:rPr sz="2000" spc="-5" dirty="0">
                  <a:latin typeface="Calibri"/>
                  <a:cs typeface="Calibri"/>
                </a:rPr>
                <a:t>High Bias</a:t>
              </a:r>
              <a:endParaRPr sz="2000" dirty="0">
                <a:latin typeface="Calibri"/>
                <a:cs typeface="Calibri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706552" y="4375811"/>
            <a:ext cx="1846885" cy="885671"/>
            <a:chOff x="6429013" y="3333509"/>
            <a:chExt cx="1846885" cy="885671"/>
          </a:xfrm>
        </p:grpSpPr>
        <p:sp>
          <p:nvSpPr>
            <p:cNvPr id="28" name="object 14"/>
            <p:cNvSpPr/>
            <p:nvPr/>
          </p:nvSpPr>
          <p:spPr>
            <a:xfrm>
              <a:off x="6429013" y="3333509"/>
              <a:ext cx="1846885" cy="885671"/>
            </a:xfrm>
            <a:custGeom>
              <a:avLst/>
              <a:gdLst/>
              <a:ahLst/>
              <a:cxnLst/>
              <a:rect l="l" t="t" r="r" b="b"/>
              <a:pathLst>
                <a:path w="1611629" h="784225">
                  <a:moveTo>
                    <a:pt x="0" y="274551"/>
                  </a:moveTo>
                  <a:lnTo>
                    <a:pt x="707756" y="274551"/>
                  </a:lnTo>
                  <a:lnTo>
                    <a:pt x="707756" y="195978"/>
                  </a:lnTo>
                  <a:lnTo>
                    <a:pt x="609766" y="195978"/>
                  </a:lnTo>
                  <a:lnTo>
                    <a:pt x="805744" y="0"/>
                  </a:lnTo>
                  <a:lnTo>
                    <a:pt x="1001723" y="195978"/>
                  </a:lnTo>
                  <a:lnTo>
                    <a:pt x="903734" y="195978"/>
                  </a:lnTo>
                  <a:lnTo>
                    <a:pt x="903734" y="274551"/>
                  </a:lnTo>
                  <a:lnTo>
                    <a:pt x="1611489" y="274551"/>
                  </a:lnTo>
                  <a:lnTo>
                    <a:pt x="1611489" y="783914"/>
                  </a:lnTo>
                  <a:lnTo>
                    <a:pt x="0" y="783914"/>
                  </a:lnTo>
                  <a:lnTo>
                    <a:pt x="0" y="274551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5"/>
            <p:cNvSpPr txBox="1"/>
            <p:nvPr/>
          </p:nvSpPr>
          <p:spPr>
            <a:xfrm>
              <a:off x="6513239" y="3663188"/>
              <a:ext cx="1762659" cy="55143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905" algn="ctr">
                <a:lnSpc>
                  <a:spcPts val="2135"/>
                </a:lnSpc>
                <a:spcBef>
                  <a:spcPts val="100"/>
                </a:spcBef>
              </a:pPr>
              <a:r>
                <a:rPr sz="2000" spc="-5" dirty="0">
                  <a:latin typeface="Calibri"/>
                  <a:cs typeface="Calibri"/>
                </a:rPr>
                <a:t>Low</a:t>
              </a:r>
              <a:r>
                <a:rPr sz="2000" spc="-10" dirty="0">
                  <a:latin typeface="Calibri"/>
                  <a:cs typeface="Calibri"/>
                </a:rPr>
                <a:t> </a:t>
              </a:r>
              <a:r>
                <a:rPr sz="2000" spc="-5" dirty="0">
                  <a:latin typeface="Calibri"/>
                  <a:cs typeface="Calibri"/>
                </a:rPr>
                <a:t>Bias</a:t>
              </a:r>
              <a:endParaRPr sz="2000" dirty="0">
                <a:latin typeface="Calibri"/>
                <a:cs typeface="Calibri"/>
              </a:endParaRPr>
            </a:p>
            <a:p>
              <a:pPr algn="ctr">
                <a:lnSpc>
                  <a:spcPts val="2135"/>
                </a:lnSpc>
              </a:pPr>
              <a:r>
                <a:rPr sz="2000" dirty="0">
                  <a:latin typeface="Calibri"/>
                  <a:cs typeface="Calibri"/>
                </a:rPr>
                <a:t>/ </a:t>
              </a:r>
              <a:r>
                <a:rPr sz="2000" spc="-5" dirty="0">
                  <a:latin typeface="Calibri"/>
                  <a:cs typeface="Calibri"/>
                </a:rPr>
                <a:t>High</a:t>
              </a:r>
              <a:r>
                <a:rPr sz="2000" spc="-65" dirty="0">
                  <a:latin typeface="Calibri"/>
                  <a:cs typeface="Calibri"/>
                </a:rPr>
                <a:t> </a:t>
              </a:r>
              <a:r>
                <a:rPr sz="2000" spc="-15" dirty="0">
                  <a:latin typeface="Calibri"/>
                  <a:cs typeface="Calibri"/>
                </a:rPr>
                <a:t>Variance</a:t>
              </a:r>
              <a:endParaRPr sz="2000" dirty="0"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5" name="object 3"/>
          <p:cNvSpPr/>
          <p:nvPr/>
        </p:nvSpPr>
        <p:spPr>
          <a:xfrm>
            <a:off x="127130" y="5618022"/>
            <a:ext cx="8861487" cy="931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133489" y="0"/>
            <a:ext cx="8900859" cy="3707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69273" y="3645988"/>
            <a:ext cx="9005453" cy="2082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 txBox="1"/>
          <p:nvPr/>
        </p:nvSpPr>
        <p:spPr>
          <a:xfrm>
            <a:off x="5523575" y="6555740"/>
            <a:ext cx="3208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Credit: </a:t>
            </a:r>
            <a:r>
              <a:rPr sz="1800" spc="-15" dirty="0">
                <a:latin typeface="Calibri"/>
                <a:cs typeface="Calibri"/>
              </a:rPr>
              <a:t>Stanford </a:t>
            </a:r>
            <a:r>
              <a:rPr sz="1800" dirty="0">
                <a:latin typeface="Calibri"/>
                <a:cs typeface="Calibri"/>
              </a:rPr>
              <a:t>Machine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Learning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8806" y="6169795"/>
            <a:ext cx="218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- Select feature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0524" y="297750"/>
            <a:ext cx="7665605" cy="585111"/>
          </a:xfrm>
        </p:spPr>
        <p:txBody>
          <a:bodyPr/>
          <a:lstStyle/>
          <a:p>
            <a:r>
              <a:rPr lang="en-US" sz="3600" spc="-10" dirty="0">
                <a:solidFill>
                  <a:srgbClr val="000000"/>
                </a:solidFill>
              </a:rPr>
              <a:t>Bias</a:t>
            </a:r>
            <a:r>
              <a:rPr lang="en-US" sz="3600" spc="-7" baseline="23809" dirty="0">
                <a:cs typeface="Calibri"/>
              </a:rPr>
              <a:t>2 </a:t>
            </a:r>
            <a:r>
              <a:rPr lang="en-US" sz="3600" spc="-10" dirty="0">
                <a:solidFill>
                  <a:srgbClr val="000000"/>
                </a:solidFill>
              </a:rPr>
              <a:t>+ variance </a:t>
            </a:r>
            <a:r>
              <a:rPr lang="en-US" sz="3600" dirty="0">
                <a:solidFill>
                  <a:srgbClr val="000000"/>
                </a:solidFill>
              </a:rPr>
              <a:t>/ </a:t>
            </a:r>
            <a:r>
              <a:rPr lang="en-US" sz="3600" spc="-5" dirty="0">
                <a:solidFill>
                  <a:srgbClr val="000000"/>
                </a:solidFill>
              </a:rPr>
              <a:t>Model</a:t>
            </a:r>
            <a:r>
              <a:rPr lang="en-US" sz="3600" spc="-30" dirty="0">
                <a:solidFill>
                  <a:srgbClr val="000000"/>
                </a:solidFill>
              </a:rPr>
              <a:t> </a:t>
            </a:r>
            <a:r>
              <a:rPr lang="en-US" sz="3600" spc="-5" dirty="0">
                <a:solidFill>
                  <a:srgbClr val="000000"/>
                </a:solidFill>
              </a:rPr>
              <a:t>Selection?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8" name="object 8"/>
          <p:cNvSpPr txBox="1"/>
          <p:nvPr/>
        </p:nvSpPr>
        <p:spPr>
          <a:xfrm>
            <a:off x="672365" y="4894019"/>
            <a:ext cx="7312659" cy="11539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09550" indent="-17145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09550" algn="l"/>
              </a:tabLst>
            </a:pPr>
            <a:r>
              <a:rPr sz="2400" spc="-5" dirty="0">
                <a:latin typeface="Calibri"/>
                <a:cs typeface="Calibri"/>
              </a:rPr>
              <a:t>Bias</a:t>
            </a:r>
            <a:r>
              <a:rPr sz="2400" spc="-7" baseline="23809" dirty="0">
                <a:latin typeface="Calibri"/>
                <a:cs typeface="Calibri"/>
              </a:rPr>
              <a:t>2</a:t>
            </a:r>
            <a:r>
              <a:rPr sz="2400" spc="-5" dirty="0">
                <a:latin typeface="Calibri"/>
                <a:cs typeface="Calibri"/>
              </a:rPr>
              <a:t>+variance predicts (shape </a:t>
            </a:r>
            <a:r>
              <a:rPr sz="2400" spc="10" dirty="0">
                <a:latin typeface="Calibri"/>
                <a:cs typeface="Calibri"/>
              </a:rPr>
              <a:t>of) </a:t>
            </a:r>
            <a:r>
              <a:rPr sz="2400" spc="-15" dirty="0">
                <a:latin typeface="Calibri"/>
                <a:cs typeface="Calibri"/>
              </a:rPr>
              <a:t>test </a:t>
            </a:r>
            <a:r>
              <a:rPr sz="2400" spc="-5" dirty="0">
                <a:latin typeface="Calibri"/>
                <a:cs typeface="Calibri"/>
              </a:rPr>
              <a:t>error </a:t>
            </a:r>
            <a:r>
              <a:rPr sz="2400" spc="-10" dirty="0">
                <a:latin typeface="Calibri"/>
                <a:cs typeface="Calibri"/>
              </a:rPr>
              <a:t>quite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well.</a:t>
            </a:r>
            <a:endParaRPr sz="2400" dirty="0">
              <a:latin typeface="Calibri"/>
              <a:cs typeface="Calibri"/>
            </a:endParaRPr>
          </a:p>
          <a:p>
            <a:pPr marL="209550" marR="30480" indent="-171450">
              <a:lnSpc>
                <a:spcPts val="2300"/>
              </a:lnSpc>
              <a:spcBef>
                <a:spcPts val="835"/>
              </a:spcBef>
              <a:buFont typeface="Arial"/>
              <a:buChar char="•"/>
              <a:tabLst>
                <a:tab pos="209550" algn="l"/>
              </a:tabLst>
            </a:pPr>
            <a:r>
              <a:rPr sz="2400" spc="-30" dirty="0">
                <a:latin typeface="Calibri"/>
                <a:cs typeface="Calibri"/>
              </a:rPr>
              <a:t>However, </a:t>
            </a:r>
            <a:r>
              <a:rPr sz="2400" spc="-5" dirty="0">
                <a:latin typeface="Calibri"/>
                <a:cs typeface="Calibri"/>
              </a:rPr>
              <a:t>bias and </a:t>
            </a:r>
            <a:r>
              <a:rPr sz="2400" spc="-10" dirty="0">
                <a:latin typeface="Calibri"/>
                <a:cs typeface="Calibri"/>
              </a:rPr>
              <a:t>variance cannot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computed </a:t>
            </a:r>
            <a:r>
              <a:rPr sz="2400" spc="-5" dirty="0">
                <a:latin typeface="Calibri"/>
                <a:cs typeface="Calibri"/>
              </a:rPr>
              <a:t>since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relies </a:t>
            </a:r>
            <a:r>
              <a:rPr sz="2400" dirty="0">
                <a:latin typeface="Calibri"/>
                <a:cs typeface="Calibri"/>
              </a:rPr>
              <a:t>on  </a:t>
            </a:r>
            <a:r>
              <a:rPr sz="2400" spc="-5" dirty="0">
                <a:latin typeface="Calibri"/>
                <a:cs typeface="Calibri"/>
              </a:rPr>
              <a:t>knowing the true distribution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</a:t>
            </a:r>
          </a:p>
        </p:txBody>
      </p:sp>
      <p:sp>
        <p:nvSpPr>
          <p:cNvPr id="9" name="object 9"/>
          <p:cNvSpPr/>
          <p:nvPr/>
        </p:nvSpPr>
        <p:spPr>
          <a:xfrm>
            <a:off x="2308229" y="1271560"/>
            <a:ext cx="4256373" cy="3394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10" dirty="0"/>
              <a:t>R</a:t>
            </a:r>
            <a:r>
              <a:rPr lang="en-US" sz="3600" spc="15" dirty="0"/>
              <a:t>e</a:t>
            </a:r>
            <a:r>
              <a:rPr lang="en-US" sz="3600" spc="-75" dirty="0"/>
              <a:t>f</a:t>
            </a:r>
            <a:r>
              <a:rPr lang="en-US" sz="3600" spc="50" dirty="0"/>
              <a:t>e</a:t>
            </a:r>
            <a:r>
              <a:rPr lang="en-US" sz="3600" spc="-20" dirty="0"/>
              <a:t>r</a:t>
            </a:r>
            <a:r>
              <a:rPr lang="en-US" sz="3600" spc="50" dirty="0"/>
              <a:t>e</a:t>
            </a:r>
            <a:r>
              <a:rPr lang="en-US" sz="3600" spc="40" dirty="0"/>
              <a:t>nc</a:t>
            </a:r>
            <a:r>
              <a:rPr lang="en-US" sz="3600" spc="50" dirty="0"/>
              <a:t>e</a:t>
            </a:r>
            <a:r>
              <a:rPr lang="en-US" sz="3600" spc="35" dirty="0"/>
              <a:t>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https://qiyanjun.github.io/2019f-UVA-CS6316-MachineLearning/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5" dirty="0">
                <a:solidFill>
                  <a:srgbClr val="000000"/>
                </a:solidFill>
              </a:rPr>
              <a:t>The </a:t>
            </a:r>
            <a:r>
              <a:rPr lang="en-US" sz="3600" spc="-20" dirty="0">
                <a:solidFill>
                  <a:srgbClr val="000000"/>
                </a:solidFill>
              </a:rPr>
              <a:t>battle against </a:t>
            </a:r>
            <a:r>
              <a:rPr lang="en-US" sz="3600" spc="-15" dirty="0" err="1">
                <a:solidFill>
                  <a:srgbClr val="000000"/>
                </a:solidFill>
              </a:rPr>
              <a:t>overfitting</a:t>
            </a:r>
            <a:r>
              <a:rPr lang="en-US" sz="3600" spc="-15" dirty="0">
                <a:solidFill>
                  <a:srgbClr val="000000"/>
                </a:solidFill>
              </a:rPr>
              <a:t> </a:t>
            </a:r>
            <a:r>
              <a:rPr lang="en-US" sz="3600" spc="-10" dirty="0">
                <a:solidFill>
                  <a:srgbClr val="0070C0"/>
                </a:solidFill>
              </a:rPr>
              <a:t>(Extra)</a:t>
            </a:r>
            <a:r>
              <a:rPr lang="en-US" sz="3600" spc="50" dirty="0">
                <a:solidFill>
                  <a:srgbClr val="0070C0"/>
                </a:solidFill>
              </a:rPr>
              <a:t> </a:t>
            </a:r>
            <a:r>
              <a:rPr lang="en-US" sz="3600" dirty="0">
                <a:solidFill>
                  <a:srgbClr val="000000"/>
                </a:solidFill>
              </a:rPr>
              <a:t>: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Cross validation</a:t>
            </a:r>
          </a:p>
          <a:p>
            <a:r>
              <a:rPr lang="en-US" altLang="zh-CN" dirty="0"/>
              <a:t>Regularization</a:t>
            </a:r>
          </a:p>
          <a:p>
            <a:r>
              <a:rPr lang="en-US" altLang="zh-CN" dirty="0"/>
              <a:t>Feature selection</a:t>
            </a:r>
          </a:p>
          <a:p>
            <a:r>
              <a:rPr lang="en-US" altLang="zh-CN" dirty="0"/>
              <a:t>Model selection -- Occam's razor</a:t>
            </a:r>
          </a:p>
          <a:p>
            <a:r>
              <a:rPr lang="en-US" altLang="zh-CN" dirty="0"/>
              <a:t>Model averaging</a:t>
            </a:r>
          </a:p>
          <a:p>
            <a:pPr lvl="1"/>
            <a:r>
              <a:rPr lang="en-US" altLang="zh-CN" dirty="0"/>
              <a:t>The Bayesian-frequentist debate</a:t>
            </a:r>
          </a:p>
          <a:p>
            <a:pPr lvl="1"/>
            <a:r>
              <a:rPr lang="en-US" altLang="zh-CN" dirty="0"/>
              <a:t>Bayesian learning (weight models by their posterior probabilities)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55313"/>
            <a:ext cx="8907092" cy="1015915"/>
          </a:xfrm>
        </p:spPr>
        <p:txBody>
          <a:bodyPr/>
          <a:lstStyle/>
          <a:p>
            <a:r>
              <a:rPr lang="en-US" sz="2800" spc="-20" dirty="0">
                <a:solidFill>
                  <a:srgbClr val="000000"/>
                </a:solidFill>
              </a:rPr>
              <a:t>For </a:t>
            </a:r>
            <a:r>
              <a:rPr lang="en-US" sz="2800" spc="-15" dirty="0">
                <a:solidFill>
                  <a:srgbClr val="000000"/>
                </a:solidFill>
              </a:rPr>
              <a:t>instance, </a:t>
            </a:r>
            <a:r>
              <a:rPr lang="en-US" sz="2800" spc="-5" dirty="0">
                <a:solidFill>
                  <a:srgbClr val="000000"/>
                </a:solidFill>
              </a:rPr>
              <a:t>if </a:t>
            </a:r>
            <a:r>
              <a:rPr lang="en-US" sz="2800" dirty="0">
                <a:solidFill>
                  <a:srgbClr val="000000"/>
                </a:solidFill>
              </a:rPr>
              <a:t>trying </a:t>
            </a:r>
            <a:r>
              <a:rPr lang="en-US" sz="2800" spc="-15" dirty="0">
                <a:solidFill>
                  <a:srgbClr val="000000"/>
                </a:solidFill>
              </a:rPr>
              <a:t>to </a:t>
            </a:r>
            <a:r>
              <a:rPr lang="en-US" sz="2800" spc="-10" dirty="0">
                <a:solidFill>
                  <a:srgbClr val="000000"/>
                </a:solidFill>
              </a:rPr>
              <a:t>solve </a:t>
            </a:r>
            <a:r>
              <a:rPr lang="en-US" sz="2800" spc="-20" dirty="0">
                <a:solidFill>
                  <a:srgbClr val="000000"/>
                </a:solidFill>
              </a:rPr>
              <a:t>‘spam </a:t>
            </a:r>
            <a:r>
              <a:rPr lang="en-US" sz="2800" spc="-10" dirty="0">
                <a:solidFill>
                  <a:srgbClr val="000000"/>
                </a:solidFill>
              </a:rPr>
              <a:t>detection’ </a:t>
            </a:r>
            <a:r>
              <a:rPr lang="en-US" sz="2800" spc="-5" dirty="0">
                <a:solidFill>
                  <a:srgbClr val="000000"/>
                </a:solidFill>
              </a:rPr>
              <a:t>using </a:t>
            </a:r>
            <a:r>
              <a:rPr lang="en-US" sz="2800" spc="-10" dirty="0">
                <a:solidFill>
                  <a:srgbClr val="0070C0"/>
                </a:solidFill>
              </a:rPr>
              <a:t>(Extra)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8" name="object 9"/>
          <p:cNvSpPr/>
          <p:nvPr/>
        </p:nvSpPr>
        <p:spPr>
          <a:xfrm>
            <a:off x="0" y="1821451"/>
            <a:ext cx="9144000" cy="4184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/>
          <p:cNvSpPr/>
          <p:nvPr/>
        </p:nvSpPr>
        <p:spPr>
          <a:xfrm>
            <a:off x="44403" y="1927851"/>
            <a:ext cx="1155065" cy="426720"/>
          </a:xfrm>
          <a:custGeom>
            <a:avLst/>
            <a:gdLst/>
            <a:ahLst/>
            <a:cxnLst/>
            <a:rect l="l" t="t" r="r" b="b"/>
            <a:pathLst>
              <a:path w="1155065" h="426719">
                <a:moveTo>
                  <a:pt x="0" y="0"/>
                </a:moveTo>
                <a:lnTo>
                  <a:pt x="1154517" y="0"/>
                </a:lnTo>
                <a:lnTo>
                  <a:pt x="1154517" y="426265"/>
                </a:lnTo>
                <a:lnTo>
                  <a:pt x="0" y="4262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/>
          <p:cNvSpPr/>
          <p:nvPr/>
        </p:nvSpPr>
        <p:spPr>
          <a:xfrm>
            <a:off x="44403" y="1927851"/>
            <a:ext cx="1155065" cy="426720"/>
          </a:xfrm>
          <a:custGeom>
            <a:avLst/>
            <a:gdLst/>
            <a:ahLst/>
            <a:cxnLst/>
            <a:rect l="l" t="t" r="r" b="b"/>
            <a:pathLst>
              <a:path w="1155065" h="426719">
                <a:moveTo>
                  <a:pt x="0" y="0"/>
                </a:moveTo>
                <a:lnTo>
                  <a:pt x="1154518" y="0"/>
                </a:lnTo>
                <a:lnTo>
                  <a:pt x="1154518" y="426266"/>
                </a:lnTo>
                <a:lnTo>
                  <a:pt x="0" y="426266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/>
          <p:cNvSpPr txBox="1"/>
          <p:nvPr/>
        </p:nvSpPr>
        <p:spPr>
          <a:xfrm>
            <a:off x="44403" y="1919732"/>
            <a:ext cx="1155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9910">
              <a:lnSpc>
                <a:spcPct val="100000"/>
              </a:lnSpc>
              <a:spcBef>
                <a:spcPts val="100"/>
              </a:spcBef>
              <a:tabLst>
                <a:tab pos="969010" algn="l"/>
              </a:tabLst>
            </a:pPr>
            <a:r>
              <a:rPr sz="2400" dirty="0">
                <a:latin typeface="Calibri"/>
                <a:cs typeface="Calibri"/>
              </a:rPr>
              <a:t>L2	-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3"/>
          <p:cNvSpPr txBox="1"/>
          <p:nvPr/>
        </p:nvSpPr>
        <p:spPr>
          <a:xfrm>
            <a:off x="7811070" y="6090458"/>
            <a:ext cx="1122045" cy="214801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spc="-5" dirty="0">
                <a:solidFill>
                  <a:srgbClr val="A6A6A6"/>
                </a:solidFill>
                <a:latin typeface="Calibri"/>
                <a:cs typeface="Calibri"/>
              </a:rPr>
              <a:t>Slide </a:t>
            </a:r>
            <a:r>
              <a:rPr sz="1200" spc="-10" dirty="0">
                <a:solidFill>
                  <a:srgbClr val="A6A6A6"/>
                </a:solidFill>
                <a:latin typeface="Calibri"/>
                <a:cs typeface="Calibri"/>
              </a:rPr>
              <a:t>credit: </a:t>
            </a:r>
            <a:r>
              <a:rPr sz="1200" spc="5" dirty="0">
                <a:solidFill>
                  <a:srgbClr val="A6A6A6"/>
                </a:solidFill>
                <a:latin typeface="Calibri"/>
                <a:cs typeface="Calibri"/>
              </a:rPr>
              <a:t>A.</a:t>
            </a:r>
            <a:r>
              <a:rPr sz="12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A6A6A6"/>
                </a:solidFill>
                <a:latin typeface="Calibri"/>
                <a:cs typeface="Calibri"/>
              </a:rPr>
              <a:t>Ng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3" name="object 14"/>
          <p:cNvSpPr txBox="1"/>
          <p:nvPr/>
        </p:nvSpPr>
        <p:spPr>
          <a:xfrm>
            <a:off x="1737894" y="2595966"/>
            <a:ext cx="3152775" cy="3695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If performance is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not as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desired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265" y="307375"/>
            <a:ext cx="7591611" cy="585111"/>
          </a:xfrm>
        </p:spPr>
        <p:txBody>
          <a:bodyPr/>
          <a:lstStyle/>
          <a:p>
            <a:r>
              <a:rPr lang="en-US" sz="3600" spc="-10" dirty="0"/>
              <a:t>Expected prediction </a:t>
            </a:r>
            <a:r>
              <a:rPr lang="en-US" sz="3600" spc="-20" dirty="0"/>
              <a:t>error</a:t>
            </a:r>
            <a:r>
              <a:rPr lang="en-US" sz="3600" spc="-30" dirty="0"/>
              <a:t> </a:t>
            </a:r>
            <a:r>
              <a:rPr lang="en-US" sz="3600" spc="-5" dirty="0"/>
              <a:t>(EPE)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7" name="object 6"/>
          <p:cNvSpPr txBox="1"/>
          <p:nvPr/>
        </p:nvSpPr>
        <p:spPr>
          <a:xfrm>
            <a:off x="481387" y="3015080"/>
            <a:ext cx="20161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400" b="0" spc="-15" dirty="0">
                <a:solidFill>
                  <a:srgbClr val="0000FF"/>
                </a:solidFill>
                <a:cs typeface="Calibri Light"/>
              </a:rPr>
              <a:t>For </a:t>
            </a:r>
            <a:r>
              <a:rPr sz="2400" b="0" spc="-5" dirty="0">
                <a:solidFill>
                  <a:srgbClr val="0000FF"/>
                </a:solidFill>
                <a:cs typeface="Calibri Light"/>
              </a:rPr>
              <a:t>L2</a:t>
            </a:r>
            <a:r>
              <a:rPr sz="2400" b="0" spc="-65" dirty="0">
                <a:solidFill>
                  <a:srgbClr val="0000FF"/>
                </a:solidFill>
                <a:cs typeface="Calibri Light"/>
              </a:rPr>
              <a:t> </a:t>
            </a:r>
            <a:r>
              <a:rPr sz="2400" b="0" dirty="0">
                <a:solidFill>
                  <a:srgbClr val="0000FF"/>
                </a:solidFill>
                <a:cs typeface="Calibri Light"/>
              </a:rPr>
              <a:t>loss</a:t>
            </a:r>
            <a:r>
              <a:rPr sz="2400" b="0" dirty="0">
                <a:solidFill>
                  <a:srgbClr val="0000FF"/>
                </a:solidFill>
                <a:latin typeface="Calibri Light"/>
                <a:cs typeface="Calibri Light"/>
              </a:rPr>
              <a:t>:</a:t>
            </a:r>
            <a:endParaRPr sz="2400" dirty="0">
              <a:latin typeface="Calibri Light"/>
              <a:cs typeface="Calibri Light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6197600" y="1016479"/>
            <a:ext cx="2578100" cy="1166495"/>
          </a:xfrm>
          <a:custGeom>
            <a:avLst/>
            <a:gdLst/>
            <a:ahLst/>
            <a:cxnLst/>
            <a:rect l="l" t="t" r="r" b="b"/>
            <a:pathLst>
              <a:path w="2578100" h="1166495">
                <a:moveTo>
                  <a:pt x="0" y="1165978"/>
                </a:moveTo>
                <a:lnTo>
                  <a:pt x="541349" y="755075"/>
                </a:lnTo>
                <a:lnTo>
                  <a:pt x="493605" y="731638"/>
                </a:lnTo>
                <a:lnTo>
                  <a:pt x="450377" y="707354"/>
                </a:lnTo>
                <a:lnTo>
                  <a:pt x="411649" y="682307"/>
                </a:lnTo>
                <a:lnTo>
                  <a:pt x="377406" y="656583"/>
                </a:lnTo>
                <a:lnTo>
                  <a:pt x="347630" y="630266"/>
                </a:lnTo>
                <a:lnTo>
                  <a:pt x="301417" y="576196"/>
                </a:lnTo>
                <a:lnTo>
                  <a:pt x="272880" y="520775"/>
                </a:lnTo>
                <a:lnTo>
                  <a:pt x="261886" y="464683"/>
                </a:lnTo>
                <a:lnTo>
                  <a:pt x="262928" y="436598"/>
                </a:lnTo>
                <a:lnTo>
                  <a:pt x="278007" y="380774"/>
                </a:lnTo>
                <a:lnTo>
                  <a:pt x="310305" y="325978"/>
                </a:lnTo>
                <a:lnTo>
                  <a:pt x="359690" y="272891"/>
                </a:lnTo>
                <a:lnTo>
                  <a:pt x="390749" y="247200"/>
                </a:lnTo>
                <a:lnTo>
                  <a:pt x="426032" y="222191"/>
                </a:lnTo>
                <a:lnTo>
                  <a:pt x="465521" y="197949"/>
                </a:lnTo>
                <a:lnTo>
                  <a:pt x="509201" y="174558"/>
                </a:lnTo>
                <a:lnTo>
                  <a:pt x="557054" y="152104"/>
                </a:lnTo>
                <a:lnTo>
                  <a:pt x="609065" y="130672"/>
                </a:lnTo>
                <a:lnTo>
                  <a:pt x="665218" y="110347"/>
                </a:lnTo>
                <a:lnTo>
                  <a:pt x="708649" y="96313"/>
                </a:lnTo>
                <a:lnTo>
                  <a:pt x="753271" y="83244"/>
                </a:lnTo>
                <a:lnTo>
                  <a:pt x="798999" y="71137"/>
                </a:lnTo>
                <a:lnTo>
                  <a:pt x="845747" y="59990"/>
                </a:lnTo>
                <a:lnTo>
                  <a:pt x="893430" y="49801"/>
                </a:lnTo>
                <a:lnTo>
                  <a:pt x="941961" y="40566"/>
                </a:lnTo>
                <a:lnTo>
                  <a:pt x="991256" y="32284"/>
                </a:lnTo>
                <a:lnTo>
                  <a:pt x="1041229" y="24952"/>
                </a:lnTo>
                <a:lnTo>
                  <a:pt x="1091794" y="18566"/>
                </a:lnTo>
                <a:lnTo>
                  <a:pt x="1142866" y="13125"/>
                </a:lnTo>
                <a:lnTo>
                  <a:pt x="1194359" y="8626"/>
                </a:lnTo>
                <a:lnTo>
                  <a:pt x="1246188" y="5067"/>
                </a:lnTo>
                <a:lnTo>
                  <a:pt x="1298267" y="2444"/>
                </a:lnTo>
                <a:lnTo>
                  <a:pt x="1350511" y="756"/>
                </a:lnTo>
                <a:lnTo>
                  <a:pt x="1402834" y="0"/>
                </a:lnTo>
                <a:lnTo>
                  <a:pt x="1455150" y="172"/>
                </a:lnTo>
                <a:lnTo>
                  <a:pt x="1507375" y="1271"/>
                </a:lnTo>
                <a:lnTo>
                  <a:pt x="1559421" y="3295"/>
                </a:lnTo>
                <a:lnTo>
                  <a:pt x="1611205" y="6240"/>
                </a:lnTo>
                <a:lnTo>
                  <a:pt x="1662640" y="10104"/>
                </a:lnTo>
                <a:lnTo>
                  <a:pt x="1713641" y="14884"/>
                </a:lnTo>
                <a:lnTo>
                  <a:pt x="1764123" y="20578"/>
                </a:lnTo>
                <a:lnTo>
                  <a:pt x="1813999" y="27183"/>
                </a:lnTo>
                <a:lnTo>
                  <a:pt x="1863184" y="34697"/>
                </a:lnTo>
                <a:lnTo>
                  <a:pt x="1911593" y="43117"/>
                </a:lnTo>
                <a:lnTo>
                  <a:pt x="1959140" y="52441"/>
                </a:lnTo>
                <a:lnTo>
                  <a:pt x="2005740" y="62665"/>
                </a:lnTo>
                <a:lnTo>
                  <a:pt x="2051306" y="73789"/>
                </a:lnTo>
                <a:lnTo>
                  <a:pt x="2095754" y="85808"/>
                </a:lnTo>
                <a:lnTo>
                  <a:pt x="2138999" y="98720"/>
                </a:lnTo>
                <a:lnTo>
                  <a:pt x="2180953" y="112523"/>
                </a:lnTo>
                <a:lnTo>
                  <a:pt x="2221532" y="127214"/>
                </a:lnTo>
                <a:lnTo>
                  <a:pt x="2260651" y="142791"/>
                </a:lnTo>
                <a:lnTo>
                  <a:pt x="2298224" y="159251"/>
                </a:lnTo>
                <a:lnTo>
                  <a:pt x="2345968" y="182688"/>
                </a:lnTo>
                <a:lnTo>
                  <a:pt x="2389196" y="206973"/>
                </a:lnTo>
                <a:lnTo>
                  <a:pt x="2427924" y="232019"/>
                </a:lnTo>
                <a:lnTo>
                  <a:pt x="2462167" y="257743"/>
                </a:lnTo>
                <a:lnTo>
                  <a:pt x="2491943" y="284060"/>
                </a:lnTo>
                <a:lnTo>
                  <a:pt x="2538156" y="338130"/>
                </a:lnTo>
                <a:lnTo>
                  <a:pt x="2566693" y="393552"/>
                </a:lnTo>
                <a:lnTo>
                  <a:pt x="2577687" y="449643"/>
                </a:lnTo>
                <a:lnTo>
                  <a:pt x="2576645" y="477729"/>
                </a:lnTo>
                <a:lnTo>
                  <a:pt x="2561566" y="533552"/>
                </a:lnTo>
                <a:lnTo>
                  <a:pt x="2529268" y="588348"/>
                </a:lnTo>
                <a:lnTo>
                  <a:pt x="2479883" y="641435"/>
                </a:lnTo>
                <a:lnTo>
                  <a:pt x="2448824" y="667126"/>
                </a:lnTo>
                <a:lnTo>
                  <a:pt x="2413541" y="692135"/>
                </a:lnTo>
                <a:lnTo>
                  <a:pt x="2374052" y="716377"/>
                </a:lnTo>
                <a:lnTo>
                  <a:pt x="2330373" y="739768"/>
                </a:lnTo>
                <a:lnTo>
                  <a:pt x="2282519" y="762222"/>
                </a:lnTo>
                <a:lnTo>
                  <a:pt x="2230508" y="783654"/>
                </a:lnTo>
                <a:lnTo>
                  <a:pt x="2174356" y="803979"/>
                </a:lnTo>
                <a:lnTo>
                  <a:pt x="2132382" y="817556"/>
                </a:lnTo>
                <a:lnTo>
                  <a:pt x="2089152" y="830260"/>
                </a:lnTo>
                <a:lnTo>
                  <a:pt x="2044746" y="842087"/>
                </a:lnTo>
                <a:lnTo>
                  <a:pt x="1999248" y="853032"/>
                </a:lnTo>
                <a:lnTo>
                  <a:pt x="1952739" y="863093"/>
                </a:lnTo>
                <a:lnTo>
                  <a:pt x="1905302" y="872266"/>
                </a:lnTo>
                <a:lnTo>
                  <a:pt x="1857018" y="880546"/>
                </a:lnTo>
                <a:lnTo>
                  <a:pt x="1807970" y="887930"/>
                </a:lnTo>
                <a:lnTo>
                  <a:pt x="1758240" y="894414"/>
                </a:lnTo>
                <a:lnTo>
                  <a:pt x="1707909" y="899995"/>
                </a:lnTo>
                <a:lnTo>
                  <a:pt x="1657060" y="904668"/>
                </a:lnTo>
                <a:lnTo>
                  <a:pt x="1605776" y="908430"/>
                </a:lnTo>
                <a:lnTo>
                  <a:pt x="1554137" y="911277"/>
                </a:lnTo>
                <a:lnTo>
                  <a:pt x="1502226" y="913205"/>
                </a:lnTo>
                <a:lnTo>
                  <a:pt x="1450126" y="914211"/>
                </a:lnTo>
                <a:lnTo>
                  <a:pt x="1397918" y="914290"/>
                </a:lnTo>
                <a:lnTo>
                  <a:pt x="1345685" y="913439"/>
                </a:lnTo>
                <a:lnTo>
                  <a:pt x="1293508" y="911655"/>
                </a:lnTo>
                <a:lnTo>
                  <a:pt x="1241470" y="908932"/>
                </a:lnTo>
                <a:lnTo>
                  <a:pt x="1189653" y="905268"/>
                </a:lnTo>
                <a:lnTo>
                  <a:pt x="1138138" y="900659"/>
                </a:lnTo>
                <a:lnTo>
                  <a:pt x="1087008" y="895101"/>
                </a:lnTo>
                <a:lnTo>
                  <a:pt x="1036346" y="888590"/>
                </a:lnTo>
                <a:lnTo>
                  <a:pt x="986232" y="881122"/>
                </a:lnTo>
                <a:lnTo>
                  <a:pt x="936750" y="872694"/>
                </a:lnTo>
                <a:lnTo>
                  <a:pt x="887981" y="863302"/>
                </a:lnTo>
                <a:lnTo>
                  <a:pt x="0" y="1165978"/>
                </a:lnTo>
                <a:close/>
              </a:path>
            </a:pathLst>
          </a:custGeom>
          <a:ln w="635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/>
          <p:cNvSpPr txBox="1"/>
          <p:nvPr/>
        </p:nvSpPr>
        <p:spPr>
          <a:xfrm>
            <a:off x="1322864" y="1213108"/>
            <a:ext cx="7692260" cy="797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6440" marR="17780" indent="-90805">
              <a:lnSpc>
                <a:spcPct val="100000"/>
              </a:lnSpc>
              <a:spcBef>
                <a:spcPts val="100"/>
              </a:spcBef>
            </a:pPr>
            <a:r>
              <a:rPr sz="1600" b="0" spc="-5" dirty="0">
                <a:latin typeface="Calibri Light"/>
                <a:cs typeface="Calibri Light"/>
              </a:rPr>
              <a:t>Consider</a:t>
            </a:r>
            <a:r>
              <a:rPr sz="1600" b="0" spc="-95" dirty="0">
                <a:latin typeface="Calibri Light"/>
                <a:cs typeface="Calibri Light"/>
              </a:rPr>
              <a:t> </a:t>
            </a:r>
            <a:r>
              <a:rPr sz="1600" b="0" spc="-5" dirty="0">
                <a:latin typeface="Calibri Light"/>
                <a:cs typeface="Calibri Light"/>
              </a:rPr>
              <a:t>joint  </a:t>
            </a:r>
            <a:r>
              <a:rPr sz="1600" b="0" spc="-10" dirty="0">
                <a:latin typeface="Calibri Light"/>
                <a:cs typeface="Calibri Light"/>
              </a:rPr>
              <a:t>distribution</a:t>
            </a:r>
            <a:endParaRPr sz="16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12" name="object 14"/>
          <p:cNvSpPr txBox="1"/>
          <p:nvPr/>
        </p:nvSpPr>
        <p:spPr>
          <a:xfrm>
            <a:off x="3218261" y="4389724"/>
            <a:ext cx="2482399" cy="38266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b="0" dirty="0">
                <a:cs typeface="Calibri Light"/>
              </a:rPr>
              <a:t>C</a:t>
            </a:r>
            <a:r>
              <a:rPr sz="2400" b="0" spc="-5" dirty="0">
                <a:cs typeface="Calibri Light"/>
              </a:rPr>
              <a:t>o</a:t>
            </a:r>
            <a:r>
              <a:rPr sz="2400" b="0" dirty="0">
                <a:cs typeface="Calibri Light"/>
              </a:rPr>
              <a:t>nd</a:t>
            </a:r>
            <a:r>
              <a:rPr sz="2400" b="0" spc="-10" dirty="0">
                <a:cs typeface="Calibri Light"/>
              </a:rPr>
              <a:t>i</a:t>
            </a:r>
            <a:r>
              <a:rPr sz="2400" b="0" spc="-5" dirty="0">
                <a:cs typeface="Calibri Light"/>
              </a:rPr>
              <a:t>t</a:t>
            </a:r>
            <a:r>
              <a:rPr sz="2400" b="0" spc="-10" dirty="0">
                <a:cs typeface="Calibri Light"/>
              </a:rPr>
              <a:t>i</a:t>
            </a:r>
            <a:r>
              <a:rPr sz="2400" b="0" spc="-5" dirty="0">
                <a:cs typeface="Calibri Light"/>
              </a:rPr>
              <a:t>o</a:t>
            </a:r>
            <a:r>
              <a:rPr sz="2400" b="0" dirty="0">
                <a:cs typeface="Calibri Light"/>
              </a:rPr>
              <a:t>n</a:t>
            </a:r>
            <a:r>
              <a:rPr sz="2400" b="0" spc="-10" dirty="0">
                <a:cs typeface="Calibri Light"/>
              </a:rPr>
              <a:t>a</a:t>
            </a:r>
            <a:r>
              <a:rPr sz="2400" b="0" dirty="0">
                <a:cs typeface="Calibri Light"/>
              </a:rPr>
              <a:t>l  </a:t>
            </a:r>
            <a:r>
              <a:rPr sz="2400" b="0" spc="-5" dirty="0">
                <a:cs typeface="Calibri Light"/>
              </a:rPr>
              <a:t>mean</a:t>
            </a:r>
            <a:endParaRPr sz="2400" dirty="0">
              <a:cs typeface="Calibri Light"/>
            </a:endParaRPr>
          </a:p>
        </p:txBody>
      </p:sp>
      <p:sp>
        <p:nvSpPr>
          <p:cNvPr id="14" name="object 16"/>
          <p:cNvSpPr txBox="1"/>
          <p:nvPr/>
        </p:nvSpPr>
        <p:spPr>
          <a:xfrm>
            <a:off x="507424" y="3679545"/>
            <a:ext cx="766848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cs typeface="Calibri Light"/>
              </a:rPr>
              <a:t>under L2 </a:t>
            </a:r>
            <a:r>
              <a:rPr sz="2400" b="0" dirty="0">
                <a:cs typeface="Calibri Light"/>
              </a:rPr>
              <a:t>loss, </a:t>
            </a:r>
            <a:r>
              <a:rPr sz="2400" b="0" spc="-10" dirty="0">
                <a:cs typeface="Calibri Light"/>
              </a:rPr>
              <a:t>best estimator </a:t>
            </a:r>
            <a:r>
              <a:rPr sz="2400" b="0" spc="-20" dirty="0">
                <a:cs typeface="Calibri Light"/>
              </a:rPr>
              <a:t>for </a:t>
            </a:r>
            <a:r>
              <a:rPr sz="2400" b="0" spc="-5" dirty="0">
                <a:cs typeface="Calibri Light"/>
              </a:rPr>
              <a:t>EPE </a:t>
            </a:r>
            <a:r>
              <a:rPr sz="2400" b="0" spc="-10" dirty="0">
                <a:cs typeface="Calibri Light"/>
              </a:rPr>
              <a:t>(Theoretically) </a:t>
            </a:r>
            <a:r>
              <a:rPr sz="2400" b="0" dirty="0">
                <a:cs typeface="Calibri Light"/>
              </a:rPr>
              <a:t>is</a:t>
            </a:r>
            <a:r>
              <a:rPr sz="2400" b="0" spc="95" dirty="0">
                <a:cs typeface="Calibri Light"/>
              </a:rPr>
              <a:t> </a:t>
            </a:r>
            <a:r>
              <a:rPr sz="2400" b="0" dirty="0">
                <a:cs typeface="Calibri Light"/>
              </a:rPr>
              <a:t>:</a:t>
            </a:r>
            <a:endParaRPr sz="2400" dirty="0">
              <a:cs typeface="Calibri Light"/>
            </a:endParaRPr>
          </a:p>
        </p:txBody>
      </p:sp>
      <p:sp>
        <p:nvSpPr>
          <p:cNvPr id="15" name="object 17"/>
          <p:cNvSpPr txBox="1"/>
          <p:nvPr/>
        </p:nvSpPr>
        <p:spPr>
          <a:xfrm>
            <a:off x="481387" y="5130536"/>
            <a:ext cx="1083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5" dirty="0">
                <a:solidFill>
                  <a:srgbClr val="954F72"/>
                </a:solidFill>
                <a:cs typeface="Calibri Light"/>
              </a:rPr>
              <a:t>e.g.</a:t>
            </a:r>
            <a:r>
              <a:rPr sz="2400" b="0" spc="-85" dirty="0">
                <a:solidFill>
                  <a:srgbClr val="954F72"/>
                </a:solidFill>
                <a:cs typeface="Calibri Light"/>
              </a:rPr>
              <a:t> </a:t>
            </a:r>
            <a:r>
              <a:rPr sz="2400" b="0" dirty="0">
                <a:solidFill>
                  <a:srgbClr val="954F72"/>
                </a:solidFill>
                <a:cs typeface="Calibri Light"/>
              </a:rPr>
              <a:t>KNN</a:t>
            </a:r>
            <a:endParaRPr sz="2400" dirty="0">
              <a:cs typeface="Calibri Light"/>
            </a:endParaRPr>
          </a:p>
        </p:txBody>
      </p:sp>
      <p:sp>
        <p:nvSpPr>
          <p:cNvPr id="16" name="object 18"/>
          <p:cNvSpPr/>
          <p:nvPr/>
        </p:nvSpPr>
        <p:spPr>
          <a:xfrm>
            <a:off x="1657350" y="4778799"/>
            <a:ext cx="1394460" cy="574040"/>
          </a:xfrm>
          <a:custGeom>
            <a:avLst/>
            <a:gdLst/>
            <a:ahLst/>
            <a:cxnLst/>
            <a:rect l="l" t="t" r="r" b="b"/>
            <a:pathLst>
              <a:path w="1394460" h="574039">
                <a:moveTo>
                  <a:pt x="955459" y="102448"/>
                </a:moveTo>
                <a:lnTo>
                  <a:pt x="0" y="369088"/>
                </a:lnTo>
                <a:lnTo>
                  <a:pt x="57180" y="573984"/>
                </a:lnTo>
                <a:lnTo>
                  <a:pt x="1012639" y="307343"/>
                </a:lnTo>
                <a:lnTo>
                  <a:pt x="955459" y="102448"/>
                </a:lnTo>
                <a:close/>
              </a:path>
              <a:path w="1394460" h="574039">
                <a:moveTo>
                  <a:pt x="1307819" y="73858"/>
                </a:moveTo>
                <a:lnTo>
                  <a:pt x="1057906" y="73858"/>
                </a:lnTo>
                <a:lnTo>
                  <a:pt x="1115086" y="278753"/>
                </a:lnTo>
                <a:lnTo>
                  <a:pt x="1012639" y="307343"/>
                </a:lnTo>
                <a:lnTo>
                  <a:pt x="1041229" y="409792"/>
                </a:lnTo>
                <a:lnTo>
                  <a:pt x="1393840" y="90535"/>
                </a:lnTo>
                <a:lnTo>
                  <a:pt x="1307819" y="73858"/>
                </a:lnTo>
                <a:close/>
              </a:path>
              <a:path w="1394460" h="574039">
                <a:moveTo>
                  <a:pt x="1057906" y="73858"/>
                </a:moveTo>
                <a:lnTo>
                  <a:pt x="955459" y="102448"/>
                </a:lnTo>
                <a:lnTo>
                  <a:pt x="1012639" y="307343"/>
                </a:lnTo>
                <a:lnTo>
                  <a:pt x="1115086" y="278753"/>
                </a:lnTo>
                <a:lnTo>
                  <a:pt x="1057906" y="73858"/>
                </a:lnTo>
                <a:close/>
              </a:path>
              <a:path w="1394460" h="574039">
                <a:moveTo>
                  <a:pt x="926868" y="0"/>
                </a:moveTo>
                <a:lnTo>
                  <a:pt x="955459" y="102448"/>
                </a:lnTo>
                <a:lnTo>
                  <a:pt x="1057906" y="73858"/>
                </a:lnTo>
                <a:lnTo>
                  <a:pt x="1307819" y="73858"/>
                </a:lnTo>
                <a:lnTo>
                  <a:pt x="926868" y="0"/>
                </a:lnTo>
                <a:close/>
              </a:path>
            </a:pathLst>
          </a:custGeom>
          <a:solidFill>
            <a:srgbClr val="954F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9"/>
          <p:cNvSpPr txBox="1"/>
          <p:nvPr/>
        </p:nvSpPr>
        <p:spPr>
          <a:xfrm>
            <a:off x="479089" y="5667370"/>
            <a:ext cx="774996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cs typeface="Calibri Light"/>
              </a:rPr>
              <a:t>NN </a:t>
            </a:r>
            <a:r>
              <a:rPr sz="2400" b="0" spc="-5" dirty="0">
                <a:cs typeface="Calibri Light"/>
              </a:rPr>
              <a:t>methods </a:t>
            </a:r>
            <a:r>
              <a:rPr sz="2400" b="0" spc="-10" dirty="0">
                <a:cs typeface="Calibri Light"/>
              </a:rPr>
              <a:t>are </a:t>
            </a:r>
            <a:r>
              <a:rPr sz="2400" b="0" spc="-5" dirty="0">
                <a:cs typeface="Calibri Light"/>
              </a:rPr>
              <a:t>the </a:t>
            </a:r>
            <a:r>
              <a:rPr sz="2400" b="0" spc="-10" dirty="0">
                <a:cs typeface="Calibri Light"/>
              </a:rPr>
              <a:t>direct implementation (approximation</a:t>
            </a:r>
            <a:r>
              <a:rPr sz="2400" b="0" spc="105" dirty="0">
                <a:cs typeface="Calibri Light"/>
              </a:rPr>
              <a:t> </a:t>
            </a:r>
            <a:r>
              <a:rPr sz="2400" b="0" dirty="0">
                <a:cs typeface="Calibri Light"/>
              </a:rPr>
              <a:t>)</a:t>
            </a:r>
            <a:endParaRPr sz="2400" dirty="0">
              <a:cs typeface="Calibri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81387" y="1930606"/>
                <a:ext cx="6863674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𝐸𝑃𝐸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𝑌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Pr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⁡(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𝑑𝑥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𝑑𝑦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87" y="1930606"/>
                <a:ext cx="6863674" cy="9687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189964" y="2786149"/>
                <a:ext cx="4007636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𝑒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.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𝑔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.=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y</m:t>
                          </m:r>
                          <m: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f</m:t>
                          </m:r>
                          <m: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x</m:t>
                          </m:r>
                          <m: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Pr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⁡(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𝑑𝑥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𝑑𝑦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964" y="2786149"/>
                <a:ext cx="4007636" cy="9687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4114800" y="2974156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3144463" y="4962732"/>
                <a:ext cx="2607702" cy="390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𝑌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|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𝑋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463" y="4962732"/>
                <a:ext cx="2607702" cy="390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5" dirty="0" err="1">
                <a:solidFill>
                  <a:srgbClr val="000000"/>
                </a:solidFill>
              </a:rPr>
              <a:t>kNN</a:t>
            </a:r>
            <a:r>
              <a:rPr lang="en-US" sz="3600" spc="-5" dirty="0">
                <a:solidFill>
                  <a:srgbClr val="000000"/>
                </a:solidFill>
              </a:rPr>
              <a:t> </a:t>
            </a:r>
            <a:r>
              <a:rPr lang="en-US" sz="3600" spc="-25" dirty="0">
                <a:solidFill>
                  <a:srgbClr val="000000"/>
                </a:solidFill>
              </a:rPr>
              <a:t>for </a:t>
            </a:r>
            <a:r>
              <a:rPr lang="en-US" sz="3600" spc="-5" dirty="0">
                <a:solidFill>
                  <a:srgbClr val="000000"/>
                </a:solidFill>
              </a:rPr>
              <a:t>minimizing</a:t>
            </a:r>
            <a:r>
              <a:rPr lang="en-US" sz="3600" spc="-40" dirty="0">
                <a:solidFill>
                  <a:srgbClr val="000000"/>
                </a:solidFill>
              </a:rPr>
              <a:t> </a:t>
            </a:r>
            <a:r>
              <a:rPr lang="en-US" sz="3600" dirty="0">
                <a:solidFill>
                  <a:srgbClr val="000000"/>
                </a:solidFill>
              </a:rPr>
              <a:t>EPE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7" name="object 6"/>
          <p:cNvSpPr txBox="1"/>
          <p:nvPr/>
        </p:nvSpPr>
        <p:spPr>
          <a:xfrm>
            <a:off x="878839" y="4336795"/>
            <a:ext cx="7672705" cy="7239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84150" marR="5080" indent="-171450">
              <a:lnSpc>
                <a:spcPts val="2620"/>
              </a:lnSpc>
              <a:spcBef>
                <a:spcPts val="400"/>
              </a:spcBef>
              <a:buFont typeface="Arial"/>
              <a:buChar char="•"/>
              <a:tabLst>
                <a:tab pos="184150" algn="l"/>
              </a:tabLst>
            </a:pPr>
            <a:r>
              <a:rPr sz="2400" b="0" spc="-15" dirty="0">
                <a:solidFill>
                  <a:srgbClr val="0000FF"/>
                </a:solidFill>
                <a:cs typeface="Calibri Light"/>
              </a:rPr>
              <a:t>Nearest </a:t>
            </a:r>
            <a:r>
              <a:rPr sz="2400" b="0" spc="-10" dirty="0">
                <a:solidFill>
                  <a:srgbClr val="0000FF"/>
                </a:solidFill>
                <a:cs typeface="Calibri Light"/>
              </a:rPr>
              <a:t>neighbours </a:t>
            </a:r>
            <a:r>
              <a:rPr sz="2400" b="0" spc="-5" dirty="0">
                <a:cs typeface="Calibri Light"/>
              </a:rPr>
              <a:t>assumes </a:t>
            </a:r>
            <a:r>
              <a:rPr sz="2400" b="0" spc="-10" dirty="0">
                <a:cs typeface="Calibri Light"/>
              </a:rPr>
              <a:t>that f(x) </a:t>
            </a:r>
            <a:r>
              <a:rPr sz="2400" b="0" spc="-5" dirty="0">
                <a:cs typeface="Calibri Light"/>
              </a:rPr>
              <a:t>is </a:t>
            </a:r>
            <a:r>
              <a:rPr sz="2400" b="0" spc="-10" dirty="0">
                <a:cs typeface="Calibri Light"/>
              </a:rPr>
              <a:t>well </a:t>
            </a:r>
            <a:r>
              <a:rPr sz="2400" b="0" spc="-15" dirty="0">
                <a:cs typeface="Calibri Light"/>
              </a:rPr>
              <a:t>approximated </a:t>
            </a:r>
            <a:r>
              <a:rPr sz="2400" b="0" spc="-5" dirty="0">
                <a:cs typeface="Calibri Light"/>
              </a:rPr>
              <a:t>by  </a:t>
            </a:r>
            <a:r>
              <a:rPr sz="2400" b="0" dirty="0">
                <a:cs typeface="Calibri Light"/>
              </a:rPr>
              <a:t>a </a:t>
            </a:r>
            <a:r>
              <a:rPr sz="2400" b="0" spc="-10" dirty="0">
                <a:cs typeface="Calibri Light"/>
              </a:rPr>
              <a:t>locally </a:t>
            </a:r>
            <a:r>
              <a:rPr sz="2400" b="0" spc="-20" dirty="0">
                <a:cs typeface="Calibri Light"/>
              </a:rPr>
              <a:t>constant </a:t>
            </a:r>
            <a:r>
              <a:rPr sz="2400" b="0" spc="-5" dirty="0">
                <a:cs typeface="Calibri Light"/>
              </a:rPr>
              <a:t>function.</a:t>
            </a:r>
            <a:endParaRPr sz="2400" dirty="0">
              <a:cs typeface="Calibri Light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535940" y="1570228"/>
            <a:ext cx="7580630" cy="15671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84150" marR="5080" indent="-17145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184150" algn="l"/>
              </a:tabLst>
            </a:pPr>
            <a:r>
              <a:rPr sz="2800" b="0" spc="-55" dirty="0">
                <a:cs typeface="Calibri Light"/>
              </a:rPr>
              <a:t>We </a:t>
            </a:r>
            <a:r>
              <a:rPr sz="2800" b="0" spc="-5" dirty="0">
                <a:cs typeface="Calibri Light"/>
              </a:rPr>
              <a:t>know under </a:t>
            </a:r>
            <a:r>
              <a:rPr sz="2800" b="0" dirty="0">
                <a:cs typeface="Calibri Light"/>
              </a:rPr>
              <a:t>L2 loss, </a:t>
            </a:r>
            <a:r>
              <a:rPr sz="2800" b="0" spc="-10" dirty="0">
                <a:cs typeface="Calibri Light"/>
              </a:rPr>
              <a:t>best </a:t>
            </a:r>
            <a:r>
              <a:rPr sz="2800" b="0" spc="-15" dirty="0">
                <a:cs typeface="Calibri Light"/>
              </a:rPr>
              <a:t>estimator </a:t>
            </a:r>
            <a:r>
              <a:rPr sz="2800" b="0" spc="-25" dirty="0">
                <a:cs typeface="Calibri Light"/>
              </a:rPr>
              <a:t>for </a:t>
            </a:r>
            <a:r>
              <a:rPr sz="2800" b="0" spc="-15" dirty="0">
                <a:cs typeface="Calibri Light"/>
              </a:rPr>
              <a:t>minimize  </a:t>
            </a:r>
            <a:r>
              <a:rPr sz="2800" b="0" spc="-5" dirty="0">
                <a:cs typeface="Calibri Light"/>
              </a:rPr>
              <a:t>EPE </a:t>
            </a:r>
            <a:r>
              <a:rPr sz="2800" b="0" spc="-10" dirty="0">
                <a:cs typeface="Calibri Light"/>
              </a:rPr>
              <a:t>(theoretically) </a:t>
            </a:r>
            <a:r>
              <a:rPr sz="2800" b="0" spc="-5" dirty="0">
                <a:cs typeface="Calibri Light"/>
              </a:rPr>
              <a:t>is</a:t>
            </a:r>
            <a:r>
              <a:rPr sz="2800" b="0" spc="15" dirty="0">
                <a:cs typeface="Calibri Light"/>
              </a:rPr>
              <a:t> </a:t>
            </a:r>
            <a:r>
              <a:rPr sz="2800" b="0" dirty="0">
                <a:cs typeface="Calibri Light"/>
              </a:rPr>
              <a:t>:</a:t>
            </a:r>
            <a:endParaRPr sz="2800" dirty="0">
              <a:cs typeface="Calibri Light"/>
            </a:endParaRPr>
          </a:p>
          <a:p>
            <a:pPr marL="1787525">
              <a:lnSpc>
                <a:spcPct val="100000"/>
              </a:lnSpc>
              <a:spcBef>
                <a:spcPts val="2855"/>
              </a:spcBef>
            </a:pPr>
            <a:r>
              <a:rPr sz="2400" b="0" spc="-5" dirty="0">
                <a:cs typeface="Calibri Light"/>
              </a:rPr>
              <a:t>Conditional</a:t>
            </a:r>
            <a:endParaRPr sz="2400" dirty="0">
              <a:cs typeface="Calibri Light"/>
            </a:endParaRPr>
          </a:p>
        </p:txBody>
      </p:sp>
      <p:sp>
        <p:nvSpPr>
          <p:cNvPr id="9" name="object 10"/>
          <p:cNvSpPr txBox="1"/>
          <p:nvPr/>
        </p:nvSpPr>
        <p:spPr>
          <a:xfrm>
            <a:off x="2310764" y="3111500"/>
            <a:ext cx="718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cs typeface="Calibri Light"/>
              </a:rPr>
              <a:t>me</a:t>
            </a:r>
            <a:r>
              <a:rPr sz="2400" b="0" spc="-10" dirty="0">
                <a:cs typeface="Calibri Light"/>
              </a:rPr>
              <a:t>a</a:t>
            </a:r>
            <a:r>
              <a:rPr sz="2400" b="0" dirty="0">
                <a:cs typeface="Calibri Light"/>
              </a:rPr>
              <a:t>n</a:t>
            </a:r>
            <a:endParaRPr sz="2400" dirty="0">
              <a:cs typeface="Calibri Light"/>
            </a:endParaRPr>
          </a:p>
        </p:txBody>
      </p:sp>
      <p:sp>
        <p:nvSpPr>
          <p:cNvPr id="10" name="object 11"/>
          <p:cNvSpPr txBox="1"/>
          <p:nvPr/>
        </p:nvSpPr>
        <p:spPr>
          <a:xfrm>
            <a:off x="3408363" y="3131691"/>
            <a:ext cx="2769870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i="1" spc="-10" dirty="0">
                <a:latin typeface="Times New Roman"/>
                <a:cs typeface="Times New Roman"/>
              </a:rPr>
              <a:t>f </a:t>
            </a:r>
            <a:r>
              <a:rPr sz="2900" spc="70" dirty="0">
                <a:latin typeface="Times New Roman"/>
                <a:cs typeface="Times New Roman"/>
              </a:rPr>
              <a:t>(</a:t>
            </a:r>
            <a:r>
              <a:rPr sz="2900" i="1" spc="70" dirty="0">
                <a:latin typeface="Times New Roman"/>
                <a:cs typeface="Times New Roman"/>
              </a:rPr>
              <a:t>x</a:t>
            </a:r>
            <a:r>
              <a:rPr sz="2900" spc="70" dirty="0">
                <a:latin typeface="Times New Roman"/>
                <a:cs typeface="Times New Roman"/>
              </a:rPr>
              <a:t>) </a:t>
            </a:r>
            <a:r>
              <a:rPr sz="2900" spc="-15" dirty="0">
                <a:latin typeface="Symbol"/>
                <a:cs typeface="Symbol"/>
              </a:rPr>
              <a:t></a:t>
            </a:r>
            <a:r>
              <a:rPr sz="2900" spc="-15" dirty="0">
                <a:latin typeface="Times New Roman"/>
                <a:cs typeface="Times New Roman"/>
              </a:rPr>
              <a:t> </a:t>
            </a:r>
            <a:r>
              <a:rPr sz="2900" spc="-35" dirty="0">
                <a:latin typeface="Times New Roman"/>
                <a:cs typeface="Times New Roman"/>
              </a:rPr>
              <a:t>E(</a:t>
            </a:r>
            <a:r>
              <a:rPr sz="2900" i="1" spc="-35" dirty="0">
                <a:latin typeface="Times New Roman"/>
                <a:cs typeface="Times New Roman"/>
              </a:rPr>
              <a:t>Y </a:t>
            </a:r>
            <a:r>
              <a:rPr sz="2900" spc="-5" dirty="0">
                <a:latin typeface="Times New Roman"/>
                <a:cs typeface="Times New Roman"/>
              </a:rPr>
              <a:t>| </a:t>
            </a:r>
            <a:r>
              <a:rPr sz="2900" i="1" spc="-15" dirty="0">
                <a:latin typeface="Times New Roman"/>
                <a:cs typeface="Times New Roman"/>
              </a:rPr>
              <a:t>X </a:t>
            </a:r>
            <a:r>
              <a:rPr sz="2900" spc="-15" dirty="0">
                <a:latin typeface="Symbol"/>
                <a:cs typeface="Symbol"/>
              </a:rPr>
              <a:t></a:t>
            </a:r>
            <a:r>
              <a:rPr sz="2900" spc="170" dirty="0">
                <a:latin typeface="Times New Roman"/>
                <a:cs typeface="Times New Roman"/>
              </a:rPr>
              <a:t> </a:t>
            </a:r>
            <a:r>
              <a:rPr sz="2900" i="1" spc="15" dirty="0">
                <a:latin typeface="Times New Roman"/>
                <a:cs typeface="Times New Roman"/>
              </a:rPr>
              <a:t>x</a:t>
            </a:r>
            <a:r>
              <a:rPr sz="2900" spc="15" dirty="0">
                <a:latin typeface="Times New Roman"/>
                <a:cs typeface="Times New Roman"/>
              </a:rPr>
              <a:t>)</a:t>
            </a:r>
            <a:endParaRPr sz="2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273" y="307376"/>
            <a:ext cx="7665605" cy="585111"/>
          </a:xfrm>
        </p:spPr>
        <p:txBody>
          <a:bodyPr/>
          <a:lstStyle/>
          <a:p>
            <a:r>
              <a:rPr lang="en-US" sz="3600" spc="-10" dirty="0"/>
              <a:t>Minimize </a:t>
            </a:r>
            <a:r>
              <a:rPr lang="en-US" sz="3600" spc="-5" dirty="0"/>
              <a:t>EPE </a:t>
            </a:r>
            <a:r>
              <a:rPr lang="en-US" sz="3600" dirty="0"/>
              <a:t>using</a:t>
            </a:r>
            <a:r>
              <a:rPr lang="en-US" sz="3600" spc="-60" dirty="0"/>
              <a:t> </a:t>
            </a:r>
            <a:r>
              <a:rPr lang="en-US" sz="3600" spc="-5" dirty="0"/>
              <a:t>L2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7" name="object 6"/>
          <p:cNvSpPr txBox="1"/>
          <p:nvPr/>
        </p:nvSpPr>
        <p:spPr>
          <a:xfrm>
            <a:off x="309720" y="1375361"/>
            <a:ext cx="8395970" cy="2698816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222250" indent="-171450">
              <a:lnSpc>
                <a:spcPct val="100000"/>
              </a:lnSpc>
              <a:spcBef>
                <a:spcPts val="1305"/>
              </a:spcBef>
              <a:buFont typeface="Arial"/>
              <a:buChar char="•"/>
              <a:tabLst>
                <a:tab pos="222250" algn="l"/>
              </a:tabLst>
            </a:pPr>
            <a:r>
              <a:rPr sz="2400" b="0" spc="-10" dirty="0">
                <a:solidFill>
                  <a:srgbClr val="0000FF"/>
                </a:solidFill>
                <a:cs typeface="Calibri Light"/>
              </a:rPr>
              <a:t>Expected prediction </a:t>
            </a:r>
            <a:r>
              <a:rPr sz="2400" b="0" spc="-15" dirty="0">
                <a:solidFill>
                  <a:srgbClr val="0000FF"/>
                </a:solidFill>
                <a:cs typeface="Calibri Light"/>
              </a:rPr>
              <a:t>error </a:t>
            </a:r>
            <a:r>
              <a:rPr sz="2400" b="0" spc="-5" dirty="0">
                <a:solidFill>
                  <a:srgbClr val="0000FF"/>
                </a:solidFill>
                <a:cs typeface="Calibri Light"/>
              </a:rPr>
              <a:t>(EPE) </a:t>
            </a:r>
            <a:r>
              <a:rPr sz="2400" b="0" spc="-20" dirty="0">
                <a:solidFill>
                  <a:srgbClr val="0000FF"/>
                </a:solidFill>
                <a:cs typeface="Calibri Light"/>
              </a:rPr>
              <a:t>for </a:t>
            </a:r>
            <a:r>
              <a:rPr sz="2400" b="0" spc="-5" dirty="0">
                <a:solidFill>
                  <a:srgbClr val="0000FF"/>
                </a:solidFill>
                <a:cs typeface="Calibri Light"/>
              </a:rPr>
              <a:t>L2</a:t>
            </a:r>
            <a:r>
              <a:rPr sz="2400" b="0" spc="30" dirty="0">
                <a:solidFill>
                  <a:srgbClr val="0000FF"/>
                </a:solidFill>
                <a:cs typeface="Calibri Light"/>
              </a:rPr>
              <a:t> </a:t>
            </a:r>
            <a:r>
              <a:rPr sz="2400" b="0" spc="-5" dirty="0">
                <a:solidFill>
                  <a:srgbClr val="0000FF"/>
                </a:solidFill>
                <a:cs typeface="Calibri Light"/>
              </a:rPr>
              <a:t>Loss:</a:t>
            </a:r>
            <a:endParaRPr sz="2400" dirty="0">
              <a:cs typeface="Calibri Light"/>
            </a:endParaRPr>
          </a:p>
          <a:p>
            <a:pPr marL="222250" indent="-171450">
              <a:lnSpc>
                <a:spcPct val="100000"/>
              </a:lnSpc>
              <a:spcBef>
                <a:spcPts val="2030"/>
              </a:spcBef>
              <a:buFont typeface="Arial"/>
              <a:buChar char="•"/>
              <a:tabLst>
                <a:tab pos="222250" algn="l"/>
              </a:tabLst>
            </a:pPr>
            <a:endParaRPr lang="en-US" sz="2000" b="0" spc="-5" dirty="0">
              <a:cs typeface="Calibri Light"/>
            </a:endParaRPr>
          </a:p>
          <a:p>
            <a:pPr marL="222250" indent="-171450">
              <a:lnSpc>
                <a:spcPct val="100000"/>
              </a:lnSpc>
              <a:spcBef>
                <a:spcPts val="2030"/>
              </a:spcBef>
              <a:buFont typeface="Arial"/>
              <a:buChar char="•"/>
              <a:tabLst>
                <a:tab pos="222250" algn="l"/>
              </a:tabLst>
            </a:pPr>
            <a:r>
              <a:rPr sz="2400" b="0" spc="-5" dirty="0">
                <a:cs typeface="Calibri Light"/>
              </a:rPr>
              <a:t>Since </a:t>
            </a:r>
            <a:r>
              <a:rPr sz="2400" b="0" spc="-35" dirty="0">
                <a:cs typeface="Calibri Light"/>
              </a:rPr>
              <a:t>Pr(X,Y </a:t>
            </a:r>
            <a:r>
              <a:rPr sz="2400" b="0" spc="-5" dirty="0">
                <a:cs typeface="Calibri Light"/>
              </a:rPr>
              <a:t>)=Pr(Y |X </a:t>
            </a:r>
            <a:r>
              <a:rPr sz="2400" b="0" spc="-10" dirty="0">
                <a:cs typeface="Calibri Light"/>
              </a:rPr>
              <a:t>)Pr(X </a:t>
            </a:r>
            <a:r>
              <a:rPr sz="2400" b="0" dirty="0">
                <a:cs typeface="Calibri Light"/>
              </a:rPr>
              <a:t>), </a:t>
            </a:r>
            <a:r>
              <a:rPr sz="2400" b="0" spc="-5" dirty="0">
                <a:cs typeface="Calibri Light"/>
              </a:rPr>
              <a:t>EPE </a:t>
            </a:r>
            <a:r>
              <a:rPr sz="2400" b="0" spc="-10" dirty="0">
                <a:cs typeface="Calibri Light"/>
              </a:rPr>
              <a:t>can </a:t>
            </a:r>
            <a:r>
              <a:rPr sz="2400" b="0" spc="-5" dirty="0">
                <a:cs typeface="Calibri Light"/>
              </a:rPr>
              <a:t>also be </a:t>
            </a:r>
            <a:r>
              <a:rPr sz="2400" b="0" spc="-10" dirty="0">
                <a:cs typeface="Calibri Light"/>
              </a:rPr>
              <a:t>written</a:t>
            </a:r>
            <a:r>
              <a:rPr sz="2400" b="0" spc="5" dirty="0">
                <a:cs typeface="Calibri Light"/>
              </a:rPr>
              <a:t> </a:t>
            </a:r>
            <a:r>
              <a:rPr sz="2400" b="0" spc="-5" dirty="0">
                <a:cs typeface="Calibri Light"/>
              </a:rPr>
              <a:t>as</a:t>
            </a:r>
            <a:endParaRPr sz="2400" dirty="0">
              <a:cs typeface="Calibri Light"/>
            </a:endParaRPr>
          </a:p>
          <a:p>
            <a:pPr marR="546100" algn="r">
              <a:lnSpc>
                <a:spcPts val="77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 dirty="0">
              <a:cs typeface="Times New Roman"/>
            </a:endParaRPr>
          </a:p>
          <a:p>
            <a:pPr marL="222250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22250" algn="l"/>
              </a:tabLst>
            </a:pPr>
            <a:r>
              <a:rPr sz="2400" b="0" spc="-5" dirty="0">
                <a:cs typeface="Calibri Light"/>
              </a:rPr>
              <a:t>Thus it </a:t>
            </a:r>
            <a:r>
              <a:rPr sz="2400" b="0" spc="-10" dirty="0">
                <a:cs typeface="Calibri Light"/>
              </a:rPr>
              <a:t>suffices to minimize </a:t>
            </a:r>
            <a:r>
              <a:rPr sz="2400" b="0" spc="-5" dirty="0">
                <a:cs typeface="Calibri Light"/>
              </a:rPr>
              <a:t>EPE</a:t>
            </a:r>
            <a:r>
              <a:rPr sz="2400" b="0" spc="5" dirty="0">
                <a:cs typeface="Calibri Light"/>
              </a:rPr>
              <a:t> </a:t>
            </a:r>
            <a:r>
              <a:rPr sz="2400" b="0" spc="-5" dirty="0">
                <a:cs typeface="Calibri Light"/>
              </a:rPr>
              <a:t>pointwise</a:t>
            </a:r>
            <a:endParaRPr sz="2400" dirty="0">
              <a:cs typeface="Calibri Light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309720" y="5400034"/>
            <a:ext cx="3369310" cy="400685"/>
          </a:xfrm>
          <a:prstGeom prst="rect">
            <a:avLst/>
          </a:prstGeom>
          <a:ln w="38100">
            <a:solidFill>
              <a:srgbClr val="954F7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2400" b="0" spc="-5" dirty="0">
                <a:cs typeface="Calibri Light"/>
              </a:rPr>
              <a:t>Solution </a:t>
            </a:r>
            <a:r>
              <a:rPr sz="2400" b="0" spc="-20" dirty="0">
                <a:cs typeface="Calibri Light"/>
              </a:rPr>
              <a:t>for</a:t>
            </a:r>
            <a:r>
              <a:rPr sz="2400" b="0" spc="-15" dirty="0">
                <a:cs typeface="Calibri Light"/>
              </a:rPr>
              <a:t> </a:t>
            </a:r>
            <a:r>
              <a:rPr sz="2400" b="0" spc="-10" dirty="0">
                <a:cs typeface="Calibri Light"/>
              </a:rPr>
              <a:t>Regression:</a:t>
            </a:r>
            <a:endParaRPr sz="2400" dirty="0">
              <a:cs typeface="Calibri Light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5276850" y="4860832"/>
            <a:ext cx="838200" cy="533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/>
          <p:cNvSpPr/>
          <p:nvPr/>
        </p:nvSpPr>
        <p:spPr>
          <a:xfrm>
            <a:off x="5276850" y="4860831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266700"/>
                </a:moveTo>
                <a:lnTo>
                  <a:pt x="209550" y="266700"/>
                </a:lnTo>
                <a:lnTo>
                  <a:pt x="209550" y="0"/>
                </a:lnTo>
                <a:lnTo>
                  <a:pt x="628650" y="0"/>
                </a:lnTo>
                <a:lnTo>
                  <a:pt x="628650" y="266700"/>
                </a:lnTo>
                <a:lnTo>
                  <a:pt x="838200" y="266700"/>
                </a:lnTo>
                <a:lnTo>
                  <a:pt x="419100" y="533400"/>
                </a:lnTo>
                <a:lnTo>
                  <a:pt x="0" y="266700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/>
          <p:cNvSpPr txBox="1"/>
          <p:nvPr/>
        </p:nvSpPr>
        <p:spPr>
          <a:xfrm>
            <a:off x="309720" y="4953981"/>
            <a:ext cx="3972560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400" b="0" spc="-5" dirty="0">
                <a:cs typeface="Calibri Light"/>
              </a:rPr>
              <a:t>Conditional</a:t>
            </a:r>
            <a:r>
              <a:rPr lang="en-US" sz="2400" b="0" spc="-5" dirty="0">
                <a:cs typeface="Calibri Light"/>
              </a:rPr>
              <a:t> mean</a:t>
            </a:r>
            <a:endParaRPr sz="2400" dirty="0">
              <a:cs typeface="Calibri Light"/>
            </a:endParaRPr>
          </a:p>
        </p:txBody>
      </p:sp>
      <p:sp>
        <p:nvSpPr>
          <p:cNvPr id="15" name="object 14"/>
          <p:cNvSpPr txBox="1"/>
          <p:nvPr/>
        </p:nvSpPr>
        <p:spPr>
          <a:xfrm>
            <a:off x="309720" y="5981499"/>
            <a:ext cx="3369310" cy="401392"/>
          </a:xfrm>
          <a:prstGeom prst="rect">
            <a:avLst/>
          </a:prstGeom>
          <a:ln w="38100">
            <a:solidFill>
              <a:srgbClr val="954F7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2400" b="0" spc="-5" dirty="0">
                <a:cs typeface="Calibri Light"/>
              </a:rPr>
              <a:t>Solution </a:t>
            </a:r>
            <a:r>
              <a:rPr sz="2400" b="0" spc="-20" dirty="0">
                <a:cs typeface="Calibri Light"/>
              </a:rPr>
              <a:t>for </a:t>
            </a:r>
            <a:r>
              <a:rPr sz="2400" b="0" spc="-5" dirty="0">
                <a:cs typeface="Calibri Light"/>
              </a:rPr>
              <a:t>kNN:</a:t>
            </a:r>
            <a:endParaRPr sz="2400" dirty="0">
              <a:cs typeface="Calibri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2072016" y="1791949"/>
                <a:ext cx="6904967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𝐸𝑃𝐸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𝑌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𝑓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𝑋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Pr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⁡(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𝑑𝑥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𝑑𝑦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016" y="1791949"/>
                <a:ext cx="6904967" cy="9687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2072016" y="3170777"/>
                <a:ext cx="4482637" cy="409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𝐸𝑃𝐸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𝑌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([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𝑌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]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|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𝑋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016" y="3170777"/>
                <a:ext cx="4482637" cy="409920"/>
              </a:xfrm>
              <a:prstGeom prst="rect">
                <a:avLst/>
              </a:prstGeom>
              <a:blipFill>
                <a:blip r:embed="rId5"/>
                <a:stretch>
                  <a:fillRect l="-1224" r="-1905" b="-26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954903" y="4116905"/>
                <a:ext cx="5022080" cy="409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𝑎𝑟𝑔𝑚𝑖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𝑌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([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𝑌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𝑐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]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|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𝑋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903" y="4116905"/>
                <a:ext cx="5022080" cy="409920"/>
              </a:xfrm>
              <a:prstGeom prst="rect">
                <a:avLst/>
              </a:prstGeom>
              <a:blipFill>
                <a:blip r:embed="rId6"/>
                <a:stretch>
                  <a:fillRect l="-1699" r="-1578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-177925" y="4086534"/>
            <a:ext cx="4572000" cy="8384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33070" marR="5080" lvl="0">
              <a:lnSpc>
                <a:spcPct val="100800"/>
              </a:lnSpc>
              <a:spcBef>
                <a:spcPts val="75"/>
              </a:spcBef>
            </a:pPr>
            <a:r>
              <a:rPr lang="en-US" altLang="zh-CN" sz="2400" spc="-10" dirty="0">
                <a:solidFill>
                  <a:prstClr val="black"/>
                </a:solidFill>
                <a:cs typeface="Calibri Light"/>
              </a:rPr>
              <a:t>Best </a:t>
            </a:r>
            <a:r>
              <a:rPr lang="en-US" altLang="zh-CN" sz="2400" spc="-15" dirty="0">
                <a:solidFill>
                  <a:prstClr val="black"/>
                </a:solidFill>
                <a:cs typeface="Calibri Light"/>
              </a:rPr>
              <a:t>estimator </a:t>
            </a:r>
            <a:r>
              <a:rPr lang="en-US" altLang="zh-CN" sz="2400" dirty="0">
                <a:solidFill>
                  <a:prstClr val="black"/>
                </a:solidFill>
                <a:cs typeface="Calibri Light"/>
              </a:rPr>
              <a:t>under </a:t>
            </a:r>
            <a:r>
              <a:rPr lang="en-US" altLang="zh-CN" sz="2400" spc="-5" dirty="0">
                <a:solidFill>
                  <a:prstClr val="black"/>
                </a:solidFill>
                <a:cs typeface="Calibri Light"/>
              </a:rPr>
              <a:t>L2</a:t>
            </a:r>
            <a:r>
              <a:rPr lang="en-US" altLang="zh-CN" sz="2400" spc="-85" dirty="0">
                <a:solidFill>
                  <a:prstClr val="black"/>
                </a:solidFill>
                <a:cs typeface="Calibri Light"/>
              </a:rPr>
              <a:t> </a:t>
            </a:r>
            <a:r>
              <a:rPr lang="en-US" altLang="zh-CN" sz="2400" spc="-5" dirty="0">
                <a:solidFill>
                  <a:prstClr val="black"/>
                </a:solidFill>
                <a:cs typeface="Calibri Light"/>
              </a:rPr>
              <a:t>loss:  </a:t>
            </a:r>
            <a:r>
              <a:rPr lang="en-US" altLang="zh-CN" sz="2400" spc="-10" dirty="0">
                <a:solidFill>
                  <a:prstClr val="black"/>
                </a:solidFill>
                <a:cs typeface="Calibri Light"/>
              </a:rPr>
              <a:t>conditional</a:t>
            </a:r>
            <a:r>
              <a:rPr lang="en-US" altLang="zh-CN" sz="2400" spc="-15" dirty="0">
                <a:solidFill>
                  <a:prstClr val="black"/>
                </a:solidFill>
                <a:cs typeface="Calibri Light"/>
              </a:rPr>
              <a:t> expectation</a:t>
            </a:r>
            <a:endParaRPr lang="en-US" altLang="zh-CN" sz="2400" dirty="0">
              <a:solidFill>
                <a:prstClr val="black"/>
              </a:solidFill>
              <a:cs typeface="Calibri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572000" y="5616053"/>
                <a:ext cx="26077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𝑌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|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𝑋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616053"/>
                <a:ext cx="2607702" cy="369332"/>
              </a:xfrm>
              <a:prstGeom prst="rect">
                <a:avLst/>
              </a:prstGeom>
              <a:blipFill>
                <a:blip r:embed="rId7"/>
                <a:stretch>
                  <a:fillRect l="-3505" r="-3505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0524" y="297750"/>
            <a:ext cx="7665605" cy="585111"/>
          </a:xfrm>
        </p:spPr>
        <p:txBody>
          <a:bodyPr/>
          <a:lstStyle/>
          <a:p>
            <a:r>
              <a:rPr lang="en-US" sz="3600" spc="-15" dirty="0"/>
              <a:t>Minimize </a:t>
            </a:r>
            <a:r>
              <a:rPr lang="en-US" sz="3600" spc="-5" dirty="0"/>
              <a:t>EPE </a:t>
            </a:r>
            <a:r>
              <a:rPr lang="en-US" sz="3600" dirty="0"/>
              <a:t>using L2 (another</a:t>
            </a:r>
            <a:r>
              <a:rPr lang="en-US" sz="3600" spc="-55" dirty="0"/>
              <a:t> </a:t>
            </a:r>
            <a:r>
              <a:rPr lang="en-US" sz="3600" spc="-5" dirty="0"/>
              <a:t>proof)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8" name="object 9"/>
          <p:cNvSpPr txBox="1">
            <a:spLocks/>
          </p:cNvSpPr>
          <p:nvPr/>
        </p:nvSpPr>
        <p:spPr>
          <a:xfrm>
            <a:off x="667641" y="1207805"/>
            <a:ext cx="8005019" cy="2739211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22250" marR="43180" lvl="0" indent="-171450" algn="l" defTabSz="914400" rtl="0" eaLnBrk="1" fontAlgn="auto" latinLnBrk="0" hangingPunct="1">
              <a:lnSpc>
                <a:spcPts val="23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22250" algn="l"/>
              </a:tabLst>
              <a:defRPr/>
            </a:pP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</a:rPr>
              <a:t>Let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ea typeface="宋体" panose="02010600030101010101" pitchFamily="2" charset="-122"/>
                <a:cs typeface="Calibri"/>
              </a:rPr>
              <a:t>t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</a:rPr>
              <a:t>be the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ea typeface="宋体" panose="02010600030101010101" pitchFamily="2" charset="-122"/>
              </a:rPr>
              <a:t>true 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</a:rPr>
              <a:t>(target)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</a:rPr>
              <a:t>output and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  <a:cs typeface="Times New Roman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  <a:cs typeface="Times New Roman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  <a:cs typeface="Times New Roman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  <a:cs typeface="Times New Roman"/>
              </a:rPr>
              <a:t>)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</a:rPr>
              <a:t>be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</a:rPr>
              <a:t>our 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</a:rPr>
              <a:t>estimate.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</a:rPr>
              <a:t>The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ea typeface="宋体" panose="02010600030101010101" pitchFamily="2" charset="-122"/>
              </a:rPr>
              <a:t> 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ea typeface="宋体" panose="02010600030101010101" pitchFamily="2" charset="-122"/>
              </a:rPr>
              <a:t>expected squared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ea typeface="宋体" panose="02010600030101010101" pitchFamily="2" charset="-122"/>
              </a:rPr>
              <a:t>loss</a:t>
            </a:r>
            <a:r>
              <a:rPr kumimoji="0" lang="en-US" sz="2400" b="0" i="0" u="none" strike="noStrike" kern="1200" cap="none" spc="1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ea typeface="宋体" panose="02010600030101010101" pitchFamily="2" charset="-122"/>
              </a:rPr>
              <a:t> </a:t>
            </a:r>
            <a:r>
              <a:rPr kumimoji="0" lang="en-US" sz="2400" b="0" i="0" u="none" strike="noStrike" kern="1200" cap="none" spc="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</a:rPr>
              <a:t>is</a:t>
            </a:r>
          </a:p>
          <a:p>
            <a:pPr marL="2222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22250" algn="l"/>
              </a:tabLst>
              <a:defRPr/>
            </a:pPr>
            <a:endParaRPr kumimoji="0" lang="en-US" sz="2800" b="0" i="0" u="none" strike="noStrike" kern="1200" cap="none" spc="-5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宋体" panose="02010600030101010101" pitchFamily="2" charset="-122"/>
            </a:endParaRPr>
          </a:p>
          <a:p>
            <a:pPr marL="2222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22250" algn="l"/>
              </a:tabLst>
              <a:defRPr/>
            </a:pPr>
            <a:endParaRPr kumimoji="0" lang="en-US" sz="2800" b="0" i="0" u="none" strike="noStrike" kern="1200" cap="none" spc="-5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宋体" panose="02010600030101010101" pitchFamily="2" charset="-122"/>
            </a:endParaRPr>
          </a:p>
          <a:p>
            <a:pPr marL="2222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22250" algn="l"/>
              </a:tabLst>
              <a:defRPr/>
            </a:pP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</a:rPr>
              <a:t>Our goal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</a:rPr>
              <a:t>is 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</a:rPr>
              <a:t>to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</a:rPr>
              <a:t>choose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  <a:cs typeface="Times New Roman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  <a:cs typeface="Times New Roman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  <a:cs typeface="Times New Roman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  <a:cs typeface="Times New Roman"/>
              </a:rPr>
              <a:t>) 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</a:rPr>
              <a:t>that minimize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</a:rPr>
              <a:t> </a:t>
            </a:r>
            <a:r>
              <a:rPr kumimoji="0" lang="en-US" sz="2400" b="0" i="1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  <a:cs typeface="Times New Roman"/>
              </a:rPr>
              <a:t>E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</a:rPr>
              <a:t>(</a:t>
            </a:r>
            <a:r>
              <a:rPr kumimoji="0" lang="en-US" sz="2400" b="0" i="1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  <a:cs typeface="Times New Roman"/>
              </a:rPr>
              <a:t>L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</a:rPr>
              <a:t>):</a:t>
            </a:r>
          </a:p>
          <a:p>
            <a:pPr marL="5651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565150" algn="l"/>
              </a:tabLst>
              <a:defRPr/>
            </a:pP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  <a:cs typeface="Calibri"/>
              </a:rPr>
              <a:t>Calculus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  <a:cs typeface="Calibri"/>
              </a:rPr>
              <a:t>of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  <a:cs typeface="Calibri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  <a:cs typeface="Calibri"/>
              </a:rPr>
              <a:t>variations: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宋体" panose="02010600030101010101" pitchFamily="2" charset="-122"/>
              <a:cs typeface="Calibri"/>
            </a:endParaRPr>
          </a:p>
        </p:txBody>
      </p:sp>
      <p:sp>
        <p:nvSpPr>
          <p:cNvPr id="18" name="object 19"/>
          <p:cNvSpPr/>
          <p:nvPr/>
        </p:nvSpPr>
        <p:spPr>
          <a:xfrm>
            <a:off x="5534171" y="4102225"/>
            <a:ext cx="3395442" cy="22731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615286" y="1716166"/>
                <a:ext cx="4361835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𝐿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𝐿</m:t>
                          </m:r>
                        </m:e>
                      </m:nary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𝑑𝑥𝑑𝑡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286" y="1716166"/>
                <a:ext cx="4361835" cy="9687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2401410" y="2427148"/>
                <a:ext cx="3868816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 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𝑑𝑥𝑑𝑡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410" y="2427148"/>
                <a:ext cx="3868816" cy="9687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061213" y="3935353"/>
                <a:ext cx="4224746" cy="899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𝐸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𝐿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=2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𝑑𝑡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213" y="3935353"/>
                <a:ext cx="4224746" cy="8996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952602" y="4661624"/>
                <a:ext cx="3577326" cy="899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𝑑𝑡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𝑡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602" y="4661624"/>
                <a:ext cx="3577326" cy="8996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03828" y="5341346"/>
                <a:ext cx="4178708" cy="12349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𝑡𝑝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𝑑𝑡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𝑡𝑝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|</m:t>
                              </m:r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000" i="1" dirty="0">
                  <a:solidFill>
                    <a:prstClr val="black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|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[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𝑡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|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𝑥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28" y="5341346"/>
                <a:ext cx="4178708" cy="1234953"/>
              </a:xfrm>
              <a:prstGeom prst="rect">
                <a:avLst/>
              </a:prstGeom>
              <a:blipFill>
                <a:blip r:embed="rId8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367" y="66182"/>
            <a:ext cx="8620633" cy="585111"/>
          </a:xfrm>
        </p:spPr>
        <p:txBody>
          <a:bodyPr/>
          <a:lstStyle/>
          <a:p>
            <a:r>
              <a:rPr lang="en-US" sz="3200" spc="-20" dirty="0"/>
              <a:t>Previous </a:t>
            </a:r>
            <a:r>
              <a:rPr lang="en-US" sz="3200" spc="-5" dirty="0"/>
              <a:t>in </a:t>
            </a:r>
            <a:r>
              <a:rPr lang="en-US" sz="3200" spc="-15" dirty="0"/>
              <a:t>Regression: </a:t>
            </a:r>
            <a:br>
              <a:rPr lang="en-US" sz="3200" spc="-15" dirty="0">
                <a:solidFill>
                  <a:srgbClr val="FF0000"/>
                </a:solidFill>
              </a:rPr>
            </a:br>
            <a:r>
              <a:rPr lang="en-US" sz="3200" spc="-15" dirty="0">
                <a:solidFill>
                  <a:srgbClr val="FF0000"/>
                </a:solidFill>
              </a:rPr>
              <a:t> </a:t>
            </a:r>
            <a:r>
              <a:rPr lang="en-US" sz="3200" spc="-10" dirty="0">
                <a:solidFill>
                  <a:srgbClr val="000000"/>
                </a:solidFill>
              </a:rPr>
              <a:t>Complexity </a:t>
            </a:r>
            <a:r>
              <a:rPr lang="en-US" sz="3200" spc="-20" dirty="0">
                <a:solidFill>
                  <a:srgbClr val="000000"/>
                </a:solidFill>
              </a:rPr>
              <a:t>versus </a:t>
            </a:r>
            <a:r>
              <a:rPr lang="en-US" sz="3200" spc="-5" dirty="0">
                <a:solidFill>
                  <a:srgbClr val="000000"/>
                </a:solidFill>
              </a:rPr>
              <a:t>Goodness </a:t>
            </a:r>
            <a:r>
              <a:rPr lang="en-US" sz="3200" dirty="0">
                <a:solidFill>
                  <a:srgbClr val="000000"/>
                </a:solidFill>
              </a:rPr>
              <a:t>of </a:t>
            </a:r>
            <a:r>
              <a:rPr lang="en-US" sz="3200" spc="-10" dirty="0">
                <a:solidFill>
                  <a:srgbClr val="000000"/>
                </a:solidFill>
              </a:rPr>
              <a:t>Fit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7" name="object 6"/>
          <p:cNvSpPr/>
          <p:nvPr/>
        </p:nvSpPr>
        <p:spPr>
          <a:xfrm>
            <a:off x="457200" y="2024309"/>
            <a:ext cx="8229600" cy="2399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4"/>
          <p:cNvSpPr txBox="1"/>
          <p:nvPr/>
        </p:nvSpPr>
        <p:spPr>
          <a:xfrm>
            <a:off x="2342514" y="5797232"/>
            <a:ext cx="4530090" cy="25400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70"/>
              </a:lnSpc>
            </a:pPr>
            <a:r>
              <a:rPr sz="1800" spc="-5" dirty="0">
                <a:latin typeface="Arial"/>
                <a:cs typeface="Arial"/>
              </a:rPr>
              <a:t>What ultimately matters: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lang="en-US" sz="1800" b="1" i="1" spc="-15" dirty="0">
                <a:latin typeface="Arial"/>
                <a:cs typeface="Arial"/>
              </a:rPr>
              <a:t>Generalization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15" dirty="0">
                <a:solidFill>
                  <a:srgbClr val="000000"/>
                </a:solidFill>
              </a:rPr>
              <a:t>Review</a:t>
            </a:r>
            <a:r>
              <a:rPr lang="en-US" sz="3600" dirty="0">
                <a:solidFill>
                  <a:srgbClr val="000000"/>
                </a:solidFill>
              </a:rPr>
              <a:t>: EPE with </a:t>
            </a:r>
            <a:r>
              <a:rPr lang="en-US" sz="3600" spc="-25" dirty="0">
                <a:solidFill>
                  <a:srgbClr val="000000"/>
                </a:solidFill>
              </a:rPr>
              <a:t>different</a:t>
            </a:r>
            <a:r>
              <a:rPr lang="en-US" sz="3600" spc="-20" dirty="0">
                <a:solidFill>
                  <a:srgbClr val="000000"/>
                </a:solidFill>
              </a:rPr>
              <a:t> </a:t>
            </a:r>
            <a:r>
              <a:rPr lang="en-US" sz="3600" dirty="0">
                <a:solidFill>
                  <a:srgbClr val="000000"/>
                </a:solidFill>
              </a:rPr>
              <a:t>loss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40</a:t>
            </a:fld>
            <a:endParaRPr lang="zh-CN" altLang="en-US"/>
          </a:p>
        </p:txBody>
      </p:sp>
      <p:graphicFrame>
        <p:nvGraphicFramePr>
          <p:cNvPr id="7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66245"/>
              </p:ext>
            </p:extLst>
          </p:nvPr>
        </p:nvGraphicFramePr>
        <p:xfrm>
          <a:off x="782308" y="1484579"/>
          <a:ext cx="7882254" cy="4813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2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0718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600" b="0" spc="-10" dirty="0">
                          <a:latin typeface="+mn-lt"/>
                          <a:cs typeface="Calibri Light"/>
                        </a:rPr>
                        <a:t>Loss</a:t>
                      </a:r>
                      <a:r>
                        <a:rPr sz="2600" b="0" spc="-20" dirty="0">
                          <a:latin typeface="+mn-lt"/>
                          <a:cs typeface="Calibri Light"/>
                        </a:rPr>
                        <a:t> </a:t>
                      </a:r>
                      <a:r>
                        <a:rPr sz="2600" b="0" spc="-5" dirty="0">
                          <a:latin typeface="+mn-lt"/>
                          <a:cs typeface="Calibri Light"/>
                        </a:rPr>
                        <a:t>Function</a:t>
                      </a:r>
                      <a:endParaRPr sz="2600" dirty="0">
                        <a:latin typeface="+mn-lt"/>
                        <a:cs typeface="Calibri Light"/>
                      </a:endParaRPr>
                    </a:p>
                  </a:txBody>
                  <a:tcPr marL="0" marR="0" marT="412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600" b="0" spc="-15" dirty="0">
                          <a:latin typeface="+mn-lt"/>
                          <a:cs typeface="Calibri Light"/>
                        </a:rPr>
                        <a:t>Estimator</a:t>
                      </a:r>
                      <a:endParaRPr sz="2600" dirty="0">
                        <a:latin typeface="+mn-lt"/>
                        <a:cs typeface="Calibri Light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62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600" b="0" spc="-5" dirty="0">
                          <a:latin typeface="Calibri Light"/>
                          <a:cs typeface="Calibri Light"/>
                        </a:rPr>
                        <a:t>L</a:t>
                      </a:r>
                      <a:r>
                        <a:rPr sz="2550" b="0" spc="-7" baseline="-16339" dirty="0">
                          <a:latin typeface="Calibri Light"/>
                          <a:cs typeface="Calibri Light"/>
                        </a:rPr>
                        <a:t>2</a:t>
                      </a:r>
                      <a:endParaRPr sz="2550" baseline="-16339" dirty="0">
                        <a:latin typeface="Calibri Light"/>
                        <a:cs typeface="Calibri Light"/>
                      </a:endParaRPr>
                    </a:p>
                  </a:txBody>
                  <a:tcPr marL="0" marR="0" marT="19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600" b="0" spc="-5" dirty="0">
                          <a:latin typeface="Calibri Light"/>
                          <a:cs typeface="Calibri Light"/>
                        </a:rPr>
                        <a:t>L</a:t>
                      </a:r>
                      <a:r>
                        <a:rPr sz="2550" b="0" spc="-7" baseline="-16339" dirty="0">
                          <a:latin typeface="Calibri Light"/>
                          <a:cs typeface="Calibri Light"/>
                        </a:rPr>
                        <a:t>1</a:t>
                      </a:r>
                      <a:endParaRPr sz="2550" baseline="-16339">
                        <a:latin typeface="Calibri Light"/>
                        <a:cs typeface="Calibri Light"/>
                      </a:endParaRPr>
                    </a:p>
                  </a:txBody>
                  <a:tcPr marL="0" marR="0" marT="6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95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600" b="0" spc="-5" dirty="0">
                          <a:latin typeface="Calibri Light"/>
                          <a:cs typeface="Calibri Light"/>
                        </a:rPr>
                        <a:t>0-1</a:t>
                      </a:r>
                      <a:endParaRPr sz="2600" dirty="0">
                        <a:latin typeface="Calibri Light"/>
                        <a:cs typeface="Calibri Light"/>
                      </a:endParaRPr>
                    </a:p>
                  </a:txBody>
                  <a:tcPr marL="0" marR="0" marT="6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1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0" spc="-15" dirty="0">
                          <a:latin typeface="Calibri Light"/>
                          <a:cs typeface="Calibri Light"/>
                        </a:rPr>
                        <a:t>(Bayes </a:t>
                      </a:r>
                      <a:r>
                        <a:rPr sz="1400" b="0" spc="-5" dirty="0">
                          <a:latin typeface="Calibri Light"/>
                          <a:cs typeface="Calibri Light"/>
                        </a:rPr>
                        <a:t>classifier </a:t>
                      </a:r>
                      <a:r>
                        <a:rPr sz="1400" b="0" dirty="0">
                          <a:latin typeface="Calibri Light"/>
                          <a:cs typeface="Calibri Light"/>
                        </a:rPr>
                        <a:t>/</a:t>
                      </a:r>
                      <a:r>
                        <a:rPr sz="1400" b="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400" b="0" dirty="0">
                          <a:latin typeface="Calibri Light"/>
                          <a:cs typeface="Calibri Light"/>
                        </a:rPr>
                        <a:t>MAP)</a:t>
                      </a:r>
                      <a:endParaRPr sz="14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6"/>
          <p:cNvSpPr/>
          <p:nvPr/>
        </p:nvSpPr>
        <p:spPr>
          <a:xfrm>
            <a:off x="1676400" y="3086101"/>
            <a:ext cx="1981200" cy="76200"/>
          </a:xfrm>
          <a:custGeom>
            <a:avLst/>
            <a:gdLst/>
            <a:ahLst/>
            <a:cxnLst/>
            <a:rect l="l" t="t" r="r" b="b"/>
            <a:pathLst>
              <a:path w="1981200" h="76200">
                <a:moveTo>
                  <a:pt x="1905000" y="42862"/>
                </a:moveTo>
                <a:lnTo>
                  <a:pt x="1905000" y="76200"/>
                </a:lnTo>
                <a:lnTo>
                  <a:pt x="1971675" y="42862"/>
                </a:lnTo>
                <a:lnTo>
                  <a:pt x="1905000" y="42862"/>
                </a:lnTo>
                <a:close/>
              </a:path>
              <a:path w="1981200" h="76200">
                <a:moveTo>
                  <a:pt x="1905000" y="33337"/>
                </a:moveTo>
                <a:lnTo>
                  <a:pt x="1905000" y="42862"/>
                </a:lnTo>
                <a:lnTo>
                  <a:pt x="1917700" y="42862"/>
                </a:lnTo>
                <a:lnTo>
                  <a:pt x="1917700" y="33337"/>
                </a:lnTo>
                <a:lnTo>
                  <a:pt x="1905000" y="33337"/>
                </a:lnTo>
                <a:close/>
              </a:path>
              <a:path w="1981200" h="76200">
                <a:moveTo>
                  <a:pt x="1905000" y="0"/>
                </a:moveTo>
                <a:lnTo>
                  <a:pt x="1905000" y="33337"/>
                </a:lnTo>
                <a:lnTo>
                  <a:pt x="1917700" y="33337"/>
                </a:lnTo>
                <a:lnTo>
                  <a:pt x="1917700" y="42862"/>
                </a:lnTo>
                <a:lnTo>
                  <a:pt x="1971677" y="42861"/>
                </a:lnTo>
                <a:lnTo>
                  <a:pt x="1981200" y="38100"/>
                </a:lnTo>
                <a:lnTo>
                  <a:pt x="1905000" y="0"/>
                </a:lnTo>
                <a:close/>
              </a:path>
              <a:path w="1981200" h="76200">
                <a:moveTo>
                  <a:pt x="0" y="33336"/>
                </a:moveTo>
                <a:lnTo>
                  <a:pt x="0" y="42861"/>
                </a:lnTo>
                <a:lnTo>
                  <a:pt x="1905000" y="42862"/>
                </a:lnTo>
                <a:lnTo>
                  <a:pt x="1905000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2552701" y="2133600"/>
            <a:ext cx="76200" cy="1219200"/>
          </a:xfrm>
          <a:custGeom>
            <a:avLst/>
            <a:gdLst/>
            <a:ahLst/>
            <a:cxnLst/>
            <a:rect l="l" t="t" r="r" b="b"/>
            <a:pathLst>
              <a:path w="76200" h="1219200">
                <a:moveTo>
                  <a:pt x="42862" y="63498"/>
                </a:moveTo>
                <a:lnTo>
                  <a:pt x="33337" y="63498"/>
                </a:lnTo>
                <a:lnTo>
                  <a:pt x="33336" y="1219200"/>
                </a:lnTo>
                <a:lnTo>
                  <a:pt x="42861" y="1219200"/>
                </a:lnTo>
                <a:lnTo>
                  <a:pt x="42862" y="63498"/>
                </a:lnTo>
                <a:close/>
              </a:path>
              <a:path w="76200" h="1219200">
                <a:moveTo>
                  <a:pt x="38100" y="0"/>
                </a:moveTo>
                <a:lnTo>
                  <a:pt x="0" y="76200"/>
                </a:lnTo>
                <a:lnTo>
                  <a:pt x="33337" y="76200"/>
                </a:lnTo>
                <a:lnTo>
                  <a:pt x="33337" y="63498"/>
                </a:lnTo>
                <a:lnTo>
                  <a:pt x="69849" y="63498"/>
                </a:lnTo>
                <a:lnTo>
                  <a:pt x="38100" y="0"/>
                </a:lnTo>
                <a:close/>
              </a:path>
              <a:path w="76200" h="1219200">
                <a:moveTo>
                  <a:pt x="69849" y="63498"/>
                </a:moveTo>
                <a:lnTo>
                  <a:pt x="42862" y="63498"/>
                </a:lnTo>
                <a:lnTo>
                  <a:pt x="42862" y="76200"/>
                </a:lnTo>
                <a:lnTo>
                  <a:pt x="76200" y="76200"/>
                </a:lnTo>
                <a:lnTo>
                  <a:pt x="69849" y="63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1981200" y="2438400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685800">
                <a:moveTo>
                  <a:pt x="0" y="0"/>
                </a:moveTo>
                <a:lnTo>
                  <a:pt x="25400" y="52332"/>
                </a:lnTo>
                <a:lnTo>
                  <a:pt x="50800" y="104334"/>
                </a:lnTo>
                <a:lnTo>
                  <a:pt x="76200" y="155674"/>
                </a:lnTo>
                <a:lnTo>
                  <a:pt x="101600" y="206022"/>
                </a:lnTo>
                <a:lnTo>
                  <a:pt x="127000" y="255047"/>
                </a:lnTo>
                <a:lnTo>
                  <a:pt x="152400" y="302418"/>
                </a:lnTo>
                <a:lnTo>
                  <a:pt x="177800" y="347805"/>
                </a:lnTo>
                <a:lnTo>
                  <a:pt x="203200" y="390877"/>
                </a:lnTo>
                <a:lnTo>
                  <a:pt x="228600" y="431303"/>
                </a:lnTo>
                <a:lnTo>
                  <a:pt x="254000" y="468753"/>
                </a:lnTo>
                <a:lnTo>
                  <a:pt x="279400" y="502895"/>
                </a:lnTo>
                <a:lnTo>
                  <a:pt x="304800" y="533400"/>
                </a:lnTo>
                <a:lnTo>
                  <a:pt x="348342" y="577831"/>
                </a:lnTo>
                <a:lnTo>
                  <a:pt x="391885" y="613598"/>
                </a:lnTo>
                <a:lnTo>
                  <a:pt x="435428" y="641368"/>
                </a:lnTo>
                <a:lnTo>
                  <a:pt x="478971" y="661807"/>
                </a:lnTo>
                <a:lnTo>
                  <a:pt x="522514" y="675580"/>
                </a:lnTo>
                <a:lnTo>
                  <a:pt x="566057" y="683356"/>
                </a:lnTo>
                <a:lnTo>
                  <a:pt x="609600" y="685800"/>
                </a:lnTo>
                <a:lnTo>
                  <a:pt x="653142" y="683356"/>
                </a:lnTo>
                <a:lnTo>
                  <a:pt x="696685" y="675580"/>
                </a:lnTo>
                <a:lnTo>
                  <a:pt x="740228" y="661807"/>
                </a:lnTo>
                <a:lnTo>
                  <a:pt x="783771" y="641368"/>
                </a:lnTo>
                <a:lnTo>
                  <a:pt x="827314" y="613598"/>
                </a:lnTo>
                <a:lnTo>
                  <a:pt x="870857" y="577831"/>
                </a:lnTo>
                <a:lnTo>
                  <a:pt x="914400" y="533400"/>
                </a:lnTo>
                <a:lnTo>
                  <a:pt x="940770" y="500591"/>
                </a:lnTo>
                <a:lnTo>
                  <a:pt x="968727" y="460375"/>
                </a:lnTo>
                <a:lnTo>
                  <a:pt x="997743" y="414337"/>
                </a:lnTo>
                <a:lnTo>
                  <a:pt x="1027288" y="364066"/>
                </a:lnTo>
                <a:lnTo>
                  <a:pt x="1056834" y="311150"/>
                </a:lnTo>
                <a:lnTo>
                  <a:pt x="1085850" y="257175"/>
                </a:lnTo>
                <a:lnTo>
                  <a:pt x="1113807" y="203729"/>
                </a:lnTo>
                <a:lnTo>
                  <a:pt x="1140177" y="152400"/>
                </a:lnTo>
                <a:lnTo>
                  <a:pt x="1164431" y="104775"/>
                </a:lnTo>
                <a:lnTo>
                  <a:pt x="1186038" y="62441"/>
                </a:lnTo>
                <a:lnTo>
                  <a:pt x="1204471" y="26987"/>
                </a:lnTo>
                <a:lnTo>
                  <a:pt x="1219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/>
          <p:nvPr/>
        </p:nvSpPr>
        <p:spPr>
          <a:xfrm>
            <a:off x="1676400" y="4533901"/>
            <a:ext cx="1981200" cy="76200"/>
          </a:xfrm>
          <a:custGeom>
            <a:avLst/>
            <a:gdLst/>
            <a:ahLst/>
            <a:cxnLst/>
            <a:rect l="l" t="t" r="r" b="b"/>
            <a:pathLst>
              <a:path w="1981200" h="76200">
                <a:moveTo>
                  <a:pt x="1905000" y="42862"/>
                </a:moveTo>
                <a:lnTo>
                  <a:pt x="1905000" y="76200"/>
                </a:lnTo>
                <a:lnTo>
                  <a:pt x="1971675" y="42862"/>
                </a:lnTo>
                <a:lnTo>
                  <a:pt x="1905000" y="42862"/>
                </a:lnTo>
                <a:close/>
              </a:path>
              <a:path w="1981200" h="76200">
                <a:moveTo>
                  <a:pt x="1905000" y="33337"/>
                </a:moveTo>
                <a:lnTo>
                  <a:pt x="1905000" y="42862"/>
                </a:lnTo>
                <a:lnTo>
                  <a:pt x="1917700" y="42862"/>
                </a:lnTo>
                <a:lnTo>
                  <a:pt x="1917700" y="33337"/>
                </a:lnTo>
                <a:lnTo>
                  <a:pt x="1905000" y="33337"/>
                </a:lnTo>
                <a:close/>
              </a:path>
              <a:path w="1981200" h="76200">
                <a:moveTo>
                  <a:pt x="1905000" y="0"/>
                </a:moveTo>
                <a:lnTo>
                  <a:pt x="1905000" y="33337"/>
                </a:lnTo>
                <a:lnTo>
                  <a:pt x="1917700" y="33337"/>
                </a:lnTo>
                <a:lnTo>
                  <a:pt x="1917700" y="42862"/>
                </a:lnTo>
                <a:lnTo>
                  <a:pt x="1971677" y="42861"/>
                </a:lnTo>
                <a:lnTo>
                  <a:pt x="1981200" y="38100"/>
                </a:lnTo>
                <a:lnTo>
                  <a:pt x="1905000" y="0"/>
                </a:lnTo>
                <a:close/>
              </a:path>
              <a:path w="1981200" h="76200">
                <a:moveTo>
                  <a:pt x="0" y="33336"/>
                </a:moveTo>
                <a:lnTo>
                  <a:pt x="0" y="42861"/>
                </a:lnTo>
                <a:lnTo>
                  <a:pt x="1905000" y="42862"/>
                </a:lnTo>
                <a:lnTo>
                  <a:pt x="1905000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/>
          <p:nvPr/>
        </p:nvSpPr>
        <p:spPr>
          <a:xfrm>
            <a:off x="2552701" y="3581400"/>
            <a:ext cx="76200" cy="1219200"/>
          </a:xfrm>
          <a:custGeom>
            <a:avLst/>
            <a:gdLst/>
            <a:ahLst/>
            <a:cxnLst/>
            <a:rect l="l" t="t" r="r" b="b"/>
            <a:pathLst>
              <a:path w="76200" h="1219200">
                <a:moveTo>
                  <a:pt x="42862" y="63498"/>
                </a:moveTo>
                <a:lnTo>
                  <a:pt x="33337" y="63498"/>
                </a:lnTo>
                <a:lnTo>
                  <a:pt x="33336" y="1219200"/>
                </a:lnTo>
                <a:lnTo>
                  <a:pt x="42861" y="1219200"/>
                </a:lnTo>
                <a:lnTo>
                  <a:pt x="42862" y="63498"/>
                </a:lnTo>
                <a:close/>
              </a:path>
              <a:path w="76200" h="1219200">
                <a:moveTo>
                  <a:pt x="38100" y="0"/>
                </a:moveTo>
                <a:lnTo>
                  <a:pt x="0" y="76200"/>
                </a:lnTo>
                <a:lnTo>
                  <a:pt x="33337" y="76200"/>
                </a:lnTo>
                <a:lnTo>
                  <a:pt x="33337" y="63498"/>
                </a:lnTo>
                <a:lnTo>
                  <a:pt x="69849" y="63498"/>
                </a:lnTo>
                <a:lnTo>
                  <a:pt x="38100" y="0"/>
                </a:lnTo>
                <a:close/>
              </a:path>
              <a:path w="76200" h="1219200">
                <a:moveTo>
                  <a:pt x="69849" y="63498"/>
                </a:moveTo>
                <a:lnTo>
                  <a:pt x="42862" y="63498"/>
                </a:lnTo>
                <a:lnTo>
                  <a:pt x="42862" y="76200"/>
                </a:lnTo>
                <a:lnTo>
                  <a:pt x="76200" y="76200"/>
                </a:lnTo>
                <a:lnTo>
                  <a:pt x="69849" y="63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/>
          <p:cNvSpPr/>
          <p:nvPr/>
        </p:nvSpPr>
        <p:spPr>
          <a:xfrm>
            <a:off x="2590800" y="3810000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0" y="762000"/>
                </a:moveTo>
                <a:lnTo>
                  <a:pt x="762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1828800" y="3810000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762000" y="7620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1676400" y="5981700"/>
            <a:ext cx="1981200" cy="76200"/>
          </a:xfrm>
          <a:custGeom>
            <a:avLst/>
            <a:gdLst/>
            <a:ahLst/>
            <a:cxnLst/>
            <a:rect l="l" t="t" r="r" b="b"/>
            <a:pathLst>
              <a:path w="1981200" h="76200">
                <a:moveTo>
                  <a:pt x="1905000" y="42862"/>
                </a:moveTo>
                <a:lnTo>
                  <a:pt x="1905000" y="76199"/>
                </a:lnTo>
                <a:lnTo>
                  <a:pt x="1971674" y="42862"/>
                </a:lnTo>
                <a:lnTo>
                  <a:pt x="1905000" y="42862"/>
                </a:lnTo>
                <a:close/>
              </a:path>
              <a:path w="1981200" h="76200">
                <a:moveTo>
                  <a:pt x="1905000" y="33337"/>
                </a:moveTo>
                <a:lnTo>
                  <a:pt x="1905000" y="42862"/>
                </a:lnTo>
                <a:lnTo>
                  <a:pt x="1917700" y="42862"/>
                </a:lnTo>
                <a:lnTo>
                  <a:pt x="1917700" y="33337"/>
                </a:lnTo>
                <a:lnTo>
                  <a:pt x="1905000" y="33337"/>
                </a:lnTo>
                <a:close/>
              </a:path>
              <a:path w="1981200" h="76200">
                <a:moveTo>
                  <a:pt x="1905000" y="0"/>
                </a:moveTo>
                <a:lnTo>
                  <a:pt x="1905000" y="33337"/>
                </a:lnTo>
                <a:lnTo>
                  <a:pt x="1917700" y="33337"/>
                </a:lnTo>
                <a:lnTo>
                  <a:pt x="1917700" y="42862"/>
                </a:lnTo>
                <a:lnTo>
                  <a:pt x="1971677" y="42861"/>
                </a:lnTo>
                <a:lnTo>
                  <a:pt x="1981200" y="38100"/>
                </a:lnTo>
                <a:lnTo>
                  <a:pt x="1905000" y="0"/>
                </a:lnTo>
                <a:close/>
              </a:path>
              <a:path w="1981200" h="76200">
                <a:moveTo>
                  <a:pt x="0" y="33336"/>
                </a:moveTo>
                <a:lnTo>
                  <a:pt x="0" y="42861"/>
                </a:lnTo>
                <a:lnTo>
                  <a:pt x="1905000" y="42862"/>
                </a:lnTo>
                <a:lnTo>
                  <a:pt x="1905000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2552701" y="5029200"/>
            <a:ext cx="76200" cy="1219200"/>
          </a:xfrm>
          <a:custGeom>
            <a:avLst/>
            <a:gdLst/>
            <a:ahLst/>
            <a:cxnLst/>
            <a:rect l="l" t="t" r="r" b="b"/>
            <a:pathLst>
              <a:path w="76200" h="1219200">
                <a:moveTo>
                  <a:pt x="42862" y="63498"/>
                </a:moveTo>
                <a:lnTo>
                  <a:pt x="33337" y="63498"/>
                </a:lnTo>
                <a:lnTo>
                  <a:pt x="33336" y="1219199"/>
                </a:lnTo>
                <a:lnTo>
                  <a:pt x="42861" y="1219199"/>
                </a:lnTo>
                <a:lnTo>
                  <a:pt x="42862" y="63498"/>
                </a:lnTo>
                <a:close/>
              </a:path>
              <a:path w="76200" h="1219200">
                <a:moveTo>
                  <a:pt x="38100" y="0"/>
                </a:moveTo>
                <a:lnTo>
                  <a:pt x="0" y="76200"/>
                </a:lnTo>
                <a:lnTo>
                  <a:pt x="33337" y="76200"/>
                </a:lnTo>
                <a:lnTo>
                  <a:pt x="33337" y="63498"/>
                </a:lnTo>
                <a:lnTo>
                  <a:pt x="69849" y="63498"/>
                </a:lnTo>
                <a:lnTo>
                  <a:pt x="38100" y="0"/>
                </a:lnTo>
                <a:close/>
              </a:path>
              <a:path w="76200" h="1219200">
                <a:moveTo>
                  <a:pt x="69849" y="63498"/>
                </a:moveTo>
                <a:lnTo>
                  <a:pt x="42862" y="63498"/>
                </a:lnTo>
                <a:lnTo>
                  <a:pt x="42862" y="76200"/>
                </a:lnTo>
                <a:lnTo>
                  <a:pt x="76200" y="76200"/>
                </a:lnTo>
                <a:lnTo>
                  <a:pt x="69849" y="63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2819400" y="5486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/>
          <p:cNvSpPr/>
          <p:nvPr/>
        </p:nvSpPr>
        <p:spPr>
          <a:xfrm>
            <a:off x="2819400" y="548640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/>
          <p:cNvSpPr/>
          <p:nvPr/>
        </p:nvSpPr>
        <p:spPr>
          <a:xfrm>
            <a:off x="2362200" y="5486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/>
          <p:cNvSpPr/>
          <p:nvPr/>
        </p:nvSpPr>
        <p:spPr>
          <a:xfrm>
            <a:off x="1524000" y="5486398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1"/>
                </a:moveTo>
                <a:lnTo>
                  <a:pt x="838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/>
          <p:cNvSpPr/>
          <p:nvPr/>
        </p:nvSpPr>
        <p:spPr>
          <a:xfrm>
            <a:off x="3752088" y="5931407"/>
            <a:ext cx="134112" cy="155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/>
          <p:cNvSpPr/>
          <p:nvPr/>
        </p:nvSpPr>
        <p:spPr>
          <a:xfrm>
            <a:off x="3733800" y="4495800"/>
            <a:ext cx="134112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/>
          <p:cNvSpPr/>
          <p:nvPr/>
        </p:nvSpPr>
        <p:spPr>
          <a:xfrm>
            <a:off x="3752088" y="3048000"/>
            <a:ext cx="134112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/>
          <p:cNvSpPr/>
          <p:nvPr/>
        </p:nvSpPr>
        <p:spPr>
          <a:xfrm>
            <a:off x="2667000" y="2057400"/>
            <a:ext cx="457200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/>
          <p:cNvSpPr/>
          <p:nvPr/>
        </p:nvSpPr>
        <p:spPr>
          <a:xfrm>
            <a:off x="2667000" y="3505200"/>
            <a:ext cx="457200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/>
          <p:cNvSpPr/>
          <p:nvPr/>
        </p:nvSpPr>
        <p:spPr>
          <a:xfrm>
            <a:off x="2667000" y="4953000"/>
            <a:ext cx="457200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/>
          <p:cNvSpPr/>
          <p:nvPr/>
        </p:nvSpPr>
        <p:spPr>
          <a:xfrm>
            <a:off x="7510271" y="1609344"/>
            <a:ext cx="469392" cy="2529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/>
          <p:cNvSpPr/>
          <p:nvPr/>
        </p:nvSpPr>
        <p:spPr>
          <a:xfrm>
            <a:off x="5638800" y="2514600"/>
            <a:ext cx="2136648" cy="2773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/>
          <p:cNvSpPr/>
          <p:nvPr/>
        </p:nvSpPr>
        <p:spPr>
          <a:xfrm>
            <a:off x="5334000" y="4038600"/>
            <a:ext cx="2831592" cy="2773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/>
          <p:cNvSpPr/>
          <p:nvPr/>
        </p:nvSpPr>
        <p:spPr>
          <a:xfrm>
            <a:off x="5105400" y="5273039"/>
            <a:ext cx="3118104" cy="3657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/>
          <p:cNvSpPr/>
          <p:nvPr/>
        </p:nvSpPr>
        <p:spPr>
          <a:xfrm>
            <a:off x="2776727" y="6056376"/>
            <a:ext cx="124968" cy="2072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/>
          <p:cNvSpPr/>
          <p:nvPr/>
        </p:nvSpPr>
        <p:spPr>
          <a:xfrm>
            <a:off x="2112264" y="6050279"/>
            <a:ext cx="341375" cy="2194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273" y="297751"/>
            <a:ext cx="7665605" cy="585111"/>
          </a:xfrm>
        </p:spPr>
        <p:txBody>
          <a:bodyPr/>
          <a:lstStyle/>
          <a:p>
            <a:r>
              <a:rPr lang="en-US" sz="3600" spc="-10" dirty="0"/>
              <a:t>Expected prediction </a:t>
            </a:r>
            <a:r>
              <a:rPr lang="en-US" sz="3600" spc="-20" dirty="0"/>
              <a:t>error</a:t>
            </a:r>
            <a:r>
              <a:rPr lang="en-US" sz="3600" spc="-30" dirty="0"/>
              <a:t> </a:t>
            </a:r>
            <a:r>
              <a:rPr lang="en-US" sz="3600" spc="-5" dirty="0"/>
              <a:t>(EPE)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8" name="object 10"/>
          <p:cNvSpPr/>
          <p:nvPr/>
        </p:nvSpPr>
        <p:spPr>
          <a:xfrm>
            <a:off x="5978797" y="787349"/>
            <a:ext cx="2578100" cy="1166495"/>
          </a:xfrm>
          <a:custGeom>
            <a:avLst/>
            <a:gdLst/>
            <a:ahLst/>
            <a:cxnLst/>
            <a:rect l="l" t="t" r="r" b="b"/>
            <a:pathLst>
              <a:path w="2578100" h="1166495">
                <a:moveTo>
                  <a:pt x="0" y="1165978"/>
                </a:moveTo>
                <a:lnTo>
                  <a:pt x="541349" y="755075"/>
                </a:lnTo>
                <a:lnTo>
                  <a:pt x="493605" y="731638"/>
                </a:lnTo>
                <a:lnTo>
                  <a:pt x="450377" y="707354"/>
                </a:lnTo>
                <a:lnTo>
                  <a:pt x="411649" y="682307"/>
                </a:lnTo>
                <a:lnTo>
                  <a:pt x="377406" y="656583"/>
                </a:lnTo>
                <a:lnTo>
                  <a:pt x="347630" y="630266"/>
                </a:lnTo>
                <a:lnTo>
                  <a:pt x="301417" y="576196"/>
                </a:lnTo>
                <a:lnTo>
                  <a:pt x="272880" y="520775"/>
                </a:lnTo>
                <a:lnTo>
                  <a:pt x="261886" y="464683"/>
                </a:lnTo>
                <a:lnTo>
                  <a:pt x="262928" y="436598"/>
                </a:lnTo>
                <a:lnTo>
                  <a:pt x="278007" y="380774"/>
                </a:lnTo>
                <a:lnTo>
                  <a:pt x="310305" y="325978"/>
                </a:lnTo>
                <a:lnTo>
                  <a:pt x="359690" y="272891"/>
                </a:lnTo>
                <a:lnTo>
                  <a:pt x="390749" y="247200"/>
                </a:lnTo>
                <a:lnTo>
                  <a:pt x="426032" y="222191"/>
                </a:lnTo>
                <a:lnTo>
                  <a:pt x="465521" y="197949"/>
                </a:lnTo>
                <a:lnTo>
                  <a:pt x="509201" y="174558"/>
                </a:lnTo>
                <a:lnTo>
                  <a:pt x="557054" y="152104"/>
                </a:lnTo>
                <a:lnTo>
                  <a:pt x="609065" y="130672"/>
                </a:lnTo>
                <a:lnTo>
                  <a:pt x="665218" y="110347"/>
                </a:lnTo>
                <a:lnTo>
                  <a:pt x="708649" y="96313"/>
                </a:lnTo>
                <a:lnTo>
                  <a:pt x="753271" y="83244"/>
                </a:lnTo>
                <a:lnTo>
                  <a:pt x="798999" y="71137"/>
                </a:lnTo>
                <a:lnTo>
                  <a:pt x="845747" y="59990"/>
                </a:lnTo>
                <a:lnTo>
                  <a:pt x="893430" y="49801"/>
                </a:lnTo>
                <a:lnTo>
                  <a:pt x="941961" y="40566"/>
                </a:lnTo>
                <a:lnTo>
                  <a:pt x="991256" y="32284"/>
                </a:lnTo>
                <a:lnTo>
                  <a:pt x="1041229" y="24952"/>
                </a:lnTo>
                <a:lnTo>
                  <a:pt x="1091794" y="18566"/>
                </a:lnTo>
                <a:lnTo>
                  <a:pt x="1142866" y="13125"/>
                </a:lnTo>
                <a:lnTo>
                  <a:pt x="1194359" y="8626"/>
                </a:lnTo>
                <a:lnTo>
                  <a:pt x="1246188" y="5067"/>
                </a:lnTo>
                <a:lnTo>
                  <a:pt x="1298267" y="2444"/>
                </a:lnTo>
                <a:lnTo>
                  <a:pt x="1350511" y="756"/>
                </a:lnTo>
                <a:lnTo>
                  <a:pt x="1402834" y="0"/>
                </a:lnTo>
                <a:lnTo>
                  <a:pt x="1455150" y="172"/>
                </a:lnTo>
                <a:lnTo>
                  <a:pt x="1507375" y="1271"/>
                </a:lnTo>
                <a:lnTo>
                  <a:pt x="1559421" y="3295"/>
                </a:lnTo>
                <a:lnTo>
                  <a:pt x="1611205" y="6240"/>
                </a:lnTo>
                <a:lnTo>
                  <a:pt x="1662640" y="10104"/>
                </a:lnTo>
                <a:lnTo>
                  <a:pt x="1713641" y="14884"/>
                </a:lnTo>
                <a:lnTo>
                  <a:pt x="1764123" y="20578"/>
                </a:lnTo>
                <a:lnTo>
                  <a:pt x="1813999" y="27183"/>
                </a:lnTo>
                <a:lnTo>
                  <a:pt x="1863184" y="34697"/>
                </a:lnTo>
                <a:lnTo>
                  <a:pt x="1911593" y="43117"/>
                </a:lnTo>
                <a:lnTo>
                  <a:pt x="1959140" y="52441"/>
                </a:lnTo>
                <a:lnTo>
                  <a:pt x="2005740" y="62665"/>
                </a:lnTo>
                <a:lnTo>
                  <a:pt x="2051306" y="73789"/>
                </a:lnTo>
                <a:lnTo>
                  <a:pt x="2095754" y="85808"/>
                </a:lnTo>
                <a:lnTo>
                  <a:pt x="2138999" y="98720"/>
                </a:lnTo>
                <a:lnTo>
                  <a:pt x="2180953" y="112523"/>
                </a:lnTo>
                <a:lnTo>
                  <a:pt x="2221532" y="127214"/>
                </a:lnTo>
                <a:lnTo>
                  <a:pt x="2260651" y="142791"/>
                </a:lnTo>
                <a:lnTo>
                  <a:pt x="2298224" y="159251"/>
                </a:lnTo>
                <a:lnTo>
                  <a:pt x="2345968" y="182688"/>
                </a:lnTo>
                <a:lnTo>
                  <a:pt x="2389196" y="206973"/>
                </a:lnTo>
                <a:lnTo>
                  <a:pt x="2427924" y="232019"/>
                </a:lnTo>
                <a:lnTo>
                  <a:pt x="2462167" y="257743"/>
                </a:lnTo>
                <a:lnTo>
                  <a:pt x="2491943" y="284060"/>
                </a:lnTo>
                <a:lnTo>
                  <a:pt x="2538156" y="338130"/>
                </a:lnTo>
                <a:lnTo>
                  <a:pt x="2566693" y="393552"/>
                </a:lnTo>
                <a:lnTo>
                  <a:pt x="2577687" y="449643"/>
                </a:lnTo>
                <a:lnTo>
                  <a:pt x="2576645" y="477729"/>
                </a:lnTo>
                <a:lnTo>
                  <a:pt x="2561566" y="533552"/>
                </a:lnTo>
                <a:lnTo>
                  <a:pt x="2529268" y="588348"/>
                </a:lnTo>
                <a:lnTo>
                  <a:pt x="2479883" y="641435"/>
                </a:lnTo>
                <a:lnTo>
                  <a:pt x="2448824" y="667126"/>
                </a:lnTo>
                <a:lnTo>
                  <a:pt x="2413541" y="692135"/>
                </a:lnTo>
                <a:lnTo>
                  <a:pt x="2374052" y="716377"/>
                </a:lnTo>
                <a:lnTo>
                  <a:pt x="2330373" y="739768"/>
                </a:lnTo>
                <a:lnTo>
                  <a:pt x="2282519" y="762222"/>
                </a:lnTo>
                <a:lnTo>
                  <a:pt x="2230508" y="783654"/>
                </a:lnTo>
                <a:lnTo>
                  <a:pt x="2174356" y="803979"/>
                </a:lnTo>
                <a:lnTo>
                  <a:pt x="2132382" y="817556"/>
                </a:lnTo>
                <a:lnTo>
                  <a:pt x="2089152" y="830260"/>
                </a:lnTo>
                <a:lnTo>
                  <a:pt x="2044746" y="842087"/>
                </a:lnTo>
                <a:lnTo>
                  <a:pt x="1999248" y="853032"/>
                </a:lnTo>
                <a:lnTo>
                  <a:pt x="1952739" y="863093"/>
                </a:lnTo>
                <a:lnTo>
                  <a:pt x="1905302" y="872266"/>
                </a:lnTo>
                <a:lnTo>
                  <a:pt x="1857018" y="880546"/>
                </a:lnTo>
                <a:lnTo>
                  <a:pt x="1807970" y="887930"/>
                </a:lnTo>
                <a:lnTo>
                  <a:pt x="1758240" y="894414"/>
                </a:lnTo>
                <a:lnTo>
                  <a:pt x="1707909" y="899995"/>
                </a:lnTo>
                <a:lnTo>
                  <a:pt x="1657060" y="904668"/>
                </a:lnTo>
                <a:lnTo>
                  <a:pt x="1605776" y="908430"/>
                </a:lnTo>
                <a:lnTo>
                  <a:pt x="1554137" y="911277"/>
                </a:lnTo>
                <a:lnTo>
                  <a:pt x="1502226" y="913205"/>
                </a:lnTo>
                <a:lnTo>
                  <a:pt x="1450126" y="914211"/>
                </a:lnTo>
                <a:lnTo>
                  <a:pt x="1397918" y="914290"/>
                </a:lnTo>
                <a:lnTo>
                  <a:pt x="1345685" y="913439"/>
                </a:lnTo>
                <a:lnTo>
                  <a:pt x="1293508" y="911655"/>
                </a:lnTo>
                <a:lnTo>
                  <a:pt x="1241470" y="908932"/>
                </a:lnTo>
                <a:lnTo>
                  <a:pt x="1189653" y="905268"/>
                </a:lnTo>
                <a:lnTo>
                  <a:pt x="1138138" y="900659"/>
                </a:lnTo>
                <a:lnTo>
                  <a:pt x="1087008" y="895101"/>
                </a:lnTo>
                <a:lnTo>
                  <a:pt x="1036346" y="888590"/>
                </a:lnTo>
                <a:lnTo>
                  <a:pt x="986232" y="881122"/>
                </a:lnTo>
                <a:lnTo>
                  <a:pt x="936750" y="872694"/>
                </a:lnTo>
                <a:lnTo>
                  <a:pt x="887981" y="863302"/>
                </a:lnTo>
                <a:lnTo>
                  <a:pt x="0" y="1165978"/>
                </a:lnTo>
                <a:close/>
              </a:path>
            </a:pathLst>
          </a:custGeom>
          <a:ln w="635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/>
          <p:cNvSpPr txBox="1"/>
          <p:nvPr/>
        </p:nvSpPr>
        <p:spPr>
          <a:xfrm>
            <a:off x="302278" y="4495973"/>
            <a:ext cx="22712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20" dirty="0">
                <a:cs typeface="Calibri Light"/>
              </a:rPr>
              <a:t>Bayes</a:t>
            </a:r>
            <a:r>
              <a:rPr sz="2800" b="0" spc="-45" dirty="0">
                <a:cs typeface="Calibri Light"/>
              </a:rPr>
              <a:t> </a:t>
            </a:r>
            <a:r>
              <a:rPr sz="2800" b="0" spc="-10" dirty="0">
                <a:cs typeface="Calibri Light"/>
              </a:rPr>
              <a:t>Classifier</a:t>
            </a:r>
            <a:endParaRPr sz="2800" dirty="0">
              <a:cs typeface="Calibri Light"/>
            </a:endParaRPr>
          </a:p>
        </p:txBody>
      </p:sp>
      <p:sp>
        <p:nvSpPr>
          <p:cNvPr id="12" name="object 14"/>
          <p:cNvSpPr/>
          <p:nvPr/>
        </p:nvSpPr>
        <p:spPr>
          <a:xfrm>
            <a:off x="1485918" y="3919898"/>
            <a:ext cx="1394460" cy="574040"/>
          </a:xfrm>
          <a:custGeom>
            <a:avLst/>
            <a:gdLst/>
            <a:ahLst/>
            <a:cxnLst/>
            <a:rect l="l" t="t" r="r" b="b"/>
            <a:pathLst>
              <a:path w="1394460" h="574039">
                <a:moveTo>
                  <a:pt x="955457" y="102448"/>
                </a:moveTo>
                <a:lnTo>
                  <a:pt x="0" y="369088"/>
                </a:lnTo>
                <a:lnTo>
                  <a:pt x="57180" y="573984"/>
                </a:lnTo>
                <a:lnTo>
                  <a:pt x="1012638" y="307343"/>
                </a:lnTo>
                <a:lnTo>
                  <a:pt x="955457" y="102448"/>
                </a:lnTo>
                <a:close/>
              </a:path>
              <a:path w="1394460" h="574039">
                <a:moveTo>
                  <a:pt x="1307824" y="73858"/>
                </a:moveTo>
                <a:lnTo>
                  <a:pt x="1057906" y="73858"/>
                </a:lnTo>
                <a:lnTo>
                  <a:pt x="1115086" y="278753"/>
                </a:lnTo>
                <a:lnTo>
                  <a:pt x="1012638" y="307343"/>
                </a:lnTo>
                <a:lnTo>
                  <a:pt x="1041228" y="409792"/>
                </a:lnTo>
                <a:lnTo>
                  <a:pt x="1393840" y="90534"/>
                </a:lnTo>
                <a:lnTo>
                  <a:pt x="1307824" y="73858"/>
                </a:lnTo>
                <a:close/>
              </a:path>
              <a:path w="1394460" h="574039">
                <a:moveTo>
                  <a:pt x="1057906" y="73858"/>
                </a:moveTo>
                <a:lnTo>
                  <a:pt x="955457" y="102448"/>
                </a:lnTo>
                <a:lnTo>
                  <a:pt x="1012638" y="307343"/>
                </a:lnTo>
                <a:lnTo>
                  <a:pt x="1115086" y="278753"/>
                </a:lnTo>
                <a:lnTo>
                  <a:pt x="1057906" y="73858"/>
                </a:lnTo>
                <a:close/>
              </a:path>
              <a:path w="1394460" h="574039">
                <a:moveTo>
                  <a:pt x="926867" y="0"/>
                </a:moveTo>
                <a:lnTo>
                  <a:pt x="955457" y="102448"/>
                </a:lnTo>
                <a:lnTo>
                  <a:pt x="1057906" y="73858"/>
                </a:lnTo>
                <a:lnTo>
                  <a:pt x="1307824" y="73858"/>
                </a:lnTo>
                <a:lnTo>
                  <a:pt x="926867" y="0"/>
                </a:lnTo>
                <a:close/>
              </a:path>
            </a:pathLst>
          </a:custGeom>
          <a:solidFill>
            <a:srgbClr val="954F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/>
          <p:cNvSpPr txBox="1"/>
          <p:nvPr/>
        </p:nvSpPr>
        <p:spPr>
          <a:xfrm>
            <a:off x="1012189" y="1004451"/>
            <a:ext cx="7214689" cy="12900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68035" marR="30480" indent="-90805">
              <a:lnSpc>
                <a:spcPct val="100000"/>
              </a:lnSpc>
              <a:spcBef>
                <a:spcPts val="100"/>
              </a:spcBef>
            </a:pPr>
            <a:r>
              <a:rPr sz="1600" b="0" spc="-5" dirty="0">
                <a:latin typeface="Calibri Light"/>
                <a:cs typeface="Calibri Light"/>
              </a:rPr>
              <a:t>Consider</a:t>
            </a:r>
            <a:r>
              <a:rPr sz="1600" b="0" spc="-95" dirty="0">
                <a:latin typeface="Calibri Light"/>
                <a:cs typeface="Calibri Light"/>
              </a:rPr>
              <a:t> </a:t>
            </a:r>
            <a:r>
              <a:rPr sz="1600" b="0" spc="-5" dirty="0">
                <a:latin typeface="Calibri Light"/>
                <a:cs typeface="Calibri Light"/>
              </a:rPr>
              <a:t>joint  </a:t>
            </a:r>
            <a:r>
              <a:rPr sz="1600" b="0" spc="-10" dirty="0">
                <a:latin typeface="Calibri Light"/>
                <a:cs typeface="Calibri Light"/>
              </a:rPr>
              <a:t>distribution</a:t>
            </a:r>
            <a:endParaRPr sz="16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302278" y="1822446"/>
                <a:ext cx="8009885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𝐸𝑃𝐸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𝑌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𝑦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Pr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⁡(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𝑑𝑥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𝑑𝑦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78" y="1822446"/>
                <a:ext cx="8009885" cy="11301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302278" y="2858254"/>
            <a:ext cx="2018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pc="-15" dirty="0">
                <a:solidFill>
                  <a:srgbClr val="0000FF"/>
                </a:solidFill>
                <a:cs typeface="Calibri Light"/>
              </a:rPr>
              <a:t>For </a:t>
            </a:r>
            <a:r>
              <a:rPr lang="en-US" altLang="zh-CN" sz="2800" dirty="0">
                <a:solidFill>
                  <a:srgbClr val="0000FF"/>
                </a:solidFill>
                <a:cs typeface="Calibri Light"/>
              </a:rPr>
              <a:t>0-1 </a:t>
            </a:r>
            <a:r>
              <a:rPr lang="en-US" altLang="zh-CN" sz="2800" spc="-5" dirty="0">
                <a:solidFill>
                  <a:srgbClr val="0000FF"/>
                </a:solidFill>
                <a:cs typeface="Calibri Light"/>
              </a:rPr>
              <a:t>loss: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415766" y="2937946"/>
                <a:ext cx="26230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𝐿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𝑙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=1−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𝑘𝑙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766" y="2937946"/>
                <a:ext cx="262309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117444" y="3678678"/>
                <a:ext cx="2175532" cy="547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𝑖𝑓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444" y="3678678"/>
                <a:ext cx="2175532" cy="5474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129074" y="4579028"/>
                <a:ext cx="4463145" cy="474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𝑋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Pre>
                        <m:sPre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PrePr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𝑔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sPre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074" y="4579028"/>
                <a:ext cx="4463145" cy="4748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0899" y="317001"/>
            <a:ext cx="7665605" cy="585111"/>
          </a:xfrm>
        </p:spPr>
        <p:txBody>
          <a:bodyPr/>
          <a:lstStyle/>
          <a:p>
            <a:r>
              <a:rPr lang="en-US" sz="3600" spc="-20" dirty="0">
                <a:solidFill>
                  <a:srgbClr val="000000"/>
                </a:solidFill>
              </a:rPr>
              <a:t>Practical </a:t>
            </a:r>
            <a:r>
              <a:rPr lang="en-US" sz="3600" spc="-5" dirty="0">
                <a:solidFill>
                  <a:srgbClr val="000000"/>
                </a:solidFill>
              </a:rPr>
              <a:t>issues </a:t>
            </a:r>
            <a:r>
              <a:rPr lang="en-US" sz="3600" spc="-30" dirty="0">
                <a:solidFill>
                  <a:srgbClr val="000000"/>
                </a:solidFill>
              </a:rPr>
              <a:t>for</a:t>
            </a:r>
            <a:r>
              <a:rPr lang="en-US" sz="3600" spc="-25" dirty="0">
                <a:solidFill>
                  <a:srgbClr val="000000"/>
                </a:solidFill>
              </a:rPr>
              <a:t> </a:t>
            </a:r>
            <a:r>
              <a:rPr lang="en-US" sz="3600" spc="-5" dirty="0">
                <a:solidFill>
                  <a:srgbClr val="000000"/>
                </a:solidFill>
              </a:rPr>
              <a:t>CV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8"/>
              <p:cNvSpPr txBox="1"/>
              <p:nvPr/>
            </p:nvSpPr>
            <p:spPr>
              <a:xfrm>
                <a:off x="681989" y="1640938"/>
                <a:ext cx="8169779" cy="4640115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209550" indent="-171450">
                  <a:lnSpc>
                    <a:spcPts val="2575"/>
                  </a:lnSpc>
                  <a:spcBef>
                    <a:spcPts val="114"/>
                  </a:spcBef>
                  <a:buFont typeface="Arial"/>
                  <a:buChar char="•"/>
                  <a:tabLst>
                    <a:tab pos="209550" algn="l"/>
                  </a:tabLst>
                </a:pPr>
                <a:r>
                  <a:rPr lang="en-US" sz="2400" spc="-5" dirty="0">
                    <a:cs typeface="Calibri"/>
                  </a:rPr>
                  <a:t>How </a:t>
                </a:r>
                <a:r>
                  <a:rPr lang="en-US" sz="2400" spc="-15" dirty="0">
                    <a:cs typeface="Calibri"/>
                  </a:rPr>
                  <a:t>to </a:t>
                </a:r>
                <a:r>
                  <a:rPr lang="en-US" sz="2400" dirty="0">
                    <a:cs typeface="Calibri"/>
                  </a:rPr>
                  <a:t>decide </a:t>
                </a:r>
                <a:r>
                  <a:rPr lang="en-US" sz="2400" spc="-5" dirty="0">
                    <a:cs typeface="Calibri"/>
                  </a:rPr>
                  <a:t>the </a:t>
                </a:r>
                <a:r>
                  <a:rPr lang="en-US" sz="2400" spc="-10" dirty="0">
                    <a:cs typeface="Calibri"/>
                  </a:rPr>
                  <a:t>values </a:t>
                </a:r>
                <a:r>
                  <a:rPr lang="en-US" sz="2400" spc="-15" dirty="0">
                    <a:cs typeface="Calibri"/>
                  </a:rPr>
                  <a:t>for </a:t>
                </a:r>
                <a:r>
                  <a:rPr lang="en-US" sz="2400" i="1" dirty="0">
                    <a:cs typeface="Times New Roman"/>
                  </a:rPr>
                  <a:t>K in </a:t>
                </a:r>
                <a:r>
                  <a:rPr lang="en-US" sz="2400" i="1" spc="-5" dirty="0">
                    <a:cs typeface="Times New Roman"/>
                  </a:rPr>
                  <a:t>KCV </a:t>
                </a:r>
                <a:r>
                  <a:rPr lang="en-US" sz="2400" spc="-5" dirty="0">
                    <a:cs typeface="Calibri"/>
                  </a:rPr>
                  <a:t>and </a:t>
                </a:r>
                <a14:m>
                  <m:oMath xmlns:m="http://schemas.openxmlformats.org/officeDocument/2006/math">
                    <m:r>
                      <a:rPr lang="zh-CN" altLang="en-US" sz="2400" i="1" spc="-5" smtClean="0">
                        <a:latin typeface="Cambria Math" panose="02040503050406030204" pitchFamily="18" charset="0"/>
                        <a:cs typeface="Calibri"/>
                      </a:rPr>
                      <m:t>𝛼</m:t>
                    </m:r>
                  </m:oMath>
                </a14:m>
                <a:r>
                  <a:rPr lang="en-US" sz="2400" i="1" spc="-75" dirty="0">
                    <a:cs typeface="Times New Roman"/>
                  </a:rPr>
                  <a:t> </a:t>
                </a:r>
                <a:r>
                  <a:rPr lang="en-US" sz="2400" spc="-5" dirty="0">
                    <a:cs typeface="Calibri"/>
                  </a:rPr>
                  <a:t>=1/K</a:t>
                </a:r>
                <a:endParaRPr lang="en-US" sz="2400" dirty="0">
                  <a:cs typeface="Calibri"/>
                </a:endParaRPr>
              </a:p>
              <a:p>
                <a:pPr marL="552450" lvl="1" indent="-171450">
                  <a:lnSpc>
                    <a:spcPts val="2180"/>
                  </a:lnSpc>
                  <a:buFont typeface="Arial"/>
                  <a:buChar char="•"/>
                  <a:tabLst>
                    <a:tab pos="552450" algn="l"/>
                  </a:tabLst>
                </a:pPr>
                <a:r>
                  <a:rPr lang="en-US" sz="2000" spc="-5" dirty="0">
                    <a:cs typeface="Calibri"/>
                  </a:rPr>
                  <a:t>Commonly used </a:t>
                </a:r>
                <a:r>
                  <a:rPr lang="en-US" sz="2000" i="1" dirty="0">
                    <a:cs typeface="Times New Roman"/>
                  </a:rPr>
                  <a:t>K </a:t>
                </a:r>
                <a:r>
                  <a:rPr lang="en-US" sz="2000" dirty="0">
                    <a:cs typeface="Calibri"/>
                  </a:rPr>
                  <a:t>= 10 </a:t>
                </a:r>
                <a:r>
                  <a:rPr lang="en-US" sz="2000" spc="-5" dirty="0">
                    <a:cs typeface="Calibri"/>
                  </a:rPr>
                  <a:t>and </a:t>
                </a:r>
                <a14:m>
                  <m:oMath xmlns:m="http://schemas.openxmlformats.org/officeDocument/2006/math">
                    <m:r>
                      <a:rPr lang="zh-CN" altLang="en-US" sz="2000" spc="-5">
                        <a:latin typeface="Cambria Math" panose="02040503050406030204" pitchFamily="18" charset="0"/>
                        <a:cs typeface="Calibri"/>
                      </a:rPr>
                      <m:t>𝛼</m:t>
                    </m:r>
                    <m:r>
                      <a:rPr lang="en-US" altLang="zh-CN" sz="2000" b="0" i="0" spc="-5" smtClean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r>
                  <a:rPr lang="en-US" sz="2000" spc="-5" dirty="0">
                    <a:cs typeface="Calibri"/>
                  </a:rPr>
                  <a:t>= 0.1.</a:t>
                </a:r>
                <a:endParaRPr lang="en-US" sz="2000" dirty="0">
                  <a:cs typeface="Calibri"/>
                </a:endParaRPr>
              </a:p>
              <a:p>
                <a:pPr marL="552450" marR="391795" lvl="1" indent="-171450">
                  <a:lnSpc>
                    <a:spcPct val="79600"/>
                  </a:lnSpc>
                  <a:spcBef>
                    <a:spcPts val="409"/>
                  </a:spcBef>
                  <a:buFont typeface="Arial"/>
                  <a:buChar char="•"/>
                  <a:tabLst>
                    <a:tab pos="552450" algn="l"/>
                  </a:tabLst>
                </a:pPr>
                <a:r>
                  <a:rPr lang="en-US" sz="2000" dirty="0">
                    <a:cs typeface="Calibri"/>
                  </a:rPr>
                  <a:t>when </a:t>
                </a:r>
                <a:r>
                  <a:rPr lang="en-US" sz="2000" spc="-10" dirty="0">
                    <a:cs typeface="Calibri"/>
                  </a:rPr>
                  <a:t>data </a:t>
                </a:r>
                <a:r>
                  <a:rPr lang="en-US" sz="2000" spc="-5" dirty="0">
                    <a:cs typeface="Calibri"/>
                  </a:rPr>
                  <a:t>sets </a:t>
                </a:r>
                <a:r>
                  <a:rPr lang="en-US" sz="2000" spc="-10" dirty="0">
                    <a:cs typeface="Calibri"/>
                  </a:rPr>
                  <a:t>are </a:t>
                </a:r>
                <a:r>
                  <a:rPr lang="en-US" sz="2000" spc="-5" dirty="0">
                    <a:cs typeface="Calibri"/>
                  </a:rPr>
                  <a:t>small </a:t>
                </a:r>
                <a:r>
                  <a:rPr lang="en-US" sz="2000" spc="-15" dirty="0">
                    <a:cs typeface="Calibri"/>
                  </a:rPr>
                  <a:t>relative to </a:t>
                </a:r>
                <a:r>
                  <a:rPr lang="en-US" sz="2000" dirty="0">
                    <a:cs typeface="Calibri"/>
                  </a:rPr>
                  <a:t>the number of </a:t>
                </a:r>
                <a:r>
                  <a:rPr lang="en-US" sz="2000" spc="-5" dirty="0">
                    <a:cs typeface="Calibri"/>
                  </a:rPr>
                  <a:t>models that </a:t>
                </a:r>
                <a:r>
                  <a:rPr lang="en-US" sz="2000" spc="-10" dirty="0">
                    <a:cs typeface="Calibri"/>
                  </a:rPr>
                  <a:t>are </a:t>
                </a:r>
                <a:r>
                  <a:rPr lang="en-US" sz="2000" dirty="0">
                    <a:cs typeface="Calibri"/>
                  </a:rPr>
                  <a:t>being  </a:t>
                </a:r>
                <a:r>
                  <a:rPr lang="en-US" sz="2000" spc="-10" dirty="0">
                    <a:cs typeface="Calibri"/>
                  </a:rPr>
                  <a:t>evaluated, we </a:t>
                </a:r>
                <a:r>
                  <a:rPr lang="en-US" sz="2000" dirty="0">
                    <a:cs typeface="Calibri"/>
                  </a:rPr>
                  <a:t>need </a:t>
                </a:r>
                <a:r>
                  <a:rPr lang="en-US" sz="2000" spc="-15" dirty="0">
                    <a:cs typeface="Calibri"/>
                  </a:rPr>
                  <a:t>to </a:t>
                </a:r>
                <a:r>
                  <a:rPr lang="en-US" sz="2000" spc="-5" dirty="0">
                    <a:cs typeface="Calibri"/>
                  </a:rPr>
                  <a:t>decrease</a:t>
                </a:r>
                <a14:m>
                  <m:oMath xmlns:m="http://schemas.openxmlformats.org/officeDocument/2006/math">
                    <m:r>
                      <a:rPr lang="zh-CN" altLang="en-US" sz="2000" spc="-5">
                        <a:latin typeface="Cambria Math" panose="02040503050406030204" pitchFamily="18" charset="0"/>
                        <a:cs typeface="Calibri"/>
                      </a:rPr>
                      <m:t>𝛼</m:t>
                    </m:r>
                  </m:oMath>
                </a14:m>
                <a:r>
                  <a:rPr lang="en-US" altLang="zh-CN" sz="2000" spc="-5" dirty="0">
                    <a:cs typeface="Calibri"/>
                  </a:rPr>
                  <a:t> </a:t>
                </a:r>
                <a:r>
                  <a:rPr lang="en-US" sz="2000" dirty="0">
                    <a:cs typeface="Calibri"/>
                  </a:rPr>
                  <a:t>and </a:t>
                </a:r>
                <a:r>
                  <a:rPr lang="en-US" sz="2000" spc="-5" dirty="0">
                    <a:cs typeface="Calibri"/>
                  </a:rPr>
                  <a:t>increase</a:t>
                </a:r>
                <a:r>
                  <a:rPr lang="en-US" sz="2000" spc="150" dirty="0">
                    <a:cs typeface="Calibri"/>
                  </a:rPr>
                  <a:t> </a:t>
                </a:r>
                <a:r>
                  <a:rPr lang="en-US" sz="2000" i="1" dirty="0">
                    <a:cs typeface="Times New Roman"/>
                  </a:rPr>
                  <a:t>K</a:t>
                </a:r>
                <a:endParaRPr lang="en-US" sz="2000" dirty="0">
                  <a:cs typeface="Times New Roman"/>
                </a:endParaRPr>
              </a:p>
              <a:p>
                <a:pPr marL="552450" marR="399415" lvl="1" indent="-171450">
                  <a:lnSpc>
                    <a:spcPct val="78900"/>
                  </a:lnSpc>
                  <a:spcBef>
                    <a:spcPts val="360"/>
                  </a:spcBef>
                  <a:buFont typeface="Arial"/>
                  <a:buChar char="•"/>
                  <a:tabLst>
                    <a:tab pos="552450" algn="l"/>
                  </a:tabLst>
                </a:pPr>
                <a:r>
                  <a:rPr lang="en-US" sz="2000" dirty="0">
                    <a:cs typeface="Calibri"/>
                  </a:rPr>
                  <a:t>K needs </a:t>
                </a:r>
                <a:r>
                  <a:rPr lang="en-US" sz="2000" spc="-15" dirty="0">
                    <a:cs typeface="Calibri"/>
                  </a:rPr>
                  <a:t>to </a:t>
                </a:r>
                <a:r>
                  <a:rPr lang="en-US" sz="2000" dirty="0">
                    <a:cs typeface="Calibri"/>
                  </a:rPr>
                  <a:t>be </a:t>
                </a:r>
                <a:r>
                  <a:rPr lang="en-US" sz="2000" spc="-10" dirty="0">
                    <a:cs typeface="Calibri"/>
                  </a:rPr>
                  <a:t>large </a:t>
                </a:r>
                <a:r>
                  <a:rPr lang="en-US" sz="2000" spc="-15" dirty="0">
                    <a:cs typeface="Calibri"/>
                  </a:rPr>
                  <a:t>for </a:t>
                </a:r>
                <a:r>
                  <a:rPr lang="en-US" sz="2000" spc="-5" dirty="0">
                    <a:cs typeface="Calibri"/>
                  </a:rPr>
                  <a:t>the variance </a:t>
                </a:r>
                <a:r>
                  <a:rPr lang="en-US" sz="2000" spc="-15" dirty="0">
                    <a:cs typeface="Calibri"/>
                  </a:rPr>
                  <a:t>to </a:t>
                </a:r>
                <a:r>
                  <a:rPr lang="en-US" sz="2000" dirty="0">
                    <a:cs typeface="Calibri"/>
                  </a:rPr>
                  <a:t>be </a:t>
                </a:r>
                <a:r>
                  <a:rPr lang="en-US" sz="2000" spc="-5" dirty="0">
                    <a:cs typeface="Calibri"/>
                  </a:rPr>
                  <a:t>small </a:t>
                </a:r>
                <a:r>
                  <a:rPr lang="en-US" sz="2000" dirty="0">
                    <a:cs typeface="Calibri"/>
                  </a:rPr>
                  <a:t>enough, but </a:t>
                </a:r>
                <a:r>
                  <a:rPr lang="en-US" sz="2000" spc="-5" dirty="0">
                    <a:cs typeface="Calibri"/>
                  </a:rPr>
                  <a:t>this </a:t>
                </a:r>
                <a:r>
                  <a:rPr lang="en-US" sz="2000" spc="-15" dirty="0">
                    <a:cs typeface="Calibri"/>
                  </a:rPr>
                  <a:t>makes </a:t>
                </a:r>
                <a:r>
                  <a:rPr lang="en-US" sz="2000" spc="-5" dirty="0">
                    <a:cs typeface="Calibri"/>
                  </a:rPr>
                  <a:t>it  time-consuming.</a:t>
                </a:r>
                <a:endParaRPr lang="en-US" sz="2000" dirty="0">
                  <a:cs typeface="Calibri"/>
                </a:endParaRPr>
              </a:p>
              <a:p>
                <a:pPr marL="209550" indent="-171450">
                  <a:lnSpc>
                    <a:spcPts val="2450"/>
                  </a:lnSpc>
                  <a:spcBef>
                    <a:spcPts val="350"/>
                  </a:spcBef>
                  <a:buFont typeface="Arial"/>
                  <a:buChar char="•"/>
                  <a:tabLst>
                    <a:tab pos="209550" algn="l"/>
                  </a:tabLst>
                </a:pPr>
                <a:r>
                  <a:rPr lang="en-US" sz="2400" spc="-10" dirty="0">
                    <a:cs typeface="Calibri"/>
                  </a:rPr>
                  <a:t>Bias-variance</a:t>
                </a:r>
                <a:r>
                  <a:rPr lang="en-US" sz="2400" dirty="0">
                    <a:cs typeface="Calibri"/>
                  </a:rPr>
                  <a:t> </a:t>
                </a:r>
                <a:r>
                  <a:rPr lang="en-US" sz="2400" spc="-10" dirty="0">
                    <a:cs typeface="Calibri"/>
                  </a:rPr>
                  <a:t>trade-off</a:t>
                </a:r>
                <a:endParaRPr lang="en-US" sz="2400" dirty="0">
                  <a:cs typeface="Calibri"/>
                </a:endParaRPr>
              </a:p>
              <a:p>
                <a:pPr marL="552450" marR="41275" lvl="1" indent="-171450">
                  <a:lnSpc>
                    <a:spcPct val="80100"/>
                  </a:lnSpc>
                  <a:spcBef>
                    <a:spcPts val="385"/>
                  </a:spcBef>
                  <a:buFont typeface="Arial"/>
                  <a:buChar char="•"/>
                  <a:tabLst>
                    <a:tab pos="552450" algn="l"/>
                  </a:tabLst>
                </a:pPr>
                <a:r>
                  <a:rPr lang="en-US" sz="2000" spc="-5" dirty="0">
                    <a:cs typeface="Calibri"/>
                  </a:rPr>
                  <a:t>Small</a:t>
                </a:r>
                <a14:m>
                  <m:oMath xmlns:m="http://schemas.openxmlformats.org/officeDocument/2006/math">
                    <m:r>
                      <a:rPr lang="en-US" altLang="zh-CN" sz="2000" spc="-5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zh-CN" altLang="en-US" sz="2000" spc="-5">
                        <a:latin typeface="Cambria Math" panose="02040503050406030204" pitchFamily="18" charset="0"/>
                        <a:cs typeface="Calibri"/>
                      </a:rPr>
                      <m:t>𝛼</m:t>
                    </m:r>
                  </m:oMath>
                </a14:m>
                <a:r>
                  <a:rPr lang="en-US" sz="2000" spc="-5" dirty="0">
                    <a:cs typeface="Calibri"/>
                  </a:rPr>
                  <a:t> usually lead </a:t>
                </a:r>
                <a:r>
                  <a:rPr lang="en-US" sz="2000" spc="-15" dirty="0">
                    <a:cs typeface="Calibri"/>
                  </a:rPr>
                  <a:t>to </a:t>
                </a:r>
                <a:r>
                  <a:rPr lang="en-US" sz="2000" spc="-5" dirty="0">
                    <a:cs typeface="Calibri"/>
                  </a:rPr>
                  <a:t>low bias. </a:t>
                </a:r>
                <a:r>
                  <a:rPr lang="en-US" sz="2000" spc="-5" dirty="0">
                    <a:solidFill>
                      <a:srgbClr val="FF0000"/>
                    </a:solidFill>
                    <a:cs typeface="Calibri"/>
                  </a:rPr>
                  <a:t>In principle, </a:t>
                </a:r>
                <a:r>
                  <a:rPr lang="en-US" sz="2000" i="1" spc="-15" dirty="0">
                    <a:solidFill>
                      <a:srgbClr val="FF0000"/>
                    </a:solidFill>
                    <a:cs typeface="Calibri"/>
                  </a:rPr>
                  <a:t>LOOCV </a:t>
                </a:r>
                <a:r>
                  <a:rPr lang="en-US" sz="2000" spc="-10" dirty="0">
                    <a:solidFill>
                      <a:srgbClr val="FF0000"/>
                    </a:solidFill>
                    <a:cs typeface="Calibri"/>
                  </a:rPr>
                  <a:t>provides </a:t>
                </a:r>
                <a:r>
                  <a:rPr lang="en-US" sz="2000" spc="-5" dirty="0">
                    <a:solidFill>
                      <a:srgbClr val="FF0000"/>
                    </a:solidFill>
                    <a:cs typeface="Calibri"/>
                  </a:rPr>
                  <a:t>an </a:t>
                </a:r>
                <a:r>
                  <a:rPr lang="en-US" sz="2000" spc="-10" dirty="0">
                    <a:solidFill>
                      <a:srgbClr val="FF0000"/>
                    </a:solidFill>
                    <a:cs typeface="Calibri"/>
                  </a:rPr>
                  <a:t>almost  </a:t>
                </a:r>
                <a:r>
                  <a:rPr lang="en-US" sz="2000" spc="-5" dirty="0">
                    <a:solidFill>
                      <a:srgbClr val="FF0000"/>
                    </a:solidFill>
                    <a:cs typeface="Calibri"/>
                  </a:rPr>
                  <a:t>unbiased </a:t>
                </a:r>
                <a:r>
                  <a:rPr lang="en-US" sz="2000" spc="-15" dirty="0">
                    <a:solidFill>
                      <a:srgbClr val="FF0000"/>
                    </a:solidFill>
                    <a:cs typeface="Calibri"/>
                  </a:rPr>
                  <a:t>estimate </a:t>
                </a:r>
                <a:r>
                  <a:rPr lang="en-US" sz="2000" dirty="0">
                    <a:solidFill>
                      <a:srgbClr val="FF0000"/>
                    </a:solidFill>
                    <a:cs typeface="Calibri"/>
                  </a:rPr>
                  <a:t>of </a:t>
                </a:r>
                <a:r>
                  <a:rPr lang="en-US" sz="2000" spc="-5" dirty="0">
                    <a:solidFill>
                      <a:srgbClr val="FF0000"/>
                    </a:solidFill>
                    <a:cs typeface="Calibri"/>
                  </a:rPr>
                  <a:t>the </a:t>
                </a:r>
                <a:r>
                  <a:rPr lang="en-US" sz="2000" spc="-10" dirty="0">
                    <a:solidFill>
                      <a:srgbClr val="FF0000"/>
                    </a:solidFill>
                    <a:cs typeface="Calibri"/>
                  </a:rPr>
                  <a:t>generalization </a:t>
                </a:r>
                <a:r>
                  <a:rPr lang="en-US" sz="2000" spc="-5" dirty="0">
                    <a:solidFill>
                      <a:srgbClr val="FF0000"/>
                    </a:solidFill>
                    <a:cs typeface="Calibri"/>
                  </a:rPr>
                  <a:t>ability </a:t>
                </a:r>
                <a:r>
                  <a:rPr lang="en-US" sz="2000" dirty="0">
                    <a:solidFill>
                      <a:srgbClr val="FF0000"/>
                    </a:solidFill>
                    <a:cs typeface="Calibri"/>
                  </a:rPr>
                  <a:t>of a </a:t>
                </a:r>
                <a:r>
                  <a:rPr lang="en-US" sz="2000" spc="-20" dirty="0">
                    <a:solidFill>
                      <a:srgbClr val="FF0000"/>
                    </a:solidFill>
                    <a:cs typeface="Calibri"/>
                  </a:rPr>
                  <a:t>classifier, </a:t>
                </a:r>
                <a:r>
                  <a:rPr lang="en-US" sz="2000" spc="-5" dirty="0">
                    <a:solidFill>
                      <a:srgbClr val="FF0000"/>
                    </a:solidFill>
                    <a:cs typeface="Calibri"/>
                  </a:rPr>
                  <a:t>especially </a:t>
                </a:r>
                <a:r>
                  <a:rPr lang="en-US" sz="2000" dirty="0">
                    <a:solidFill>
                      <a:srgbClr val="FF0000"/>
                    </a:solidFill>
                    <a:cs typeface="Calibri"/>
                  </a:rPr>
                  <a:t>when  the number of the </a:t>
                </a:r>
                <a:r>
                  <a:rPr lang="en-US" sz="2000" spc="-10" dirty="0">
                    <a:solidFill>
                      <a:srgbClr val="FF0000"/>
                    </a:solidFill>
                    <a:cs typeface="Calibri"/>
                  </a:rPr>
                  <a:t>available training </a:t>
                </a:r>
                <a:r>
                  <a:rPr lang="en-US" sz="2000" spc="-5" dirty="0">
                    <a:solidFill>
                      <a:srgbClr val="FF0000"/>
                    </a:solidFill>
                    <a:cs typeface="Calibri"/>
                  </a:rPr>
                  <a:t>samples is </a:t>
                </a:r>
                <a:r>
                  <a:rPr lang="en-US" sz="2000" spc="-10" dirty="0">
                    <a:solidFill>
                      <a:srgbClr val="FF0000"/>
                    </a:solidFill>
                    <a:cs typeface="Calibri"/>
                  </a:rPr>
                  <a:t>severely </a:t>
                </a:r>
                <a:r>
                  <a:rPr lang="en-US" sz="2000" spc="-5" dirty="0">
                    <a:solidFill>
                      <a:srgbClr val="FF0000"/>
                    </a:solidFill>
                    <a:cs typeface="Calibri"/>
                  </a:rPr>
                  <a:t>limited; </a:t>
                </a:r>
                <a:r>
                  <a:rPr lang="en-US" sz="2000" dirty="0">
                    <a:solidFill>
                      <a:srgbClr val="FF0000"/>
                    </a:solidFill>
                    <a:cs typeface="Calibri"/>
                  </a:rPr>
                  <a:t>but </a:t>
                </a:r>
                <a:r>
                  <a:rPr lang="en-US" sz="2000" spc="-5" dirty="0">
                    <a:solidFill>
                      <a:srgbClr val="FF0000"/>
                    </a:solidFill>
                    <a:cs typeface="Calibri"/>
                  </a:rPr>
                  <a:t>it can  also </a:t>
                </a:r>
                <a:r>
                  <a:rPr lang="en-US" sz="2000" spc="-15" dirty="0">
                    <a:solidFill>
                      <a:srgbClr val="FF0000"/>
                    </a:solidFill>
                    <a:cs typeface="Calibri"/>
                  </a:rPr>
                  <a:t>have </a:t>
                </a:r>
                <a:r>
                  <a:rPr lang="en-US" sz="2000" dirty="0">
                    <a:solidFill>
                      <a:srgbClr val="FF0000"/>
                    </a:solidFill>
                    <a:cs typeface="Calibri"/>
                  </a:rPr>
                  <a:t>high</a:t>
                </a:r>
                <a:r>
                  <a:rPr lang="en-US" sz="2000" spc="40" dirty="0">
                    <a:solidFill>
                      <a:srgbClr val="FF0000"/>
                    </a:solidFill>
                    <a:cs typeface="Calibri"/>
                  </a:rPr>
                  <a:t> </a:t>
                </a:r>
                <a:r>
                  <a:rPr lang="en-US" sz="2000" spc="-5" dirty="0">
                    <a:solidFill>
                      <a:srgbClr val="FF0000"/>
                    </a:solidFill>
                    <a:cs typeface="Calibri"/>
                  </a:rPr>
                  <a:t>variance.</a:t>
                </a:r>
                <a:endParaRPr lang="en-US" sz="2000" dirty="0">
                  <a:cs typeface="Calibri"/>
                </a:endParaRPr>
              </a:p>
              <a:p>
                <a:pPr marL="552450" marR="145415" lvl="1" indent="-171450">
                  <a:lnSpc>
                    <a:spcPct val="78200"/>
                  </a:lnSpc>
                  <a:spcBef>
                    <a:spcPts val="325"/>
                  </a:spcBef>
                  <a:buFont typeface="Arial"/>
                  <a:buChar char="•"/>
                  <a:tabLst>
                    <a:tab pos="552450" algn="l"/>
                  </a:tabLst>
                </a:pPr>
                <a:r>
                  <a:rPr lang="en-US" sz="2000" spc="-5" dirty="0">
                    <a:solidFill>
                      <a:srgbClr val="0070C0"/>
                    </a:solidFill>
                    <a:cs typeface="Calibri"/>
                  </a:rPr>
                  <a:t>Large </a:t>
                </a:r>
                <a14:m>
                  <m:oMath xmlns:m="http://schemas.openxmlformats.org/officeDocument/2006/math">
                    <m:r>
                      <a:rPr lang="zh-CN" altLang="en-US" sz="2000" spc="-5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/>
                      </a:rPr>
                      <m:t>𝛼</m:t>
                    </m:r>
                  </m:oMath>
                </a14:m>
                <a:r>
                  <a:rPr lang="en-US" sz="2000" spc="-5" dirty="0">
                    <a:solidFill>
                      <a:srgbClr val="0070C0"/>
                    </a:solidFill>
                    <a:cs typeface="Calibri"/>
                  </a:rPr>
                  <a:t> can reduce variance, </a:t>
                </a:r>
                <a:r>
                  <a:rPr lang="en-US" sz="2000" dirty="0">
                    <a:solidFill>
                      <a:srgbClr val="0070C0"/>
                    </a:solidFill>
                    <a:cs typeface="Calibri"/>
                  </a:rPr>
                  <a:t>but </a:t>
                </a:r>
                <a:r>
                  <a:rPr lang="en-US" sz="2000" spc="-5" dirty="0">
                    <a:solidFill>
                      <a:srgbClr val="0070C0"/>
                    </a:solidFill>
                    <a:cs typeface="Calibri"/>
                  </a:rPr>
                  <a:t>will lead </a:t>
                </a:r>
                <a:r>
                  <a:rPr lang="en-US" sz="2000" spc="-15" dirty="0">
                    <a:solidFill>
                      <a:srgbClr val="0070C0"/>
                    </a:solidFill>
                    <a:cs typeface="Calibri"/>
                  </a:rPr>
                  <a:t>to </a:t>
                </a:r>
                <a:r>
                  <a:rPr lang="en-US" sz="2000" spc="-10" dirty="0">
                    <a:solidFill>
                      <a:srgbClr val="0070C0"/>
                    </a:solidFill>
                    <a:cs typeface="Calibri"/>
                  </a:rPr>
                  <a:t>under-use </a:t>
                </a:r>
                <a:r>
                  <a:rPr lang="en-US" sz="2000" dirty="0">
                    <a:solidFill>
                      <a:srgbClr val="0070C0"/>
                    </a:solidFill>
                    <a:cs typeface="Calibri"/>
                  </a:rPr>
                  <a:t>of </a:t>
                </a:r>
                <a:r>
                  <a:rPr lang="en-US" sz="2000" spc="-10" dirty="0">
                    <a:solidFill>
                      <a:srgbClr val="0070C0"/>
                    </a:solidFill>
                    <a:cs typeface="Calibri"/>
                  </a:rPr>
                  <a:t>data, </a:t>
                </a:r>
                <a:r>
                  <a:rPr lang="en-US" sz="2000" dirty="0">
                    <a:solidFill>
                      <a:srgbClr val="0070C0"/>
                    </a:solidFill>
                    <a:cs typeface="Calibri"/>
                  </a:rPr>
                  <a:t>and </a:t>
                </a:r>
                <a:r>
                  <a:rPr lang="en-US" sz="2000" spc="-5" dirty="0">
                    <a:solidFill>
                      <a:srgbClr val="0070C0"/>
                    </a:solidFill>
                    <a:cs typeface="Calibri"/>
                  </a:rPr>
                  <a:t>causing  high-bias.</a:t>
                </a:r>
                <a:endParaRPr lang="en-US" sz="2000" dirty="0">
                  <a:cs typeface="Calibri"/>
                </a:endParaRPr>
              </a:p>
              <a:p>
                <a:pPr marL="209550" marR="30480" indent="-171450">
                  <a:lnSpc>
                    <a:spcPct val="79500"/>
                  </a:lnSpc>
                  <a:spcBef>
                    <a:spcPts val="865"/>
                  </a:spcBef>
                  <a:buFont typeface="Arial"/>
                  <a:buChar char="•"/>
                  <a:tabLst>
                    <a:tab pos="209550" algn="l"/>
                  </a:tabLst>
                </a:pPr>
                <a:r>
                  <a:rPr lang="en-US" sz="2400" spc="-5" dirty="0">
                    <a:cs typeface="Calibri"/>
                  </a:rPr>
                  <a:t>One </a:t>
                </a:r>
                <a:r>
                  <a:rPr lang="en-US" sz="2400" spc="-10" dirty="0">
                    <a:cs typeface="Calibri"/>
                  </a:rPr>
                  <a:t>important point </a:t>
                </a:r>
                <a:r>
                  <a:rPr lang="en-US" sz="2400" dirty="0">
                    <a:cs typeface="Calibri"/>
                  </a:rPr>
                  <a:t>is </a:t>
                </a:r>
                <a:r>
                  <a:rPr lang="en-US" sz="2400" spc="-10" dirty="0">
                    <a:cs typeface="Calibri"/>
                  </a:rPr>
                  <a:t>that </a:t>
                </a:r>
                <a:r>
                  <a:rPr lang="en-US" sz="2400" spc="-5" dirty="0">
                    <a:cs typeface="Calibri"/>
                  </a:rPr>
                  <a:t>the </a:t>
                </a:r>
                <a:r>
                  <a:rPr lang="en-US" sz="2400" spc="-15" dirty="0">
                    <a:cs typeface="Calibri"/>
                  </a:rPr>
                  <a:t>test </a:t>
                </a:r>
                <a:r>
                  <a:rPr lang="en-US" sz="2400" spc="-20" dirty="0">
                    <a:cs typeface="Calibri"/>
                  </a:rPr>
                  <a:t>data </a:t>
                </a:r>
                <a:r>
                  <a:rPr lang="en-US" sz="2400" i="1" spc="-5" dirty="0">
                    <a:cs typeface="Times New Roman"/>
                  </a:rPr>
                  <a:t>D</a:t>
                </a:r>
                <a:r>
                  <a:rPr lang="en-US" sz="2400" spc="-7" baseline="-15873" dirty="0">
                    <a:cs typeface="Times New Roman"/>
                  </a:rPr>
                  <a:t>test </a:t>
                </a:r>
                <a:r>
                  <a:rPr lang="en-US" sz="2400" dirty="0">
                    <a:cs typeface="Calibri"/>
                  </a:rPr>
                  <a:t>is </a:t>
                </a:r>
                <a:r>
                  <a:rPr lang="en-US" sz="2400" spc="-10" dirty="0">
                    <a:cs typeface="Calibri"/>
                  </a:rPr>
                  <a:t>never </a:t>
                </a:r>
                <a:r>
                  <a:rPr lang="en-US" sz="2400" dirty="0">
                    <a:cs typeface="Calibri"/>
                  </a:rPr>
                  <a:t>used in </a:t>
                </a:r>
                <a:r>
                  <a:rPr lang="en-US" sz="2400" spc="-60" dirty="0">
                    <a:cs typeface="Calibri"/>
                  </a:rPr>
                  <a:t>CV,  </a:t>
                </a:r>
                <a:r>
                  <a:rPr lang="en-US" sz="2400" spc="-10" dirty="0">
                    <a:cs typeface="Calibri"/>
                  </a:rPr>
                  <a:t>because </a:t>
                </a:r>
                <a:r>
                  <a:rPr lang="en-US" sz="2400" spc="-5" dirty="0">
                    <a:cs typeface="Calibri"/>
                  </a:rPr>
                  <a:t>doing </a:t>
                </a:r>
                <a:r>
                  <a:rPr lang="en-US" sz="2400" dirty="0">
                    <a:cs typeface="Calibri"/>
                  </a:rPr>
                  <a:t>so </a:t>
                </a:r>
                <a:r>
                  <a:rPr lang="en-US" sz="2400" spc="-5" dirty="0">
                    <a:cs typeface="Calibri"/>
                  </a:rPr>
                  <a:t>would result </a:t>
                </a:r>
                <a:r>
                  <a:rPr lang="en-US" sz="2400" dirty="0">
                    <a:cs typeface="Calibri"/>
                  </a:rPr>
                  <a:t>in </a:t>
                </a:r>
                <a:r>
                  <a:rPr lang="en-US" sz="2400" spc="-5" dirty="0">
                    <a:cs typeface="Calibri"/>
                  </a:rPr>
                  <a:t>overly </a:t>
                </a:r>
                <a:r>
                  <a:rPr lang="en-US" sz="2400" dirty="0">
                    <a:cs typeface="Calibri"/>
                  </a:rPr>
                  <a:t>(</a:t>
                </a:r>
                <a:r>
                  <a:rPr lang="en-US" sz="2400" dirty="0">
                    <a:solidFill>
                      <a:srgbClr val="3366FF"/>
                    </a:solidFill>
                    <a:cs typeface="Calibri"/>
                  </a:rPr>
                  <a:t>indeed </a:t>
                </a:r>
                <a:r>
                  <a:rPr lang="en-US" sz="2400" spc="-5" dirty="0">
                    <a:solidFill>
                      <a:srgbClr val="3366FF"/>
                    </a:solidFill>
                    <a:cs typeface="Calibri"/>
                  </a:rPr>
                  <a:t>dishonest</a:t>
                </a:r>
                <a:r>
                  <a:rPr lang="en-US" sz="2400" spc="-5" dirty="0">
                    <a:cs typeface="Calibri"/>
                  </a:rPr>
                  <a:t>) optimistic </a:t>
                </a:r>
                <a:r>
                  <a:rPr lang="en-US" sz="2400" spc="-10" dirty="0">
                    <a:cs typeface="Calibri"/>
                  </a:rPr>
                  <a:t>accuracy </a:t>
                </a:r>
                <a:r>
                  <a:rPr lang="en-US" sz="2400" spc="-20" dirty="0">
                    <a:cs typeface="Calibri"/>
                  </a:rPr>
                  <a:t>rates </a:t>
                </a:r>
                <a:r>
                  <a:rPr lang="en-US" sz="2400" spc="-5" dirty="0">
                    <a:cs typeface="Calibri"/>
                  </a:rPr>
                  <a:t>during the </a:t>
                </a:r>
                <a:r>
                  <a:rPr lang="en-US" sz="2400" spc="-10" dirty="0">
                    <a:cs typeface="Calibri"/>
                  </a:rPr>
                  <a:t>testing</a:t>
                </a:r>
                <a:r>
                  <a:rPr lang="en-US" sz="2400" spc="25" dirty="0">
                    <a:cs typeface="Calibri"/>
                  </a:rPr>
                  <a:t> </a:t>
                </a:r>
                <a:r>
                  <a:rPr lang="en-US" sz="2400" spc="-5" dirty="0">
                    <a:cs typeface="Calibri"/>
                  </a:rPr>
                  <a:t>phase.</a:t>
                </a:r>
                <a:endParaRPr sz="2400" dirty="0">
                  <a:cs typeface="Calibri"/>
                </a:endParaRPr>
              </a:p>
            </p:txBody>
          </p:sp>
        </mc:Choice>
        <mc:Fallback xmlns="">
          <p:sp>
            <p:nvSpPr>
              <p:cNvPr id="7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89" y="1640938"/>
                <a:ext cx="8169779" cy="4640115"/>
              </a:xfrm>
              <a:prstGeom prst="rect">
                <a:avLst/>
              </a:prstGeom>
              <a:blipFill>
                <a:blip r:embed="rId2"/>
                <a:stretch>
                  <a:fillRect l="-1716" t="-2497" r="-3134" b="-3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6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/>
          <a:lstStyle/>
          <a:p>
            <a:r>
              <a:rPr lang="en-US" altLang="zh-CN" i="1" dirty="0"/>
              <a:t>Thanks for listening</a:t>
            </a:r>
            <a:endParaRPr lang="zh-CN" altLang="en-US" i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4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006" y="390474"/>
            <a:ext cx="8827866" cy="585111"/>
          </a:xfrm>
        </p:spPr>
        <p:txBody>
          <a:bodyPr/>
          <a:lstStyle/>
          <a:p>
            <a:r>
              <a:rPr lang="en-US" altLang="zh-CN" sz="3200" dirty="0"/>
              <a:t>Last: Decision boundaries in Linear vs. KNN models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11" name="object 10"/>
          <p:cNvSpPr txBox="1"/>
          <p:nvPr/>
        </p:nvSpPr>
        <p:spPr>
          <a:xfrm>
            <a:off x="320006" y="4573486"/>
            <a:ext cx="240275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970">
              <a:spcBef>
                <a:spcPts val="100"/>
              </a:spcBef>
              <a:buChar char="•"/>
              <a:tabLst>
                <a:tab pos="141605" algn="l"/>
              </a:tabLst>
            </a:pPr>
            <a:r>
              <a:rPr sz="2000" spc="-10" dirty="0">
                <a:latin typeface="Arial"/>
                <a:cs typeface="Arial"/>
              </a:rPr>
              <a:t>global</a:t>
            </a:r>
            <a:endParaRPr sz="2000" dirty="0">
              <a:latin typeface="Arial"/>
              <a:cs typeface="Arial"/>
            </a:endParaRPr>
          </a:p>
          <a:p>
            <a:pPr marL="140970">
              <a:buChar char="•"/>
              <a:tabLst>
                <a:tab pos="141605" algn="l"/>
              </a:tabLst>
            </a:pPr>
            <a:r>
              <a:rPr sz="2000" spc="-5" dirty="0">
                <a:latin typeface="Arial"/>
                <a:cs typeface="Arial"/>
              </a:rPr>
              <a:t>stable</a:t>
            </a:r>
            <a:endParaRPr sz="2000" dirty="0">
              <a:latin typeface="Arial"/>
              <a:cs typeface="Arial"/>
            </a:endParaRPr>
          </a:p>
          <a:p>
            <a:pPr marL="140970">
              <a:buChar char="•"/>
              <a:tabLst>
                <a:tab pos="141605" algn="l"/>
              </a:tabLst>
            </a:pPr>
            <a:r>
              <a:rPr sz="2000" spc="-5" dirty="0">
                <a:latin typeface="Arial"/>
                <a:cs typeface="Arial"/>
              </a:rPr>
              <a:t>can be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inaccurate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4" name="object 13"/>
          <p:cNvSpPr txBox="1"/>
          <p:nvPr/>
        </p:nvSpPr>
        <p:spPr>
          <a:xfrm>
            <a:off x="5719070" y="4923306"/>
            <a:ext cx="1477760" cy="7437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970" indent="-128905">
              <a:lnSpc>
                <a:spcPts val="1910"/>
              </a:lnSpc>
              <a:spcBef>
                <a:spcPts val="100"/>
              </a:spcBef>
              <a:buChar char="•"/>
              <a:tabLst>
                <a:tab pos="141605" algn="l"/>
              </a:tabLst>
            </a:pPr>
            <a:r>
              <a:rPr sz="2000" spc="-5" dirty="0">
                <a:latin typeface="Arial"/>
                <a:cs typeface="Arial"/>
              </a:rPr>
              <a:t>local</a:t>
            </a:r>
            <a:endParaRPr sz="2000" dirty="0">
              <a:latin typeface="Arial"/>
              <a:cs typeface="Arial"/>
            </a:endParaRPr>
          </a:p>
          <a:p>
            <a:pPr marL="140970" indent="-128905">
              <a:lnSpc>
                <a:spcPts val="1895"/>
              </a:lnSpc>
              <a:buChar char="•"/>
              <a:tabLst>
                <a:tab pos="141605" algn="l"/>
              </a:tabLst>
            </a:pPr>
            <a:r>
              <a:rPr sz="2000" spc="-5" dirty="0">
                <a:latin typeface="Arial"/>
                <a:cs typeface="Arial"/>
              </a:rPr>
              <a:t>accurate</a:t>
            </a:r>
            <a:endParaRPr sz="2000" dirty="0">
              <a:latin typeface="Arial"/>
              <a:cs typeface="Arial"/>
            </a:endParaRPr>
          </a:p>
          <a:p>
            <a:pPr marL="140970" indent="-128905">
              <a:lnSpc>
                <a:spcPts val="1910"/>
              </a:lnSpc>
              <a:buChar char="•"/>
              <a:tabLst>
                <a:tab pos="141605" algn="l"/>
              </a:tabLst>
            </a:pPr>
            <a:r>
              <a:rPr sz="2000" spc="-5" dirty="0">
                <a:latin typeface="Arial"/>
                <a:cs typeface="Arial"/>
              </a:rPr>
              <a:t>unstable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5" name="object 14"/>
          <p:cNvSpPr txBox="1"/>
          <p:nvPr/>
        </p:nvSpPr>
        <p:spPr>
          <a:xfrm>
            <a:off x="2342514" y="5797232"/>
            <a:ext cx="4530090" cy="25400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70"/>
              </a:lnSpc>
            </a:pPr>
            <a:r>
              <a:rPr sz="1800" spc="-5" dirty="0">
                <a:latin typeface="Arial"/>
                <a:cs typeface="Arial"/>
              </a:rPr>
              <a:t>What ultimately matters: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lang="en-US" sz="1800" b="1" i="1" spc="-15" dirty="0">
                <a:latin typeface="Arial"/>
                <a:cs typeface="Arial"/>
              </a:rPr>
              <a:t>Generalization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28600" y="1274639"/>
            <a:ext cx="8743950" cy="3108374"/>
            <a:chOff x="228600" y="1274639"/>
            <a:chExt cx="8743950" cy="3108374"/>
          </a:xfrm>
        </p:grpSpPr>
        <p:grpSp>
          <p:nvGrpSpPr>
            <p:cNvPr id="19" name="组合 18"/>
            <p:cNvGrpSpPr/>
            <p:nvPr/>
          </p:nvGrpSpPr>
          <p:grpSpPr>
            <a:xfrm>
              <a:off x="228600" y="1554162"/>
              <a:ext cx="8743950" cy="2828851"/>
              <a:chOff x="228600" y="1554162"/>
              <a:chExt cx="8743950" cy="2828851"/>
            </a:xfrm>
          </p:grpSpPr>
          <p:sp>
            <p:nvSpPr>
              <p:cNvPr id="7" name="object 6"/>
              <p:cNvSpPr/>
              <p:nvPr/>
            </p:nvSpPr>
            <p:spPr>
              <a:xfrm>
                <a:off x="3338512" y="1658719"/>
                <a:ext cx="2471737" cy="2289683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7"/>
              <p:cNvSpPr/>
              <p:nvPr/>
            </p:nvSpPr>
            <p:spPr>
              <a:xfrm>
                <a:off x="228600" y="1577975"/>
                <a:ext cx="2895600" cy="2441575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8"/>
              <p:cNvSpPr/>
              <p:nvPr/>
            </p:nvSpPr>
            <p:spPr>
              <a:xfrm>
                <a:off x="6096000" y="1554162"/>
                <a:ext cx="2876550" cy="2508250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9"/>
              <p:cNvSpPr txBox="1"/>
              <p:nvPr/>
            </p:nvSpPr>
            <p:spPr>
              <a:xfrm>
                <a:off x="455972" y="4033435"/>
                <a:ext cx="2402756" cy="32060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000" spc="-5" dirty="0">
                    <a:latin typeface="Arial"/>
                    <a:cs typeface="Arial"/>
                  </a:rPr>
                  <a:t>Linear</a:t>
                </a:r>
                <a:r>
                  <a:rPr sz="2000" spc="-50" dirty="0">
                    <a:latin typeface="Arial"/>
                    <a:cs typeface="Arial"/>
                  </a:rPr>
                  <a:t> </a:t>
                </a:r>
                <a:r>
                  <a:rPr sz="2000" spc="-5" dirty="0">
                    <a:latin typeface="Arial"/>
                    <a:cs typeface="Arial"/>
                  </a:rPr>
                  <a:t>classification</a:t>
                </a:r>
                <a:endParaRPr sz="2000" dirty="0">
                  <a:latin typeface="Arial"/>
                  <a:cs typeface="Arial"/>
                </a:endParaRPr>
              </a:p>
            </p:txBody>
          </p:sp>
          <p:sp>
            <p:nvSpPr>
              <p:cNvPr id="12" name="object 11"/>
              <p:cNvSpPr txBox="1"/>
              <p:nvPr/>
            </p:nvSpPr>
            <p:spPr>
              <a:xfrm>
                <a:off x="3451360" y="4062412"/>
                <a:ext cx="2312397" cy="32060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000" spc="-5" dirty="0">
                    <a:latin typeface="Arial"/>
                    <a:cs typeface="Arial"/>
                  </a:rPr>
                  <a:t>15-nearest</a:t>
                </a:r>
                <a:r>
                  <a:rPr sz="2000" spc="-55" dirty="0">
                    <a:latin typeface="Arial"/>
                    <a:cs typeface="Arial"/>
                  </a:rPr>
                  <a:t> </a:t>
                </a:r>
                <a:r>
                  <a:rPr sz="2000" spc="-5" dirty="0">
                    <a:latin typeface="Arial"/>
                    <a:cs typeface="Arial"/>
                  </a:rPr>
                  <a:t>neighbor</a:t>
                </a:r>
                <a:endParaRPr sz="2000" dirty="0">
                  <a:latin typeface="Arial"/>
                  <a:cs typeface="Arial"/>
                </a:endParaRPr>
              </a:p>
            </p:txBody>
          </p:sp>
          <p:sp>
            <p:nvSpPr>
              <p:cNvPr id="13" name="object 12"/>
              <p:cNvSpPr txBox="1"/>
              <p:nvPr/>
            </p:nvSpPr>
            <p:spPr>
              <a:xfrm>
                <a:off x="6401276" y="4032817"/>
                <a:ext cx="2265998" cy="32060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000" spc="-5" dirty="0">
                    <a:latin typeface="Arial"/>
                    <a:cs typeface="Arial"/>
                  </a:rPr>
                  <a:t>1-nearest</a:t>
                </a:r>
                <a:r>
                  <a:rPr sz="2000" spc="-55" dirty="0">
                    <a:latin typeface="Arial"/>
                    <a:cs typeface="Arial"/>
                  </a:rPr>
                  <a:t> </a:t>
                </a:r>
                <a:r>
                  <a:rPr sz="2000" spc="-5" dirty="0">
                    <a:latin typeface="Arial"/>
                    <a:cs typeface="Arial"/>
                  </a:rPr>
                  <a:t>neighbor</a:t>
                </a:r>
                <a:endParaRPr sz="2000" dirty="0">
                  <a:latin typeface="Arial"/>
                  <a:cs typeface="Arial"/>
                </a:endParaRPr>
              </a:p>
            </p:txBody>
          </p:sp>
        </p:grpSp>
        <p:sp>
          <p:nvSpPr>
            <p:cNvPr id="16" name="object 15"/>
            <p:cNvSpPr txBox="1"/>
            <p:nvPr/>
          </p:nvSpPr>
          <p:spPr>
            <a:xfrm>
              <a:off x="4371821" y="1274639"/>
              <a:ext cx="49085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Calibri"/>
                  <a:cs typeface="Calibri"/>
                </a:rPr>
                <a:t>K=</a:t>
              </a:r>
              <a:r>
                <a:rPr sz="1800" spc="-5" dirty="0">
                  <a:latin typeface="Calibri"/>
                  <a:cs typeface="Calibri"/>
                </a:rPr>
                <a:t>1</a:t>
              </a:r>
              <a:r>
                <a:rPr sz="1800" dirty="0"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7" name="object 16"/>
            <p:cNvSpPr txBox="1"/>
            <p:nvPr/>
          </p:nvSpPr>
          <p:spPr>
            <a:xfrm>
              <a:off x="7346632" y="1280704"/>
              <a:ext cx="37528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Calibri"/>
                  <a:cs typeface="Calibri"/>
                </a:rPr>
                <a:t>K=1</a:t>
              </a:r>
              <a:endParaRPr sz="1800">
                <a:latin typeface="Calibri"/>
                <a:cs typeface="Calibri"/>
              </a:endParaRPr>
            </a:p>
          </p:txBody>
        </p:sp>
      </p:grpSp>
      <p:sp>
        <p:nvSpPr>
          <p:cNvPr id="18" name="object 17"/>
          <p:cNvSpPr txBox="1"/>
          <p:nvPr/>
        </p:nvSpPr>
        <p:spPr>
          <a:xfrm>
            <a:off x="7353202" y="4749690"/>
            <a:ext cx="179467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145" indent="-13208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44780" algn="l"/>
              </a:tabLst>
            </a:pPr>
            <a:r>
              <a:rPr sz="2000" dirty="0">
                <a:latin typeface="Calibri"/>
                <a:cs typeface="Calibri"/>
              </a:rPr>
              <a:t>K </a:t>
            </a:r>
            <a:r>
              <a:rPr sz="2000" spc="-5" dirty="0">
                <a:latin typeface="Calibri"/>
                <a:cs typeface="Calibri"/>
              </a:rPr>
              <a:t>acts as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smoother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0" name="左大括号 19"/>
          <p:cNvSpPr/>
          <p:nvPr/>
        </p:nvSpPr>
        <p:spPr>
          <a:xfrm rot="16200000">
            <a:off x="5927799" y="3685124"/>
            <a:ext cx="286554" cy="1765199"/>
          </a:xfrm>
          <a:prstGeom prst="leftBrace">
            <a:avLst>
              <a:gd name="adj1" fmla="val 3200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171264" cy="585111"/>
          </a:xfrm>
        </p:spPr>
        <p:txBody>
          <a:bodyPr/>
          <a:lstStyle/>
          <a:p>
            <a:r>
              <a:rPr lang="en-US" sz="3600" spc="-5" dirty="0"/>
              <a:t>Lesson Learned</a:t>
            </a:r>
            <a:r>
              <a:rPr lang="en-US" sz="3600" dirty="0"/>
              <a:t>: </a:t>
            </a:r>
            <a:r>
              <a:rPr lang="en-US" sz="3600" spc="-40" dirty="0"/>
              <a:t>Training </a:t>
            </a:r>
            <a:r>
              <a:rPr lang="en-US" sz="3600" spc="-20" dirty="0"/>
              <a:t>Error </a:t>
            </a:r>
            <a:r>
              <a:rPr lang="en-US" sz="3600" spc="-25" dirty="0"/>
              <a:t>from</a:t>
            </a:r>
            <a:r>
              <a:rPr lang="en-US" sz="3600" spc="30" dirty="0"/>
              <a:t> </a:t>
            </a:r>
            <a:r>
              <a:rPr lang="en-US" sz="3600" spc="-5" dirty="0"/>
              <a:t>KNN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8" name="object 9"/>
          <p:cNvSpPr/>
          <p:nvPr/>
        </p:nvSpPr>
        <p:spPr>
          <a:xfrm>
            <a:off x="4206875" y="1669916"/>
            <a:ext cx="4937125" cy="4589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0"/>
          <p:cNvSpPr txBox="1"/>
          <p:nvPr/>
        </p:nvSpPr>
        <p:spPr>
          <a:xfrm>
            <a:off x="4010025" y="5602584"/>
            <a:ext cx="25463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1600" b="0" spc="-5" dirty="0">
                <a:latin typeface="Calibri Light"/>
                <a:cs typeface="Calibri Light"/>
              </a:rPr>
              <a:t>X</a:t>
            </a:r>
            <a:r>
              <a:rPr sz="1650" b="0" spc="-7" baseline="-15151" dirty="0">
                <a:latin typeface="Calibri Light"/>
                <a:cs typeface="Calibri Light"/>
              </a:rPr>
              <a:t>1</a:t>
            </a:r>
            <a:endParaRPr sz="1650" baseline="-15151" dirty="0">
              <a:latin typeface="Calibri Light"/>
              <a:cs typeface="Calibri Light"/>
            </a:endParaRPr>
          </a:p>
        </p:txBody>
      </p:sp>
      <p:sp>
        <p:nvSpPr>
          <p:cNvPr id="10" name="object 11"/>
          <p:cNvSpPr txBox="1"/>
          <p:nvPr/>
        </p:nvSpPr>
        <p:spPr>
          <a:xfrm>
            <a:off x="4472940" y="6059784"/>
            <a:ext cx="2489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b="0" spc="-5" dirty="0">
                <a:latin typeface="Calibri Light"/>
                <a:cs typeface="Calibri Light"/>
              </a:rPr>
              <a:t>X</a:t>
            </a:r>
            <a:r>
              <a:rPr sz="1650" b="0" spc="-7" baseline="-15151" dirty="0">
                <a:latin typeface="Calibri Light"/>
                <a:cs typeface="Calibri Light"/>
              </a:rPr>
              <a:t>2</a:t>
            </a:r>
            <a:endParaRPr sz="1650" baseline="-15151">
              <a:latin typeface="Calibri Light"/>
              <a:cs typeface="Calibri Light"/>
            </a:endParaRPr>
          </a:p>
        </p:txBody>
      </p:sp>
      <p:sp>
        <p:nvSpPr>
          <p:cNvPr id="11" name="object 12"/>
          <p:cNvSpPr txBox="1"/>
          <p:nvPr/>
        </p:nvSpPr>
        <p:spPr>
          <a:xfrm>
            <a:off x="5203190" y="1361801"/>
            <a:ext cx="3010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1-nearest neighbor</a:t>
            </a:r>
            <a:r>
              <a:rPr sz="1800" i="1" spc="-4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averaging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3"/>
          <p:cNvSpPr txBox="1"/>
          <p:nvPr/>
        </p:nvSpPr>
        <p:spPr>
          <a:xfrm>
            <a:off x="5175651" y="4886200"/>
            <a:ext cx="723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254" dirty="0">
                <a:latin typeface="Times New Roman"/>
                <a:cs typeface="Times New Roman"/>
              </a:rPr>
              <a:t>Y</a:t>
            </a:r>
            <a:r>
              <a:rPr sz="2700" spc="-382" baseline="15432" dirty="0">
                <a:latin typeface="Times New Roman"/>
                <a:cs typeface="Times New Roman"/>
              </a:rPr>
              <a:t>ˆ </a:t>
            </a:r>
            <a:r>
              <a:rPr sz="1800" spc="5" dirty="0">
                <a:latin typeface="Symbol"/>
                <a:cs typeface="Symbol"/>
              </a:rPr>
              <a:t>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0.5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4"/>
          <p:cNvSpPr/>
          <p:nvPr/>
        </p:nvSpPr>
        <p:spPr>
          <a:xfrm>
            <a:off x="4765675" y="4781415"/>
            <a:ext cx="327025" cy="191770"/>
          </a:xfrm>
          <a:custGeom>
            <a:avLst/>
            <a:gdLst/>
            <a:ahLst/>
            <a:cxnLst/>
            <a:rect l="l" t="t" r="r" b="b"/>
            <a:pathLst>
              <a:path w="327025" h="191770">
                <a:moveTo>
                  <a:pt x="47225" y="19765"/>
                </a:moveTo>
                <a:lnTo>
                  <a:pt x="40907" y="30782"/>
                </a:lnTo>
                <a:lnTo>
                  <a:pt x="320690" y="191246"/>
                </a:lnTo>
                <a:lnTo>
                  <a:pt x="327008" y="180229"/>
                </a:lnTo>
                <a:lnTo>
                  <a:pt x="47225" y="19765"/>
                </a:lnTo>
                <a:close/>
              </a:path>
              <a:path w="327025" h="191770">
                <a:moveTo>
                  <a:pt x="0" y="0"/>
                </a:moveTo>
                <a:lnTo>
                  <a:pt x="31429" y="47307"/>
                </a:lnTo>
                <a:lnTo>
                  <a:pt x="40907" y="30782"/>
                </a:lnTo>
                <a:lnTo>
                  <a:pt x="29890" y="24464"/>
                </a:lnTo>
                <a:lnTo>
                  <a:pt x="36208" y="13446"/>
                </a:lnTo>
                <a:lnTo>
                  <a:pt x="50849" y="13446"/>
                </a:lnTo>
                <a:lnTo>
                  <a:pt x="56702" y="3239"/>
                </a:lnTo>
                <a:lnTo>
                  <a:pt x="0" y="0"/>
                </a:lnTo>
                <a:close/>
              </a:path>
              <a:path w="327025" h="191770">
                <a:moveTo>
                  <a:pt x="36208" y="13446"/>
                </a:moveTo>
                <a:lnTo>
                  <a:pt x="29890" y="24464"/>
                </a:lnTo>
                <a:lnTo>
                  <a:pt x="40907" y="30782"/>
                </a:lnTo>
                <a:lnTo>
                  <a:pt x="47225" y="19765"/>
                </a:lnTo>
                <a:lnTo>
                  <a:pt x="36208" y="13446"/>
                </a:lnTo>
                <a:close/>
              </a:path>
              <a:path w="327025" h="191770">
                <a:moveTo>
                  <a:pt x="50849" y="13446"/>
                </a:moveTo>
                <a:lnTo>
                  <a:pt x="36208" y="13446"/>
                </a:lnTo>
                <a:lnTo>
                  <a:pt x="47225" y="19765"/>
                </a:lnTo>
                <a:lnTo>
                  <a:pt x="50849" y="134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5"/>
          <p:cNvSpPr txBox="1"/>
          <p:nvPr/>
        </p:nvSpPr>
        <p:spPr>
          <a:xfrm>
            <a:off x="8079189" y="5329113"/>
            <a:ext cx="720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254" dirty="0">
                <a:latin typeface="Times New Roman"/>
                <a:cs typeface="Times New Roman"/>
              </a:rPr>
              <a:t>Y</a:t>
            </a:r>
            <a:r>
              <a:rPr sz="2700" spc="-382" baseline="15432" dirty="0">
                <a:latin typeface="Times New Roman"/>
                <a:cs typeface="Times New Roman"/>
              </a:rPr>
              <a:t>ˆ </a:t>
            </a:r>
            <a:r>
              <a:rPr sz="1800" spc="5" dirty="0">
                <a:latin typeface="Symbol"/>
                <a:cs typeface="Symbol"/>
              </a:rPr>
              <a:t>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0.5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98867" y="3812742"/>
            <a:ext cx="804323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pc="-254" dirty="0">
                <a:latin typeface="Times New Roman"/>
                <a:cs typeface="Times New Roman"/>
              </a:rPr>
              <a:t>Y</a:t>
            </a:r>
            <a:r>
              <a:rPr lang="en-US" altLang="zh-CN" sz="2800" spc="-382" baseline="15432" dirty="0">
                <a:latin typeface="Times New Roman"/>
                <a:cs typeface="Times New Roman"/>
              </a:rPr>
              <a:t>ˆ </a:t>
            </a:r>
            <a:r>
              <a:rPr lang="en-US" altLang="zh-CN" spc="5" dirty="0">
                <a:latin typeface="Symbol"/>
                <a:cs typeface="Symbol"/>
              </a:rPr>
              <a:t></a:t>
            </a:r>
            <a:r>
              <a:rPr lang="en-US" altLang="zh-CN" spc="-125" dirty="0">
                <a:latin typeface="Times New Roman"/>
                <a:cs typeface="Times New Roman"/>
              </a:rPr>
              <a:t> </a:t>
            </a:r>
            <a:r>
              <a:rPr lang="en-US" altLang="zh-CN" spc="-20" dirty="0">
                <a:latin typeface="Times New Roman"/>
                <a:cs typeface="Times New Roman"/>
              </a:rPr>
              <a:t>0.5</a:t>
            </a:r>
            <a:endParaRPr lang="en-US" altLang="zh-CN" dirty="0">
              <a:latin typeface="Times New Roman"/>
              <a:cs typeface="Times New Roman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8650" y="1661521"/>
            <a:ext cx="33783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spc="-5" dirty="0">
                <a:cs typeface="Calibri Light"/>
              </a:rPr>
              <a:t>Minimizing </a:t>
            </a:r>
            <a:r>
              <a:rPr lang="en-US" altLang="zh-CN" sz="2400" spc="-10" dirty="0">
                <a:cs typeface="Calibri Light"/>
              </a:rPr>
              <a:t>training error </a:t>
            </a:r>
            <a:r>
              <a:rPr lang="en-US" altLang="zh-CN" sz="2400" spc="-5" dirty="0">
                <a:cs typeface="Calibri Light"/>
              </a:rPr>
              <a:t>is not </a:t>
            </a:r>
            <a:r>
              <a:rPr lang="en-US" altLang="zh-CN" sz="2400" spc="-20" dirty="0">
                <a:cs typeface="Calibri Light"/>
              </a:rPr>
              <a:t>always </a:t>
            </a:r>
            <a:r>
              <a:rPr lang="en-US" altLang="zh-CN" sz="2400" spc="-5" dirty="0">
                <a:cs typeface="Calibri Light"/>
              </a:rPr>
              <a:t>good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spc="-10" dirty="0">
              <a:cs typeface="Calibri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spc="-10" dirty="0">
                <a:cs typeface="Calibri Light"/>
              </a:rPr>
              <a:t>When k = 1, </a:t>
            </a:r>
            <a:r>
              <a:rPr lang="en-US" altLang="zh-CN" sz="2400" spc="-10" dirty="0" err="1">
                <a:solidFill>
                  <a:srgbClr val="FF0000"/>
                </a:solidFill>
                <a:cs typeface="Calibri Light"/>
              </a:rPr>
              <a:t>overfit</a:t>
            </a:r>
            <a:endParaRPr lang="en-US" altLang="zh-CN" sz="2400" dirty="0">
              <a:solidFill>
                <a:srgbClr val="FF0000"/>
              </a:solidFill>
              <a:cs typeface="Calibri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5" dirty="0">
                <a:solidFill>
                  <a:srgbClr val="000000"/>
                </a:solidFill>
              </a:rPr>
              <a:t>Today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7" name="object 6"/>
          <p:cNvSpPr txBox="1"/>
          <p:nvPr/>
        </p:nvSpPr>
        <p:spPr>
          <a:xfrm>
            <a:off x="707390" y="1781556"/>
            <a:ext cx="8134952" cy="16260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3200" spc="-10" dirty="0">
                <a:latin typeface="Calibri"/>
                <a:cs typeface="Calibri"/>
              </a:rPr>
              <a:t>Bias-variance </a:t>
            </a:r>
            <a:r>
              <a:rPr sz="3200" spc="-5" dirty="0">
                <a:latin typeface="Calibri"/>
                <a:cs typeface="Calibri"/>
              </a:rPr>
              <a:t>decomposition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4000" dirty="0"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3200" b="0" spc="-15" dirty="0">
                <a:cs typeface="Calibri Light"/>
              </a:rPr>
              <a:t>Bias-Variance </a:t>
            </a:r>
            <a:r>
              <a:rPr sz="3200" b="0" spc="-40" dirty="0">
                <a:cs typeface="Calibri Light"/>
              </a:rPr>
              <a:t>Tradeoff </a:t>
            </a:r>
            <a:r>
              <a:rPr sz="3200" b="0" dirty="0">
                <a:cs typeface="Calibri Light"/>
              </a:rPr>
              <a:t>/ Model</a:t>
            </a:r>
            <a:r>
              <a:rPr sz="3200" b="0" spc="35" dirty="0">
                <a:cs typeface="Calibri Light"/>
              </a:rPr>
              <a:t> </a:t>
            </a:r>
            <a:r>
              <a:rPr sz="3200" b="0" dirty="0">
                <a:cs typeface="Calibri Light"/>
              </a:rPr>
              <a:t>Selection</a:t>
            </a:r>
            <a:endParaRPr sz="3200" dirty="0">
              <a:cs typeface="Calibri Light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0" y="1690688"/>
            <a:ext cx="628650" cy="723900"/>
          </a:xfrm>
          <a:custGeom>
            <a:avLst/>
            <a:gdLst/>
            <a:ahLst/>
            <a:cxnLst/>
            <a:rect l="l" t="t" r="r" b="b"/>
            <a:pathLst>
              <a:path w="628650" h="723900">
                <a:moveTo>
                  <a:pt x="314325" y="0"/>
                </a:moveTo>
                <a:lnTo>
                  <a:pt x="314325" y="180975"/>
                </a:lnTo>
                <a:lnTo>
                  <a:pt x="0" y="180975"/>
                </a:lnTo>
                <a:lnTo>
                  <a:pt x="0" y="542925"/>
                </a:lnTo>
                <a:lnTo>
                  <a:pt x="314325" y="542925"/>
                </a:lnTo>
                <a:lnTo>
                  <a:pt x="314325" y="723898"/>
                </a:lnTo>
                <a:lnTo>
                  <a:pt x="628650" y="361950"/>
                </a:lnTo>
                <a:lnTo>
                  <a:pt x="3143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9774" y="278499"/>
            <a:ext cx="7665605" cy="585111"/>
          </a:xfrm>
        </p:spPr>
        <p:txBody>
          <a:bodyPr/>
          <a:lstStyle/>
          <a:p>
            <a:r>
              <a:rPr lang="en-US" spc="-5" dirty="0">
                <a:solidFill>
                  <a:srgbClr val="000000"/>
                </a:solidFill>
              </a:rPr>
              <a:t>M</a:t>
            </a:r>
            <a:r>
              <a:rPr lang="en-US" spc="5" dirty="0">
                <a:solidFill>
                  <a:srgbClr val="000000"/>
                </a:solidFill>
              </a:rPr>
              <a:t>o</a:t>
            </a:r>
            <a:r>
              <a:rPr lang="en-US" spc="-5" dirty="0">
                <a:solidFill>
                  <a:srgbClr val="000000"/>
                </a:solidFill>
              </a:rPr>
              <a:t>de</a:t>
            </a:r>
            <a:r>
              <a:rPr lang="en-US" dirty="0">
                <a:solidFill>
                  <a:srgbClr val="000000"/>
                </a:solidFill>
              </a:rPr>
              <a:t>l</a:t>
            </a:r>
            <a:r>
              <a:rPr lang="en-US" spc="-5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cs typeface="MS PGothic"/>
              </a:rPr>
              <a:t>‘</a:t>
            </a:r>
            <a:r>
              <a:rPr lang="en-US" spc="-5" dirty="0">
                <a:solidFill>
                  <a:srgbClr val="000000"/>
                </a:solidFill>
              </a:rPr>
              <a:t>bias</a:t>
            </a:r>
            <a:r>
              <a:rPr lang="en-US" dirty="0">
                <a:solidFill>
                  <a:srgbClr val="000000"/>
                </a:solidFill>
                <a:cs typeface="MS PGothic"/>
              </a:rPr>
              <a:t>’</a:t>
            </a:r>
            <a:r>
              <a:rPr lang="en-US" spc="-260" dirty="0">
                <a:solidFill>
                  <a:srgbClr val="000000"/>
                </a:solidFill>
                <a:cs typeface="MS PGothic"/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&amp;</a:t>
            </a:r>
            <a:r>
              <a:rPr lang="en-US" spc="5" dirty="0">
                <a:solidFill>
                  <a:srgbClr val="000000"/>
                </a:solidFill>
              </a:rPr>
              <a:t> </a:t>
            </a:r>
            <a:r>
              <a:rPr lang="en-US" spc="-5" dirty="0">
                <a:solidFill>
                  <a:srgbClr val="000000"/>
                </a:solidFill>
              </a:rPr>
              <a:t>M</a:t>
            </a:r>
            <a:r>
              <a:rPr lang="en-US" dirty="0">
                <a:solidFill>
                  <a:srgbClr val="000000"/>
                </a:solidFill>
              </a:rPr>
              <a:t>o</a:t>
            </a:r>
            <a:r>
              <a:rPr lang="en-US" spc="-5" dirty="0">
                <a:solidFill>
                  <a:srgbClr val="000000"/>
                </a:solidFill>
              </a:rPr>
              <a:t>d</a:t>
            </a:r>
            <a:r>
              <a:rPr lang="en-US" spc="-10" dirty="0">
                <a:solidFill>
                  <a:srgbClr val="000000"/>
                </a:solidFill>
              </a:rPr>
              <a:t>e</a:t>
            </a:r>
            <a:r>
              <a:rPr lang="en-US" dirty="0">
                <a:solidFill>
                  <a:srgbClr val="000000"/>
                </a:solidFill>
              </a:rPr>
              <a:t>l	</a:t>
            </a:r>
            <a:r>
              <a:rPr lang="en-US" dirty="0">
                <a:solidFill>
                  <a:srgbClr val="000000"/>
                </a:solidFill>
                <a:cs typeface="MS PGothic"/>
              </a:rPr>
              <a:t>‘</a:t>
            </a:r>
            <a:r>
              <a:rPr lang="en-US" spc="-55" dirty="0">
                <a:solidFill>
                  <a:srgbClr val="000000"/>
                </a:solidFill>
              </a:rPr>
              <a:t>v</a:t>
            </a:r>
            <a:r>
              <a:rPr lang="en-US" spc="-5" dirty="0">
                <a:solidFill>
                  <a:srgbClr val="000000"/>
                </a:solidFill>
              </a:rPr>
              <a:t>arianc</a:t>
            </a:r>
            <a:r>
              <a:rPr lang="en-US" spc="-10" dirty="0">
                <a:solidFill>
                  <a:srgbClr val="000000"/>
                </a:solidFill>
              </a:rPr>
              <a:t>e</a:t>
            </a:r>
            <a:r>
              <a:rPr lang="en-US" dirty="0">
                <a:solidFill>
                  <a:srgbClr val="000000"/>
                </a:solidFill>
                <a:cs typeface="MS PGothic"/>
              </a:rPr>
              <a:t>’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7" name="object 6"/>
          <p:cNvSpPr txBox="1"/>
          <p:nvPr/>
        </p:nvSpPr>
        <p:spPr>
          <a:xfrm>
            <a:off x="589405" y="1683305"/>
            <a:ext cx="3670079" cy="1880002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184150" algn="l"/>
              </a:tabLst>
            </a:pPr>
            <a:r>
              <a:rPr sz="2800" b="0" spc="-5" dirty="0">
                <a:cs typeface="Calibri Light"/>
              </a:rPr>
              <a:t>Middle</a:t>
            </a:r>
            <a:r>
              <a:rPr sz="2800" b="0" spc="-10" dirty="0">
                <a:cs typeface="Calibri Light"/>
              </a:rPr>
              <a:t> </a:t>
            </a:r>
            <a:r>
              <a:rPr sz="2800" b="0" dirty="0">
                <a:cs typeface="Calibri Light"/>
              </a:rPr>
              <a:t>RED:</a:t>
            </a:r>
            <a:endParaRPr sz="2800" dirty="0">
              <a:cs typeface="Calibri Light"/>
            </a:endParaRPr>
          </a:p>
          <a:p>
            <a:pPr marL="527050" lvl="1" indent="-171450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527050" algn="l"/>
              </a:tabLst>
            </a:pPr>
            <a:r>
              <a:rPr sz="2400" b="0" spc="-5" dirty="0">
                <a:cs typeface="Calibri Light"/>
              </a:rPr>
              <a:t>T</a:t>
            </a:r>
            <a:r>
              <a:rPr lang="en-US" sz="2400" b="0" spc="-5" dirty="0">
                <a:cs typeface="Calibri Light"/>
              </a:rPr>
              <a:t>rue</a:t>
            </a:r>
            <a:r>
              <a:rPr sz="2400" b="0" spc="-10" dirty="0">
                <a:cs typeface="Calibri Light"/>
              </a:rPr>
              <a:t> </a:t>
            </a:r>
            <a:r>
              <a:rPr sz="2400" b="0" spc="-5" dirty="0">
                <a:cs typeface="Calibri Light"/>
              </a:rPr>
              <a:t>function</a:t>
            </a:r>
            <a:endParaRPr sz="3350" dirty="0"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2800" b="0" spc="-15" dirty="0">
                <a:cs typeface="Calibri Light"/>
              </a:rPr>
              <a:t>Error </a:t>
            </a:r>
            <a:r>
              <a:rPr sz="2800" b="0" dirty="0">
                <a:cs typeface="Calibri Light"/>
              </a:rPr>
              <a:t>due </a:t>
            </a:r>
            <a:r>
              <a:rPr sz="2800" b="0" spc="-15" dirty="0">
                <a:cs typeface="Calibri Light"/>
              </a:rPr>
              <a:t>to</a:t>
            </a:r>
            <a:r>
              <a:rPr sz="2800" b="0" spc="-20" dirty="0">
                <a:cs typeface="Calibri Light"/>
              </a:rPr>
              <a:t> </a:t>
            </a:r>
            <a:r>
              <a:rPr sz="2800" b="0" spc="-5" dirty="0">
                <a:cs typeface="Calibri Light"/>
              </a:rPr>
              <a:t>bias:</a:t>
            </a:r>
            <a:endParaRPr sz="2800" dirty="0">
              <a:cs typeface="Calibri Light"/>
            </a:endParaRPr>
          </a:p>
          <a:p>
            <a:pPr marL="527050" marR="5080" lvl="1" indent="-171450">
              <a:lnSpc>
                <a:spcPts val="2110"/>
              </a:lnSpc>
              <a:spcBef>
                <a:spcPts val="520"/>
              </a:spcBef>
              <a:buFont typeface="Arial"/>
              <a:buChar char="•"/>
              <a:tabLst>
                <a:tab pos="527050" algn="l"/>
              </a:tabLst>
            </a:pPr>
            <a:r>
              <a:rPr sz="2400" b="0" spc="-10" dirty="0">
                <a:cs typeface="Calibri Light"/>
              </a:rPr>
              <a:t>How </a:t>
            </a:r>
            <a:r>
              <a:rPr sz="2400" b="0" spc="-20" dirty="0">
                <a:cs typeface="Calibri Light"/>
              </a:rPr>
              <a:t>far </a:t>
            </a:r>
            <a:r>
              <a:rPr sz="2400" b="0" spc="-15" dirty="0">
                <a:cs typeface="Calibri Light"/>
              </a:rPr>
              <a:t>off </a:t>
            </a:r>
            <a:r>
              <a:rPr sz="2400" b="0" spc="-5" dirty="0">
                <a:cs typeface="Calibri Light"/>
              </a:rPr>
              <a:t>in </a:t>
            </a:r>
            <a:r>
              <a:rPr sz="2400" b="0" spc="-15" dirty="0">
                <a:cs typeface="Calibri Light"/>
              </a:rPr>
              <a:t>general from </a:t>
            </a:r>
            <a:r>
              <a:rPr sz="2400" b="0" dirty="0">
                <a:cs typeface="Calibri Light"/>
              </a:rPr>
              <a:t>the </a:t>
            </a:r>
            <a:r>
              <a:rPr sz="2400" b="0" spc="-5" dirty="0">
                <a:cs typeface="Calibri Light"/>
              </a:rPr>
              <a:t>middle</a:t>
            </a:r>
            <a:r>
              <a:rPr sz="2400" b="0" spc="-10" dirty="0">
                <a:cs typeface="Calibri Light"/>
              </a:rPr>
              <a:t> </a:t>
            </a:r>
            <a:r>
              <a:rPr sz="2400" b="0" spc="-15" dirty="0">
                <a:cs typeface="Calibri Light"/>
              </a:rPr>
              <a:t>red</a:t>
            </a:r>
            <a:endParaRPr sz="2400" dirty="0">
              <a:cs typeface="Calibri Light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599774" y="4270057"/>
            <a:ext cx="3659710" cy="10785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184150" algn="l"/>
              </a:tabLst>
            </a:pPr>
            <a:r>
              <a:rPr sz="2800" b="0" spc="-15" dirty="0">
                <a:cs typeface="Calibri Light"/>
              </a:rPr>
              <a:t>Error </a:t>
            </a:r>
            <a:r>
              <a:rPr sz="2800" b="0" dirty="0">
                <a:cs typeface="Calibri Light"/>
              </a:rPr>
              <a:t>due </a:t>
            </a:r>
            <a:r>
              <a:rPr sz="2800" b="0" spc="-15" dirty="0">
                <a:cs typeface="Calibri Light"/>
              </a:rPr>
              <a:t>to</a:t>
            </a:r>
            <a:r>
              <a:rPr sz="2800" b="0" spc="-30" dirty="0">
                <a:cs typeface="Calibri Light"/>
              </a:rPr>
              <a:t> </a:t>
            </a:r>
            <a:r>
              <a:rPr sz="2800" b="0" spc="-10" dirty="0">
                <a:cs typeface="Calibri Light"/>
              </a:rPr>
              <a:t>variance:</a:t>
            </a:r>
            <a:endParaRPr sz="2800" dirty="0">
              <a:cs typeface="Calibri Light"/>
            </a:endParaRPr>
          </a:p>
          <a:p>
            <a:pPr marL="527050" marR="5080" lvl="1" indent="-171450">
              <a:lnSpc>
                <a:spcPts val="2110"/>
              </a:lnSpc>
              <a:spcBef>
                <a:spcPts val="520"/>
              </a:spcBef>
              <a:buFont typeface="Arial"/>
              <a:buChar char="•"/>
              <a:tabLst>
                <a:tab pos="527050" algn="l"/>
              </a:tabLst>
            </a:pPr>
            <a:r>
              <a:rPr sz="2400" b="0" spc="-10" dirty="0">
                <a:cs typeface="Calibri Light"/>
              </a:rPr>
              <a:t>How </a:t>
            </a:r>
            <a:r>
              <a:rPr sz="2400" b="0" spc="-5" dirty="0">
                <a:cs typeface="Calibri Light"/>
              </a:rPr>
              <a:t>wildly </a:t>
            </a:r>
            <a:r>
              <a:rPr sz="2400" b="0" dirty="0">
                <a:cs typeface="Calibri Light"/>
              </a:rPr>
              <a:t>the </a:t>
            </a:r>
            <a:r>
              <a:rPr sz="2400" b="0" spc="-5" dirty="0">
                <a:cs typeface="Calibri Light"/>
              </a:rPr>
              <a:t>blue</a:t>
            </a:r>
            <a:r>
              <a:rPr sz="2400" b="0" spc="-55" dirty="0">
                <a:cs typeface="Calibri Light"/>
              </a:rPr>
              <a:t> </a:t>
            </a:r>
            <a:r>
              <a:rPr sz="2400" b="0" spc="-10" dirty="0">
                <a:cs typeface="Calibri Light"/>
              </a:rPr>
              <a:t>points spread</a:t>
            </a:r>
            <a:endParaRPr sz="2400" dirty="0">
              <a:cs typeface="Calibri Light"/>
            </a:endParaRPr>
          </a:p>
        </p:txBody>
      </p:sp>
      <p:sp>
        <p:nvSpPr>
          <p:cNvPr id="9" name="object 8"/>
          <p:cNvSpPr/>
          <p:nvPr/>
        </p:nvSpPr>
        <p:spPr>
          <a:xfrm>
            <a:off x="4429125" y="1857375"/>
            <a:ext cx="4095750" cy="4076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044703" y="3677715"/>
                <a:ext cx="1720664" cy="4360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[(</m:t>
                      </m:r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accPr>
                        <m:e>
                          <m:r>
                            <a:rPr lang="zh-CN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𝜃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r>
                        <a:rPr lang="zh-CN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𝜃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]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703" y="3677715"/>
                <a:ext cx="1720664" cy="4360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044703" y="5504882"/>
                <a:ext cx="1887824" cy="4496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[(</m:t>
                      </m:r>
                      <m:acc>
                        <m:accPr>
                          <m:chr m:val="̂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accPr>
                        <m:e>
                          <m:r>
                            <a:rPr lang="zh-CN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𝜃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accPr>
                        <m:e>
                          <m:r>
                            <a:rPr lang="zh-CN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𝜃</m:t>
                          </m:r>
                        </m:e>
                      </m:acc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]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703" y="5504882"/>
                <a:ext cx="1887824" cy="4496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61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内容占位符 29"/>
          <p:cNvSpPr>
            <a:spLocks noGrp="1"/>
          </p:cNvSpPr>
          <p:nvPr>
            <p:ph idx="1"/>
          </p:nvPr>
        </p:nvSpPr>
        <p:spPr>
          <a:xfrm>
            <a:off x="385483" y="1244228"/>
            <a:ext cx="3350623" cy="4561919"/>
          </a:xfrm>
        </p:spPr>
        <p:txBody>
          <a:bodyPr/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cs typeface="Calibri"/>
              </a:rPr>
              <a:t>Mean</a:t>
            </a:r>
            <a:r>
              <a:rPr lang="en-US" altLang="zh-CN" spc="-40" dirty="0">
                <a:cs typeface="Calibri"/>
              </a:rPr>
              <a:t> </a:t>
            </a:r>
            <a:r>
              <a:rPr lang="en-US" altLang="zh-CN" spc="-10" dirty="0">
                <a:cs typeface="Calibri"/>
              </a:rPr>
              <a:t>(Expectation):</a:t>
            </a:r>
            <a:endParaRPr lang="en-US" altLang="zh-CN" dirty="0"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15" dirty="0">
                <a:solidFill>
                  <a:srgbClr val="FF0000"/>
                </a:solidFill>
                <a:cs typeface="Calibri"/>
              </a:rPr>
              <a:t>Discrete</a:t>
            </a:r>
            <a:r>
              <a:rPr lang="en-US" altLang="zh-CN" spc="-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altLang="zh-CN" spc="-40" dirty="0">
                <a:solidFill>
                  <a:srgbClr val="FF0000"/>
                </a:solidFill>
                <a:cs typeface="Calibri"/>
              </a:rPr>
              <a:t>RVs:</a:t>
            </a:r>
            <a:endParaRPr lang="en-US" altLang="zh-CN" dirty="0">
              <a:cs typeface="Calibri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spc="-5" dirty="0">
                <a:solidFill>
                  <a:srgbClr val="FF0000"/>
                </a:solidFill>
                <a:cs typeface="Calibri"/>
              </a:rPr>
              <a:t>Continuous</a:t>
            </a:r>
            <a:r>
              <a:rPr lang="en-US" altLang="zh-CN" spc="-85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altLang="zh-CN" spc="-40" dirty="0">
                <a:solidFill>
                  <a:srgbClr val="FF0000"/>
                </a:solidFill>
                <a:cs typeface="Calibri"/>
              </a:rPr>
              <a:t>RVs:</a:t>
            </a:r>
            <a:endParaRPr lang="en-US" altLang="zh-CN" dirty="0">
              <a:cs typeface="Calibri"/>
            </a:endParaRP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27" name="object 54"/>
          <p:cNvSpPr txBox="1"/>
          <p:nvPr/>
        </p:nvSpPr>
        <p:spPr>
          <a:xfrm>
            <a:off x="5127043" y="6017397"/>
            <a:ext cx="3026410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Adapt </a:t>
            </a:r>
            <a:r>
              <a:rPr sz="1800" spc="-10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From Carols’ prob</a:t>
            </a:r>
            <a:r>
              <a:rPr sz="1800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tutorial</a:t>
            </a:r>
            <a:endParaRPr sz="1800" dirty="0">
              <a:solidFill>
                <a:schemeClr val="bg1">
                  <a:lumMod val="6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258260" y="459872"/>
            <a:ext cx="8885740" cy="5851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sz="3200" spc="-20">
                <a:cs typeface="Calibri"/>
              </a:rPr>
              <a:t>Review: </a:t>
            </a:r>
            <a:r>
              <a:rPr lang="en-US" sz="3200" spc="-5">
                <a:cs typeface="Calibri"/>
              </a:rPr>
              <a:t>Mean and </a:t>
            </a:r>
            <a:r>
              <a:rPr lang="en-US" sz="3200" spc="-30">
                <a:cs typeface="Calibri"/>
              </a:rPr>
              <a:t>Variance </a:t>
            </a:r>
            <a:r>
              <a:rPr lang="en-US" sz="3200" spc="-5">
                <a:cs typeface="Calibri"/>
              </a:rPr>
              <a:t>of Random </a:t>
            </a:r>
            <a:r>
              <a:rPr lang="en-US" sz="3200" spc="-25">
                <a:cs typeface="Calibri"/>
              </a:rPr>
              <a:t>Variable</a:t>
            </a:r>
            <a:r>
              <a:rPr lang="en-US" sz="3200" spc="-10">
                <a:cs typeface="Calibri"/>
              </a:rPr>
              <a:t> </a:t>
            </a:r>
            <a:r>
              <a:rPr lang="en-US" sz="3200" spc="-15">
                <a:cs typeface="Calibri"/>
              </a:rPr>
              <a:t>(RV)</a:t>
            </a:r>
            <a:br>
              <a:rPr lang="en-US" sz="4400">
                <a:cs typeface="Calibri"/>
              </a:rPr>
            </a:br>
            <a:endParaRPr lang="zh-CN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3491306" y="2663534"/>
                <a:ext cx="4941866" cy="9737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8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306" y="2663534"/>
                <a:ext cx="4941866" cy="9737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3491306" y="1552393"/>
                <a:ext cx="3894015" cy="9737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8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306" y="1552393"/>
                <a:ext cx="3894015" cy="9737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3491306" y="3905327"/>
                <a:ext cx="2871620" cy="8163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306" y="3905327"/>
                <a:ext cx="2871620" cy="8163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3491306" y="5050443"/>
                <a:ext cx="3779496" cy="8163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𝑔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𝑔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306" y="5050443"/>
                <a:ext cx="3779496" cy="8163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>
            <a:solidFill>
              <a:srgbClr val="FF0000"/>
            </a:solidFill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>
            <a:solidFill>
              <a:srgbClr val="FF0000"/>
            </a:solidFill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9097</TotalTime>
  <Words>2010</Words>
  <Application>Microsoft Office PowerPoint</Application>
  <PresentationFormat>全屏显示(4:3)</PresentationFormat>
  <Paragraphs>455</Paragraphs>
  <Slides>43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等线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主题​​</vt:lpstr>
      <vt:lpstr>1_Office 主题​​</vt:lpstr>
      <vt:lpstr>PowerPoint 演示文稿</vt:lpstr>
      <vt:lpstr>Course Content Plan</vt:lpstr>
      <vt:lpstr>Today: Bias-Variance Tradeoff </vt:lpstr>
      <vt:lpstr>Previous in Regression:   Complexity versus Goodness of Fit</vt:lpstr>
      <vt:lpstr>Last: Decision boundaries in Linear vs. KNN models</vt:lpstr>
      <vt:lpstr>Lesson Learned: Training Error from KNN</vt:lpstr>
      <vt:lpstr>Today</vt:lpstr>
      <vt:lpstr>Model ‘bias’ &amp; Model ‘variance’</vt:lpstr>
      <vt:lpstr>PowerPoint 演示文稿</vt:lpstr>
      <vt:lpstr>PowerPoint 演示文稿</vt:lpstr>
      <vt:lpstr>Statistical Decision Theory</vt:lpstr>
      <vt:lpstr>Test Error to EPE</vt:lpstr>
      <vt:lpstr>Decomposition of EPE</vt:lpstr>
      <vt:lpstr>Derivation</vt:lpstr>
      <vt:lpstr>Derivation</vt:lpstr>
      <vt:lpstr>Decomposition of EPE</vt:lpstr>
      <vt:lpstr>Decomposition of EPE</vt:lpstr>
      <vt:lpstr>Bias-Variance Trade-off for EPE:</vt:lpstr>
      <vt:lpstr>Another View: Bias and Variance Trade-off for parameter estimation</vt:lpstr>
      <vt:lpstr>Bias And Variance Trade-off for Parameter Estimation (Extra)</vt:lpstr>
      <vt:lpstr>Today</vt:lpstr>
      <vt:lpstr>(1) Randomness of Training Sets</vt:lpstr>
      <vt:lpstr>Bias-variance tradeoff</vt:lpstr>
      <vt:lpstr>Randomness of Train Set =&gt; Variance of Models, e.g.,</vt:lpstr>
      <vt:lpstr>Randomness of Train Set =&gt; Variance of Models, e.g.,</vt:lpstr>
      <vt:lpstr>Bias-Variance Tradeoff / Model Selection</vt:lpstr>
      <vt:lpstr>Bias-Variance Trade-off</vt:lpstr>
      <vt:lpstr>Bias-Variance Tradeoff / Model Selection</vt:lpstr>
      <vt:lpstr>Regression: Complexity versus Goodness of Fit</vt:lpstr>
      <vt:lpstr>Classification, Decision boundaries in global vs. local models</vt:lpstr>
      <vt:lpstr>PowerPoint 演示文稿</vt:lpstr>
      <vt:lpstr>Bias2 + variance / Model Selection?</vt:lpstr>
      <vt:lpstr>References</vt:lpstr>
      <vt:lpstr>The battle against overfitting (Extra) :</vt:lpstr>
      <vt:lpstr>For instance, if trying to solve ‘spam detection’ using (Extra)</vt:lpstr>
      <vt:lpstr>Expected prediction error (EPE)</vt:lpstr>
      <vt:lpstr>kNN for minimizing EPE</vt:lpstr>
      <vt:lpstr>Minimize EPE using L2</vt:lpstr>
      <vt:lpstr>Minimize EPE using L2 (another proof)</vt:lpstr>
      <vt:lpstr>Review: EPE with different loss</vt:lpstr>
      <vt:lpstr>Expected prediction error (EPE)</vt:lpstr>
      <vt:lpstr>Practical issues for CV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06-09</dc:title>
  <dc:creator>cyx590</dc:creator>
  <cp:lastModifiedBy>Beilun Wang</cp:lastModifiedBy>
  <cp:revision>331</cp:revision>
  <dcterms:created xsi:type="dcterms:W3CDTF">2019-04-07T06:41:07Z</dcterms:created>
  <dcterms:modified xsi:type="dcterms:W3CDTF">2020-03-31T11:18:01Z</dcterms:modified>
</cp:coreProperties>
</file>