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65" r:id="rId2"/>
    <p:sldId id="282" r:id="rId3"/>
    <p:sldId id="354" r:id="rId4"/>
    <p:sldId id="355" r:id="rId5"/>
    <p:sldId id="278" r:id="rId6"/>
    <p:sldId id="356" r:id="rId7"/>
    <p:sldId id="391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93" r:id="rId18"/>
    <p:sldId id="366" r:id="rId19"/>
    <p:sldId id="367" r:id="rId20"/>
    <p:sldId id="368" r:id="rId21"/>
    <p:sldId id="370" r:id="rId22"/>
    <p:sldId id="371" r:id="rId23"/>
    <p:sldId id="394" r:id="rId24"/>
    <p:sldId id="372" r:id="rId25"/>
    <p:sldId id="395" r:id="rId26"/>
    <p:sldId id="373" r:id="rId27"/>
    <p:sldId id="374" r:id="rId28"/>
    <p:sldId id="375" r:id="rId29"/>
    <p:sldId id="377" r:id="rId30"/>
    <p:sldId id="396" r:id="rId31"/>
    <p:sldId id="378" r:id="rId32"/>
    <p:sldId id="379" r:id="rId33"/>
    <p:sldId id="380" r:id="rId34"/>
    <p:sldId id="381" r:id="rId35"/>
    <p:sldId id="382" r:id="rId36"/>
    <p:sldId id="397" r:id="rId37"/>
    <p:sldId id="383" r:id="rId38"/>
    <p:sldId id="384" r:id="rId39"/>
    <p:sldId id="385" r:id="rId40"/>
    <p:sldId id="386" r:id="rId41"/>
    <p:sldId id="387" r:id="rId42"/>
    <p:sldId id="398" r:id="rId43"/>
    <p:sldId id="388" r:id="rId44"/>
    <p:sldId id="269" r:id="rId45"/>
    <p:sldId id="268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</p14:sldIdLst>
        </p14:section>
        <p14:section name="content" id="{AE999BAE-2150-4B27-8D23-110EB47F0269}">
          <p14:sldIdLst>
            <p14:sldId id="282"/>
            <p14:sldId id="354"/>
            <p14:sldId id="355"/>
          </p14:sldIdLst>
        </p14:section>
        <p14:section name="1" id="{59391420-7C88-4297-940F-71508F2B6A9F}">
          <p14:sldIdLst>
            <p14:sldId id="278"/>
            <p14:sldId id="356"/>
            <p14:sldId id="391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</p14:sldIdLst>
        </p14:section>
        <p14:section name="2" id="{83708B0C-B20F-4D14-A95C-3B29094346D5}">
          <p14:sldIdLst>
            <p14:sldId id="393"/>
            <p14:sldId id="366"/>
            <p14:sldId id="367"/>
            <p14:sldId id="368"/>
            <p14:sldId id="370"/>
            <p14:sldId id="371"/>
          </p14:sldIdLst>
        </p14:section>
        <p14:section name="3" id="{929BAA1D-5E9D-4E39-ABB8-A66CA59AFD5A}">
          <p14:sldIdLst>
            <p14:sldId id="394"/>
            <p14:sldId id="372"/>
            <p14:sldId id="395"/>
            <p14:sldId id="373"/>
            <p14:sldId id="374"/>
            <p14:sldId id="375"/>
            <p14:sldId id="377"/>
          </p14:sldIdLst>
        </p14:section>
        <p14:section name="4" id="{6A890283-BF12-42F9-94A8-EC2FE07048C7}">
          <p14:sldIdLst>
            <p14:sldId id="396"/>
            <p14:sldId id="378"/>
            <p14:sldId id="379"/>
            <p14:sldId id="380"/>
            <p14:sldId id="381"/>
            <p14:sldId id="382"/>
          </p14:sldIdLst>
        </p14:section>
        <p14:section name="5" id="{71C907ED-22BC-42A2-8050-9FD5F19A781E}">
          <p14:sldIdLst>
            <p14:sldId id="397"/>
            <p14:sldId id="383"/>
            <p14:sldId id="384"/>
            <p14:sldId id="385"/>
            <p14:sldId id="386"/>
            <p14:sldId id="387"/>
            <p14:sldId id="398"/>
            <p14:sldId id="388"/>
          </p14:sldIdLst>
        </p14:section>
        <p14:section name="Final" id="{E1E3221E-6D36-4C82-B070-E76D7D2AEF93}">
          <p14:sldIdLst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嘉莹" initials="周" lastIdx="2" clrIdx="0">
    <p:extLst>
      <p:ext uri="{19B8F6BF-5375-455C-9EA6-DF929625EA0E}">
        <p15:presenceInfo xmlns:p15="http://schemas.microsoft.com/office/powerpoint/2012/main" userId="7d1847ba86bbe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CFF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1601" autoAdjust="0"/>
  </p:normalViewPr>
  <p:slideViewPr>
    <p:cSldViewPr snapToGrid="0">
      <p:cViewPr varScale="1">
        <p:scale>
          <a:sx n="55" d="100"/>
          <a:sy n="55" d="100"/>
        </p:scale>
        <p:origin x="3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8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8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qiyanjun.github.io/2019f-UVA-CS6316-Machine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cs typeface="+mn-ea"/>
                <a:sym typeface="+mn-lt"/>
              </a:rPr>
              <a:t>Dr. </a:t>
            </a:r>
            <a:r>
              <a:rPr lang="en-US" sz="2400" spc="-85" dirty="0">
                <a:cs typeface="+mn-ea"/>
                <a:sym typeface="+mn-lt"/>
              </a:rPr>
              <a:t>Beilun Wang</a:t>
            </a:r>
            <a:r>
              <a:rPr sz="2400" spc="55" dirty="0">
                <a:cs typeface="+mn-ea"/>
                <a:sym typeface="+mn-lt"/>
              </a:rPr>
              <a:t> </a:t>
            </a:r>
            <a:endParaRPr sz="24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cs typeface="+mn-ea"/>
              <a:sym typeface="+mn-lt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cs typeface="+mn-ea"/>
                <a:sym typeface="+mn-lt"/>
              </a:rPr>
              <a:t>         Southeast  </a:t>
            </a:r>
            <a:r>
              <a:rPr sz="2400" spc="-10" dirty="0">
                <a:cs typeface="+mn-ea"/>
                <a:sym typeface="+mn-lt"/>
              </a:rPr>
              <a:t>University </a:t>
            </a:r>
            <a:r>
              <a:rPr sz="2400" spc="-5" dirty="0">
                <a:cs typeface="+mn-ea"/>
                <a:sym typeface="+mn-lt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cs typeface="+mn-ea"/>
                <a:sym typeface="+mn-lt"/>
              </a:rPr>
              <a:t>               School</a:t>
            </a:r>
            <a:r>
              <a:rPr sz="2400" spc="-5" dirty="0">
                <a:cs typeface="+mn-ea"/>
                <a:sym typeface="+mn-lt"/>
              </a:rPr>
              <a:t> of  Computer</a:t>
            </a:r>
            <a:r>
              <a:rPr sz="2400" spc="-8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cs typeface="+mn-ea"/>
                <a:sym typeface="+mn-lt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>
                <a:ea typeface="+mn-ea"/>
                <a:cs typeface="+mn-ea"/>
                <a:sym typeface="+mn-lt"/>
              </a:rPr>
              <a:t>Machine</a:t>
            </a:r>
            <a:r>
              <a:rPr lang="en-US" sz="5300" spc="-35" dirty="0">
                <a:ea typeface="+mn-ea"/>
                <a:cs typeface="+mn-ea"/>
                <a:sym typeface="+mn-lt"/>
              </a:rPr>
              <a:t> </a:t>
            </a:r>
            <a:r>
              <a:rPr lang="en-US" sz="5300" spc="45" dirty="0">
                <a:ea typeface="+mn-ea"/>
                <a:cs typeface="+mn-ea"/>
                <a:sym typeface="+mn-lt"/>
              </a:rPr>
              <a:t>Learning</a:t>
            </a:r>
            <a:endParaRPr lang="en-US" sz="5300" dirty="0">
              <a:ea typeface="+mn-ea"/>
              <a:cs typeface="+mn-ea"/>
              <a:sym typeface="+mn-lt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271264" y="2422695"/>
            <a:ext cx="8601472" cy="24718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300" b="0" spc="3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Lecture </a:t>
            </a:r>
            <a:r>
              <a:rPr lang="en-US" altLang="zh-CN" sz="5300" b="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17c</a:t>
            </a:r>
            <a:r>
              <a:rPr sz="5300" b="0" spc="35" dirty="0" smtClean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:</a:t>
            </a:r>
            <a:r>
              <a:rPr lang="en-US" sz="5300" spc="35" dirty="0" smtClean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 </a:t>
            </a:r>
            <a:r>
              <a:rPr lang="en-US" sz="53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Naïve Bayes Classifier for Text Classification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5300" dirty="0">
              <a:latin typeface="Calibri Light" panose="020F0302020204030204" pitchFamily="34" charset="0"/>
              <a:cs typeface="Calibri Light" panose="020F03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bag of words representation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229BE55-E03B-471D-A482-F412AAFDD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3" y="1502889"/>
            <a:ext cx="9022862" cy="47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8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140212" cy="584442"/>
          </a:xfrm>
        </p:spPr>
        <p:txBody>
          <a:bodyPr/>
          <a:lstStyle/>
          <a:p>
            <a:r>
              <a:rPr lang="en-US" altLang="zh-CN" sz="3200" spc="-2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Representing </a:t>
            </a:r>
            <a:r>
              <a:rPr lang="en-US" altLang="zh-CN" sz="3200" spc="-2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text:  </a:t>
            </a:r>
            <a:r>
              <a:rPr lang="en-US" altLang="zh-CN" sz="320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a </a:t>
            </a:r>
            <a:r>
              <a:rPr lang="en-US" altLang="zh-CN" sz="3200" spc="-2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list </a:t>
            </a:r>
            <a:r>
              <a:rPr lang="en-US" altLang="zh-CN" sz="320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of </a:t>
            </a:r>
            <a:r>
              <a:rPr lang="en-US" altLang="zh-CN" sz="3200" spc="-2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words</a:t>
            </a:r>
            <a:r>
              <a:rPr lang="en-US" altLang="zh-CN" sz="3200" spc="-8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 </a:t>
            </a:r>
            <a:r>
              <a:rPr lang="zh-CN" altLang="en-US" sz="3200" spc="-8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→ </a:t>
            </a:r>
            <a:r>
              <a:rPr lang="en-US" altLang="zh-CN" sz="3200" spc="-5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Dictionary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/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4194622-0D34-4767-91F8-462687F4BED5}"/>
              </a:ext>
            </a:extLst>
          </p:cNvPr>
          <p:cNvSpPr txBox="1"/>
          <p:nvPr/>
        </p:nvSpPr>
        <p:spPr>
          <a:xfrm>
            <a:off x="704215" y="4961152"/>
            <a:ext cx="781113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cs typeface="+mn-ea"/>
                <a:sym typeface="+mn-lt"/>
              </a:rPr>
              <a:t>Common refinements: </a:t>
            </a:r>
            <a:r>
              <a:rPr sz="2800" spc="-15" dirty="0">
                <a:solidFill>
                  <a:srgbClr val="FF0000"/>
                </a:solidFill>
                <a:cs typeface="+mn-ea"/>
                <a:sym typeface="+mn-lt"/>
              </a:rPr>
              <a:t>remove stopwords</a:t>
            </a:r>
            <a:r>
              <a:rPr sz="2800" spc="-15" dirty="0">
                <a:cs typeface="+mn-ea"/>
                <a:sym typeface="+mn-lt"/>
              </a:rPr>
              <a:t>, </a:t>
            </a:r>
            <a:r>
              <a:rPr sz="2800" spc="-5" dirty="0">
                <a:solidFill>
                  <a:srgbClr val="006600"/>
                </a:solidFill>
                <a:cs typeface="+mn-ea"/>
                <a:sym typeface="+mn-lt"/>
              </a:rPr>
              <a:t>stemming, </a:t>
            </a:r>
            <a:r>
              <a:rPr sz="2800" spc="-5" dirty="0">
                <a:cs typeface="+mn-ea"/>
                <a:sym typeface="+mn-lt"/>
              </a:rPr>
              <a:t>collapsing multiple </a:t>
            </a:r>
            <a:r>
              <a:rPr sz="2800" spc="-5" dirty="0" smtClean="0">
                <a:cs typeface="+mn-ea"/>
                <a:sym typeface="+mn-lt"/>
              </a:rPr>
              <a:t>occurrences </a:t>
            </a:r>
            <a:r>
              <a:rPr sz="2800" spc="-5" dirty="0">
                <a:cs typeface="+mn-ea"/>
                <a:sym typeface="+mn-lt"/>
              </a:rPr>
              <a:t>of </a:t>
            </a:r>
            <a:r>
              <a:rPr sz="2800" spc="-15" dirty="0">
                <a:cs typeface="+mn-ea"/>
                <a:sym typeface="+mn-lt"/>
              </a:rPr>
              <a:t>words </a:t>
            </a:r>
            <a:r>
              <a:rPr sz="2800" spc="-10" dirty="0">
                <a:cs typeface="+mn-ea"/>
                <a:sym typeface="+mn-lt"/>
              </a:rPr>
              <a:t>into</a:t>
            </a:r>
            <a:r>
              <a:rPr sz="2800" spc="10" dirty="0">
                <a:cs typeface="+mn-ea"/>
                <a:sym typeface="+mn-lt"/>
              </a:rPr>
              <a:t> </a:t>
            </a:r>
            <a:r>
              <a:rPr sz="2800" spc="-5" dirty="0">
                <a:cs typeface="+mn-ea"/>
                <a:sym typeface="+mn-lt"/>
              </a:rPr>
              <a:t>one….</a:t>
            </a:r>
            <a:endParaRPr sz="2800" dirty="0">
              <a:cs typeface="+mn-ea"/>
              <a:sym typeface="+mn-lt"/>
            </a:endParaRPr>
          </a:p>
        </p:txBody>
      </p:sp>
      <p:grpSp>
        <p:nvGrpSpPr>
          <p:cNvPr id="12" name="object 15">
            <a:extLst>
              <a:ext uri="{FF2B5EF4-FFF2-40B4-BE49-F238E27FC236}">
                <a16:creationId xmlns:a16="http://schemas.microsoft.com/office/drawing/2014/main" id="{035E6A4F-E9D0-49A7-A3FF-F5FDA3C9C230}"/>
              </a:ext>
            </a:extLst>
          </p:cNvPr>
          <p:cNvGrpSpPr/>
          <p:nvPr/>
        </p:nvGrpSpPr>
        <p:grpSpPr>
          <a:xfrm>
            <a:off x="4876019" y="2646649"/>
            <a:ext cx="704215" cy="988060"/>
            <a:chOff x="5020055" y="2569464"/>
            <a:chExt cx="704215" cy="988060"/>
          </a:xfrm>
        </p:grpSpPr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C8D5C78C-16C6-4846-A770-F09CDA8F1A47}"/>
                </a:ext>
              </a:extLst>
            </p:cNvPr>
            <p:cNvSpPr/>
            <p:nvPr/>
          </p:nvSpPr>
          <p:spPr>
            <a:xfrm>
              <a:off x="5020055" y="2569464"/>
              <a:ext cx="704088" cy="9875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26EFF390-5948-4D17-A0DB-99D54B3B0C62}"/>
                </a:ext>
              </a:extLst>
            </p:cNvPr>
            <p:cNvSpPr/>
            <p:nvPr/>
          </p:nvSpPr>
          <p:spPr>
            <a:xfrm>
              <a:off x="5067299" y="2603500"/>
              <a:ext cx="609599" cy="8726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E61307D5-F522-4186-A2E0-167AB6C7A428}"/>
                </a:ext>
              </a:extLst>
            </p:cNvPr>
            <p:cNvSpPr/>
            <p:nvPr/>
          </p:nvSpPr>
          <p:spPr>
            <a:xfrm>
              <a:off x="5067299" y="2603500"/>
              <a:ext cx="609600" cy="873125"/>
            </a:xfrm>
            <a:custGeom>
              <a:avLst/>
              <a:gdLst/>
              <a:ahLst/>
              <a:cxnLst/>
              <a:rect l="l" t="t" r="r" b="b"/>
              <a:pathLst>
                <a:path w="609600" h="873125">
                  <a:moveTo>
                    <a:pt x="0" y="218162"/>
                  </a:moveTo>
                  <a:lnTo>
                    <a:pt x="304800" y="218162"/>
                  </a:lnTo>
                  <a:lnTo>
                    <a:pt x="304800" y="0"/>
                  </a:lnTo>
                  <a:lnTo>
                    <a:pt x="609600" y="436324"/>
                  </a:lnTo>
                  <a:lnTo>
                    <a:pt x="304800" y="872649"/>
                  </a:lnTo>
                  <a:lnTo>
                    <a:pt x="304800" y="654487"/>
                  </a:lnTo>
                  <a:lnTo>
                    <a:pt x="0" y="654487"/>
                  </a:lnTo>
                  <a:lnTo>
                    <a:pt x="0" y="218162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8316C38F-6D47-4E43-958E-D8669122E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" y="1523655"/>
            <a:ext cx="4517528" cy="304826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34D7000-EB51-476E-99F7-CAAE991F1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325" y="1312141"/>
            <a:ext cx="2591025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781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‘Bag of words’ representation of text</a:t>
            </a:r>
            <a:br>
              <a:rPr lang="en-US" altLang="zh-CN" dirty="0">
                <a:ea typeface="+mn-ea"/>
                <a:cs typeface="+mn-ea"/>
                <a:sym typeface="+mn-lt"/>
              </a:rPr>
            </a:b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BE6798A-575B-4757-9A02-5250DA7B701F}"/>
              </a:ext>
            </a:extLst>
          </p:cNvPr>
          <p:cNvSpPr txBox="1"/>
          <p:nvPr/>
        </p:nvSpPr>
        <p:spPr>
          <a:xfrm>
            <a:off x="704215" y="4961152"/>
            <a:ext cx="781113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+mn-ea"/>
                <a:sym typeface="+mn-lt"/>
              </a:rPr>
              <a:t>Bag of word representation: Represent text as a vector of word </a:t>
            </a:r>
            <a:r>
              <a:rPr lang="en-US" sz="2800" spc="-5" dirty="0">
                <a:solidFill>
                  <a:srgbClr val="FF0000"/>
                </a:solidFill>
                <a:cs typeface="+mn-ea"/>
                <a:sym typeface="+mn-lt"/>
              </a:rPr>
              <a:t>frequencies</a:t>
            </a:r>
            <a:r>
              <a:rPr lang="en-US" sz="2800" spc="-5" dirty="0">
                <a:cs typeface="+mn-ea"/>
                <a:sym typeface="+mn-lt"/>
              </a:rPr>
              <a:t>.</a:t>
            </a:r>
          </a:p>
        </p:txBody>
      </p:sp>
      <p:grpSp>
        <p:nvGrpSpPr>
          <p:cNvPr id="8" name="object 15">
            <a:extLst>
              <a:ext uri="{FF2B5EF4-FFF2-40B4-BE49-F238E27FC236}">
                <a16:creationId xmlns:a16="http://schemas.microsoft.com/office/drawing/2014/main" id="{4DD3ACA7-B037-486E-A545-15623AE34217}"/>
              </a:ext>
            </a:extLst>
          </p:cNvPr>
          <p:cNvGrpSpPr/>
          <p:nvPr/>
        </p:nvGrpSpPr>
        <p:grpSpPr>
          <a:xfrm>
            <a:off x="4876019" y="2646649"/>
            <a:ext cx="704215" cy="988060"/>
            <a:chOff x="5020055" y="2569464"/>
            <a:chExt cx="704215" cy="988060"/>
          </a:xfrm>
        </p:grpSpPr>
        <p:sp>
          <p:nvSpPr>
            <p:cNvPr id="9" name="object 16">
              <a:extLst>
                <a:ext uri="{FF2B5EF4-FFF2-40B4-BE49-F238E27FC236}">
                  <a16:creationId xmlns:a16="http://schemas.microsoft.com/office/drawing/2014/main" id="{DE39F1C9-17AB-4D2A-B4B6-ED7CE4E0395C}"/>
                </a:ext>
              </a:extLst>
            </p:cNvPr>
            <p:cNvSpPr/>
            <p:nvPr/>
          </p:nvSpPr>
          <p:spPr>
            <a:xfrm>
              <a:off x="5020055" y="2569464"/>
              <a:ext cx="704088" cy="9875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7">
              <a:extLst>
                <a:ext uri="{FF2B5EF4-FFF2-40B4-BE49-F238E27FC236}">
                  <a16:creationId xmlns:a16="http://schemas.microsoft.com/office/drawing/2014/main" id="{3A33DBAB-0002-48B1-9E52-ABB8042119B2}"/>
                </a:ext>
              </a:extLst>
            </p:cNvPr>
            <p:cNvSpPr/>
            <p:nvPr/>
          </p:nvSpPr>
          <p:spPr>
            <a:xfrm>
              <a:off x="5067299" y="2603500"/>
              <a:ext cx="609599" cy="8726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18">
              <a:extLst>
                <a:ext uri="{FF2B5EF4-FFF2-40B4-BE49-F238E27FC236}">
                  <a16:creationId xmlns:a16="http://schemas.microsoft.com/office/drawing/2014/main" id="{5070057F-35E6-4912-AE8F-B234A775F206}"/>
                </a:ext>
              </a:extLst>
            </p:cNvPr>
            <p:cNvSpPr/>
            <p:nvPr/>
          </p:nvSpPr>
          <p:spPr>
            <a:xfrm>
              <a:off x="5067299" y="2603500"/>
              <a:ext cx="609600" cy="873125"/>
            </a:xfrm>
            <a:custGeom>
              <a:avLst/>
              <a:gdLst/>
              <a:ahLst/>
              <a:cxnLst/>
              <a:rect l="l" t="t" r="r" b="b"/>
              <a:pathLst>
                <a:path w="609600" h="873125">
                  <a:moveTo>
                    <a:pt x="0" y="218162"/>
                  </a:moveTo>
                  <a:lnTo>
                    <a:pt x="304800" y="218162"/>
                  </a:lnTo>
                  <a:lnTo>
                    <a:pt x="304800" y="0"/>
                  </a:lnTo>
                  <a:lnTo>
                    <a:pt x="609600" y="436324"/>
                  </a:lnTo>
                  <a:lnTo>
                    <a:pt x="304800" y="872649"/>
                  </a:lnTo>
                  <a:lnTo>
                    <a:pt x="304800" y="654487"/>
                  </a:lnTo>
                  <a:lnTo>
                    <a:pt x="0" y="654487"/>
                  </a:lnTo>
                  <a:lnTo>
                    <a:pt x="0" y="218162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25EEF62-30AE-4CE4-9E72-E5F311C2D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" y="1523655"/>
            <a:ext cx="4517528" cy="304826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35145E2-7D90-4C22-81B8-69EE98E11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325" y="1310736"/>
            <a:ext cx="2591025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71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437"/>
            <a:ext cx="7999535" cy="619611"/>
          </a:xfrm>
        </p:spPr>
        <p:txBody>
          <a:bodyPr/>
          <a:lstStyle/>
          <a:p>
            <a:r>
              <a:rPr lang="en-US" altLang="zh-CN" sz="3200" spc="-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Another ‘</a:t>
            </a:r>
            <a:r>
              <a:rPr lang="en-US" altLang="zh-CN" sz="320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Bag of </a:t>
            </a:r>
            <a:r>
              <a:rPr lang="en-US" altLang="zh-CN" sz="3200" spc="-2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words’ representation </a:t>
            </a:r>
            <a:r>
              <a:rPr lang="en-US" altLang="zh-CN" sz="320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of  </a:t>
            </a:r>
            <a:r>
              <a:rPr lang="en-US" altLang="zh-CN" sz="3200" spc="-2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text </a:t>
            </a:r>
            <a:r>
              <a:rPr lang="zh-CN" altLang="en-US" sz="3200" spc="-2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→</a:t>
            </a:r>
            <a:r>
              <a:rPr lang="en-US" altLang="zh-CN" sz="320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Each dictionary word as Boolean</a:t>
            </a:r>
            <a:endParaRPr lang="zh-CN" altLang="en-US" sz="3200" dirty="0">
              <a:solidFill>
                <a:srgbClr val="0070C0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F590D7A-D505-4B56-A62E-44298B9DCA9F}"/>
              </a:ext>
            </a:extLst>
          </p:cNvPr>
          <p:cNvSpPr txBox="1"/>
          <p:nvPr/>
        </p:nvSpPr>
        <p:spPr>
          <a:xfrm>
            <a:off x="704215" y="4961152"/>
            <a:ext cx="7811135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800" spc="-5" dirty="0">
                <a:cs typeface="+mn-ea"/>
                <a:sym typeface="+mn-lt"/>
              </a:rPr>
              <a:t>Bag of word representation: </a:t>
            </a:r>
            <a:r>
              <a:rPr lang="en-US" altLang="zh-CN" sz="2800" spc="-10" dirty="0">
                <a:cs typeface="+mn-ea"/>
                <a:sym typeface="+mn-lt"/>
              </a:rPr>
              <a:t>Represent </a:t>
            </a:r>
            <a:r>
              <a:rPr lang="en-US" altLang="zh-CN" sz="2800" spc="-15" dirty="0">
                <a:cs typeface="+mn-ea"/>
                <a:sym typeface="+mn-lt"/>
              </a:rPr>
              <a:t>text </a:t>
            </a:r>
            <a:r>
              <a:rPr lang="en-US" altLang="zh-CN" sz="2800" dirty="0">
                <a:cs typeface="+mn-ea"/>
                <a:sym typeface="+mn-lt"/>
              </a:rPr>
              <a:t>as a </a:t>
            </a:r>
            <a:r>
              <a:rPr lang="en-US" altLang="zh-CN" sz="2800" spc="-10" dirty="0">
                <a:cs typeface="+mn-ea"/>
                <a:sym typeface="+mn-lt"/>
              </a:rPr>
              <a:t>vector </a:t>
            </a:r>
            <a:r>
              <a:rPr lang="en-US" altLang="zh-CN" sz="2800" dirty="0">
                <a:cs typeface="+mn-ea"/>
                <a:sym typeface="+mn-lt"/>
              </a:rPr>
              <a:t>of </a:t>
            </a:r>
            <a:r>
              <a:rPr lang="en-US" altLang="zh-CN" sz="2800" spc="-5" dirty="0">
                <a:cs typeface="+mn-ea"/>
                <a:sym typeface="+mn-lt"/>
              </a:rPr>
              <a:t>Boolean </a:t>
            </a:r>
            <a:r>
              <a:rPr lang="en-US" altLang="zh-CN" sz="2800" spc="-10" dirty="0">
                <a:cs typeface="+mn-ea"/>
                <a:sym typeface="+mn-lt"/>
              </a:rPr>
              <a:t>representing </a:t>
            </a:r>
            <a:r>
              <a:rPr lang="en-US" altLang="zh-CN" sz="2800" spc="-5" dirty="0">
                <a:cs typeface="+mn-ea"/>
                <a:sym typeface="+mn-lt"/>
              </a:rPr>
              <a:t>if </a:t>
            </a:r>
            <a:r>
              <a:rPr lang="en-US" altLang="zh-CN" sz="2800" dirty="0">
                <a:cs typeface="+mn-ea"/>
                <a:sym typeface="+mn-lt"/>
              </a:rPr>
              <a:t>a </a:t>
            </a:r>
            <a:r>
              <a:rPr lang="en-US" altLang="zh-CN" sz="2800" spc="-15" dirty="0">
                <a:cs typeface="+mn-ea"/>
                <a:sym typeface="+mn-lt"/>
              </a:rPr>
              <a:t>word </a:t>
            </a:r>
            <a:r>
              <a:rPr lang="en-US" altLang="zh-CN" sz="2800" i="1" spc="-10" dirty="0">
                <a:solidFill>
                  <a:srgbClr val="FF0000"/>
                </a:solidFill>
                <a:cs typeface="+mn-ea"/>
                <a:sym typeface="+mn-lt"/>
              </a:rPr>
              <a:t>Exists </a:t>
            </a:r>
            <a:r>
              <a:rPr lang="en-US" altLang="zh-CN" sz="2800" i="1" dirty="0">
                <a:solidFill>
                  <a:srgbClr val="FF0000"/>
                </a:solidFill>
                <a:cs typeface="+mn-ea"/>
                <a:sym typeface="+mn-lt"/>
              </a:rPr>
              <a:t>or</a:t>
            </a:r>
            <a:r>
              <a:rPr lang="en-US" altLang="zh-CN" sz="2800" i="1" spc="145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2800" i="1" spc="-15" dirty="0">
                <a:solidFill>
                  <a:srgbClr val="FF0000"/>
                </a:solidFill>
                <a:cs typeface="+mn-ea"/>
                <a:sym typeface="+mn-lt"/>
              </a:rPr>
              <a:t>NOT</a:t>
            </a:r>
            <a:r>
              <a:rPr lang="en-US" altLang="zh-CN" sz="2800" spc="-15" dirty="0">
                <a:solidFill>
                  <a:srgbClr val="A50021"/>
                </a:solidFill>
                <a:cs typeface="+mn-ea"/>
                <a:sym typeface="+mn-lt"/>
              </a:rPr>
              <a:t>.</a:t>
            </a:r>
            <a:endParaRPr lang="en-US" altLang="zh-CN" sz="2800" dirty="0">
              <a:cs typeface="+mn-ea"/>
              <a:sym typeface="+mn-l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800" spc="-5" dirty="0">
              <a:cs typeface="+mn-ea"/>
              <a:sym typeface="+mn-lt"/>
            </a:endParaRPr>
          </a:p>
        </p:txBody>
      </p:sp>
      <p:grpSp>
        <p:nvGrpSpPr>
          <p:cNvPr id="8" name="object 15">
            <a:extLst>
              <a:ext uri="{FF2B5EF4-FFF2-40B4-BE49-F238E27FC236}">
                <a16:creationId xmlns:a16="http://schemas.microsoft.com/office/drawing/2014/main" id="{F75A0C3F-349E-423C-BA70-8A87B6FADDE2}"/>
              </a:ext>
            </a:extLst>
          </p:cNvPr>
          <p:cNvGrpSpPr/>
          <p:nvPr/>
        </p:nvGrpSpPr>
        <p:grpSpPr>
          <a:xfrm>
            <a:off x="4876019" y="2646649"/>
            <a:ext cx="704215" cy="988060"/>
            <a:chOff x="5020055" y="2569464"/>
            <a:chExt cx="704215" cy="988060"/>
          </a:xfrm>
        </p:grpSpPr>
        <p:sp>
          <p:nvSpPr>
            <p:cNvPr id="9" name="object 16">
              <a:extLst>
                <a:ext uri="{FF2B5EF4-FFF2-40B4-BE49-F238E27FC236}">
                  <a16:creationId xmlns:a16="http://schemas.microsoft.com/office/drawing/2014/main" id="{9147DAB7-541C-4AE0-A0D4-B8C00954A07E}"/>
                </a:ext>
              </a:extLst>
            </p:cNvPr>
            <p:cNvSpPr/>
            <p:nvPr/>
          </p:nvSpPr>
          <p:spPr>
            <a:xfrm>
              <a:off x="5020055" y="2569464"/>
              <a:ext cx="704088" cy="9875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7">
              <a:extLst>
                <a:ext uri="{FF2B5EF4-FFF2-40B4-BE49-F238E27FC236}">
                  <a16:creationId xmlns:a16="http://schemas.microsoft.com/office/drawing/2014/main" id="{A247D915-A701-4378-97FA-A06E754F4221}"/>
                </a:ext>
              </a:extLst>
            </p:cNvPr>
            <p:cNvSpPr/>
            <p:nvPr/>
          </p:nvSpPr>
          <p:spPr>
            <a:xfrm>
              <a:off x="5067299" y="2603500"/>
              <a:ext cx="609599" cy="8726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18">
              <a:extLst>
                <a:ext uri="{FF2B5EF4-FFF2-40B4-BE49-F238E27FC236}">
                  <a16:creationId xmlns:a16="http://schemas.microsoft.com/office/drawing/2014/main" id="{EE0F71B1-A343-4CFC-8ACE-F82B4D2434CE}"/>
                </a:ext>
              </a:extLst>
            </p:cNvPr>
            <p:cNvSpPr/>
            <p:nvPr/>
          </p:nvSpPr>
          <p:spPr>
            <a:xfrm>
              <a:off x="5067299" y="2603500"/>
              <a:ext cx="609600" cy="873125"/>
            </a:xfrm>
            <a:custGeom>
              <a:avLst/>
              <a:gdLst/>
              <a:ahLst/>
              <a:cxnLst/>
              <a:rect l="l" t="t" r="r" b="b"/>
              <a:pathLst>
                <a:path w="609600" h="873125">
                  <a:moveTo>
                    <a:pt x="0" y="218162"/>
                  </a:moveTo>
                  <a:lnTo>
                    <a:pt x="304800" y="218162"/>
                  </a:lnTo>
                  <a:lnTo>
                    <a:pt x="304800" y="0"/>
                  </a:lnTo>
                  <a:lnTo>
                    <a:pt x="609600" y="436324"/>
                  </a:lnTo>
                  <a:lnTo>
                    <a:pt x="304800" y="872649"/>
                  </a:lnTo>
                  <a:lnTo>
                    <a:pt x="304800" y="654487"/>
                  </a:lnTo>
                  <a:lnTo>
                    <a:pt x="0" y="654487"/>
                  </a:lnTo>
                  <a:lnTo>
                    <a:pt x="0" y="218162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43E913A9-737A-4E7F-8FC4-50D9213AB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" y="1523655"/>
            <a:ext cx="4517528" cy="30482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597C15-5F28-491F-984F-8663B9F0A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73" y="1392287"/>
            <a:ext cx="264717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2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Bag of words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What simplifying assumption are we taking?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We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assume </a:t>
            </a:r>
            <a:r>
              <a:rPr lang="en-US" altLang="zh-CN" dirty="0">
                <a:ea typeface="+mn-ea"/>
                <a:cs typeface="+mn-ea"/>
                <a:sym typeface="+mn-lt"/>
              </a:rPr>
              <a:t>word order is not important.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BB7353-BC12-4729-9F69-57259648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15" y="2647255"/>
            <a:ext cx="2723654" cy="363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0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Bag of words representation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2FF3EAE-4655-4D99-ABFD-1CEEDAB9D468}"/>
              </a:ext>
            </a:extLst>
          </p:cNvPr>
          <p:cNvSpPr/>
          <p:nvPr/>
        </p:nvSpPr>
        <p:spPr>
          <a:xfrm>
            <a:off x="304800" y="1600200"/>
            <a:ext cx="3627437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423A841-BBCE-4BD5-A114-19EC30873A08}"/>
              </a:ext>
            </a:extLst>
          </p:cNvPr>
          <p:cNvGrpSpPr/>
          <p:nvPr/>
        </p:nvGrpSpPr>
        <p:grpSpPr>
          <a:xfrm>
            <a:off x="762000" y="1600200"/>
            <a:ext cx="4114800" cy="3886200"/>
            <a:chOff x="762000" y="1600200"/>
            <a:chExt cx="4114800" cy="388620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893CAB2A-663C-4C81-AD6C-CE34A1C0F61B}"/>
                </a:ext>
              </a:extLst>
            </p:cNvPr>
            <p:cNvSpPr/>
            <p:nvPr/>
          </p:nvSpPr>
          <p:spPr>
            <a:xfrm>
              <a:off x="762000" y="1828800"/>
              <a:ext cx="2819400" cy="76200"/>
            </a:xfrm>
            <a:custGeom>
              <a:avLst/>
              <a:gdLst/>
              <a:ahLst/>
              <a:cxnLst/>
              <a:rect l="l" t="t" r="r" b="b"/>
              <a:pathLst>
                <a:path w="2819400" h="76200">
                  <a:moveTo>
                    <a:pt x="0" y="0"/>
                  </a:moveTo>
                  <a:lnTo>
                    <a:pt x="2819401" y="0"/>
                  </a:lnTo>
                  <a:lnTo>
                    <a:pt x="2819401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E505A36-F460-454E-A54A-8BA3A937C510}"/>
                </a:ext>
              </a:extLst>
            </p:cNvPr>
            <p:cNvSpPr txBox="1"/>
            <p:nvPr/>
          </p:nvSpPr>
          <p:spPr>
            <a:xfrm>
              <a:off x="3660140" y="1697228"/>
              <a:ext cx="1216660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cs typeface="+mn-ea"/>
                  <a:sym typeface="+mn-lt"/>
                </a:rPr>
                <a:t>document</a:t>
              </a:r>
              <a:r>
                <a:rPr sz="2000" spc="-65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i</a:t>
              </a:r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54C083C-F901-41BC-8A74-8044D1408410}"/>
                </a:ext>
              </a:extLst>
            </p:cNvPr>
            <p:cNvSpPr/>
            <p:nvPr/>
          </p:nvSpPr>
          <p:spPr>
            <a:xfrm>
              <a:off x="2971800" y="1600200"/>
              <a:ext cx="76200" cy="3886200"/>
            </a:xfrm>
            <a:custGeom>
              <a:avLst/>
              <a:gdLst/>
              <a:ahLst/>
              <a:cxnLst/>
              <a:rect l="l" t="t" r="r" b="b"/>
              <a:pathLst>
                <a:path w="76200" h="3886200">
                  <a:moveTo>
                    <a:pt x="0" y="0"/>
                  </a:moveTo>
                  <a:lnTo>
                    <a:pt x="76200" y="0"/>
                  </a:lnTo>
                  <a:lnTo>
                    <a:pt x="76200" y="3886202"/>
                  </a:lnTo>
                  <a:lnTo>
                    <a:pt x="0" y="3886202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A50021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474520A-9F58-4114-AF31-83B5578B1617}"/>
              </a:ext>
            </a:extLst>
          </p:cNvPr>
          <p:cNvGrpSpPr/>
          <p:nvPr/>
        </p:nvGrpSpPr>
        <p:grpSpPr>
          <a:xfrm>
            <a:off x="3040507" y="1892833"/>
            <a:ext cx="5148627" cy="1709122"/>
            <a:chOff x="3040507" y="1892833"/>
            <a:chExt cx="5148627" cy="1709122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A08D80D3-F931-44BF-B861-F3E490F454A9}"/>
                </a:ext>
              </a:extLst>
            </p:cNvPr>
            <p:cNvSpPr/>
            <p:nvPr/>
          </p:nvSpPr>
          <p:spPr>
            <a:xfrm>
              <a:off x="3040507" y="1892833"/>
              <a:ext cx="998219" cy="622300"/>
            </a:xfrm>
            <a:custGeom>
              <a:avLst/>
              <a:gdLst/>
              <a:ahLst/>
              <a:cxnLst/>
              <a:rect l="l" t="t" r="r" b="b"/>
              <a:pathLst>
                <a:path w="998220" h="622300">
                  <a:moveTo>
                    <a:pt x="917595" y="589003"/>
                  </a:moveTo>
                  <a:lnTo>
                    <a:pt x="902614" y="613346"/>
                  </a:lnTo>
                  <a:lnTo>
                    <a:pt x="998093" y="621766"/>
                  </a:lnTo>
                  <a:lnTo>
                    <a:pt x="982405" y="596493"/>
                  </a:lnTo>
                  <a:lnTo>
                    <a:pt x="929767" y="596493"/>
                  </a:lnTo>
                  <a:lnTo>
                    <a:pt x="917595" y="589003"/>
                  </a:lnTo>
                  <a:close/>
                </a:path>
                <a:path w="998220" h="622300">
                  <a:moveTo>
                    <a:pt x="932569" y="564670"/>
                  </a:moveTo>
                  <a:lnTo>
                    <a:pt x="917595" y="589003"/>
                  </a:lnTo>
                  <a:lnTo>
                    <a:pt x="929767" y="596493"/>
                  </a:lnTo>
                  <a:lnTo>
                    <a:pt x="944740" y="572160"/>
                  </a:lnTo>
                  <a:lnTo>
                    <a:pt x="932569" y="564670"/>
                  </a:lnTo>
                  <a:close/>
                </a:path>
                <a:path w="998220" h="622300">
                  <a:moveTo>
                    <a:pt x="947546" y="540334"/>
                  </a:moveTo>
                  <a:lnTo>
                    <a:pt x="932569" y="564670"/>
                  </a:lnTo>
                  <a:lnTo>
                    <a:pt x="944740" y="572160"/>
                  </a:lnTo>
                  <a:lnTo>
                    <a:pt x="929767" y="596493"/>
                  </a:lnTo>
                  <a:lnTo>
                    <a:pt x="982405" y="596493"/>
                  </a:lnTo>
                  <a:lnTo>
                    <a:pt x="947546" y="540334"/>
                  </a:lnTo>
                  <a:close/>
                </a:path>
                <a:path w="998220" h="622300">
                  <a:moveTo>
                    <a:pt x="14986" y="0"/>
                  </a:moveTo>
                  <a:lnTo>
                    <a:pt x="0" y="24333"/>
                  </a:lnTo>
                  <a:lnTo>
                    <a:pt x="917595" y="589003"/>
                  </a:lnTo>
                  <a:lnTo>
                    <a:pt x="932569" y="564670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534F4D26-D4C2-4372-98B6-F023E4398601}"/>
                </a:ext>
              </a:extLst>
            </p:cNvPr>
            <p:cNvSpPr txBox="1"/>
            <p:nvPr/>
          </p:nvSpPr>
          <p:spPr>
            <a:xfrm>
              <a:off x="4151668" y="2589498"/>
              <a:ext cx="4037466" cy="1012457"/>
            </a:xfrm>
            <a:prstGeom prst="rect">
              <a:avLst/>
            </a:prstGeom>
            <a:solidFill>
              <a:srgbClr val="C5ECFF"/>
            </a:solidFill>
          </p:spPr>
          <p:txBody>
            <a:bodyPr vert="horz" wrap="square" lIns="0" tIns="37465" rIns="0" bIns="0" rtlCol="0">
              <a:spAutoFit/>
            </a:bodyPr>
            <a:lstStyle/>
            <a:p>
              <a:pPr marL="455930" marR="121920" indent="-326390">
                <a:lnSpc>
                  <a:spcPts val="3820"/>
                </a:lnSpc>
                <a:spcBef>
                  <a:spcPts val="295"/>
                </a:spcBef>
                <a:tabLst>
                  <a:tab pos="1487805" algn="l"/>
                </a:tabLst>
              </a:pPr>
              <a:r>
                <a:rPr sz="2800" i="1" spc="-5" dirty="0">
                  <a:cs typeface="+mn-ea"/>
                  <a:sym typeface="+mn-lt"/>
                </a:rPr>
                <a:t>e.g., </a:t>
              </a:r>
              <a:r>
                <a:rPr sz="2800" i="1" dirty="0">
                  <a:cs typeface="+mn-ea"/>
                  <a:sym typeface="+mn-lt"/>
                </a:rPr>
                <a:t>X </a:t>
              </a:r>
              <a:r>
                <a:rPr sz="2800" i="1" spc="-5" dirty="0">
                  <a:cs typeface="+mn-ea"/>
                  <a:sym typeface="+mn-lt"/>
                </a:rPr>
                <a:t>(i,j) </a:t>
              </a:r>
              <a:r>
                <a:rPr sz="2800" dirty="0">
                  <a:cs typeface="+mn-ea"/>
                  <a:sym typeface="+mn-lt"/>
                </a:rPr>
                <a:t>= </a:t>
              </a:r>
              <a:r>
                <a:rPr sz="2800" i="1" spc="-5" dirty="0">
                  <a:cs typeface="+mn-ea"/>
                  <a:sym typeface="+mn-lt"/>
                </a:rPr>
                <a:t>Frequency of  </a:t>
              </a:r>
              <a:r>
                <a:rPr sz="2800" i="1" spc="-5" dirty="0" smtClean="0">
                  <a:cs typeface="+mn-ea"/>
                  <a:sym typeface="+mn-lt"/>
                </a:rPr>
                <a:t>word</a:t>
              </a:r>
              <a:r>
                <a:rPr lang="en-US" sz="2800" i="1" spc="-5" dirty="0" smtClean="0">
                  <a:cs typeface="+mn-ea"/>
                  <a:sym typeface="+mn-lt"/>
                </a:rPr>
                <a:t> </a:t>
              </a:r>
              <a:r>
                <a:rPr sz="2800" i="1" dirty="0" smtClean="0">
                  <a:cs typeface="+mn-ea"/>
                  <a:sym typeface="+mn-lt"/>
                </a:rPr>
                <a:t>j </a:t>
              </a:r>
              <a:r>
                <a:rPr sz="2800" dirty="0">
                  <a:cs typeface="+mn-ea"/>
                  <a:sym typeface="+mn-lt"/>
                </a:rPr>
                <a:t>in </a:t>
              </a:r>
              <a:r>
                <a:rPr sz="2800" spc="-5" dirty="0">
                  <a:cs typeface="+mn-ea"/>
                  <a:sym typeface="+mn-lt"/>
                </a:rPr>
                <a:t>document</a:t>
              </a:r>
              <a:r>
                <a:rPr sz="2800" spc="-40" dirty="0">
                  <a:cs typeface="+mn-ea"/>
                  <a:sym typeface="+mn-lt"/>
                </a:rPr>
                <a:t> </a:t>
              </a:r>
              <a:r>
                <a:rPr sz="2800" i="1" dirty="0">
                  <a:cs typeface="+mn-ea"/>
                  <a:sym typeface="+mn-lt"/>
                </a:rPr>
                <a:t>i</a:t>
              </a:r>
              <a:endParaRPr sz="2800" dirty="0">
                <a:cs typeface="+mn-ea"/>
                <a:sym typeface="+mn-lt"/>
              </a:endParaRPr>
            </a:p>
          </p:txBody>
        </p:sp>
      </p:grpSp>
      <p:sp>
        <p:nvSpPr>
          <p:cNvPr id="16" name="object 17">
            <a:extLst>
              <a:ext uri="{FF2B5EF4-FFF2-40B4-BE49-F238E27FC236}">
                <a16:creationId xmlns:a16="http://schemas.microsoft.com/office/drawing/2014/main" id="{28E1927E-C768-46A7-AC0C-A5492E1F23F4}"/>
              </a:ext>
            </a:extLst>
          </p:cNvPr>
          <p:cNvSpPr/>
          <p:nvPr/>
        </p:nvSpPr>
        <p:spPr>
          <a:xfrm>
            <a:off x="8230577" y="4210862"/>
            <a:ext cx="313055" cy="369570"/>
          </a:xfrm>
          <a:custGeom>
            <a:avLst/>
            <a:gdLst/>
            <a:ahLst/>
            <a:cxnLst/>
            <a:rect l="l" t="t" r="r" b="b"/>
            <a:pathLst>
              <a:path w="313054" h="369570">
                <a:moveTo>
                  <a:pt x="312915" y="0"/>
                </a:moveTo>
                <a:lnTo>
                  <a:pt x="0" y="0"/>
                </a:lnTo>
                <a:lnTo>
                  <a:pt x="0" y="369328"/>
                </a:lnTo>
                <a:lnTo>
                  <a:pt x="312915" y="369328"/>
                </a:lnTo>
                <a:lnTo>
                  <a:pt x="312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3AEB5D0E-94B2-44FB-A11F-0CED39BC4215}"/>
              </a:ext>
            </a:extLst>
          </p:cNvPr>
          <p:cNvSpPr txBox="1"/>
          <p:nvPr/>
        </p:nvSpPr>
        <p:spPr>
          <a:xfrm>
            <a:off x="2745739" y="5670567"/>
            <a:ext cx="611505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5" dirty="0">
                <a:cs typeface="+mn-ea"/>
                <a:sym typeface="+mn-lt"/>
              </a:rPr>
              <a:t>word</a:t>
            </a:r>
            <a:r>
              <a:rPr sz="1800" spc="-70" dirty="0">
                <a:cs typeface="+mn-ea"/>
                <a:sym typeface="+mn-lt"/>
              </a:rPr>
              <a:t> </a:t>
            </a:r>
            <a:r>
              <a:rPr sz="1800" i="1" dirty="0">
                <a:cs typeface="+mn-ea"/>
                <a:sym typeface="+mn-lt"/>
              </a:rPr>
              <a:t>j</a:t>
            </a:r>
            <a:endParaRPr sz="1800">
              <a:cs typeface="+mn-ea"/>
              <a:sym typeface="+mn-lt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79D58192-2BBF-486D-A538-3AF4DD5905DA}"/>
              </a:ext>
            </a:extLst>
          </p:cNvPr>
          <p:cNvSpPr txBox="1"/>
          <p:nvPr/>
        </p:nvSpPr>
        <p:spPr>
          <a:xfrm>
            <a:off x="841057" y="1262327"/>
            <a:ext cx="28193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000" spc="-5" dirty="0">
                <a:cs typeface="+mn-ea"/>
                <a:sym typeface="+mn-lt"/>
              </a:rPr>
              <a:t>W</a:t>
            </a:r>
            <a:r>
              <a:rPr lang="en-US" altLang="zh-CN" sz="2000" spc="-5" baseline="-25000" dirty="0">
                <a:cs typeface="+mn-ea"/>
                <a:sym typeface="+mn-lt"/>
              </a:rPr>
              <a:t>1</a:t>
            </a:r>
            <a:r>
              <a:rPr lang="en-US" altLang="zh-CN" sz="2000" spc="-5" dirty="0">
                <a:cs typeface="+mn-ea"/>
                <a:sym typeface="+mn-lt"/>
              </a:rPr>
              <a:t> W</a:t>
            </a:r>
            <a:r>
              <a:rPr lang="en-US" altLang="zh-CN" sz="2000" spc="-5" baseline="-25000" dirty="0">
                <a:cs typeface="+mn-ea"/>
                <a:sym typeface="+mn-lt"/>
              </a:rPr>
              <a:t>2</a:t>
            </a:r>
            <a:r>
              <a:rPr lang="en-US" altLang="zh-CN" sz="2000" spc="-5" dirty="0">
                <a:cs typeface="+mn-ea"/>
                <a:sym typeface="+mn-lt"/>
              </a:rPr>
              <a:t>          …           </a:t>
            </a:r>
            <a:r>
              <a:rPr lang="en-US" altLang="zh-CN" sz="2000" spc="-5" dirty="0" err="1">
                <a:cs typeface="+mn-ea"/>
                <a:sym typeface="+mn-lt"/>
              </a:rPr>
              <a:t>W</a:t>
            </a:r>
            <a:r>
              <a:rPr lang="en-US" altLang="zh-CN" sz="2000" spc="-5" baseline="-25000" dirty="0" err="1">
                <a:cs typeface="+mn-ea"/>
                <a:sym typeface="+mn-lt"/>
              </a:rPr>
              <a:t>|v</a:t>
            </a:r>
            <a:r>
              <a:rPr lang="en-US" altLang="zh-CN" sz="2000" spc="-5" baseline="-25000" dirty="0">
                <a:cs typeface="+mn-ea"/>
                <a:sym typeface="+mn-lt"/>
              </a:rPr>
              <a:t>|</a:t>
            </a:r>
            <a:r>
              <a:rPr lang="en-US" altLang="zh-CN" sz="2000" spc="-5" dirty="0">
                <a:cs typeface="+mn-ea"/>
                <a:sym typeface="+mn-lt"/>
              </a:rPr>
              <a:t> </a:t>
            </a:r>
            <a:endParaRPr lang="en-US" altLang="zh-CN" sz="2000" dirty="0">
              <a:cs typeface="+mn-ea"/>
              <a:sym typeface="+mn-lt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F7FD5B5-2110-42B9-8A06-51C85DD1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389" y="4210862"/>
            <a:ext cx="3872745" cy="22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6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Unknown Words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79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3000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z="3000" spc="-20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z="3000" spc="-5" dirty="0">
                <a:ea typeface="+mn-ea"/>
                <a:cs typeface="+mn-ea"/>
                <a:sym typeface="+mn-lt"/>
              </a:rPr>
              <a:t>handle </a:t>
            </a:r>
            <a:r>
              <a:rPr lang="en-US" altLang="zh-CN" sz="3000" spc="-15" dirty="0">
                <a:ea typeface="+mn-ea"/>
                <a:cs typeface="+mn-ea"/>
                <a:sym typeface="+mn-lt"/>
              </a:rPr>
              <a:t>words </a:t>
            </a:r>
            <a:r>
              <a:rPr lang="en-US" altLang="zh-CN" sz="3000" spc="-5" dirty="0">
                <a:ea typeface="+mn-ea"/>
                <a:cs typeface="+mn-ea"/>
                <a:sym typeface="+mn-lt"/>
              </a:rPr>
              <a:t>in the </a:t>
            </a:r>
            <a:r>
              <a:rPr lang="en-US" altLang="zh-CN" sz="3000" spc="-2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test </a:t>
            </a:r>
            <a:r>
              <a:rPr lang="en-US" altLang="zh-CN" sz="3000" spc="-10" dirty="0">
                <a:ea typeface="+mn-ea"/>
                <a:cs typeface="+mn-ea"/>
                <a:sym typeface="+mn-lt"/>
              </a:rPr>
              <a:t>corpus that </a:t>
            </a:r>
            <a:r>
              <a:rPr lang="en-US" altLang="zh-CN" sz="3000" spc="-5" dirty="0">
                <a:ea typeface="+mn-ea"/>
                <a:cs typeface="+mn-ea"/>
                <a:sym typeface="+mn-lt"/>
              </a:rPr>
              <a:t>did  </a:t>
            </a:r>
            <a:r>
              <a:rPr lang="en-US" altLang="zh-CN" sz="3000" dirty="0">
                <a:ea typeface="+mn-ea"/>
                <a:cs typeface="+mn-ea"/>
                <a:sym typeface="+mn-lt"/>
              </a:rPr>
              <a:t>not </a:t>
            </a:r>
            <a:r>
              <a:rPr lang="en-US" altLang="zh-CN" sz="3000" spc="-5" dirty="0">
                <a:ea typeface="+mn-ea"/>
                <a:cs typeface="+mn-ea"/>
                <a:sym typeface="+mn-lt"/>
              </a:rPr>
              <a:t>occur in the </a:t>
            </a:r>
            <a:r>
              <a:rPr lang="en-US" altLang="zh-CN" sz="3000" spc="-15" dirty="0">
                <a:ea typeface="+mn-ea"/>
                <a:cs typeface="+mn-ea"/>
                <a:sym typeface="+mn-lt"/>
              </a:rPr>
              <a:t>training </a:t>
            </a:r>
            <a:r>
              <a:rPr lang="en-US" altLang="zh-CN" sz="3000" spc="-20" dirty="0">
                <a:ea typeface="+mn-ea"/>
                <a:cs typeface="+mn-ea"/>
                <a:sym typeface="+mn-lt"/>
              </a:rPr>
              <a:t>data, </a:t>
            </a:r>
            <a:r>
              <a:rPr lang="en-US" altLang="zh-CN" sz="3000" spc="-5" dirty="0">
                <a:ea typeface="+mn-ea"/>
                <a:cs typeface="+mn-ea"/>
                <a:sym typeface="+mn-lt"/>
              </a:rPr>
              <a:t>i.e. </a:t>
            </a:r>
            <a:r>
              <a:rPr lang="en-US" altLang="zh-CN" sz="3000" b="1" i="1" dirty="0">
                <a:ea typeface="+mn-ea"/>
                <a:cs typeface="+mn-ea"/>
                <a:sym typeface="+mn-lt"/>
              </a:rPr>
              <a:t>out </a:t>
            </a:r>
            <a:r>
              <a:rPr lang="en-US" altLang="zh-CN" sz="3000" b="1" i="1" spc="5" dirty="0">
                <a:ea typeface="+mn-ea"/>
                <a:cs typeface="+mn-ea"/>
                <a:sym typeface="+mn-lt"/>
              </a:rPr>
              <a:t>of  </a:t>
            </a:r>
            <a:r>
              <a:rPr lang="en-US" altLang="zh-CN" sz="3000" b="1" i="1" spc="-5" dirty="0">
                <a:ea typeface="+mn-ea"/>
                <a:cs typeface="+mn-ea"/>
                <a:sym typeface="+mn-lt"/>
              </a:rPr>
              <a:t>vocabulary </a:t>
            </a:r>
            <a:r>
              <a:rPr lang="en-US" altLang="zh-CN" sz="3000" spc="-10" dirty="0">
                <a:ea typeface="+mn-ea"/>
                <a:cs typeface="+mn-ea"/>
                <a:sym typeface="+mn-lt"/>
              </a:rPr>
              <a:t>(OOV)</a:t>
            </a:r>
            <a:r>
              <a:rPr lang="en-US" altLang="zh-CN" sz="3000" spc="-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000" spc="-15" dirty="0">
                <a:ea typeface="+mn-ea"/>
                <a:cs typeface="+mn-ea"/>
                <a:sym typeface="+mn-lt"/>
              </a:rPr>
              <a:t>words?</a:t>
            </a:r>
            <a:endParaRPr lang="en-US" altLang="zh-CN" sz="3000" dirty="0">
              <a:ea typeface="+mn-ea"/>
              <a:cs typeface="+mn-ea"/>
              <a:sym typeface="+mn-lt"/>
            </a:endParaRPr>
          </a:p>
          <a:p>
            <a:pPr marL="355600" marR="349885" indent="-342900">
              <a:lnSpc>
                <a:spcPts val="29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3000" spc="-55" dirty="0">
                <a:ea typeface="+mn-ea"/>
                <a:cs typeface="+mn-ea"/>
                <a:sym typeface="+mn-lt"/>
              </a:rPr>
              <a:t>Train </a:t>
            </a:r>
            <a:r>
              <a:rPr lang="en-US" altLang="zh-CN" sz="3000" dirty="0">
                <a:ea typeface="+mn-ea"/>
                <a:cs typeface="+mn-ea"/>
                <a:sym typeface="+mn-lt"/>
              </a:rPr>
              <a:t>a </a:t>
            </a:r>
            <a:r>
              <a:rPr lang="en-US" altLang="zh-CN" sz="3000" spc="-5" dirty="0">
                <a:ea typeface="+mn-ea"/>
                <a:cs typeface="+mn-ea"/>
                <a:sym typeface="+mn-lt"/>
              </a:rPr>
              <a:t>model </a:t>
            </a:r>
            <a:r>
              <a:rPr lang="en-US" altLang="zh-CN" sz="3000" spc="-10" dirty="0">
                <a:ea typeface="+mn-ea"/>
                <a:cs typeface="+mn-ea"/>
                <a:sym typeface="+mn-lt"/>
              </a:rPr>
              <a:t>that includes </a:t>
            </a:r>
            <a:r>
              <a:rPr lang="en-US" altLang="zh-CN" sz="3000" dirty="0">
                <a:ea typeface="+mn-ea"/>
                <a:cs typeface="+mn-ea"/>
                <a:sym typeface="+mn-lt"/>
              </a:rPr>
              <a:t>an </a:t>
            </a:r>
            <a:r>
              <a:rPr lang="en-US" altLang="zh-CN" sz="3000" spc="-1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explicit </a:t>
            </a:r>
            <a:r>
              <a:rPr lang="en-US" altLang="zh-CN" sz="3000" spc="-10" dirty="0">
                <a:ea typeface="+mn-ea"/>
                <a:cs typeface="+mn-ea"/>
                <a:sym typeface="+mn-lt"/>
              </a:rPr>
              <a:t>symbol  </a:t>
            </a:r>
            <a:r>
              <a:rPr lang="en-US" altLang="zh-CN" sz="3000" spc="-25" dirty="0">
                <a:ea typeface="+mn-ea"/>
                <a:cs typeface="+mn-ea"/>
                <a:sym typeface="+mn-lt"/>
              </a:rPr>
              <a:t>for </a:t>
            </a:r>
            <a:r>
              <a:rPr lang="en-US" altLang="zh-CN" sz="3000" dirty="0">
                <a:ea typeface="+mn-ea"/>
                <a:cs typeface="+mn-ea"/>
                <a:sym typeface="+mn-lt"/>
              </a:rPr>
              <a:t>an </a:t>
            </a:r>
            <a:r>
              <a:rPr lang="en-US" altLang="zh-CN" sz="3000" spc="-5" dirty="0">
                <a:ea typeface="+mn-ea"/>
                <a:cs typeface="+mn-ea"/>
                <a:sym typeface="+mn-lt"/>
              </a:rPr>
              <a:t>unknown </a:t>
            </a:r>
            <a:r>
              <a:rPr lang="en-US" altLang="zh-CN" sz="3000" spc="-15" dirty="0">
                <a:ea typeface="+mn-ea"/>
                <a:cs typeface="+mn-ea"/>
                <a:sym typeface="+mn-lt"/>
              </a:rPr>
              <a:t>word</a:t>
            </a:r>
            <a:r>
              <a:rPr lang="en-US" altLang="zh-CN" sz="3000" spc="-10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000" dirty="0">
                <a:ea typeface="+mn-ea"/>
                <a:cs typeface="+mn-ea"/>
                <a:sym typeface="+mn-lt"/>
              </a:rPr>
              <a:t>(&lt;</a:t>
            </a:r>
            <a:r>
              <a:rPr lang="en-US" altLang="zh-CN" sz="30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UNK</a:t>
            </a:r>
            <a:r>
              <a:rPr lang="en-US" altLang="zh-CN" sz="3000" dirty="0">
                <a:ea typeface="+mn-ea"/>
                <a:cs typeface="+mn-ea"/>
                <a:sym typeface="+mn-lt"/>
              </a:rPr>
              <a:t>&gt;).</a:t>
            </a:r>
          </a:p>
          <a:p>
            <a:pPr marL="755650" marR="243840" lvl="1" indent="-285750"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CN" sz="2600" spc="-5" dirty="0">
                <a:ea typeface="+mn-ea"/>
                <a:cs typeface="+mn-ea"/>
                <a:sym typeface="+mn-lt"/>
              </a:rPr>
              <a:t>Choose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a </a:t>
            </a:r>
            <a:r>
              <a:rPr lang="en-US" altLang="zh-CN" sz="2600" spc="-5" dirty="0">
                <a:ea typeface="+mn-ea"/>
                <a:cs typeface="+mn-ea"/>
                <a:sym typeface="+mn-lt"/>
              </a:rPr>
              <a:t>vocabulary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in </a:t>
            </a:r>
            <a:r>
              <a:rPr lang="en-US" altLang="zh-CN" sz="2600" spc="-10" dirty="0">
                <a:ea typeface="+mn-ea"/>
                <a:cs typeface="+mn-ea"/>
                <a:sym typeface="+mn-lt"/>
              </a:rPr>
              <a:t>advance </a:t>
            </a:r>
            <a:r>
              <a:rPr lang="en-US" altLang="zh-CN" sz="2600" spc="-5" dirty="0">
                <a:ea typeface="+mn-ea"/>
                <a:cs typeface="+mn-ea"/>
                <a:sym typeface="+mn-lt"/>
              </a:rPr>
              <a:t>and </a:t>
            </a:r>
            <a:r>
              <a:rPr lang="en-US" altLang="zh-CN" sz="2600" spc="-10" dirty="0">
                <a:ea typeface="+mn-ea"/>
                <a:cs typeface="+mn-ea"/>
                <a:sym typeface="+mn-lt"/>
              </a:rPr>
              <a:t>replace </a:t>
            </a:r>
            <a:r>
              <a:rPr lang="en-US" altLang="zh-CN" sz="2600" spc="-5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other  (i.e. not </a:t>
            </a:r>
            <a:r>
              <a:rPr lang="en-US" altLang="zh-CN" sz="260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in </a:t>
            </a:r>
            <a:r>
              <a:rPr lang="en-US" altLang="zh-CN" sz="2600" spc="-5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vocabulary) </a:t>
            </a:r>
            <a:r>
              <a:rPr lang="en-US" altLang="zh-CN" sz="2600" spc="-15" dirty="0">
                <a:ea typeface="+mn-ea"/>
                <a:cs typeface="+mn-ea"/>
                <a:sym typeface="+mn-lt"/>
              </a:rPr>
              <a:t>words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in </a:t>
            </a:r>
            <a:r>
              <a:rPr lang="en-US" altLang="zh-CN" sz="2600" spc="-5" dirty="0">
                <a:ea typeface="+mn-ea"/>
                <a:cs typeface="+mn-ea"/>
                <a:sym typeface="+mn-lt"/>
              </a:rPr>
              <a:t>the corpus</a:t>
            </a:r>
            <a:r>
              <a:rPr lang="en-US" altLang="zh-CN" sz="2600" spc="-2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with</a:t>
            </a:r>
          </a:p>
          <a:p>
            <a:pPr marL="755650">
              <a:lnSpc>
                <a:spcPts val="2510"/>
              </a:lnSpc>
            </a:pPr>
            <a:r>
              <a:rPr lang="en-US" altLang="zh-CN" sz="2600" spc="-5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&lt;UNK&gt;.</a:t>
            </a:r>
            <a:endParaRPr lang="en-US" altLang="zh-CN" sz="2600" dirty="0">
              <a:solidFill>
                <a:srgbClr val="0070C0"/>
              </a:solidFill>
              <a:ea typeface="+mn-ea"/>
              <a:cs typeface="+mn-ea"/>
              <a:sym typeface="+mn-lt"/>
            </a:endParaRPr>
          </a:p>
          <a:p>
            <a:pPr marL="755650" lvl="1" indent="-285750">
              <a:lnSpc>
                <a:spcPts val="3110"/>
              </a:lnSpc>
              <a:buFont typeface="Arial"/>
              <a:buChar char="–"/>
              <a:tabLst>
                <a:tab pos="755650" algn="l"/>
              </a:tabLst>
            </a:pPr>
            <a:r>
              <a:rPr lang="en-US" altLang="zh-CN" sz="2600" spc="-35" dirty="0">
                <a:ea typeface="+mn-ea"/>
                <a:cs typeface="+mn-ea"/>
                <a:sym typeface="+mn-lt"/>
              </a:rPr>
              <a:t>Very </a:t>
            </a:r>
            <a:r>
              <a:rPr lang="en-US" altLang="zh-CN" sz="2600" spc="-10" dirty="0">
                <a:ea typeface="+mn-ea"/>
                <a:cs typeface="+mn-ea"/>
                <a:sym typeface="+mn-lt"/>
              </a:rPr>
              <a:t>often, </a:t>
            </a:r>
            <a:r>
              <a:rPr lang="en-US" altLang="zh-CN" sz="2600" spc="-5" dirty="0">
                <a:ea typeface="+mn-ea"/>
                <a:cs typeface="+mn-ea"/>
                <a:sym typeface="+mn-lt"/>
              </a:rPr>
              <a:t>&lt;UNK&gt; also used </a:t>
            </a:r>
            <a:r>
              <a:rPr lang="en-US" altLang="zh-CN" sz="2600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z="2600" spc="-10" dirty="0">
                <a:ea typeface="+mn-ea"/>
                <a:cs typeface="+mn-ea"/>
                <a:sym typeface="+mn-lt"/>
              </a:rPr>
              <a:t>replace </a:t>
            </a:r>
            <a:r>
              <a:rPr lang="en-US" altLang="zh-CN" sz="2600" spc="-2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rare</a:t>
            </a:r>
            <a:r>
              <a:rPr lang="en-US" altLang="zh-CN" sz="2600" spc="5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2600" spc="-15" dirty="0">
                <a:ea typeface="+mn-ea"/>
                <a:cs typeface="+mn-ea"/>
                <a:sym typeface="+mn-lt"/>
              </a:rPr>
              <a:t>words</a:t>
            </a:r>
            <a:endParaRPr lang="en-US" altLang="zh-CN" sz="2600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037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083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Today: Naïve Bayes Classifier for Text 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984016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Dictionary based Vector space representation of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text </a:t>
            </a:r>
            <a:r>
              <a:rPr lang="en-US" altLang="zh-CN" dirty="0">
                <a:ea typeface="+mn-ea"/>
                <a:cs typeface="+mn-ea"/>
                <a:sym typeface="+mn-lt"/>
              </a:rPr>
              <a:t>article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Multivariate Bernoulli vs. Multinomial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Multivariate Bernoulli naïve Bayes classifier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Testing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Training With Maximum Likelihood Estimation for  estimating parameters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Multinomial naïve Bayes classifier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Testing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Training With Maximum Likelihood Estimation for  estimating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parameters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54516" y="2192950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906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62950" cy="643058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‘Bag of words’</a:t>
            </a:r>
            <a:r>
              <a:rPr lang="zh-CN" altLang="en-US" sz="3600" dirty="0">
                <a:ea typeface="+mn-ea"/>
                <a:cs typeface="+mn-ea"/>
                <a:sym typeface="+mn-lt"/>
              </a:rPr>
              <a:t>→</a:t>
            </a:r>
            <a:r>
              <a:rPr lang="en-US" altLang="zh-CN" sz="3600" dirty="0">
                <a:ea typeface="+mn-ea"/>
                <a:cs typeface="+mn-ea"/>
                <a:sym typeface="+mn-lt"/>
              </a:rPr>
              <a:t>what probability model? 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5EBD2B-BE5C-4BDE-9B40-256D3558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750" y="1267003"/>
            <a:ext cx="2194750" cy="3103133"/>
          </a:xfrm>
          <a:prstGeom prst="rect">
            <a:avLst/>
          </a:prstGeom>
        </p:spPr>
      </p:pic>
      <p:grpSp>
        <p:nvGrpSpPr>
          <p:cNvPr id="12" name="object 15">
            <a:extLst>
              <a:ext uri="{FF2B5EF4-FFF2-40B4-BE49-F238E27FC236}">
                <a16:creationId xmlns:a16="http://schemas.microsoft.com/office/drawing/2014/main" id="{F9A78330-C915-45E4-BCAE-488547167344}"/>
              </a:ext>
            </a:extLst>
          </p:cNvPr>
          <p:cNvGrpSpPr/>
          <p:nvPr/>
        </p:nvGrpSpPr>
        <p:grpSpPr>
          <a:xfrm>
            <a:off x="4944815" y="2547216"/>
            <a:ext cx="704215" cy="988060"/>
            <a:chOff x="5020055" y="2569464"/>
            <a:chExt cx="704215" cy="988060"/>
          </a:xfrm>
        </p:grpSpPr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8AC68546-194F-4E37-977D-660839CAAB78}"/>
                </a:ext>
              </a:extLst>
            </p:cNvPr>
            <p:cNvSpPr/>
            <p:nvPr/>
          </p:nvSpPr>
          <p:spPr>
            <a:xfrm>
              <a:off x="5020055" y="2569464"/>
              <a:ext cx="704088" cy="9875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C48FF9F5-1B9E-4724-A66A-7213AD1B7FE3}"/>
                </a:ext>
              </a:extLst>
            </p:cNvPr>
            <p:cNvSpPr/>
            <p:nvPr/>
          </p:nvSpPr>
          <p:spPr>
            <a:xfrm>
              <a:off x="5067299" y="2603500"/>
              <a:ext cx="609599" cy="8726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AE037792-BD97-4FB6-8EF8-E61A634DAFE6}"/>
                </a:ext>
              </a:extLst>
            </p:cNvPr>
            <p:cNvSpPr/>
            <p:nvPr/>
          </p:nvSpPr>
          <p:spPr>
            <a:xfrm>
              <a:off x="5067299" y="2603500"/>
              <a:ext cx="609600" cy="873125"/>
            </a:xfrm>
            <a:custGeom>
              <a:avLst/>
              <a:gdLst/>
              <a:ahLst/>
              <a:cxnLst/>
              <a:rect l="l" t="t" r="r" b="b"/>
              <a:pathLst>
                <a:path w="609600" h="873125">
                  <a:moveTo>
                    <a:pt x="0" y="218162"/>
                  </a:moveTo>
                  <a:lnTo>
                    <a:pt x="304800" y="218162"/>
                  </a:lnTo>
                  <a:lnTo>
                    <a:pt x="304800" y="0"/>
                  </a:lnTo>
                  <a:lnTo>
                    <a:pt x="609600" y="436324"/>
                  </a:lnTo>
                  <a:lnTo>
                    <a:pt x="304800" y="872649"/>
                  </a:lnTo>
                  <a:lnTo>
                    <a:pt x="304800" y="654487"/>
                  </a:lnTo>
                  <a:lnTo>
                    <a:pt x="0" y="654487"/>
                  </a:lnTo>
                  <a:lnTo>
                    <a:pt x="0" y="218162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AF679C3-7759-47C6-8F4D-C5E3FB66A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86" y="1424222"/>
            <a:ext cx="4517528" cy="30482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9B9F4CC-2F17-4A90-80E4-D772C76B7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67" y="4839336"/>
            <a:ext cx="5235394" cy="3505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63B1AA7-31FC-410C-A419-8683524980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689"/>
          <a:stretch/>
        </p:blipFill>
        <p:spPr>
          <a:xfrm>
            <a:off x="5648903" y="4619909"/>
            <a:ext cx="2876149" cy="14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55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D454A0C-D319-47C3-9AFE-6F1E5A7A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62950" cy="643058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‘Bag of words’</a:t>
            </a:r>
            <a:r>
              <a:rPr lang="zh-CN" altLang="en-US" sz="3600" dirty="0">
                <a:ea typeface="+mn-ea"/>
                <a:cs typeface="+mn-ea"/>
                <a:sym typeface="+mn-lt"/>
              </a:rPr>
              <a:t>→</a:t>
            </a:r>
            <a:r>
              <a:rPr lang="en-US" altLang="zh-CN" sz="3600" dirty="0">
                <a:ea typeface="+mn-ea"/>
                <a:cs typeface="+mn-ea"/>
                <a:sym typeface="+mn-lt"/>
              </a:rPr>
              <a:t>what probability model? 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24A5ED3-C9F3-42B9-A30D-AA6510DA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69" y="1454316"/>
            <a:ext cx="7039890" cy="30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5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C53E4-8EC4-4CC2-A8A2-4608CB91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B6029-C1A6-446C-ADF7-813A747C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6CE41-0DF0-4D20-A1C4-87969119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CB7B72-656D-4255-93C9-F18A8A154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7" y="411218"/>
            <a:ext cx="7994073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pc="-1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Naïve </a:t>
            </a:r>
            <a:r>
              <a:rPr lang="en-US" altLang="zh-CN" sz="3200" spc="-1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Probabilistic </a:t>
            </a:r>
            <a:r>
              <a:rPr lang="en-US" altLang="zh-CN" sz="3200" spc="-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Models </a:t>
            </a:r>
            <a:r>
              <a:rPr lang="en-US" altLang="zh-CN" sz="320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of </a:t>
            </a:r>
            <a:r>
              <a:rPr lang="en-US" altLang="zh-CN" sz="3200" spc="-2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text</a:t>
            </a:r>
            <a:r>
              <a:rPr lang="en-US" altLang="zh-CN" sz="3200" spc="-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3200" spc="-1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documents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sz="2400" dirty="0" smtClean="0">
              <a:cs typeface="+mn-ea"/>
              <a:sym typeface="+mn-lt"/>
            </a:endParaRPr>
          </a:p>
          <a:p>
            <a:r>
              <a:rPr lang="en-US" altLang="zh-CN" sz="2400" dirty="0" smtClean="0">
                <a:cs typeface="+mn-ea"/>
                <a:sym typeface="+mn-lt"/>
              </a:rPr>
              <a:t>Multinomial </a:t>
            </a:r>
            <a:r>
              <a:rPr lang="en-US" altLang="zh-CN" sz="2400" dirty="0">
                <a:cs typeface="+mn-ea"/>
                <a:sym typeface="+mn-lt"/>
              </a:rPr>
              <a:t>vs Multivariate Bernoulli</a:t>
            </a:r>
            <a:r>
              <a:rPr lang="en-US" altLang="zh-CN" sz="2400" dirty="0" smtClean="0">
                <a:cs typeface="+mn-ea"/>
                <a:sym typeface="+mn-lt"/>
              </a:rPr>
              <a:t>?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en-US" altLang="zh-CN" sz="2400" dirty="0">
                <a:cs typeface="+mn-ea"/>
                <a:sym typeface="+mn-lt"/>
              </a:rPr>
              <a:t>Multinomial model is almost always more effective in text applications!</a:t>
            </a:r>
          </a:p>
          <a:p>
            <a:endParaRPr lang="zh-CN" altLang="en-US" dirty="0"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8650" y="1303247"/>
            <a:ext cx="8140512" cy="3177003"/>
            <a:chOff x="628650" y="1271791"/>
            <a:chExt cx="8140512" cy="317700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8F3CCD8-95EE-4355-8B4E-AEEBEEE0C9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795"/>
            <a:stretch/>
          </p:blipFill>
          <p:spPr>
            <a:xfrm>
              <a:off x="628650" y="1271791"/>
              <a:ext cx="7821846" cy="2919321"/>
            </a:xfrm>
            <a:prstGeom prst="rect">
              <a:avLst/>
            </a:prstGeom>
          </p:spPr>
        </p:pic>
        <p:sp>
          <p:nvSpPr>
            <p:cNvPr id="9" name="object 15">
              <a:extLst>
                <a:ext uri="{FF2B5EF4-FFF2-40B4-BE49-F238E27FC236}">
                  <a16:creationId xmlns:a16="http://schemas.microsoft.com/office/drawing/2014/main" id="{0C619F73-7BF0-4E97-AC45-5F5D18A8917D}"/>
                </a:ext>
              </a:extLst>
            </p:cNvPr>
            <p:cNvSpPr txBox="1"/>
            <p:nvPr/>
          </p:nvSpPr>
          <p:spPr>
            <a:xfrm>
              <a:off x="4902012" y="3050333"/>
              <a:ext cx="3867150" cy="341119"/>
            </a:xfrm>
            <a:prstGeom prst="rect">
              <a:avLst/>
            </a:prstGeom>
            <a:solidFill>
              <a:srgbClr val="C5ECFF"/>
            </a:solidFill>
          </p:spPr>
          <p:txBody>
            <a:bodyPr vert="horz" wrap="square" lIns="0" tIns="3302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000" spc="-10" dirty="0">
                  <a:cs typeface="+mn-ea"/>
                  <a:sym typeface="+mn-lt"/>
                </a:rPr>
                <a:t>Multivariate </a:t>
              </a:r>
              <a:r>
                <a:rPr sz="2000" spc="-5" dirty="0">
                  <a:cs typeface="+mn-ea"/>
                  <a:sym typeface="+mn-lt"/>
                </a:rPr>
                <a:t>Bernoulli</a:t>
              </a:r>
              <a:r>
                <a:rPr sz="2000" spc="20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Distribution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10" name="object 16">
              <a:extLst>
                <a:ext uri="{FF2B5EF4-FFF2-40B4-BE49-F238E27FC236}">
                  <a16:creationId xmlns:a16="http://schemas.microsoft.com/office/drawing/2014/main" id="{2D486F2C-AAD0-43CE-B231-C1813DA0054E}"/>
                </a:ext>
              </a:extLst>
            </p:cNvPr>
            <p:cNvSpPr txBox="1"/>
            <p:nvPr/>
          </p:nvSpPr>
          <p:spPr>
            <a:xfrm>
              <a:off x="4902012" y="4108957"/>
              <a:ext cx="3867150" cy="339837"/>
            </a:xfrm>
            <a:prstGeom prst="rect">
              <a:avLst/>
            </a:prstGeom>
            <a:solidFill>
              <a:srgbClr val="C5ECFF"/>
            </a:solidFill>
          </p:spPr>
          <p:txBody>
            <a:bodyPr vert="horz" wrap="square" lIns="0" tIns="3175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50"/>
                </a:spcBef>
              </a:pPr>
              <a:r>
                <a:rPr sz="2000" spc="-5" dirty="0">
                  <a:cs typeface="+mn-ea"/>
                  <a:sym typeface="+mn-lt"/>
                </a:rPr>
                <a:t>Multinomial</a:t>
              </a:r>
              <a:r>
                <a:rPr sz="2000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Distribution</a:t>
              </a:r>
              <a:endParaRPr sz="20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91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19" y="458820"/>
            <a:ext cx="8156331" cy="584534"/>
          </a:xfrm>
        </p:spPr>
        <p:txBody>
          <a:bodyPr/>
          <a:lstStyle/>
          <a:p>
            <a:r>
              <a:rPr lang="en-US" altLang="zh-CN" sz="3200" b="1" spc="-1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Experiment: </a:t>
            </a:r>
            <a:r>
              <a:rPr lang="en-US" altLang="zh-CN" sz="3200" b="1" spc="-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Multinomial vs </a:t>
            </a:r>
            <a:r>
              <a:rPr lang="en-US" altLang="zh-CN" sz="2800" spc="-1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multivariate</a:t>
            </a:r>
            <a:r>
              <a:rPr lang="en-US" altLang="zh-CN" sz="2800" spc="3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2800" spc="-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Bernoulli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M&amp;N (1998) did some experiments to see which is better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Determine if a university web page is {student, faculty, 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other_staff</a:t>
            </a:r>
            <a:r>
              <a:rPr lang="en-US" altLang="zh-CN" dirty="0">
                <a:ea typeface="+mn-ea"/>
                <a:cs typeface="+mn-ea"/>
                <a:sym typeface="+mn-lt"/>
              </a:rPr>
              <a:t>}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Train on ~5,000 hand-labeled web pages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– Cornell, Washington,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U.Texas</a:t>
            </a:r>
            <a:r>
              <a:rPr lang="en-US" altLang="zh-CN" dirty="0">
                <a:ea typeface="+mn-ea"/>
                <a:cs typeface="+mn-ea"/>
                <a:sym typeface="+mn-lt"/>
              </a:rPr>
              <a:t>, Wisconsin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Crawl and classify a new site (CMU)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65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93319" cy="572719"/>
          </a:xfrm>
        </p:spPr>
        <p:txBody>
          <a:bodyPr/>
          <a:lstStyle/>
          <a:p>
            <a:r>
              <a:rPr lang="en-US" altLang="zh-CN" b="1" spc="-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Multinomial </a:t>
            </a:r>
            <a:r>
              <a:rPr lang="en-US" altLang="zh-CN" b="1" spc="-1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vs. </a:t>
            </a:r>
            <a:r>
              <a:rPr lang="en-US" altLang="zh-CN" spc="-2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multivariate</a:t>
            </a:r>
            <a:r>
              <a:rPr lang="en-US" altLang="zh-CN" spc="10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Bernoulli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68723399-D8B6-4CF1-B46C-B2D11B0C639E}"/>
              </a:ext>
            </a:extLst>
          </p:cNvPr>
          <p:cNvGrpSpPr/>
          <p:nvPr/>
        </p:nvGrpSpPr>
        <p:grpSpPr>
          <a:xfrm>
            <a:off x="1121232" y="1471961"/>
            <a:ext cx="6667500" cy="4733925"/>
            <a:chOff x="1352550" y="1762125"/>
            <a:chExt cx="6667500" cy="473392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E56DDFB0-B0F3-43BD-BB47-D6B4691C3707}"/>
                </a:ext>
              </a:extLst>
            </p:cNvPr>
            <p:cNvSpPr/>
            <p:nvPr/>
          </p:nvSpPr>
          <p:spPr>
            <a:xfrm>
              <a:off x="1371600" y="1781174"/>
              <a:ext cx="6491646" cy="4695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1EEB9E40-5457-4694-BCF0-F084B0BBDA3C}"/>
                </a:ext>
              </a:extLst>
            </p:cNvPr>
            <p:cNvSpPr/>
            <p:nvPr/>
          </p:nvSpPr>
          <p:spPr>
            <a:xfrm>
              <a:off x="1352550" y="1762125"/>
              <a:ext cx="6667500" cy="4733925"/>
            </a:xfrm>
            <a:custGeom>
              <a:avLst/>
              <a:gdLst/>
              <a:ahLst/>
              <a:cxnLst/>
              <a:rect l="l" t="t" r="r" b="b"/>
              <a:pathLst>
                <a:path w="6667500" h="4733925">
                  <a:moveTo>
                    <a:pt x="0" y="0"/>
                  </a:moveTo>
                  <a:lnTo>
                    <a:pt x="6667503" y="0"/>
                  </a:lnTo>
                  <a:lnTo>
                    <a:pt x="6667503" y="4733922"/>
                  </a:lnTo>
                  <a:lnTo>
                    <a:pt x="0" y="473392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8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083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Today: Naïve Bayes Classifier for Text 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984016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Dictionary based Vector space representation of text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article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Multivariate Bernoulli vs. Multinomial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Multivariate Bernoulli naïve Bayes classifier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Testing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Training With Maximum Likelihood Estimation for  estimating parameters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Multinomial naïve Bayes classifier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Testing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Training With Maximum Likelihood Estimation for  estimating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parameters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54516" y="2650150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67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Model 1: Multivariate Bernoulli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Model 1: Multivariate Bernoulli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For each word in a dictionary, feature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X</a:t>
            </a:r>
            <a:r>
              <a:rPr lang="en-US" altLang="zh-CN" baseline="-25000" dirty="0" err="1">
                <a:ea typeface="+mn-ea"/>
                <a:cs typeface="+mn-ea"/>
                <a:sym typeface="+mn-lt"/>
              </a:rPr>
              <a:t>w</a:t>
            </a:r>
            <a:endParaRPr lang="en-US" altLang="zh-CN" baseline="-25000" dirty="0"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dirty="0" err="1">
                <a:ea typeface="+mn-ea"/>
                <a:cs typeface="+mn-ea"/>
                <a:sym typeface="+mn-lt"/>
              </a:rPr>
              <a:t>X</a:t>
            </a:r>
            <a:r>
              <a:rPr lang="en-US" altLang="zh-CN" baseline="-25000" dirty="0" err="1">
                <a:ea typeface="+mn-ea"/>
                <a:cs typeface="+mn-ea"/>
                <a:sym typeface="+mn-lt"/>
              </a:rPr>
              <a:t>w</a:t>
            </a:r>
            <a:r>
              <a:rPr lang="en-US" altLang="zh-CN" dirty="0">
                <a:ea typeface="+mn-ea"/>
                <a:cs typeface="+mn-ea"/>
                <a:sym typeface="+mn-lt"/>
              </a:rPr>
              <a:t>  = true in document </a:t>
            </a:r>
            <a:r>
              <a:rPr lang="en-US" altLang="zh-CN" i="1" dirty="0">
                <a:ea typeface="+mn-ea"/>
                <a:cs typeface="+mn-ea"/>
                <a:sym typeface="+mn-lt"/>
              </a:rPr>
              <a:t>d</a:t>
            </a:r>
            <a:r>
              <a:rPr lang="en-US" altLang="zh-CN" dirty="0">
                <a:ea typeface="+mn-ea"/>
                <a:cs typeface="+mn-ea"/>
                <a:sym typeface="+mn-lt"/>
              </a:rPr>
              <a:t> if </a:t>
            </a:r>
            <a:r>
              <a:rPr lang="en-US" altLang="zh-CN" i="1" dirty="0">
                <a:ea typeface="+mn-ea"/>
                <a:cs typeface="+mn-ea"/>
                <a:sym typeface="+mn-lt"/>
              </a:rPr>
              <a:t>w</a:t>
            </a:r>
            <a:r>
              <a:rPr lang="en-US" altLang="zh-CN" dirty="0">
                <a:ea typeface="+mn-ea"/>
                <a:cs typeface="+mn-ea"/>
                <a:sym typeface="+mn-lt"/>
              </a:rPr>
              <a:t> appears in </a:t>
            </a:r>
            <a:r>
              <a:rPr lang="en-US" altLang="zh-CN" i="1" dirty="0">
                <a:ea typeface="+mn-ea"/>
                <a:cs typeface="+mn-ea"/>
                <a:sym typeface="+mn-lt"/>
              </a:rPr>
              <a:t>d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object 15">
            <a:extLst>
              <a:ext uri="{FF2B5EF4-FFF2-40B4-BE49-F238E27FC236}">
                <a16:creationId xmlns:a16="http://schemas.microsoft.com/office/drawing/2014/main" id="{17B0574B-18F5-4B8A-A7F3-BA6A6ADEC03C}"/>
              </a:ext>
            </a:extLst>
          </p:cNvPr>
          <p:cNvGrpSpPr/>
          <p:nvPr/>
        </p:nvGrpSpPr>
        <p:grpSpPr>
          <a:xfrm>
            <a:off x="4944815" y="4251693"/>
            <a:ext cx="704215" cy="988060"/>
            <a:chOff x="5020055" y="2569464"/>
            <a:chExt cx="704215" cy="988060"/>
          </a:xfrm>
        </p:grpSpPr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43FBFDD5-3D2D-42BB-A599-CC53852817F8}"/>
                </a:ext>
              </a:extLst>
            </p:cNvPr>
            <p:cNvSpPr/>
            <p:nvPr/>
          </p:nvSpPr>
          <p:spPr>
            <a:xfrm>
              <a:off x="5020055" y="2569464"/>
              <a:ext cx="704088" cy="9875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8B2743E4-4BA8-479F-B468-5B545E296C04}"/>
                </a:ext>
              </a:extLst>
            </p:cNvPr>
            <p:cNvSpPr/>
            <p:nvPr/>
          </p:nvSpPr>
          <p:spPr>
            <a:xfrm>
              <a:off x="5067299" y="2603500"/>
              <a:ext cx="609599" cy="8726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18">
              <a:extLst>
                <a:ext uri="{FF2B5EF4-FFF2-40B4-BE49-F238E27FC236}">
                  <a16:creationId xmlns:a16="http://schemas.microsoft.com/office/drawing/2014/main" id="{44771181-5166-4D5A-8612-9CE9DBB99689}"/>
                </a:ext>
              </a:extLst>
            </p:cNvPr>
            <p:cNvSpPr/>
            <p:nvPr/>
          </p:nvSpPr>
          <p:spPr>
            <a:xfrm>
              <a:off x="5067299" y="2603500"/>
              <a:ext cx="609600" cy="873125"/>
            </a:xfrm>
            <a:custGeom>
              <a:avLst/>
              <a:gdLst/>
              <a:ahLst/>
              <a:cxnLst/>
              <a:rect l="l" t="t" r="r" b="b"/>
              <a:pathLst>
                <a:path w="609600" h="873125">
                  <a:moveTo>
                    <a:pt x="0" y="218162"/>
                  </a:moveTo>
                  <a:lnTo>
                    <a:pt x="304800" y="218162"/>
                  </a:lnTo>
                  <a:lnTo>
                    <a:pt x="304800" y="0"/>
                  </a:lnTo>
                  <a:lnTo>
                    <a:pt x="609600" y="436324"/>
                  </a:lnTo>
                  <a:lnTo>
                    <a:pt x="304800" y="872649"/>
                  </a:lnTo>
                  <a:lnTo>
                    <a:pt x="304800" y="654487"/>
                  </a:lnTo>
                  <a:lnTo>
                    <a:pt x="0" y="654487"/>
                  </a:lnTo>
                  <a:lnTo>
                    <a:pt x="0" y="218162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BEC7E81C-2881-4ABF-8E8C-DD4E7E853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86" y="3128699"/>
            <a:ext cx="4517528" cy="30482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A2418F5-1102-4641-8C69-65F7C97B7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969" y="2997331"/>
            <a:ext cx="264717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1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Model 1: Multivariate Bernoulli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Model 1: Multivariate Bernoulli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For each word in a dictionary, feature </a:t>
            </a:r>
            <a:r>
              <a:rPr lang="en-US" altLang="zh-CN" dirty="0" err="1">
                <a:cs typeface="+mn-ea"/>
                <a:sym typeface="+mn-lt"/>
              </a:rPr>
              <a:t>X</a:t>
            </a:r>
            <a:r>
              <a:rPr lang="en-US" altLang="zh-CN" baseline="-25000" dirty="0" err="1">
                <a:cs typeface="+mn-ea"/>
                <a:sym typeface="+mn-lt"/>
              </a:rPr>
              <a:t>w</a:t>
            </a:r>
            <a:endParaRPr lang="en-US" altLang="zh-CN" baseline="-25000" dirty="0"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ea typeface="+mn-ea"/>
                <a:cs typeface="+mn-ea"/>
                <a:sym typeface="+mn-lt"/>
              </a:rPr>
              <a:t>X</a:t>
            </a:r>
            <a:r>
              <a:rPr lang="en-US" altLang="zh-CN" baseline="-25000" dirty="0" err="1" smtClean="0">
                <a:ea typeface="+mn-ea"/>
                <a:cs typeface="+mn-ea"/>
                <a:sym typeface="+mn-lt"/>
              </a:rPr>
              <a:t>w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  </a:t>
            </a:r>
            <a:r>
              <a:rPr lang="en-US" altLang="zh-CN" dirty="0">
                <a:ea typeface="+mn-ea"/>
                <a:cs typeface="+mn-ea"/>
                <a:sym typeface="+mn-lt"/>
              </a:rPr>
              <a:t>= true in document </a:t>
            </a:r>
            <a:r>
              <a:rPr lang="en-US" altLang="zh-CN" i="1" dirty="0">
                <a:ea typeface="+mn-ea"/>
                <a:cs typeface="+mn-ea"/>
                <a:sym typeface="+mn-lt"/>
              </a:rPr>
              <a:t>d</a:t>
            </a:r>
            <a:r>
              <a:rPr lang="en-US" altLang="zh-CN" dirty="0">
                <a:ea typeface="+mn-ea"/>
                <a:cs typeface="+mn-ea"/>
                <a:sym typeface="+mn-lt"/>
              </a:rPr>
              <a:t> if </a:t>
            </a:r>
            <a:r>
              <a:rPr lang="en-US" altLang="zh-CN" i="1" dirty="0">
                <a:ea typeface="+mn-ea"/>
                <a:cs typeface="+mn-ea"/>
                <a:sym typeface="+mn-lt"/>
              </a:rPr>
              <a:t>w</a:t>
            </a:r>
            <a:r>
              <a:rPr lang="en-US" altLang="zh-CN" dirty="0">
                <a:ea typeface="+mn-ea"/>
                <a:cs typeface="+mn-ea"/>
                <a:sym typeface="+mn-lt"/>
              </a:rPr>
              <a:t> appears in </a:t>
            </a:r>
            <a:r>
              <a:rPr lang="en-US" altLang="zh-CN" i="1" dirty="0">
                <a:ea typeface="+mn-ea"/>
                <a:cs typeface="+mn-ea"/>
                <a:sym typeface="+mn-lt"/>
              </a:rPr>
              <a:t>d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Naive Bayes assumption: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Given the document’s class label,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appearance of one word in the document tells us  nothing about chances that another word appears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25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31A896-865B-4DA5-BB21-77868289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38" y="5116312"/>
            <a:ext cx="7186324" cy="6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6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>
                <a:ea typeface="+mn-ea"/>
                <a:cs typeface="+mn-ea"/>
                <a:sym typeface="+mn-lt"/>
              </a:rPr>
              <a:t>Model 1: Multivariate Bernoulli 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dirty="0">
                <a:cs typeface="+mn-ea"/>
                <a:sym typeface="+mn-lt"/>
              </a:rPr>
              <a:t>Naïve Bayes Classifier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3F1E86-8091-455E-B2F5-09D3FFEB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90698"/>
            <a:ext cx="2967750" cy="34174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DD1FC5E-C42E-43FB-9FBF-512D4CF8D3CF}"/>
              </a:ext>
            </a:extLst>
          </p:cNvPr>
          <p:cNvSpPr txBox="1"/>
          <p:nvPr/>
        </p:nvSpPr>
        <p:spPr>
          <a:xfrm>
            <a:off x="4356415" y="2242243"/>
            <a:ext cx="4412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cs typeface="+mn-ea"/>
                <a:sym typeface="+mn-lt"/>
              </a:rPr>
              <a:t>Conditional Independence  Assumption: </a:t>
            </a:r>
            <a:r>
              <a:rPr lang="en-US" altLang="zh-CN" sz="2400" dirty="0">
                <a:cs typeface="+mn-ea"/>
                <a:sym typeface="+mn-lt"/>
              </a:rPr>
              <a:t>Features (word  presence) are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independent</a:t>
            </a:r>
            <a:r>
              <a:rPr lang="en-US" altLang="zh-CN" sz="2400" dirty="0">
                <a:cs typeface="+mn-ea"/>
                <a:sym typeface="+mn-lt"/>
              </a:rPr>
              <a:t> of  each other given the class  variable: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  <a:sym typeface="+mn-lt"/>
              </a:rPr>
              <a:t>Multivariate Bernoulli model is  appropriate for </a:t>
            </a:r>
            <a:r>
              <a:rPr lang="en-US" altLang="zh-CN" sz="2400" dirty="0">
                <a:solidFill>
                  <a:srgbClr val="0070C0"/>
                </a:solidFill>
                <a:cs typeface="+mn-ea"/>
                <a:sym typeface="+mn-lt"/>
              </a:rPr>
              <a:t>binary feature  variables</a:t>
            </a:r>
          </a:p>
          <a:p>
            <a:endParaRPr lang="en-US" altLang="zh-CN" sz="2400" dirty="0">
              <a:solidFill>
                <a:srgbClr val="FF0000"/>
              </a:solidFill>
              <a:cs typeface="+mn-ea"/>
              <a:sym typeface="+mn-lt"/>
            </a:endParaRPr>
          </a:p>
          <a:p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532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Model 1: Multivariate Bernoulli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3FA02C1-E317-4332-BE18-A4995CFF5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07401"/>
            <a:ext cx="4834547" cy="195088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67041" y="4263762"/>
            <a:ext cx="8809918" cy="1348662"/>
            <a:chOff x="167041" y="4263762"/>
            <a:chExt cx="8809918" cy="1348662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BF2506A4-D7C3-43AC-AE39-23DAD801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041" y="4263762"/>
              <a:ext cx="8809918" cy="134866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9521" y="4502217"/>
              <a:ext cx="6679562" cy="93788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986532" y="4502217"/>
              <a:ext cx="752354" cy="336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06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Parameter estimation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Multivariate Bernoulli model: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spc="-5" dirty="0">
              <a:ea typeface="+mn-ea"/>
              <a:cs typeface="+mn-ea"/>
              <a:sym typeface="+mn-lt"/>
            </a:endParaRPr>
          </a:p>
          <a:p>
            <a:endParaRPr lang="en-US" altLang="zh-CN" spc="-5" dirty="0">
              <a:ea typeface="+mn-ea"/>
              <a:cs typeface="+mn-ea"/>
              <a:sym typeface="+mn-lt"/>
            </a:endParaRPr>
          </a:p>
          <a:p>
            <a:endParaRPr lang="en-US" altLang="zh-CN" spc="-5" dirty="0">
              <a:ea typeface="+mn-ea"/>
              <a:cs typeface="+mn-ea"/>
              <a:sym typeface="+mn-lt"/>
            </a:endParaRPr>
          </a:p>
          <a:p>
            <a:r>
              <a:rPr lang="en-US" altLang="zh-CN" spc="-5" dirty="0">
                <a:ea typeface="+mn-ea"/>
                <a:cs typeface="+mn-ea"/>
                <a:sym typeface="+mn-lt"/>
              </a:rPr>
              <a:t>Smoothing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Avoid</a:t>
            </a:r>
            <a:r>
              <a:rPr lang="en-US" altLang="zh-CN" spc="-4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Overfitting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28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306550-1883-47FE-AA5A-F9947D18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46101"/>
            <a:ext cx="8152858" cy="9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5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Underflow Prevention: log space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5600" marR="277495" indent="-342900">
              <a:lnSpc>
                <a:spcPts val="2620"/>
              </a:lnSpc>
              <a:spcBef>
                <a:spcPts val="405"/>
              </a:spcBef>
              <a:tabLst>
                <a:tab pos="354965" algn="l"/>
                <a:tab pos="35560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Multiplying lots </a:t>
            </a:r>
            <a:r>
              <a:rPr lang="en-US" altLang="zh-CN" dirty="0">
                <a:ea typeface="+mn-ea"/>
                <a:cs typeface="+mn-ea"/>
                <a:sym typeface="+mn-lt"/>
              </a:rPr>
              <a:t>of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probabilities, </a:t>
            </a:r>
            <a:r>
              <a:rPr lang="en-US" altLang="zh-CN" dirty="0">
                <a:ea typeface="+mn-ea"/>
                <a:cs typeface="+mn-ea"/>
                <a:sym typeface="+mn-lt"/>
              </a:rPr>
              <a:t>which are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between </a:t>
            </a:r>
            <a:r>
              <a:rPr lang="en-US" altLang="zh-CN" dirty="0">
                <a:ea typeface="+mn-ea"/>
                <a:cs typeface="+mn-ea"/>
                <a:sym typeface="+mn-lt"/>
              </a:rPr>
              <a:t>0 and 1,  can result in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floating-point</a:t>
            </a:r>
            <a:r>
              <a:rPr lang="en-US" altLang="zh-CN" spc="-4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pc="-1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underflow.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355600" marR="432434" indent="-342900">
              <a:lnSpc>
                <a:spcPct val="90400"/>
              </a:lnSpc>
              <a:spcBef>
                <a:spcPts val="540"/>
              </a:spcBef>
              <a:tabLst>
                <a:tab pos="354965" algn="l"/>
                <a:tab pos="35560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Since </a:t>
            </a:r>
            <a:r>
              <a:rPr lang="en-US" altLang="zh-CN" dirty="0">
                <a:ea typeface="+mn-ea"/>
                <a:cs typeface="+mn-ea"/>
                <a:sym typeface="+mn-lt"/>
              </a:rPr>
              <a:t>log(</a:t>
            </a:r>
            <a:r>
              <a:rPr lang="en-US" altLang="zh-CN" i="1" dirty="0" err="1">
                <a:ea typeface="+mn-ea"/>
                <a:cs typeface="+mn-ea"/>
                <a:sym typeface="+mn-lt"/>
              </a:rPr>
              <a:t>xy</a:t>
            </a:r>
            <a:r>
              <a:rPr lang="en-US" altLang="zh-CN" dirty="0">
                <a:ea typeface="+mn-ea"/>
                <a:cs typeface="+mn-ea"/>
                <a:sym typeface="+mn-lt"/>
              </a:rPr>
              <a:t>) = log(</a:t>
            </a:r>
            <a:r>
              <a:rPr lang="en-US" altLang="zh-CN" i="1" dirty="0">
                <a:ea typeface="+mn-ea"/>
                <a:cs typeface="+mn-ea"/>
                <a:sym typeface="+mn-lt"/>
              </a:rPr>
              <a:t>x</a:t>
            </a:r>
            <a:r>
              <a:rPr lang="en-US" altLang="zh-CN" dirty="0">
                <a:ea typeface="+mn-ea"/>
                <a:cs typeface="+mn-ea"/>
                <a:sym typeface="+mn-lt"/>
              </a:rPr>
              <a:t>) + log(</a:t>
            </a:r>
            <a:r>
              <a:rPr lang="en-US" altLang="zh-CN" i="1" dirty="0">
                <a:ea typeface="+mn-ea"/>
                <a:cs typeface="+mn-ea"/>
                <a:sym typeface="+mn-lt"/>
              </a:rPr>
              <a:t>y</a:t>
            </a:r>
            <a:r>
              <a:rPr lang="en-US" altLang="zh-CN" dirty="0">
                <a:ea typeface="+mn-ea"/>
                <a:cs typeface="+mn-ea"/>
                <a:sym typeface="+mn-lt"/>
              </a:rPr>
              <a:t>), it is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better to perform </a:t>
            </a:r>
            <a:r>
              <a:rPr lang="en-US" altLang="zh-CN" dirty="0">
                <a:ea typeface="+mn-ea"/>
                <a:cs typeface="+mn-ea"/>
                <a:sym typeface="+mn-lt"/>
              </a:rPr>
              <a:t>all 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computations </a:t>
            </a:r>
            <a:r>
              <a:rPr lang="en-US" altLang="zh-CN" i="1" dirty="0">
                <a:ea typeface="+mn-ea"/>
                <a:cs typeface="+mn-ea"/>
                <a:sym typeface="+mn-lt"/>
              </a:rPr>
              <a:t>by summing logs of </a:t>
            </a:r>
            <a:r>
              <a:rPr lang="en-US" altLang="zh-CN" i="1" spc="-5" dirty="0">
                <a:ea typeface="+mn-ea"/>
                <a:cs typeface="+mn-ea"/>
                <a:sym typeface="+mn-lt"/>
              </a:rPr>
              <a:t>probabilities rather than  multiplying probabilities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.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355600" marR="5080" indent="-342900">
              <a:lnSpc>
                <a:spcPts val="2590"/>
              </a:lnSpc>
              <a:spcBef>
                <a:spcPts val="640"/>
              </a:spcBef>
              <a:tabLst>
                <a:tab pos="354965" algn="l"/>
                <a:tab pos="35560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Class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with </a:t>
            </a:r>
            <a:r>
              <a:rPr lang="en-US" altLang="zh-CN" dirty="0">
                <a:ea typeface="+mn-ea"/>
                <a:cs typeface="+mn-ea"/>
                <a:sym typeface="+mn-lt"/>
              </a:rPr>
              <a:t>highest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final </a:t>
            </a:r>
            <a:r>
              <a:rPr lang="en-US" altLang="zh-CN" dirty="0">
                <a:ea typeface="+mn-ea"/>
                <a:cs typeface="+mn-ea"/>
                <a:sym typeface="+mn-lt"/>
              </a:rPr>
              <a:t>un-normalized log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probability </a:t>
            </a:r>
            <a:r>
              <a:rPr lang="en-US" altLang="zh-CN" dirty="0">
                <a:ea typeface="+mn-ea"/>
                <a:cs typeface="+mn-ea"/>
                <a:sym typeface="+mn-lt"/>
              </a:rPr>
              <a:t>score is 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still the </a:t>
            </a:r>
            <a:r>
              <a:rPr lang="en-US" altLang="zh-CN" dirty="0">
                <a:ea typeface="+mn-ea"/>
                <a:cs typeface="+mn-ea"/>
                <a:sym typeface="+mn-lt"/>
              </a:rPr>
              <a:t>most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ea typeface="+mn-ea"/>
                <a:cs typeface="+mn-ea"/>
                <a:sym typeface="+mn-lt"/>
              </a:rPr>
              <a:t>probable.</a:t>
            </a:r>
          </a:p>
          <a:p>
            <a:pPr marL="355600" marR="5080" indent="-342900">
              <a:lnSpc>
                <a:spcPts val="2590"/>
              </a:lnSpc>
              <a:spcBef>
                <a:spcPts val="640"/>
              </a:spcBef>
              <a:tabLst>
                <a:tab pos="354965" algn="l"/>
                <a:tab pos="355600" algn="l"/>
              </a:tabLst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355600" marR="5080" indent="-342900">
              <a:lnSpc>
                <a:spcPts val="2590"/>
              </a:lnSpc>
              <a:spcBef>
                <a:spcPts val="640"/>
              </a:spcBef>
              <a:tabLst>
                <a:tab pos="354965" algn="l"/>
                <a:tab pos="355600" algn="l"/>
              </a:tabLst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355600" marR="5080" indent="-342900">
              <a:lnSpc>
                <a:spcPts val="2590"/>
              </a:lnSpc>
              <a:spcBef>
                <a:spcPts val="640"/>
              </a:spcBef>
              <a:tabLst>
                <a:tab pos="354965" algn="l"/>
                <a:tab pos="355600" algn="l"/>
              </a:tabLst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355600" marR="5080" indent="-342900">
              <a:lnSpc>
                <a:spcPts val="2590"/>
              </a:lnSpc>
              <a:spcBef>
                <a:spcPts val="640"/>
              </a:spcBef>
              <a:tabLst>
                <a:tab pos="354965" algn="l"/>
                <a:tab pos="355600" algn="l"/>
              </a:tabLst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spc="-5" dirty="0">
                <a:ea typeface="+mn-ea"/>
                <a:cs typeface="+mn-ea"/>
                <a:sym typeface="+mn-lt"/>
              </a:rPr>
              <a:t>Note that </a:t>
            </a:r>
            <a:r>
              <a:rPr lang="en-US" altLang="zh-CN" dirty="0">
                <a:ea typeface="+mn-ea"/>
                <a:cs typeface="+mn-ea"/>
                <a:sym typeface="+mn-lt"/>
              </a:rPr>
              <a:t>model is now just 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max of sum of</a:t>
            </a:r>
            <a:r>
              <a:rPr lang="en-US" altLang="zh-CN" spc="-8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weights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…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29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C837DB-D31A-47F8-B7FE-2041771C8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90" y="4163019"/>
            <a:ext cx="6556793" cy="114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9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ea typeface="+mn-ea"/>
                <a:cs typeface="+mn-ea"/>
                <a:sym typeface="+mn-lt"/>
              </a:rPr>
              <a:t>Review: Generative</a:t>
            </a:r>
            <a:r>
              <a:rPr lang="en-US" altLang="zh-CN" spc="-5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BC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727D32-3827-439B-AD4A-CD465C342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30"/>
          <a:stretch/>
        </p:blipFill>
        <p:spPr>
          <a:xfrm>
            <a:off x="0" y="3275635"/>
            <a:ext cx="9144000" cy="30807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727D32-3827-439B-AD4A-CD465C342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5" t="796" r="45084" b="72343"/>
          <a:stretch/>
        </p:blipFill>
        <p:spPr>
          <a:xfrm>
            <a:off x="2280213" y="1736203"/>
            <a:ext cx="4062714" cy="130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8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083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Today: Naïve Bayes Classifier for Text 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984016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Dictionary based Vector space representation of text  article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Multivariate Bernoulli vs. Multinomial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Multivariate Bernoulli naïve Bayes classifier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Testing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Training With Maximum Likelihood Estimation for  estimating parameters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Multinomial naïve Bayes classifier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Testing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Training With Maximum Likelihood Estimation for  estimating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parameters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30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54516" y="4138981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082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Model 2: Multinomial Naïve Bayes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+mn-ea"/>
                <a:cs typeface="+mn-ea"/>
                <a:sym typeface="+mn-lt"/>
              </a:rPr>
              <a:t>‘</a:t>
            </a:r>
            <a:r>
              <a:rPr lang="en-US" altLang="zh-CN" dirty="0">
                <a:ea typeface="+mn-ea"/>
                <a:cs typeface="+mn-ea"/>
                <a:sym typeface="+mn-lt"/>
              </a:rPr>
              <a:t>Bag of words’ representation of text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31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7D826C-827F-43D6-858A-EE8DABB2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40092"/>
            <a:ext cx="2886284" cy="34703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CC9FA7-2403-469F-BCE8-3687014DA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635" y="2576293"/>
            <a:ext cx="4187172" cy="54615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96652C7-C067-421F-BE5D-E3858C168466}"/>
              </a:ext>
            </a:extLst>
          </p:cNvPr>
          <p:cNvSpPr/>
          <p:nvPr/>
        </p:nvSpPr>
        <p:spPr>
          <a:xfrm>
            <a:off x="3402116" y="3394275"/>
            <a:ext cx="5425868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235" indent="-342900">
              <a:lnSpc>
                <a:spcPct val="100000"/>
              </a:lnSpc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cs typeface="+mn-ea"/>
                <a:sym typeface="+mn-lt"/>
              </a:rPr>
              <a:t>Can </a:t>
            </a:r>
            <a:r>
              <a:rPr lang="en-US" altLang="zh-CN" sz="2000" dirty="0">
                <a:cs typeface="+mn-ea"/>
                <a:sym typeface="+mn-lt"/>
              </a:rPr>
              <a:t>be </a:t>
            </a:r>
            <a:r>
              <a:rPr lang="en-US" altLang="zh-CN" sz="2000" spc="-10" dirty="0">
                <a:cs typeface="+mn-ea"/>
                <a:sym typeface="+mn-lt"/>
              </a:rPr>
              <a:t>represented </a:t>
            </a:r>
            <a:r>
              <a:rPr lang="en-US" altLang="zh-CN" sz="2000" spc="-5" dirty="0">
                <a:cs typeface="+mn-ea"/>
                <a:sym typeface="+mn-lt"/>
              </a:rPr>
              <a:t>as </a:t>
            </a:r>
            <a:r>
              <a:rPr lang="en-US" altLang="zh-CN" sz="2000" dirty="0">
                <a:cs typeface="+mn-ea"/>
                <a:sym typeface="+mn-lt"/>
              </a:rPr>
              <a:t>a </a:t>
            </a:r>
            <a:r>
              <a:rPr lang="en-US" altLang="zh-CN" sz="2000" spc="-5" dirty="0">
                <a:cs typeface="+mn-ea"/>
                <a:sym typeface="+mn-lt"/>
              </a:rPr>
              <a:t>multinomial</a:t>
            </a:r>
            <a:r>
              <a:rPr lang="en-US" altLang="zh-CN" sz="2000" spc="40" dirty="0">
                <a:cs typeface="+mn-ea"/>
                <a:sym typeface="+mn-lt"/>
              </a:rPr>
              <a:t> </a:t>
            </a:r>
            <a:r>
              <a:rPr lang="en-US" altLang="zh-CN" sz="2000" spc="-5" dirty="0">
                <a:cs typeface="+mn-ea"/>
                <a:sym typeface="+mn-lt"/>
              </a:rPr>
              <a:t>distribution.</a:t>
            </a:r>
          </a:p>
          <a:p>
            <a:pPr marL="483235" marR="89535" indent="-34290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cs typeface="+mn-ea"/>
                <a:sym typeface="+mn-lt"/>
              </a:rPr>
              <a:t>Words = like colored balls, there are K </a:t>
            </a:r>
            <a:r>
              <a:rPr lang="en-US" altLang="zh-CN" sz="2000" spc="-5" dirty="0" smtClean="0">
                <a:cs typeface="+mn-ea"/>
                <a:sym typeface="+mn-lt"/>
              </a:rPr>
              <a:t>possible </a:t>
            </a:r>
            <a:r>
              <a:rPr lang="en-US" altLang="zh-CN" sz="2000" spc="-5" dirty="0">
                <a:cs typeface="+mn-ea"/>
                <a:sym typeface="+mn-lt"/>
              </a:rPr>
              <a:t>type of them (</a:t>
            </a:r>
            <a:r>
              <a:rPr lang="en-US" altLang="zh-CN" sz="2000" spc="-5" dirty="0">
                <a:solidFill>
                  <a:srgbClr val="FF0000"/>
                </a:solidFill>
                <a:cs typeface="+mn-ea"/>
                <a:sym typeface="+mn-lt"/>
              </a:rPr>
              <a:t>i.e. from a dictionary of K </a:t>
            </a:r>
            <a:r>
              <a:rPr lang="en-US" altLang="zh-CN" sz="2000" spc="-5" dirty="0" smtClean="0">
                <a:solidFill>
                  <a:srgbClr val="FF0000"/>
                </a:solidFill>
                <a:cs typeface="+mn-ea"/>
                <a:sym typeface="+mn-lt"/>
              </a:rPr>
              <a:t>words</a:t>
            </a:r>
            <a:r>
              <a:rPr lang="en-US" altLang="zh-CN" sz="2000" spc="-5" dirty="0" smtClean="0">
                <a:cs typeface="+mn-ea"/>
                <a:sym typeface="+mn-lt"/>
              </a:rPr>
              <a:t>)</a:t>
            </a:r>
            <a:endParaRPr lang="en-US" altLang="zh-CN" sz="2000" spc="-5" dirty="0">
              <a:cs typeface="+mn-ea"/>
              <a:sym typeface="+mn-lt"/>
            </a:endParaRPr>
          </a:p>
          <a:p>
            <a:pPr marL="483235" indent="-34290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cs typeface="+mn-ea"/>
                <a:sym typeface="+mn-lt"/>
              </a:rPr>
              <a:t>A Document = contains N words,  each word occurs </a:t>
            </a:r>
            <a:r>
              <a:rPr lang="en-US" altLang="zh-CN" sz="2000" spc="-5" dirty="0" err="1">
                <a:cs typeface="+mn-ea"/>
                <a:sym typeface="+mn-lt"/>
              </a:rPr>
              <a:t>n</a:t>
            </a:r>
            <a:r>
              <a:rPr lang="en-US" altLang="zh-CN" sz="2000" spc="-5" baseline="-25000" dirty="0" err="1">
                <a:cs typeface="+mn-ea"/>
                <a:sym typeface="+mn-lt"/>
              </a:rPr>
              <a:t>i</a:t>
            </a:r>
            <a:r>
              <a:rPr lang="en-US" altLang="zh-CN" sz="2000" spc="-5" dirty="0">
                <a:cs typeface="+mn-ea"/>
                <a:sym typeface="+mn-lt"/>
              </a:rPr>
              <a:t> times (</a:t>
            </a:r>
            <a:r>
              <a:rPr lang="en-US" altLang="zh-CN" sz="2000" spc="-5" dirty="0">
                <a:solidFill>
                  <a:srgbClr val="0070C0"/>
                </a:solidFill>
                <a:cs typeface="+mn-ea"/>
                <a:sym typeface="+mn-lt"/>
              </a:rPr>
              <a:t>like a bag of  N colored balls</a:t>
            </a:r>
            <a:r>
              <a:rPr lang="en-US" altLang="zh-CN" sz="2000" spc="-5" dirty="0">
                <a:cs typeface="+mn-ea"/>
                <a:sym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200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Review: Multinomial distribution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09" y="1650213"/>
            <a:ext cx="7972841" cy="4561919"/>
          </a:xfrm>
        </p:spPr>
        <p:txBody>
          <a:bodyPr>
            <a:normAutofit/>
          </a:bodyPr>
          <a:lstStyle/>
          <a:p>
            <a:pPr marL="406400" marR="577850" indent="-342900">
              <a:lnSpc>
                <a:spcPct val="79100"/>
              </a:lnSpc>
              <a:spcBef>
                <a:spcPts val="65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multinomial </a:t>
            </a:r>
            <a:r>
              <a:rPr lang="en-US" altLang="zh-CN" spc="-1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distribution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is </a:t>
            </a: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</a:p>
          <a:p>
            <a:pPr marL="63500" marR="577850" indent="0">
              <a:lnSpc>
                <a:spcPct val="79100"/>
              </a:lnSpc>
              <a:spcBef>
                <a:spcPts val="650"/>
              </a:spcBef>
              <a:buNone/>
              <a:tabLst>
                <a:tab pos="405765" algn="l"/>
                <a:tab pos="406400" algn="l"/>
              </a:tabLst>
            </a:pPr>
            <a:r>
              <a:rPr lang="en-US" altLang="zh-CN" spc="-15" dirty="0">
                <a:ea typeface="+mn-ea"/>
                <a:cs typeface="+mn-ea"/>
                <a:sym typeface="+mn-lt"/>
              </a:rPr>
              <a:t>generalization </a:t>
            </a:r>
            <a:r>
              <a:rPr lang="en-US" altLang="zh-CN" dirty="0">
                <a:ea typeface="+mn-ea"/>
                <a:cs typeface="+mn-ea"/>
                <a:sym typeface="+mn-lt"/>
              </a:rPr>
              <a:t>of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binomial distribution.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en-US" altLang="zh-CN" sz="3200" dirty="0">
              <a:ea typeface="+mn-ea"/>
              <a:cs typeface="+mn-ea"/>
              <a:sym typeface="+mn-lt"/>
            </a:endParaRPr>
          </a:p>
          <a:p>
            <a:pPr marL="406400" marR="1046480" indent="-342900">
              <a:lnSpc>
                <a:spcPct val="7910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binomial </a:t>
            </a:r>
            <a:r>
              <a:rPr lang="en-US" altLang="zh-CN" spc="-1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distribution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counts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successes </a:t>
            </a:r>
            <a:r>
              <a:rPr lang="en-US" altLang="zh-CN" dirty="0">
                <a:ea typeface="+mn-ea"/>
                <a:cs typeface="+mn-ea"/>
                <a:sym typeface="+mn-lt"/>
              </a:rPr>
              <a:t>of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an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event (for </a:t>
            </a:r>
            <a:r>
              <a:rPr lang="en-US" altLang="zh-CN" spc="-15" dirty="0" smtClean="0">
                <a:ea typeface="+mn-ea"/>
                <a:cs typeface="+mn-ea"/>
                <a:sym typeface="+mn-lt"/>
              </a:rPr>
              <a:t>example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,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heads in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coin</a:t>
            </a:r>
            <a:r>
              <a:rPr lang="en-US" altLang="zh-CN" spc="1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tosses).</a:t>
            </a:r>
          </a:p>
          <a:p>
            <a:pPr marL="406400" marR="1046480" indent="-342900">
              <a:lnSpc>
                <a:spcPct val="7910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406400" indent="-342900">
              <a:lnSpc>
                <a:spcPts val="2615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The</a:t>
            </a:r>
            <a:r>
              <a:rPr lang="en-US" altLang="zh-CN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5" dirty="0" smtClean="0">
                <a:ea typeface="+mn-ea"/>
                <a:cs typeface="+mn-ea"/>
                <a:sym typeface="+mn-lt"/>
              </a:rPr>
              <a:t>parameters: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863600" lvl="1" indent="-342900">
              <a:lnSpc>
                <a:spcPts val="2615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en-US" altLang="zh-CN" i="1" dirty="0" smtClean="0">
                <a:ea typeface="+mn-ea"/>
                <a:cs typeface="+mn-ea"/>
                <a:sym typeface="+mn-lt"/>
              </a:rPr>
              <a:t>N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(number of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trials)</a:t>
            </a:r>
          </a:p>
          <a:p>
            <a:pPr marL="863600" lvl="1" indent="-342900">
              <a:lnSpc>
                <a:spcPts val="2615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en-US" altLang="zh-CN" dirty="0" smtClean="0"/>
              <a:t>p </a:t>
            </a:r>
            <a:r>
              <a:rPr lang="en-US" altLang="zh-CN" dirty="0"/>
              <a:t>(the probability of success of the event)</a:t>
            </a:r>
            <a:endParaRPr lang="en-US" altLang="zh-CN" dirty="0" smtClean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8970C656-DDBF-46B2-9B05-2C231FBA5E92}"/>
              </a:ext>
            </a:extLst>
          </p:cNvPr>
          <p:cNvSpPr/>
          <p:nvPr/>
        </p:nvSpPr>
        <p:spPr>
          <a:xfrm>
            <a:off x="7079376" y="1352342"/>
            <a:ext cx="1917153" cy="991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156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Review: Multinomial distribution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700" marR="43180" indent="-3429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lang="en-US" altLang="zh-CN" sz="2400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z="2400" spc="-5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multinomial </a:t>
            </a:r>
            <a:r>
              <a:rPr lang="en-US" altLang="zh-CN" sz="2400" spc="-15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counts </a:t>
            </a:r>
            <a:r>
              <a:rPr lang="en-US" altLang="zh-CN" sz="2400" spc="-5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the number </a:t>
            </a:r>
            <a:r>
              <a:rPr lang="en-US" altLang="zh-CN" sz="240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of a </a:t>
            </a:r>
            <a:r>
              <a:rPr lang="en-US" altLang="zh-CN" sz="2400" spc="-5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set </a:t>
            </a:r>
            <a:r>
              <a:rPr lang="en-US" altLang="zh-CN" sz="2400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of </a:t>
            </a:r>
            <a:r>
              <a:rPr lang="en-US" altLang="zh-CN" sz="2400" spc="-15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events </a:t>
            </a:r>
            <a:r>
              <a:rPr lang="en-US" altLang="zh-CN" sz="2400" spc="-15" dirty="0">
                <a:ea typeface="+mn-ea"/>
                <a:cs typeface="+mn-ea"/>
                <a:sym typeface="+mn-lt"/>
              </a:rPr>
              <a:t>(for example, </a:t>
            </a:r>
            <a:r>
              <a:rPr lang="en-US" altLang="zh-CN" sz="2400" spc="-15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2400" spc="-10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z="2400" spc="-15" dirty="0">
                <a:ea typeface="+mn-ea"/>
                <a:cs typeface="+mn-ea"/>
                <a:sym typeface="+mn-lt"/>
              </a:rPr>
              <a:t>many </a:t>
            </a:r>
            <a:r>
              <a:rPr lang="en-US" altLang="zh-CN" sz="2400" spc="-5" dirty="0">
                <a:ea typeface="+mn-ea"/>
                <a:cs typeface="+mn-ea"/>
                <a:sym typeface="+mn-lt"/>
              </a:rPr>
              <a:t>times each side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of a </a:t>
            </a:r>
            <a:r>
              <a:rPr lang="en-US" altLang="zh-CN" sz="2400" spc="-5" dirty="0">
                <a:ea typeface="+mn-ea"/>
                <a:cs typeface="+mn-ea"/>
                <a:sym typeface="+mn-lt"/>
              </a:rPr>
              <a:t>die comes up in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a </a:t>
            </a:r>
            <a:r>
              <a:rPr lang="en-US" altLang="zh-CN" sz="2400" spc="-5" dirty="0">
                <a:ea typeface="+mn-ea"/>
                <a:cs typeface="+mn-ea"/>
                <a:sym typeface="+mn-lt"/>
              </a:rPr>
              <a:t>set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of</a:t>
            </a:r>
            <a:r>
              <a:rPr lang="en-US" altLang="zh-CN" sz="2400" spc="6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2400" spc="-15" dirty="0">
                <a:ea typeface="+mn-ea"/>
                <a:cs typeface="+mn-ea"/>
                <a:sym typeface="+mn-lt"/>
              </a:rPr>
              <a:t>rolls).</a:t>
            </a:r>
            <a:endParaRPr lang="en-US" altLang="zh-CN" sz="2400" dirty="0">
              <a:ea typeface="+mn-ea"/>
              <a:cs typeface="+mn-ea"/>
              <a:sym typeface="+mn-lt"/>
            </a:endParaRPr>
          </a:p>
          <a:p>
            <a:pPr marL="850900" lvl="1" indent="-342900">
              <a:lnSpc>
                <a:spcPct val="100000"/>
              </a:lnSpc>
              <a:spcBef>
                <a:spcPts val="60"/>
              </a:spcBef>
              <a:tabLst>
                <a:tab pos="793115" algn="l"/>
                <a:tab pos="7937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parameters: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850900" lvl="1" indent="-342900">
              <a:lnSpc>
                <a:spcPct val="100000"/>
              </a:lnSpc>
              <a:tabLst>
                <a:tab pos="850265" algn="l"/>
                <a:tab pos="850900" algn="l"/>
              </a:tabLst>
            </a:pPr>
            <a:r>
              <a:rPr lang="en-US" altLang="zh-CN" i="1" dirty="0">
                <a:ea typeface="+mn-ea"/>
                <a:cs typeface="+mn-ea"/>
                <a:sym typeface="+mn-lt"/>
              </a:rPr>
              <a:t>N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(number of </a:t>
            </a:r>
            <a:r>
              <a:rPr lang="en-US" altLang="zh-CN" dirty="0">
                <a:ea typeface="+mn-ea"/>
                <a:cs typeface="+mn-ea"/>
                <a:sym typeface="+mn-lt"/>
              </a:rPr>
              <a:t>trials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)</a:t>
            </a:r>
            <a:endParaRPr lang="en-US" altLang="zh-CN" sz="3200" dirty="0">
              <a:ea typeface="+mn-ea"/>
              <a:cs typeface="+mn-ea"/>
              <a:sym typeface="+mn-lt"/>
            </a:endParaRPr>
          </a:p>
          <a:p>
            <a:pPr marL="850900" lvl="1" indent="-342900">
              <a:lnSpc>
                <a:spcPct val="100000"/>
              </a:lnSpc>
              <a:tabLst>
                <a:tab pos="850265" algn="l"/>
                <a:tab pos="850900" algn="l"/>
              </a:tabLst>
            </a:pPr>
            <a:r>
              <a:rPr lang="en-US" altLang="zh-CN" spc="-120" dirty="0" smtClean="0">
                <a:cs typeface="+mn-ea"/>
                <a:sym typeface="+mn-lt"/>
              </a:rPr>
              <a:t>θ</a:t>
            </a:r>
            <a:r>
              <a:rPr lang="en-US" altLang="zh-CN" spc="-120" baseline="-38194" dirty="0" smtClean="0">
                <a:cs typeface="+mn-ea"/>
                <a:sym typeface="+mn-lt"/>
              </a:rPr>
              <a:t>1</a:t>
            </a:r>
            <a:r>
              <a:rPr lang="en-US" altLang="zh-CN" sz="4000" spc="-120" baseline="-8080" dirty="0" smtClean="0">
                <a:cs typeface="+mn-ea"/>
                <a:sym typeface="+mn-lt"/>
              </a:rPr>
              <a:t>,…,</a:t>
            </a:r>
            <a:r>
              <a:rPr lang="en-US" altLang="zh-CN" spc="-120" dirty="0" smtClean="0">
                <a:cs typeface="+mn-ea"/>
                <a:sym typeface="+mn-lt"/>
              </a:rPr>
              <a:t> </a:t>
            </a:r>
            <a:r>
              <a:rPr lang="en-US" altLang="zh-CN" spc="-120" dirty="0" err="1">
                <a:cs typeface="+mn-ea"/>
                <a:sym typeface="+mn-lt"/>
              </a:rPr>
              <a:t>θ</a:t>
            </a:r>
            <a:r>
              <a:rPr lang="en-US" altLang="zh-CN" i="1" spc="-120" baseline="-38194" dirty="0" err="1">
                <a:cs typeface="+mn-ea"/>
                <a:sym typeface="+mn-lt"/>
              </a:rPr>
              <a:t>k</a:t>
            </a:r>
            <a:r>
              <a:rPr lang="en-US" altLang="zh-CN" i="1" spc="-120" baseline="-38194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en-US" altLang="zh-CN" dirty="0">
                <a:solidFill>
                  <a:srgbClr val="0070C0"/>
                </a:solidFill>
                <a:cs typeface="+mn-ea"/>
                <a:sym typeface="+mn-lt"/>
              </a:rPr>
              <a:t>the </a:t>
            </a:r>
            <a:r>
              <a:rPr lang="en-US" altLang="zh-CN" spc="-5" dirty="0">
                <a:solidFill>
                  <a:srgbClr val="0070C0"/>
                </a:solidFill>
                <a:cs typeface="+mn-ea"/>
                <a:sym typeface="+mn-lt"/>
              </a:rPr>
              <a:t>probability of </a:t>
            </a:r>
            <a:r>
              <a:rPr lang="en-US" altLang="zh-CN" dirty="0">
                <a:solidFill>
                  <a:srgbClr val="0070C0"/>
                </a:solidFill>
                <a:cs typeface="+mn-ea"/>
                <a:sym typeface="+mn-lt"/>
              </a:rPr>
              <a:t>success </a:t>
            </a:r>
            <a:r>
              <a:rPr lang="en-US" altLang="zh-CN" spc="-15" dirty="0">
                <a:solidFill>
                  <a:srgbClr val="0070C0"/>
                </a:solidFill>
                <a:cs typeface="+mn-ea"/>
                <a:sym typeface="+mn-lt"/>
              </a:rPr>
              <a:t>for </a:t>
            </a:r>
            <a:r>
              <a:rPr lang="en-US" altLang="zh-CN" dirty="0">
                <a:solidFill>
                  <a:srgbClr val="0070C0"/>
                </a:solidFill>
                <a:cs typeface="+mn-ea"/>
                <a:sym typeface="+mn-lt"/>
              </a:rPr>
              <a:t>each</a:t>
            </a:r>
            <a:r>
              <a:rPr lang="en-US" altLang="zh-CN" spc="-165" dirty="0">
                <a:solidFill>
                  <a:srgbClr val="0070C0"/>
                </a:solidFill>
                <a:cs typeface="+mn-ea"/>
                <a:sym typeface="+mn-lt"/>
              </a:rPr>
              <a:t> </a:t>
            </a:r>
            <a:r>
              <a:rPr lang="en-US" altLang="zh-CN" spc="-10" dirty="0">
                <a:solidFill>
                  <a:srgbClr val="0070C0"/>
                </a:solidFill>
                <a:cs typeface="+mn-ea"/>
                <a:sym typeface="+mn-lt"/>
              </a:rPr>
              <a:t>category</a:t>
            </a:r>
            <a:r>
              <a:rPr lang="en-US" altLang="zh-CN" spc="-10" dirty="0">
                <a:cs typeface="+mn-ea"/>
                <a:sym typeface="+mn-lt"/>
              </a:rPr>
              <a:t>)</a:t>
            </a:r>
            <a:endParaRPr lang="en-US" altLang="zh-CN" dirty="0">
              <a:cs typeface="+mn-ea"/>
              <a:sym typeface="+mn-lt"/>
            </a:endParaRPr>
          </a:p>
          <a:p>
            <a:pPr marL="850900" lvl="1" indent="-342900">
              <a:lnSpc>
                <a:spcPct val="100000"/>
              </a:lnSpc>
              <a:tabLst>
                <a:tab pos="850265" algn="l"/>
                <a:tab pos="850900" algn="l"/>
              </a:tabLst>
            </a:pP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33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1E47FBFC-E59E-4B0D-A698-26BA5CDB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45" y="4518397"/>
            <a:ext cx="7314213" cy="10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8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81" y="435466"/>
            <a:ext cx="8280888" cy="584442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Multinomial Distribution for </a:t>
            </a:r>
            <a:r>
              <a:rPr lang="en-US" altLang="zh-CN" sz="3200" dirty="0" smtClean="0">
                <a:ea typeface="+mn-ea"/>
                <a:cs typeface="+mn-ea"/>
                <a:sym typeface="+mn-lt"/>
              </a:rPr>
              <a:t>Text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Classification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/>
          <a:p>
            <a:r>
              <a:rPr lang="en-US" altLang="zh-CN" i="1" spc="-5" dirty="0">
                <a:ea typeface="+mn-ea"/>
                <a:cs typeface="+mn-ea"/>
                <a:sym typeface="+mn-lt"/>
              </a:rPr>
              <a:t>W</a:t>
            </a:r>
            <a:r>
              <a:rPr lang="en-US" altLang="zh-CN" sz="2850" i="1" spc="-7" baseline="-17543" dirty="0">
                <a:ea typeface="+mn-ea"/>
                <a:cs typeface="+mn-ea"/>
                <a:sym typeface="+mn-lt"/>
              </a:rPr>
              <a:t>1</a:t>
            </a:r>
            <a:r>
              <a:rPr lang="en-US" altLang="zh-CN" i="1" spc="-5" dirty="0">
                <a:ea typeface="+mn-ea"/>
                <a:cs typeface="+mn-ea"/>
                <a:sym typeface="+mn-lt"/>
              </a:rPr>
              <a:t>,W</a:t>
            </a:r>
            <a:r>
              <a:rPr lang="en-US" altLang="zh-CN" sz="2850" i="1" spc="-7" baseline="-17543" dirty="0">
                <a:ea typeface="+mn-ea"/>
                <a:cs typeface="+mn-ea"/>
                <a:sym typeface="+mn-lt"/>
              </a:rPr>
              <a:t>2</a:t>
            </a:r>
            <a:r>
              <a:rPr lang="en-US" altLang="zh-CN" i="1" spc="-5" dirty="0">
                <a:ea typeface="+mn-ea"/>
                <a:cs typeface="+mn-ea"/>
                <a:sym typeface="+mn-lt"/>
              </a:rPr>
              <a:t>,..W</a:t>
            </a:r>
            <a:r>
              <a:rPr lang="en-US" altLang="zh-CN" sz="2850" i="1" spc="-7" baseline="-17543" dirty="0">
                <a:ea typeface="+mn-ea"/>
                <a:cs typeface="+mn-ea"/>
                <a:sym typeface="+mn-lt"/>
              </a:rPr>
              <a:t>k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are</a:t>
            </a:r>
            <a:r>
              <a:rPr lang="en-US" altLang="zh-CN" spc="10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variables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0475341-8884-46BE-88B3-B22340A27688}"/>
              </a:ext>
            </a:extLst>
          </p:cNvPr>
          <p:cNvGrpSpPr/>
          <p:nvPr/>
        </p:nvGrpSpPr>
        <p:grpSpPr>
          <a:xfrm>
            <a:off x="4733925" y="2194980"/>
            <a:ext cx="4308084" cy="1101266"/>
            <a:chOff x="4733925" y="1280586"/>
            <a:chExt cx="4308084" cy="1101266"/>
          </a:xfrm>
        </p:grpSpPr>
        <p:sp>
          <p:nvSpPr>
            <p:cNvPr id="23" name="object 36">
              <a:extLst>
                <a:ext uri="{FF2B5EF4-FFF2-40B4-BE49-F238E27FC236}">
                  <a16:creationId xmlns:a16="http://schemas.microsoft.com/office/drawing/2014/main" id="{386DA503-9377-4A78-9597-0B93CE52214A}"/>
                </a:ext>
              </a:extLst>
            </p:cNvPr>
            <p:cNvSpPr txBox="1"/>
            <p:nvPr/>
          </p:nvSpPr>
          <p:spPr>
            <a:xfrm>
              <a:off x="4733925" y="1280586"/>
              <a:ext cx="4308084" cy="340477"/>
            </a:xfrm>
            <a:prstGeom prst="rect">
              <a:avLst/>
            </a:prstGeom>
            <a:solidFill>
              <a:srgbClr val="CCFFCC"/>
            </a:solidFill>
          </p:spPr>
          <p:txBody>
            <a:bodyPr vert="horz" wrap="square" lIns="0" tIns="32384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54"/>
                </a:spcBef>
              </a:pPr>
              <a:r>
                <a:rPr sz="2000" dirty="0">
                  <a:cs typeface="+mn-ea"/>
                  <a:sym typeface="+mn-lt"/>
                </a:rPr>
                <a:t>Number of </a:t>
              </a:r>
              <a:r>
                <a:rPr sz="2000" spc="-5" dirty="0">
                  <a:cs typeface="+mn-ea"/>
                  <a:sym typeface="+mn-lt"/>
                </a:rPr>
                <a:t>possible orderings </a:t>
              </a:r>
              <a:r>
                <a:rPr sz="2000" dirty="0">
                  <a:cs typeface="+mn-ea"/>
                  <a:sym typeface="+mn-lt"/>
                </a:rPr>
                <a:t>of N</a:t>
              </a:r>
              <a:r>
                <a:rPr sz="2000" spc="-10" dirty="0">
                  <a:cs typeface="+mn-ea"/>
                  <a:sym typeface="+mn-lt"/>
                </a:rPr>
                <a:t> </a:t>
              </a:r>
              <a:r>
                <a:rPr sz="2000" spc="-5" dirty="0">
                  <a:cs typeface="+mn-ea"/>
                  <a:sym typeface="+mn-lt"/>
                </a:rPr>
                <a:t>balls</a:t>
              </a:r>
              <a:endParaRPr sz="2000" dirty="0">
                <a:cs typeface="+mn-ea"/>
                <a:sym typeface="+mn-lt"/>
              </a:endParaRPr>
            </a:p>
          </p:txBody>
        </p:sp>
        <p:sp>
          <p:nvSpPr>
            <p:cNvPr id="24" name="object 35">
              <a:extLst>
                <a:ext uri="{FF2B5EF4-FFF2-40B4-BE49-F238E27FC236}">
                  <a16:creationId xmlns:a16="http://schemas.microsoft.com/office/drawing/2014/main" id="{FE859082-3912-4F55-B7D0-03387749EDD0}"/>
                </a:ext>
              </a:extLst>
            </p:cNvPr>
            <p:cNvSpPr/>
            <p:nvPr/>
          </p:nvSpPr>
          <p:spPr>
            <a:xfrm>
              <a:off x="6545390" y="1817733"/>
              <a:ext cx="356564" cy="564119"/>
            </a:xfrm>
            <a:custGeom>
              <a:avLst/>
              <a:gdLst/>
              <a:ahLst/>
              <a:cxnLst/>
              <a:rect l="l" t="t" r="r" b="b"/>
              <a:pathLst>
                <a:path w="232409" h="307975">
                  <a:moveTo>
                    <a:pt x="182879" y="58102"/>
                  </a:moveTo>
                  <a:lnTo>
                    <a:pt x="0" y="301942"/>
                  </a:lnTo>
                  <a:lnTo>
                    <a:pt x="7620" y="307657"/>
                  </a:lnTo>
                  <a:lnTo>
                    <a:pt x="190500" y="63817"/>
                  </a:lnTo>
                  <a:lnTo>
                    <a:pt x="182879" y="58102"/>
                  </a:lnTo>
                  <a:close/>
                </a:path>
                <a:path w="232409" h="307975">
                  <a:moveTo>
                    <a:pt x="223693" y="47942"/>
                  </a:moveTo>
                  <a:lnTo>
                    <a:pt x="190500" y="47942"/>
                  </a:lnTo>
                  <a:lnTo>
                    <a:pt x="198120" y="53657"/>
                  </a:lnTo>
                  <a:lnTo>
                    <a:pt x="190500" y="63817"/>
                  </a:lnTo>
                  <a:lnTo>
                    <a:pt x="217170" y="83820"/>
                  </a:lnTo>
                  <a:lnTo>
                    <a:pt x="223693" y="47942"/>
                  </a:lnTo>
                  <a:close/>
                </a:path>
                <a:path w="232409" h="307975">
                  <a:moveTo>
                    <a:pt x="190500" y="47942"/>
                  </a:moveTo>
                  <a:lnTo>
                    <a:pt x="182879" y="58102"/>
                  </a:lnTo>
                  <a:lnTo>
                    <a:pt x="190500" y="63817"/>
                  </a:lnTo>
                  <a:lnTo>
                    <a:pt x="198120" y="53657"/>
                  </a:lnTo>
                  <a:lnTo>
                    <a:pt x="190500" y="47942"/>
                  </a:lnTo>
                  <a:close/>
                </a:path>
                <a:path w="232409" h="307975">
                  <a:moveTo>
                    <a:pt x="232410" y="0"/>
                  </a:moveTo>
                  <a:lnTo>
                    <a:pt x="156210" y="38100"/>
                  </a:lnTo>
                  <a:lnTo>
                    <a:pt x="182879" y="58102"/>
                  </a:lnTo>
                  <a:lnTo>
                    <a:pt x="190500" y="47942"/>
                  </a:lnTo>
                  <a:lnTo>
                    <a:pt x="223693" y="47942"/>
                  </a:lnTo>
                  <a:lnTo>
                    <a:pt x="2324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D15E32E5-975E-47D5-A747-C927E9FE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" y="2924435"/>
            <a:ext cx="8967993" cy="122540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2064478-8EC4-422C-8861-B35D9558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8" y="4744973"/>
            <a:ext cx="3377477" cy="1097375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D0FE7201-A09A-488E-A711-E83A6FE0041E}"/>
              </a:ext>
            </a:extLst>
          </p:cNvPr>
          <p:cNvGrpSpPr/>
          <p:nvPr/>
        </p:nvGrpSpPr>
        <p:grpSpPr>
          <a:xfrm>
            <a:off x="4535771" y="4151679"/>
            <a:ext cx="1700905" cy="982629"/>
            <a:chOff x="4535771" y="4151679"/>
            <a:chExt cx="1700905" cy="982629"/>
          </a:xfrm>
        </p:grpSpPr>
        <p:sp>
          <p:nvSpPr>
            <p:cNvPr id="43" name="object 36">
              <a:extLst>
                <a:ext uri="{FF2B5EF4-FFF2-40B4-BE49-F238E27FC236}">
                  <a16:creationId xmlns:a16="http://schemas.microsoft.com/office/drawing/2014/main" id="{71E0F4CB-89A1-4571-B5CF-B58301D48D60}"/>
                </a:ext>
              </a:extLst>
            </p:cNvPr>
            <p:cNvSpPr txBox="1"/>
            <p:nvPr/>
          </p:nvSpPr>
          <p:spPr>
            <a:xfrm>
              <a:off x="4535771" y="4793831"/>
              <a:ext cx="1700905" cy="340477"/>
            </a:xfrm>
            <a:prstGeom prst="rect">
              <a:avLst/>
            </a:prstGeom>
            <a:solidFill>
              <a:srgbClr val="CCFFCC"/>
            </a:solidFill>
          </p:spPr>
          <p:txBody>
            <a:bodyPr vert="horz" wrap="square" lIns="0" tIns="32384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54"/>
                </a:spcBef>
              </a:pPr>
              <a:r>
                <a:rPr lang="en-US" sz="2000" dirty="0">
                  <a:cs typeface="+mn-ea"/>
                  <a:sym typeface="+mn-lt"/>
                </a:rPr>
                <a:t>Label invariant</a:t>
              </a:r>
            </a:p>
          </p:txBody>
        </p:sp>
        <p:sp>
          <p:nvSpPr>
            <p:cNvPr id="50" name="object 35">
              <a:extLst>
                <a:ext uri="{FF2B5EF4-FFF2-40B4-BE49-F238E27FC236}">
                  <a16:creationId xmlns:a16="http://schemas.microsoft.com/office/drawing/2014/main" id="{5BA693A5-80E7-4364-B9E5-31E7D14C05D6}"/>
                </a:ext>
              </a:extLst>
            </p:cNvPr>
            <p:cNvSpPr/>
            <p:nvPr/>
          </p:nvSpPr>
          <p:spPr>
            <a:xfrm rot="10969109">
              <a:off x="5399878" y="4151679"/>
              <a:ext cx="356564" cy="564119"/>
            </a:xfrm>
            <a:custGeom>
              <a:avLst/>
              <a:gdLst/>
              <a:ahLst/>
              <a:cxnLst/>
              <a:rect l="l" t="t" r="r" b="b"/>
              <a:pathLst>
                <a:path w="232409" h="307975">
                  <a:moveTo>
                    <a:pt x="182879" y="58102"/>
                  </a:moveTo>
                  <a:lnTo>
                    <a:pt x="0" y="301942"/>
                  </a:lnTo>
                  <a:lnTo>
                    <a:pt x="7620" y="307657"/>
                  </a:lnTo>
                  <a:lnTo>
                    <a:pt x="190500" y="63817"/>
                  </a:lnTo>
                  <a:lnTo>
                    <a:pt x="182879" y="58102"/>
                  </a:lnTo>
                  <a:close/>
                </a:path>
                <a:path w="232409" h="307975">
                  <a:moveTo>
                    <a:pt x="223693" y="47942"/>
                  </a:moveTo>
                  <a:lnTo>
                    <a:pt x="190500" y="47942"/>
                  </a:lnTo>
                  <a:lnTo>
                    <a:pt x="198120" y="53657"/>
                  </a:lnTo>
                  <a:lnTo>
                    <a:pt x="190500" y="63817"/>
                  </a:lnTo>
                  <a:lnTo>
                    <a:pt x="217170" y="83820"/>
                  </a:lnTo>
                  <a:lnTo>
                    <a:pt x="223693" y="47942"/>
                  </a:lnTo>
                  <a:close/>
                </a:path>
                <a:path w="232409" h="307975">
                  <a:moveTo>
                    <a:pt x="190500" y="47942"/>
                  </a:moveTo>
                  <a:lnTo>
                    <a:pt x="182879" y="58102"/>
                  </a:lnTo>
                  <a:lnTo>
                    <a:pt x="190500" y="63817"/>
                  </a:lnTo>
                  <a:lnTo>
                    <a:pt x="198120" y="53657"/>
                  </a:lnTo>
                  <a:lnTo>
                    <a:pt x="190500" y="47942"/>
                  </a:lnTo>
                  <a:close/>
                </a:path>
                <a:path w="232409" h="307975">
                  <a:moveTo>
                    <a:pt x="232410" y="0"/>
                  </a:moveTo>
                  <a:lnTo>
                    <a:pt x="156210" y="38100"/>
                  </a:lnTo>
                  <a:lnTo>
                    <a:pt x="182879" y="58102"/>
                  </a:lnTo>
                  <a:lnTo>
                    <a:pt x="190500" y="47942"/>
                  </a:lnTo>
                  <a:lnTo>
                    <a:pt x="223693" y="47942"/>
                  </a:lnTo>
                  <a:lnTo>
                    <a:pt x="2324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43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Model 2: Multinomial Naïve Bayes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+mn-ea"/>
                <a:cs typeface="+mn-ea"/>
                <a:sym typeface="+mn-lt"/>
              </a:rPr>
              <a:t>‘</a:t>
            </a:r>
            <a:r>
              <a:rPr lang="en-US" altLang="zh-CN" dirty="0">
                <a:ea typeface="+mn-ea"/>
                <a:cs typeface="+mn-ea"/>
                <a:sym typeface="+mn-lt"/>
              </a:rPr>
              <a:t>Bag of words’ – Testing Stage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35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0FDB42-4145-48D1-93AC-71200A53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34584"/>
            <a:ext cx="2886284" cy="34703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0430BD9-81AC-4A4B-8CF3-2B96B0CA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208" y="3304916"/>
            <a:ext cx="5225868" cy="17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4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083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Today: Naïve Bayes Classifier for Text 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984016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Dictionary based Vector space representation of text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article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Multivariate Bernoulli vs. Multinomial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Multivariate Bernoulli naïve Bayes classifier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Testing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Training With Maximum Likelihood Estimation for  estimating parameters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Multinomial naïve Bayes classifier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Testing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Training With Maximum Likelihood Estimation for  estimating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parameters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36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628650" y="4854088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829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48606"/>
            <a:ext cx="7886700" cy="643058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Deriving the Maximum Likelihood Estimate for multinomial distribution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B3D3E7-5EC7-4327-BD63-FDE731DA0394}"/>
              </a:ext>
            </a:extLst>
          </p:cNvPr>
          <p:cNvSpPr/>
          <p:nvPr/>
        </p:nvSpPr>
        <p:spPr>
          <a:xfrm>
            <a:off x="476251" y="1540550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LIKELIHOOD</a:t>
            </a:r>
            <a:r>
              <a:rPr lang="en-US" altLang="zh-CN" sz="2000" dirty="0">
                <a:cs typeface="+mn-ea"/>
                <a:sym typeface="+mn-lt"/>
              </a:rPr>
              <a:t>: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C062-D8ED-4BF5-94CA-ED36B486D7DB}"/>
              </a:ext>
            </a:extLst>
          </p:cNvPr>
          <p:cNvSpPr/>
          <p:nvPr/>
        </p:nvSpPr>
        <p:spPr>
          <a:xfrm>
            <a:off x="476251" y="2876075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function of θ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41B30A-F599-48CA-9EC5-F433809C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64" y="1386668"/>
            <a:ext cx="4359018" cy="99983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E82692D2-C76D-4FEB-902A-CE57BAC8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56" y="3554287"/>
            <a:ext cx="6474513" cy="126198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8AEDC28-EF21-40A4-AB52-7225DB4B1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456" y="2433733"/>
            <a:ext cx="4200508" cy="119492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C56DF4A1-F442-4FB2-BD25-2F567286E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456" y="4816268"/>
            <a:ext cx="4261473" cy="120711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33F7741-9107-4DDA-8433-C11B18C2A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038" y="5620571"/>
            <a:ext cx="1859441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75B5676-2A3E-4BFB-B52D-DFB69A32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48606"/>
            <a:ext cx="7886700" cy="643058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Deriving the Maximum Likelihood Estimate for multinomial distribution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448FF326-38EA-4571-96E3-BFD1559E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8" y="1196448"/>
            <a:ext cx="7056940" cy="1820587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A78402B8-8E93-41EB-85D4-551B85862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1" y="3213533"/>
            <a:ext cx="8364670" cy="813645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F7615EDE-B91A-43D5-96C2-C6AD6E78E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8" y="3915040"/>
            <a:ext cx="7938687" cy="1746512"/>
          </a:xfrm>
          <a:prstGeom prst="rect">
            <a:avLst/>
          </a:prstGeom>
        </p:spPr>
      </p:pic>
      <p:sp>
        <p:nvSpPr>
          <p:cNvPr id="80" name="object 77">
            <a:extLst>
              <a:ext uri="{FF2B5EF4-FFF2-40B4-BE49-F238E27FC236}">
                <a16:creationId xmlns:a16="http://schemas.microsoft.com/office/drawing/2014/main" id="{0608AAE1-DFE6-4C9E-AD95-7A3368FECAA1}"/>
              </a:ext>
            </a:extLst>
          </p:cNvPr>
          <p:cNvSpPr txBox="1"/>
          <p:nvPr/>
        </p:nvSpPr>
        <p:spPr>
          <a:xfrm>
            <a:off x="2686050" y="5706500"/>
            <a:ext cx="5619115" cy="86305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 marR="740410">
              <a:lnSpc>
                <a:spcPts val="2210"/>
              </a:lnSpc>
              <a:spcBef>
                <a:spcPts val="330"/>
              </a:spcBef>
            </a:pPr>
            <a:r>
              <a:rPr lang="zh-CN" altLang="en-US" sz="2000" dirty="0">
                <a:cs typeface="+mn-ea"/>
                <a:sym typeface="+mn-lt"/>
              </a:rPr>
              <a:t>→</a:t>
            </a:r>
            <a:r>
              <a:rPr sz="200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i.e. </a:t>
            </a:r>
            <a:r>
              <a:rPr sz="2000" spc="-20" dirty="0">
                <a:cs typeface="+mn-ea"/>
                <a:sym typeface="+mn-lt"/>
              </a:rPr>
              <a:t>We </a:t>
            </a:r>
            <a:r>
              <a:rPr sz="2000" dirty="0">
                <a:cs typeface="+mn-ea"/>
                <a:sym typeface="+mn-lt"/>
              </a:rPr>
              <a:t>can </a:t>
            </a:r>
            <a:r>
              <a:rPr sz="2000" spc="-5" dirty="0">
                <a:cs typeface="+mn-ea"/>
                <a:sym typeface="+mn-lt"/>
              </a:rPr>
              <a:t>create </a:t>
            </a:r>
            <a:r>
              <a:rPr sz="2000" dirty="0">
                <a:cs typeface="+mn-ea"/>
                <a:sym typeface="+mn-lt"/>
              </a:rPr>
              <a:t>a </a:t>
            </a:r>
            <a:r>
              <a:rPr sz="2000" spc="-5" dirty="0">
                <a:cs typeface="+mn-ea"/>
                <a:sym typeface="+mn-lt"/>
              </a:rPr>
              <a:t>mega-document </a:t>
            </a:r>
            <a:r>
              <a:rPr sz="2000" dirty="0">
                <a:cs typeface="+mn-ea"/>
                <a:sym typeface="+mn-lt"/>
              </a:rPr>
              <a:t>by  </a:t>
            </a:r>
            <a:r>
              <a:rPr sz="2000" spc="-5" dirty="0">
                <a:cs typeface="+mn-ea"/>
                <a:sym typeface="+mn-lt"/>
              </a:rPr>
              <a:t>concatenating </a:t>
            </a:r>
            <a:r>
              <a:rPr sz="2000" dirty="0">
                <a:cs typeface="+mn-ea"/>
                <a:sym typeface="+mn-lt"/>
              </a:rPr>
              <a:t>all </a:t>
            </a:r>
            <a:r>
              <a:rPr sz="2000" spc="-5" dirty="0">
                <a:cs typeface="+mn-ea"/>
                <a:sym typeface="+mn-lt"/>
              </a:rPr>
              <a:t>documents </a:t>
            </a:r>
            <a:r>
              <a:rPr sz="2000" dirty="0">
                <a:cs typeface="+mn-ea"/>
                <a:sym typeface="+mn-lt"/>
              </a:rPr>
              <a:t>d_1 </a:t>
            </a:r>
            <a:r>
              <a:rPr sz="2000" spc="-5" dirty="0">
                <a:cs typeface="+mn-ea"/>
                <a:sym typeface="+mn-lt"/>
              </a:rPr>
              <a:t>to</a:t>
            </a:r>
            <a:r>
              <a:rPr sz="2000" spc="-4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d_T</a:t>
            </a:r>
          </a:p>
          <a:p>
            <a:pPr marL="38100">
              <a:lnSpc>
                <a:spcPts val="2045"/>
              </a:lnSpc>
            </a:pPr>
            <a:r>
              <a:rPr lang="zh-CN" altLang="en-US" sz="2000" dirty="0">
                <a:cs typeface="+mn-ea"/>
                <a:sym typeface="+mn-lt"/>
              </a:rPr>
              <a:t>→ </a:t>
            </a:r>
            <a:r>
              <a:rPr sz="2000" dirty="0">
                <a:cs typeface="+mn-ea"/>
                <a:sym typeface="+mn-lt"/>
              </a:rPr>
              <a:t>Use </a:t>
            </a:r>
            <a:r>
              <a:rPr sz="2000" spc="-5" dirty="0">
                <a:cs typeface="+mn-ea"/>
                <a:sym typeface="+mn-lt"/>
              </a:rPr>
              <a:t>relative frequency </a:t>
            </a:r>
            <a:r>
              <a:rPr sz="2000" dirty="0">
                <a:cs typeface="+mn-ea"/>
                <a:sym typeface="+mn-lt"/>
              </a:rPr>
              <a:t>of </a:t>
            </a:r>
            <a:r>
              <a:rPr sz="2000" i="1" dirty="0">
                <a:cs typeface="+mn-ea"/>
                <a:sym typeface="+mn-lt"/>
              </a:rPr>
              <a:t>w</a:t>
            </a:r>
            <a:r>
              <a:rPr sz="1950" i="1" baseline="-17094" dirty="0">
                <a:cs typeface="+mn-ea"/>
                <a:sym typeface="+mn-lt"/>
              </a:rPr>
              <a:t>i </a:t>
            </a:r>
            <a:r>
              <a:rPr sz="2000" dirty="0">
                <a:cs typeface="+mn-ea"/>
                <a:sym typeface="+mn-lt"/>
              </a:rPr>
              <a:t>in</a:t>
            </a:r>
            <a:r>
              <a:rPr sz="2000" spc="-19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mega-document</a:t>
            </a:r>
            <a:endParaRPr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419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A756CD3-8073-490B-B8EC-B8AA5EF6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48606"/>
            <a:ext cx="7886700" cy="643058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Deriving the Maximum Likelihood Estimate for multinomial Bayes Classifier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/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F7A9B4-131C-422A-8561-99C2D8934495}"/>
              </a:ext>
            </a:extLst>
          </p:cNvPr>
          <p:cNvSpPr/>
          <p:nvPr/>
        </p:nvSpPr>
        <p:spPr>
          <a:xfrm>
            <a:off x="476251" y="2059290"/>
            <a:ext cx="204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LIKELIHOOD</a:t>
            </a:r>
            <a:r>
              <a:rPr lang="en-US" altLang="zh-CN" sz="2800" dirty="0">
                <a:cs typeface="+mn-ea"/>
                <a:sym typeface="+mn-lt"/>
              </a:rPr>
              <a:t>: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E41695-295E-47C7-B7FA-667EF8C0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67" y="3537673"/>
            <a:ext cx="5906783" cy="135484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747541" y="1808880"/>
            <a:ext cx="4894913" cy="1024040"/>
            <a:chOff x="2747541" y="1808880"/>
            <a:chExt cx="4894913" cy="102404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7416518-2C51-47C9-A5F3-D86030E78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7541" y="1808880"/>
              <a:ext cx="4894913" cy="1024040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6967959" y="2280213"/>
              <a:ext cx="358816" cy="552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752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1E897-5A79-4F6B-98BE-4A74152E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Review: Naïve Bayes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B6DA7-8507-496F-AE9F-E5AD4C60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A687E-BAA0-42E6-98CC-745EDA3A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F70EC-B73D-409D-A1FC-A2A027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DE40DF-A185-4728-AD98-CFEAEFFA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1" y="1290055"/>
            <a:ext cx="8134357" cy="506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0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Parameter estimation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Multinomial model: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Can create a mega-document for class j by  concatenating all documents on this class,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Use frequency of w in mega-document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40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CA1251-7E9E-44A4-8FD9-3452C416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29753"/>
            <a:ext cx="7913220" cy="149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F74E985-3FA3-4A3A-8F74-0C909AE7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85" y="1507930"/>
            <a:ext cx="7992549" cy="46516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07" y="0"/>
            <a:ext cx="8260707" cy="590309"/>
          </a:xfrm>
        </p:spPr>
        <p:txBody>
          <a:bodyPr/>
          <a:lstStyle/>
          <a:p>
            <a:r>
              <a:rPr lang="en-US" altLang="zh-CN" sz="3200" dirty="0" smtClean="0">
                <a:ea typeface="+mn-ea"/>
                <a:cs typeface="+mn-ea"/>
                <a:sym typeface="+mn-lt"/>
              </a:rPr>
              <a:t>Multinomial: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Learning Algorithm </a:t>
            </a:r>
            <a:r>
              <a:rPr lang="en-US" altLang="zh-CN" sz="3200" dirty="0" smtClean="0">
                <a:ea typeface="+mn-ea"/>
                <a:cs typeface="+mn-ea"/>
                <a:sym typeface="+mn-lt"/>
              </a:rPr>
              <a:t>for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parameter estimation with MLE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41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8CCB89-24B7-48DC-BD29-C68BA6F5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12" y="4075649"/>
            <a:ext cx="3823263" cy="12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2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07" y="0"/>
            <a:ext cx="8260707" cy="590309"/>
          </a:xfrm>
        </p:spPr>
        <p:txBody>
          <a:bodyPr/>
          <a:lstStyle/>
          <a:p>
            <a:r>
              <a:rPr lang="en-US" altLang="zh-CN" sz="3200" dirty="0" smtClean="0">
                <a:ea typeface="+mn-ea"/>
                <a:cs typeface="+mn-ea"/>
                <a:sym typeface="+mn-lt"/>
              </a:rPr>
              <a:t>Multinomial: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Learning Algorithm for </a:t>
            </a:r>
            <a:r>
              <a:rPr lang="en-US" altLang="zh-CN" sz="3200" dirty="0" smtClean="0">
                <a:ea typeface="+mn-ea"/>
                <a:cs typeface="+mn-ea"/>
                <a:sym typeface="+mn-lt"/>
              </a:rPr>
              <a:t>parameter 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estimation with MLE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42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8CCB89-24B7-48DC-BD29-C68BA6F5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9395"/>
            <a:ext cx="3823263" cy="12744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EFE6D72-2CC7-41AA-8BE6-945E4FDD3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977159"/>
            <a:ext cx="8296132" cy="314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1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Naive Bayes is Not So Naive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83" y="1465202"/>
            <a:ext cx="8202834" cy="539279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+mn-ea"/>
                <a:cs typeface="+mn-ea"/>
                <a:sym typeface="+mn-lt"/>
              </a:rPr>
              <a:t>Naïve Bayes: First and Second place in KDD-CUP 97 competition, </a:t>
            </a:r>
            <a:r>
              <a:rPr lang="en-US" altLang="zh-CN" sz="2400" dirty="0" smtClean="0">
                <a:ea typeface="+mn-ea"/>
                <a:cs typeface="+mn-ea"/>
                <a:sym typeface="+mn-lt"/>
              </a:rPr>
              <a:t>among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16 (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then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) state of the art algorithms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+mn-ea"/>
                <a:cs typeface="+mn-ea"/>
                <a:sym typeface="+mn-lt"/>
              </a:rPr>
              <a:t>Goal: Financial services industry direct mail response prediction model: Predict if the  recipient of mail will actually respond to the advertisement – 750,000 records.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+mn-ea"/>
                <a:cs typeface="+mn-ea"/>
                <a:sym typeface="+mn-lt"/>
              </a:rPr>
              <a:t>Robust to 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Irrelevant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 Features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+mn-ea"/>
                <a:cs typeface="+mn-ea"/>
                <a:sym typeface="+mn-lt"/>
              </a:rPr>
              <a:t>Irrelevant Features cancel each other without affecting results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+mn-ea"/>
                <a:cs typeface="+mn-ea"/>
                <a:sym typeface="+mn-lt"/>
              </a:rPr>
              <a:t>Instead Decision Trees can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heavily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 suffer from this.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+mn-ea"/>
                <a:cs typeface="+mn-ea"/>
                <a:sym typeface="+mn-lt"/>
              </a:rPr>
              <a:t>Very good in domains with many equally 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important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 features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+mn-ea"/>
                <a:cs typeface="+mn-ea"/>
                <a:sym typeface="+mn-lt"/>
              </a:rPr>
              <a:t>Decision Trees suffer from fragmentation in such cases – especially if little data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A good dependable baseline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for text classification (but not the best)!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+mn-ea"/>
                <a:cs typeface="+mn-ea"/>
                <a:sym typeface="+mn-lt"/>
              </a:rPr>
              <a:t>Optimal if the Independence Assumptions hold: If assumed independence is  correct, then it is the Bayes Optimal Classifier for problem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+mn-ea"/>
                <a:cs typeface="+mn-ea"/>
                <a:sym typeface="+mn-lt"/>
              </a:rPr>
              <a:t>Very 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Fast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: Learning with one pass of counting over the data; testing linear in the  number of attributes, and document collection size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Low Storage </a:t>
            </a:r>
            <a:r>
              <a:rPr lang="en-US" altLang="zh-CN" sz="2400" dirty="0">
                <a:ea typeface="+mn-ea"/>
                <a:cs typeface="+mn-ea"/>
                <a:sym typeface="+mn-lt"/>
              </a:rPr>
              <a:t>requirements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43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650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References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  <a:hlinkClick r:id="rId3"/>
              </a:rPr>
              <a:t>https://qiyanjun.github.io/2019f-UVA-CS6316-MachineLearning/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Prof. Andrew Moore’s review tutorial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Prof.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Ke</a:t>
            </a:r>
            <a:r>
              <a:rPr lang="en-US" altLang="zh-CN" dirty="0">
                <a:ea typeface="+mn-ea"/>
                <a:cs typeface="+mn-ea"/>
                <a:sym typeface="+mn-lt"/>
              </a:rPr>
              <a:t> Chen NB slides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Prof. Carlos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Guestrin</a:t>
            </a:r>
            <a:r>
              <a:rPr lang="en-US" altLang="zh-CN" dirty="0">
                <a:ea typeface="+mn-ea"/>
                <a:cs typeface="+mn-ea"/>
                <a:sym typeface="+mn-lt"/>
              </a:rPr>
              <a:t> recitation slides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Prof. Raymond J. Mooney and Jimmy Lin’s  slides about language model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Prof. Manning’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textCat</a:t>
            </a:r>
            <a:r>
              <a:rPr lang="en-US" altLang="zh-CN" dirty="0">
                <a:ea typeface="+mn-ea"/>
                <a:cs typeface="+mn-ea"/>
                <a:sym typeface="+mn-lt"/>
              </a:rPr>
              <a:t> tutorial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44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42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>
                <a:ea typeface="+mn-ea"/>
                <a:cs typeface="+mn-ea"/>
                <a:sym typeface="+mn-lt"/>
              </a:rPr>
              <a:t>Thanks for listening</a:t>
            </a:r>
            <a:endParaRPr lang="zh-CN" altLang="en-US" i="1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45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083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Today: Naïve Bayes Classifier for Text 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984016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Dictionary based Vector space representation of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text </a:t>
            </a:r>
            <a:r>
              <a:rPr lang="en-US" altLang="zh-CN" dirty="0">
                <a:ea typeface="+mn-ea"/>
                <a:cs typeface="+mn-ea"/>
                <a:sym typeface="+mn-lt"/>
              </a:rPr>
              <a:t>article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Multivariate Bernoulli vs. Multinomial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Multivariate Bernoulli naïve Bayes classifier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Testing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Training With Maximum Likelihood Estimation for  estimating parameters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Multinomial naïve Bayes classifier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Testing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Training With Maximum Likelihood Estimation for  estimating </a:t>
            </a:r>
            <a:r>
              <a:rPr lang="en-US" altLang="zh-CN" dirty="0" smtClean="0">
                <a:ea typeface="+mn-ea"/>
                <a:cs typeface="+mn-ea"/>
                <a:sym typeface="+mn-lt"/>
              </a:rPr>
              <a:t>parameters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54516" y="1372335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83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Text classification Tasks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>
                <a:ea typeface="+mn-ea"/>
                <a:cs typeface="+mn-ea"/>
                <a:sym typeface="+mn-lt"/>
              </a:rPr>
              <a:t>Input: document </a:t>
            </a:r>
            <a:r>
              <a:rPr lang="en-US" altLang="zh-CN" sz="2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D</a:t>
            </a:r>
          </a:p>
          <a:p>
            <a:r>
              <a:rPr lang="en-US" altLang="zh-CN" sz="2600" dirty="0">
                <a:ea typeface="+mn-ea"/>
                <a:cs typeface="+mn-ea"/>
                <a:sym typeface="+mn-lt"/>
              </a:rPr>
              <a:t>Output: the predicted class </a:t>
            </a:r>
            <a:r>
              <a:rPr lang="en-US" altLang="zh-CN" sz="2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C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,	c is from {</a:t>
            </a:r>
            <a:r>
              <a:rPr lang="en-US" altLang="zh-CN" sz="2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c</a:t>
            </a:r>
            <a:r>
              <a:rPr lang="en-US" altLang="zh-CN" sz="2600" baseline="-250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1</a:t>
            </a:r>
            <a:r>
              <a:rPr lang="en-US" altLang="zh-CN" sz="2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,...,</a:t>
            </a:r>
            <a:r>
              <a:rPr lang="en-US" altLang="zh-CN" sz="2600" dirty="0" err="1">
                <a:solidFill>
                  <a:srgbClr val="FF0000"/>
                </a:solidFill>
                <a:ea typeface="+mn-ea"/>
                <a:cs typeface="+mn-ea"/>
                <a:sym typeface="+mn-lt"/>
              </a:rPr>
              <a:t>c</a:t>
            </a:r>
            <a:r>
              <a:rPr lang="en-US" altLang="zh-CN" sz="2600" baseline="-25000" dirty="0" err="1">
                <a:solidFill>
                  <a:srgbClr val="FF0000"/>
                </a:solidFill>
                <a:ea typeface="+mn-ea"/>
                <a:cs typeface="+mn-ea"/>
                <a:sym typeface="+mn-lt"/>
              </a:rPr>
              <a:t>L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}</a:t>
            </a:r>
          </a:p>
          <a:p>
            <a:endParaRPr lang="en-US" altLang="zh-CN" sz="2600" spc="-60" dirty="0">
              <a:solidFill>
                <a:srgbClr val="0000FF"/>
              </a:solidFill>
              <a:ea typeface="+mn-ea"/>
              <a:cs typeface="+mn-ea"/>
              <a:sym typeface="+mn-lt"/>
            </a:endParaRPr>
          </a:p>
          <a:p>
            <a:r>
              <a:rPr lang="en-US" altLang="zh-CN" sz="2600" spc="-6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Text </a:t>
            </a:r>
            <a:r>
              <a:rPr lang="en-US" altLang="zh-CN" sz="2600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classification</a:t>
            </a:r>
            <a:r>
              <a:rPr lang="en-US" altLang="zh-CN" sz="2600" spc="3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2600" spc="-1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examples:</a:t>
            </a:r>
            <a:endParaRPr lang="en-US" altLang="zh-CN" sz="2600" dirty="0">
              <a:ea typeface="+mn-ea"/>
              <a:cs typeface="+mn-ea"/>
              <a:sym typeface="+mn-lt"/>
            </a:endParaRPr>
          </a:p>
          <a:p>
            <a:r>
              <a:rPr lang="en-US" altLang="zh-CN" sz="2600" dirty="0">
                <a:ea typeface="+mn-ea"/>
                <a:cs typeface="+mn-ea"/>
                <a:sym typeface="+mn-lt"/>
              </a:rPr>
              <a:t>Classify </a:t>
            </a:r>
            <a:r>
              <a:rPr lang="en-US" altLang="zh-CN" sz="2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email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 as  'Spam ' , ' Other ' . </a:t>
            </a:r>
          </a:p>
          <a:p>
            <a:endParaRPr lang="zh-CN" altLang="en-US" sz="26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57AC2B-9A97-4879-9336-5E7C7F5C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67" y="3957741"/>
            <a:ext cx="7088588" cy="23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Text classification Tasks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ea typeface="+mn-ea"/>
                <a:cs typeface="+mn-ea"/>
                <a:sym typeface="+mn-lt"/>
              </a:rPr>
              <a:t>Input: document </a:t>
            </a:r>
            <a:r>
              <a:rPr lang="en-US" altLang="zh-CN" sz="2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D</a:t>
            </a:r>
          </a:p>
          <a:p>
            <a:r>
              <a:rPr lang="en-US" altLang="zh-CN" sz="2600" dirty="0">
                <a:ea typeface="+mn-ea"/>
                <a:cs typeface="+mn-ea"/>
                <a:sym typeface="+mn-lt"/>
              </a:rPr>
              <a:t>Output: the predicted class </a:t>
            </a:r>
            <a:r>
              <a:rPr lang="en-US" altLang="zh-CN" sz="2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C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,	c is from {</a:t>
            </a:r>
            <a:r>
              <a:rPr lang="en-US" altLang="zh-CN" sz="2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c</a:t>
            </a:r>
            <a:r>
              <a:rPr lang="en-US" altLang="zh-CN" sz="2600" baseline="-250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1</a:t>
            </a:r>
            <a:r>
              <a:rPr lang="en-US" altLang="zh-CN" sz="2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,...,</a:t>
            </a:r>
            <a:r>
              <a:rPr lang="en-US" altLang="zh-CN" sz="2600" dirty="0" err="1">
                <a:solidFill>
                  <a:srgbClr val="FF0000"/>
                </a:solidFill>
                <a:ea typeface="+mn-ea"/>
                <a:cs typeface="+mn-ea"/>
                <a:sym typeface="+mn-lt"/>
              </a:rPr>
              <a:t>c</a:t>
            </a:r>
            <a:r>
              <a:rPr lang="en-US" altLang="zh-CN" sz="2600" baseline="-25000" dirty="0" err="1">
                <a:solidFill>
                  <a:srgbClr val="FF0000"/>
                </a:solidFill>
                <a:ea typeface="+mn-ea"/>
                <a:cs typeface="+mn-ea"/>
                <a:sym typeface="+mn-lt"/>
              </a:rPr>
              <a:t>L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}</a:t>
            </a:r>
          </a:p>
          <a:p>
            <a:endParaRPr lang="en-US" altLang="zh-CN" sz="2600" spc="-60" dirty="0">
              <a:solidFill>
                <a:srgbClr val="0000FF"/>
              </a:solidFill>
              <a:ea typeface="+mn-ea"/>
              <a:cs typeface="+mn-ea"/>
              <a:sym typeface="+mn-lt"/>
            </a:endParaRPr>
          </a:p>
          <a:p>
            <a:r>
              <a:rPr lang="en-US" altLang="zh-CN" sz="2600" spc="-60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Text </a:t>
            </a:r>
            <a:r>
              <a:rPr lang="en-US" altLang="zh-CN" sz="2600" spc="-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classification</a:t>
            </a:r>
            <a:r>
              <a:rPr lang="en-US" altLang="zh-CN" sz="2600" spc="3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z="2600" spc="-15" dirty="0">
                <a:solidFill>
                  <a:srgbClr val="0000FF"/>
                </a:solidFill>
                <a:ea typeface="+mn-ea"/>
                <a:cs typeface="+mn-ea"/>
                <a:sym typeface="+mn-lt"/>
              </a:rPr>
              <a:t>examples:</a:t>
            </a:r>
          </a:p>
          <a:p>
            <a:r>
              <a:rPr lang="en-US" altLang="zh-CN" sz="2600" dirty="0">
                <a:ea typeface="+mn-ea"/>
                <a:cs typeface="+mn-ea"/>
                <a:sym typeface="+mn-lt"/>
              </a:rPr>
              <a:t>Classify </a:t>
            </a:r>
            <a:r>
              <a:rPr lang="en-US" altLang="zh-CN" sz="2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email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 as  </a:t>
            </a:r>
            <a:r>
              <a:rPr lang="en-US" altLang="zh-CN" sz="2600" dirty="0" smtClean="0">
                <a:ea typeface="+mn-ea"/>
                <a:cs typeface="+mn-ea"/>
                <a:sym typeface="+mn-lt"/>
              </a:rPr>
              <a:t>'Spam'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, </a:t>
            </a:r>
            <a:r>
              <a:rPr lang="en-US" altLang="zh-CN" sz="2600" dirty="0" smtClean="0">
                <a:ea typeface="+mn-ea"/>
                <a:cs typeface="+mn-ea"/>
                <a:sym typeface="+mn-lt"/>
              </a:rPr>
              <a:t>'Other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' . </a:t>
            </a:r>
          </a:p>
          <a:p>
            <a:r>
              <a:rPr lang="en-US" altLang="zh-CN" sz="2600" dirty="0">
                <a:ea typeface="+mn-ea"/>
                <a:cs typeface="+mn-ea"/>
                <a:sym typeface="+mn-lt"/>
              </a:rPr>
              <a:t>Classify </a:t>
            </a:r>
            <a:r>
              <a:rPr lang="en-US" altLang="zh-CN" sz="2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web pages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as </a:t>
            </a:r>
            <a:r>
              <a:rPr lang="en-US" altLang="zh-CN" sz="2600" dirty="0" smtClean="0">
                <a:ea typeface="+mn-ea"/>
                <a:cs typeface="+mn-ea"/>
                <a:sym typeface="+mn-lt"/>
              </a:rPr>
              <a:t>'Student'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, </a:t>
            </a:r>
            <a:r>
              <a:rPr lang="en-US" altLang="zh-CN" sz="2600" dirty="0" smtClean="0">
                <a:ea typeface="+mn-ea"/>
                <a:cs typeface="+mn-ea"/>
                <a:sym typeface="+mn-lt"/>
              </a:rPr>
              <a:t>'Faculty'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, </a:t>
            </a:r>
            <a:r>
              <a:rPr lang="en-US" altLang="zh-CN" sz="2600" dirty="0" smtClean="0">
                <a:ea typeface="+mn-ea"/>
                <a:cs typeface="+mn-ea"/>
                <a:sym typeface="+mn-lt"/>
              </a:rPr>
              <a:t>'Other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' </a:t>
            </a:r>
          </a:p>
          <a:p>
            <a:r>
              <a:rPr lang="en-US" altLang="zh-CN" sz="2600" dirty="0">
                <a:ea typeface="+mn-ea"/>
                <a:cs typeface="+mn-ea"/>
                <a:sym typeface="+mn-lt"/>
              </a:rPr>
              <a:t>Classify </a:t>
            </a:r>
            <a:r>
              <a:rPr lang="en-US" altLang="zh-CN" sz="2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news stories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 into topics </a:t>
            </a:r>
            <a:r>
              <a:rPr lang="en-US" altLang="zh-CN" sz="2600" dirty="0" smtClean="0">
                <a:ea typeface="+mn-ea"/>
                <a:cs typeface="+mn-ea"/>
                <a:sym typeface="+mn-lt"/>
              </a:rPr>
              <a:t>'Sports'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, </a:t>
            </a:r>
            <a:r>
              <a:rPr lang="en-US" altLang="zh-CN" sz="2600" dirty="0" smtClean="0">
                <a:ea typeface="+mn-ea"/>
                <a:cs typeface="+mn-ea"/>
                <a:sym typeface="+mn-lt"/>
              </a:rPr>
              <a:t>'Politics'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.. </a:t>
            </a:r>
          </a:p>
          <a:p>
            <a:r>
              <a:rPr lang="en-US" altLang="zh-CN" sz="2600" dirty="0">
                <a:ea typeface="+mn-ea"/>
                <a:cs typeface="+mn-ea"/>
                <a:sym typeface="+mn-lt"/>
              </a:rPr>
              <a:t>Classify </a:t>
            </a:r>
            <a:r>
              <a:rPr lang="en-US" altLang="zh-CN" sz="2600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movie reviews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 as </a:t>
            </a:r>
            <a:r>
              <a:rPr lang="en-US" altLang="zh-CN" sz="2600" dirty="0" smtClean="0">
                <a:ea typeface="+mn-ea"/>
                <a:cs typeface="+mn-ea"/>
                <a:sym typeface="+mn-lt"/>
              </a:rPr>
              <a:t>'Favorable'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, </a:t>
            </a:r>
            <a:r>
              <a:rPr lang="en-US" altLang="zh-CN" sz="2600" dirty="0" smtClean="0">
                <a:ea typeface="+mn-ea"/>
                <a:cs typeface="+mn-ea"/>
                <a:sym typeface="+mn-lt"/>
              </a:rPr>
              <a:t>'Unfavorable' </a:t>
            </a:r>
            <a:r>
              <a:rPr lang="en-US" altLang="zh-CN" sz="2600" dirty="0">
                <a:ea typeface="+mn-ea"/>
                <a:cs typeface="+mn-ea"/>
                <a:sym typeface="+mn-lt"/>
              </a:rPr>
              <a:t>, ' </a:t>
            </a:r>
            <a:r>
              <a:rPr lang="en-US" altLang="zh-CN" sz="2600" dirty="0" smtClean="0">
                <a:ea typeface="+mn-ea"/>
                <a:cs typeface="+mn-ea"/>
                <a:sym typeface="+mn-lt"/>
              </a:rPr>
              <a:t>Neutral'</a:t>
            </a:r>
            <a:endParaRPr lang="en-US" altLang="zh-CN" sz="2600" dirty="0">
              <a:ea typeface="+mn-ea"/>
              <a:cs typeface="+mn-ea"/>
              <a:sym typeface="+mn-lt"/>
            </a:endParaRPr>
          </a:p>
          <a:p>
            <a:r>
              <a:rPr lang="en-US" altLang="zh-CN" sz="2600" dirty="0">
                <a:ea typeface="+mn-ea"/>
                <a:cs typeface="+mn-ea"/>
                <a:sym typeface="+mn-lt"/>
              </a:rPr>
              <a:t> … and many more.</a:t>
            </a:r>
          </a:p>
          <a:p>
            <a:endParaRPr lang="zh-CN" altLang="en-US" sz="26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443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14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Text</a:t>
            </a:r>
            <a:r>
              <a:rPr lang="en-US" altLang="zh-CN" spc="2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spc="-15" dirty="0">
                <a:solidFill>
                  <a:srgbClr val="000000"/>
                </a:solidFill>
                <a:ea typeface="+mn-ea"/>
                <a:cs typeface="+mn-ea"/>
                <a:sym typeface="+mn-lt"/>
              </a:rPr>
              <a:t>Categorization/Classification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3C3A4-021D-4EE6-974E-56307DCF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Given: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A representation of a text document d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Issue: how to represent text documents.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Usually some type of high-dimensional space – bag of  words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A fixed set of output classes: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C = {c</a:t>
            </a:r>
            <a:r>
              <a:rPr lang="en-US" altLang="zh-CN" baseline="-25000" dirty="0">
                <a:ea typeface="+mn-ea"/>
                <a:cs typeface="+mn-ea"/>
                <a:sym typeface="+mn-lt"/>
              </a:rPr>
              <a:t>1</a:t>
            </a:r>
            <a:r>
              <a:rPr lang="en-US" altLang="zh-CN" dirty="0">
                <a:ea typeface="+mn-ea"/>
                <a:cs typeface="+mn-ea"/>
                <a:sym typeface="+mn-lt"/>
              </a:rPr>
              <a:t>, c</a:t>
            </a:r>
            <a:r>
              <a:rPr lang="en-US" altLang="zh-CN" baseline="-25000" dirty="0">
                <a:ea typeface="+mn-ea"/>
                <a:cs typeface="+mn-ea"/>
                <a:sym typeface="+mn-lt"/>
              </a:rPr>
              <a:t>2</a:t>
            </a:r>
            <a:r>
              <a:rPr lang="en-US" altLang="zh-CN" dirty="0">
                <a:ea typeface="+mn-ea"/>
                <a:cs typeface="+mn-ea"/>
                <a:sym typeface="+mn-lt"/>
              </a:rPr>
              <a:t>,…,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c</a:t>
            </a:r>
            <a:r>
              <a:rPr lang="en-US" altLang="zh-CN" baseline="-25000" dirty="0" err="1">
                <a:ea typeface="+mn-ea"/>
                <a:cs typeface="+mn-ea"/>
                <a:sym typeface="+mn-lt"/>
              </a:rPr>
              <a:t>J</a:t>
            </a:r>
            <a:r>
              <a:rPr lang="en-US" altLang="zh-CN" dirty="0">
                <a:ea typeface="+mn-ea"/>
                <a:cs typeface="+mn-ea"/>
                <a:sym typeface="+mn-lt"/>
              </a:rPr>
              <a:t>}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376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F9A1-527D-4110-9C56-FC17123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bag of words representation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0B2C-E93C-4BE2-A160-0D9C4FA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2020/2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E9097-5445-497E-A6EE-992EB82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04AF3-17F2-4FCE-B87E-7CEAA8CB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F6F79DB-4D8B-462F-8AD1-B7409360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1" y="1631915"/>
            <a:ext cx="9114310" cy="4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1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4dgmlvv">
      <a:majorFont>
        <a:latin typeface="Calibri" panose="020F0302020204030204"/>
        <a:ea typeface="宋体"/>
        <a:cs typeface=""/>
      </a:majorFont>
      <a:minorFont>
        <a:latin typeface="Calibri" panose="020F0502020204030204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8291</TotalTime>
  <Words>1570</Words>
  <Application>Microsoft Office PowerPoint</Application>
  <PresentationFormat>全屏显示(4:3)</PresentationFormat>
  <Paragraphs>360</Paragraphs>
  <Slides>45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等线</vt:lpstr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Review: Generative BC</vt:lpstr>
      <vt:lpstr>Review: Naïve Bayes Classifier</vt:lpstr>
      <vt:lpstr>Today: Naïve Bayes Classifier for Text </vt:lpstr>
      <vt:lpstr>Text classification Tasks</vt:lpstr>
      <vt:lpstr>Text classification Tasks</vt:lpstr>
      <vt:lpstr>Text Categorization/Classification</vt:lpstr>
      <vt:lpstr>The bag of words representation</vt:lpstr>
      <vt:lpstr>The bag of words representation</vt:lpstr>
      <vt:lpstr>Representing text:  a list of words → Dictionary </vt:lpstr>
      <vt:lpstr>‘Bag of words’ representation of text </vt:lpstr>
      <vt:lpstr>Another ‘Bag of words’ representation of  text → Each dictionary word as Boolean</vt:lpstr>
      <vt:lpstr>Bag of words</vt:lpstr>
      <vt:lpstr>Bag of words representation</vt:lpstr>
      <vt:lpstr>Unknown Words</vt:lpstr>
      <vt:lpstr>Today: Naïve Bayes Classifier for Text </vt:lpstr>
      <vt:lpstr>‘Bag of words’→what probability model? </vt:lpstr>
      <vt:lpstr>‘Bag of words’→what probability model? </vt:lpstr>
      <vt:lpstr>Naïve Probabilistic Models of text documents</vt:lpstr>
      <vt:lpstr>Experiment: Multinomial vs multivariate Bernoulli</vt:lpstr>
      <vt:lpstr>Multinomial vs. multivariate Bernoulli</vt:lpstr>
      <vt:lpstr>Today: Naïve Bayes Classifier for Text </vt:lpstr>
      <vt:lpstr>Model 1: Multivariate Bernoulli</vt:lpstr>
      <vt:lpstr>Model 1: Multivariate Bernoulli</vt:lpstr>
      <vt:lpstr>Model 1: Multivariate Bernoulli </vt:lpstr>
      <vt:lpstr>Model 1: Multivariate Bernoulli</vt:lpstr>
      <vt:lpstr>Parameter estimation</vt:lpstr>
      <vt:lpstr>Underflow Prevention: log space</vt:lpstr>
      <vt:lpstr>Today: Naïve Bayes Classifier for Text </vt:lpstr>
      <vt:lpstr>Model 2: Multinomial Naïve Bayes</vt:lpstr>
      <vt:lpstr>Review: Multinomial distribution</vt:lpstr>
      <vt:lpstr>Review: Multinomial distribution</vt:lpstr>
      <vt:lpstr>Multinomial Distribution for Text Classification</vt:lpstr>
      <vt:lpstr>Model 2: Multinomial Naïve Bayes</vt:lpstr>
      <vt:lpstr>Today: Naïve Bayes Classifier for Text </vt:lpstr>
      <vt:lpstr>Deriving the Maximum Likelihood Estimate for multinomial distribution </vt:lpstr>
      <vt:lpstr>Deriving the Maximum Likelihood Estimate for multinomial distribution </vt:lpstr>
      <vt:lpstr>Deriving the Maximum Likelihood Estimate for multinomial Bayes Classifier  </vt:lpstr>
      <vt:lpstr>Parameter estimation</vt:lpstr>
      <vt:lpstr>Multinomial: Learning Algorithm for parameter estimation with MLE</vt:lpstr>
      <vt:lpstr>Multinomial: Learning Algorithm for parameter estimation with MLE</vt:lpstr>
      <vt:lpstr>Naive Bayes is Not So Naive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alter cherish</cp:lastModifiedBy>
  <cp:revision>319</cp:revision>
  <dcterms:created xsi:type="dcterms:W3CDTF">2019-04-07T06:41:07Z</dcterms:created>
  <dcterms:modified xsi:type="dcterms:W3CDTF">2020-04-29T06:59:26Z</dcterms:modified>
</cp:coreProperties>
</file>