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65" r:id="rId2"/>
    <p:sldId id="339" r:id="rId3"/>
    <p:sldId id="292" r:id="rId4"/>
    <p:sldId id="291" r:id="rId5"/>
    <p:sldId id="337" r:id="rId6"/>
    <p:sldId id="317" r:id="rId7"/>
    <p:sldId id="318" r:id="rId8"/>
    <p:sldId id="289" r:id="rId9"/>
    <p:sldId id="294" r:id="rId10"/>
    <p:sldId id="288" r:id="rId11"/>
    <p:sldId id="287" r:id="rId12"/>
    <p:sldId id="286" r:id="rId13"/>
    <p:sldId id="285" r:id="rId14"/>
    <p:sldId id="284" r:id="rId15"/>
    <p:sldId id="283" r:id="rId16"/>
    <p:sldId id="282" r:id="rId17"/>
    <p:sldId id="281" r:id="rId18"/>
    <p:sldId id="338" r:id="rId19"/>
    <p:sldId id="301" r:id="rId20"/>
    <p:sldId id="300" r:id="rId21"/>
    <p:sldId id="299" r:id="rId22"/>
    <p:sldId id="298" r:id="rId23"/>
    <p:sldId id="297" r:id="rId24"/>
    <p:sldId id="296" r:id="rId25"/>
    <p:sldId id="313" r:id="rId26"/>
    <p:sldId id="312" r:id="rId27"/>
    <p:sldId id="311" r:id="rId28"/>
    <p:sldId id="310" r:id="rId29"/>
    <p:sldId id="309" r:id="rId30"/>
    <p:sldId id="315" r:id="rId31"/>
    <p:sldId id="316" r:id="rId32"/>
    <p:sldId id="308" r:id="rId33"/>
    <p:sldId id="307" r:id="rId34"/>
    <p:sldId id="306" r:id="rId35"/>
    <p:sldId id="305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39"/>
            <p14:sldId id="292"/>
            <p14:sldId id="291"/>
          </p14:sldIdLst>
        </p14:section>
        <p14:section name="1" id="{F9F0C4E4-CA54-4C79-966C-2180925F5773}">
          <p14:sldIdLst>
            <p14:sldId id="337"/>
            <p14:sldId id="317"/>
            <p14:sldId id="318"/>
            <p14:sldId id="289"/>
            <p14:sldId id="294"/>
            <p14:sldId id="288"/>
            <p14:sldId id="287"/>
            <p14:sldId id="286"/>
            <p14:sldId id="285"/>
            <p14:sldId id="284"/>
            <p14:sldId id="283"/>
            <p14:sldId id="282"/>
            <p14:sldId id="281"/>
          </p14:sldIdLst>
        </p14:section>
        <p14:section name="2&amp;3" id="{1AE068CD-7C93-42FF-93EA-F525127484E4}">
          <p14:sldIdLst>
            <p14:sldId id="338"/>
            <p14:sldId id="301"/>
            <p14:sldId id="300"/>
            <p14:sldId id="299"/>
            <p14:sldId id="298"/>
            <p14:sldId id="297"/>
            <p14:sldId id="296"/>
            <p14:sldId id="313"/>
            <p14:sldId id="312"/>
            <p14:sldId id="311"/>
            <p14:sldId id="310"/>
            <p14:sldId id="309"/>
            <p14:sldId id="315"/>
            <p14:sldId id="316"/>
            <p14:sldId id="308"/>
            <p14:sldId id="307"/>
            <p14:sldId id="306"/>
            <p14:sldId id="305"/>
            <p14:sldId id="319"/>
            <p14:sldId id="320"/>
            <p14:sldId id="321"/>
          </p14:sldIdLst>
        </p14:section>
        <p14:section name="4" id="{0F6C2E7F-0B0C-4D0C-9B1B-F342326D8D2E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55" d="100"/>
          <a:sy n="55" d="100"/>
        </p:scale>
        <p:origin x="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6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 smtClean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 smtClean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 smtClean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062433" y="2272031"/>
            <a:ext cx="7019133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530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18</a:t>
            </a:r>
            <a:r>
              <a:rPr sz="5300" b="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5300" b="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30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Decision 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Tree / Bagging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z="53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Readability</a:t>
            </a:r>
            <a:r>
              <a:rPr lang="en-US" altLang="zh-CN" spc="-40" dirty="0">
                <a:ea typeface="+mn-ea"/>
                <a:cs typeface="+mn-ea"/>
                <a:sym typeface="+mn-lt"/>
              </a:rPr>
              <a:t> Hierarchy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772531" y="1514535"/>
            <a:ext cx="144486" cy="4841816"/>
          </a:xfrm>
          <a:custGeom>
            <a:avLst/>
            <a:gdLst/>
            <a:ahLst/>
            <a:cxnLst/>
            <a:rect l="l" t="t" r="r" b="b"/>
            <a:pathLst>
              <a:path w="171450" h="5607050">
                <a:moveTo>
                  <a:pt x="85413" y="75613"/>
                </a:moveTo>
                <a:lnTo>
                  <a:pt x="66481" y="108230"/>
                </a:lnTo>
                <a:lnTo>
                  <a:pt x="66507" y="142328"/>
                </a:lnTo>
                <a:lnTo>
                  <a:pt x="78233" y="5606844"/>
                </a:lnTo>
                <a:lnTo>
                  <a:pt x="116333" y="5606762"/>
                </a:lnTo>
                <a:lnTo>
                  <a:pt x="104534" y="108230"/>
                </a:lnTo>
                <a:lnTo>
                  <a:pt x="85413" y="75613"/>
                </a:lnTo>
                <a:close/>
              </a:path>
              <a:path w="171450" h="5607050">
                <a:moveTo>
                  <a:pt x="85251" y="0"/>
                </a:moveTo>
                <a:lnTo>
                  <a:pt x="2427" y="142685"/>
                </a:lnTo>
                <a:lnTo>
                  <a:pt x="0" y="149850"/>
                </a:lnTo>
                <a:lnTo>
                  <a:pt x="490" y="157136"/>
                </a:lnTo>
                <a:lnTo>
                  <a:pt x="3678" y="163707"/>
                </a:lnTo>
                <a:lnTo>
                  <a:pt x="9339" y="168724"/>
                </a:lnTo>
                <a:lnTo>
                  <a:pt x="16504" y="171152"/>
                </a:lnTo>
                <a:lnTo>
                  <a:pt x="23790" y="170661"/>
                </a:lnTo>
                <a:lnTo>
                  <a:pt x="30361" y="167474"/>
                </a:lnTo>
                <a:lnTo>
                  <a:pt x="35378" y="161813"/>
                </a:lnTo>
                <a:lnTo>
                  <a:pt x="66434" y="108311"/>
                </a:lnTo>
                <a:lnTo>
                  <a:pt x="66282" y="37863"/>
                </a:lnTo>
                <a:lnTo>
                  <a:pt x="107400" y="37782"/>
                </a:lnTo>
                <a:lnTo>
                  <a:pt x="85251" y="0"/>
                </a:lnTo>
                <a:close/>
              </a:path>
              <a:path w="171450" h="5607050">
                <a:moveTo>
                  <a:pt x="107400" y="37782"/>
                </a:moveTo>
                <a:lnTo>
                  <a:pt x="104382" y="37782"/>
                </a:lnTo>
                <a:lnTo>
                  <a:pt x="104464" y="75613"/>
                </a:lnTo>
                <a:lnTo>
                  <a:pt x="135818" y="161597"/>
                </a:lnTo>
                <a:lnTo>
                  <a:pt x="154732" y="170856"/>
                </a:lnTo>
                <a:lnTo>
                  <a:pt x="161887" y="168398"/>
                </a:lnTo>
                <a:lnTo>
                  <a:pt x="167526" y="163356"/>
                </a:lnTo>
                <a:lnTo>
                  <a:pt x="170686" y="156771"/>
                </a:lnTo>
                <a:lnTo>
                  <a:pt x="171145" y="149483"/>
                </a:lnTo>
                <a:lnTo>
                  <a:pt x="168687" y="142328"/>
                </a:lnTo>
                <a:lnTo>
                  <a:pt x="107400" y="37782"/>
                </a:lnTo>
                <a:close/>
              </a:path>
              <a:path w="171450" h="5607050">
                <a:moveTo>
                  <a:pt x="104382" y="37782"/>
                </a:moveTo>
                <a:lnTo>
                  <a:pt x="66282" y="37863"/>
                </a:lnTo>
                <a:lnTo>
                  <a:pt x="66434" y="108311"/>
                </a:lnTo>
                <a:lnTo>
                  <a:pt x="85413" y="75613"/>
                </a:lnTo>
                <a:lnTo>
                  <a:pt x="68898" y="47440"/>
                </a:lnTo>
                <a:lnTo>
                  <a:pt x="104403" y="47369"/>
                </a:lnTo>
                <a:lnTo>
                  <a:pt x="104382" y="37782"/>
                </a:lnTo>
                <a:close/>
              </a:path>
              <a:path w="171450" h="5607050">
                <a:moveTo>
                  <a:pt x="104403" y="47369"/>
                </a:moveTo>
                <a:lnTo>
                  <a:pt x="101808" y="47369"/>
                </a:lnTo>
                <a:lnTo>
                  <a:pt x="85413" y="75613"/>
                </a:lnTo>
                <a:lnTo>
                  <a:pt x="104534" y="108230"/>
                </a:lnTo>
                <a:lnTo>
                  <a:pt x="104403" y="47369"/>
                </a:lnTo>
                <a:close/>
              </a:path>
              <a:path w="171450" h="5607050">
                <a:moveTo>
                  <a:pt x="101808" y="47369"/>
                </a:moveTo>
                <a:lnTo>
                  <a:pt x="68898" y="47440"/>
                </a:lnTo>
                <a:lnTo>
                  <a:pt x="85413" y="75613"/>
                </a:lnTo>
                <a:lnTo>
                  <a:pt x="101808" y="4736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1410233" y="2553715"/>
            <a:ext cx="439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cs typeface="+mn-ea"/>
                <a:sym typeface="+mn-lt"/>
              </a:rPr>
              <a:t>Linear </a:t>
            </a:r>
            <a:r>
              <a:rPr sz="1800" spc="-5" dirty="0">
                <a:cs typeface="+mn-ea"/>
                <a:sym typeface="+mn-lt"/>
              </a:rPr>
              <a:t>Classifier: </a:t>
            </a:r>
            <a:r>
              <a:rPr sz="1800" spc="-15" dirty="0">
                <a:cs typeface="+mn-ea"/>
                <a:sym typeface="+mn-lt"/>
              </a:rPr>
              <a:t>Weight </a:t>
            </a:r>
            <a:r>
              <a:rPr sz="1800" spc="-10" dirty="0">
                <a:cs typeface="+mn-ea"/>
                <a:sym typeface="+mn-lt"/>
              </a:rPr>
              <a:t>vector </a:t>
            </a:r>
            <a:r>
              <a:rPr sz="1800" dirty="0">
                <a:cs typeface="+mn-ea"/>
                <a:sym typeface="+mn-lt"/>
              </a:rPr>
              <a:t>w </a:t>
            </a:r>
            <a:r>
              <a:rPr sz="1800" spc="-5" dirty="0">
                <a:cs typeface="+mn-ea"/>
                <a:sym typeface="+mn-lt"/>
              </a:rPr>
              <a:t>tells </a:t>
            </a:r>
            <a:r>
              <a:rPr sz="1800" dirty="0">
                <a:cs typeface="+mn-ea"/>
                <a:sym typeface="+mn-lt"/>
              </a:rPr>
              <a:t>us </a:t>
            </a:r>
            <a:r>
              <a:rPr sz="1800" spc="-5" dirty="0">
                <a:cs typeface="+mn-ea"/>
                <a:sym typeface="+mn-lt"/>
              </a:rPr>
              <a:t>how  </a:t>
            </a:r>
            <a:r>
              <a:rPr sz="1800" spc="-10" dirty="0">
                <a:cs typeface="+mn-ea"/>
                <a:sym typeface="+mn-lt"/>
              </a:rPr>
              <a:t>important </a:t>
            </a:r>
            <a:r>
              <a:rPr sz="1800" dirty="0">
                <a:cs typeface="+mn-ea"/>
                <a:sym typeface="+mn-lt"/>
              </a:rPr>
              <a:t>each </a:t>
            </a:r>
            <a:r>
              <a:rPr sz="1800" spc="-10" dirty="0">
                <a:cs typeface="+mn-ea"/>
                <a:sym typeface="+mn-lt"/>
              </a:rPr>
              <a:t>variable </a:t>
            </a:r>
            <a:r>
              <a:rPr sz="1800" spc="-5" dirty="0">
                <a:cs typeface="+mn-ea"/>
                <a:sym typeface="+mn-lt"/>
              </a:rPr>
              <a:t>is </a:t>
            </a:r>
            <a:r>
              <a:rPr sz="1800" spc="-15" dirty="0">
                <a:cs typeface="+mn-ea"/>
                <a:sym typeface="+mn-lt"/>
              </a:rPr>
              <a:t>for </a:t>
            </a:r>
            <a:r>
              <a:rPr sz="1800" spc="-5" dirty="0">
                <a:cs typeface="+mn-ea"/>
                <a:sym typeface="+mn-lt"/>
              </a:rPr>
              <a:t>classification </a:t>
            </a:r>
            <a:r>
              <a:rPr sz="1800" dirty="0">
                <a:cs typeface="+mn-ea"/>
                <a:sym typeface="+mn-lt"/>
              </a:rPr>
              <a:t>and  </a:t>
            </a:r>
            <a:r>
              <a:rPr sz="1800" spc="-5" dirty="0">
                <a:cs typeface="+mn-ea"/>
                <a:sym typeface="+mn-lt"/>
              </a:rPr>
              <a:t>in which direction it</a:t>
            </a:r>
            <a:r>
              <a:rPr sz="1800" spc="3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points.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01" name="object 97"/>
          <p:cNvSpPr txBox="1"/>
          <p:nvPr/>
        </p:nvSpPr>
        <p:spPr>
          <a:xfrm>
            <a:off x="1342215" y="4033353"/>
            <a:ext cx="4458335" cy="2005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1016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cs typeface="+mn-ea"/>
                <a:sym typeface="+mn-lt"/>
              </a:rPr>
              <a:t>Quadratic </a:t>
            </a:r>
            <a:r>
              <a:rPr sz="1800" spc="-5" dirty="0">
                <a:cs typeface="+mn-ea"/>
                <a:sym typeface="+mn-lt"/>
              </a:rPr>
              <a:t>Classifier: </a:t>
            </a:r>
            <a:r>
              <a:rPr sz="1800" dirty="0">
                <a:cs typeface="+mn-ea"/>
                <a:sym typeface="+mn-lt"/>
              </a:rPr>
              <a:t>Linear </a:t>
            </a:r>
            <a:r>
              <a:rPr sz="1800" spc="-5" dirty="0">
                <a:cs typeface="+mn-ea"/>
                <a:sym typeface="+mn-lt"/>
              </a:rPr>
              <a:t>weights </a:t>
            </a:r>
            <a:r>
              <a:rPr sz="1800" spc="-10" dirty="0">
                <a:cs typeface="+mn-ea"/>
                <a:sym typeface="+mn-lt"/>
              </a:rPr>
              <a:t>work </a:t>
            </a:r>
            <a:r>
              <a:rPr sz="1800" dirty="0">
                <a:cs typeface="+mn-ea"/>
                <a:sym typeface="+mn-lt"/>
              </a:rPr>
              <a:t>as in  </a:t>
            </a:r>
            <a:r>
              <a:rPr sz="1800" spc="-5" dirty="0">
                <a:cs typeface="+mn-ea"/>
                <a:sym typeface="+mn-lt"/>
              </a:rPr>
              <a:t>linear </a:t>
            </a:r>
            <a:r>
              <a:rPr sz="1800" spc="-20" dirty="0">
                <a:cs typeface="+mn-ea"/>
                <a:sym typeface="+mn-lt"/>
              </a:rPr>
              <a:t>classifier, </a:t>
            </a:r>
            <a:r>
              <a:rPr sz="1800" spc="-5" dirty="0">
                <a:cs typeface="+mn-ea"/>
                <a:sym typeface="+mn-lt"/>
              </a:rPr>
              <a:t>with additional </a:t>
            </a:r>
            <a:r>
              <a:rPr sz="1800" spc="-10" dirty="0">
                <a:cs typeface="+mn-ea"/>
                <a:sym typeface="+mn-lt"/>
              </a:rPr>
              <a:t>information  </a:t>
            </a:r>
            <a:r>
              <a:rPr sz="1800" spc="-5" dirty="0">
                <a:cs typeface="+mn-ea"/>
                <a:sym typeface="+mn-lt"/>
              </a:rPr>
              <a:t>coming </a:t>
            </a:r>
            <a:r>
              <a:rPr sz="1800" spc="-10" dirty="0">
                <a:cs typeface="+mn-ea"/>
                <a:sym typeface="+mn-lt"/>
              </a:rPr>
              <a:t>from </a:t>
            </a:r>
            <a:r>
              <a:rPr sz="1800" spc="-5" dirty="0">
                <a:cs typeface="+mn-ea"/>
                <a:sym typeface="+mn-lt"/>
              </a:rPr>
              <a:t>all products </a:t>
            </a:r>
            <a:r>
              <a:rPr sz="1800" dirty="0">
                <a:cs typeface="+mn-ea"/>
                <a:sym typeface="+mn-lt"/>
              </a:rPr>
              <a:t>of</a:t>
            </a:r>
            <a:r>
              <a:rPr sz="1800" spc="2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variables</a:t>
            </a:r>
            <a:r>
              <a:rPr sz="1800" spc="-5" dirty="0" smtClean="0">
                <a:cs typeface="+mn-ea"/>
                <a:sym typeface="+mn-lt"/>
              </a:rPr>
              <a:t>.</a:t>
            </a:r>
            <a:endParaRPr sz="22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cs typeface="+mn-ea"/>
              <a:sym typeface="+mn-lt"/>
            </a:endParaRPr>
          </a:p>
          <a:p>
            <a:pPr marL="12700" marR="5080">
              <a:lnSpc>
                <a:spcPct val="100000"/>
              </a:lnSpc>
            </a:pPr>
            <a:r>
              <a:rPr sz="1800" i="1" dirty="0">
                <a:cs typeface="+mn-ea"/>
                <a:sym typeface="+mn-lt"/>
              </a:rPr>
              <a:t>k </a:t>
            </a:r>
            <a:r>
              <a:rPr sz="1800" spc="-10" dirty="0">
                <a:cs typeface="+mn-ea"/>
                <a:sym typeface="+mn-lt"/>
              </a:rPr>
              <a:t>Nearest </a:t>
            </a:r>
            <a:r>
              <a:rPr sz="1800" spc="-5" dirty="0">
                <a:cs typeface="+mn-ea"/>
                <a:sym typeface="+mn-lt"/>
              </a:rPr>
              <a:t>Neighbors: Classifies using the  </a:t>
            </a:r>
            <a:r>
              <a:rPr sz="1800" spc="-10" dirty="0">
                <a:cs typeface="+mn-ea"/>
                <a:sym typeface="+mn-lt"/>
              </a:rPr>
              <a:t>complete training </a:t>
            </a:r>
            <a:r>
              <a:rPr sz="1800" spc="-5" dirty="0">
                <a:cs typeface="+mn-ea"/>
                <a:sym typeface="+mn-lt"/>
              </a:rPr>
              <a:t>set, </a:t>
            </a:r>
            <a:r>
              <a:rPr sz="1800" dirty="0">
                <a:cs typeface="+mn-ea"/>
                <a:sym typeface="+mn-lt"/>
              </a:rPr>
              <a:t>no </a:t>
            </a:r>
            <a:r>
              <a:rPr sz="1800" spc="-10" dirty="0">
                <a:cs typeface="+mn-ea"/>
                <a:sym typeface="+mn-lt"/>
              </a:rPr>
              <a:t>information </a:t>
            </a:r>
            <a:r>
              <a:rPr sz="1800" dirty="0">
                <a:cs typeface="+mn-ea"/>
                <a:sym typeface="+mn-lt"/>
              </a:rPr>
              <a:t>about </a:t>
            </a:r>
            <a:r>
              <a:rPr sz="1800" spc="-5" dirty="0">
                <a:cs typeface="+mn-ea"/>
                <a:sym typeface="+mn-lt"/>
              </a:rPr>
              <a:t>the  </a:t>
            </a:r>
            <a:r>
              <a:rPr sz="1800" spc="-10" dirty="0">
                <a:cs typeface="+mn-ea"/>
                <a:sym typeface="+mn-lt"/>
              </a:rPr>
              <a:t>nature </a:t>
            </a:r>
            <a:r>
              <a:rPr sz="1800" dirty="0">
                <a:cs typeface="+mn-ea"/>
                <a:sym typeface="+mn-lt"/>
              </a:rPr>
              <a:t>of </a:t>
            </a:r>
            <a:r>
              <a:rPr sz="1800" spc="-5" dirty="0">
                <a:cs typeface="+mn-ea"/>
                <a:sym typeface="+mn-lt"/>
              </a:rPr>
              <a:t>the class</a:t>
            </a:r>
            <a:r>
              <a:rPr sz="1800" spc="20" dirty="0">
                <a:cs typeface="+mn-ea"/>
                <a:sym typeface="+mn-lt"/>
              </a:rPr>
              <a:t> </a:t>
            </a:r>
            <a:r>
              <a:rPr sz="1800" spc="-10" dirty="0">
                <a:cs typeface="+mn-ea"/>
                <a:sym typeface="+mn-lt"/>
              </a:rPr>
              <a:t>difference</a:t>
            </a:r>
            <a:endParaRPr sz="18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22358" y="2553714"/>
            <a:ext cx="1971897" cy="3711439"/>
            <a:chOff x="6322358" y="1765314"/>
            <a:chExt cx="2041890" cy="4499840"/>
          </a:xfrm>
        </p:grpSpPr>
        <p:sp>
          <p:nvSpPr>
            <p:cNvPr id="8" name="object 4"/>
            <p:cNvSpPr/>
            <p:nvPr/>
          </p:nvSpPr>
          <p:spPr>
            <a:xfrm>
              <a:off x="6594763" y="5755797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6683391" y="5546887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6791007" y="5869749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7030006" y="611507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6" y="0"/>
                  </a:moveTo>
                  <a:lnTo>
                    <a:pt x="34798" y="4477"/>
                  </a:lnTo>
                  <a:lnTo>
                    <a:pt x="16687" y="16687"/>
                  </a:lnTo>
                  <a:lnTo>
                    <a:pt x="4477" y="34798"/>
                  </a:lnTo>
                  <a:lnTo>
                    <a:pt x="0" y="56975"/>
                  </a:lnTo>
                  <a:lnTo>
                    <a:pt x="4477" y="79152"/>
                  </a:lnTo>
                  <a:lnTo>
                    <a:pt x="16687" y="97263"/>
                  </a:lnTo>
                  <a:lnTo>
                    <a:pt x="34798" y="109473"/>
                  </a:lnTo>
                  <a:lnTo>
                    <a:pt x="56976" y="113950"/>
                  </a:lnTo>
                  <a:lnTo>
                    <a:pt x="79153" y="109473"/>
                  </a:lnTo>
                  <a:lnTo>
                    <a:pt x="97263" y="97263"/>
                  </a:lnTo>
                  <a:lnTo>
                    <a:pt x="109473" y="79152"/>
                  </a:lnTo>
                  <a:lnTo>
                    <a:pt x="113950" y="56975"/>
                  </a:lnTo>
                  <a:lnTo>
                    <a:pt x="109473" y="34798"/>
                  </a:lnTo>
                  <a:lnTo>
                    <a:pt x="97263" y="16687"/>
                  </a:lnTo>
                  <a:lnTo>
                    <a:pt x="79153" y="4477"/>
                  </a:lnTo>
                  <a:lnTo>
                    <a:pt x="569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7030006" y="611507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7126533" y="5781119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0"/>
            <p:cNvSpPr/>
            <p:nvPr/>
          </p:nvSpPr>
          <p:spPr>
            <a:xfrm>
              <a:off x="6765689" y="6028013"/>
              <a:ext cx="123476" cy="123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7455725" y="5559548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7373427" y="5781119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3"/>
            <p:cNvSpPr/>
            <p:nvPr/>
          </p:nvSpPr>
          <p:spPr>
            <a:xfrm>
              <a:off x="7164517" y="5622855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4"/>
            <p:cNvSpPr/>
            <p:nvPr/>
          </p:nvSpPr>
          <p:spPr>
            <a:xfrm>
              <a:off x="8000157" y="5660838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/>
            <p:cNvSpPr/>
            <p:nvPr/>
          </p:nvSpPr>
          <p:spPr>
            <a:xfrm>
              <a:off x="6985693" y="598213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4" y="0"/>
                  </a:moveTo>
                  <a:lnTo>
                    <a:pt x="34797" y="4477"/>
                  </a:lnTo>
                  <a:lnTo>
                    <a:pt x="16687" y="16687"/>
                  </a:lnTo>
                  <a:lnTo>
                    <a:pt x="4477" y="34798"/>
                  </a:lnTo>
                  <a:lnTo>
                    <a:pt x="0" y="56975"/>
                  </a:lnTo>
                  <a:lnTo>
                    <a:pt x="4477" y="79152"/>
                  </a:lnTo>
                  <a:lnTo>
                    <a:pt x="16687" y="97263"/>
                  </a:lnTo>
                  <a:lnTo>
                    <a:pt x="34797" y="109473"/>
                  </a:lnTo>
                  <a:lnTo>
                    <a:pt x="56974" y="113951"/>
                  </a:lnTo>
                  <a:lnTo>
                    <a:pt x="79152" y="109473"/>
                  </a:lnTo>
                  <a:lnTo>
                    <a:pt x="97262" y="97263"/>
                  </a:lnTo>
                  <a:lnTo>
                    <a:pt x="109473" y="79152"/>
                  </a:lnTo>
                  <a:lnTo>
                    <a:pt x="113950" y="56975"/>
                  </a:lnTo>
                  <a:lnTo>
                    <a:pt x="109473" y="34798"/>
                  </a:lnTo>
                  <a:lnTo>
                    <a:pt x="97262" y="16687"/>
                  </a:lnTo>
                  <a:lnTo>
                    <a:pt x="79152" y="4477"/>
                  </a:lnTo>
                  <a:lnTo>
                    <a:pt x="56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6985693" y="598213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/>
            <p:cNvSpPr/>
            <p:nvPr/>
          </p:nvSpPr>
          <p:spPr>
            <a:xfrm>
              <a:off x="7759594" y="5274671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8"/>
            <p:cNvSpPr/>
            <p:nvPr/>
          </p:nvSpPr>
          <p:spPr>
            <a:xfrm>
              <a:off x="8044470" y="5388622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9"/>
            <p:cNvSpPr/>
            <p:nvPr/>
          </p:nvSpPr>
          <p:spPr>
            <a:xfrm>
              <a:off x="7295892" y="5026212"/>
              <a:ext cx="158750" cy="310515"/>
            </a:xfrm>
            <a:custGeom>
              <a:avLst/>
              <a:gdLst/>
              <a:ahLst/>
              <a:cxnLst/>
              <a:rect l="l" t="t" r="r" b="b"/>
              <a:pathLst>
                <a:path w="158750" h="310514">
                  <a:moveTo>
                    <a:pt x="158266" y="0"/>
                  </a:moveTo>
                  <a:lnTo>
                    <a:pt x="0" y="310197"/>
                  </a:lnTo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0"/>
            <p:cNvSpPr/>
            <p:nvPr/>
          </p:nvSpPr>
          <p:spPr>
            <a:xfrm>
              <a:off x="7295892" y="5026212"/>
              <a:ext cx="158750" cy="310515"/>
            </a:xfrm>
            <a:custGeom>
              <a:avLst/>
              <a:gdLst/>
              <a:ahLst/>
              <a:cxnLst/>
              <a:rect l="l" t="t" r="r" b="b"/>
              <a:pathLst>
                <a:path w="158750" h="310514">
                  <a:moveTo>
                    <a:pt x="0" y="310198"/>
                  </a:moveTo>
                  <a:lnTo>
                    <a:pt x="15826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/>
            <p:cNvSpPr/>
            <p:nvPr/>
          </p:nvSpPr>
          <p:spPr>
            <a:xfrm>
              <a:off x="7386089" y="4964472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7031574" y="5238198"/>
              <a:ext cx="414684" cy="362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/>
            <p:cNvSpPr/>
            <p:nvPr/>
          </p:nvSpPr>
          <p:spPr>
            <a:xfrm>
              <a:off x="7962338" y="5104485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7775872" y="5592846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6322358" y="1765314"/>
              <a:ext cx="2021839" cy="1468120"/>
            </a:xfrm>
            <a:custGeom>
              <a:avLst/>
              <a:gdLst/>
              <a:ahLst/>
              <a:cxnLst/>
              <a:rect l="l" t="t" r="r" b="b"/>
              <a:pathLst>
                <a:path w="2021840" h="1468120">
                  <a:moveTo>
                    <a:pt x="2004598" y="0"/>
                  </a:moveTo>
                  <a:lnTo>
                    <a:pt x="0" y="0"/>
                  </a:lnTo>
                  <a:lnTo>
                    <a:pt x="16703" y="301096"/>
                  </a:lnTo>
                  <a:lnTo>
                    <a:pt x="1770729" y="1467852"/>
                  </a:lnTo>
                  <a:lnTo>
                    <a:pt x="2021304" y="1467852"/>
                  </a:lnTo>
                  <a:lnTo>
                    <a:pt x="2004598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/>
            <p:cNvSpPr/>
            <p:nvPr/>
          </p:nvSpPr>
          <p:spPr>
            <a:xfrm>
              <a:off x="6322358" y="1765314"/>
              <a:ext cx="2021839" cy="1468120"/>
            </a:xfrm>
            <a:custGeom>
              <a:avLst/>
              <a:gdLst/>
              <a:ahLst/>
              <a:cxnLst/>
              <a:rect l="l" t="t" r="r" b="b"/>
              <a:pathLst>
                <a:path w="2021840" h="1468120">
                  <a:moveTo>
                    <a:pt x="16704" y="301097"/>
                  </a:moveTo>
                  <a:lnTo>
                    <a:pt x="1770730" y="1467853"/>
                  </a:lnTo>
                  <a:lnTo>
                    <a:pt x="2021305" y="1467853"/>
                  </a:lnTo>
                  <a:lnTo>
                    <a:pt x="2004599" y="0"/>
                  </a:lnTo>
                  <a:lnTo>
                    <a:pt x="0" y="0"/>
                  </a:lnTo>
                  <a:lnTo>
                    <a:pt x="16704" y="301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/>
            <p:cNvSpPr/>
            <p:nvPr/>
          </p:nvSpPr>
          <p:spPr>
            <a:xfrm>
              <a:off x="6334390" y="2056849"/>
              <a:ext cx="1743710" cy="1176655"/>
            </a:xfrm>
            <a:custGeom>
              <a:avLst/>
              <a:gdLst/>
              <a:ahLst/>
              <a:cxnLst/>
              <a:rect l="l" t="t" r="r" b="b"/>
              <a:pathLst>
                <a:path w="1743709" h="1176654">
                  <a:moveTo>
                    <a:pt x="0" y="0"/>
                  </a:moveTo>
                  <a:lnTo>
                    <a:pt x="0" y="1157344"/>
                  </a:lnTo>
                  <a:lnTo>
                    <a:pt x="1743582" y="1176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9"/>
            <p:cNvSpPr/>
            <p:nvPr/>
          </p:nvSpPr>
          <p:spPr>
            <a:xfrm>
              <a:off x="6334390" y="2056849"/>
              <a:ext cx="1743710" cy="1176655"/>
            </a:xfrm>
            <a:custGeom>
              <a:avLst/>
              <a:gdLst/>
              <a:ahLst/>
              <a:cxnLst/>
              <a:rect l="l" t="t" r="r" b="b"/>
              <a:pathLst>
                <a:path w="1743709" h="1176654">
                  <a:moveTo>
                    <a:pt x="0" y="0"/>
                  </a:moveTo>
                  <a:lnTo>
                    <a:pt x="1743583" y="1176318"/>
                  </a:lnTo>
                  <a:lnTo>
                    <a:pt x="0" y="115734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0"/>
            <p:cNvSpPr/>
            <p:nvPr/>
          </p:nvSpPr>
          <p:spPr>
            <a:xfrm>
              <a:off x="6422313" y="2721172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1"/>
            <p:cNvSpPr/>
            <p:nvPr/>
          </p:nvSpPr>
          <p:spPr>
            <a:xfrm>
              <a:off x="6510941" y="2512262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2"/>
            <p:cNvSpPr/>
            <p:nvPr/>
          </p:nvSpPr>
          <p:spPr>
            <a:xfrm>
              <a:off x="6618559" y="2835124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3"/>
            <p:cNvSpPr/>
            <p:nvPr/>
          </p:nvSpPr>
          <p:spPr>
            <a:xfrm>
              <a:off x="6857557" y="30804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6" y="0"/>
                  </a:moveTo>
                  <a:lnTo>
                    <a:pt x="34798" y="4477"/>
                  </a:lnTo>
                  <a:lnTo>
                    <a:pt x="16687" y="16687"/>
                  </a:lnTo>
                  <a:lnTo>
                    <a:pt x="4477" y="34798"/>
                  </a:lnTo>
                  <a:lnTo>
                    <a:pt x="0" y="56976"/>
                  </a:lnTo>
                  <a:lnTo>
                    <a:pt x="4477" y="79153"/>
                  </a:lnTo>
                  <a:lnTo>
                    <a:pt x="16687" y="97263"/>
                  </a:lnTo>
                  <a:lnTo>
                    <a:pt x="34798" y="109473"/>
                  </a:lnTo>
                  <a:lnTo>
                    <a:pt x="56976" y="113950"/>
                  </a:lnTo>
                  <a:lnTo>
                    <a:pt x="79152" y="109473"/>
                  </a:lnTo>
                  <a:lnTo>
                    <a:pt x="97262" y="97263"/>
                  </a:lnTo>
                  <a:lnTo>
                    <a:pt x="109473" y="79153"/>
                  </a:lnTo>
                  <a:lnTo>
                    <a:pt x="113950" y="56976"/>
                  </a:lnTo>
                  <a:lnTo>
                    <a:pt x="109473" y="34798"/>
                  </a:lnTo>
                  <a:lnTo>
                    <a:pt x="97262" y="16687"/>
                  </a:lnTo>
                  <a:lnTo>
                    <a:pt x="79152" y="4477"/>
                  </a:lnTo>
                  <a:lnTo>
                    <a:pt x="569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4"/>
            <p:cNvSpPr/>
            <p:nvPr/>
          </p:nvSpPr>
          <p:spPr>
            <a:xfrm>
              <a:off x="6857557" y="30804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5"/>
            <p:cNvSpPr/>
            <p:nvPr/>
          </p:nvSpPr>
          <p:spPr>
            <a:xfrm>
              <a:off x="6954084" y="2746495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6"/>
            <p:cNvSpPr/>
            <p:nvPr/>
          </p:nvSpPr>
          <p:spPr>
            <a:xfrm>
              <a:off x="6593240" y="2993388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7"/>
            <p:cNvSpPr/>
            <p:nvPr/>
          </p:nvSpPr>
          <p:spPr>
            <a:xfrm>
              <a:off x="7283276" y="2524923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8"/>
            <p:cNvSpPr/>
            <p:nvPr/>
          </p:nvSpPr>
          <p:spPr>
            <a:xfrm>
              <a:off x="7200978" y="2746495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39"/>
            <p:cNvSpPr/>
            <p:nvPr/>
          </p:nvSpPr>
          <p:spPr>
            <a:xfrm>
              <a:off x="6992067" y="2588230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0"/>
            <p:cNvSpPr/>
            <p:nvPr/>
          </p:nvSpPr>
          <p:spPr>
            <a:xfrm>
              <a:off x="7827708" y="2626213"/>
              <a:ext cx="123476" cy="123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1"/>
            <p:cNvSpPr/>
            <p:nvPr/>
          </p:nvSpPr>
          <p:spPr>
            <a:xfrm>
              <a:off x="6813244" y="294750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4" y="0"/>
                  </a:moveTo>
                  <a:lnTo>
                    <a:pt x="34797" y="4477"/>
                  </a:lnTo>
                  <a:lnTo>
                    <a:pt x="16687" y="16687"/>
                  </a:lnTo>
                  <a:lnTo>
                    <a:pt x="4477" y="34798"/>
                  </a:lnTo>
                  <a:lnTo>
                    <a:pt x="0" y="56976"/>
                  </a:lnTo>
                  <a:lnTo>
                    <a:pt x="4477" y="79153"/>
                  </a:lnTo>
                  <a:lnTo>
                    <a:pt x="16687" y="97263"/>
                  </a:lnTo>
                  <a:lnTo>
                    <a:pt x="34797" y="109473"/>
                  </a:lnTo>
                  <a:lnTo>
                    <a:pt x="56974" y="113950"/>
                  </a:lnTo>
                  <a:lnTo>
                    <a:pt x="79152" y="109473"/>
                  </a:lnTo>
                  <a:lnTo>
                    <a:pt x="97262" y="97263"/>
                  </a:lnTo>
                  <a:lnTo>
                    <a:pt x="109473" y="79153"/>
                  </a:lnTo>
                  <a:lnTo>
                    <a:pt x="113950" y="56976"/>
                  </a:lnTo>
                  <a:lnTo>
                    <a:pt x="109473" y="34798"/>
                  </a:lnTo>
                  <a:lnTo>
                    <a:pt x="97262" y="16687"/>
                  </a:lnTo>
                  <a:lnTo>
                    <a:pt x="79152" y="4477"/>
                  </a:lnTo>
                  <a:lnTo>
                    <a:pt x="56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6813244" y="294750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3"/>
            <p:cNvSpPr/>
            <p:nvPr/>
          </p:nvSpPr>
          <p:spPr>
            <a:xfrm>
              <a:off x="7587145" y="2240046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4"/>
            <p:cNvSpPr/>
            <p:nvPr/>
          </p:nvSpPr>
          <p:spPr>
            <a:xfrm>
              <a:off x="7872022" y="2353997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5"/>
            <p:cNvSpPr/>
            <p:nvPr/>
          </p:nvSpPr>
          <p:spPr>
            <a:xfrm>
              <a:off x="7213639" y="1929846"/>
              <a:ext cx="123476" cy="123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6"/>
            <p:cNvSpPr/>
            <p:nvPr/>
          </p:nvSpPr>
          <p:spPr>
            <a:xfrm>
              <a:off x="7142434" y="2301784"/>
              <a:ext cx="82550" cy="114300"/>
            </a:xfrm>
            <a:custGeom>
              <a:avLst/>
              <a:gdLst/>
              <a:ahLst/>
              <a:cxnLst/>
              <a:rect l="l" t="t" r="r" b="b"/>
              <a:pathLst>
                <a:path w="82550" h="114300">
                  <a:moveTo>
                    <a:pt x="0" y="0"/>
                  </a:moveTo>
                  <a:lnTo>
                    <a:pt x="82297" y="113952"/>
                  </a:lnTo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7"/>
            <p:cNvSpPr/>
            <p:nvPr/>
          </p:nvSpPr>
          <p:spPr>
            <a:xfrm>
              <a:off x="7142433" y="2301784"/>
              <a:ext cx="82550" cy="114300"/>
            </a:xfrm>
            <a:custGeom>
              <a:avLst/>
              <a:gdLst/>
              <a:ahLst/>
              <a:cxnLst/>
              <a:rect l="l" t="t" r="r" b="b"/>
              <a:pathLst>
                <a:path w="82550" h="114300">
                  <a:moveTo>
                    <a:pt x="82298" y="1139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48"/>
            <p:cNvSpPr/>
            <p:nvPr/>
          </p:nvSpPr>
          <p:spPr>
            <a:xfrm>
              <a:off x="7155096" y="23587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6" y="0"/>
                  </a:moveTo>
                  <a:lnTo>
                    <a:pt x="34798" y="4477"/>
                  </a:lnTo>
                  <a:lnTo>
                    <a:pt x="16687" y="16687"/>
                  </a:lnTo>
                  <a:lnTo>
                    <a:pt x="4477" y="34797"/>
                  </a:lnTo>
                  <a:lnTo>
                    <a:pt x="0" y="56974"/>
                  </a:lnTo>
                  <a:lnTo>
                    <a:pt x="4477" y="79152"/>
                  </a:lnTo>
                  <a:lnTo>
                    <a:pt x="16687" y="97262"/>
                  </a:lnTo>
                  <a:lnTo>
                    <a:pt x="34798" y="109473"/>
                  </a:lnTo>
                  <a:lnTo>
                    <a:pt x="56976" y="113950"/>
                  </a:lnTo>
                  <a:lnTo>
                    <a:pt x="79153" y="109473"/>
                  </a:lnTo>
                  <a:lnTo>
                    <a:pt x="97264" y="97262"/>
                  </a:lnTo>
                  <a:lnTo>
                    <a:pt x="109474" y="79152"/>
                  </a:lnTo>
                  <a:lnTo>
                    <a:pt x="113952" y="56974"/>
                  </a:lnTo>
                  <a:lnTo>
                    <a:pt x="109474" y="34797"/>
                  </a:lnTo>
                  <a:lnTo>
                    <a:pt x="97264" y="16687"/>
                  </a:lnTo>
                  <a:lnTo>
                    <a:pt x="79153" y="4477"/>
                  </a:lnTo>
                  <a:lnTo>
                    <a:pt x="56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7155096" y="23587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0"/>
            <p:cNvSpPr/>
            <p:nvPr/>
          </p:nvSpPr>
          <p:spPr>
            <a:xfrm>
              <a:off x="6859126" y="2442625"/>
              <a:ext cx="123476" cy="123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1"/>
            <p:cNvSpPr/>
            <p:nvPr/>
          </p:nvSpPr>
          <p:spPr>
            <a:xfrm>
              <a:off x="7072797" y="22321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976" y="0"/>
                  </a:moveTo>
                  <a:lnTo>
                    <a:pt x="34798" y="4477"/>
                  </a:lnTo>
                  <a:lnTo>
                    <a:pt x="16687" y="16687"/>
                  </a:lnTo>
                  <a:lnTo>
                    <a:pt x="4477" y="34798"/>
                  </a:lnTo>
                  <a:lnTo>
                    <a:pt x="0" y="56976"/>
                  </a:lnTo>
                  <a:lnTo>
                    <a:pt x="4477" y="79153"/>
                  </a:lnTo>
                  <a:lnTo>
                    <a:pt x="16687" y="97264"/>
                  </a:lnTo>
                  <a:lnTo>
                    <a:pt x="34798" y="109474"/>
                  </a:lnTo>
                  <a:lnTo>
                    <a:pt x="56976" y="113952"/>
                  </a:lnTo>
                  <a:lnTo>
                    <a:pt x="79153" y="109474"/>
                  </a:lnTo>
                  <a:lnTo>
                    <a:pt x="97263" y="97264"/>
                  </a:lnTo>
                  <a:lnTo>
                    <a:pt x="109473" y="79153"/>
                  </a:lnTo>
                  <a:lnTo>
                    <a:pt x="113950" y="56976"/>
                  </a:lnTo>
                  <a:lnTo>
                    <a:pt x="109473" y="34798"/>
                  </a:lnTo>
                  <a:lnTo>
                    <a:pt x="97263" y="16687"/>
                  </a:lnTo>
                  <a:lnTo>
                    <a:pt x="79153" y="4477"/>
                  </a:lnTo>
                  <a:lnTo>
                    <a:pt x="56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2"/>
            <p:cNvSpPr/>
            <p:nvPr/>
          </p:nvSpPr>
          <p:spPr>
            <a:xfrm>
              <a:off x="7072797" y="22321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56975"/>
                  </a:moveTo>
                  <a:lnTo>
                    <a:pt x="4477" y="34798"/>
                  </a:lnTo>
                  <a:lnTo>
                    <a:pt x="16687" y="16687"/>
                  </a:lnTo>
                  <a:lnTo>
                    <a:pt x="34798" y="4477"/>
                  </a:lnTo>
                  <a:lnTo>
                    <a:pt x="56975" y="0"/>
                  </a:lnTo>
                  <a:lnTo>
                    <a:pt x="79152" y="4477"/>
                  </a:lnTo>
                  <a:lnTo>
                    <a:pt x="97263" y="16687"/>
                  </a:lnTo>
                  <a:lnTo>
                    <a:pt x="109473" y="34798"/>
                  </a:lnTo>
                  <a:lnTo>
                    <a:pt x="113951" y="56975"/>
                  </a:lnTo>
                  <a:lnTo>
                    <a:pt x="109473" y="79152"/>
                  </a:lnTo>
                  <a:lnTo>
                    <a:pt x="97263" y="97263"/>
                  </a:lnTo>
                  <a:lnTo>
                    <a:pt x="79152" y="109473"/>
                  </a:lnTo>
                  <a:lnTo>
                    <a:pt x="56975" y="113951"/>
                  </a:lnTo>
                  <a:lnTo>
                    <a:pt x="34798" y="109473"/>
                  </a:lnTo>
                  <a:lnTo>
                    <a:pt x="16687" y="97263"/>
                  </a:lnTo>
                  <a:lnTo>
                    <a:pt x="4477" y="79152"/>
                  </a:lnTo>
                  <a:lnTo>
                    <a:pt x="0" y="5697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3"/>
            <p:cNvSpPr/>
            <p:nvPr/>
          </p:nvSpPr>
          <p:spPr>
            <a:xfrm>
              <a:off x="7789889" y="2069860"/>
              <a:ext cx="123476" cy="123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54"/>
            <p:cNvSpPr/>
            <p:nvPr/>
          </p:nvSpPr>
          <p:spPr>
            <a:xfrm>
              <a:off x="7603424" y="2558221"/>
              <a:ext cx="123476" cy="12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9" name="object 55"/>
            <p:cNvSpPr/>
            <p:nvPr/>
          </p:nvSpPr>
          <p:spPr>
            <a:xfrm>
              <a:off x="6346179" y="3842028"/>
              <a:ext cx="2009139" cy="907415"/>
            </a:xfrm>
            <a:custGeom>
              <a:avLst/>
              <a:gdLst/>
              <a:ahLst/>
              <a:cxnLst/>
              <a:rect l="l" t="t" r="r" b="b"/>
              <a:pathLst>
                <a:path w="2009140" h="907414">
                  <a:moveTo>
                    <a:pt x="2008732" y="0"/>
                  </a:moveTo>
                  <a:lnTo>
                    <a:pt x="0" y="0"/>
                  </a:lnTo>
                  <a:lnTo>
                    <a:pt x="0" y="907116"/>
                  </a:lnTo>
                  <a:lnTo>
                    <a:pt x="2008732" y="907116"/>
                  </a:lnTo>
                  <a:lnTo>
                    <a:pt x="2008732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0" name="object 56"/>
            <p:cNvSpPr/>
            <p:nvPr/>
          </p:nvSpPr>
          <p:spPr>
            <a:xfrm>
              <a:off x="6346179" y="3842028"/>
              <a:ext cx="2009139" cy="907415"/>
            </a:xfrm>
            <a:custGeom>
              <a:avLst/>
              <a:gdLst/>
              <a:ahLst/>
              <a:cxnLst/>
              <a:rect l="l" t="t" r="r" b="b"/>
              <a:pathLst>
                <a:path w="2009140" h="907414">
                  <a:moveTo>
                    <a:pt x="0" y="0"/>
                  </a:moveTo>
                  <a:lnTo>
                    <a:pt x="2008733" y="0"/>
                  </a:lnTo>
                  <a:lnTo>
                    <a:pt x="2008733" y="907116"/>
                  </a:lnTo>
                  <a:lnTo>
                    <a:pt x="0" y="9071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1" name="object 57"/>
            <p:cNvSpPr/>
            <p:nvPr/>
          </p:nvSpPr>
          <p:spPr>
            <a:xfrm>
              <a:off x="6330571" y="3822869"/>
              <a:ext cx="1974214" cy="298450"/>
            </a:xfrm>
            <a:custGeom>
              <a:avLst/>
              <a:gdLst/>
              <a:ahLst/>
              <a:cxnLst/>
              <a:rect l="l" t="t" r="r" b="b"/>
              <a:pathLst>
                <a:path w="1974215" h="298450">
                  <a:moveTo>
                    <a:pt x="0" y="0"/>
                  </a:moveTo>
                  <a:lnTo>
                    <a:pt x="92884" y="42036"/>
                  </a:lnTo>
                  <a:lnTo>
                    <a:pt x="139333" y="62820"/>
                  </a:lnTo>
                  <a:lnTo>
                    <a:pt x="185789" y="83324"/>
                  </a:lnTo>
                  <a:lnTo>
                    <a:pt x="232256" y="103454"/>
                  </a:lnTo>
                  <a:lnTo>
                    <a:pt x="278734" y="123117"/>
                  </a:lnTo>
                  <a:lnTo>
                    <a:pt x="325228" y="142220"/>
                  </a:lnTo>
                  <a:lnTo>
                    <a:pt x="371739" y="160668"/>
                  </a:lnTo>
                  <a:lnTo>
                    <a:pt x="418270" y="178368"/>
                  </a:lnTo>
                  <a:lnTo>
                    <a:pt x="464823" y="195227"/>
                  </a:lnTo>
                  <a:lnTo>
                    <a:pt x="511402" y="211152"/>
                  </a:lnTo>
                  <a:lnTo>
                    <a:pt x="558008" y="226049"/>
                  </a:lnTo>
                  <a:lnTo>
                    <a:pt x="604644" y="239824"/>
                  </a:lnTo>
                  <a:lnTo>
                    <a:pt x="651312" y="252385"/>
                  </a:lnTo>
                  <a:lnTo>
                    <a:pt x="698015" y="263637"/>
                  </a:lnTo>
                  <a:lnTo>
                    <a:pt x="744756" y="273487"/>
                  </a:lnTo>
                  <a:lnTo>
                    <a:pt x="791536" y="281842"/>
                  </a:lnTo>
                  <a:lnTo>
                    <a:pt x="838359" y="288609"/>
                  </a:lnTo>
                  <a:lnTo>
                    <a:pt x="885227" y="293693"/>
                  </a:lnTo>
                  <a:lnTo>
                    <a:pt x="932142" y="297001"/>
                  </a:lnTo>
                  <a:lnTo>
                    <a:pt x="979107" y="298441"/>
                  </a:lnTo>
                  <a:lnTo>
                    <a:pt x="1027154" y="297940"/>
                  </a:lnTo>
                  <a:lnTo>
                    <a:pt x="1077104" y="295556"/>
                  </a:lnTo>
                  <a:lnTo>
                    <a:pt x="1128646" y="291383"/>
                  </a:lnTo>
                  <a:lnTo>
                    <a:pt x="1181470" y="285518"/>
                  </a:lnTo>
                  <a:lnTo>
                    <a:pt x="1235262" y="278057"/>
                  </a:lnTo>
                  <a:lnTo>
                    <a:pt x="1289713" y="269096"/>
                  </a:lnTo>
                  <a:lnTo>
                    <a:pt x="1344510" y="258730"/>
                  </a:lnTo>
                  <a:lnTo>
                    <a:pt x="1399341" y="247056"/>
                  </a:lnTo>
                  <a:lnTo>
                    <a:pt x="1453897" y="234170"/>
                  </a:lnTo>
                  <a:lnTo>
                    <a:pt x="1507864" y="220167"/>
                  </a:lnTo>
                  <a:lnTo>
                    <a:pt x="1560932" y="205144"/>
                  </a:lnTo>
                  <a:lnTo>
                    <a:pt x="1612789" y="189196"/>
                  </a:lnTo>
                  <a:lnTo>
                    <a:pt x="1663123" y="172420"/>
                  </a:lnTo>
                  <a:lnTo>
                    <a:pt x="1711624" y="154911"/>
                  </a:lnTo>
                  <a:lnTo>
                    <a:pt x="1757979" y="136765"/>
                  </a:lnTo>
                  <a:lnTo>
                    <a:pt x="1801877" y="118079"/>
                  </a:lnTo>
                  <a:lnTo>
                    <a:pt x="1843007" y="98948"/>
                  </a:lnTo>
                  <a:lnTo>
                    <a:pt x="1881058" y="79468"/>
                  </a:lnTo>
                  <a:lnTo>
                    <a:pt x="1915717" y="59735"/>
                  </a:lnTo>
                  <a:lnTo>
                    <a:pt x="1973615" y="19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2" name="object 58"/>
            <p:cNvSpPr/>
            <p:nvPr/>
          </p:nvSpPr>
          <p:spPr>
            <a:xfrm>
              <a:off x="6330571" y="3822869"/>
              <a:ext cx="1974214" cy="298450"/>
            </a:xfrm>
            <a:custGeom>
              <a:avLst/>
              <a:gdLst/>
              <a:ahLst/>
              <a:cxnLst/>
              <a:rect l="l" t="t" r="r" b="b"/>
              <a:pathLst>
                <a:path w="1974215" h="298450">
                  <a:moveTo>
                    <a:pt x="0" y="0"/>
                  </a:moveTo>
                  <a:lnTo>
                    <a:pt x="46441" y="21064"/>
                  </a:lnTo>
                  <a:lnTo>
                    <a:pt x="92884" y="42036"/>
                  </a:lnTo>
                  <a:lnTo>
                    <a:pt x="139333" y="62820"/>
                  </a:lnTo>
                  <a:lnTo>
                    <a:pt x="185789" y="83324"/>
                  </a:lnTo>
                  <a:lnTo>
                    <a:pt x="232255" y="103455"/>
                  </a:lnTo>
                  <a:lnTo>
                    <a:pt x="278734" y="123118"/>
                  </a:lnTo>
                  <a:lnTo>
                    <a:pt x="325228" y="142220"/>
                  </a:lnTo>
                  <a:lnTo>
                    <a:pt x="371739" y="160668"/>
                  </a:lnTo>
                  <a:lnTo>
                    <a:pt x="418270" y="178369"/>
                  </a:lnTo>
                  <a:lnTo>
                    <a:pt x="464823" y="195228"/>
                  </a:lnTo>
                  <a:lnTo>
                    <a:pt x="511402" y="211153"/>
                  </a:lnTo>
                  <a:lnTo>
                    <a:pt x="558007" y="226050"/>
                  </a:lnTo>
                  <a:lnTo>
                    <a:pt x="604643" y="239825"/>
                  </a:lnTo>
                  <a:lnTo>
                    <a:pt x="651311" y="252386"/>
                  </a:lnTo>
                  <a:lnTo>
                    <a:pt x="698015" y="263638"/>
                  </a:lnTo>
                  <a:lnTo>
                    <a:pt x="744755" y="273488"/>
                  </a:lnTo>
                  <a:lnTo>
                    <a:pt x="791536" y="281843"/>
                  </a:lnTo>
                  <a:lnTo>
                    <a:pt x="838359" y="288609"/>
                  </a:lnTo>
                  <a:lnTo>
                    <a:pt x="885226" y="293693"/>
                  </a:lnTo>
                  <a:lnTo>
                    <a:pt x="932142" y="297002"/>
                  </a:lnTo>
                  <a:lnTo>
                    <a:pt x="979107" y="298441"/>
                  </a:lnTo>
                  <a:lnTo>
                    <a:pt x="1027153" y="297941"/>
                  </a:lnTo>
                  <a:lnTo>
                    <a:pt x="1077103" y="295557"/>
                  </a:lnTo>
                  <a:lnTo>
                    <a:pt x="1128646" y="291384"/>
                  </a:lnTo>
                  <a:lnTo>
                    <a:pt x="1181469" y="285519"/>
                  </a:lnTo>
                  <a:lnTo>
                    <a:pt x="1235262" y="278058"/>
                  </a:lnTo>
                  <a:lnTo>
                    <a:pt x="1289713" y="269097"/>
                  </a:lnTo>
                  <a:lnTo>
                    <a:pt x="1344510" y="258731"/>
                  </a:lnTo>
                  <a:lnTo>
                    <a:pt x="1399341" y="247057"/>
                  </a:lnTo>
                  <a:lnTo>
                    <a:pt x="1453897" y="234171"/>
                  </a:lnTo>
                  <a:lnTo>
                    <a:pt x="1507864" y="220168"/>
                  </a:lnTo>
                  <a:lnTo>
                    <a:pt x="1560932" y="205144"/>
                  </a:lnTo>
                  <a:lnTo>
                    <a:pt x="1612789" y="189196"/>
                  </a:lnTo>
                  <a:lnTo>
                    <a:pt x="1663123" y="172420"/>
                  </a:lnTo>
                  <a:lnTo>
                    <a:pt x="1711624" y="154911"/>
                  </a:lnTo>
                  <a:lnTo>
                    <a:pt x="1757979" y="136765"/>
                  </a:lnTo>
                  <a:lnTo>
                    <a:pt x="1801877" y="118079"/>
                  </a:lnTo>
                  <a:lnTo>
                    <a:pt x="1843008" y="98948"/>
                  </a:lnTo>
                  <a:lnTo>
                    <a:pt x="1881058" y="79468"/>
                  </a:lnTo>
                  <a:lnTo>
                    <a:pt x="1915717" y="59735"/>
                  </a:lnTo>
                  <a:lnTo>
                    <a:pt x="1946673" y="39846"/>
                  </a:lnTo>
                  <a:lnTo>
                    <a:pt x="1973616" y="198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3" name="object 59"/>
            <p:cNvSpPr/>
            <p:nvPr/>
          </p:nvSpPr>
          <p:spPr>
            <a:xfrm>
              <a:off x="6346961" y="3389576"/>
              <a:ext cx="2009139" cy="457834"/>
            </a:xfrm>
            <a:custGeom>
              <a:avLst/>
              <a:gdLst/>
              <a:ahLst/>
              <a:cxnLst/>
              <a:rect l="l" t="t" r="r" b="b"/>
              <a:pathLst>
                <a:path w="2009140" h="457835">
                  <a:moveTo>
                    <a:pt x="2008732" y="0"/>
                  </a:moveTo>
                  <a:lnTo>
                    <a:pt x="0" y="0"/>
                  </a:lnTo>
                  <a:lnTo>
                    <a:pt x="0" y="457611"/>
                  </a:lnTo>
                  <a:lnTo>
                    <a:pt x="2008732" y="457611"/>
                  </a:lnTo>
                  <a:lnTo>
                    <a:pt x="2008732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4" name="object 60"/>
            <p:cNvSpPr/>
            <p:nvPr/>
          </p:nvSpPr>
          <p:spPr>
            <a:xfrm>
              <a:off x="7337961" y="3722039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5" h="126364">
                  <a:moveTo>
                    <a:pt x="63038" y="0"/>
                  </a:moveTo>
                  <a:lnTo>
                    <a:pt x="48158" y="48159"/>
                  </a:lnTo>
                  <a:lnTo>
                    <a:pt x="0" y="48158"/>
                  </a:lnTo>
                  <a:lnTo>
                    <a:pt x="38961" y="77922"/>
                  </a:lnTo>
                  <a:lnTo>
                    <a:pt x="24079" y="126080"/>
                  </a:lnTo>
                  <a:lnTo>
                    <a:pt x="63038" y="96316"/>
                  </a:lnTo>
                  <a:lnTo>
                    <a:pt x="102000" y="126080"/>
                  </a:lnTo>
                  <a:lnTo>
                    <a:pt x="87118" y="77922"/>
                  </a:lnTo>
                  <a:lnTo>
                    <a:pt x="126079" y="48158"/>
                  </a:lnTo>
                  <a:lnTo>
                    <a:pt x="77920" y="48159"/>
                  </a:lnTo>
                  <a:lnTo>
                    <a:pt x="6303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5" name="object 61"/>
            <p:cNvSpPr/>
            <p:nvPr/>
          </p:nvSpPr>
          <p:spPr>
            <a:xfrm>
              <a:off x="7337962" y="3722039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5" h="126364">
                  <a:moveTo>
                    <a:pt x="0" y="48158"/>
                  </a:moveTo>
                  <a:lnTo>
                    <a:pt x="48158" y="48158"/>
                  </a:lnTo>
                  <a:lnTo>
                    <a:pt x="63039" y="0"/>
                  </a:lnTo>
                  <a:lnTo>
                    <a:pt x="77921" y="48158"/>
                  </a:lnTo>
                  <a:lnTo>
                    <a:pt x="126079" y="48158"/>
                  </a:lnTo>
                  <a:lnTo>
                    <a:pt x="87118" y="77921"/>
                  </a:lnTo>
                  <a:lnTo>
                    <a:pt x="102000" y="126079"/>
                  </a:lnTo>
                  <a:lnTo>
                    <a:pt x="63039" y="96315"/>
                  </a:lnTo>
                  <a:lnTo>
                    <a:pt x="24079" y="126079"/>
                  </a:lnTo>
                  <a:lnTo>
                    <a:pt x="38961" y="77921"/>
                  </a:lnTo>
                  <a:lnTo>
                    <a:pt x="0" y="48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6" name="object 62"/>
            <p:cNvSpPr/>
            <p:nvPr/>
          </p:nvSpPr>
          <p:spPr>
            <a:xfrm>
              <a:off x="7320517" y="380578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6"/>
                  </a:lnTo>
                  <a:lnTo>
                    <a:pt x="9232" y="9231"/>
                  </a:lnTo>
                  <a:lnTo>
                    <a:pt x="2477" y="19250"/>
                  </a:lnTo>
                  <a:lnTo>
                    <a:pt x="0" y="31520"/>
                  </a:lnTo>
                  <a:lnTo>
                    <a:pt x="2477" y="43788"/>
                  </a:lnTo>
                  <a:lnTo>
                    <a:pt x="9232" y="53807"/>
                  </a:lnTo>
                  <a:lnTo>
                    <a:pt x="19251" y="60562"/>
                  </a:lnTo>
                  <a:lnTo>
                    <a:pt x="31520" y="63038"/>
                  </a:lnTo>
                  <a:lnTo>
                    <a:pt x="43789" y="60562"/>
                  </a:lnTo>
                  <a:lnTo>
                    <a:pt x="53808" y="53807"/>
                  </a:lnTo>
                  <a:lnTo>
                    <a:pt x="60563" y="43788"/>
                  </a:lnTo>
                  <a:lnTo>
                    <a:pt x="63040" y="31520"/>
                  </a:lnTo>
                  <a:lnTo>
                    <a:pt x="60563" y="19250"/>
                  </a:lnTo>
                  <a:lnTo>
                    <a:pt x="53808" y="9231"/>
                  </a:lnTo>
                  <a:lnTo>
                    <a:pt x="43789" y="2476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7" name="object 63"/>
            <p:cNvSpPr/>
            <p:nvPr/>
          </p:nvSpPr>
          <p:spPr>
            <a:xfrm>
              <a:off x="7320517" y="380578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8" name="object 64"/>
            <p:cNvSpPr/>
            <p:nvPr/>
          </p:nvSpPr>
          <p:spPr>
            <a:xfrm>
              <a:off x="7457105" y="38162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65"/>
            <p:cNvSpPr/>
            <p:nvPr/>
          </p:nvSpPr>
          <p:spPr>
            <a:xfrm>
              <a:off x="7457105" y="38162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66"/>
            <p:cNvSpPr/>
            <p:nvPr/>
          </p:nvSpPr>
          <p:spPr>
            <a:xfrm>
              <a:off x="7154311" y="3683996"/>
              <a:ext cx="72565" cy="725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7"/>
            <p:cNvSpPr/>
            <p:nvPr/>
          </p:nvSpPr>
          <p:spPr>
            <a:xfrm>
              <a:off x="7567913" y="3765998"/>
              <a:ext cx="72565" cy="725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68"/>
            <p:cNvSpPr/>
            <p:nvPr/>
          </p:nvSpPr>
          <p:spPr>
            <a:xfrm>
              <a:off x="7348536" y="36902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3" name="object 69"/>
            <p:cNvSpPr/>
            <p:nvPr/>
          </p:nvSpPr>
          <p:spPr>
            <a:xfrm>
              <a:off x="7348536" y="36902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4" name="object 70"/>
            <p:cNvSpPr/>
            <p:nvPr/>
          </p:nvSpPr>
          <p:spPr>
            <a:xfrm>
              <a:off x="7467723" y="36093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0" y="2477"/>
                  </a:lnTo>
                  <a:lnTo>
                    <a:pt x="9231" y="9232"/>
                  </a:lnTo>
                  <a:lnTo>
                    <a:pt x="2476" y="19251"/>
                  </a:lnTo>
                  <a:lnTo>
                    <a:pt x="0" y="31520"/>
                  </a:lnTo>
                  <a:lnTo>
                    <a:pt x="2476" y="43789"/>
                  </a:lnTo>
                  <a:lnTo>
                    <a:pt x="9231" y="53808"/>
                  </a:lnTo>
                  <a:lnTo>
                    <a:pt x="19250" y="60563"/>
                  </a:lnTo>
                  <a:lnTo>
                    <a:pt x="31520" y="63040"/>
                  </a:lnTo>
                  <a:lnTo>
                    <a:pt x="43788" y="60563"/>
                  </a:lnTo>
                  <a:lnTo>
                    <a:pt x="53807" y="53808"/>
                  </a:lnTo>
                  <a:lnTo>
                    <a:pt x="60562" y="43789"/>
                  </a:lnTo>
                  <a:lnTo>
                    <a:pt x="63038" y="31520"/>
                  </a:lnTo>
                  <a:lnTo>
                    <a:pt x="60562" y="19251"/>
                  </a:lnTo>
                  <a:lnTo>
                    <a:pt x="53807" y="9232"/>
                  </a:lnTo>
                  <a:lnTo>
                    <a:pt x="43788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71"/>
            <p:cNvSpPr/>
            <p:nvPr/>
          </p:nvSpPr>
          <p:spPr>
            <a:xfrm>
              <a:off x="7467723" y="36093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72"/>
            <p:cNvSpPr/>
            <p:nvPr/>
          </p:nvSpPr>
          <p:spPr>
            <a:xfrm>
              <a:off x="7281060" y="35700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73"/>
            <p:cNvSpPr/>
            <p:nvPr/>
          </p:nvSpPr>
          <p:spPr>
            <a:xfrm>
              <a:off x="7281060" y="35700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74"/>
            <p:cNvSpPr/>
            <p:nvPr/>
          </p:nvSpPr>
          <p:spPr>
            <a:xfrm>
              <a:off x="7217201" y="39040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75"/>
            <p:cNvSpPr/>
            <p:nvPr/>
          </p:nvSpPr>
          <p:spPr>
            <a:xfrm>
              <a:off x="7217201" y="39040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76"/>
            <p:cNvSpPr/>
            <p:nvPr/>
          </p:nvSpPr>
          <p:spPr>
            <a:xfrm>
              <a:off x="7493263" y="39811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0" y="2477"/>
                  </a:lnTo>
                  <a:lnTo>
                    <a:pt x="9231" y="9232"/>
                  </a:lnTo>
                  <a:lnTo>
                    <a:pt x="2476" y="19251"/>
                  </a:lnTo>
                  <a:lnTo>
                    <a:pt x="0" y="31520"/>
                  </a:lnTo>
                  <a:lnTo>
                    <a:pt x="2476" y="43789"/>
                  </a:lnTo>
                  <a:lnTo>
                    <a:pt x="9231" y="53808"/>
                  </a:lnTo>
                  <a:lnTo>
                    <a:pt x="19250" y="60563"/>
                  </a:lnTo>
                  <a:lnTo>
                    <a:pt x="31520" y="63040"/>
                  </a:lnTo>
                  <a:lnTo>
                    <a:pt x="43788" y="60563"/>
                  </a:lnTo>
                  <a:lnTo>
                    <a:pt x="53807" y="53808"/>
                  </a:lnTo>
                  <a:lnTo>
                    <a:pt x="60562" y="43789"/>
                  </a:lnTo>
                  <a:lnTo>
                    <a:pt x="63038" y="31520"/>
                  </a:lnTo>
                  <a:lnTo>
                    <a:pt x="60562" y="19251"/>
                  </a:lnTo>
                  <a:lnTo>
                    <a:pt x="53807" y="9232"/>
                  </a:lnTo>
                  <a:lnTo>
                    <a:pt x="43788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77"/>
            <p:cNvSpPr/>
            <p:nvPr/>
          </p:nvSpPr>
          <p:spPr>
            <a:xfrm>
              <a:off x="7493263" y="39811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78"/>
            <p:cNvSpPr/>
            <p:nvPr/>
          </p:nvSpPr>
          <p:spPr>
            <a:xfrm>
              <a:off x="7621129" y="3657112"/>
              <a:ext cx="72565" cy="725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79"/>
            <p:cNvSpPr/>
            <p:nvPr/>
          </p:nvSpPr>
          <p:spPr>
            <a:xfrm>
              <a:off x="7325577" y="42536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80"/>
            <p:cNvSpPr/>
            <p:nvPr/>
          </p:nvSpPr>
          <p:spPr>
            <a:xfrm>
              <a:off x="7325577" y="42536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81"/>
            <p:cNvSpPr/>
            <p:nvPr/>
          </p:nvSpPr>
          <p:spPr>
            <a:xfrm>
              <a:off x="7289284" y="421781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5" h="126364">
                  <a:moveTo>
                    <a:pt x="63038" y="0"/>
                  </a:moveTo>
                  <a:lnTo>
                    <a:pt x="48158" y="48158"/>
                  </a:lnTo>
                  <a:lnTo>
                    <a:pt x="0" y="48158"/>
                  </a:lnTo>
                  <a:lnTo>
                    <a:pt x="38961" y="77922"/>
                  </a:lnTo>
                  <a:lnTo>
                    <a:pt x="24079" y="126080"/>
                  </a:lnTo>
                  <a:lnTo>
                    <a:pt x="63038" y="96315"/>
                  </a:lnTo>
                  <a:lnTo>
                    <a:pt x="102000" y="126080"/>
                  </a:lnTo>
                  <a:lnTo>
                    <a:pt x="87118" y="77922"/>
                  </a:lnTo>
                  <a:lnTo>
                    <a:pt x="126079" y="48158"/>
                  </a:lnTo>
                  <a:lnTo>
                    <a:pt x="77920" y="48158"/>
                  </a:lnTo>
                  <a:lnTo>
                    <a:pt x="630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82"/>
            <p:cNvSpPr/>
            <p:nvPr/>
          </p:nvSpPr>
          <p:spPr>
            <a:xfrm>
              <a:off x="7289284" y="421781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5" h="126364">
                  <a:moveTo>
                    <a:pt x="0" y="48158"/>
                  </a:moveTo>
                  <a:lnTo>
                    <a:pt x="48158" y="48158"/>
                  </a:lnTo>
                  <a:lnTo>
                    <a:pt x="63039" y="0"/>
                  </a:lnTo>
                  <a:lnTo>
                    <a:pt x="77921" y="48158"/>
                  </a:lnTo>
                  <a:lnTo>
                    <a:pt x="126079" y="48158"/>
                  </a:lnTo>
                  <a:lnTo>
                    <a:pt x="87118" y="77921"/>
                  </a:lnTo>
                  <a:lnTo>
                    <a:pt x="102000" y="126079"/>
                  </a:lnTo>
                  <a:lnTo>
                    <a:pt x="63039" y="96315"/>
                  </a:lnTo>
                  <a:lnTo>
                    <a:pt x="24079" y="126079"/>
                  </a:lnTo>
                  <a:lnTo>
                    <a:pt x="38961" y="77921"/>
                  </a:lnTo>
                  <a:lnTo>
                    <a:pt x="0" y="48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83"/>
            <p:cNvSpPr/>
            <p:nvPr/>
          </p:nvSpPr>
          <p:spPr>
            <a:xfrm>
              <a:off x="7290905" y="4316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8" name="object 84"/>
            <p:cNvSpPr/>
            <p:nvPr/>
          </p:nvSpPr>
          <p:spPr>
            <a:xfrm>
              <a:off x="7290905" y="4316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9" name="object 85"/>
            <p:cNvSpPr/>
            <p:nvPr/>
          </p:nvSpPr>
          <p:spPr>
            <a:xfrm>
              <a:off x="7860491" y="42951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0" name="object 86"/>
            <p:cNvSpPr/>
            <p:nvPr/>
          </p:nvSpPr>
          <p:spPr>
            <a:xfrm>
              <a:off x="7860491" y="42951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1" name="object 87"/>
            <p:cNvSpPr/>
            <p:nvPr/>
          </p:nvSpPr>
          <p:spPr>
            <a:xfrm>
              <a:off x="8159598" y="4273409"/>
              <a:ext cx="72565" cy="72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2" name="object 88"/>
            <p:cNvSpPr/>
            <p:nvPr/>
          </p:nvSpPr>
          <p:spPr>
            <a:xfrm>
              <a:off x="7395970" y="420814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3" name="object 89"/>
            <p:cNvSpPr/>
            <p:nvPr/>
          </p:nvSpPr>
          <p:spPr>
            <a:xfrm>
              <a:off x="7395970" y="420814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4" name="object 90"/>
            <p:cNvSpPr/>
            <p:nvPr/>
          </p:nvSpPr>
          <p:spPr>
            <a:xfrm>
              <a:off x="7153057" y="4311949"/>
              <a:ext cx="72565" cy="72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5" name="object 91"/>
            <p:cNvSpPr/>
            <p:nvPr/>
          </p:nvSpPr>
          <p:spPr>
            <a:xfrm>
              <a:off x="6828127" y="4128333"/>
              <a:ext cx="72565" cy="72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6" name="object 92"/>
            <p:cNvSpPr/>
            <p:nvPr/>
          </p:nvSpPr>
          <p:spPr>
            <a:xfrm>
              <a:off x="6938058" y="4253003"/>
              <a:ext cx="72565" cy="72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7" name="object 93"/>
            <p:cNvSpPr/>
            <p:nvPr/>
          </p:nvSpPr>
          <p:spPr>
            <a:xfrm>
              <a:off x="7779441" y="43463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520" y="0"/>
                  </a:moveTo>
                  <a:lnTo>
                    <a:pt x="19251" y="2477"/>
                  </a:lnTo>
                  <a:lnTo>
                    <a:pt x="9232" y="9232"/>
                  </a:lnTo>
                  <a:lnTo>
                    <a:pt x="2477" y="19251"/>
                  </a:lnTo>
                  <a:lnTo>
                    <a:pt x="0" y="31520"/>
                  </a:lnTo>
                  <a:lnTo>
                    <a:pt x="2477" y="43789"/>
                  </a:lnTo>
                  <a:lnTo>
                    <a:pt x="9232" y="53808"/>
                  </a:lnTo>
                  <a:lnTo>
                    <a:pt x="19251" y="60563"/>
                  </a:lnTo>
                  <a:lnTo>
                    <a:pt x="31520" y="63040"/>
                  </a:lnTo>
                  <a:lnTo>
                    <a:pt x="43789" y="60563"/>
                  </a:lnTo>
                  <a:lnTo>
                    <a:pt x="53808" y="53808"/>
                  </a:lnTo>
                  <a:lnTo>
                    <a:pt x="60563" y="43789"/>
                  </a:lnTo>
                  <a:lnTo>
                    <a:pt x="63040" y="31520"/>
                  </a:lnTo>
                  <a:lnTo>
                    <a:pt x="60563" y="19251"/>
                  </a:lnTo>
                  <a:lnTo>
                    <a:pt x="53808" y="9232"/>
                  </a:lnTo>
                  <a:lnTo>
                    <a:pt x="43789" y="2477"/>
                  </a:lnTo>
                  <a:lnTo>
                    <a:pt x="31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8" name="object 94"/>
            <p:cNvSpPr/>
            <p:nvPr/>
          </p:nvSpPr>
          <p:spPr>
            <a:xfrm>
              <a:off x="7779441" y="43463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31520"/>
                  </a:moveTo>
                  <a:lnTo>
                    <a:pt x="2476" y="19250"/>
                  </a:lnTo>
                  <a:lnTo>
                    <a:pt x="9231" y="9231"/>
                  </a:lnTo>
                  <a:lnTo>
                    <a:pt x="19250" y="2476"/>
                  </a:lnTo>
                  <a:lnTo>
                    <a:pt x="31520" y="0"/>
                  </a:lnTo>
                  <a:lnTo>
                    <a:pt x="43789" y="2476"/>
                  </a:lnTo>
                  <a:lnTo>
                    <a:pt x="53808" y="9231"/>
                  </a:lnTo>
                  <a:lnTo>
                    <a:pt x="60563" y="19250"/>
                  </a:lnTo>
                  <a:lnTo>
                    <a:pt x="63040" y="31520"/>
                  </a:lnTo>
                  <a:lnTo>
                    <a:pt x="60563" y="43789"/>
                  </a:lnTo>
                  <a:lnTo>
                    <a:pt x="53808" y="53808"/>
                  </a:lnTo>
                  <a:lnTo>
                    <a:pt x="43789" y="60563"/>
                  </a:lnTo>
                  <a:lnTo>
                    <a:pt x="31520" y="63040"/>
                  </a:lnTo>
                  <a:lnTo>
                    <a:pt x="19250" y="60563"/>
                  </a:lnTo>
                  <a:lnTo>
                    <a:pt x="9231" y="53808"/>
                  </a:lnTo>
                  <a:lnTo>
                    <a:pt x="2476" y="43789"/>
                  </a:lnTo>
                  <a:lnTo>
                    <a:pt x="0" y="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9" name="object 95"/>
            <p:cNvSpPr/>
            <p:nvPr/>
          </p:nvSpPr>
          <p:spPr>
            <a:xfrm>
              <a:off x="7660878" y="4178682"/>
              <a:ext cx="72565" cy="72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0" name="object 96"/>
            <p:cNvSpPr/>
            <p:nvPr/>
          </p:nvSpPr>
          <p:spPr>
            <a:xfrm>
              <a:off x="6455846" y="4247272"/>
              <a:ext cx="72565" cy="72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2" name="object 98"/>
            <p:cNvSpPr/>
            <p:nvPr/>
          </p:nvSpPr>
          <p:spPr>
            <a:xfrm>
              <a:off x="7028176" y="3938518"/>
              <a:ext cx="116620" cy="1166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3" name="object 99"/>
            <p:cNvSpPr/>
            <p:nvPr/>
          </p:nvSpPr>
          <p:spPr>
            <a:xfrm>
              <a:off x="6334388" y="3377543"/>
              <a:ext cx="2021839" cy="1383665"/>
            </a:xfrm>
            <a:custGeom>
              <a:avLst/>
              <a:gdLst/>
              <a:ahLst/>
              <a:cxnLst/>
              <a:rect l="l" t="t" r="r" b="b"/>
              <a:pathLst>
                <a:path w="2021840" h="1383664">
                  <a:moveTo>
                    <a:pt x="0" y="0"/>
                  </a:moveTo>
                  <a:lnTo>
                    <a:pt x="2021305" y="0"/>
                  </a:lnTo>
                  <a:lnTo>
                    <a:pt x="2021305" y="1383631"/>
                  </a:lnTo>
                  <a:lnTo>
                    <a:pt x="0" y="138363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4" name="object 100"/>
            <p:cNvSpPr/>
            <p:nvPr/>
          </p:nvSpPr>
          <p:spPr>
            <a:xfrm>
              <a:off x="6342409" y="4881489"/>
              <a:ext cx="2021839" cy="1383665"/>
            </a:xfrm>
            <a:custGeom>
              <a:avLst/>
              <a:gdLst/>
              <a:ahLst/>
              <a:cxnLst/>
              <a:rect l="l" t="t" r="r" b="b"/>
              <a:pathLst>
                <a:path w="2021840" h="1383665">
                  <a:moveTo>
                    <a:pt x="0" y="0"/>
                  </a:moveTo>
                  <a:lnTo>
                    <a:pt x="2021305" y="0"/>
                  </a:lnTo>
                  <a:lnTo>
                    <a:pt x="2021305" y="1383631"/>
                  </a:lnTo>
                  <a:lnTo>
                    <a:pt x="0" y="138363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05" name="object 101"/>
          <p:cNvSpPr txBox="1"/>
          <p:nvPr/>
        </p:nvSpPr>
        <p:spPr>
          <a:xfrm>
            <a:off x="448945" y="1178305"/>
            <a:ext cx="5160010" cy="1020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+mn-ea"/>
                <a:sym typeface="+mn-lt"/>
              </a:rPr>
              <a:t>Readable</a:t>
            </a:r>
            <a:endParaRPr sz="1800" dirty="0">
              <a:cs typeface="+mn-ea"/>
              <a:sym typeface="+mn-lt"/>
            </a:endParaRPr>
          </a:p>
          <a:p>
            <a:pPr marL="966469" marR="5080">
              <a:lnSpc>
                <a:spcPts val="2090"/>
              </a:lnSpc>
              <a:spcBef>
                <a:spcPts val="1470"/>
              </a:spcBef>
            </a:pPr>
            <a:r>
              <a:rPr sz="1800" spc="-5" dirty="0">
                <a:cs typeface="+mn-ea"/>
                <a:sym typeface="+mn-lt"/>
              </a:rPr>
              <a:t>Decision </a:t>
            </a:r>
            <a:r>
              <a:rPr sz="1800" spc="-25" dirty="0">
                <a:cs typeface="+mn-ea"/>
                <a:sym typeface="+mn-lt"/>
              </a:rPr>
              <a:t>Trees: </a:t>
            </a:r>
            <a:r>
              <a:rPr sz="1800" spc="-5" dirty="0">
                <a:cs typeface="+mn-ea"/>
                <a:sym typeface="+mn-lt"/>
              </a:rPr>
              <a:t>Classifies based </a:t>
            </a:r>
            <a:r>
              <a:rPr sz="1800" dirty="0">
                <a:cs typeface="+mn-ea"/>
                <a:sym typeface="+mn-lt"/>
              </a:rPr>
              <a:t>on a </a:t>
            </a:r>
            <a:r>
              <a:rPr sz="1800" spc="-5" dirty="0">
                <a:cs typeface="+mn-ea"/>
                <a:sym typeface="+mn-lt"/>
              </a:rPr>
              <a:t>series </a:t>
            </a:r>
            <a:r>
              <a:rPr sz="1800" dirty="0">
                <a:cs typeface="+mn-ea"/>
                <a:sym typeface="+mn-lt"/>
              </a:rPr>
              <a:t>of  </a:t>
            </a:r>
            <a:r>
              <a:rPr sz="1800" spc="-5" dirty="0">
                <a:cs typeface="+mn-ea"/>
                <a:sym typeface="+mn-lt"/>
              </a:rPr>
              <a:t>one-variable</a:t>
            </a:r>
            <a:r>
              <a:rPr sz="1800" spc="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decisions.</a:t>
            </a:r>
            <a:endParaRPr sz="1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1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 smtClean="0">
                <a:ea typeface="+mn-ea"/>
                <a:cs typeface="+mn-ea"/>
                <a:sym typeface="+mn-lt"/>
              </a:rPr>
              <a:t>E</a:t>
            </a:r>
            <a:r>
              <a:rPr lang="en-US" altLang="zh-CN" spc="-5" dirty="0" smtClean="0">
                <a:ea typeface="+mn-ea"/>
                <a:cs typeface="+mn-ea"/>
                <a:sym typeface="+mn-lt"/>
              </a:rPr>
              <a:t>x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amp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le: Play Tennis</a:t>
            </a:r>
            <a:br>
              <a:rPr lang="en-US" altLang="zh-CN" spc="-5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532464" y="1564385"/>
            <a:ext cx="5955139" cy="4832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264538" y="2796866"/>
            <a:ext cx="6626352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311646" y="2819009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4">
                <a:moveTo>
                  <a:pt x="6482436" y="0"/>
                </a:moveTo>
                <a:lnTo>
                  <a:pt x="51526" y="0"/>
                </a:lnTo>
                <a:lnTo>
                  <a:pt x="31470" y="4049"/>
                </a:lnTo>
                <a:lnTo>
                  <a:pt x="15091" y="15091"/>
                </a:lnTo>
                <a:lnTo>
                  <a:pt x="4049" y="31470"/>
                </a:lnTo>
                <a:lnTo>
                  <a:pt x="0" y="51526"/>
                </a:lnTo>
                <a:lnTo>
                  <a:pt x="0" y="257636"/>
                </a:lnTo>
                <a:lnTo>
                  <a:pt x="4049" y="277693"/>
                </a:lnTo>
                <a:lnTo>
                  <a:pt x="15091" y="294071"/>
                </a:lnTo>
                <a:lnTo>
                  <a:pt x="31470" y="305114"/>
                </a:lnTo>
                <a:lnTo>
                  <a:pt x="51526" y="309163"/>
                </a:lnTo>
                <a:lnTo>
                  <a:pt x="6482436" y="309163"/>
                </a:lnTo>
                <a:lnTo>
                  <a:pt x="6502493" y="305114"/>
                </a:lnTo>
                <a:lnTo>
                  <a:pt x="6518872" y="294071"/>
                </a:lnTo>
                <a:lnTo>
                  <a:pt x="6529915" y="277693"/>
                </a:lnTo>
                <a:lnTo>
                  <a:pt x="6533964" y="257636"/>
                </a:lnTo>
                <a:lnTo>
                  <a:pt x="6533964" y="51526"/>
                </a:lnTo>
                <a:lnTo>
                  <a:pt x="6529915" y="31470"/>
                </a:lnTo>
                <a:lnTo>
                  <a:pt x="6518872" y="15091"/>
                </a:lnTo>
                <a:lnTo>
                  <a:pt x="6502493" y="4049"/>
                </a:lnTo>
                <a:lnTo>
                  <a:pt x="6482436" y="0"/>
                </a:lnTo>
                <a:close/>
              </a:path>
            </a:pathLst>
          </a:custGeom>
          <a:solidFill>
            <a:srgbClr val="CCFFCC">
              <a:alpha val="18038"/>
            </a:srgb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1311646" y="2819009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4">
                <a:moveTo>
                  <a:pt x="0" y="51527"/>
                </a:moveTo>
                <a:lnTo>
                  <a:pt x="4049" y="31470"/>
                </a:lnTo>
                <a:lnTo>
                  <a:pt x="15091" y="15092"/>
                </a:lnTo>
                <a:lnTo>
                  <a:pt x="31470" y="4049"/>
                </a:lnTo>
                <a:lnTo>
                  <a:pt x="51527" y="0"/>
                </a:lnTo>
                <a:lnTo>
                  <a:pt x="6482438" y="0"/>
                </a:lnTo>
                <a:lnTo>
                  <a:pt x="6502494" y="4049"/>
                </a:lnTo>
                <a:lnTo>
                  <a:pt x="6518872" y="15092"/>
                </a:lnTo>
                <a:lnTo>
                  <a:pt x="6529915" y="31470"/>
                </a:lnTo>
                <a:lnTo>
                  <a:pt x="6533965" y="51527"/>
                </a:lnTo>
                <a:lnTo>
                  <a:pt x="6533965" y="257636"/>
                </a:lnTo>
                <a:lnTo>
                  <a:pt x="6529915" y="277693"/>
                </a:lnTo>
                <a:lnTo>
                  <a:pt x="6518872" y="294071"/>
                </a:lnTo>
                <a:lnTo>
                  <a:pt x="6502494" y="305114"/>
                </a:lnTo>
                <a:lnTo>
                  <a:pt x="6482438" y="309164"/>
                </a:lnTo>
                <a:lnTo>
                  <a:pt x="51527" y="309164"/>
                </a:lnTo>
                <a:lnTo>
                  <a:pt x="31470" y="305114"/>
                </a:lnTo>
                <a:lnTo>
                  <a:pt x="15091" y="294071"/>
                </a:lnTo>
                <a:lnTo>
                  <a:pt x="4049" y="277693"/>
                </a:lnTo>
                <a:lnTo>
                  <a:pt x="0" y="257636"/>
                </a:lnTo>
                <a:lnTo>
                  <a:pt x="0" y="51527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1298066" y="4019114"/>
            <a:ext cx="6626352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343869" y="4040951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5">
                <a:moveTo>
                  <a:pt x="6482436" y="0"/>
                </a:moveTo>
                <a:lnTo>
                  <a:pt x="51526" y="0"/>
                </a:lnTo>
                <a:lnTo>
                  <a:pt x="31470" y="4049"/>
                </a:lnTo>
                <a:lnTo>
                  <a:pt x="15091" y="15091"/>
                </a:lnTo>
                <a:lnTo>
                  <a:pt x="4049" y="31470"/>
                </a:lnTo>
                <a:lnTo>
                  <a:pt x="0" y="51526"/>
                </a:lnTo>
                <a:lnTo>
                  <a:pt x="0" y="257636"/>
                </a:lnTo>
                <a:lnTo>
                  <a:pt x="4049" y="277693"/>
                </a:lnTo>
                <a:lnTo>
                  <a:pt x="15091" y="294071"/>
                </a:lnTo>
                <a:lnTo>
                  <a:pt x="31470" y="305114"/>
                </a:lnTo>
                <a:lnTo>
                  <a:pt x="51526" y="309163"/>
                </a:lnTo>
                <a:lnTo>
                  <a:pt x="6482436" y="309163"/>
                </a:lnTo>
                <a:lnTo>
                  <a:pt x="6502493" y="305114"/>
                </a:lnTo>
                <a:lnTo>
                  <a:pt x="6518872" y="294071"/>
                </a:lnTo>
                <a:lnTo>
                  <a:pt x="6529915" y="277693"/>
                </a:lnTo>
                <a:lnTo>
                  <a:pt x="6533964" y="257636"/>
                </a:lnTo>
                <a:lnTo>
                  <a:pt x="6533964" y="51526"/>
                </a:lnTo>
                <a:lnTo>
                  <a:pt x="6529915" y="31470"/>
                </a:lnTo>
                <a:lnTo>
                  <a:pt x="6518872" y="15091"/>
                </a:lnTo>
                <a:lnTo>
                  <a:pt x="6502493" y="4049"/>
                </a:lnTo>
                <a:lnTo>
                  <a:pt x="6482436" y="0"/>
                </a:lnTo>
                <a:close/>
              </a:path>
            </a:pathLst>
          </a:custGeom>
          <a:solidFill>
            <a:srgbClr val="CCFFCC">
              <a:alpha val="18038"/>
            </a:srgb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1343869" y="4040951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5">
                <a:moveTo>
                  <a:pt x="0" y="51527"/>
                </a:moveTo>
                <a:lnTo>
                  <a:pt x="4049" y="31470"/>
                </a:lnTo>
                <a:lnTo>
                  <a:pt x="15091" y="15092"/>
                </a:lnTo>
                <a:lnTo>
                  <a:pt x="31470" y="4049"/>
                </a:lnTo>
                <a:lnTo>
                  <a:pt x="51527" y="0"/>
                </a:lnTo>
                <a:lnTo>
                  <a:pt x="6482438" y="0"/>
                </a:lnTo>
                <a:lnTo>
                  <a:pt x="6502494" y="4049"/>
                </a:lnTo>
                <a:lnTo>
                  <a:pt x="6518872" y="15092"/>
                </a:lnTo>
                <a:lnTo>
                  <a:pt x="6529915" y="31470"/>
                </a:lnTo>
                <a:lnTo>
                  <a:pt x="6533965" y="51527"/>
                </a:lnTo>
                <a:lnTo>
                  <a:pt x="6533965" y="257636"/>
                </a:lnTo>
                <a:lnTo>
                  <a:pt x="6529915" y="277693"/>
                </a:lnTo>
                <a:lnTo>
                  <a:pt x="6518872" y="294071"/>
                </a:lnTo>
                <a:lnTo>
                  <a:pt x="6502494" y="305114"/>
                </a:lnTo>
                <a:lnTo>
                  <a:pt x="6482438" y="309164"/>
                </a:lnTo>
                <a:lnTo>
                  <a:pt x="51527" y="309164"/>
                </a:lnTo>
                <a:lnTo>
                  <a:pt x="31470" y="305114"/>
                </a:lnTo>
                <a:lnTo>
                  <a:pt x="15091" y="294071"/>
                </a:lnTo>
                <a:lnTo>
                  <a:pt x="4049" y="277693"/>
                </a:lnTo>
                <a:lnTo>
                  <a:pt x="0" y="257636"/>
                </a:lnTo>
                <a:lnTo>
                  <a:pt x="0" y="51527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1298066" y="5488250"/>
            <a:ext cx="6626352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1343869" y="5511567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5">
                <a:moveTo>
                  <a:pt x="6482436" y="0"/>
                </a:moveTo>
                <a:lnTo>
                  <a:pt x="51526" y="0"/>
                </a:lnTo>
                <a:lnTo>
                  <a:pt x="31470" y="4049"/>
                </a:lnTo>
                <a:lnTo>
                  <a:pt x="15091" y="15091"/>
                </a:lnTo>
                <a:lnTo>
                  <a:pt x="4049" y="31470"/>
                </a:lnTo>
                <a:lnTo>
                  <a:pt x="0" y="51527"/>
                </a:lnTo>
                <a:lnTo>
                  <a:pt x="0" y="257636"/>
                </a:lnTo>
                <a:lnTo>
                  <a:pt x="4049" y="277693"/>
                </a:lnTo>
                <a:lnTo>
                  <a:pt x="15091" y="294071"/>
                </a:lnTo>
                <a:lnTo>
                  <a:pt x="31470" y="305114"/>
                </a:lnTo>
                <a:lnTo>
                  <a:pt x="51526" y="309163"/>
                </a:lnTo>
                <a:lnTo>
                  <a:pt x="6482436" y="309163"/>
                </a:lnTo>
                <a:lnTo>
                  <a:pt x="6502493" y="305114"/>
                </a:lnTo>
                <a:lnTo>
                  <a:pt x="6518872" y="294071"/>
                </a:lnTo>
                <a:lnTo>
                  <a:pt x="6529915" y="277693"/>
                </a:lnTo>
                <a:lnTo>
                  <a:pt x="6533964" y="257636"/>
                </a:lnTo>
                <a:lnTo>
                  <a:pt x="6533964" y="51527"/>
                </a:lnTo>
                <a:lnTo>
                  <a:pt x="6529915" y="31470"/>
                </a:lnTo>
                <a:lnTo>
                  <a:pt x="6518872" y="15091"/>
                </a:lnTo>
                <a:lnTo>
                  <a:pt x="6502493" y="4049"/>
                </a:lnTo>
                <a:lnTo>
                  <a:pt x="6482436" y="0"/>
                </a:lnTo>
                <a:close/>
              </a:path>
            </a:pathLst>
          </a:custGeom>
          <a:solidFill>
            <a:srgbClr val="CCFFCC">
              <a:alpha val="18038"/>
            </a:srgb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1343869" y="5511567"/>
            <a:ext cx="6534150" cy="309245"/>
          </a:xfrm>
          <a:custGeom>
            <a:avLst/>
            <a:gdLst/>
            <a:ahLst/>
            <a:cxnLst/>
            <a:rect l="l" t="t" r="r" b="b"/>
            <a:pathLst>
              <a:path w="6534150" h="309245">
                <a:moveTo>
                  <a:pt x="0" y="51527"/>
                </a:moveTo>
                <a:lnTo>
                  <a:pt x="4049" y="31470"/>
                </a:lnTo>
                <a:lnTo>
                  <a:pt x="15091" y="15092"/>
                </a:lnTo>
                <a:lnTo>
                  <a:pt x="31470" y="4049"/>
                </a:lnTo>
                <a:lnTo>
                  <a:pt x="51527" y="0"/>
                </a:lnTo>
                <a:lnTo>
                  <a:pt x="6482438" y="0"/>
                </a:lnTo>
                <a:lnTo>
                  <a:pt x="6502494" y="4049"/>
                </a:lnTo>
                <a:lnTo>
                  <a:pt x="6518872" y="15092"/>
                </a:lnTo>
                <a:lnTo>
                  <a:pt x="6529915" y="31470"/>
                </a:lnTo>
                <a:lnTo>
                  <a:pt x="6533965" y="51527"/>
                </a:lnTo>
                <a:lnTo>
                  <a:pt x="6533965" y="257636"/>
                </a:lnTo>
                <a:lnTo>
                  <a:pt x="6529915" y="277693"/>
                </a:lnTo>
                <a:lnTo>
                  <a:pt x="6518872" y="294071"/>
                </a:lnTo>
                <a:lnTo>
                  <a:pt x="6502494" y="305114"/>
                </a:lnTo>
                <a:lnTo>
                  <a:pt x="6482438" y="309164"/>
                </a:lnTo>
                <a:lnTo>
                  <a:pt x="51527" y="309164"/>
                </a:lnTo>
                <a:lnTo>
                  <a:pt x="31470" y="305114"/>
                </a:lnTo>
                <a:lnTo>
                  <a:pt x="15091" y="294071"/>
                </a:lnTo>
                <a:lnTo>
                  <a:pt x="4049" y="277693"/>
                </a:lnTo>
                <a:lnTo>
                  <a:pt x="0" y="257636"/>
                </a:lnTo>
                <a:lnTo>
                  <a:pt x="0" y="51527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1282827" y="5796099"/>
            <a:ext cx="6626352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323594" y="5582759"/>
            <a:ext cx="6543490" cy="551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7145515" y="2866858"/>
            <a:ext cx="218100" cy="1997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105586" y="4132527"/>
            <a:ext cx="219777" cy="173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42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Anatomy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of </a:t>
            </a: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decision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tree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2" y="1287654"/>
            <a:ext cx="7698448" cy="473410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7" y="1180923"/>
            <a:ext cx="2564543" cy="3067227"/>
          </a:xfrm>
          <a:prstGeom prst="rect">
            <a:avLst/>
          </a:prstGeom>
        </p:spPr>
      </p:pic>
      <p:sp>
        <p:nvSpPr>
          <p:cNvPr id="63" name="object 42"/>
          <p:cNvSpPr/>
          <p:nvPr/>
        </p:nvSpPr>
        <p:spPr>
          <a:xfrm>
            <a:off x="7164387" y="4003675"/>
            <a:ext cx="503555" cy="504825"/>
          </a:xfrm>
          <a:custGeom>
            <a:avLst/>
            <a:gdLst/>
            <a:ahLst/>
            <a:cxnLst/>
            <a:rect l="l" t="t" r="r" b="b"/>
            <a:pathLst>
              <a:path w="503554" h="504825">
                <a:moveTo>
                  <a:pt x="503237" y="0"/>
                </a:moveTo>
                <a:lnTo>
                  <a:pt x="0" y="0"/>
                </a:lnTo>
                <a:lnTo>
                  <a:pt x="0" y="504825"/>
                </a:lnTo>
                <a:lnTo>
                  <a:pt x="503237" y="504825"/>
                </a:lnTo>
                <a:lnTo>
                  <a:pt x="503237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4" name="object 43"/>
          <p:cNvSpPr/>
          <p:nvPr/>
        </p:nvSpPr>
        <p:spPr>
          <a:xfrm>
            <a:off x="7164387" y="4003675"/>
            <a:ext cx="503555" cy="504825"/>
          </a:xfrm>
          <a:custGeom>
            <a:avLst/>
            <a:gdLst/>
            <a:ahLst/>
            <a:cxnLst/>
            <a:rect l="l" t="t" r="r" b="b"/>
            <a:pathLst>
              <a:path w="503554" h="504825">
                <a:moveTo>
                  <a:pt x="0" y="0"/>
                </a:moveTo>
                <a:lnTo>
                  <a:pt x="503237" y="0"/>
                </a:lnTo>
                <a:lnTo>
                  <a:pt x="503237" y="504825"/>
                </a:lnTo>
                <a:lnTo>
                  <a:pt x="0" y="5048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68" y="1320582"/>
            <a:ext cx="2126729" cy="7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-34923"/>
            <a:ext cx="7665605" cy="585111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App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y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Mo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d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e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to Test Data:</a:t>
            </a:r>
            <a:b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</a:br>
            <a:r>
              <a:rPr lang="en-US" altLang="zh-CN" sz="3200" spc="-5" dirty="0">
                <a:ea typeface="+mn-ea"/>
                <a:cs typeface="+mn-ea"/>
                <a:sym typeface="+mn-lt"/>
              </a:rPr>
              <a:t>To ‘play tennis’ or not.</a:t>
            </a:r>
            <a:endParaRPr lang="zh-CN" altLang="en-US" sz="3200" spc="-5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6276860" y="1381675"/>
            <a:ext cx="195072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b="1" dirty="0">
                <a:cs typeface="+mn-ea"/>
                <a:sym typeface="+mn-lt"/>
              </a:rPr>
              <a:t>A </a:t>
            </a:r>
            <a:r>
              <a:rPr sz="1800" b="1" spc="-10" dirty="0">
                <a:cs typeface="+mn-ea"/>
                <a:sym typeface="+mn-lt"/>
              </a:rPr>
              <a:t>new </a:t>
            </a:r>
            <a:r>
              <a:rPr sz="1800" b="1" spc="-20" dirty="0">
                <a:cs typeface="+mn-ea"/>
                <a:sym typeface="+mn-lt"/>
              </a:rPr>
              <a:t>test </a:t>
            </a:r>
            <a:r>
              <a:rPr sz="1800" b="1" spc="-15" dirty="0">
                <a:cs typeface="+mn-ea"/>
                <a:sym typeface="+mn-lt"/>
              </a:rPr>
              <a:t>example:  </a:t>
            </a:r>
            <a:r>
              <a:rPr sz="1800" b="1" spc="-10" dirty="0">
                <a:cs typeface="+mn-ea"/>
                <a:sym typeface="+mn-lt"/>
              </a:rPr>
              <a:t>(Outlook==rain) </a:t>
            </a:r>
            <a:r>
              <a:rPr sz="1800" b="1" spc="-5" dirty="0">
                <a:cs typeface="+mn-ea"/>
                <a:sym typeface="+mn-lt"/>
              </a:rPr>
              <a:t>and  (Windy==false)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44" name="object 39"/>
          <p:cNvSpPr txBox="1"/>
          <p:nvPr/>
        </p:nvSpPr>
        <p:spPr>
          <a:xfrm>
            <a:off x="6276860" y="2472860"/>
            <a:ext cx="1729739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cs typeface="+mn-ea"/>
                <a:sym typeface="+mn-lt"/>
              </a:rPr>
              <a:t>Pass </a:t>
            </a:r>
            <a:r>
              <a:rPr sz="1800" b="1" spc="-5" dirty="0">
                <a:cs typeface="+mn-ea"/>
                <a:sym typeface="+mn-lt"/>
              </a:rPr>
              <a:t>it on the</a:t>
            </a:r>
            <a:r>
              <a:rPr sz="1800" b="1" spc="-35" dirty="0">
                <a:cs typeface="+mn-ea"/>
                <a:sym typeface="+mn-lt"/>
              </a:rPr>
              <a:t> </a:t>
            </a:r>
            <a:r>
              <a:rPr sz="1800" b="1" spc="-10" dirty="0">
                <a:cs typeface="+mn-ea"/>
                <a:sym typeface="+mn-lt"/>
              </a:rPr>
              <a:t>tree</a:t>
            </a:r>
            <a:endParaRPr sz="1800"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cs typeface="+mn-ea"/>
                <a:sym typeface="+mn-lt"/>
              </a:rPr>
              <a:t>-&gt; Decision is</a:t>
            </a:r>
            <a:r>
              <a:rPr sz="1800" b="1" spc="-40" dirty="0">
                <a:cs typeface="+mn-ea"/>
                <a:sym typeface="+mn-lt"/>
              </a:rPr>
              <a:t> </a:t>
            </a:r>
            <a:r>
              <a:rPr sz="1800" b="1" spc="-15" dirty="0">
                <a:cs typeface="+mn-ea"/>
                <a:sym typeface="+mn-lt"/>
              </a:rPr>
              <a:t>yes</a:t>
            </a:r>
            <a:r>
              <a:rPr sz="1800" spc="-15" dirty="0">
                <a:cs typeface="+mn-ea"/>
                <a:sym typeface="+mn-lt"/>
              </a:rPr>
              <a:t>.</a:t>
            </a:r>
            <a:endParaRPr sz="1800"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57110" y="1466722"/>
            <a:ext cx="6536651" cy="4400945"/>
            <a:chOff x="74612" y="1363662"/>
            <a:chExt cx="6536651" cy="4400945"/>
          </a:xfrm>
        </p:grpSpPr>
        <p:sp>
          <p:nvSpPr>
            <p:cNvPr id="7" name="object 2"/>
            <p:cNvSpPr txBox="1"/>
            <p:nvPr/>
          </p:nvSpPr>
          <p:spPr>
            <a:xfrm>
              <a:off x="2312987" y="2626867"/>
              <a:ext cx="133826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overcast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79375" y="4507483"/>
              <a:ext cx="5670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h</a:t>
              </a:r>
              <a:r>
                <a:rPr sz="2400" spc="-5" dirty="0">
                  <a:cs typeface="+mn-ea"/>
                  <a:sym typeface="+mn-lt"/>
                </a:rPr>
                <a:t>i</a:t>
              </a:r>
              <a:r>
                <a:rPr sz="2400" dirty="0">
                  <a:cs typeface="+mn-ea"/>
                  <a:sym typeface="+mn-lt"/>
                </a:rPr>
                <a:t>gh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1533525" y="4507483"/>
              <a:ext cx="12093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nor</a:t>
              </a:r>
              <a:r>
                <a:rPr sz="2400" spc="-5" dirty="0">
                  <a:cs typeface="+mn-ea"/>
                  <a:sym typeface="+mn-lt"/>
                </a:rPr>
                <a:t>ma</a:t>
              </a:r>
              <a:r>
                <a:rPr sz="2400" dirty="0">
                  <a:cs typeface="+mn-ea"/>
                  <a:sym typeface="+mn-lt"/>
                </a:rPr>
                <a:t>l</a:t>
              </a: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5446712" y="4522723"/>
              <a:ext cx="6007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f</a:t>
              </a:r>
              <a:r>
                <a:rPr sz="2400" spc="-5" dirty="0">
                  <a:cs typeface="+mn-ea"/>
                  <a:sym typeface="+mn-lt"/>
                </a:rPr>
                <a:t>al</a:t>
              </a:r>
              <a:r>
                <a:rPr sz="2400" dirty="0">
                  <a:cs typeface="+mn-ea"/>
                  <a:sym typeface="+mn-lt"/>
                </a:rPr>
                <a:t>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4198937" y="4534916"/>
              <a:ext cx="7524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t</a:t>
              </a:r>
              <a:r>
                <a:rPr sz="2400" dirty="0">
                  <a:cs typeface="+mn-ea"/>
                  <a:sym typeface="+mn-lt"/>
                </a:rPr>
                <a:t>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object 7"/>
            <p:cNvSpPr/>
            <p:nvPr/>
          </p:nvSpPr>
          <p:spPr>
            <a:xfrm>
              <a:off x="1370012" y="2014537"/>
              <a:ext cx="968375" cy="457200"/>
            </a:xfrm>
            <a:custGeom>
              <a:avLst/>
              <a:gdLst/>
              <a:ahLst/>
              <a:cxnLst/>
              <a:rect l="l" t="t" r="r" b="b"/>
              <a:pathLst>
                <a:path w="968375" h="457200">
                  <a:moveTo>
                    <a:pt x="968375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8"/>
            <p:cNvSpPr/>
            <p:nvPr/>
          </p:nvSpPr>
          <p:spPr>
            <a:xfrm>
              <a:off x="2894013" y="2166937"/>
              <a:ext cx="1905" cy="546100"/>
            </a:xfrm>
            <a:custGeom>
              <a:avLst/>
              <a:gdLst/>
              <a:ahLst/>
              <a:cxnLst/>
              <a:rect l="l" t="t" r="r" b="b"/>
              <a:pathLst>
                <a:path w="1905" h="546100">
                  <a:moveTo>
                    <a:pt x="1587" y="0"/>
                  </a:moveTo>
                  <a:lnTo>
                    <a:pt x="0" y="5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9"/>
            <p:cNvSpPr/>
            <p:nvPr/>
          </p:nvSpPr>
          <p:spPr>
            <a:xfrm>
              <a:off x="3275012" y="2014537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0"/>
                  </a:moveTo>
                  <a:lnTo>
                    <a:pt x="1371600" y="533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0"/>
            <p:cNvSpPr/>
            <p:nvPr/>
          </p:nvSpPr>
          <p:spPr>
            <a:xfrm>
              <a:off x="1014412" y="2319337"/>
              <a:ext cx="925830" cy="469900"/>
            </a:xfrm>
            <a:custGeom>
              <a:avLst/>
              <a:gdLst/>
              <a:ahLst/>
              <a:cxnLst/>
              <a:rect l="l" t="t" r="r" b="b"/>
              <a:pathLst>
                <a:path w="925830" h="469900">
                  <a:moveTo>
                    <a:pt x="0" y="0"/>
                  </a:moveTo>
                  <a:lnTo>
                    <a:pt x="925512" y="0"/>
                  </a:lnTo>
                  <a:lnTo>
                    <a:pt x="925512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918540" y="2328204"/>
              <a:ext cx="7543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sunny</a:t>
              </a: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4606925" y="2492755"/>
              <a:ext cx="4984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r</a:t>
              </a:r>
              <a:r>
                <a:rPr sz="2400" spc="-5" dirty="0">
                  <a:cs typeface="+mn-ea"/>
                  <a:sym typeface="+mn-lt"/>
                </a:rPr>
                <a:t>ai</a:t>
              </a:r>
              <a:r>
                <a:rPr sz="2400" dirty="0">
                  <a:cs typeface="+mn-ea"/>
                  <a:sym typeface="+mn-lt"/>
                </a:rPr>
                <a:t>n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object 13"/>
            <p:cNvSpPr/>
            <p:nvPr/>
          </p:nvSpPr>
          <p:spPr>
            <a:xfrm>
              <a:off x="411162" y="4073525"/>
              <a:ext cx="494030" cy="516255"/>
            </a:xfrm>
            <a:custGeom>
              <a:avLst/>
              <a:gdLst/>
              <a:ahLst/>
              <a:cxnLst/>
              <a:rect l="l" t="t" r="r" b="b"/>
              <a:pathLst>
                <a:path w="494030" h="516254">
                  <a:moveTo>
                    <a:pt x="493712" y="0"/>
                  </a:moveTo>
                  <a:lnTo>
                    <a:pt x="0" y="515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4"/>
            <p:cNvSpPr/>
            <p:nvPr/>
          </p:nvSpPr>
          <p:spPr>
            <a:xfrm>
              <a:off x="1539875" y="4119562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5" h="424179">
                  <a:moveTo>
                    <a:pt x="0" y="0"/>
                  </a:moveTo>
                  <a:lnTo>
                    <a:pt x="420688" y="4238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4341812" y="4224337"/>
              <a:ext cx="304800" cy="379730"/>
            </a:xfrm>
            <a:custGeom>
              <a:avLst/>
              <a:gdLst/>
              <a:ahLst/>
              <a:cxnLst/>
              <a:rect l="l" t="t" r="r" b="b"/>
              <a:pathLst>
                <a:path w="304800" h="379729">
                  <a:moveTo>
                    <a:pt x="304800" y="0"/>
                  </a:moveTo>
                  <a:lnTo>
                    <a:pt x="0" y="3794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6"/>
            <p:cNvSpPr/>
            <p:nvPr/>
          </p:nvSpPr>
          <p:spPr>
            <a:xfrm>
              <a:off x="5484812" y="4224337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0" y="0"/>
                  </a:moveTo>
                  <a:lnTo>
                    <a:pt x="20955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61950" y="495776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29">
                  <a:moveTo>
                    <a:pt x="0" y="0"/>
                  </a:moveTo>
                  <a:lnTo>
                    <a:pt x="0" y="40481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8"/>
            <p:cNvSpPr/>
            <p:nvPr/>
          </p:nvSpPr>
          <p:spPr>
            <a:xfrm>
              <a:off x="5746750" y="4911725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1" y="4397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19"/>
            <p:cNvSpPr/>
            <p:nvPr/>
          </p:nvSpPr>
          <p:spPr>
            <a:xfrm>
              <a:off x="4448175" y="4927600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97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0"/>
            <p:cNvSpPr/>
            <p:nvPr/>
          </p:nvSpPr>
          <p:spPr>
            <a:xfrm>
              <a:off x="1976438" y="4927600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97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1"/>
            <p:cNvSpPr/>
            <p:nvPr/>
          </p:nvSpPr>
          <p:spPr>
            <a:xfrm>
              <a:off x="2833687" y="302260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1" y="4397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74612" y="5362575"/>
              <a:ext cx="576580" cy="402032"/>
            </a:xfrm>
            <a:prstGeom prst="rect">
              <a:avLst/>
            </a:prstGeom>
            <a:solidFill>
              <a:srgbClr val="C0504D"/>
            </a:solidFill>
            <a:ln w="1905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00965">
                <a:lnSpc>
                  <a:spcPct val="100000"/>
                </a:lnSpc>
                <a:spcBef>
                  <a:spcPts val="254"/>
                </a:spcBef>
              </a:pPr>
              <a:r>
                <a:rPr sz="2400" b="1" dirty="0">
                  <a:cs typeface="+mn-ea"/>
                  <a:sym typeface="+mn-lt"/>
                </a:rPr>
                <a:t>No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4159250" y="5362575"/>
              <a:ext cx="576580" cy="402032"/>
            </a:xfrm>
            <a:prstGeom prst="rect">
              <a:avLst/>
            </a:prstGeom>
            <a:solidFill>
              <a:srgbClr val="C0504D"/>
            </a:solidFill>
            <a:ln w="1905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01600">
                <a:lnSpc>
                  <a:spcPct val="100000"/>
                </a:lnSpc>
                <a:spcBef>
                  <a:spcPts val="254"/>
                </a:spcBef>
              </a:pPr>
              <a:r>
                <a:rPr sz="2400" b="1" dirty="0">
                  <a:cs typeface="+mn-ea"/>
                  <a:sym typeface="+mn-lt"/>
                </a:rPr>
                <a:t>No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1639887" y="5362575"/>
              <a:ext cx="671830" cy="4020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14935">
                <a:lnSpc>
                  <a:spcPct val="100000"/>
                </a:lnSpc>
                <a:spcBef>
                  <a:spcPts val="254"/>
                </a:spcBef>
              </a:pPr>
              <a:r>
                <a:rPr sz="2400" b="1" spc="-90" dirty="0">
                  <a:cs typeface="+mn-ea"/>
                  <a:sym typeface="+mn-lt"/>
                </a:rPr>
                <a:t>Yes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411787" y="5362575"/>
              <a:ext cx="671830" cy="4020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14935">
                <a:lnSpc>
                  <a:spcPct val="100000"/>
                </a:lnSpc>
                <a:spcBef>
                  <a:spcPts val="254"/>
                </a:spcBef>
              </a:pPr>
              <a:r>
                <a:rPr sz="2400" b="1" spc="-90" dirty="0">
                  <a:cs typeface="+mn-ea"/>
                  <a:sym typeface="+mn-lt"/>
                </a:rPr>
                <a:t>Yes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2498725" y="3522662"/>
              <a:ext cx="671830" cy="403957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114935">
                <a:lnSpc>
                  <a:spcPct val="100000"/>
                </a:lnSpc>
                <a:spcBef>
                  <a:spcPts val="270"/>
                </a:spcBef>
              </a:pPr>
              <a:r>
                <a:rPr sz="2400" b="1" spc="-90" dirty="0">
                  <a:cs typeface="+mn-ea"/>
                  <a:sym typeface="+mn-lt"/>
                </a:rPr>
                <a:t>Yes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2" name="object 27"/>
            <p:cNvSpPr/>
            <p:nvPr/>
          </p:nvSpPr>
          <p:spPr>
            <a:xfrm>
              <a:off x="1995487" y="1363662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600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8"/>
            <p:cNvSpPr/>
            <p:nvPr/>
          </p:nvSpPr>
          <p:spPr>
            <a:xfrm>
              <a:off x="1995487" y="1363662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2363152" y="1578355"/>
              <a:ext cx="10242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Ou</a:t>
              </a:r>
              <a:r>
                <a:rPr sz="2400" spc="-5" dirty="0">
                  <a:cs typeface="+mn-ea"/>
                  <a:sym typeface="+mn-lt"/>
                </a:rPr>
                <a:t>tl</a:t>
              </a:r>
              <a:r>
                <a:rPr sz="2400" dirty="0">
                  <a:cs typeface="+mn-ea"/>
                  <a:sym typeface="+mn-lt"/>
                </a:rPr>
                <a:t>ook</a:t>
              </a:r>
            </a:p>
          </p:txBody>
        </p:sp>
        <p:sp>
          <p:nvSpPr>
            <p:cNvPr id="35" name="object 30"/>
            <p:cNvSpPr/>
            <p:nvPr/>
          </p:nvSpPr>
          <p:spPr>
            <a:xfrm>
              <a:off x="379413" y="33861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599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1"/>
            <p:cNvSpPr/>
            <p:nvPr/>
          </p:nvSpPr>
          <p:spPr>
            <a:xfrm>
              <a:off x="379413" y="33861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2"/>
            <p:cNvSpPr txBox="1"/>
            <p:nvPr/>
          </p:nvSpPr>
          <p:spPr>
            <a:xfrm>
              <a:off x="686752" y="3559555"/>
              <a:ext cx="11925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Hu</a:t>
              </a:r>
              <a:r>
                <a:rPr sz="2400" spc="-5" dirty="0">
                  <a:cs typeface="+mn-ea"/>
                  <a:sym typeface="+mn-lt"/>
                </a:rPr>
                <a:t>mi</a:t>
              </a:r>
              <a:r>
                <a:rPr sz="2400" dirty="0">
                  <a:cs typeface="+mn-ea"/>
                  <a:sym typeface="+mn-lt"/>
                </a:rPr>
                <a:t>d</a:t>
              </a:r>
              <a:r>
                <a:rPr sz="2400" spc="-5" dirty="0">
                  <a:cs typeface="+mn-ea"/>
                  <a:sym typeface="+mn-lt"/>
                </a:rPr>
                <a:t>it</a:t>
              </a:r>
              <a:r>
                <a:rPr sz="2400" dirty="0"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38" name="object 33"/>
            <p:cNvSpPr/>
            <p:nvPr/>
          </p:nvSpPr>
          <p:spPr>
            <a:xfrm>
              <a:off x="4113212" y="35385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600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4"/>
            <p:cNvSpPr/>
            <p:nvPr/>
          </p:nvSpPr>
          <p:spPr>
            <a:xfrm>
              <a:off x="4113212" y="35385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5"/>
            <p:cNvSpPr txBox="1"/>
            <p:nvPr/>
          </p:nvSpPr>
          <p:spPr>
            <a:xfrm>
              <a:off x="4496752" y="3788155"/>
              <a:ext cx="8420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0" dirty="0">
                  <a:cs typeface="+mn-ea"/>
                  <a:sym typeface="+mn-lt"/>
                </a:rPr>
                <a:t>W</a:t>
              </a:r>
              <a:r>
                <a:rPr sz="2400" spc="-5" dirty="0">
                  <a:cs typeface="+mn-ea"/>
                  <a:sym typeface="+mn-lt"/>
                </a:rPr>
                <a:t>i</a:t>
              </a:r>
              <a:r>
                <a:rPr sz="2400" dirty="0">
                  <a:cs typeface="+mn-ea"/>
                  <a:sym typeface="+mn-lt"/>
                </a:rPr>
                <a:t>ndy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1" name="object 36"/>
            <p:cNvSpPr/>
            <p:nvPr/>
          </p:nvSpPr>
          <p:spPr>
            <a:xfrm>
              <a:off x="1293812" y="2700337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1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7"/>
            <p:cNvSpPr/>
            <p:nvPr/>
          </p:nvSpPr>
          <p:spPr>
            <a:xfrm>
              <a:off x="4951412" y="2852737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1" y="685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0"/>
            <p:cNvSpPr/>
            <p:nvPr/>
          </p:nvSpPr>
          <p:spPr>
            <a:xfrm>
              <a:off x="6077863" y="3098800"/>
              <a:ext cx="533400" cy="2182495"/>
            </a:xfrm>
            <a:custGeom>
              <a:avLst/>
              <a:gdLst/>
              <a:ahLst/>
              <a:cxnLst/>
              <a:rect l="l" t="t" r="r" b="b"/>
              <a:pathLst>
                <a:path w="533400" h="2182495">
                  <a:moveTo>
                    <a:pt x="488488" y="72436"/>
                  </a:moveTo>
                  <a:lnTo>
                    <a:pt x="477010" y="121928"/>
                  </a:lnTo>
                  <a:lnTo>
                    <a:pt x="492475" y="125515"/>
                  </a:lnTo>
                  <a:lnTo>
                    <a:pt x="503953" y="76022"/>
                  </a:lnTo>
                  <a:lnTo>
                    <a:pt x="488488" y="72436"/>
                  </a:lnTo>
                  <a:close/>
                </a:path>
                <a:path w="533400" h="2182495">
                  <a:moveTo>
                    <a:pt x="527867" y="60071"/>
                  </a:moveTo>
                  <a:lnTo>
                    <a:pt x="491356" y="60071"/>
                  </a:lnTo>
                  <a:lnTo>
                    <a:pt x="506821" y="63657"/>
                  </a:lnTo>
                  <a:lnTo>
                    <a:pt x="503953" y="76022"/>
                  </a:lnTo>
                  <a:lnTo>
                    <a:pt x="533336" y="82837"/>
                  </a:lnTo>
                  <a:lnTo>
                    <a:pt x="527867" y="60071"/>
                  </a:lnTo>
                  <a:close/>
                </a:path>
                <a:path w="533400" h="2182495">
                  <a:moveTo>
                    <a:pt x="491356" y="60071"/>
                  </a:moveTo>
                  <a:lnTo>
                    <a:pt x="488488" y="72436"/>
                  </a:lnTo>
                  <a:lnTo>
                    <a:pt x="503953" y="76022"/>
                  </a:lnTo>
                  <a:lnTo>
                    <a:pt x="506821" y="63657"/>
                  </a:lnTo>
                  <a:lnTo>
                    <a:pt x="491356" y="60071"/>
                  </a:lnTo>
                  <a:close/>
                </a:path>
                <a:path w="533400" h="2182495">
                  <a:moveTo>
                    <a:pt x="513436" y="0"/>
                  </a:moveTo>
                  <a:lnTo>
                    <a:pt x="459106" y="65622"/>
                  </a:lnTo>
                  <a:lnTo>
                    <a:pt x="488488" y="72436"/>
                  </a:lnTo>
                  <a:lnTo>
                    <a:pt x="491356" y="60071"/>
                  </a:lnTo>
                  <a:lnTo>
                    <a:pt x="527867" y="60071"/>
                  </a:lnTo>
                  <a:lnTo>
                    <a:pt x="513436" y="0"/>
                  </a:lnTo>
                  <a:close/>
                </a:path>
                <a:path w="533400" h="2182495">
                  <a:moveTo>
                    <a:pt x="466251" y="168321"/>
                  </a:moveTo>
                  <a:lnTo>
                    <a:pt x="451905" y="230179"/>
                  </a:lnTo>
                  <a:lnTo>
                    <a:pt x="467368" y="233767"/>
                  </a:lnTo>
                  <a:lnTo>
                    <a:pt x="481716" y="171908"/>
                  </a:lnTo>
                  <a:lnTo>
                    <a:pt x="466251" y="168321"/>
                  </a:lnTo>
                  <a:close/>
                </a:path>
                <a:path w="533400" h="2182495">
                  <a:moveTo>
                    <a:pt x="441144" y="276574"/>
                  </a:moveTo>
                  <a:lnTo>
                    <a:pt x="426798" y="338432"/>
                  </a:lnTo>
                  <a:lnTo>
                    <a:pt x="442263" y="342018"/>
                  </a:lnTo>
                  <a:lnTo>
                    <a:pt x="456609" y="280160"/>
                  </a:lnTo>
                  <a:lnTo>
                    <a:pt x="441144" y="276574"/>
                  </a:lnTo>
                  <a:close/>
                </a:path>
                <a:path w="533400" h="2182495">
                  <a:moveTo>
                    <a:pt x="416039" y="384826"/>
                  </a:moveTo>
                  <a:lnTo>
                    <a:pt x="401693" y="446684"/>
                  </a:lnTo>
                  <a:lnTo>
                    <a:pt x="417158" y="450270"/>
                  </a:lnTo>
                  <a:lnTo>
                    <a:pt x="431504" y="388412"/>
                  </a:lnTo>
                  <a:lnTo>
                    <a:pt x="416039" y="384826"/>
                  </a:lnTo>
                  <a:close/>
                </a:path>
                <a:path w="533400" h="2182495">
                  <a:moveTo>
                    <a:pt x="390933" y="493077"/>
                  </a:moveTo>
                  <a:lnTo>
                    <a:pt x="376586" y="554936"/>
                  </a:lnTo>
                  <a:lnTo>
                    <a:pt x="392051" y="558523"/>
                  </a:lnTo>
                  <a:lnTo>
                    <a:pt x="406398" y="496663"/>
                  </a:lnTo>
                  <a:lnTo>
                    <a:pt x="390933" y="493077"/>
                  </a:lnTo>
                  <a:close/>
                </a:path>
                <a:path w="533400" h="2182495">
                  <a:moveTo>
                    <a:pt x="365827" y="601329"/>
                  </a:moveTo>
                  <a:lnTo>
                    <a:pt x="351481" y="663187"/>
                  </a:lnTo>
                  <a:lnTo>
                    <a:pt x="366946" y="666774"/>
                  </a:lnTo>
                  <a:lnTo>
                    <a:pt x="381292" y="604916"/>
                  </a:lnTo>
                  <a:lnTo>
                    <a:pt x="365827" y="601329"/>
                  </a:lnTo>
                  <a:close/>
                </a:path>
                <a:path w="533400" h="2182495">
                  <a:moveTo>
                    <a:pt x="340721" y="709582"/>
                  </a:moveTo>
                  <a:lnTo>
                    <a:pt x="326376" y="771439"/>
                  </a:lnTo>
                  <a:lnTo>
                    <a:pt x="341840" y="775026"/>
                  </a:lnTo>
                  <a:lnTo>
                    <a:pt x="356186" y="713168"/>
                  </a:lnTo>
                  <a:lnTo>
                    <a:pt x="340721" y="709582"/>
                  </a:lnTo>
                  <a:close/>
                </a:path>
                <a:path w="533400" h="2182495">
                  <a:moveTo>
                    <a:pt x="315616" y="817833"/>
                  </a:moveTo>
                  <a:lnTo>
                    <a:pt x="301269" y="879690"/>
                  </a:lnTo>
                  <a:lnTo>
                    <a:pt x="316734" y="883278"/>
                  </a:lnTo>
                  <a:lnTo>
                    <a:pt x="331080" y="821419"/>
                  </a:lnTo>
                  <a:lnTo>
                    <a:pt x="315616" y="817833"/>
                  </a:lnTo>
                  <a:close/>
                </a:path>
                <a:path w="533400" h="2182495">
                  <a:moveTo>
                    <a:pt x="290509" y="926085"/>
                  </a:moveTo>
                  <a:lnTo>
                    <a:pt x="276164" y="987943"/>
                  </a:lnTo>
                  <a:lnTo>
                    <a:pt x="291628" y="991529"/>
                  </a:lnTo>
                  <a:lnTo>
                    <a:pt x="305974" y="929671"/>
                  </a:lnTo>
                  <a:lnTo>
                    <a:pt x="290509" y="926085"/>
                  </a:lnTo>
                  <a:close/>
                </a:path>
                <a:path w="533400" h="2182495">
                  <a:moveTo>
                    <a:pt x="265404" y="1034337"/>
                  </a:moveTo>
                  <a:lnTo>
                    <a:pt x="251058" y="1096195"/>
                  </a:lnTo>
                  <a:lnTo>
                    <a:pt x="266522" y="1099781"/>
                  </a:lnTo>
                  <a:lnTo>
                    <a:pt x="280869" y="1037924"/>
                  </a:lnTo>
                  <a:lnTo>
                    <a:pt x="265404" y="1034337"/>
                  </a:lnTo>
                  <a:close/>
                </a:path>
                <a:path w="533400" h="2182495">
                  <a:moveTo>
                    <a:pt x="240297" y="1142588"/>
                  </a:moveTo>
                  <a:lnTo>
                    <a:pt x="225952" y="1204447"/>
                  </a:lnTo>
                  <a:lnTo>
                    <a:pt x="241416" y="1208034"/>
                  </a:lnTo>
                  <a:lnTo>
                    <a:pt x="255762" y="1146175"/>
                  </a:lnTo>
                  <a:lnTo>
                    <a:pt x="240297" y="1142588"/>
                  </a:lnTo>
                  <a:close/>
                </a:path>
                <a:path w="533400" h="2182495">
                  <a:moveTo>
                    <a:pt x="215192" y="1250840"/>
                  </a:moveTo>
                  <a:lnTo>
                    <a:pt x="200846" y="1312698"/>
                  </a:lnTo>
                  <a:lnTo>
                    <a:pt x="216311" y="1316285"/>
                  </a:lnTo>
                  <a:lnTo>
                    <a:pt x="230657" y="1254427"/>
                  </a:lnTo>
                  <a:lnTo>
                    <a:pt x="215192" y="1250840"/>
                  </a:lnTo>
                  <a:close/>
                </a:path>
                <a:path w="533400" h="2182495">
                  <a:moveTo>
                    <a:pt x="190087" y="1359093"/>
                  </a:moveTo>
                  <a:lnTo>
                    <a:pt x="175740" y="1420950"/>
                  </a:lnTo>
                  <a:lnTo>
                    <a:pt x="191204" y="1424537"/>
                  </a:lnTo>
                  <a:lnTo>
                    <a:pt x="205550" y="1362679"/>
                  </a:lnTo>
                  <a:lnTo>
                    <a:pt x="190087" y="1359093"/>
                  </a:lnTo>
                  <a:close/>
                </a:path>
                <a:path w="533400" h="2182495">
                  <a:moveTo>
                    <a:pt x="164980" y="1467344"/>
                  </a:moveTo>
                  <a:lnTo>
                    <a:pt x="150634" y="1529203"/>
                  </a:lnTo>
                  <a:lnTo>
                    <a:pt x="166099" y="1532789"/>
                  </a:lnTo>
                  <a:lnTo>
                    <a:pt x="180445" y="1470930"/>
                  </a:lnTo>
                  <a:lnTo>
                    <a:pt x="164980" y="1467344"/>
                  </a:lnTo>
                  <a:close/>
                </a:path>
                <a:path w="533400" h="2182495">
                  <a:moveTo>
                    <a:pt x="139875" y="1575596"/>
                  </a:moveTo>
                  <a:lnTo>
                    <a:pt x="125529" y="1637454"/>
                  </a:lnTo>
                  <a:lnTo>
                    <a:pt x="140994" y="1641040"/>
                  </a:lnTo>
                  <a:lnTo>
                    <a:pt x="155340" y="1579182"/>
                  </a:lnTo>
                  <a:lnTo>
                    <a:pt x="139875" y="1575596"/>
                  </a:lnTo>
                  <a:close/>
                </a:path>
                <a:path w="533400" h="2182495">
                  <a:moveTo>
                    <a:pt x="114769" y="1683848"/>
                  </a:moveTo>
                  <a:lnTo>
                    <a:pt x="100422" y="1745706"/>
                  </a:lnTo>
                  <a:lnTo>
                    <a:pt x="115887" y="1749292"/>
                  </a:lnTo>
                  <a:lnTo>
                    <a:pt x="130233" y="1687435"/>
                  </a:lnTo>
                  <a:lnTo>
                    <a:pt x="114769" y="1683848"/>
                  </a:lnTo>
                  <a:close/>
                </a:path>
                <a:path w="533400" h="2182495">
                  <a:moveTo>
                    <a:pt x="89663" y="1792099"/>
                  </a:moveTo>
                  <a:lnTo>
                    <a:pt x="75317" y="1853958"/>
                  </a:lnTo>
                  <a:lnTo>
                    <a:pt x="90782" y="1857545"/>
                  </a:lnTo>
                  <a:lnTo>
                    <a:pt x="105128" y="1795686"/>
                  </a:lnTo>
                  <a:lnTo>
                    <a:pt x="89663" y="1792099"/>
                  </a:lnTo>
                  <a:close/>
                </a:path>
                <a:path w="533400" h="2182495">
                  <a:moveTo>
                    <a:pt x="64557" y="1900351"/>
                  </a:moveTo>
                  <a:lnTo>
                    <a:pt x="50211" y="1962209"/>
                  </a:lnTo>
                  <a:lnTo>
                    <a:pt x="65675" y="1965796"/>
                  </a:lnTo>
                  <a:lnTo>
                    <a:pt x="80022" y="1903938"/>
                  </a:lnTo>
                  <a:lnTo>
                    <a:pt x="64557" y="1900351"/>
                  </a:lnTo>
                  <a:close/>
                </a:path>
                <a:path w="533400" h="2182495">
                  <a:moveTo>
                    <a:pt x="39451" y="2008604"/>
                  </a:moveTo>
                  <a:lnTo>
                    <a:pt x="25105" y="2070461"/>
                  </a:lnTo>
                  <a:lnTo>
                    <a:pt x="40570" y="2074048"/>
                  </a:lnTo>
                  <a:lnTo>
                    <a:pt x="54916" y="2012190"/>
                  </a:lnTo>
                  <a:lnTo>
                    <a:pt x="39451" y="2008604"/>
                  </a:lnTo>
                  <a:close/>
                </a:path>
                <a:path w="533400" h="2182495">
                  <a:moveTo>
                    <a:pt x="14345" y="2116856"/>
                  </a:moveTo>
                  <a:lnTo>
                    <a:pt x="0" y="2178714"/>
                  </a:lnTo>
                  <a:lnTo>
                    <a:pt x="15464" y="2182300"/>
                  </a:lnTo>
                  <a:lnTo>
                    <a:pt x="29810" y="2120442"/>
                  </a:lnTo>
                  <a:lnTo>
                    <a:pt x="14345" y="21168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59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1975" y="-34923"/>
            <a:ext cx="7665605" cy="585111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App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y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Mo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d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e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32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to Test Data:</a:t>
            </a:r>
            <a:br>
              <a:rPr lang="en-US" altLang="zh-CN" sz="32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</a:br>
            <a:r>
              <a:rPr lang="en-US" altLang="zh-CN" sz="3200" spc="-5" dirty="0">
                <a:ea typeface="+mn-ea"/>
                <a:cs typeface="+mn-ea"/>
                <a:sym typeface="+mn-lt"/>
              </a:rPr>
              <a:t>To ‘play tennis’ or not.</a:t>
            </a:r>
            <a:endParaRPr lang="zh-CN" altLang="en-US" sz="3200" spc="-5" dirty="0">
              <a:ea typeface="+mn-ea"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69887" y="1476247"/>
            <a:ext cx="8682290" cy="4491098"/>
            <a:chOff x="74612" y="1361947"/>
            <a:chExt cx="8682290" cy="4491098"/>
          </a:xfrm>
        </p:grpSpPr>
        <p:sp>
          <p:nvSpPr>
            <p:cNvPr id="8" name="object 3"/>
            <p:cNvSpPr txBox="1"/>
            <p:nvPr/>
          </p:nvSpPr>
          <p:spPr>
            <a:xfrm>
              <a:off x="2312987" y="2626867"/>
              <a:ext cx="121634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overcast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79375" y="4507483"/>
              <a:ext cx="5670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h</a:t>
              </a:r>
              <a:r>
                <a:rPr sz="2400" spc="-5" dirty="0">
                  <a:cs typeface="+mn-ea"/>
                  <a:sym typeface="+mn-lt"/>
                </a:rPr>
                <a:t>i</a:t>
              </a:r>
              <a:r>
                <a:rPr sz="2400" dirty="0">
                  <a:cs typeface="+mn-ea"/>
                  <a:sym typeface="+mn-lt"/>
                </a:rPr>
                <a:t>gh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1533525" y="4507483"/>
              <a:ext cx="100399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nor</a:t>
              </a:r>
              <a:r>
                <a:rPr sz="2400" spc="-5" dirty="0">
                  <a:cs typeface="+mn-ea"/>
                  <a:sym typeface="+mn-lt"/>
                </a:rPr>
                <a:t>ma</a:t>
              </a:r>
              <a:r>
                <a:rPr sz="2400" dirty="0">
                  <a:cs typeface="+mn-ea"/>
                  <a:sym typeface="+mn-lt"/>
                </a:rPr>
                <a:t>l</a:t>
              </a: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446712" y="4522723"/>
              <a:ext cx="6007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f</a:t>
              </a:r>
              <a:r>
                <a:rPr sz="2400" spc="-5" dirty="0">
                  <a:cs typeface="+mn-ea"/>
                  <a:sym typeface="+mn-lt"/>
                </a:rPr>
                <a:t>al</a:t>
              </a:r>
              <a:r>
                <a:rPr sz="2400" dirty="0">
                  <a:cs typeface="+mn-ea"/>
                  <a:sym typeface="+mn-lt"/>
                </a:rPr>
                <a:t>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4198937" y="4534916"/>
              <a:ext cx="67087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t</a:t>
              </a:r>
              <a:r>
                <a:rPr sz="2400" dirty="0">
                  <a:cs typeface="+mn-ea"/>
                  <a:sym typeface="+mn-lt"/>
                </a:rPr>
                <a:t>rue</a:t>
              </a:r>
            </a:p>
          </p:txBody>
        </p:sp>
        <p:sp>
          <p:nvSpPr>
            <p:cNvPr id="13" name="object 8"/>
            <p:cNvSpPr/>
            <p:nvPr/>
          </p:nvSpPr>
          <p:spPr>
            <a:xfrm>
              <a:off x="1370012" y="2014537"/>
              <a:ext cx="968375" cy="457200"/>
            </a:xfrm>
            <a:custGeom>
              <a:avLst/>
              <a:gdLst/>
              <a:ahLst/>
              <a:cxnLst/>
              <a:rect l="l" t="t" r="r" b="b"/>
              <a:pathLst>
                <a:path w="968375" h="457200">
                  <a:moveTo>
                    <a:pt x="968375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9"/>
            <p:cNvSpPr/>
            <p:nvPr/>
          </p:nvSpPr>
          <p:spPr>
            <a:xfrm>
              <a:off x="2894013" y="2166937"/>
              <a:ext cx="1905" cy="546100"/>
            </a:xfrm>
            <a:custGeom>
              <a:avLst/>
              <a:gdLst/>
              <a:ahLst/>
              <a:cxnLst/>
              <a:rect l="l" t="t" r="r" b="b"/>
              <a:pathLst>
                <a:path w="1905" h="546100">
                  <a:moveTo>
                    <a:pt x="1587" y="0"/>
                  </a:moveTo>
                  <a:lnTo>
                    <a:pt x="0" y="5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0"/>
            <p:cNvSpPr/>
            <p:nvPr/>
          </p:nvSpPr>
          <p:spPr>
            <a:xfrm>
              <a:off x="3275012" y="2014537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0"/>
                  </a:moveTo>
                  <a:lnTo>
                    <a:pt x="1371600" y="533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1"/>
            <p:cNvSpPr/>
            <p:nvPr/>
          </p:nvSpPr>
          <p:spPr>
            <a:xfrm>
              <a:off x="1014412" y="2319337"/>
              <a:ext cx="925830" cy="469900"/>
            </a:xfrm>
            <a:custGeom>
              <a:avLst/>
              <a:gdLst/>
              <a:ahLst/>
              <a:cxnLst/>
              <a:rect l="l" t="t" r="r" b="b"/>
              <a:pathLst>
                <a:path w="925830" h="469900">
                  <a:moveTo>
                    <a:pt x="0" y="0"/>
                  </a:moveTo>
                  <a:lnTo>
                    <a:pt x="925512" y="0"/>
                  </a:lnTo>
                  <a:lnTo>
                    <a:pt x="925512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929552" y="2328810"/>
              <a:ext cx="7543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sunny</a:t>
              </a: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4606925" y="2492755"/>
              <a:ext cx="4984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r</a:t>
              </a:r>
              <a:r>
                <a:rPr sz="2400" spc="-5" dirty="0">
                  <a:cs typeface="+mn-ea"/>
                  <a:sym typeface="+mn-lt"/>
                </a:rPr>
                <a:t>ai</a:t>
              </a:r>
              <a:r>
                <a:rPr sz="2400" dirty="0">
                  <a:cs typeface="+mn-ea"/>
                  <a:sym typeface="+mn-lt"/>
                </a:rPr>
                <a:t>n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9" name="object 14"/>
            <p:cNvSpPr/>
            <p:nvPr/>
          </p:nvSpPr>
          <p:spPr>
            <a:xfrm>
              <a:off x="411162" y="4073525"/>
              <a:ext cx="494030" cy="516255"/>
            </a:xfrm>
            <a:custGeom>
              <a:avLst/>
              <a:gdLst/>
              <a:ahLst/>
              <a:cxnLst/>
              <a:rect l="l" t="t" r="r" b="b"/>
              <a:pathLst>
                <a:path w="494030" h="516254">
                  <a:moveTo>
                    <a:pt x="493712" y="0"/>
                  </a:moveTo>
                  <a:lnTo>
                    <a:pt x="0" y="515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39875" y="4119562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5" h="424179">
                  <a:moveTo>
                    <a:pt x="0" y="0"/>
                  </a:moveTo>
                  <a:lnTo>
                    <a:pt x="420688" y="4238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6"/>
            <p:cNvSpPr/>
            <p:nvPr/>
          </p:nvSpPr>
          <p:spPr>
            <a:xfrm>
              <a:off x="4341812" y="4224337"/>
              <a:ext cx="304800" cy="379730"/>
            </a:xfrm>
            <a:custGeom>
              <a:avLst/>
              <a:gdLst/>
              <a:ahLst/>
              <a:cxnLst/>
              <a:rect l="l" t="t" r="r" b="b"/>
              <a:pathLst>
                <a:path w="304800" h="379729">
                  <a:moveTo>
                    <a:pt x="304800" y="0"/>
                  </a:moveTo>
                  <a:lnTo>
                    <a:pt x="0" y="3794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5484812" y="4224337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0" y="0"/>
                  </a:moveTo>
                  <a:lnTo>
                    <a:pt x="20955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8"/>
            <p:cNvSpPr/>
            <p:nvPr/>
          </p:nvSpPr>
          <p:spPr>
            <a:xfrm>
              <a:off x="361950" y="495776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29">
                  <a:moveTo>
                    <a:pt x="0" y="0"/>
                  </a:moveTo>
                  <a:lnTo>
                    <a:pt x="0" y="40481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19"/>
            <p:cNvSpPr/>
            <p:nvPr/>
          </p:nvSpPr>
          <p:spPr>
            <a:xfrm>
              <a:off x="5746750" y="4911725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1" y="4397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0"/>
            <p:cNvSpPr/>
            <p:nvPr/>
          </p:nvSpPr>
          <p:spPr>
            <a:xfrm>
              <a:off x="4448175" y="4927600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97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1"/>
            <p:cNvSpPr/>
            <p:nvPr/>
          </p:nvSpPr>
          <p:spPr>
            <a:xfrm>
              <a:off x="1976438" y="4927600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97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2"/>
            <p:cNvSpPr/>
            <p:nvPr/>
          </p:nvSpPr>
          <p:spPr>
            <a:xfrm>
              <a:off x="2833687" y="302260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1" y="4397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74612" y="5362575"/>
              <a:ext cx="576580" cy="402032"/>
            </a:xfrm>
            <a:prstGeom prst="rect">
              <a:avLst/>
            </a:prstGeom>
            <a:solidFill>
              <a:srgbClr val="C0504D"/>
            </a:solidFill>
            <a:ln w="1905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00965">
                <a:lnSpc>
                  <a:spcPct val="100000"/>
                </a:lnSpc>
                <a:spcBef>
                  <a:spcPts val="254"/>
                </a:spcBef>
              </a:pPr>
              <a:r>
                <a:rPr sz="2400" b="1" dirty="0">
                  <a:cs typeface="+mn-ea"/>
                  <a:sym typeface="+mn-lt"/>
                </a:rPr>
                <a:t>No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4159250" y="5362575"/>
              <a:ext cx="576580" cy="402032"/>
            </a:xfrm>
            <a:prstGeom prst="rect">
              <a:avLst/>
            </a:prstGeom>
            <a:solidFill>
              <a:srgbClr val="C0504D"/>
            </a:solidFill>
            <a:ln w="19050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101600">
                <a:lnSpc>
                  <a:spcPct val="100000"/>
                </a:lnSpc>
                <a:spcBef>
                  <a:spcPts val="254"/>
                </a:spcBef>
              </a:pPr>
              <a:r>
                <a:rPr sz="2400" b="1" dirty="0">
                  <a:cs typeface="+mn-ea"/>
                  <a:sym typeface="+mn-lt"/>
                </a:rPr>
                <a:t>No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object 25"/>
            <p:cNvSpPr/>
            <p:nvPr/>
          </p:nvSpPr>
          <p:spPr>
            <a:xfrm>
              <a:off x="1639887" y="5362575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30" h="469900">
                  <a:moveTo>
                    <a:pt x="671512" y="0"/>
                  </a:moveTo>
                  <a:lnTo>
                    <a:pt x="0" y="0"/>
                  </a:lnTo>
                  <a:lnTo>
                    <a:pt x="0" y="469899"/>
                  </a:lnTo>
                  <a:lnTo>
                    <a:pt x="671512" y="469899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6"/>
            <p:cNvSpPr/>
            <p:nvPr/>
          </p:nvSpPr>
          <p:spPr>
            <a:xfrm>
              <a:off x="1639887" y="5362575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30" h="469900">
                  <a:moveTo>
                    <a:pt x="0" y="0"/>
                  </a:moveTo>
                  <a:lnTo>
                    <a:pt x="671512" y="0"/>
                  </a:lnTo>
                  <a:lnTo>
                    <a:pt x="671512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1742503" y="5382259"/>
              <a:ext cx="4660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265" dirty="0">
                  <a:cs typeface="+mn-ea"/>
                  <a:sym typeface="+mn-lt"/>
                </a:rPr>
                <a:t>Y</a:t>
              </a:r>
              <a:r>
                <a:rPr sz="2400" b="1" spc="-5" dirty="0">
                  <a:cs typeface="+mn-ea"/>
                  <a:sym typeface="+mn-lt"/>
                </a:rPr>
                <a:t>e</a:t>
              </a:r>
              <a:r>
                <a:rPr sz="2400" b="1" dirty="0">
                  <a:cs typeface="+mn-ea"/>
                  <a:sym typeface="+mn-lt"/>
                </a:rPr>
                <a:t>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object 28"/>
            <p:cNvSpPr/>
            <p:nvPr/>
          </p:nvSpPr>
          <p:spPr>
            <a:xfrm>
              <a:off x="5411787" y="5362575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29" h="469900">
                  <a:moveTo>
                    <a:pt x="671512" y="0"/>
                  </a:moveTo>
                  <a:lnTo>
                    <a:pt x="0" y="0"/>
                  </a:lnTo>
                  <a:lnTo>
                    <a:pt x="0" y="469899"/>
                  </a:lnTo>
                  <a:lnTo>
                    <a:pt x="671512" y="469899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29"/>
            <p:cNvSpPr/>
            <p:nvPr/>
          </p:nvSpPr>
          <p:spPr>
            <a:xfrm>
              <a:off x="5411787" y="5362575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29" h="469900">
                  <a:moveTo>
                    <a:pt x="0" y="0"/>
                  </a:moveTo>
                  <a:lnTo>
                    <a:pt x="671512" y="0"/>
                  </a:lnTo>
                  <a:lnTo>
                    <a:pt x="671512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0"/>
            <p:cNvSpPr txBox="1"/>
            <p:nvPr/>
          </p:nvSpPr>
          <p:spPr>
            <a:xfrm>
              <a:off x="5411787" y="5362575"/>
              <a:ext cx="671830" cy="402032"/>
            </a:xfrm>
            <a:prstGeom prst="rect">
              <a:avLst/>
            </a:prstGeom>
          </p:spPr>
          <p:txBody>
            <a:bodyPr vert="horz" wrap="square" lIns="0" tIns="32384" rIns="0" bIns="0" rtlCol="0">
              <a:spAutoFit/>
            </a:bodyPr>
            <a:lstStyle/>
            <a:p>
              <a:pPr marL="114935">
                <a:lnSpc>
                  <a:spcPct val="100000"/>
                </a:lnSpc>
                <a:spcBef>
                  <a:spcPts val="254"/>
                </a:spcBef>
              </a:pPr>
              <a:r>
                <a:rPr sz="2400" b="1" spc="-90" dirty="0">
                  <a:cs typeface="+mn-ea"/>
                  <a:sym typeface="+mn-lt"/>
                </a:rPr>
                <a:t>Yes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object 31"/>
            <p:cNvSpPr/>
            <p:nvPr/>
          </p:nvSpPr>
          <p:spPr>
            <a:xfrm>
              <a:off x="2498725" y="3522662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30" h="469900">
                  <a:moveTo>
                    <a:pt x="671512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671512" y="469900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2"/>
            <p:cNvSpPr/>
            <p:nvPr/>
          </p:nvSpPr>
          <p:spPr>
            <a:xfrm>
              <a:off x="2498725" y="3522662"/>
              <a:ext cx="671830" cy="469900"/>
            </a:xfrm>
            <a:custGeom>
              <a:avLst/>
              <a:gdLst/>
              <a:ahLst/>
              <a:cxnLst/>
              <a:rect l="l" t="t" r="r" b="b"/>
              <a:pathLst>
                <a:path w="671830" h="469900">
                  <a:moveTo>
                    <a:pt x="0" y="0"/>
                  </a:moveTo>
                  <a:lnTo>
                    <a:pt x="671513" y="0"/>
                  </a:lnTo>
                  <a:lnTo>
                    <a:pt x="671513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3"/>
            <p:cNvSpPr txBox="1"/>
            <p:nvPr/>
          </p:nvSpPr>
          <p:spPr>
            <a:xfrm>
              <a:off x="2498725" y="3522662"/>
              <a:ext cx="671830" cy="403957"/>
            </a:xfrm>
            <a:prstGeom prst="rect">
              <a:avLst/>
            </a:prstGeom>
          </p:spPr>
          <p:txBody>
            <a:bodyPr vert="horz" wrap="square" lIns="0" tIns="34290" rIns="0" bIns="0" rtlCol="0">
              <a:spAutoFit/>
            </a:bodyPr>
            <a:lstStyle/>
            <a:p>
              <a:pPr marL="114935">
                <a:lnSpc>
                  <a:spcPct val="100000"/>
                </a:lnSpc>
                <a:spcBef>
                  <a:spcPts val="270"/>
                </a:spcBef>
              </a:pPr>
              <a:r>
                <a:rPr sz="2400" b="1" spc="-90" dirty="0">
                  <a:cs typeface="+mn-ea"/>
                  <a:sym typeface="+mn-lt"/>
                </a:rPr>
                <a:t>Yes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object 34"/>
            <p:cNvSpPr/>
            <p:nvPr/>
          </p:nvSpPr>
          <p:spPr>
            <a:xfrm>
              <a:off x="1995487" y="1363662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600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5"/>
            <p:cNvSpPr/>
            <p:nvPr/>
          </p:nvSpPr>
          <p:spPr>
            <a:xfrm>
              <a:off x="1995487" y="1363662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6"/>
            <p:cNvSpPr txBox="1"/>
            <p:nvPr/>
          </p:nvSpPr>
          <p:spPr>
            <a:xfrm>
              <a:off x="2363152" y="1578355"/>
              <a:ext cx="10242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Ou</a:t>
              </a:r>
              <a:r>
                <a:rPr sz="2400" spc="-5" dirty="0">
                  <a:cs typeface="+mn-ea"/>
                  <a:sym typeface="+mn-lt"/>
                </a:rPr>
                <a:t>tl</a:t>
              </a:r>
              <a:r>
                <a:rPr sz="2400" dirty="0">
                  <a:cs typeface="+mn-ea"/>
                  <a:sym typeface="+mn-lt"/>
                </a:rPr>
                <a:t>ook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object 37"/>
            <p:cNvSpPr/>
            <p:nvPr/>
          </p:nvSpPr>
          <p:spPr>
            <a:xfrm>
              <a:off x="379413" y="33861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599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38"/>
            <p:cNvSpPr/>
            <p:nvPr/>
          </p:nvSpPr>
          <p:spPr>
            <a:xfrm>
              <a:off x="379413" y="33861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39"/>
            <p:cNvSpPr txBox="1"/>
            <p:nvPr/>
          </p:nvSpPr>
          <p:spPr>
            <a:xfrm>
              <a:off x="686752" y="3559555"/>
              <a:ext cx="11925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Hu</a:t>
              </a:r>
              <a:r>
                <a:rPr sz="2400" spc="-5" dirty="0">
                  <a:cs typeface="+mn-ea"/>
                  <a:sym typeface="+mn-lt"/>
                </a:rPr>
                <a:t>mi</a:t>
              </a:r>
              <a:r>
                <a:rPr sz="2400" dirty="0">
                  <a:cs typeface="+mn-ea"/>
                  <a:sym typeface="+mn-lt"/>
                </a:rPr>
                <a:t>d</a:t>
              </a:r>
              <a:r>
                <a:rPr sz="2400" spc="-5" dirty="0">
                  <a:cs typeface="+mn-ea"/>
                  <a:sym typeface="+mn-lt"/>
                </a:rPr>
                <a:t>it</a:t>
              </a:r>
              <a:r>
                <a:rPr sz="2400" dirty="0">
                  <a:cs typeface="+mn-ea"/>
                  <a:sym typeface="+mn-lt"/>
                </a:rPr>
                <a:t>y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object 40"/>
            <p:cNvSpPr/>
            <p:nvPr/>
          </p:nvSpPr>
          <p:spPr>
            <a:xfrm>
              <a:off x="4113212" y="35385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76300" y="0"/>
                  </a:moveTo>
                  <a:lnTo>
                    <a:pt x="0" y="419100"/>
                  </a:lnTo>
                  <a:lnTo>
                    <a:pt x="876300" y="838200"/>
                  </a:lnTo>
                  <a:lnTo>
                    <a:pt x="1752600" y="419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1"/>
            <p:cNvSpPr/>
            <p:nvPr/>
          </p:nvSpPr>
          <p:spPr>
            <a:xfrm>
              <a:off x="4113212" y="3538537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100"/>
                  </a:moveTo>
                  <a:lnTo>
                    <a:pt x="876300" y="0"/>
                  </a:lnTo>
                  <a:lnTo>
                    <a:pt x="1752600" y="419100"/>
                  </a:lnTo>
                  <a:lnTo>
                    <a:pt x="876300" y="838200"/>
                  </a:lnTo>
                  <a:lnTo>
                    <a:pt x="0" y="41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2"/>
            <p:cNvSpPr txBox="1"/>
            <p:nvPr/>
          </p:nvSpPr>
          <p:spPr>
            <a:xfrm>
              <a:off x="4496752" y="3788155"/>
              <a:ext cx="8420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0" dirty="0">
                  <a:cs typeface="+mn-ea"/>
                  <a:sym typeface="+mn-lt"/>
                </a:rPr>
                <a:t>W</a:t>
              </a:r>
              <a:r>
                <a:rPr sz="2400" spc="-5" dirty="0">
                  <a:cs typeface="+mn-ea"/>
                  <a:sym typeface="+mn-lt"/>
                </a:rPr>
                <a:t>i</a:t>
              </a:r>
              <a:r>
                <a:rPr sz="2400" dirty="0">
                  <a:cs typeface="+mn-ea"/>
                  <a:sym typeface="+mn-lt"/>
                </a:rPr>
                <a:t>ndy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8" name="object 43"/>
            <p:cNvSpPr/>
            <p:nvPr/>
          </p:nvSpPr>
          <p:spPr>
            <a:xfrm>
              <a:off x="1293812" y="2700337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1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4"/>
            <p:cNvSpPr/>
            <p:nvPr/>
          </p:nvSpPr>
          <p:spPr>
            <a:xfrm>
              <a:off x="4951412" y="2852737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1" y="685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5"/>
            <p:cNvSpPr txBox="1"/>
            <p:nvPr/>
          </p:nvSpPr>
          <p:spPr>
            <a:xfrm>
              <a:off x="3930015" y="1361947"/>
              <a:ext cx="3968115" cy="56515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1800" b="1" spc="-5" dirty="0">
                  <a:cs typeface="+mn-ea"/>
                  <a:sym typeface="+mn-lt"/>
                </a:rPr>
                <a:t>(Outlook </a:t>
              </a:r>
              <a:r>
                <a:rPr sz="1800" b="1" spc="-15" dirty="0">
                  <a:cs typeface="+mn-ea"/>
                  <a:sym typeface="+mn-lt"/>
                </a:rPr>
                <a:t>==overcast) </a:t>
              </a:r>
              <a:r>
                <a:rPr sz="1800" b="1" spc="-5" dirty="0">
                  <a:cs typeface="+mn-ea"/>
                  <a:sym typeface="+mn-lt"/>
                </a:rPr>
                <a:t>-&gt; </a:t>
              </a:r>
              <a:r>
                <a:rPr sz="1800" b="1" spc="-15" dirty="0">
                  <a:cs typeface="+mn-ea"/>
                  <a:sym typeface="+mn-lt"/>
                </a:rPr>
                <a:t>yes  </a:t>
              </a:r>
              <a:r>
                <a:rPr sz="1800" b="1" spc="-10" dirty="0">
                  <a:cs typeface="+mn-ea"/>
                  <a:sym typeface="+mn-lt"/>
                </a:rPr>
                <a:t>(Outlook==rain) </a:t>
              </a:r>
              <a:r>
                <a:rPr sz="1800" b="1" spc="-5" dirty="0">
                  <a:cs typeface="+mn-ea"/>
                  <a:sym typeface="+mn-lt"/>
                </a:rPr>
                <a:t>and (Windy==false)</a:t>
              </a:r>
              <a:r>
                <a:rPr sz="1800" b="1" spc="-20" dirty="0">
                  <a:cs typeface="+mn-ea"/>
                  <a:sym typeface="+mn-lt"/>
                </a:rPr>
                <a:t> </a:t>
              </a:r>
              <a:r>
                <a:rPr sz="1800" b="1" spc="-10" dirty="0">
                  <a:cs typeface="+mn-ea"/>
                  <a:sym typeface="+mn-lt"/>
                </a:rPr>
                <a:t>-&gt;yes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1" name="object 46"/>
            <p:cNvSpPr txBox="1"/>
            <p:nvPr/>
          </p:nvSpPr>
          <p:spPr>
            <a:xfrm>
              <a:off x="3930015" y="1907540"/>
              <a:ext cx="45421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>
                  <a:cs typeface="+mn-ea"/>
                  <a:sym typeface="+mn-lt"/>
                </a:rPr>
                <a:t>(Outlook==sunny) </a:t>
              </a:r>
              <a:r>
                <a:rPr sz="1800" b="1" spc="-5" dirty="0">
                  <a:cs typeface="+mn-ea"/>
                  <a:sym typeface="+mn-lt"/>
                </a:rPr>
                <a:t>and (Humidity=normal)</a:t>
              </a:r>
              <a:r>
                <a:rPr sz="1800" b="1" spc="5" dirty="0">
                  <a:cs typeface="+mn-ea"/>
                  <a:sym typeface="+mn-lt"/>
                </a:rPr>
                <a:t> </a:t>
              </a:r>
              <a:r>
                <a:rPr sz="1800" b="1" spc="-10" dirty="0">
                  <a:cs typeface="+mn-ea"/>
                  <a:sym typeface="+mn-lt"/>
                </a:rPr>
                <a:t>-&gt;yes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2" name="object 47"/>
            <p:cNvSpPr/>
            <p:nvPr/>
          </p:nvSpPr>
          <p:spPr>
            <a:xfrm>
              <a:off x="2955250" y="1676400"/>
              <a:ext cx="3303270" cy="1835785"/>
            </a:xfrm>
            <a:custGeom>
              <a:avLst/>
              <a:gdLst/>
              <a:ahLst/>
              <a:cxnLst/>
              <a:rect l="l" t="t" r="r" b="b"/>
              <a:pathLst>
                <a:path w="3303270" h="1835785">
                  <a:moveTo>
                    <a:pt x="3286633" y="23848"/>
                  </a:moveTo>
                  <a:lnTo>
                    <a:pt x="3243588" y="23848"/>
                  </a:lnTo>
                  <a:lnTo>
                    <a:pt x="3251286" y="37732"/>
                  </a:lnTo>
                  <a:lnTo>
                    <a:pt x="3240186" y="43886"/>
                  </a:lnTo>
                  <a:lnTo>
                    <a:pt x="3254809" y="70266"/>
                  </a:lnTo>
                  <a:lnTo>
                    <a:pt x="3286633" y="23848"/>
                  </a:lnTo>
                  <a:close/>
                </a:path>
                <a:path w="3303270" h="1835785">
                  <a:moveTo>
                    <a:pt x="3232489" y="30000"/>
                  </a:moveTo>
                  <a:lnTo>
                    <a:pt x="3188051" y="54634"/>
                  </a:lnTo>
                  <a:lnTo>
                    <a:pt x="3195747" y="68519"/>
                  </a:lnTo>
                  <a:lnTo>
                    <a:pt x="3240186" y="43886"/>
                  </a:lnTo>
                  <a:lnTo>
                    <a:pt x="3232489" y="30000"/>
                  </a:lnTo>
                  <a:close/>
                </a:path>
                <a:path w="3303270" h="1835785">
                  <a:moveTo>
                    <a:pt x="3243588" y="23848"/>
                  </a:moveTo>
                  <a:lnTo>
                    <a:pt x="3232489" y="30000"/>
                  </a:lnTo>
                  <a:lnTo>
                    <a:pt x="3240186" y="43886"/>
                  </a:lnTo>
                  <a:lnTo>
                    <a:pt x="3251286" y="37732"/>
                  </a:lnTo>
                  <a:lnTo>
                    <a:pt x="3243588" y="23848"/>
                  </a:lnTo>
                  <a:close/>
                </a:path>
                <a:path w="3303270" h="1835785">
                  <a:moveTo>
                    <a:pt x="3302982" y="0"/>
                  </a:moveTo>
                  <a:lnTo>
                    <a:pt x="3217866" y="3620"/>
                  </a:lnTo>
                  <a:lnTo>
                    <a:pt x="3232489" y="30000"/>
                  </a:lnTo>
                  <a:lnTo>
                    <a:pt x="3243588" y="23848"/>
                  </a:lnTo>
                  <a:lnTo>
                    <a:pt x="3286633" y="23848"/>
                  </a:lnTo>
                  <a:lnTo>
                    <a:pt x="3302982" y="0"/>
                  </a:lnTo>
                  <a:close/>
                </a:path>
                <a:path w="3303270" h="1835785">
                  <a:moveTo>
                    <a:pt x="3146398" y="77724"/>
                  </a:moveTo>
                  <a:lnTo>
                    <a:pt x="3090859" y="108510"/>
                  </a:lnTo>
                  <a:lnTo>
                    <a:pt x="3098556" y="122394"/>
                  </a:lnTo>
                  <a:lnTo>
                    <a:pt x="3154094" y="91608"/>
                  </a:lnTo>
                  <a:lnTo>
                    <a:pt x="3146398" y="77724"/>
                  </a:lnTo>
                  <a:close/>
                </a:path>
                <a:path w="3303270" h="1835785">
                  <a:moveTo>
                    <a:pt x="3049206" y="131599"/>
                  </a:moveTo>
                  <a:lnTo>
                    <a:pt x="2993668" y="162386"/>
                  </a:lnTo>
                  <a:lnTo>
                    <a:pt x="3001365" y="176270"/>
                  </a:lnTo>
                  <a:lnTo>
                    <a:pt x="3056902" y="145483"/>
                  </a:lnTo>
                  <a:lnTo>
                    <a:pt x="3049206" y="131599"/>
                  </a:lnTo>
                  <a:close/>
                </a:path>
                <a:path w="3303270" h="1835785">
                  <a:moveTo>
                    <a:pt x="2952014" y="185475"/>
                  </a:moveTo>
                  <a:lnTo>
                    <a:pt x="2896477" y="216261"/>
                  </a:lnTo>
                  <a:lnTo>
                    <a:pt x="2904173" y="230145"/>
                  </a:lnTo>
                  <a:lnTo>
                    <a:pt x="2959712" y="199359"/>
                  </a:lnTo>
                  <a:lnTo>
                    <a:pt x="2952014" y="185475"/>
                  </a:lnTo>
                  <a:close/>
                </a:path>
                <a:path w="3303270" h="1835785">
                  <a:moveTo>
                    <a:pt x="2854824" y="239351"/>
                  </a:moveTo>
                  <a:lnTo>
                    <a:pt x="2799285" y="270137"/>
                  </a:lnTo>
                  <a:lnTo>
                    <a:pt x="2806981" y="284021"/>
                  </a:lnTo>
                  <a:lnTo>
                    <a:pt x="2862520" y="253235"/>
                  </a:lnTo>
                  <a:lnTo>
                    <a:pt x="2854824" y="239351"/>
                  </a:lnTo>
                  <a:close/>
                </a:path>
                <a:path w="3303270" h="1835785">
                  <a:moveTo>
                    <a:pt x="2757632" y="293226"/>
                  </a:moveTo>
                  <a:lnTo>
                    <a:pt x="2702095" y="324013"/>
                  </a:lnTo>
                  <a:lnTo>
                    <a:pt x="2709791" y="337897"/>
                  </a:lnTo>
                  <a:lnTo>
                    <a:pt x="2765328" y="307111"/>
                  </a:lnTo>
                  <a:lnTo>
                    <a:pt x="2757632" y="293226"/>
                  </a:lnTo>
                  <a:close/>
                </a:path>
                <a:path w="3303270" h="1835785">
                  <a:moveTo>
                    <a:pt x="2660441" y="347102"/>
                  </a:moveTo>
                  <a:lnTo>
                    <a:pt x="2604903" y="377888"/>
                  </a:lnTo>
                  <a:lnTo>
                    <a:pt x="2612599" y="391773"/>
                  </a:lnTo>
                  <a:lnTo>
                    <a:pt x="2668137" y="360987"/>
                  </a:lnTo>
                  <a:lnTo>
                    <a:pt x="2660441" y="347102"/>
                  </a:lnTo>
                  <a:close/>
                </a:path>
                <a:path w="3303270" h="1835785">
                  <a:moveTo>
                    <a:pt x="2563249" y="400978"/>
                  </a:moveTo>
                  <a:lnTo>
                    <a:pt x="2507711" y="431764"/>
                  </a:lnTo>
                  <a:lnTo>
                    <a:pt x="2515408" y="445649"/>
                  </a:lnTo>
                  <a:lnTo>
                    <a:pt x="2570946" y="414863"/>
                  </a:lnTo>
                  <a:lnTo>
                    <a:pt x="2563249" y="400978"/>
                  </a:lnTo>
                  <a:close/>
                </a:path>
                <a:path w="3303270" h="1835785">
                  <a:moveTo>
                    <a:pt x="2466058" y="454854"/>
                  </a:moveTo>
                  <a:lnTo>
                    <a:pt x="2410520" y="485640"/>
                  </a:lnTo>
                  <a:lnTo>
                    <a:pt x="2418217" y="499525"/>
                  </a:lnTo>
                  <a:lnTo>
                    <a:pt x="2473755" y="468739"/>
                  </a:lnTo>
                  <a:lnTo>
                    <a:pt x="2466058" y="454854"/>
                  </a:lnTo>
                  <a:close/>
                </a:path>
                <a:path w="3303270" h="1835785">
                  <a:moveTo>
                    <a:pt x="2368867" y="508730"/>
                  </a:moveTo>
                  <a:lnTo>
                    <a:pt x="2313329" y="539516"/>
                  </a:lnTo>
                  <a:lnTo>
                    <a:pt x="2321025" y="553401"/>
                  </a:lnTo>
                  <a:lnTo>
                    <a:pt x="2376563" y="522615"/>
                  </a:lnTo>
                  <a:lnTo>
                    <a:pt x="2368867" y="508730"/>
                  </a:lnTo>
                  <a:close/>
                </a:path>
                <a:path w="3303270" h="1835785">
                  <a:moveTo>
                    <a:pt x="2271675" y="562606"/>
                  </a:moveTo>
                  <a:lnTo>
                    <a:pt x="2216137" y="593392"/>
                  </a:lnTo>
                  <a:lnTo>
                    <a:pt x="2223834" y="607277"/>
                  </a:lnTo>
                  <a:lnTo>
                    <a:pt x="2279371" y="576491"/>
                  </a:lnTo>
                  <a:lnTo>
                    <a:pt x="2271675" y="562606"/>
                  </a:lnTo>
                  <a:close/>
                </a:path>
                <a:path w="3303270" h="1835785">
                  <a:moveTo>
                    <a:pt x="2174483" y="616482"/>
                  </a:moveTo>
                  <a:lnTo>
                    <a:pt x="2118946" y="647268"/>
                  </a:lnTo>
                  <a:lnTo>
                    <a:pt x="2126642" y="661153"/>
                  </a:lnTo>
                  <a:lnTo>
                    <a:pt x="2182181" y="630367"/>
                  </a:lnTo>
                  <a:lnTo>
                    <a:pt x="2174483" y="616482"/>
                  </a:lnTo>
                  <a:close/>
                </a:path>
                <a:path w="3303270" h="1835785">
                  <a:moveTo>
                    <a:pt x="2077293" y="670358"/>
                  </a:moveTo>
                  <a:lnTo>
                    <a:pt x="2021754" y="701144"/>
                  </a:lnTo>
                  <a:lnTo>
                    <a:pt x="2029451" y="715029"/>
                  </a:lnTo>
                  <a:lnTo>
                    <a:pt x="2084989" y="684241"/>
                  </a:lnTo>
                  <a:lnTo>
                    <a:pt x="2077293" y="670358"/>
                  </a:lnTo>
                  <a:close/>
                </a:path>
                <a:path w="3303270" h="1835785">
                  <a:moveTo>
                    <a:pt x="1980101" y="724234"/>
                  </a:moveTo>
                  <a:lnTo>
                    <a:pt x="1924563" y="755020"/>
                  </a:lnTo>
                  <a:lnTo>
                    <a:pt x="1932260" y="768903"/>
                  </a:lnTo>
                  <a:lnTo>
                    <a:pt x="1987797" y="738117"/>
                  </a:lnTo>
                  <a:lnTo>
                    <a:pt x="1980101" y="724234"/>
                  </a:lnTo>
                  <a:close/>
                </a:path>
                <a:path w="3303270" h="1835785">
                  <a:moveTo>
                    <a:pt x="1882909" y="778109"/>
                  </a:moveTo>
                  <a:lnTo>
                    <a:pt x="1827372" y="808896"/>
                  </a:lnTo>
                  <a:lnTo>
                    <a:pt x="1835068" y="822779"/>
                  </a:lnTo>
                  <a:lnTo>
                    <a:pt x="1890607" y="791993"/>
                  </a:lnTo>
                  <a:lnTo>
                    <a:pt x="1882909" y="778109"/>
                  </a:lnTo>
                  <a:close/>
                </a:path>
                <a:path w="3303270" h="1835785">
                  <a:moveTo>
                    <a:pt x="1785719" y="831984"/>
                  </a:moveTo>
                  <a:lnTo>
                    <a:pt x="1730180" y="862771"/>
                  </a:lnTo>
                  <a:lnTo>
                    <a:pt x="1737876" y="876655"/>
                  </a:lnTo>
                  <a:lnTo>
                    <a:pt x="1793415" y="845869"/>
                  </a:lnTo>
                  <a:lnTo>
                    <a:pt x="1785719" y="831984"/>
                  </a:lnTo>
                  <a:close/>
                </a:path>
                <a:path w="3303270" h="1835785">
                  <a:moveTo>
                    <a:pt x="1688527" y="885860"/>
                  </a:moveTo>
                  <a:lnTo>
                    <a:pt x="1632990" y="916646"/>
                  </a:lnTo>
                  <a:lnTo>
                    <a:pt x="1640686" y="930531"/>
                  </a:lnTo>
                  <a:lnTo>
                    <a:pt x="1696223" y="899745"/>
                  </a:lnTo>
                  <a:lnTo>
                    <a:pt x="1688527" y="885860"/>
                  </a:lnTo>
                  <a:close/>
                </a:path>
                <a:path w="3303270" h="1835785">
                  <a:moveTo>
                    <a:pt x="1591336" y="939736"/>
                  </a:moveTo>
                  <a:lnTo>
                    <a:pt x="1535798" y="970522"/>
                  </a:lnTo>
                  <a:lnTo>
                    <a:pt x="1543494" y="984407"/>
                  </a:lnTo>
                  <a:lnTo>
                    <a:pt x="1599032" y="953621"/>
                  </a:lnTo>
                  <a:lnTo>
                    <a:pt x="1591336" y="939736"/>
                  </a:lnTo>
                  <a:close/>
                </a:path>
                <a:path w="3303270" h="1835785">
                  <a:moveTo>
                    <a:pt x="1494144" y="993612"/>
                  </a:moveTo>
                  <a:lnTo>
                    <a:pt x="1438606" y="1024398"/>
                  </a:lnTo>
                  <a:lnTo>
                    <a:pt x="1446303" y="1038283"/>
                  </a:lnTo>
                  <a:lnTo>
                    <a:pt x="1501841" y="1007497"/>
                  </a:lnTo>
                  <a:lnTo>
                    <a:pt x="1494144" y="993612"/>
                  </a:lnTo>
                  <a:close/>
                </a:path>
                <a:path w="3303270" h="1835785">
                  <a:moveTo>
                    <a:pt x="1396953" y="1047488"/>
                  </a:moveTo>
                  <a:lnTo>
                    <a:pt x="1341415" y="1078274"/>
                  </a:lnTo>
                  <a:lnTo>
                    <a:pt x="1349112" y="1092159"/>
                  </a:lnTo>
                  <a:lnTo>
                    <a:pt x="1404650" y="1061373"/>
                  </a:lnTo>
                  <a:lnTo>
                    <a:pt x="1396953" y="1047488"/>
                  </a:lnTo>
                  <a:close/>
                </a:path>
                <a:path w="3303270" h="1835785">
                  <a:moveTo>
                    <a:pt x="1299762" y="1101364"/>
                  </a:moveTo>
                  <a:lnTo>
                    <a:pt x="1244224" y="1132150"/>
                  </a:lnTo>
                  <a:lnTo>
                    <a:pt x="1251920" y="1146035"/>
                  </a:lnTo>
                  <a:lnTo>
                    <a:pt x="1307458" y="1115249"/>
                  </a:lnTo>
                  <a:lnTo>
                    <a:pt x="1299762" y="1101364"/>
                  </a:lnTo>
                  <a:close/>
                </a:path>
                <a:path w="3303270" h="1835785">
                  <a:moveTo>
                    <a:pt x="1202570" y="1155240"/>
                  </a:moveTo>
                  <a:lnTo>
                    <a:pt x="1147032" y="1186026"/>
                  </a:lnTo>
                  <a:lnTo>
                    <a:pt x="1154729" y="1199909"/>
                  </a:lnTo>
                  <a:lnTo>
                    <a:pt x="1210266" y="1169123"/>
                  </a:lnTo>
                  <a:lnTo>
                    <a:pt x="1202570" y="1155240"/>
                  </a:lnTo>
                  <a:close/>
                </a:path>
                <a:path w="3303270" h="1835785">
                  <a:moveTo>
                    <a:pt x="1105378" y="1209116"/>
                  </a:moveTo>
                  <a:lnTo>
                    <a:pt x="1049841" y="1239902"/>
                  </a:lnTo>
                  <a:lnTo>
                    <a:pt x="1057537" y="1253785"/>
                  </a:lnTo>
                  <a:lnTo>
                    <a:pt x="1113074" y="1222999"/>
                  </a:lnTo>
                  <a:lnTo>
                    <a:pt x="1105378" y="1209116"/>
                  </a:lnTo>
                  <a:close/>
                </a:path>
                <a:path w="3303270" h="1835785">
                  <a:moveTo>
                    <a:pt x="1008188" y="1262992"/>
                  </a:moveTo>
                  <a:lnTo>
                    <a:pt x="952649" y="1293778"/>
                  </a:lnTo>
                  <a:lnTo>
                    <a:pt x="960346" y="1307661"/>
                  </a:lnTo>
                  <a:lnTo>
                    <a:pt x="1015884" y="1276875"/>
                  </a:lnTo>
                  <a:lnTo>
                    <a:pt x="1008188" y="1262992"/>
                  </a:lnTo>
                  <a:close/>
                </a:path>
                <a:path w="3303270" h="1835785">
                  <a:moveTo>
                    <a:pt x="910996" y="1316866"/>
                  </a:moveTo>
                  <a:lnTo>
                    <a:pt x="855458" y="1347654"/>
                  </a:lnTo>
                  <a:lnTo>
                    <a:pt x="863154" y="1361537"/>
                  </a:lnTo>
                  <a:lnTo>
                    <a:pt x="918692" y="1330751"/>
                  </a:lnTo>
                  <a:lnTo>
                    <a:pt x="910996" y="1316866"/>
                  </a:lnTo>
                  <a:close/>
                </a:path>
                <a:path w="3303270" h="1835785">
                  <a:moveTo>
                    <a:pt x="813804" y="1370742"/>
                  </a:moveTo>
                  <a:lnTo>
                    <a:pt x="758266" y="1401528"/>
                  </a:lnTo>
                  <a:lnTo>
                    <a:pt x="765963" y="1415413"/>
                  </a:lnTo>
                  <a:lnTo>
                    <a:pt x="821500" y="1384627"/>
                  </a:lnTo>
                  <a:lnTo>
                    <a:pt x="813804" y="1370742"/>
                  </a:lnTo>
                  <a:close/>
                </a:path>
                <a:path w="3303270" h="1835785">
                  <a:moveTo>
                    <a:pt x="716612" y="1424618"/>
                  </a:moveTo>
                  <a:lnTo>
                    <a:pt x="661075" y="1455404"/>
                  </a:lnTo>
                  <a:lnTo>
                    <a:pt x="668771" y="1469289"/>
                  </a:lnTo>
                  <a:lnTo>
                    <a:pt x="724310" y="1438503"/>
                  </a:lnTo>
                  <a:lnTo>
                    <a:pt x="716612" y="1424618"/>
                  </a:lnTo>
                  <a:close/>
                </a:path>
                <a:path w="3303270" h="1835785">
                  <a:moveTo>
                    <a:pt x="619422" y="1478494"/>
                  </a:moveTo>
                  <a:lnTo>
                    <a:pt x="563883" y="1509280"/>
                  </a:lnTo>
                  <a:lnTo>
                    <a:pt x="571580" y="1523165"/>
                  </a:lnTo>
                  <a:lnTo>
                    <a:pt x="627118" y="1492379"/>
                  </a:lnTo>
                  <a:lnTo>
                    <a:pt x="619422" y="1478494"/>
                  </a:lnTo>
                  <a:close/>
                </a:path>
                <a:path w="3303270" h="1835785">
                  <a:moveTo>
                    <a:pt x="522230" y="1532370"/>
                  </a:moveTo>
                  <a:lnTo>
                    <a:pt x="466693" y="1563156"/>
                  </a:lnTo>
                  <a:lnTo>
                    <a:pt x="474389" y="1577041"/>
                  </a:lnTo>
                  <a:lnTo>
                    <a:pt x="529926" y="1546255"/>
                  </a:lnTo>
                  <a:lnTo>
                    <a:pt x="522230" y="1532370"/>
                  </a:lnTo>
                  <a:close/>
                </a:path>
                <a:path w="3303270" h="1835785">
                  <a:moveTo>
                    <a:pt x="425038" y="1586246"/>
                  </a:moveTo>
                  <a:lnTo>
                    <a:pt x="369501" y="1617032"/>
                  </a:lnTo>
                  <a:lnTo>
                    <a:pt x="377197" y="1630917"/>
                  </a:lnTo>
                  <a:lnTo>
                    <a:pt x="432735" y="1600131"/>
                  </a:lnTo>
                  <a:lnTo>
                    <a:pt x="425038" y="1586246"/>
                  </a:lnTo>
                  <a:close/>
                </a:path>
                <a:path w="3303270" h="1835785">
                  <a:moveTo>
                    <a:pt x="327847" y="1640122"/>
                  </a:moveTo>
                  <a:lnTo>
                    <a:pt x="272309" y="1670908"/>
                  </a:lnTo>
                  <a:lnTo>
                    <a:pt x="280007" y="1684793"/>
                  </a:lnTo>
                  <a:lnTo>
                    <a:pt x="335544" y="1654007"/>
                  </a:lnTo>
                  <a:lnTo>
                    <a:pt x="327847" y="1640122"/>
                  </a:lnTo>
                  <a:close/>
                </a:path>
                <a:path w="3303270" h="1835785">
                  <a:moveTo>
                    <a:pt x="230656" y="1693998"/>
                  </a:moveTo>
                  <a:lnTo>
                    <a:pt x="175119" y="1724784"/>
                  </a:lnTo>
                  <a:lnTo>
                    <a:pt x="182815" y="1738669"/>
                  </a:lnTo>
                  <a:lnTo>
                    <a:pt x="238353" y="1707883"/>
                  </a:lnTo>
                  <a:lnTo>
                    <a:pt x="230656" y="1693998"/>
                  </a:lnTo>
                  <a:close/>
                </a:path>
                <a:path w="3303270" h="1835785">
                  <a:moveTo>
                    <a:pt x="133465" y="1747874"/>
                  </a:moveTo>
                  <a:lnTo>
                    <a:pt x="77927" y="1778660"/>
                  </a:lnTo>
                  <a:lnTo>
                    <a:pt x="85624" y="1792544"/>
                  </a:lnTo>
                  <a:lnTo>
                    <a:pt x="141161" y="1761757"/>
                  </a:lnTo>
                  <a:lnTo>
                    <a:pt x="133465" y="1747874"/>
                  </a:lnTo>
                  <a:close/>
                </a:path>
                <a:path w="3303270" h="1835785">
                  <a:moveTo>
                    <a:pt x="36273" y="1801750"/>
                  </a:moveTo>
                  <a:lnTo>
                    <a:pt x="0" y="1821858"/>
                  </a:lnTo>
                  <a:lnTo>
                    <a:pt x="7696" y="1835741"/>
                  </a:lnTo>
                  <a:lnTo>
                    <a:pt x="43971" y="1815633"/>
                  </a:lnTo>
                  <a:lnTo>
                    <a:pt x="36273" y="180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6251447" y="2383535"/>
              <a:ext cx="2505455" cy="920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0"/>
            <p:cNvSpPr/>
            <p:nvPr/>
          </p:nvSpPr>
          <p:spPr>
            <a:xfrm>
              <a:off x="6656831" y="2609088"/>
              <a:ext cx="1743455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1"/>
            <p:cNvSpPr/>
            <p:nvPr/>
          </p:nvSpPr>
          <p:spPr>
            <a:xfrm>
              <a:off x="6320593" y="2407222"/>
              <a:ext cx="2366645" cy="827405"/>
            </a:xfrm>
            <a:custGeom>
              <a:avLst/>
              <a:gdLst/>
              <a:ahLst/>
              <a:cxnLst/>
              <a:rect l="l" t="t" r="r" b="b"/>
              <a:pathLst>
                <a:path w="2366645" h="827405">
                  <a:moveTo>
                    <a:pt x="1183102" y="0"/>
                  </a:moveTo>
                  <a:lnTo>
                    <a:pt x="0" y="413512"/>
                  </a:lnTo>
                  <a:lnTo>
                    <a:pt x="318348" y="413512"/>
                  </a:lnTo>
                  <a:lnTo>
                    <a:pt x="318348" y="827021"/>
                  </a:lnTo>
                  <a:lnTo>
                    <a:pt x="2047858" y="827021"/>
                  </a:lnTo>
                  <a:lnTo>
                    <a:pt x="2047858" y="413512"/>
                  </a:lnTo>
                  <a:lnTo>
                    <a:pt x="2366206" y="413512"/>
                  </a:lnTo>
                  <a:lnTo>
                    <a:pt x="118310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2"/>
            <p:cNvSpPr/>
            <p:nvPr/>
          </p:nvSpPr>
          <p:spPr>
            <a:xfrm>
              <a:off x="6320593" y="2407222"/>
              <a:ext cx="2366645" cy="827405"/>
            </a:xfrm>
            <a:custGeom>
              <a:avLst/>
              <a:gdLst/>
              <a:ahLst/>
              <a:cxnLst/>
              <a:rect l="l" t="t" r="r" b="b"/>
              <a:pathLst>
                <a:path w="2366645" h="827405">
                  <a:moveTo>
                    <a:pt x="0" y="413511"/>
                  </a:moveTo>
                  <a:lnTo>
                    <a:pt x="1183103" y="0"/>
                  </a:lnTo>
                  <a:lnTo>
                    <a:pt x="2366207" y="413511"/>
                  </a:lnTo>
                  <a:lnTo>
                    <a:pt x="2047858" y="413511"/>
                  </a:lnTo>
                  <a:lnTo>
                    <a:pt x="2047858" y="827021"/>
                  </a:lnTo>
                  <a:lnTo>
                    <a:pt x="318348" y="827021"/>
                  </a:lnTo>
                  <a:lnTo>
                    <a:pt x="318348" y="413511"/>
                  </a:lnTo>
                  <a:lnTo>
                    <a:pt x="0" y="413511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3"/>
            <p:cNvSpPr txBox="1"/>
            <p:nvPr/>
          </p:nvSpPr>
          <p:spPr>
            <a:xfrm>
              <a:off x="6826691" y="2672588"/>
              <a:ext cx="1354455" cy="56515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417195" marR="5080" indent="-405130">
                <a:lnSpc>
                  <a:spcPts val="2090"/>
                </a:lnSpc>
                <a:spcBef>
                  <a:spcPts val="225"/>
                </a:spcBef>
              </a:pPr>
              <a:r>
                <a:rPr sz="1800" spc="-10" dirty="0">
                  <a:cs typeface="+mn-ea"/>
                  <a:sym typeface="+mn-lt"/>
                </a:rPr>
                <a:t>Three </a:t>
              </a:r>
              <a:r>
                <a:rPr sz="1800" spc="-5" dirty="0">
                  <a:cs typeface="+mn-ea"/>
                  <a:sym typeface="+mn-lt"/>
                </a:rPr>
                <a:t>cases</a:t>
              </a:r>
              <a:r>
                <a:rPr sz="1800" spc="-5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of  </a:t>
              </a:r>
              <a:r>
                <a:rPr sz="1800" spc="-5" dirty="0">
                  <a:cs typeface="+mn-ea"/>
                  <a:sym typeface="+mn-lt"/>
                </a:rPr>
                <a:t>“YES”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58" name="object 56"/>
            <p:cNvSpPr/>
            <p:nvPr/>
          </p:nvSpPr>
          <p:spPr>
            <a:xfrm>
              <a:off x="8729446" y="585304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905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60" name="椭圆 59"/>
          <p:cNvSpPr/>
          <p:nvPr/>
        </p:nvSpPr>
        <p:spPr>
          <a:xfrm>
            <a:off x="2609850" y="3429000"/>
            <a:ext cx="1047750" cy="904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746948" y="5259387"/>
            <a:ext cx="1047750" cy="904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518150" y="5267961"/>
            <a:ext cx="1047750" cy="904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98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trees </a:t>
            </a:r>
            <a:r>
              <a:rPr lang="en-US" altLang="zh-CN" dirty="0">
                <a:ea typeface="+mn-ea"/>
                <a:cs typeface="+mn-ea"/>
                <a:sym typeface="+mn-lt"/>
              </a:rPr>
              <a:t>(on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Discrete)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+mn-ea"/>
                <a:sym typeface="+mn-lt"/>
              </a:rPr>
              <a:t>Decision </a:t>
            </a:r>
            <a:r>
              <a:rPr lang="en-US" altLang="zh-CN" spc="-15" dirty="0">
                <a:cs typeface="+mn-ea"/>
                <a:sym typeface="+mn-lt"/>
              </a:rPr>
              <a:t>trees represent </a:t>
            </a:r>
            <a:r>
              <a:rPr lang="en-US" altLang="zh-CN" dirty="0">
                <a:cs typeface="+mn-ea"/>
                <a:sym typeface="+mn-lt"/>
              </a:rPr>
              <a:t>a </a:t>
            </a:r>
            <a:r>
              <a:rPr lang="en-US" altLang="zh-CN" spc="-5" dirty="0">
                <a:cs typeface="+mn-ea"/>
                <a:sym typeface="+mn-lt"/>
              </a:rPr>
              <a:t>disjunction of  conjunctions of </a:t>
            </a:r>
            <a:r>
              <a:rPr lang="en-US" altLang="zh-CN" spc="-15" dirty="0">
                <a:cs typeface="+mn-ea"/>
                <a:sym typeface="+mn-lt"/>
              </a:rPr>
              <a:t>constraints </a:t>
            </a:r>
            <a:r>
              <a:rPr lang="en-US" altLang="zh-CN" spc="-5" dirty="0">
                <a:cs typeface="+mn-ea"/>
                <a:sym typeface="+mn-lt"/>
              </a:rPr>
              <a:t>on the </a:t>
            </a:r>
            <a:r>
              <a:rPr lang="en-US" altLang="zh-CN" spc="-15" dirty="0" smtClean="0">
                <a:cs typeface="+mn-ea"/>
                <a:sym typeface="+mn-lt"/>
              </a:rPr>
              <a:t>attribute </a:t>
            </a:r>
            <a:r>
              <a:rPr lang="en-US" altLang="zh-CN" spc="-10" dirty="0">
                <a:cs typeface="+mn-ea"/>
                <a:sym typeface="+mn-lt"/>
              </a:rPr>
              <a:t>values </a:t>
            </a:r>
            <a:r>
              <a:rPr lang="en-US" altLang="zh-CN" spc="-5" dirty="0">
                <a:cs typeface="+mn-ea"/>
                <a:sym typeface="+mn-lt"/>
              </a:rPr>
              <a:t>of</a:t>
            </a:r>
            <a:r>
              <a:rPr lang="en-US" altLang="zh-CN" spc="15" dirty="0">
                <a:cs typeface="+mn-ea"/>
                <a:sym typeface="+mn-lt"/>
              </a:rPr>
              <a:t> </a:t>
            </a:r>
            <a:r>
              <a:rPr lang="en-US" altLang="zh-CN" spc="-10" dirty="0">
                <a:cs typeface="+mn-ea"/>
                <a:sym typeface="+mn-lt"/>
              </a:rPr>
              <a:t>instances.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03237" y="3243725"/>
            <a:ext cx="8137525" cy="2375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520"/>
              </a:lnSpc>
            </a:pPr>
            <a:r>
              <a:rPr sz="2200" dirty="0">
                <a:cs typeface="+mn-ea"/>
                <a:sym typeface="+mn-lt"/>
              </a:rPr>
              <a:t>(Outlook ==overcast)</a:t>
            </a:r>
          </a:p>
          <a:p>
            <a:pPr marL="25781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FF0000"/>
                </a:solidFill>
                <a:cs typeface="+mn-ea"/>
                <a:sym typeface="+mn-lt"/>
              </a:rPr>
              <a:t>OR</a:t>
            </a:r>
            <a:endParaRPr sz="2200" dirty="0">
              <a:cs typeface="+mn-ea"/>
              <a:sym typeface="+mn-lt"/>
            </a:endParaRPr>
          </a:p>
          <a:p>
            <a:pPr marL="257810" marR="1982470" indent="-168275">
              <a:lnSpc>
                <a:spcPts val="3220"/>
              </a:lnSpc>
              <a:spcBef>
                <a:spcPts val="175"/>
              </a:spcBef>
            </a:pPr>
            <a:r>
              <a:rPr sz="2200" dirty="0">
                <a:cs typeface="+mn-ea"/>
                <a:sym typeface="+mn-lt"/>
              </a:rPr>
              <a:t>((Outlook==rain) and (Windy==false))  </a:t>
            </a:r>
            <a:endParaRPr lang="en-US" sz="2200" dirty="0" smtClean="0">
              <a:cs typeface="+mn-ea"/>
              <a:sym typeface="+mn-lt"/>
            </a:endParaRPr>
          </a:p>
          <a:p>
            <a:pPr marL="257810" marR="1982470" indent="-168275">
              <a:lnSpc>
                <a:spcPts val="3220"/>
              </a:lnSpc>
              <a:spcBef>
                <a:spcPts val="175"/>
              </a:spcBef>
            </a:pPr>
            <a:r>
              <a:rPr lang="en-US" sz="2200" dirty="0" smtClean="0">
                <a:solidFill>
                  <a:srgbClr val="FF0000"/>
                </a:solidFill>
                <a:cs typeface="+mn-ea"/>
                <a:sym typeface="+mn-lt"/>
              </a:rPr>
              <a:t>   </a:t>
            </a:r>
            <a:r>
              <a:rPr sz="2200" dirty="0" smtClean="0">
                <a:solidFill>
                  <a:srgbClr val="FF0000"/>
                </a:solidFill>
                <a:cs typeface="+mn-ea"/>
                <a:sym typeface="+mn-lt"/>
              </a:rPr>
              <a:t>OR</a:t>
            </a:r>
            <a:endParaRPr sz="2200" dirty="0">
              <a:cs typeface="+mn-ea"/>
              <a:sym typeface="+mn-lt"/>
            </a:endParaRPr>
          </a:p>
          <a:p>
            <a:pPr marL="89535">
              <a:lnSpc>
                <a:spcPct val="100000"/>
              </a:lnSpc>
              <a:spcBef>
                <a:spcPts val="345"/>
              </a:spcBef>
            </a:pPr>
            <a:r>
              <a:rPr sz="2200" dirty="0">
                <a:cs typeface="+mn-ea"/>
                <a:sym typeface="+mn-lt"/>
              </a:rPr>
              <a:t>((Outlook==sunny) and</a:t>
            </a:r>
            <a:r>
              <a:rPr sz="2200" spc="-15" dirty="0">
                <a:cs typeface="+mn-ea"/>
                <a:sym typeface="+mn-lt"/>
              </a:rPr>
              <a:t> </a:t>
            </a:r>
            <a:r>
              <a:rPr sz="2200" dirty="0">
                <a:cs typeface="+mn-ea"/>
                <a:sym typeface="+mn-lt"/>
              </a:rPr>
              <a:t>(Humidity=normal))</a:t>
            </a:r>
          </a:p>
          <a:p>
            <a:pPr marL="25781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cs typeface="+mn-ea"/>
                <a:sym typeface="+mn-lt"/>
              </a:rPr>
              <a:t>=&gt; yes play</a:t>
            </a:r>
            <a:r>
              <a:rPr sz="2200" spc="5" dirty="0">
                <a:cs typeface="+mn-ea"/>
                <a:sym typeface="+mn-lt"/>
              </a:rPr>
              <a:t> </a:t>
            </a:r>
            <a:r>
              <a:rPr sz="2200" dirty="0">
                <a:cs typeface="+mn-ea"/>
                <a:sym typeface="+mn-lt"/>
              </a:rPr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199242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spc="-5" dirty="0" smtClean="0">
                <a:ea typeface="+mn-ea"/>
                <a:cs typeface="+mn-ea"/>
                <a:sym typeface="+mn-lt"/>
              </a:rPr>
              <a:t>trees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(on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Continuous)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0" y="1521626"/>
            <a:ext cx="2464430" cy="18785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05" y="1396037"/>
            <a:ext cx="2546192" cy="25377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63" y="1190156"/>
            <a:ext cx="2437926" cy="27777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203" y="4173743"/>
            <a:ext cx="2548424" cy="2174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88" y="3845971"/>
            <a:ext cx="2751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Partition feature </a:t>
            </a:r>
            <a:r>
              <a:rPr lang="en-US" altLang="zh-CN" sz="2400" dirty="0" smtClean="0">
                <a:ea typeface="宋体" panose="02010600030101010101" pitchFamily="2" charset="-122"/>
              </a:rPr>
              <a:t>space </a:t>
            </a:r>
            <a:r>
              <a:rPr lang="en-US" altLang="zh-CN" sz="2400" dirty="0">
                <a:ea typeface="宋体" panose="02010600030101010101" pitchFamily="2" charset="-122"/>
              </a:rPr>
              <a:t>into set of </a:t>
            </a:r>
            <a:r>
              <a:rPr lang="en-US" altLang="zh-CN" sz="2400" dirty="0" smtClean="0">
                <a:ea typeface="宋体" panose="02010600030101010101" pitchFamily="2" charset="-122"/>
              </a:rPr>
              <a:t>rectangles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宋体" panose="02010600030101010101" pitchFamily="2" charset="-122"/>
              </a:rPr>
              <a:t>Fit </a:t>
            </a:r>
            <a:r>
              <a:rPr lang="en-US" altLang="zh-CN" sz="2400" dirty="0">
                <a:ea typeface="宋体" panose="02010600030101010101" pitchFamily="2" charset="-122"/>
              </a:rPr>
              <a:t>simple model </a:t>
            </a:r>
            <a:r>
              <a:rPr lang="en-US" altLang="zh-CN" sz="2400" dirty="0" smtClean="0">
                <a:ea typeface="宋体" panose="02010600030101010101" pitchFamily="2" charset="-122"/>
              </a:rPr>
              <a:t>in </a:t>
            </a:r>
            <a:r>
              <a:rPr lang="en-US" altLang="zh-CN" sz="2400" dirty="0">
                <a:ea typeface="宋体" panose="02010600030101010101" pitchFamily="2" charset="-122"/>
              </a:rPr>
              <a:t>each partition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96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Tree </a:t>
            </a:r>
            <a:r>
              <a:rPr lang="en-US" altLang="zh-CN" dirty="0">
                <a:ea typeface="+mn-ea"/>
                <a:cs typeface="+mn-ea"/>
                <a:sym typeface="+mn-lt"/>
              </a:rPr>
              <a:t>/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Random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Forest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81021" y="3595370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Greedy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to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find</a:t>
            </a:r>
            <a:r>
              <a:rPr sz="1800" b="1" spc="-45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partitions</a:t>
            </a:r>
            <a:endParaRPr sz="1800">
              <a:cs typeface="+mn-ea"/>
              <a:sym typeface="+mn-l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393565" y="4396994"/>
            <a:ext cx="3201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Split with Purity measure</a:t>
            </a:r>
            <a:r>
              <a:rPr sz="1800" b="1" spc="-30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/</a:t>
            </a:r>
            <a:endParaRPr sz="1800">
              <a:cs typeface="+mn-ea"/>
              <a:sym typeface="+mn-lt"/>
            </a:endParaRPr>
          </a:p>
          <a:p>
            <a:pPr marL="12700">
              <a:lnSpc>
                <a:spcPts val="1920"/>
              </a:lnSpc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e.g. IG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/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cross-entropy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/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Gini</a:t>
            </a:r>
            <a:r>
              <a:rPr sz="1800" b="1" spc="-50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/</a:t>
            </a:r>
            <a:endParaRPr sz="1800"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706424" y="5293105"/>
            <a:ext cx="200723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0" marR="5080" indent="-177800">
              <a:lnSpc>
                <a:spcPct val="77800"/>
              </a:lnSpc>
              <a:spcBef>
                <a:spcPts val="580"/>
              </a:spcBef>
            </a:pPr>
            <a:r>
              <a:rPr sz="1800" b="1" spc="-30" dirty="0">
                <a:solidFill>
                  <a:srgbClr val="1F497D"/>
                </a:solidFill>
                <a:cs typeface="+mn-ea"/>
                <a:sym typeface="+mn-lt"/>
              </a:rPr>
              <a:t>Tree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Model (s), i.e.  space</a:t>
            </a:r>
            <a:r>
              <a:rPr sz="1800" b="1" spc="-25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partition</a:t>
            </a:r>
            <a:endParaRPr sz="1800"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5629275" y="2096339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629275" y="318135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629275" y="39433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5629275" y="4963862"/>
            <a:ext cx="114300" cy="351155"/>
          </a:xfrm>
          <a:custGeom>
            <a:avLst/>
            <a:gdLst/>
            <a:ahLst/>
            <a:cxnLst/>
            <a:rect l="l" t="t" r="r" b="b"/>
            <a:pathLst>
              <a:path w="114300" h="351154">
                <a:moveTo>
                  <a:pt x="38100" y="236787"/>
                </a:moveTo>
                <a:lnTo>
                  <a:pt x="0" y="236787"/>
                </a:lnTo>
                <a:lnTo>
                  <a:pt x="57151" y="351087"/>
                </a:lnTo>
                <a:lnTo>
                  <a:pt x="104775" y="255837"/>
                </a:lnTo>
                <a:lnTo>
                  <a:pt x="38100" y="255837"/>
                </a:lnTo>
                <a:lnTo>
                  <a:pt x="38100" y="236787"/>
                </a:lnTo>
                <a:close/>
              </a:path>
              <a:path w="114300" h="351154">
                <a:moveTo>
                  <a:pt x="76200" y="0"/>
                </a:moveTo>
                <a:lnTo>
                  <a:pt x="38100" y="0"/>
                </a:lnTo>
                <a:lnTo>
                  <a:pt x="38100" y="255837"/>
                </a:lnTo>
                <a:lnTo>
                  <a:pt x="76200" y="255837"/>
                </a:lnTo>
                <a:lnTo>
                  <a:pt x="76200" y="0"/>
                </a:lnTo>
                <a:close/>
              </a:path>
              <a:path w="114300" h="351154">
                <a:moveTo>
                  <a:pt x="114300" y="236787"/>
                </a:moveTo>
                <a:lnTo>
                  <a:pt x="76200" y="236787"/>
                </a:lnTo>
                <a:lnTo>
                  <a:pt x="76200" y="255837"/>
                </a:lnTo>
                <a:lnTo>
                  <a:pt x="104775" y="255837"/>
                </a:lnTo>
                <a:lnTo>
                  <a:pt x="114300" y="236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4314823" y="1581150"/>
            <a:ext cx="3440429" cy="4399915"/>
          </a:xfrm>
          <a:custGeom>
            <a:avLst/>
            <a:gdLst/>
            <a:ahLst/>
            <a:cxnLst/>
            <a:rect l="l" t="t" r="r" b="b"/>
            <a:pathLst>
              <a:path w="3440429" h="4399915">
                <a:moveTo>
                  <a:pt x="0" y="0"/>
                </a:moveTo>
                <a:lnTo>
                  <a:pt x="3440417" y="0"/>
                </a:lnTo>
                <a:lnTo>
                  <a:pt x="3440417" y="4399365"/>
                </a:lnTo>
                <a:lnTo>
                  <a:pt x="0" y="439936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962025" y="176648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1"/>
                </a:lnTo>
                <a:lnTo>
                  <a:pt x="2743200" y="421403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962025" y="176648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2031364" y="200736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1F497D"/>
                </a:solidFill>
                <a:cs typeface="+mn-ea"/>
                <a:sym typeface="+mn-lt"/>
              </a:rPr>
              <a:t>T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a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s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k</a:t>
            </a:r>
            <a:endParaRPr sz="1800">
              <a:cs typeface="+mn-ea"/>
              <a:sym typeface="+mn-lt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1574164" y="276936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Representation</a:t>
            </a:r>
            <a:endParaRPr sz="1800">
              <a:cs typeface="+mn-ea"/>
              <a:sym typeface="+mn-lt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1574164" y="353136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Score</a:t>
            </a:r>
            <a:r>
              <a:rPr sz="1800" b="1" spc="-65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Function</a:t>
            </a:r>
            <a:endParaRPr sz="1800">
              <a:cs typeface="+mn-ea"/>
              <a:sym typeface="+mn-lt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250906" y="429336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Search/Optimization</a:t>
            </a:r>
            <a:endParaRPr sz="1800">
              <a:cs typeface="+mn-ea"/>
              <a:sym typeface="+mn-lt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736725" y="5143754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Models,  Parame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t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ers</a:t>
            </a:r>
            <a:endParaRPr sz="1800">
              <a:cs typeface="+mn-ea"/>
              <a:sym typeface="+mn-lt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2276476" y="23431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2276476" y="31051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276476" y="38671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2276476" y="46291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2"/>
          <p:cNvSpPr/>
          <p:nvPr/>
        </p:nvSpPr>
        <p:spPr>
          <a:xfrm>
            <a:off x="3705225" y="417195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3"/>
          <p:cNvSpPr txBox="1"/>
          <p:nvPr/>
        </p:nvSpPr>
        <p:spPr>
          <a:xfrm>
            <a:off x="4926965" y="1748282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Classification</a:t>
            </a:r>
            <a:endParaRPr sz="1800">
              <a:cs typeface="+mn-ea"/>
              <a:sym typeface="+mn-lt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4608443" y="2464561"/>
            <a:ext cx="2489835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81100"/>
              </a:lnSpc>
              <a:spcBef>
                <a:spcPts val="505"/>
              </a:spcBef>
            </a:pP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Partition feature space  into set of rectangles,  </a:t>
            </a:r>
            <a:r>
              <a:rPr sz="1800" b="1" dirty="0">
                <a:solidFill>
                  <a:srgbClr val="1F497D"/>
                </a:solidFill>
                <a:cs typeface="+mn-ea"/>
                <a:sym typeface="+mn-lt"/>
              </a:rPr>
              <a:t>local</a:t>
            </a:r>
            <a:r>
              <a:rPr sz="1800" b="1" spc="-10" dirty="0">
                <a:solidFill>
                  <a:srgbClr val="1F497D"/>
                </a:solidFill>
                <a:cs typeface="+mn-ea"/>
                <a:sym typeface="+mn-lt"/>
              </a:rPr>
              <a:t> </a:t>
            </a:r>
            <a:r>
              <a:rPr sz="1800" b="1" spc="-5" dirty="0">
                <a:solidFill>
                  <a:srgbClr val="1F497D"/>
                </a:solidFill>
                <a:cs typeface="+mn-ea"/>
                <a:sym typeface="+mn-lt"/>
              </a:rPr>
              <a:t>smoothness</a:t>
            </a:r>
            <a:endParaRPr sz="1800">
              <a:cs typeface="+mn-ea"/>
              <a:sym typeface="+mn-lt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7195184" y="2443733"/>
            <a:ext cx="1520952" cy="75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7242512" y="2472735"/>
            <a:ext cx="1428748" cy="655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28"/>
          <p:cNvSpPr/>
          <p:nvPr/>
        </p:nvSpPr>
        <p:spPr>
          <a:xfrm>
            <a:off x="7242512" y="2472735"/>
            <a:ext cx="1428750" cy="655320"/>
          </a:xfrm>
          <a:custGeom>
            <a:avLst/>
            <a:gdLst/>
            <a:ahLst/>
            <a:cxnLst/>
            <a:rect l="l" t="t" r="r" b="b"/>
            <a:pathLst>
              <a:path w="1428750" h="655319">
                <a:moveTo>
                  <a:pt x="1428749" y="163806"/>
                </a:moveTo>
                <a:lnTo>
                  <a:pt x="327612" y="163806"/>
                </a:lnTo>
                <a:lnTo>
                  <a:pt x="327612" y="0"/>
                </a:lnTo>
                <a:lnTo>
                  <a:pt x="0" y="327614"/>
                </a:lnTo>
                <a:lnTo>
                  <a:pt x="327612" y="655227"/>
                </a:lnTo>
                <a:lnTo>
                  <a:pt x="327612" y="491420"/>
                </a:lnTo>
                <a:lnTo>
                  <a:pt x="1428749" y="491420"/>
                </a:lnTo>
                <a:lnTo>
                  <a:pt x="1428749" y="163806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7195184" y="5263134"/>
            <a:ext cx="1520952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7242512" y="5291633"/>
            <a:ext cx="1428748" cy="655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7242512" y="5291633"/>
            <a:ext cx="1428750" cy="655320"/>
          </a:xfrm>
          <a:custGeom>
            <a:avLst/>
            <a:gdLst/>
            <a:ahLst/>
            <a:cxnLst/>
            <a:rect l="l" t="t" r="r" b="b"/>
            <a:pathLst>
              <a:path w="1428750" h="655320">
                <a:moveTo>
                  <a:pt x="1428749" y="163806"/>
                </a:moveTo>
                <a:lnTo>
                  <a:pt x="327612" y="163806"/>
                </a:lnTo>
                <a:lnTo>
                  <a:pt x="327612" y="0"/>
                </a:lnTo>
                <a:lnTo>
                  <a:pt x="0" y="327614"/>
                </a:lnTo>
                <a:lnTo>
                  <a:pt x="327612" y="655227"/>
                </a:lnTo>
                <a:lnTo>
                  <a:pt x="327612" y="491420"/>
                </a:lnTo>
                <a:lnTo>
                  <a:pt x="1428749" y="491420"/>
                </a:lnTo>
                <a:lnTo>
                  <a:pt x="1428749" y="163806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31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Tree (DT):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Tree representation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Brief information theory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Learning decision trees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Random forests: Ensemble of DT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More about ensemble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0" y="2186191"/>
            <a:ext cx="628650" cy="884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90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Challenge </a:t>
            </a:r>
            <a:r>
              <a:rPr lang="en-US" altLang="zh-CN" dirty="0">
                <a:ea typeface="+mn-ea"/>
                <a:cs typeface="+mn-ea"/>
                <a:sym typeface="+mn-lt"/>
              </a:rPr>
              <a:t>in </a:t>
            </a:r>
            <a:r>
              <a:rPr lang="en-US" altLang="zh-CN" spc="-85" dirty="0">
                <a:ea typeface="+mn-ea"/>
                <a:cs typeface="+mn-ea"/>
                <a:sym typeface="+mn-lt"/>
              </a:rPr>
              <a:t>Tree</a:t>
            </a:r>
            <a:r>
              <a:rPr lang="en-US" altLang="zh-CN" spc="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Representation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2437" y="1860422"/>
            <a:ext cx="8281987" cy="2465574"/>
            <a:chOff x="233363" y="1488947"/>
            <a:chExt cx="7755254" cy="2318748"/>
          </a:xfrm>
        </p:grpSpPr>
        <p:sp>
          <p:nvSpPr>
            <p:cNvPr id="7" name="object 3"/>
            <p:cNvSpPr/>
            <p:nvPr/>
          </p:nvSpPr>
          <p:spPr>
            <a:xfrm>
              <a:off x="1370012" y="2014537"/>
              <a:ext cx="968375" cy="457200"/>
            </a:xfrm>
            <a:custGeom>
              <a:avLst/>
              <a:gdLst/>
              <a:ahLst/>
              <a:cxnLst/>
              <a:rect l="l" t="t" r="r" b="b"/>
              <a:pathLst>
                <a:path w="968375" h="457200">
                  <a:moveTo>
                    <a:pt x="968375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4"/>
            <p:cNvSpPr/>
            <p:nvPr/>
          </p:nvSpPr>
          <p:spPr>
            <a:xfrm>
              <a:off x="1476375" y="1773237"/>
              <a:ext cx="349250" cy="469900"/>
            </a:xfrm>
            <a:custGeom>
              <a:avLst/>
              <a:gdLst/>
              <a:ahLst/>
              <a:cxnLst/>
              <a:rect l="l" t="t" r="r" b="b"/>
              <a:pathLst>
                <a:path w="349250" h="469900">
                  <a:moveTo>
                    <a:pt x="0" y="0"/>
                  </a:moveTo>
                  <a:lnTo>
                    <a:pt x="349250" y="0"/>
                  </a:lnTo>
                  <a:lnTo>
                    <a:pt x="34925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1562100" y="1794764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2339975" y="1700212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5" h="466725">
                  <a:moveTo>
                    <a:pt x="414337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414337" y="466725"/>
                  </a:lnTo>
                  <a:lnTo>
                    <a:pt x="41433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2339975" y="1700212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5" h="466725">
                  <a:moveTo>
                    <a:pt x="0" y="0"/>
                  </a:moveTo>
                  <a:lnTo>
                    <a:pt x="414338" y="0"/>
                  </a:lnTo>
                  <a:lnTo>
                    <a:pt x="414338" y="466725"/>
                  </a:lnTo>
                  <a:lnTo>
                    <a:pt x="0" y="4667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2339975" y="1700212"/>
              <a:ext cx="414655" cy="379298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5"/>
                </a:spcBef>
              </a:pPr>
              <a:r>
                <a:rPr sz="2400" dirty="0">
                  <a:cs typeface="+mn-ea"/>
                  <a:sym typeface="+mn-lt"/>
                </a:rPr>
                <a:t>A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3073400" y="1794764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1187450" y="2492375"/>
              <a:ext cx="396875" cy="379901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70"/>
                </a:spcBef>
              </a:pPr>
              <a:r>
                <a:rPr sz="2400" dirty="0">
                  <a:cs typeface="+mn-ea"/>
                  <a:sym typeface="+mn-lt"/>
                </a:rPr>
                <a:t>C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3635375" y="2492375"/>
              <a:ext cx="396875" cy="379901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70"/>
                </a:spcBef>
              </a:pPr>
              <a:r>
                <a:rPr sz="2400" dirty="0">
                  <a:cs typeface="+mn-ea"/>
                  <a:sym typeface="+mn-lt"/>
                </a:rPr>
                <a:t>B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2771775" y="1989137"/>
              <a:ext cx="935355" cy="462280"/>
            </a:xfrm>
            <a:custGeom>
              <a:avLst/>
              <a:gdLst/>
              <a:ahLst/>
              <a:cxnLst/>
              <a:rect l="l" t="t" r="r" b="b"/>
              <a:pathLst>
                <a:path w="935354" h="462280">
                  <a:moveTo>
                    <a:pt x="0" y="0"/>
                  </a:moveTo>
                  <a:lnTo>
                    <a:pt x="935038" y="461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554037" y="2727452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1993900" y="2727452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4370387" y="2800603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3073400" y="2800603"/>
              <a:ext cx="177800" cy="3593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233363" y="3429000"/>
              <a:ext cx="768350" cy="378695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1763712" y="3429000"/>
              <a:ext cx="666750" cy="378695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2916237" y="3429000"/>
              <a:ext cx="768350" cy="378695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4" name="object 20"/>
            <p:cNvSpPr/>
            <p:nvPr/>
          </p:nvSpPr>
          <p:spPr>
            <a:xfrm>
              <a:off x="3276600" y="2723530"/>
              <a:ext cx="363220" cy="688340"/>
            </a:xfrm>
            <a:custGeom>
              <a:avLst/>
              <a:gdLst/>
              <a:ahLst/>
              <a:cxnLst/>
              <a:rect l="l" t="t" r="r" b="b"/>
              <a:pathLst>
                <a:path w="363220" h="688339">
                  <a:moveTo>
                    <a:pt x="1563" y="602828"/>
                  </a:moveTo>
                  <a:lnTo>
                    <a:pt x="0" y="688007"/>
                  </a:lnTo>
                  <a:lnTo>
                    <a:pt x="69081" y="638149"/>
                  </a:lnTo>
                  <a:lnTo>
                    <a:pt x="61053" y="633949"/>
                  </a:lnTo>
                  <a:lnTo>
                    <a:pt x="33654" y="633949"/>
                  </a:lnTo>
                  <a:lnTo>
                    <a:pt x="25215" y="629533"/>
                  </a:lnTo>
                  <a:lnTo>
                    <a:pt x="31102" y="618281"/>
                  </a:lnTo>
                  <a:lnTo>
                    <a:pt x="1563" y="602828"/>
                  </a:lnTo>
                  <a:close/>
                </a:path>
                <a:path w="363220" h="688339">
                  <a:moveTo>
                    <a:pt x="31102" y="618281"/>
                  </a:moveTo>
                  <a:lnTo>
                    <a:pt x="25215" y="629533"/>
                  </a:lnTo>
                  <a:lnTo>
                    <a:pt x="33654" y="633949"/>
                  </a:lnTo>
                  <a:lnTo>
                    <a:pt x="39542" y="622696"/>
                  </a:lnTo>
                  <a:lnTo>
                    <a:pt x="31102" y="618281"/>
                  </a:lnTo>
                  <a:close/>
                </a:path>
                <a:path w="363220" h="688339">
                  <a:moveTo>
                    <a:pt x="39542" y="622696"/>
                  </a:moveTo>
                  <a:lnTo>
                    <a:pt x="33654" y="633949"/>
                  </a:lnTo>
                  <a:lnTo>
                    <a:pt x="61053" y="633949"/>
                  </a:lnTo>
                  <a:lnTo>
                    <a:pt x="39542" y="622696"/>
                  </a:lnTo>
                  <a:close/>
                </a:path>
                <a:path w="363220" h="688339">
                  <a:moveTo>
                    <a:pt x="354554" y="0"/>
                  </a:moveTo>
                  <a:lnTo>
                    <a:pt x="31102" y="618281"/>
                  </a:lnTo>
                  <a:lnTo>
                    <a:pt x="39542" y="622696"/>
                  </a:lnTo>
                  <a:lnTo>
                    <a:pt x="362995" y="4415"/>
                  </a:lnTo>
                  <a:lnTo>
                    <a:pt x="35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/>
            <p:cNvSpPr/>
            <p:nvPr/>
          </p:nvSpPr>
          <p:spPr>
            <a:xfrm>
              <a:off x="617537" y="2722739"/>
              <a:ext cx="574040" cy="706755"/>
            </a:xfrm>
            <a:custGeom>
              <a:avLst/>
              <a:gdLst/>
              <a:ahLst/>
              <a:cxnLst/>
              <a:rect l="l" t="t" r="r" b="b"/>
              <a:pathLst>
                <a:path w="574040" h="706754">
                  <a:moveTo>
                    <a:pt x="18375" y="623072"/>
                  </a:moveTo>
                  <a:lnTo>
                    <a:pt x="0" y="706260"/>
                  </a:lnTo>
                  <a:lnTo>
                    <a:pt x="77576" y="671047"/>
                  </a:lnTo>
                  <a:lnTo>
                    <a:pt x="63850" y="659925"/>
                  </a:lnTo>
                  <a:lnTo>
                    <a:pt x="43679" y="659925"/>
                  </a:lnTo>
                  <a:lnTo>
                    <a:pt x="36279" y="653928"/>
                  </a:lnTo>
                  <a:lnTo>
                    <a:pt x="44275" y="644061"/>
                  </a:lnTo>
                  <a:lnTo>
                    <a:pt x="18375" y="623072"/>
                  </a:lnTo>
                  <a:close/>
                </a:path>
                <a:path w="574040" h="706754">
                  <a:moveTo>
                    <a:pt x="44275" y="644061"/>
                  </a:moveTo>
                  <a:lnTo>
                    <a:pt x="36279" y="653928"/>
                  </a:lnTo>
                  <a:lnTo>
                    <a:pt x="43679" y="659925"/>
                  </a:lnTo>
                  <a:lnTo>
                    <a:pt x="51675" y="650058"/>
                  </a:lnTo>
                  <a:lnTo>
                    <a:pt x="44275" y="644061"/>
                  </a:lnTo>
                  <a:close/>
                </a:path>
                <a:path w="574040" h="706754">
                  <a:moveTo>
                    <a:pt x="51675" y="650058"/>
                  </a:moveTo>
                  <a:lnTo>
                    <a:pt x="43679" y="659925"/>
                  </a:lnTo>
                  <a:lnTo>
                    <a:pt x="63850" y="659925"/>
                  </a:lnTo>
                  <a:lnTo>
                    <a:pt x="51675" y="650058"/>
                  </a:lnTo>
                  <a:close/>
                </a:path>
                <a:path w="574040" h="706754">
                  <a:moveTo>
                    <a:pt x="566211" y="0"/>
                  </a:moveTo>
                  <a:lnTo>
                    <a:pt x="44275" y="644061"/>
                  </a:lnTo>
                  <a:lnTo>
                    <a:pt x="51675" y="650058"/>
                  </a:lnTo>
                  <a:lnTo>
                    <a:pt x="573612" y="5996"/>
                  </a:lnTo>
                  <a:lnTo>
                    <a:pt x="566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1580476" y="2722932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89" h="706120">
                  <a:moveTo>
                    <a:pt x="467869" y="647302"/>
                  </a:moveTo>
                  <a:lnTo>
                    <a:pt x="440932" y="666943"/>
                  </a:lnTo>
                  <a:lnTo>
                    <a:pt x="516610" y="706067"/>
                  </a:lnTo>
                  <a:lnTo>
                    <a:pt x="508466" y="657564"/>
                  </a:lnTo>
                  <a:lnTo>
                    <a:pt x="475352" y="657564"/>
                  </a:lnTo>
                  <a:lnTo>
                    <a:pt x="467869" y="647302"/>
                  </a:lnTo>
                  <a:close/>
                </a:path>
                <a:path w="516889" h="706120">
                  <a:moveTo>
                    <a:pt x="475565" y="641690"/>
                  </a:moveTo>
                  <a:lnTo>
                    <a:pt x="467869" y="647302"/>
                  </a:lnTo>
                  <a:lnTo>
                    <a:pt x="475352" y="657564"/>
                  </a:lnTo>
                  <a:lnTo>
                    <a:pt x="483048" y="651953"/>
                  </a:lnTo>
                  <a:lnTo>
                    <a:pt x="475565" y="641690"/>
                  </a:lnTo>
                  <a:close/>
                </a:path>
                <a:path w="516889" h="706120">
                  <a:moveTo>
                    <a:pt x="502503" y="622049"/>
                  </a:moveTo>
                  <a:lnTo>
                    <a:pt x="475565" y="641690"/>
                  </a:lnTo>
                  <a:lnTo>
                    <a:pt x="483048" y="651953"/>
                  </a:lnTo>
                  <a:lnTo>
                    <a:pt x="475352" y="657564"/>
                  </a:lnTo>
                  <a:lnTo>
                    <a:pt x="508466" y="657564"/>
                  </a:lnTo>
                  <a:lnTo>
                    <a:pt x="502503" y="622049"/>
                  </a:lnTo>
                  <a:close/>
                </a:path>
                <a:path w="516889" h="706120">
                  <a:moveTo>
                    <a:pt x="7696" y="0"/>
                  </a:moveTo>
                  <a:lnTo>
                    <a:pt x="0" y="5612"/>
                  </a:lnTo>
                  <a:lnTo>
                    <a:pt x="467869" y="647302"/>
                  </a:lnTo>
                  <a:lnTo>
                    <a:pt x="475565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4722177" y="1488947"/>
              <a:ext cx="3266440" cy="3015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Y</a:t>
              </a:r>
              <a:r>
                <a:rPr sz="2000" b="1" spc="-5" dirty="0">
                  <a:cs typeface="+mn-ea"/>
                  <a:sym typeface="+mn-lt"/>
                </a:rPr>
                <a:t>=((A </a:t>
              </a:r>
              <a:r>
                <a:rPr sz="2000" b="1" dirty="0">
                  <a:cs typeface="+mn-ea"/>
                  <a:sym typeface="+mn-lt"/>
                </a:rPr>
                <a:t>and B) </a:t>
              </a:r>
              <a:r>
                <a:rPr sz="2000" b="1" spc="-5" dirty="0">
                  <a:cs typeface="+mn-ea"/>
                  <a:sym typeface="+mn-lt"/>
                </a:rPr>
                <a:t>or ((not </a:t>
              </a:r>
              <a:r>
                <a:rPr sz="2000" b="1" dirty="0">
                  <a:cs typeface="+mn-ea"/>
                  <a:sym typeface="+mn-lt"/>
                </a:rPr>
                <a:t>A) and</a:t>
              </a:r>
              <a:r>
                <a:rPr sz="2000" b="1" spc="-75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C))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4211637" y="3429000"/>
              <a:ext cx="666750" cy="378695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object 25"/>
            <p:cNvSpPr/>
            <p:nvPr/>
          </p:nvSpPr>
          <p:spPr>
            <a:xfrm>
              <a:off x="4055389" y="2722932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89" h="706120">
                  <a:moveTo>
                    <a:pt x="467868" y="647302"/>
                  </a:moveTo>
                  <a:lnTo>
                    <a:pt x="440931" y="666943"/>
                  </a:lnTo>
                  <a:lnTo>
                    <a:pt x="516610" y="706067"/>
                  </a:lnTo>
                  <a:lnTo>
                    <a:pt x="508466" y="657564"/>
                  </a:lnTo>
                  <a:lnTo>
                    <a:pt x="475350" y="657564"/>
                  </a:lnTo>
                  <a:lnTo>
                    <a:pt x="467868" y="647302"/>
                  </a:lnTo>
                  <a:close/>
                </a:path>
                <a:path w="516889" h="706120">
                  <a:moveTo>
                    <a:pt x="475566" y="641690"/>
                  </a:moveTo>
                  <a:lnTo>
                    <a:pt x="467868" y="647302"/>
                  </a:lnTo>
                  <a:lnTo>
                    <a:pt x="475350" y="657564"/>
                  </a:lnTo>
                  <a:lnTo>
                    <a:pt x="483048" y="651951"/>
                  </a:lnTo>
                  <a:lnTo>
                    <a:pt x="475566" y="641690"/>
                  </a:lnTo>
                  <a:close/>
                </a:path>
                <a:path w="516889" h="706120">
                  <a:moveTo>
                    <a:pt x="502503" y="622049"/>
                  </a:moveTo>
                  <a:lnTo>
                    <a:pt x="475566" y="641690"/>
                  </a:lnTo>
                  <a:lnTo>
                    <a:pt x="483048" y="651951"/>
                  </a:lnTo>
                  <a:lnTo>
                    <a:pt x="475350" y="657564"/>
                  </a:lnTo>
                  <a:lnTo>
                    <a:pt x="508466" y="657564"/>
                  </a:lnTo>
                  <a:lnTo>
                    <a:pt x="502503" y="622049"/>
                  </a:lnTo>
                  <a:close/>
                </a:path>
                <a:path w="516889" h="706120">
                  <a:moveTo>
                    <a:pt x="7696" y="0"/>
                  </a:moveTo>
                  <a:lnTo>
                    <a:pt x="0" y="5612"/>
                  </a:lnTo>
                  <a:lnTo>
                    <a:pt x="467868" y="647302"/>
                  </a:lnTo>
                  <a:lnTo>
                    <a:pt x="475566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2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>
                <a:ea typeface="+mn-ea"/>
                <a:cs typeface="+mn-ea"/>
                <a:sym typeface="+mn-lt"/>
              </a:rPr>
              <a:t>Course Content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Plan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+mn-ea"/>
                <a:sym typeface="+mn-lt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cs typeface="+mn-ea"/>
                <a:sym typeface="+mn-lt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cs typeface="+mn-ea"/>
                <a:sym typeface="+mn-lt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43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403227"/>
            <a:ext cx="8515350" cy="585111"/>
          </a:xfrm>
        </p:spPr>
        <p:txBody>
          <a:bodyPr/>
          <a:lstStyle/>
          <a:p>
            <a:r>
              <a:rPr lang="en-US" altLang="zh-CN" sz="3600" spc="-5" dirty="0">
                <a:ea typeface="+mn-ea"/>
                <a:cs typeface="+mn-ea"/>
                <a:sym typeface="+mn-lt"/>
              </a:rPr>
              <a:t>Same </a:t>
            </a:r>
            <a:r>
              <a:rPr lang="en-US" altLang="zh-CN" sz="3600" spc="-10" dirty="0">
                <a:ea typeface="+mn-ea"/>
                <a:cs typeface="+mn-ea"/>
                <a:sym typeface="+mn-lt"/>
              </a:rPr>
              <a:t>concept 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/ </a:t>
            </a:r>
            <a:r>
              <a:rPr lang="en-US" altLang="zh-CN" sz="3600" spc="-30" dirty="0">
                <a:ea typeface="+mn-ea"/>
                <a:cs typeface="+mn-ea"/>
                <a:sym typeface="+mn-lt"/>
              </a:rPr>
              <a:t>different</a:t>
            </a:r>
            <a:r>
              <a:rPr lang="en-US" altLang="zh-CN" sz="3600" spc="-8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600" spc="-20" dirty="0">
                <a:ea typeface="+mn-ea"/>
                <a:cs typeface="+mn-ea"/>
                <a:sym typeface="+mn-lt"/>
              </a:rPr>
              <a:t>representation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38138" y="1307973"/>
            <a:ext cx="8348662" cy="4862097"/>
            <a:chOff x="233363" y="1488947"/>
            <a:chExt cx="8316912" cy="5345765"/>
          </a:xfrm>
        </p:grpSpPr>
        <p:sp>
          <p:nvSpPr>
            <p:cNvPr id="7" name="object 3"/>
            <p:cNvSpPr/>
            <p:nvPr/>
          </p:nvSpPr>
          <p:spPr>
            <a:xfrm>
              <a:off x="1370012" y="2014537"/>
              <a:ext cx="968375" cy="457200"/>
            </a:xfrm>
            <a:custGeom>
              <a:avLst/>
              <a:gdLst/>
              <a:ahLst/>
              <a:cxnLst/>
              <a:rect l="l" t="t" r="r" b="b"/>
              <a:pathLst>
                <a:path w="968375" h="457200">
                  <a:moveTo>
                    <a:pt x="968375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4"/>
            <p:cNvSpPr/>
            <p:nvPr/>
          </p:nvSpPr>
          <p:spPr>
            <a:xfrm>
              <a:off x="1476375" y="1773237"/>
              <a:ext cx="349250" cy="469900"/>
            </a:xfrm>
            <a:custGeom>
              <a:avLst/>
              <a:gdLst/>
              <a:ahLst/>
              <a:cxnLst/>
              <a:rect l="l" t="t" r="r" b="b"/>
              <a:pathLst>
                <a:path w="349250" h="469900">
                  <a:moveTo>
                    <a:pt x="0" y="0"/>
                  </a:moveTo>
                  <a:lnTo>
                    <a:pt x="349250" y="0"/>
                  </a:lnTo>
                  <a:lnTo>
                    <a:pt x="34925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1562100" y="1794764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2339975" y="1700212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5" h="466725">
                  <a:moveTo>
                    <a:pt x="414337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414337" y="466725"/>
                  </a:lnTo>
                  <a:lnTo>
                    <a:pt x="41433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2339975" y="1700212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5" h="466725">
                  <a:moveTo>
                    <a:pt x="0" y="0"/>
                  </a:moveTo>
                  <a:lnTo>
                    <a:pt x="414338" y="0"/>
                  </a:lnTo>
                  <a:lnTo>
                    <a:pt x="414338" y="466725"/>
                  </a:lnTo>
                  <a:lnTo>
                    <a:pt x="0" y="4667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2339975" y="1700212"/>
              <a:ext cx="414655" cy="44343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5"/>
                </a:spcBef>
              </a:pPr>
              <a:r>
                <a:rPr sz="2400" dirty="0">
                  <a:cs typeface="+mn-ea"/>
                  <a:sym typeface="+mn-lt"/>
                </a:rPr>
                <a:t>A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3073400" y="1794764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1187450" y="2492375"/>
              <a:ext cx="396875" cy="44414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70"/>
                </a:spcBef>
              </a:pPr>
              <a:r>
                <a:rPr sz="2400" dirty="0">
                  <a:cs typeface="+mn-ea"/>
                  <a:sym typeface="+mn-lt"/>
                </a:rPr>
                <a:t>C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3635375" y="2492375"/>
              <a:ext cx="396875" cy="44414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70"/>
                </a:spcBef>
              </a:pPr>
              <a:r>
                <a:rPr sz="2400" dirty="0">
                  <a:cs typeface="+mn-ea"/>
                  <a:sym typeface="+mn-lt"/>
                </a:rPr>
                <a:t>B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2771775" y="1989137"/>
              <a:ext cx="935355" cy="462280"/>
            </a:xfrm>
            <a:custGeom>
              <a:avLst/>
              <a:gdLst/>
              <a:ahLst/>
              <a:cxnLst/>
              <a:rect l="l" t="t" r="r" b="b"/>
              <a:pathLst>
                <a:path w="935354" h="462280">
                  <a:moveTo>
                    <a:pt x="0" y="0"/>
                  </a:moveTo>
                  <a:lnTo>
                    <a:pt x="935038" y="461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554037" y="272745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1993900" y="272745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4370387" y="280060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3073400" y="280060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233363" y="3429000"/>
              <a:ext cx="768350" cy="44273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1763712" y="3429000"/>
              <a:ext cx="666750" cy="44273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2916237" y="3429000"/>
              <a:ext cx="768350" cy="44273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4" name="object 20"/>
            <p:cNvSpPr/>
            <p:nvPr/>
          </p:nvSpPr>
          <p:spPr>
            <a:xfrm>
              <a:off x="3276600" y="2723530"/>
              <a:ext cx="363220" cy="688340"/>
            </a:xfrm>
            <a:custGeom>
              <a:avLst/>
              <a:gdLst/>
              <a:ahLst/>
              <a:cxnLst/>
              <a:rect l="l" t="t" r="r" b="b"/>
              <a:pathLst>
                <a:path w="363220" h="688339">
                  <a:moveTo>
                    <a:pt x="1563" y="602828"/>
                  </a:moveTo>
                  <a:lnTo>
                    <a:pt x="0" y="688007"/>
                  </a:lnTo>
                  <a:lnTo>
                    <a:pt x="69081" y="638149"/>
                  </a:lnTo>
                  <a:lnTo>
                    <a:pt x="61053" y="633949"/>
                  </a:lnTo>
                  <a:lnTo>
                    <a:pt x="33654" y="633949"/>
                  </a:lnTo>
                  <a:lnTo>
                    <a:pt x="25215" y="629533"/>
                  </a:lnTo>
                  <a:lnTo>
                    <a:pt x="31102" y="618281"/>
                  </a:lnTo>
                  <a:lnTo>
                    <a:pt x="1563" y="602828"/>
                  </a:lnTo>
                  <a:close/>
                </a:path>
                <a:path w="363220" h="688339">
                  <a:moveTo>
                    <a:pt x="31102" y="618281"/>
                  </a:moveTo>
                  <a:lnTo>
                    <a:pt x="25215" y="629533"/>
                  </a:lnTo>
                  <a:lnTo>
                    <a:pt x="33654" y="633949"/>
                  </a:lnTo>
                  <a:lnTo>
                    <a:pt x="39542" y="622696"/>
                  </a:lnTo>
                  <a:lnTo>
                    <a:pt x="31102" y="618281"/>
                  </a:lnTo>
                  <a:close/>
                </a:path>
                <a:path w="363220" h="688339">
                  <a:moveTo>
                    <a:pt x="39542" y="622696"/>
                  </a:moveTo>
                  <a:lnTo>
                    <a:pt x="33654" y="633949"/>
                  </a:lnTo>
                  <a:lnTo>
                    <a:pt x="61053" y="633949"/>
                  </a:lnTo>
                  <a:lnTo>
                    <a:pt x="39542" y="622696"/>
                  </a:lnTo>
                  <a:close/>
                </a:path>
                <a:path w="363220" h="688339">
                  <a:moveTo>
                    <a:pt x="354554" y="0"/>
                  </a:moveTo>
                  <a:lnTo>
                    <a:pt x="31102" y="618281"/>
                  </a:lnTo>
                  <a:lnTo>
                    <a:pt x="39542" y="622696"/>
                  </a:lnTo>
                  <a:lnTo>
                    <a:pt x="362995" y="4415"/>
                  </a:lnTo>
                  <a:lnTo>
                    <a:pt x="35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/>
            <p:cNvSpPr/>
            <p:nvPr/>
          </p:nvSpPr>
          <p:spPr>
            <a:xfrm>
              <a:off x="617537" y="2722739"/>
              <a:ext cx="574040" cy="706755"/>
            </a:xfrm>
            <a:custGeom>
              <a:avLst/>
              <a:gdLst/>
              <a:ahLst/>
              <a:cxnLst/>
              <a:rect l="l" t="t" r="r" b="b"/>
              <a:pathLst>
                <a:path w="574040" h="706754">
                  <a:moveTo>
                    <a:pt x="18375" y="623072"/>
                  </a:moveTo>
                  <a:lnTo>
                    <a:pt x="0" y="706260"/>
                  </a:lnTo>
                  <a:lnTo>
                    <a:pt x="77576" y="671047"/>
                  </a:lnTo>
                  <a:lnTo>
                    <a:pt x="63850" y="659925"/>
                  </a:lnTo>
                  <a:lnTo>
                    <a:pt x="43679" y="659925"/>
                  </a:lnTo>
                  <a:lnTo>
                    <a:pt x="36279" y="653928"/>
                  </a:lnTo>
                  <a:lnTo>
                    <a:pt x="44275" y="644061"/>
                  </a:lnTo>
                  <a:lnTo>
                    <a:pt x="18375" y="623072"/>
                  </a:lnTo>
                  <a:close/>
                </a:path>
                <a:path w="574040" h="706754">
                  <a:moveTo>
                    <a:pt x="44275" y="644061"/>
                  </a:moveTo>
                  <a:lnTo>
                    <a:pt x="36279" y="653928"/>
                  </a:lnTo>
                  <a:lnTo>
                    <a:pt x="43679" y="659925"/>
                  </a:lnTo>
                  <a:lnTo>
                    <a:pt x="51675" y="650058"/>
                  </a:lnTo>
                  <a:lnTo>
                    <a:pt x="44275" y="644061"/>
                  </a:lnTo>
                  <a:close/>
                </a:path>
                <a:path w="574040" h="706754">
                  <a:moveTo>
                    <a:pt x="51675" y="650058"/>
                  </a:moveTo>
                  <a:lnTo>
                    <a:pt x="43679" y="659925"/>
                  </a:lnTo>
                  <a:lnTo>
                    <a:pt x="63850" y="659925"/>
                  </a:lnTo>
                  <a:lnTo>
                    <a:pt x="51675" y="650058"/>
                  </a:lnTo>
                  <a:close/>
                </a:path>
                <a:path w="574040" h="706754">
                  <a:moveTo>
                    <a:pt x="566211" y="0"/>
                  </a:moveTo>
                  <a:lnTo>
                    <a:pt x="44275" y="644061"/>
                  </a:lnTo>
                  <a:lnTo>
                    <a:pt x="51675" y="650058"/>
                  </a:lnTo>
                  <a:lnTo>
                    <a:pt x="573612" y="5996"/>
                  </a:lnTo>
                  <a:lnTo>
                    <a:pt x="566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1580476" y="2722932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89" h="706120">
                  <a:moveTo>
                    <a:pt x="467869" y="647302"/>
                  </a:moveTo>
                  <a:lnTo>
                    <a:pt x="440932" y="666943"/>
                  </a:lnTo>
                  <a:lnTo>
                    <a:pt x="516610" y="706067"/>
                  </a:lnTo>
                  <a:lnTo>
                    <a:pt x="508466" y="657564"/>
                  </a:lnTo>
                  <a:lnTo>
                    <a:pt x="475352" y="657564"/>
                  </a:lnTo>
                  <a:lnTo>
                    <a:pt x="467869" y="647302"/>
                  </a:lnTo>
                  <a:close/>
                </a:path>
                <a:path w="516889" h="706120">
                  <a:moveTo>
                    <a:pt x="475565" y="641690"/>
                  </a:moveTo>
                  <a:lnTo>
                    <a:pt x="467869" y="647302"/>
                  </a:lnTo>
                  <a:lnTo>
                    <a:pt x="475352" y="657564"/>
                  </a:lnTo>
                  <a:lnTo>
                    <a:pt x="483048" y="651953"/>
                  </a:lnTo>
                  <a:lnTo>
                    <a:pt x="475565" y="641690"/>
                  </a:lnTo>
                  <a:close/>
                </a:path>
                <a:path w="516889" h="706120">
                  <a:moveTo>
                    <a:pt x="502503" y="622049"/>
                  </a:moveTo>
                  <a:lnTo>
                    <a:pt x="475565" y="641690"/>
                  </a:lnTo>
                  <a:lnTo>
                    <a:pt x="483048" y="651953"/>
                  </a:lnTo>
                  <a:lnTo>
                    <a:pt x="475352" y="657564"/>
                  </a:lnTo>
                  <a:lnTo>
                    <a:pt x="508466" y="657564"/>
                  </a:lnTo>
                  <a:lnTo>
                    <a:pt x="502503" y="622049"/>
                  </a:lnTo>
                  <a:close/>
                </a:path>
                <a:path w="516889" h="706120">
                  <a:moveTo>
                    <a:pt x="7696" y="0"/>
                  </a:moveTo>
                  <a:lnTo>
                    <a:pt x="0" y="5612"/>
                  </a:lnTo>
                  <a:lnTo>
                    <a:pt x="467869" y="647302"/>
                  </a:lnTo>
                  <a:lnTo>
                    <a:pt x="475565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4722177" y="1488947"/>
              <a:ext cx="3266440" cy="3524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Y</a:t>
              </a:r>
              <a:r>
                <a:rPr sz="2000" b="1" spc="-5" dirty="0">
                  <a:cs typeface="+mn-ea"/>
                  <a:sym typeface="+mn-lt"/>
                </a:rPr>
                <a:t>=((A </a:t>
              </a:r>
              <a:r>
                <a:rPr sz="2000" b="1" dirty="0">
                  <a:cs typeface="+mn-ea"/>
                  <a:sym typeface="+mn-lt"/>
                </a:rPr>
                <a:t>and B) </a:t>
              </a:r>
              <a:r>
                <a:rPr sz="2000" b="1" spc="-5" dirty="0">
                  <a:cs typeface="+mn-ea"/>
                  <a:sym typeface="+mn-lt"/>
                </a:rPr>
                <a:t>or ((not </a:t>
              </a:r>
              <a:r>
                <a:rPr sz="2000" b="1" dirty="0">
                  <a:cs typeface="+mn-ea"/>
                  <a:sym typeface="+mn-lt"/>
                </a:rPr>
                <a:t>A) and</a:t>
              </a:r>
              <a:r>
                <a:rPr sz="2000" b="1" spc="-75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C))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4211637" y="3429000"/>
              <a:ext cx="666750" cy="44273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object 25"/>
            <p:cNvSpPr/>
            <p:nvPr/>
          </p:nvSpPr>
          <p:spPr>
            <a:xfrm>
              <a:off x="4055389" y="2722932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89" h="706120">
                  <a:moveTo>
                    <a:pt x="467868" y="647302"/>
                  </a:moveTo>
                  <a:lnTo>
                    <a:pt x="440931" y="666943"/>
                  </a:lnTo>
                  <a:lnTo>
                    <a:pt x="516610" y="706067"/>
                  </a:lnTo>
                  <a:lnTo>
                    <a:pt x="508466" y="657564"/>
                  </a:lnTo>
                  <a:lnTo>
                    <a:pt x="475350" y="657564"/>
                  </a:lnTo>
                  <a:lnTo>
                    <a:pt x="467868" y="647302"/>
                  </a:lnTo>
                  <a:close/>
                </a:path>
                <a:path w="516889" h="706120">
                  <a:moveTo>
                    <a:pt x="475566" y="641690"/>
                  </a:moveTo>
                  <a:lnTo>
                    <a:pt x="467868" y="647302"/>
                  </a:lnTo>
                  <a:lnTo>
                    <a:pt x="475350" y="657564"/>
                  </a:lnTo>
                  <a:lnTo>
                    <a:pt x="483048" y="651951"/>
                  </a:lnTo>
                  <a:lnTo>
                    <a:pt x="475566" y="641690"/>
                  </a:lnTo>
                  <a:close/>
                </a:path>
                <a:path w="516889" h="706120">
                  <a:moveTo>
                    <a:pt x="502503" y="622049"/>
                  </a:moveTo>
                  <a:lnTo>
                    <a:pt x="475566" y="641690"/>
                  </a:lnTo>
                  <a:lnTo>
                    <a:pt x="483048" y="651951"/>
                  </a:lnTo>
                  <a:lnTo>
                    <a:pt x="475350" y="657564"/>
                  </a:lnTo>
                  <a:lnTo>
                    <a:pt x="508466" y="657564"/>
                  </a:lnTo>
                  <a:lnTo>
                    <a:pt x="502503" y="622049"/>
                  </a:lnTo>
                  <a:close/>
                </a:path>
                <a:path w="516889" h="706120">
                  <a:moveTo>
                    <a:pt x="7696" y="0"/>
                  </a:moveTo>
                  <a:lnTo>
                    <a:pt x="0" y="5612"/>
                  </a:lnTo>
                  <a:lnTo>
                    <a:pt x="467868" y="647302"/>
                  </a:lnTo>
                  <a:lnTo>
                    <a:pt x="475566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5041900" y="4030662"/>
              <a:ext cx="968375" cy="457200"/>
            </a:xfrm>
            <a:custGeom>
              <a:avLst/>
              <a:gdLst/>
              <a:ahLst/>
              <a:cxnLst/>
              <a:rect l="l" t="t" r="r" b="b"/>
              <a:pathLst>
                <a:path w="968375" h="457200">
                  <a:moveTo>
                    <a:pt x="968375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/>
            <p:cNvSpPr/>
            <p:nvPr/>
          </p:nvSpPr>
          <p:spPr>
            <a:xfrm>
              <a:off x="5148262" y="3789362"/>
              <a:ext cx="349250" cy="469900"/>
            </a:xfrm>
            <a:custGeom>
              <a:avLst/>
              <a:gdLst/>
              <a:ahLst/>
              <a:cxnLst/>
              <a:rect l="l" t="t" r="r" b="b"/>
              <a:pathLst>
                <a:path w="349250" h="469900">
                  <a:moveTo>
                    <a:pt x="0" y="0"/>
                  </a:moveTo>
                  <a:lnTo>
                    <a:pt x="349250" y="0"/>
                  </a:lnTo>
                  <a:lnTo>
                    <a:pt x="34925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/>
            <p:cNvSpPr txBox="1"/>
            <p:nvPr/>
          </p:nvSpPr>
          <p:spPr>
            <a:xfrm>
              <a:off x="5233987" y="380949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object 29"/>
            <p:cNvSpPr txBox="1"/>
            <p:nvPr/>
          </p:nvSpPr>
          <p:spPr>
            <a:xfrm>
              <a:off x="6011862" y="3716337"/>
              <a:ext cx="396875" cy="44202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4"/>
                </a:spcBef>
              </a:pPr>
              <a:r>
                <a:rPr sz="2400" dirty="0">
                  <a:cs typeface="+mn-ea"/>
                  <a:sym typeface="+mn-lt"/>
                </a:rPr>
                <a:t>C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4" name="object 30"/>
            <p:cNvSpPr txBox="1"/>
            <p:nvPr/>
          </p:nvSpPr>
          <p:spPr>
            <a:xfrm>
              <a:off x="6745287" y="3809492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5" name="object 31"/>
            <p:cNvSpPr txBox="1"/>
            <p:nvPr/>
          </p:nvSpPr>
          <p:spPr>
            <a:xfrm>
              <a:off x="4787900" y="4475162"/>
              <a:ext cx="396875" cy="44202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4"/>
                </a:spcBef>
              </a:pPr>
              <a:r>
                <a:rPr sz="2400" dirty="0">
                  <a:cs typeface="+mn-ea"/>
                  <a:sym typeface="+mn-lt"/>
                </a:rPr>
                <a:t>B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object 32"/>
            <p:cNvSpPr/>
            <p:nvPr/>
          </p:nvSpPr>
          <p:spPr>
            <a:xfrm>
              <a:off x="7307262" y="4508500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4" h="466725">
                  <a:moveTo>
                    <a:pt x="414337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414337" y="466725"/>
                  </a:lnTo>
                  <a:lnTo>
                    <a:pt x="41433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3"/>
            <p:cNvSpPr/>
            <p:nvPr/>
          </p:nvSpPr>
          <p:spPr>
            <a:xfrm>
              <a:off x="7307262" y="4508500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4" h="466725">
                  <a:moveTo>
                    <a:pt x="0" y="0"/>
                  </a:moveTo>
                  <a:lnTo>
                    <a:pt x="414337" y="0"/>
                  </a:lnTo>
                  <a:lnTo>
                    <a:pt x="414337" y="466725"/>
                  </a:lnTo>
                  <a:lnTo>
                    <a:pt x="0" y="4667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4"/>
            <p:cNvSpPr txBox="1"/>
            <p:nvPr/>
          </p:nvSpPr>
          <p:spPr>
            <a:xfrm>
              <a:off x="7307262" y="4508500"/>
              <a:ext cx="414655" cy="442731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60"/>
                </a:spcBef>
              </a:pPr>
              <a:r>
                <a:rPr sz="2400" dirty="0">
                  <a:cs typeface="+mn-ea"/>
                  <a:sym typeface="+mn-lt"/>
                </a:rPr>
                <a:t>A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object 35"/>
            <p:cNvSpPr/>
            <p:nvPr/>
          </p:nvSpPr>
          <p:spPr>
            <a:xfrm>
              <a:off x="6443662" y="4005262"/>
              <a:ext cx="935355" cy="462280"/>
            </a:xfrm>
            <a:custGeom>
              <a:avLst/>
              <a:gdLst/>
              <a:ahLst/>
              <a:cxnLst/>
              <a:rect l="l" t="t" r="r" b="b"/>
              <a:pathLst>
                <a:path w="935354" h="462279">
                  <a:moveTo>
                    <a:pt x="0" y="0"/>
                  </a:moveTo>
                  <a:lnTo>
                    <a:pt x="935037" y="461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6"/>
            <p:cNvSpPr txBox="1"/>
            <p:nvPr/>
          </p:nvSpPr>
          <p:spPr>
            <a:xfrm>
              <a:off x="4225925" y="4745228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1" name="object 37"/>
            <p:cNvSpPr txBox="1"/>
            <p:nvPr/>
          </p:nvSpPr>
          <p:spPr>
            <a:xfrm>
              <a:off x="5665787" y="4745228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object 38"/>
            <p:cNvSpPr txBox="1"/>
            <p:nvPr/>
          </p:nvSpPr>
          <p:spPr>
            <a:xfrm>
              <a:off x="8042275" y="4818378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3" name="object 39"/>
            <p:cNvSpPr txBox="1"/>
            <p:nvPr/>
          </p:nvSpPr>
          <p:spPr>
            <a:xfrm>
              <a:off x="6745287" y="4818378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4" name="object 40"/>
            <p:cNvSpPr txBox="1"/>
            <p:nvPr/>
          </p:nvSpPr>
          <p:spPr>
            <a:xfrm>
              <a:off x="6588125" y="5445124"/>
              <a:ext cx="768350" cy="44132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175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object 41"/>
            <p:cNvSpPr/>
            <p:nvPr/>
          </p:nvSpPr>
          <p:spPr>
            <a:xfrm>
              <a:off x="6948487" y="4739655"/>
              <a:ext cx="363220" cy="688340"/>
            </a:xfrm>
            <a:custGeom>
              <a:avLst/>
              <a:gdLst/>
              <a:ahLst/>
              <a:cxnLst/>
              <a:rect l="l" t="t" r="r" b="b"/>
              <a:pathLst>
                <a:path w="363220" h="688339">
                  <a:moveTo>
                    <a:pt x="1563" y="602828"/>
                  </a:moveTo>
                  <a:lnTo>
                    <a:pt x="0" y="688007"/>
                  </a:lnTo>
                  <a:lnTo>
                    <a:pt x="69081" y="638149"/>
                  </a:lnTo>
                  <a:lnTo>
                    <a:pt x="61053" y="633949"/>
                  </a:lnTo>
                  <a:lnTo>
                    <a:pt x="33656" y="633949"/>
                  </a:lnTo>
                  <a:lnTo>
                    <a:pt x="25215" y="629533"/>
                  </a:lnTo>
                  <a:lnTo>
                    <a:pt x="31102" y="618281"/>
                  </a:lnTo>
                  <a:lnTo>
                    <a:pt x="1563" y="602828"/>
                  </a:lnTo>
                  <a:close/>
                </a:path>
                <a:path w="363220" h="688339">
                  <a:moveTo>
                    <a:pt x="31102" y="618281"/>
                  </a:moveTo>
                  <a:lnTo>
                    <a:pt x="25215" y="629533"/>
                  </a:lnTo>
                  <a:lnTo>
                    <a:pt x="33656" y="633949"/>
                  </a:lnTo>
                  <a:lnTo>
                    <a:pt x="39543" y="622696"/>
                  </a:lnTo>
                  <a:lnTo>
                    <a:pt x="31102" y="618281"/>
                  </a:lnTo>
                  <a:close/>
                </a:path>
                <a:path w="363220" h="688339">
                  <a:moveTo>
                    <a:pt x="39543" y="622696"/>
                  </a:moveTo>
                  <a:lnTo>
                    <a:pt x="33656" y="633949"/>
                  </a:lnTo>
                  <a:lnTo>
                    <a:pt x="61053" y="633949"/>
                  </a:lnTo>
                  <a:lnTo>
                    <a:pt x="39543" y="622696"/>
                  </a:lnTo>
                  <a:close/>
                </a:path>
                <a:path w="363220" h="688339">
                  <a:moveTo>
                    <a:pt x="354554" y="0"/>
                  </a:moveTo>
                  <a:lnTo>
                    <a:pt x="31102" y="618281"/>
                  </a:lnTo>
                  <a:lnTo>
                    <a:pt x="39543" y="622696"/>
                  </a:lnTo>
                  <a:lnTo>
                    <a:pt x="362995" y="4415"/>
                  </a:lnTo>
                  <a:lnTo>
                    <a:pt x="35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4113212" y="4705308"/>
              <a:ext cx="678815" cy="740410"/>
            </a:xfrm>
            <a:custGeom>
              <a:avLst/>
              <a:gdLst/>
              <a:ahLst/>
              <a:cxnLst/>
              <a:rect l="l" t="t" r="r" b="b"/>
              <a:pathLst>
                <a:path w="678814" h="740410">
                  <a:moveTo>
                    <a:pt x="23373" y="657891"/>
                  </a:moveTo>
                  <a:lnTo>
                    <a:pt x="0" y="739816"/>
                  </a:lnTo>
                  <a:lnTo>
                    <a:pt x="79564" y="709359"/>
                  </a:lnTo>
                  <a:lnTo>
                    <a:pt x="65205" y="696207"/>
                  </a:lnTo>
                  <a:lnTo>
                    <a:pt x="46403" y="696207"/>
                  </a:lnTo>
                  <a:lnTo>
                    <a:pt x="39378" y="689773"/>
                  </a:lnTo>
                  <a:lnTo>
                    <a:pt x="47956" y="680408"/>
                  </a:lnTo>
                  <a:lnTo>
                    <a:pt x="23373" y="657891"/>
                  </a:lnTo>
                  <a:close/>
                </a:path>
                <a:path w="678814" h="740410">
                  <a:moveTo>
                    <a:pt x="47956" y="680408"/>
                  </a:moveTo>
                  <a:lnTo>
                    <a:pt x="39378" y="689773"/>
                  </a:lnTo>
                  <a:lnTo>
                    <a:pt x="46403" y="696207"/>
                  </a:lnTo>
                  <a:lnTo>
                    <a:pt x="54980" y="686842"/>
                  </a:lnTo>
                  <a:lnTo>
                    <a:pt x="47956" y="680408"/>
                  </a:lnTo>
                  <a:close/>
                </a:path>
                <a:path w="678814" h="740410">
                  <a:moveTo>
                    <a:pt x="54980" y="686842"/>
                  </a:moveTo>
                  <a:lnTo>
                    <a:pt x="46403" y="696207"/>
                  </a:lnTo>
                  <a:lnTo>
                    <a:pt x="65205" y="696207"/>
                  </a:lnTo>
                  <a:lnTo>
                    <a:pt x="54980" y="686842"/>
                  </a:lnTo>
                  <a:close/>
                </a:path>
                <a:path w="678814" h="740410">
                  <a:moveTo>
                    <a:pt x="671175" y="0"/>
                  </a:moveTo>
                  <a:lnTo>
                    <a:pt x="47956" y="680408"/>
                  </a:lnTo>
                  <a:lnTo>
                    <a:pt x="54980" y="686842"/>
                  </a:lnTo>
                  <a:lnTo>
                    <a:pt x="678199" y="6433"/>
                  </a:lnTo>
                  <a:lnTo>
                    <a:pt x="67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3"/>
            <p:cNvSpPr/>
            <p:nvPr/>
          </p:nvSpPr>
          <p:spPr>
            <a:xfrm>
              <a:off x="5181043" y="4705565"/>
              <a:ext cx="588010" cy="739775"/>
            </a:xfrm>
            <a:custGeom>
              <a:avLst/>
              <a:gdLst/>
              <a:ahLst/>
              <a:cxnLst/>
              <a:rect l="l" t="t" r="r" b="b"/>
              <a:pathLst>
                <a:path w="588010" h="739775">
                  <a:moveTo>
                    <a:pt x="536849" y="682815"/>
                  </a:moveTo>
                  <a:lnTo>
                    <a:pt x="510729" y="703531"/>
                  </a:lnTo>
                  <a:lnTo>
                    <a:pt x="587931" y="739559"/>
                  </a:lnTo>
                  <a:lnTo>
                    <a:pt x="578110" y="692765"/>
                  </a:lnTo>
                  <a:lnTo>
                    <a:pt x="544741" y="692765"/>
                  </a:lnTo>
                  <a:lnTo>
                    <a:pt x="536849" y="682815"/>
                  </a:lnTo>
                  <a:close/>
                </a:path>
                <a:path w="588010" h="739775">
                  <a:moveTo>
                    <a:pt x="544311" y="676897"/>
                  </a:moveTo>
                  <a:lnTo>
                    <a:pt x="536849" y="682815"/>
                  </a:lnTo>
                  <a:lnTo>
                    <a:pt x="544741" y="692765"/>
                  </a:lnTo>
                  <a:lnTo>
                    <a:pt x="552203" y="686847"/>
                  </a:lnTo>
                  <a:lnTo>
                    <a:pt x="544311" y="676897"/>
                  </a:lnTo>
                  <a:close/>
                </a:path>
                <a:path w="588010" h="739775">
                  <a:moveTo>
                    <a:pt x="570431" y="656181"/>
                  </a:moveTo>
                  <a:lnTo>
                    <a:pt x="544311" y="676897"/>
                  </a:lnTo>
                  <a:lnTo>
                    <a:pt x="552203" y="686847"/>
                  </a:lnTo>
                  <a:lnTo>
                    <a:pt x="544741" y="692765"/>
                  </a:lnTo>
                  <a:lnTo>
                    <a:pt x="578110" y="692765"/>
                  </a:lnTo>
                  <a:lnTo>
                    <a:pt x="570431" y="656181"/>
                  </a:lnTo>
                  <a:close/>
                </a:path>
                <a:path w="588010" h="739775">
                  <a:moveTo>
                    <a:pt x="7462" y="0"/>
                  </a:moveTo>
                  <a:lnTo>
                    <a:pt x="0" y="5918"/>
                  </a:lnTo>
                  <a:lnTo>
                    <a:pt x="536849" y="682815"/>
                  </a:lnTo>
                  <a:lnTo>
                    <a:pt x="544311" y="676897"/>
                  </a:lnTo>
                  <a:lnTo>
                    <a:pt x="7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4"/>
            <p:cNvSpPr txBox="1"/>
            <p:nvPr/>
          </p:nvSpPr>
          <p:spPr>
            <a:xfrm>
              <a:off x="7883525" y="5445124"/>
              <a:ext cx="666750" cy="44132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175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0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49" name="object 45"/>
            <p:cNvSpPr/>
            <p:nvPr/>
          </p:nvSpPr>
          <p:spPr>
            <a:xfrm>
              <a:off x="7727277" y="4739057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90" h="706120">
                  <a:moveTo>
                    <a:pt x="467869" y="647302"/>
                  </a:moveTo>
                  <a:lnTo>
                    <a:pt x="440931" y="666943"/>
                  </a:lnTo>
                  <a:lnTo>
                    <a:pt x="516610" y="706067"/>
                  </a:lnTo>
                  <a:lnTo>
                    <a:pt x="508466" y="657565"/>
                  </a:lnTo>
                  <a:lnTo>
                    <a:pt x="475352" y="657565"/>
                  </a:lnTo>
                  <a:lnTo>
                    <a:pt x="467869" y="647302"/>
                  </a:lnTo>
                  <a:close/>
                </a:path>
                <a:path w="516890" h="706120">
                  <a:moveTo>
                    <a:pt x="475565" y="641690"/>
                  </a:moveTo>
                  <a:lnTo>
                    <a:pt x="467869" y="647302"/>
                  </a:lnTo>
                  <a:lnTo>
                    <a:pt x="475352" y="657565"/>
                  </a:lnTo>
                  <a:lnTo>
                    <a:pt x="483048" y="651953"/>
                  </a:lnTo>
                  <a:lnTo>
                    <a:pt x="475565" y="641690"/>
                  </a:lnTo>
                  <a:close/>
                </a:path>
                <a:path w="516890" h="706120">
                  <a:moveTo>
                    <a:pt x="502503" y="622049"/>
                  </a:moveTo>
                  <a:lnTo>
                    <a:pt x="475565" y="641690"/>
                  </a:lnTo>
                  <a:lnTo>
                    <a:pt x="483048" y="651953"/>
                  </a:lnTo>
                  <a:lnTo>
                    <a:pt x="475352" y="657565"/>
                  </a:lnTo>
                  <a:lnTo>
                    <a:pt x="508466" y="657565"/>
                  </a:lnTo>
                  <a:lnTo>
                    <a:pt x="502503" y="622049"/>
                  </a:lnTo>
                  <a:close/>
                </a:path>
                <a:path w="516890" h="706120">
                  <a:moveTo>
                    <a:pt x="7696" y="0"/>
                  </a:moveTo>
                  <a:lnTo>
                    <a:pt x="0" y="5612"/>
                  </a:lnTo>
                  <a:lnTo>
                    <a:pt x="467869" y="647302"/>
                  </a:lnTo>
                  <a:lnTo>
                    <a:pt x="475565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3563937" y="5445124"/>
              <a:ext cx="768350" cy="441321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17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0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1" name="object 47"/>
            <p:cNvSpPr txBox="1"/>
            <p:nvPr/>
          </p:nvSpPr>
          <p:spPr>
            <a:xfrm>
              <a:off x="5578475" y="5454650"/>
              <a:ext cx="414655" cy="441321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17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0"/>
                </a:spcBef>
              </a:pPr>
              <a:r>
                <a:rPr sz="2400" dirty="0">
                  <a:cs typeface="+mn-ea"/>
                  <a:sym typeface="+mn-lt"/>
                </a:rPr>
                <a:t>A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6313487" y="5763259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0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5230812" y="5661024"/>
              <a:ext cx="349250" cy="469900"/>
            </a:xfrm>
            <a:custGeom>
              <a:avLst/>
              <a:gdLst/>
              <a:ahLst/>
              <a:cxnLst/>
              <a:rect l="l" t="t" r="r" b="b"/>
              <a:pathLst>
                <a:path w="349250" h="469900">
                  <a:moveTo>
                    <a:pt x="0" y="0"/>
                  </a:moveTo>
                  <a:lnTo>
                    <a:pt x="349250" y="0"/>
                  </a:lnTo>
                  <a:lnTo>
                    <a:pt x="34925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0"/>
            <p:cNvSpPr txBox="1"/>
            <p:nvPr/>
          </p:nvSpPr>
          <p:spPr>
            <a:xfrm>
              <a:off x="5316537" y="5680965"/>
              <a:ext cx="177800" cy="420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1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object 51"/>
            <p:cNvSpPr txBox="1"/>
            <p:nvPr/>
          </p:nvSpPr>
          <p:spPr>
            <a:xfrm>
              <a:off x="5148262" y="6391275"/>
              <a:ext cx="666750" cy="443437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6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5"/>
                </a:spcBef>
              </a:pPr>
              <a:r>
                <a:rPr sz="2400" spc="-5" dirty="0">
                  <a:cs typeface="+mn-ea"/>
                  <a:sym typeface="+mn-lt"/>
                </a:rPr>
                <a:t>true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6" name="object 52"/>
            <p:cNvSpPr/>
            <p:nvPr/>
          </p:nvSpPr>
          <p:spPr>
            <a:xfrm>
              <a:off x="5350252" y="5686607"/>
              <a:ext cx="233045" cy="695325"/>
            </a:xfrm>
            <a:custGeom>
              <a:avLst/>
              <a:gdLst/>
              <a:ahLst/>
              <a:cxnLst/>
              <a:rect l="l" t="t" r="r" b="b"/>
              <a:pathLst>
                <a:path w="233045" h="695325">
                  <a:moveTo>
                    <a:pt x="0" y="611091"/>
                  </a:moveTo>
                  <a:lnTo>
                    <a:pt x="13910" y="695142"/>
                  </a:lnTo>
                  <a:lnTo>
                    <a:pt x="70609" y="635877"/>
                  </a:lnTo>
                  <a:lnTo>
                    <a:pt x="37203" y="635877"/>
                  </a:lnTo>
                  <a:lnTo>
                    <a:pt x="28103" y="633066"/>
                  </a:lnTo>
                  <a:lnTo>
                    <a:pt x="31852" y="620932"/>
                  </a:lnTo>
                  <a:lnTo>
                    <a:pt x="0" y="611091"/>
                  </a:lnTo>
                  <a:close/>
                </a:path>
                <a:path w="233045" h="695325">
                  <a:moveTo>
                    <a:pt x="31852" y="620932"/>
                  </a:moveTo>
                  <a:lnTo>
                    <a:pt x="28103" y="633066"/>
                  </a:lnTo>
                  <a:lnTo>
                    <a:pt x="37203" y="635877"/>
                  </a:lnTo>
                  <a:lnTo>
                    <a:pt x="40951" y="623743"/>
                  </a:lnTo>
                  <a:lnTo>
                    <a:pt x="31852" y="620932"/>
                  </a:lnTo>
                  <a:close/>
                </a:path>
                <a:path w="233045" h="695325">
                  <a:moveTo>
                    <a:pt x="40951" y="623743"/>
                  </a:moveTo>
                  <a:lnTo>
                    <a:pt x="37203" y="635877"/>
                  </a:lnTo>
                  <a:lnTo>
                    <a:pt x="70609" y="635877"/>
                  </a:lnTo>
                  <a:lnTo>
                    <a:pt x="72804" y="633583"/>
                  </a:lnTo>
                  <a:lnTo>
                    <a:pt x="40951" y="623743"/>
                  </a:lnTo>
                  <a:close/>
                </a:path>
                <a:path w="233045" h="695325">
                  <a:moveTo>
                    <a:pt x="223672" y="0"/>
                  </a:moveTo>
                  <a:lnTo>
                    <a:pt x="31852" y="620932"/>
                  </a:lnTo>
                  <a:lnTo>
                    <a:pt x="40951" y="623743"/>
                  </a:lnTo>
                  <a:lnTo>
                    <a:pt x="232773" y="2811"/>
                  </a:lnTo>
                  <a:lnTo>
                    <a:pt x="223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3"/>
            <p:cNvSpPr txBox="1"/>
            <p:nvPr/>
          </p:nvSpPr>
          <p:spPr>
            <a:xfrm>
              <a:off x="6154737" y="6391275"/>
              <a:ext cx="768350" cy="443437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336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5"/>
                </a:spcBef>
              </a:pPr>
              <a:r>
                <a:rPr sz="2400" spc="-5" dirty="0">
                  <a:cs typeface="+mn-ea"/>
                  <a:sym typeface="+mn-lt"/>
                </a:rPr>
                <a:t>false</a:t>
              </a:r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object 54"/>
            <p:cNvSpPr/>
            <p:nvPr/>
          </p:nvSpPr>
          <p:spPr>
            <a:xfrm>
              <a:off x="5998489" y="5685207"/>
              <a:ext cx="516890" cy="706120"/>
            </a:xfrm>
            <a:custGeom>
              <a:avLst/>
              <a:gdLst/>
              <a:ahLst/>
              <a:cxnLst/>
              <a:rect l="l" t="t" r="r" b="b"/>
              <a:pathLst>
                <a:path w="516890" h="706120">
                  <a:moveTo>
                    <a:pt x="467868" y="647302"/>
                  </a:moveTo>
                  <a:lnTo>
                    <a:pt x="440931" y="666942"/>
                  </a:lnTo>
                  <a:lnTo>
                    <a:pt x="516610" y="706067"/>
                  </a:lnTo>
                  <a:lnTo>
                    <a:pt x="508466" y="657563"/>
                  </a:lnTo>
                  <a:lnTo>
                    <a:pt x="475350" y="657563"/>
                  </a:lnTo>
                  <a:lnTo>
                    <a:pt x="467868" y="647302"/>
                  </a:lnTo>
                  <a:close/>
                </a:path>
                <a:path w="516890" h="706120">
                  <a:moveTo>
                    <a:pt x="475565" y="641690"/>
                  </a:moveTo>
                  <a:lnTo>
                    <a:pt x="467868" y="647302"/>
                  </a:lnTo>
                  <a:lnTo>
                    <a:pt x="475350" y="657563"/>
                  </a:lnTo>
                  <a:lnTo>
                    <a:pt x="483048" y="651952"/>
                  </a:lnTo>
                  <a:lnTo>
                    <a:pt x="475565" y="641690"/>
                  </a:lnTo>
                  <a:close/>
                </a:path>
                <a:path w="516890" h="706120">
                  <a:moveTo>
                    <a:pt x="502503" y="622049"/>
                  </a:moveTo>
                  <a:lnTo>
                    <a:pt x="475565" y="641690"/>
                  </a:lnTo>
                  <a:lnTo>
                    <a:pt x="483048" y="651952"/>
                  </a:lnTo>
                  <a:lnTo>
                    <a:pt x="475350" y="657563"/>
                  </a:lnTo>
                  <a:lnTo>
                    <a:pt x="508466" y="657563"/>
                  </a:lnTo>
                  <a:lnTo>
                    <a:pt x="502503" y="622049"/>
                  </a:lnTo>
                  <a:close/>
                </a:path>
                <a:path w="516890" h="706120">
                  <a:moveTo>
                    <a:pt x="7696" y="0"/>
                  </a:moveTo>
                  <a:lnTo>
                    <a:pt x="0" y="5611"/>
                  </a:lnTo>
                  <a:lnTo>
                    <a:pt x="467868" y="647302"/>
                  </a:lnTo>
                  <a:lnTo>
                    <a:pt x="475565" y="641690"/>
                  </a:lnTo>
                  <a:lnTo>
                    <a:pt x="7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637228" y="2228596"/>
            <a:ext cx="21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cs typeface="+mn-ea"/>
                <a:sym typeface="+mn-lt"/>
              </a:rPr>
              <a:t>Not unique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072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422277"/>
            <a:ext cx="7743825" cy="585111"/>
          </a:xfrm>
        </p:spPr>
        <p:txBody>
          <a:bodyPr/>
          <a:lstStyle/>
          <a:p>
            <a:r>
              <a:rPr lang="en-US" altLang="zh-CN" sz="3200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do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we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choose</a:t>
            </a:r>
            <a:r>
              <a:rPr lang="en-US" altLang="zh-CN" sz="3200" spc="-8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which </a:t>
            </a:r>
            <a:r>
              <a:rPr lang="en-US" altLang="zh-CN" sz="3200" spc="-20" dirty="0" smtClean="0">
                <a:ea typeface="+mn-ea"/>
                <a:cs typeface="+mn-ea"/>
                <a:sym typeface="+mn-lt"/>
              </a:rPr>
              <a:t>attribute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split</a:t>
            </a:r>
            <a:r>
              <a:rPr lang="en-US" altLang="zh-CN" sz="3200" spc="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?</a:t>
            </a:r>
            <a:r>
              <a:rPr lang="en-US" altLang="zh-CN" dirty="0">
                <a:ea typeface="+mn-ea"/>
                <a:cs typeface="+mn-ea"/>
                <a:sym typeface="+mn-lt"/>
              </a:rPr>
              <a:t/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13940" y="2075342"/>
            <a:ext cx="4409096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25" dirty="0" smtClean="0">
                <a:cs typeface="+mn-ea"/>
                <a:sym typeface="+mn-lt"/>
              </a:rPr>
              <a:t>Intuitively</a:t>
            </a:r>
            <a:r>
              <a:rPr sz="2400" spc="-25" dirty="0">
                <a:cs typeface="+mn-ea"/>
                <a:sym typeface="+mn-lt"/>
              </a:rPr>
              <a:t>, </a:t>
            </a:r>
            <a:r>
              <a:rPr sz="2400" spc="-15" dirty="0">
                <a:cs typeface="+mn-ea"/>
                <a:sym typeface="+mn-lt"/>
              </a:rPr>
              <a:t>you </a:t>
            </a:r>
            <a:r>
              <a:rPr sz="2400" spc="-10" dirty="0">
                <a:cs typeface="+mn-ea"/>
                <a:sym typeface="+mn-lt"/>
              </a:rPr>
              <a:t>would </a:t>
            </a:r>
            <a:r>
              <a:rPr sz="2400" spc="-20" dirty="0">
                <a:cs typeface="+mn-ea"/>
                <a:sym typeface="+mn-lt"/>
              </a:rPr>
              <a:t>prefer </a:t>
            </a:r>
            <a:r>
              <a:rPr sz="2400" spc="-5" dirty="0">
                <a:cs typeface="+mn-ea"/>
                <a:sym typeface="+mn-lt"/>
              </a:rPr>
              <a:t>the  one </a:t>
            </a:r>
            <a:r>
              <a:rPr sz="2400" spc="-10" dirty="0">
                <a:cs typeface="+mn-ea"/>
                <a:sym typeface="+mn-lt"/>
              </a:rPr>
              <a:t>that </a:t>
            </a:r>
            <a:r>
              <a:rPr sz="2400" i="1" spc="-5" dirty="0">
                <a:solidFill>
                  <a:srgbClr val="FF0000"/>
                </a:solidFill>
                <a:cs typeface="+mn-ea"/>
                <a:sym typeface="+mn-lt"/>
              </a:rPr>
              <a:t>separates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spc="-10" dirty="0">
                <a:cs typeface="+mn-ea"/>
                <a:sym typeface="+mn-lt"/>
              </a:rPr>
              <a:t>training  </a:t>
            </a:r>
            <a:r>
              <a:rPr sz="2400" spc="-15" dirty="0">
                <a:cs typeface="+mn-ea"/>
                <a:sym typeface="+mn-lt"/>
              </a:rPr>
              <a:t>examples </a:t>
            </a:r>
            <a:r>
              <a:rPr sz="2400" spc="-5" dirty="0">
                <a:cs typeface="+mn-ea"/>
                <a:sym typeface="+mn-lt"/>
              </a:rPr>
              <a:t>as much as</a:t>
            </a:r>
            <a:r>
              <a:rPr sz="2400" spc="-2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possible.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578225" y="3229899"/>
            <a:ext cx="1546480" cy="2661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6457950" y="1210802"/>
            <a:ext cx="1512938" cy="2359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6076950" y="3651956"/>
            <a:ext cx="2307185" cy="219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338138" y="3588398"/>
            <a:ext cx="2635408" cy="1988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175832" y="3320034"/>
            <a:ext cx="1005840" cy="926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23174" y="3351007"/>
            <a:ext cx="910744" cy="8188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23174" y="3351006"/>
            <a:ext cx="911225" cy="819150"/>
          </a:xfrm>
          <a:custGeom>
            <a:avLst/>
            <a:gdLst/>
            <a:ahLst/>
            <a:cxnLst/>
            <a:rect l="l" t="t" r="r" b="b"/>
            <a:pathLst>
              <a:path w="911225" h="819150">
                <a:moveTo>
                  <a:pt x="0" y="204716"/>
                </a:moveTo>
                <a:lnTo>
                  <a:pt x="501312" y="204716"/>
                </a:lnTo>
                <a:lnTo>
                  <a:pt x="501312" y="0"/>
                </a:lnTo>
                <a:lnTo>
                  <a:pt x="910745" y="409433"/>
                </a:lnTo>
                <a:lnTo>
                  <a:pt x="501312" y="818866"/>
                </a:lnTo>
                <a:lnTo>
                  <a:pt x="501312" y="614149"/>
                </a:lnTo>
                <a:lnTo>
                  <a:pt x="0" y="614149"/>
                </a:lnTo>
                <a:lnTo>
                  <a:pt x="0" y="204716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4377887" y="5780344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887" y="5780344"/>
                <a:ext cx="1004314" cy="307777"/>
              </a:xfrm>
              <a:prstGeom prst="rect">
                <a:avLst/>
              </a:prstGeom>
              <a:blipFill>
                <a:blip r:embed="rId8"/>
                <a:stretch>
                  <a:fillRect l="-9091" t="-1961" r="-848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420048" y="5977252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(6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,2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48" y="5977252"/>
                <a:ext cx="1004314" cy="307777"/>
              </a:xfrm>
              <a:prstGeom prst="rect">
                <a:avLst/>
              </a:prstGeom>
              <a:blipFill>
                <a:blip r:embed="rId9"/>
                <a:stretch>
                  <a:fillRect l="-9091" t="-4000" r="-848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151471" y="5749625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,2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71" y="5749625"/>
                <a:ext cx="1004314" cy="307777"/>
              </a:xfrm>
              <a:prstGeom prst="rect">
                <a:avLst/>
              </a:prstGeom>
              <a:blipFill>
                <a:blip r:embed="rId10"/>
                <a:stretch>
                  <a:fillRect l="-9091" t="-1961" r="-848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092750" y="5749763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(4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,0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50" y="5749763"/>
                <a:ext cx="1004314" cy="307777"/>
              </a:xfrm>
              <a:prstGeom prst="rect">
                <a:avLst/>
              </a:prstGeom>
              <a:blipFill>
                <a:blip r:embed="rId11"/>
                <a:stretch>
                  <a:fillRect l="-9091" t="-1961" r="-848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4029" y="5743966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(2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" y="5743966"/>
                <a:ext cx="1004314" cy="307777"/>
              </a:xfrm>
              <a:prstGeom prst="rect">
                <a:avLst/>
              </a:prstGeom>
              <a:blipFill>
                <a:blip r:embed="rId12"/>
                <a:stretch>
                  <a:fillRect l="-9146" t="-1961" r="-91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70888" y="2608277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(6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,1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88" y="2608277"/>
                <a:ext cx="1004314" cy="307777"/>
              </a:xfrm>
              <a:prstGeom prst="rect">
                <a:avLst/>
              </a:prstGeom>
              <a:blipFill>
                <a:blip r:embed="rId13"/>
                <a:stretch>
                  <a:fillRect l="-9146" t="-2000" r="-914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418189" y="2608278"/>
                <a:ext cx="1004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(3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,4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89" y="2608278"/>
                <a:ext cx="1004314" cy="307777"/>
              </a:xfrm>
              <a:prstGeom prst="rect">
                <a:avLst/>
              </a:prstGeom>
              <a:blipFill>
                <a:blip r:embed="rId14"/>
                <a:stretch>
                  <a:fillRect l="-9091" t="-2000" r="-848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36186" y="1435512"/>
            <a:ext cx="553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-25" dirty="0">
                <a:cs typeface="+mn-ea"/>
                <a:sym typeface="+mn-lt"/>
              </a:rPr>
              <a:t>Which attribute should be used first to test</a:t>
            </a:r>
            <a:r>
              <a:rPr lang="en-US" altLang="zh-CN" sz="2400" spc="-25" dirty="0" smtClean="0">
                <a:cs typeface="+mn-ea"/>
                <a:sym typeface="+mn-lt"/>
              </a:rPr>
              <a:t>?</a:t>
            </a:r>
            <a:endParaRPr lang="en-US" altLang="zh-CN" sz="2400" spc="-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20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+mn-ea"/>
                <a:sym typeface="+mn-lt"/>
              </a:rPr>
              <a:t>one </a:t>
            </a:r>
            <a:r>
              <a:rPr lang="en-US" altLang="zh-CN" spc="-10" dirty="0" smtClean="0">
                <a:cs typeface="+mn-ea"/>
                <a:sym typeface="+mn-lt"/>
              </a:rPr>
              <a:t>criteria: </a:t>
            </a:r>
            <a:r>
              <a:rPr lang="en-US" altLang="zh-CN" spc="-15" dirty="0" smtClean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Information </a:t>
            </a:r>
            <a:r>
              <a:rPr lang="en-US" altLang="zh-CN" spc="-25" dirty="0" smtClean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gain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Imagine:</a:t>
            </a:r>
          </a:p>
          <a:p>
            <a:pPr lvl="1"/>
            <a:r>
              <a:rPr lang="en-US" altLang="zh-CN" dirty="0" smtClean="0">
                <a:ea typeface="+mn-ea"/>
                <a:cs typeface="+mn-ea"/>
                <a:sym typeface="+mn-lt"/>
              </a:rPr>
              <a:t>Someone </a:t>
            </a:r>
            <a:r>
              <a:rPr lang="en-US" altLang="zh-CN" dirty="0">
                <a:ea typeface="+mn-ea"/>
                <a:cs typeface="+mn-ea"/>
                <a:sym typeface="+mn-lt"/>
              </a:rPr>
              <a:t>is about to tell you your own name</a:t>
            </a:r>
          </a:p>
          <a:p>
            <a:pPr lvl="1"/>
            <a:r>
              <a:rPr lang="en-US" altLang="zh-CN" dirty="0" smtClean="0">
                <a:ea typeface="+mn-ea"/>
                <a:cs typeface="+mn-ea"/>
                <a:sym typeface="+mn-lt"/>
              </a:rPr>
              <a:t>You </a:t>
            </a:r>
            <a:r>
              <a:rPr lang="en-US" altLang="zh-CN" dirty="0">
                <a:ea typeface="+mn-ea"/>
                <a:cs typeface="+mn-ea"/>
                <a:sym typeface="+mn-lt"/>
              </a:rPr>
              <a:t>are about to observe the outcome of a dice roll</a:t>
            </a:r>
          </a:p>
          <a:p>
            <a:pPr lvl="1"/>
            <a:r>
              <a:rPr lang="en-US" altLang="zh-CN" dirty="0" smtClean="0">
                <a:ea typeface="+mn-ea"/>
                <a:cs typeface="+mn-ea"/>
                <a:sym typeface="+mn-lt"/>
              </a:rPr>
              <a:t>You </a:t>
            </a:r>
            <a:r>
              <a:rPr lang="en-US" altLang="zh-CN" dirty="0">
                <a:ea typeface="+mn-ea"/>
                <a:cs typeface="+mn-ea"/>
                <a:sym typeface="+mn-lt"/>
              </a:rPr>
              <a:t>are about to observe the outcome of a coin flip</a:t>
            </a:r>
          </a:p>
          <a:p>
            <a:pPr lvl="1"/>
            <a:r>
              <a:rPr lang="en-US" altLang="zh-CN" dirty="0" smtClean="0">
                <a:ea typeface="+mn-ea"/>
                <a:cs typeface="+mn-ea"/>
                <a:sym typeface="+mn-lt"/>
              </a:rPr>
              <a:t>You </a:t>
            </a:r>
            <a:r>
              <a:rPr lang="en-US" altLang="zh-CN" dirty="0">
                <a:ea typeface="+mn-ea"/>
                <a:cs typeface="+mn-ea"/>
                <a:sym typeface="+mn-lt"/>
              </a:rPr>
              <a:t>are about to observe the outcome of a biased coin flip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Each situation has a different amount 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uncertainty as </a:t>
            </a:r>
            <a:r>
              <a:rPr lang="en-US" altLang="zh-CN" dirty="0">
                <a:ea typeface="+mn-ea"/>
                <a:cs typeface="+mn-ea"/>
                <a:sym typeface="+mn-lt"/>
              </a:rPr>
              <a:t>to what outcome you will observe.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29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n</a:t>
            </a:r>
            <a:r>
              <a:rPr lang="en-US" altLang="zh-CN" spc="-100" dirty="0">
                <a:ea typeface="+mn-ea"/>
                <a:cs typeface="+mn-ea"/>
                <a:sym typeface="+mn-lt"/>
              </a:rPr>
              <a:t>f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or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</a:t>
            </a:r>
            <a:r>
              <a:rPr lang="en-US" altLang="zh-CN" spc="-40" dirty="0">
                <a:ea typeface="+mn-ea"/>
                <a:cs typeface="+mn-ea"/>
                <a:sym typeface="+mn-lt"/>
              </a:rPr>
              <a:t>a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</a:t>
            </a:r>
            <a:r>
              <a:rPr lang="en-US" altLang="zh-CN" dirty="0">
                <a:ea typeface="+mn-ea"/>
                <a:cs typeface="+mn-ea"/>
                <a:sym typeface="+mn-lt"/>
              </a:rPr>
              <a:t>i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o</a:t>
            </a:r>
            <a:r>
              <a:rPr lang="en-US" altLang="zh-CN" dirty="0">
                <a:ea typeface="+mn-ea"/>
                <a:cs typeface="+mn-ea"/>
                <a:sym typeface="+mn-lt"/>
              </a:rPr>
              <a:t>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7044346" y="109433"/>
            <a:ext cx="137033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 spc="-45" dirty="0">
                <a:solidFill>
                  <a:srgbClr val="898989"/>
                </a:solidFill>
                <a:cs typeface="+mn-ea"/>
                <a:sym typeface="+mn-lt"/>
              </a:rPr>
              <a:t>Dr. </a:t>
            </a:r>
            <a:r>
              <a:rPr sz="1200" spc="-20" dirty="0">
                <a:solidFill>
                  <a:srgbClr val="898989"/>
                </a:solidFill>
                <a:cs typeface="+mn-ea"/>
                <a:sym typeface="+mn-lt"/>
              </a:rPr>
              <a:t>Yanjun </a:t>
            </a:r>
            <a:r>
              <a:rPr sz="1200" dirty="0">
                <a:solidFill>
                  <a:srgbClr val="898989"/>
                </a:solidFill>
                <a:cs typeface="+mn-ea"/>
                <a:sym typeface="+mn-lt"/>
              </a:rPr>
              <a:t>Qi / </a:t>
            </a:r>
            <a:r>
              <a:rPr sz="1200" spc="-25" dirty="0">
                <a:solidFill>
                  <a:srgbClr val="898989"/>
                </a:solidFill>
                <a:cs typeface="+mn-ea"/>
                <a:sym typeface="+mn-lt"/>
              </a:rPr>
              <a:t>UVA</a:t>
            </a:r>
            <a:r>
              <a:rPr sz="1200" spc="10" dirty="0">
                <a:solidFill>
                  <a:srgbClr val="898989"/>
                </a:solidFill>
                <a:cs typeface="+mn-ea"/>
                <a:sym typeface="+mn-lt"/>
              </a:rPr>
              <a:t> </a:t>
            </a:r>
            <a:r>
              <a:rPr sz="1200" spc="-5" dirty="0">
                <a:solidFill>
                  <a:srgbClr val="898989"/>
                </a:solidFill>
                <a:cs typeface="+mn-ea"/>
                <a:sym typeface="+mn-lt"/>
              </a:rPr>
              <a:t>CS</a:t>
            </a:r>
            <a:endParaRPr sz="1200"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62368" y="1612198"/>
            <a:ext cx="5056579" cy="8284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cs typeface="+mn-ea"/>
                <a:sym typeface="+mn-lt"/>
              </a:rPr>
              <a:t>Information</a:t>
            </a:r>
            <a:r>
              <a:rPr sz="2400" spc="-10" dirty="0" smtClean="0">
                <a:cs typeface="+mn-ea"/>
                <a:sym typeface="+mn-lt"/>
              </a:rPr>
              <a:t>: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Reduction </a:t>
            </a:r>
            <a:r>
              <a:rPr sz="2400" spc="-5" dirty="0">
                <a:cs typeface="+mn-ea"/>
                <a:sym typeface="+mn-lt"/>
              </a:rPr>
              <a:t>in </a:t>
            </a:r>
            <a:r>
              <a:rPr sz="2400" spc="-10" dirty="0">
                <a:cs typeface="+mn-ea"/>
                <a:sym typeface="+mn-lt"/>
              </a:rPr>
              <a:t>uncertainty (amount </a:t>
            </a:r>
            <a:r>
              <a:rPr sz="2400" spc="-5" dirty="0">
                <a:cs typeface="+mn-ea"/>
                <a:sym typeface="+mn-lt"/>
              </a:rPr>
              <a:t>of </a:t>
            </a:r>
            <a:r>
              <a:rPr sz="2400" spc="-5" dirty="0" smtClean="0">
                <a:cs typeface="+mn-ea"/>
                <a:sym typeface="+mn-lt"/>
              </a:rPr>
              <a:t>surprise </a:t>
            </a:r>
            <a:r>
              <a:rPr sz="2400" spc="-5" dirty="0">
                <a:cs typeface="+mn-ea"/>
                <a:sym typeface="+mn-lt"/>
              </a:rPr>
              <a:t>in the</a:t>
            </a:r>
            <a:r>
              <a:rPr sz="240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outcome)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362368" y="4504977"/>
            <a:ext cx="41135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cs typeface="+mn-ea"/>
                <a:sym typeface="+mn-lt"/>
              </a:rPr>
              <a:t>	</a:t>
            </a:r>
            <a:r>
              <a:rPr sz="2000" dirty="0">
                <a:cs typeface="+mn-ea"/>
                <a:sym typeface="+mn-lt"/>
              </a:rPr>
              <a:t>Observing the </a:t>
            </a:r>
            <a:r>
              <a:rPr sz="2000" spc="-10" dirty="0">
                <a:cs typeface="+mn-ea"/>
                <a:sym typeface="+mn-lt"/>
              </a:rPr>
              <a:t>outcome </a:t>
            </a:r>
            <a:r>
              <a:rPr sz="2000" spc="-5" dirty="0">
                <a:cs typeface="+mn-ea"/>
                <a:sym typeface="+mn-lt"/>
              </a:rPr>
              <a:t>of </a:t>
            </a: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coin </a:t>
            </a:r>
            <a:r>
              <a:rPr sz="2000" dirty="0">
                <a:cs typeface="+mn-ea"/>
                <a:sym typeface="+mn-lt"/>
              </a:rPr>
              <a:t>flip  is</a:t>
            </a:r>
            <a:r>
              <a:rPr sz="2000" spc="-5" dirty="0">
                <a:cs typeface="+mn-ea"/>
                <a:sym typeface="+mn-lt"/>
              </a:rPr>
              <a:t> head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362368" y="5419377"/>
            <a:ext cx="3995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cs typeface="+mn-ea"/>
                <a:sym typeface="+mn-lt"/>
              </a:rPr>
              <a:t>Observe </a:t>
            </a:r>
            <a:r>
              <a:rPr sz="2000" dirty="0">
                <a:cs typeface="+mn-ea"/>
                <a:sym typeface="+mn-lt"/>
              </a:rPr>
              <a:t>the </a:t>
            </a:r>
            <a:r>
              <a:rPr sz="2000" spc="-10" dirty="0">
                <a:cs typeface="+mn-ea"/>
                <a:sym typeface="+mn-lt"/>
              </a:rPr>
              <a:t>outcome </a:t>
            </a:r>
            <a:r>
              <a:rPr sz="2000" spc="-5" dirty="0">
                <a:cs typeface="+mn-ea"/>
                <a:sym typeface="+mn-lt"/>
              </a:rPr>
              <a:t>of </a:t>
            </a: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dice </a:t>
            </a:r>
            <a:r>
              <a:rPr sz="2000" dirty="0">
                <a:cs typeface="+mn-ea"/>
                <a:sym typeface="+mn-lt"/>
              </a:rPr>
              <a:t>is</a:t>
            </a:r>
            <a:r>
              <a:rPr sz="2000" spc="425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6</a:t>
            </a:r>
            <a:endParaRPr sz="2000">
              <a:cs typeface="+mn-ea"/>
              <a:sym typeface="+mn-lt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4676240" y="4650456"/>
            <a:ext cx="647700" cy="114300"/>
          </a:xfrm>
          <a:custGeom>
            <a:avLst/>
            <a:gdLst/>
            <a:ahLst/>
            <a:cxnLst/>
            <a:rect l="l" t="t" r="r" b="b"/>
            <a:pathLst>
              <a:path w="647700" h="114300">
                <a:moveTo>
                  <a:pt x="533400" y="76199"/>
                </a:moveTo>
                <a:lnTo>
                  <a:pt x="533400" y="114300"/>
                </a:lnTo>
                <a:lnTo>
                  <a:pt x="609600" y="76200"/>
                </a:lnTo>
                <a:lnTo>
                  <a:pt x="533400" y="76199"/>
                </a:lnTo>
                <a:close/>
              </a:path>
              <a:path w="647700" h="114300">
                <a:moveTo>
                  <a:pt x="533400" y="38099"/>
                </a:moveTo>
                <a:lnTo>
                  <a:pt x="533400" y="76199"/>
                </a:lnTo>
                <a:lnTo>
                  <a:pt x="552450" y="76200"/>
                </a:lnTo>
                <a:lnTo>
                  <a:pt x="552450" y="38100"/>
                </a:lnTo>
                <a:lnTo>
                  <a:pt x="533400" y="38099"/>
                </a:lnTo>
                <a:close/>
              </a:path>
              <a:path w="647700" h="114300">
                <a:moveTo>
                  <a:pt x="533400" y="0"/>
                </a:moveTo>
                <a:lnTo>
                  <a:pt x="533400" y="38099"/>
                </a:lnTo>
                <a:lnTo>
                  <a:pt x="552450" y="38100"/>
                </a:lnTo>
                <a:lnTo>
                  <a:pt x="552450" y="76200"/>
                </a:lnTo>
                <a:lnTo>
                  <a:pt x="609602" y="76198"/>
                </a:lnTo>
                <a:lnTo>
                  <a:pt x="647700" y="57150"/>
                </a:lnTo>
                <a:lnTo>
                  <a:pt x="533400" y="0"/>
                </a:lnTo>
                <a:close/>
              </a:path>
              <a:path w="647700" h="114300">
                <a:moveTo>
                  <a:pt x="0" y="38098"/>
                </a:moveTo>
                <a:lnTo>
                  <a:pt x="0" y="76198"/>
                </a:lnTo>
                <a:lnTo>
                  <a:pt x="533400" y="76199"/>
                </a:lnTo>
                <a:lnTo>
                  <a:pt x="5334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4572000" y="5526067"/>
            <a:ext cx="647700" cy="114300"/>
          </a:xfrm>
          <a:custGeom>
            <a:avLst/>
            <a:gdLst/>
            <a:ahLst/>
            <a:cxnLst/>
            <a:rect l="l" t="t" r="r" b="b"/>
            <a:pathLst>
              <a:path w="647700" h="114300">
                <a:moveTo>
                  <a:pt x="533400" y="76199"/>
                </a:moveTo>
                <a:lnTo>
                  <a:pt x="533400" y="114300"/>
                </a:lnTo>
                <a:lnTo>
                  <a:pt x="609600" y="76200"/>
                </a:lnTo>
                <a:lnTo>
                  <a:pt x="533400" y="76199"/>
                </a:lnTo>
                <a:close/>
              </a:path>
              <a:path w="647700" h="114300">
                <a:moveTo>
                  <a:pt x="533400" y="38099"/>
                </a:moveTo>
                <a:lnTo>
                  <a:pt x="533400" y="76199"/>
                </a:lnTo>
                <a:lnTo>
                  <a:pt x="552450" y="76200"/>
                </a:lnTo>
                <a:lnTo>
                  <a:pt x="552450" y="38100"/>
                </a:lnTo>
                <a:lnTo>
                  <a:pt x="533400" y="38099"/>
                </a:lnTo>
                <a:close/>
              </a:path>
              <a:path w="647700" h="114300">
                <a:moveTo>
                  <a:pt x="533400" y="0"/>
                </a:moveTo>
                <a:lnTo>
                  <a:pt x="533400" y="38099"/>
                </a:lnTo>
                <a:lnTo>
                  <a:pt x="552450" y="38100"/>
                </a:lnTo>
                <a:lnTo>
                  <a:pt x="552450" y="76200"/>
                </a:lnTo>
                <a:lnTo>
                  <a:pt x="609601" y="76199"/>
                </a:lnTo>
                <a:lnTo>
                  <a:pt x="647700" y="57150"/>
                </a:lnTo>
                <a:lnTo>
                  <a:pt x="533400" y="0"/>
                </a:lnTo>
                <a:close/>
              </a:path>
              <a:path w="647700" h="114300">
                <a:moveTo>
                  <a:pt x="0" y="38099"/>
                </a:moveTo>
                <a:lnTo>
                  <a:pt x="0" y="76199"/>
                </a:lnTo>
                <a:lnTo>
                  <a:pt x="533400" y="76199"/>
                </a:lnTo>
                <a:lnTo>
                  <a:pt x="533400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628650" y="3540976"/>
            <a:ext cx="67024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If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the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probability of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this </a:t>
            </a:r>
            <a:r>
              <a:rPr sz="2400" spc="-15" dirty="0">
                <a:solidFill>
                  <a:srgbClr val="0000FF"/>
                </a:solidFill>
                <a:cs typeface="+mn-ea"/>
                <a:sym typeface="+mn-lt"/>
              </a:rPr>
              <a:t>event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happening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is small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and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it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happens</a:t>
            </a:r>
            <a:r>
              <a:rPr sz="2400" spc="-5" dirty="0" smtClean="0">
                <a:solidFill>
                  <a:srgbClr val="0000FF"/>
                </a:solidFill>
                <a:cs typeface="+mn-ea"/>
                <a:sym typeface="+mn-lt"/>
              </a:rPr>
              <a:t>,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the 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information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is </a:t>
            </a:r>
            <a:r>
              <a:rPr sz="2400" spc="-10" dirty="0" smtClean="0">
                <a:solidFill>
                  <a:srgbClr val="0000FF"/>
                </a:solidFill>
                <a:cs typeface="+mn-ea"/>
                <a:sym typeface="+mn-lt"/>
              </a:rPr>
              <a:t>large</a:t>
            </a:r>
            <a:r>
              <a:rPr lang="en-US" sz="2400" spc="-10" dirty="0">
                <a:cs typeface="+mn-ea"/>
                <a:sym typeface="+mn-lt"/>
              </a:rPr>
              <a:t>.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5916484" y="1182028"/>
            <a:ext cx="2903381" cy="2334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7695619" y="4877083"/>
            <a:ext cx="1024107" cy="509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2"/>
          <p:cNvSpPr/>
          <p:nvPr/>
        </p:nvSpPr>
        <p:spPr>
          <a:xfrm>
            <a:off x="5663277" y="6003982"/>
            <a:ext cx="3156588" cy="486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164616" y="2624399"/>
                <a:ext cx="4055084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16" y="2624399"/>
                <a:ext cx="4055084" cy="759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418947" y="4334672"/>
                <a:ext cx="217020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47" y="4334672"/>
                <a:ext cx="21702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418947" y="5220952"/>
                <a:ext cx="257256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=2.58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47" y="5220952"/>
                <a:ext cx="2572564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9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</a:t>
            </a:r>
            <a:r>
              <a:rPr lang="en-US" altLang="zh-CN" spc="-40" dirty="0">
                <a:ea typeface="+mn-ea"/>
                <a:cs typeface="+mn-ea"/>
                <a:sym typeface="+mn-lt"/>
              </a:rPr>
              <a:t>n</a:t>
            </a:r>
            <a:r>
              <a:rPr lang="en-US" altLang="zh-CN" dirty="0">
                <a:ea typeface="+mn-ea"/>
                <a:cs typeface="+mn-ea"/>
                <a:sym typeface="+mn-lt"/>
              </a:rPr>
              <a:t>t</a:t>
            </a:r>
            <a:r>
              <a:rPr lang="en-US" altLang="zh-CN" spc="-70" dirty="0">
                <a:ea typeface="+mn-ea"/>
                <a:cs typeface="+mn-ea"/>
                <a:sym typeface="+mn-lt"/>
              </a:rPr>
              <a:t>r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o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p</a:t>
            </a:r>
            <a:r>
              <a:rPr lang="en-US" altLang="zh-CN" dirty="0">
                <a:ea typeface="+mn-ea"/>
                <a:cs typeface="+mn-ea"/>
                <a:sym typeface="+mn-lt"/>
              </a:rPr>
              <a:t>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expected amount of information when observing the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output </a:t>
            </a:r>
            <a:r>
              <a:rPr lang="en-US" altLang="zh-CN" dirty="0">
                <a:ea typeface="+mn-ea"/>
                <a:cs typeface="+mn-ea"/>
                <a:sym typeface="+mn-lt"/>
              </a:rPr>
              <a:t>of a random variable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X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 smtClean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If the X can have 8 outcomes and all are equally likely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64446" y="2773823"/>
                <a:ext cx="601510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𝐼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46" y="2773823"/>
                <a:ext cx="6015108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905811" y="4831734"/>
                <a:ext cx="289803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8</m:t>
                              </m:r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11" y="4831734"/>
                <a:ext cx="2898037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37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</a:t>
            </a:r>
            <a:r>
              <a:rPr lang="en-US" altLang="zh-CN" spc="-45" dirty="0">
                <a:ea typeface="+mn-ea"/>
                <a:cs typeface="+mn-ea"/>
                <a:sym typeface="+mn-lt"/>
              </a:rPr>
              <a:t>n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</a:t>
            </a:r>
            <a:r>
              <a:rPr lang="en-US" altLang="zh-CN" spc="-60" dirty="0">
                <a:ea typeface="+mn-ea"/>
                <a:cs typeface="+mn-ea"/>
                <a:sym typeface="+mn-lt"/>
              </a:rPr>
              <a:t>r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p</a:t>
            </a:r>
            <a:r>
              <a:rPr lang="en-US" altLang="zh-CN" dirty="0">
                <a:ea typeface="+mn-ea"/>
                <a:cs typeface="+mn-ea"/>
                <a:sym typeface="+mn-lt"/>
              </a:rPr>
              <a:t>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19136" y="1495956"/>
            <a:ext cx="44429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661670" algn="l"/>
              </a:tabLst>
            </a:pPr>
            <a:r>
              <a:rPr sz="2400" spc="-5" dirty="0" smtClean="0">
                <a:cs typeface="+mn-ea"/>
                <a:sym typeface="+mn-lt"/>
              </a:rPr>
              <a:t>If	</a:t>
            </a:r>
            <a:r>
              <a:rPr sz="2400" spc="-10" dirty="0" smtClean="0">
                <a:cs typeface="+mn-ea"/>
                <a:sym typeface="+mn-lt"/>
              </a:rPr>
              <a:t>there </a:t>
            </a:r>
            <a:r>
              <a:rPr sz="2400" spc="-15" dirty="0" smtClean="0">
                <a:cs typeface="+mn-ea"/>
                <a:sym typeface="+mn-lt"/>
              </a:rPr>
              <a:t>are </a:t>
            </a:r>
            <a:r>
              <a:rPr sz="2400" i="1" dirty="0" smtClean="0">
                <a:cs typeface="+mn-ea"/>
                <a:sym typeface="+mn-lt"/>
              </a:rPr>
              <a:t>k</a:t>
            </a:r>
            <a:r>
              <a:rPr sz="2400" i="1" spc="-4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possible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lang="en-US" altLang="zh-CN" sz="2400" spc="-5" dirty="0">
                <a:cs typeface="+mn-ea"/>
                <a:sym typeface="+mn-lt"/>
              </a:rPr>
              <a:t>o</a:t>
            </a:r>
            <a:r>
              <a:rPr lang="en-US" altLang="zh-CN" sz="2400" dirty="0">
                <a:cs typeface="+mn-ea"/>
                <a:sym typeface="+mn-lt"/>
              </a:rPr>
              <a:t>u</a:t>
            </a:r>
            <a:r>
              <a:rPr lang="en-US" altLang="zh-CN" sz="2400" spc="-35" dirty="0">
                <a:cs typeface="+mn-ea"/>
                <a:sym typeface="+mn-lt"/>
              </a:rPr>
              <a:t>t</a:t>
            </a:r>
            <a:r>
              <a:rPr lang="en-US" altLang="zh-CN" sz="2400" spc="-25" dirty="0">
                <a:cs typeface="+mn-ea"/>
                <a:sym typeface="+mn-lt"/>
              </a:rPr>
              <a:t>c</a:t>
            </a:r>
            <a:r>
              <a:rPr lang="en-US" altLang="zh-CN" sz="2400" spc="-5" dirty="0">
                <a:cs typeface="+mn-ea"/>
                <a:sym typeface="+mn-lt"/>
              </a:rPr>
              <a:t>o</a:t>
            </a:r>
            <a:r>
              <a:rPr lang="en-US" altLang="zh-CN" sz="2400" spc="-10" dirty="0">
                <a:cs typeface="+mn-ea"/>
                <a:sym typeface="+mn-lt"/>
              </a:rPr>
              <a:t>m</a:t>
            </a:r>
            <a:r>
              <a:rPr lang="en-US" altLang="zh-CN" sz="2400" spc="5" dirty="0">
                <a:cs typeface="+mn-ea"/>
                <a:sym typeface="+mn-lt"/>
              </a:rPr>
              <a:t>e</a:t>
            </a:r>
            <a:r>
              <a:rPr lang="en-US" altLang="zh-CN" sz="2400" dirty="0">
                <a:cs typeface="+mn-ea"/>
                <a:sym typeface="+mn-lt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661670" algn="l"/>
              </a:tabLst>
            </a:pP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8"/>
              <p:cNvSpPr txBox="1">
                <a:spLocks/>
              </p:cNvSpPr>
              <p:nvPr/>
            </p:nvSpPr>
            <p:spPr>
              <a:xfrm>
                <a:off x="708219" y="1440412"/>
                <a:ext cx="5013960" cy="405085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08885">
                  <a:lnSpc>
                    <a:spcPct val="100000"/>
                  </a:lnSpc>
                  <a:spcBef>
                    <a:spcPts val="100"/>
                  </a:spcBef>
                </a:pPr>
                <a:endParaRPr lang="en-US" i="1" dirty="0" smtClean="0">
                  <a:ea typeface="+mn-ea"/>
                  <a:cs typeface="+mn-ea"/>
                  <a:sym typeface="+mn-lt"/>
                </a:endParaRPr>
              </a:p>
              <a:p>
                <a:pPr marL="2280285" indent="0">
                  <a:lnSpc>
                    <a:spcPct val="100000"/>
                  </a:lnSpc>
                  <a:spcBef>
                    <a:spcPts val="1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𝐻</m:t>
                      </m:r>
                      <m:r>
                        <a:rPr lang="en-US" sz="2000" i="1" spc="-515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 </m:t>
                      </m:r>
                      <m:d>
                        <m:dPr>
                          <m:ctrlPr>
                            <a:rPr lang="en-US" sz="2000" i="1" spc="-580" dirty="0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2000" i="1" spc="-580" dirty="0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𝑋</m:t>
                          </m:r>
                          <m:r>
                            <a:rPr lang="en-US" sz="2000" i="1" spc="-390" dirty="0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 </m:t>
                          </m:r>
                        </m:e>
                      </m:d>
                      <m:r>
                        <a:rPr lang="en-US" sz="2000" b="0" i="1" spc="-204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 spc="-5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log</m:t>
                      </m:r>
                      <m:r>
                        <a:rPr lang="en-US" sz="2400" i="1" spc="-7" baseline="-25000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𝑘</m:t>
                      </m:r>
                    </m:oMath>
                  </m:oMathPara>
                </a14:m>
                <a:endParaRPr lang="en-US" sz="3600" dirty="0" smtClean="0">
                  <a:ea typeface="+mn-ea"/>
                  <a:cs typeface="+mn-ea"/>
                  <a:sym typeface="+mn-lt"/>
                </a:endParaRPr>
              </a:p>
              <a:p>
                <a:pPr marL="381000" marR="1275080" indent="-342900">
                  <a:lnSpc>
                    <a:spcPts val="2590"/>
                  </a:lnSpc>
                  <a:buFont typeface="Arial"/>
                  <a:buChar char="•"/>
                  <a:tabLst>
                    <a:tab pos="380365" algn="l"/>
                    <a:tab pos="381000" algn="l"/>
                  </a:tabLst>
                </a:pPr>
                <a:endParaRPr lang="en-US" sz="2400" spc="-10" dirty="0" smtClean="0">
                  <a:ea typeface="+mn-ea"/>
                  <a:cs typeface="+mn-ea"/>
                  <a:sym typeface="+mn-lt"/>
                </a:endParaRPr>
              </a:p>
              <a:p>
                <a:pPr marL="381000" marR="1275080" indent="-342900">
                  <a:lnSpc>
                    <a:spcPts val="2590"/>
                  </a:lnSpc>
                  <a:buFont typeface="Arial"/>
                  <a:buChar char="•"/>
                  <a:tabLst>
                    <a:tab pos="380365" algn="l"/>
                    <a:tab pos="381000" algn="l"/>
                  </a:tabLst>
                </a:pPr>
                <a:r>
                  <a:rPr lang="en-US" sz="2400" spc="-10" dirty="0" smtClean="0">
                    <a:ea typeface="+mn-ea"/>
                    <a:cs typeface="+mn-ea"/>
                    <a:sym typeface="+mn-lt"/>
                  </a:rPr>
                  <a:t>Equality </a:t>
                </a:r>
                <a:r>
                  <a:rPr lang="en-US" sz="2400" spc="-5" dirty="0" smtClean="0">
                    <a:ea typeface="+mn-ea"/>
                    <a:cs typeface="+mn-ea"/>
                    <a:sym typeface="+mn-lt"/>
                  </a:rPr>
                  <a:t>holds </a:t>
                </a:r>
                <a:r>
                  <a:rPr lang="en-US" sz="2400" dirty="0" smtClean="0">
                    <a:ea typeface="+mn-ea"/>
                    <a:cs typeface="+mn-ea"/>
                    <a:sym typeface="+mn-lt"/>
                  </a:rPr>
                  <a:t>when </a:t>
                </a:r>
                <a:r>
                  <a:rPr lang="en-US" sz="2400" spc="-5" dirty="0" smtClean="0">
                    <a:ea typeface="+mn-ea"/>
                    <a:cs typeface="+mn-ea"/>
                    <a:sym typeface="+mn-lt"/>
                  </a:rPr>
                  <a:t>all  </a:t>
                </a:r>
                <a:r>
                  <a:rPr lang="en-US" sz="2400" spc="-10" dirty="0" smtClean="0">
                    <a:ea typeface="+mn-ea"/>
                    <a:cs typeface="+mn-ea"/>
                    <a:sym typeface="+mn-lt"/>
                  </a:rPr>
                  <a:t>outcomes </a:t>
                </a:r>
                <a:r>
                  <a:rPr lang="en-US" sz="2400" spc="-15" dirty="0" smtClean="0">
                    <a:ea typeface="+mn-ea"/>
                    <a:cs typeface="+mn-ea"/>
                    <a:sym typeface="+mn-lt"/>
                  </a:rPr>
                  <a:t>are </a:t>
                </a:r>
                <a:r>
                  <a:rPr lang="en-US" sz="2400" spc="-5" dirty="0" smtClean="0">
                    <a:ea typeface="+mn-ea"/>
                    <a:cs typeface="+mn-ea"/>
                    <a:sym typeface="+mn-lt"/>
                  </a:rPr>
                  <a:t>equally</a:t>
                </a:r>
                <a:r>
                  <a:rPr lang="en-US" sz="2400" spc="-20" dirty="0" smtClean="0">
                    <a:ea typeface="+mn-ea"/>
                    <a:cs typeface="+mn-ea"/>
                    <a:sym typeface="+mn-lt"/>
                  </a:rPr>
                  <a:t> likely</a:t>
                </a:r>
                <a:endParaRPr lang="en-US" sz="2400" dirty="0" smtClean="0"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3000" dirty="0" smtClean="0">
                  <a:ea typeface="+mn-ea"/>
                  <a:cs typeface="+mn-ea"/>
                  <a:sym typeface="+mn-lt"/>
                </a:endParaRPr>
              </a:p>
              <a:p>
                <a:pPr marL="381000" marR="1285240" indent="-342900">
                  <a:lnSpc>
                    <a:spcPct val="90300"/>
                  </a:lnSpc>
                  <a:buFont typeface="Arial"/>
                  <a:buChar char="•"/>
                  <a:tabLst>
                    <a:tab pos="380365" algn="l"/>
                    <a:tab pos="381000" algn="l"/>
                    <a:tab pos="2534920" algn="l"/>
                  </a:tabLst>
                </a:pPr>
                <a:r>
                  <a:rPr lang="en-US" sz="2400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The </a:t>
                </a:r>
                <a:r>
                  <a:rPr lang="en-US" sz="2400" spc="-15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more </a:t>
                </a:r>
                <a:r>
                  <a:rPr lang="en-US" sz="2400" spc="-5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the probability  distribution </a:t>
                </a:r>
                <a:r>
                  <a:rPr lang="en-US" sz="2400" spc="-10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that deviates  from</a:t>
                </a:r>
                <a:r>
                  <a:rPr lang="en-US" sz="2400" spc="-5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sz="2400" spc="-25" dirty="0" smtClean="0">
                    <a:solidFill>
                      <a:srgbClr val="FF0000"/>
                    </a:solidFill>
                    <a:ea typeface="+mn-ea"/>
                    <a:cs typeface="+mn-ea"/>
                    <a:sym typeface="+mn-lt"/>
                  </a:rPr>
                  <a:t>uniformity, </a:t>
                </a:r>
                <a:r>
                  <a:rPr lang="en-US" sz="2400" spc="-5" dirty="0" smtClean="0">
                    <a:solidFill>
                      <a:srgbClr val="0000FF"/>
                    </a:solidFill>
                    <a:ea typeface="+mn-ea"/>
                    <a:cs typeface="+mn-ea"/>
                    <a:sym typeface="+mn-lt"/>
                  </a:rPr>
                  <a:t>the</a:t>
                </a:r>
                <a:r>
                  <a:rPr lang="en-US" sz="2400" spc="-75" dirty="0" smtClean="0">
                    <a:solidFill>
                      <a:srgbClr val="0000FF"/>
                    </a:solidFill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sz="2400" spc="-10" dirty="0" smtClean="0">
                    <a:solidFill>
                      <a:srgbClr val="0000FF"/>
                    </a:solidFill>
                    <a:ea typeface="+mn-ea"/>
                    <a:cs typeface="+mn-ea"/>
                    <a:sym typeface="+mn-lt"/>
                  </a:rPr>
                  <a:t>lower  </a:t>
                </a:r>
                <a:r>
                  <a:rPr lang="en-US" sz="2400" spc="-5" dirty="0" smtClean="0">
                    <a:solidFill>
                      <a:srgbClr val="0000FF"/>
                    </a:solidFill>
                    <a:ea typeface="+mn-ea"/>
                    <a:cs typeface="+mn-ea"/>
                    <a:sym typeface="+mn-lt"/>
                  </a:rPr>
                  <a:t>the </a:t>
                </a:r>
                <a:r>
                  <a:rPr lang="en-US" sz="2400" spc="-15" dirty="0" smtClean="0">
                    <a:solidFill>
                      <a:srgbClr val="0000FF"/>
                    </a:solidFill>
                    <a:ea typeface="+mn-ea"/>
                    <a:cs typeface="+mn-ea"/>
                    <a:sym typeface="+mn-lt"/>
                  </a:rPr>
                  <a:t>entropy</a:t>
                </a:r>
                <a:endParaRPr 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19" y="1440412"/>
                <a:ext cx="5013960" cy="4050853"/>
              </a:xfrm>
              <a:prstGeom prst="rect">
                <a:avLst/>
              </a:prstGeom>
              <a:blipFill>
                <a:blip r:embed="rId2"/>
                <a:stretch>
                  <a:fillRect l="-2673" b="-3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9"/>
          <p:cNvSpPr/>
          <p:nvPr/>
        </p:nvSpPr>
        <p:spPr>
          <a:xfrm>
            <a:off x="4977245" y="3413051"/>
            <a:ext cx="3202966" cy="2570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924929" y="6050153"/>
            <a:ext cx="16256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cs typeface="+mn-ea"/>
                <a:sym typeface="+mn-lt"/>
              </a:rPr>
              <a:t>e.g. </a:t>
            </a:r>
            <a:r>
              <a:rPr sz="1800" spc="-15" dirty="0">
                <a:cs typeface="+mn-ea"/>
                <a:sym typeface="+mn-lt"/>
              </a:rPr>
              <a:t>for </a:t>
            </a:r>
            <a:r>
              <a:rPr sz="1800" dirty="0">
                <a:cs typeface="+mn-ea"/>
                <a:sym typeface="+mn-lt"/>
              </a:rPr>
              <a:t>a</a:t>
            </a:r>
            <a:r>
              <a:rPr sz="1800" spc="-40" dirty="0">
                <a:cs typeface="+mn-ea"/>
                <a:sym typeface="+mn-lt"/>
              </a:rPr>
              <a:t> </a:t>
            </a:r>
            <a:r>
              <a:rPr sz="1800" spc="-10" dirty="0">
                <a:cs typeface="+mn-ea"/>
                <a:sym typeface="+mn-lt"/>
              </a:rPr>
              <a:t>random  </a:t>
            </a:r>
            <a:r>
              <a:rPr sz="1800" spc="-5" dirty="0">
                <a:cs typeface="+mn-ea"/>
                <a:sym typeface="+mn-lt"/>
              </a:rPr>
              <a:t>binary</a:t>
            </a:r>
            <a:r>
              <a:rPr sz="1800" spc="-10" dirty="0">
                <a:cs typeface="+mn-ea"/>
                <a:sym typeface="+mn-lt"/>
              </a:rPr>
              <a:t> variable</a:t>
            </a:r>
            <a:endParaRPr sz="180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07663" y="5718617"/>
                <a:ext cx="601510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𝐼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3" y="5718617"/>
                <a:ext cx="6015108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649981" y="3192323"/>
                <a:ext cx="634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𝑋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81" y="3192323"/>
                <a:ext cx="634148" cy="307777"/>
              </a:xfrm>
              <a:prstGeom prst="rect">
                <a:avLst/>
              </a:prstGeom>
              <a:blipFill>
                <a:blip r:embed="rId5"/>
                <a:stretch>
                  <a:fillRect l="-9615" t="-4000" r="-14423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8294255" y="5613982"/>
                <a:ext cx="608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55" y="5613982"/>
                <a:ext cx="608564" cy="307777"/>
              </a:xfrm>
              <a:prstGeom prst="rect">
                <a:avLst/>
              </a:prstGeom>
              <a:blipFill>
                <a:blip r:embed="rId6"/>
                <a:stretch>
                  <a:fillRect l="-10101" t="-2000" r="-1515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6277897" y="2979522"/>
            <a:ext cx="93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cs typeface="+mn-ea"/>
                <a:sym typeface="+mn-lt"/>
              </a:rPr>
              <a:t>Binary</a:t>
            </a:r>
            <a:endParaRPr lang="zh-CN" altLang="en-US" sz="2000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626353" y="3536010"/>
                <a:ext cx="23884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53" y="3536010"/>
                <a:ext cx="238847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6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ea typeface="+mn-ea"/>
                <a:cs typeface="+mn-ea"/>
                <a:sym typeface="+mn-lt"/>
              </a:rPr>
              <a:t>Entropy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Lower </a:t>
            </a:r>
            <a:r>
              <a:rPr lang="en-US" altLang="zh-CN" spc="105" dirty="0" smtClean="0">
                <a:ea typeface="+mn-ea"/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spc="105" dirty="0" smtClean="0">
                <a:ea typeface="+mn-ea"/>
                <a:cs typeface="+mn-ea"/>
                <a:sym typeface="+mn-lt"/>
              </a:rPr>
              <a:t>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better</a:t>
            </a:r>
            <a:r>
              <a:rPr lang="en-US" altLang="zh-CN" spc="-19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purity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5" dirty="0">
                <a:cs typeface="+mn-ea"/>
                <a:sym typeface="+mn-lt"/>
              </a:rPr>
              <a:t>Entropy </a:t>
            </a:r>
            <a:r>
              <a:rPr lang="en-US" altLang="zh-CN" spc="-10" dirty="0">
                <a:cs typeface="+mn-ea"/>
                <a:sym typeface="+mn-lt"/>
              </a:rPr>
              <a:t>measures </a:t>
            </a:r>
            <a:r>
              <a:rPr lang="en-US" altLang="zh-CN" dirty="0">
                <a:cs typeface="+mn-ea"/>
                <a:sym typeface="+mn-lt"/>
              </a:rPr>
              <a:t>the</a:t>
            </a:r>
            <a:r>
              <a:rPr lang="en-US" altLang="zh-CN" spc="-45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purity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4695056" y="4403852"/>
            <a:ext cx="383476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tabLst>
                <a:tab pos="1115695" algn="l"/>
              </a:tabLst>
            </a:pP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distribution is less</a:t>
            </a:r>
            <a:r>
              <a:rPr sz="2400" spc="-7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+mn-ea"/>
                <a:sym typeface="+mn-lt"/>
              </a:rPr>
              <a:t>uniform  </a:t>
            </a:r>
            <a:r>
              <a:rPr sz="2400" spc="-15" dirty="0" smtClean="0">
                <a:solidFill>
                  <a:srgbClr val="FF0000"/>
                </a:solidFill>
                <a:cs typeface="+mn-ea"/>
                <a:sym typeface="+mn-lt"/>
              </a:rPr>
              <a:t>Entropy</a:t>
            </a:r>
            <a:r>
              <a:rPr lang="en-US" sz="2400" spc="-15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lt"/>
              </a:rPr>
              <a:t>is</a:t>
            </a:r>
            <a:r>
              <a:rPr sz="2400" spc="-15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+mn-ea"/>
                <a:sym typeface="+mn-lt"/>
              </a:rPr>
              <a:t>lower</a:t>
            </a:r>
            <a:endParaRPr sz="2400" dirty="0"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node is</a:t>
            </a:r>
            <a:r>
              <a:rPr sz="2400" spc="-1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+mn-ea"/>
                <a:sym typeface="+mn-lt"/>
              </a:rPr>
              <a:t>purer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2036" y="2636837"/>
            <a:ext cx="3505781" cy="1803132"/>
            <a:chOff x="7356" y="2708275"/>
            <a:chExt cx="3505781" cy="1803132"/>
          </a:xfrm>
        </p:grpSpPr>
        <p:sp>
          <p:nvSpPr>
            <p:cNvPr id="8" name="object 4"/>
            <p:cNvSpPr/>
            <p:nvPr/>
          </p:nvSpPr>
          <p:spPr>
            <a:xfrm>
              <a:off x="1690687" y="2708275"/>
              <a:ext cx="1822450" cy="1424305"/>
            </a:xfrm>
            <a:custGeom>
              <a:avLst/>
              <a:gdLst/>
              <a:ahLst/>
              <a:cxnLst/>
              <a:rect l="l" t="t" r="r" b="b"/>
              <a:pathLst>
                <a:path w="1822450" h="1424304">
                  <a:moveTo>
                    <a:pt x="911225" y="0"/>
                  </a:moveTo>
                  <a:lnTo>
                    <a:pt x="857683" y="1208"/>
                  </a:lnTo>
                  <a:lnTo>
                    <a:pt x="804956" y="4790"/>
                  </a:lnTo>
                  <a:lnTo>
                    <a:pt x="753130" y="10677"/>
                  </a:lnTo>
                  <a:lnTo>
                    <a:pt x="702289" y="18804"/>
                  </a:lnTo>
                  <a:lnTo>
                    <a:pt x="652519" y="29103"/>
                  </a:lnTo>
                  <a:lnTo>
                    <a:pt x="603906" y="41508"/>
                  </a:lnTo>
                  <a:lnTo>
                    <a:pt x="556535" y="55951"/>
                  </a:lnTo>
                  <a:lnTo>
                    <a:pt x="510491" y="72367"/>
                  </a:lnTo>
                  <a:lnTo>
                    <a:pt x="465860" y="90688"/>
                  </a:lnTo>
                  <a:lnTo>
                    <a:pt x="422728" y="110848"/>
                  </a:lnTo>
                  <a:lnTo>
                    <a:pt x="381179" y="132780"/>
                  </a:lnTo>
                  <a:lnTo>
                    <a:pt x="341300" y="156416"/>
                  </a:lnTo>
                  <a:lnTo>
                    <a:pt x="303175" y="181691"/>
                  </a:lnTo>
                  <a:lnTo>
                    <a:pt x="266891" y="208537"/>
                  </a:lnTo>
                  <a:lnTo>
                    <a:pt x="232533" y="236888"/>
                  </a:lnTo>
                  <a:lnTo>
                    <a:pt x="200186" y="266677"/>
                  </a:lnTo>
                  <a:lnTo>
                    <a:pt x="169935" y="297837"/>
                  </a:lnTo>
                  <a:lnTo>
                    <a:pt x="141866" y="330302"/>
                  </a:lnTo>
                  <a:lnTo>
                    <a:pt x="116065" y="364004"/>
                  </a:lnTo>
                  <a:lnTo>
                    <a:pt x="92618" y="398876"/>
                  </a:lnTo>
                  <a:lnTo>
                    <a:pt x="71608" y="434853"/>
                  </a:lnTo>
                  <a:lnTo>
                    <a:pt x="53123" y="471867"/>
                  </a:lnTo>
                  <a:lnTo>
                    <a:pt x="37247" y="509851"/>
                  </a:lnTo>
                  <a:lnTo>
                    <a:pt x="24066" y="548739"/>
                  </a:lnTo>
                  <a:lnTo>
                    <a:pt x="13665" y="588464"/>
                  </a:lnTo>
                  <a:lnTo>
                    <a:pt x="6130" y="628960"/>
                  </a:lnTo>
                  <a:lnTo>
                    <a:pt x="1546" y="670158"/>
                  </a:lnTo>
                  <a:lnTo>
                    <a:pt x="0" y="711993"/>
                  </a:lnTo>
                  <a:lnTo>
                    <a:pt x="1546" y="753828"/>
                  </a:lnTo>
                  <a:lnTo>
                    <a:pt x="6130" y="795027"/>
                  </a:lnTo>
                  <a:lnTo>
                    <a:pt x="13665" y="835522"/>
                  </a:lnTo>
                  <a:lnTo>
                    <a:pt x="24066" y="875247"/>
                  </a:lnTo>
                  <a:lnTo>
                    <a:pt x="37247" y="914135"/>
                  </a:lnTo>
                  <a:lnTo>
                    <a:pt x="53123" y="952120"/>
                  </a:lnTo>
                  <a:lnTo>
                    <a:pt x="71608" y="989134"/>
                  </a:lnTo>
                  <a:lnTo>
                    <a:pt x="92618" y="1025110"/>
                  </a:lnTo>
                  <a:lnTo>
                    <a:pt x="116065" y="1059983"/>
                  </a:lnTo>
                  <a:lnTo>
                    <a:pt x="141866" y="1093685"/>
                  </a:lnTo>
                  <a:lnTo>
                    <a:pt x="169935" y="1126149"/>
                  </a:lnTo>
                  <a:lnTo>
                    <a:pt x="200186" y="1157309"/>
                  </a:lnTo>
                  <a:lnTo>
                    <a:pt x="232533" y="1187098"/>
                  </a:lnTo>
                  <a:lnTo>
                    <a:pt x="266891" y="1215449"/>
                  </a:lnTo>
                  <a:lnTo>
                    <a:pt x="303175" y="1242295"/>
                  </a:lnTo>
                  <a:lnTo>
                    <a:pt x="341300" y="1267570"/>
                  </a:lnTo>
                  <a:lnTo>
                    <a:pt x="381179" y="1291207"/>
                  </a:lnTo>
                  <a:lnTo>
                    <a:pt x="422728" y="1313138"/>
                  </a:lnTo>
                  <a:lnTo>
                    <a:pt x="465860" y="1333298"/>
                  </a:lnTo>
                  <a:lnTo>
                    <a:pt x="510491" y="1351619"/>
                  </a:lnTo>
                  <a:lnTo>
                    <a:pt x="556535" y="1368035"/>
                  </a:lnTo>
                  <a:lnTo>
                    <a:pt x="603906" y="1382479"/>
                  </a:lnTo>
                  <a:lnTo>
                    <a:pt x="652519" y="1394884"/>
                  </a:lnTo>
                  <a:lnTo>
                    <a:pt x="702289" y="1405183"/>
                  </a:lnTo>
                  <a:lnTo>
                    <a:pt x="753130" y="1413309"/>
                  </a:lnTo>
                  <a:lnTo>
                    <a:pt x="804956" y="1419197"/>
                  </a:lnTo>
                  <a:lnTo>
                    <a:pt x="857683" y="1422778"/>
                  </a:lnTo>
                  <a:lnTo>
                    <a:pt x="911225" y="1423987"/>
                  </a:lnTo>
                  <a:lnTo>
                    <a:pt x="964766" y="1422778"/>
                  </a:lnTo>
                  <a:lnTo>
                    <a:pt x="1017493" y="1419197"/>
                  </a:lnTo>
                  <a:lnTo>
                    <a:pt x="1069319" y="1413309"/>
                  </a:lnTo>
                  <a:lnTo>
                    <a:pt x="1120160" y="1405183"/>
                  </a:lnTo>
                  <a:lnTo>
                    <a:pt x="1169930" y="1394884"/>
                  </a:lnTo>
                  <a:lnTo>
                    <a:pt x="1218543" y="1382479"/>
                  </a:lnTo>
                  <a:lnTo>
                    <a:pt x="1265915" y="1368035"/>
                  </a:lnTo>
                  <a:lnTo>
                    <a:pt x="1311959" y="1351619"/>
                  </a:lnTo>
                  <a:lnTo>
                    <a:pt x="1356589" y="1333298"/>
                  </a:lnTo>
                  <a:lnTo>
                    <a:pt x="1399722" y="1313138"/>
                  </a:lnTo>
                  <a:lnTo>
                    <a:pt x="1441270" y="1291207"/>
                  </a:lnTo>
                  <a:lnTo>
                    <a:pt x="1481150" y="1267570"/>
                  </a:lnTo>
                  <a:lnTo>
                    <a:pt x="1519274" y="1242295"/>
                  </a:lnTo>
                  <a:lnTo>
                    <a:pt x="1555558" y="1215449"/>
                  </a:lnTo>
                  <a:lnTo>
                    <a:pt x="1589917" y="1187098"/>
                  </a:lnTo>
                  <a:lnTo>
                    <a:pt x="1622264" y="1157309"/>
                  </a:lnTo>
                  <a:lnTo>
                    <a:pt x="1652514" y="1126149"/>
                  </a:lnTo>
                  <a:lnTo>
                    <a:pt x="1680583" y="1093685"/>
                  </a:lnTo>
                  <a:lnTo>
                    <a:pt x="1706384" y="1059983"/>
                  </a:lnTo>
                  <a:lnTo>
                    <a:pt x="1729832" y="1025110"/>
                  </a:lnTo>
                  <a:lnTo>
                    <a:pt x="1750841" y="989134"/>
                  </a:lnTo>
                  <a:lnTo>
                    <a:pt x="1769326" y="952120"/>
                  </a:lnTo>
                  <a:lnTo>
                    <a:pt x="1785202" y="914135"/>
                  </a:lnTo>
                  <a:lnTo>
                    <a:pt x="1798383" y="875247"/>
                  </a:lnTo>
                  <a:lnTo>
                    <a:pt x="1808784" y="835522"/>
                  </a:lnTo>
                  <a:lnTo>
                    <a:pt x="1816319" y="795027"/>
                  </a:lnTo>
                  <a:lnTo>
                    <a:pt x="1820903" y="753828"/>
                  </a:lnTo>
                  <a:lnTo>
                    <a:pt x="1822450" y="711993"/>
                  </a:lnTo>
                  <a:lnTo>
                    <a:pt x="1820903" y="670158"/>
                  </a:lnTo>
                  <a:lnTo>
                    <a:pt x="1816319" y="628960"/>
                  </a:lnTo>
                  <a:lnTo>
                    <a:pt x="1808784" y="588464"/>
                  </a:lnTo>
                  <a:lnTo>
                    <a:pt x="1798383" y="548739"/>
                  </a:lnTo>
                  <a:lnTo>
                    <a:pt x="1785202" y="509851"/>
                  </a:lnTo>
                  <a:lnTo>
                    <a:pt x="1769326" y="471867"/>
                  </a:lnTo>
                  <a:lnTo>
                    <a:pt x="1750841" y="434853"/>
                  </a:lnTo>
                  <a:lnTo>
                    <a:pt x="1729832" y="398876"/>
                  </a:lnTo>
                  <a:lnTo>
                    <a:pt x="1706384" y="364004"/>
                  </a:lnTo>
                  <a:lnTo>
                    <a:pt x="1680583" y="330302"/>
                  </a:lnTo>
                  <a:lnTo>
                    <a:pt x="1652514" y="297837"/>
                  </a:lnTo>
                  <a:lnTo>
                    <a:pt x="1622264" y="266677"/>
                  </a:lnTo>
                  <a:lnTo>
                    <a:pt x="1589917" y="236888"/>
                  </a:lnTo>
                  <a:lnTo>
                    <a:pt x="1555558" y="208537"/>
                  </a:lnTo>
                  <a:lnTo>
                    <a:pt x="1519274" y="181691"/>
                  </a:lnTo>
                  <a:lnTo>
                    <a:pt x="1481150" y="156416"/>
                  </a:lnTo>
                  <a:lnTo>
                    <a:pt x="1441270" y="132780"/>
                  </a:lnTo>
                  <a:lnTo>
                    <a:pt x="1399722" y="110848"/>
                  </a:lnTo>
                  <a:lnTo>
                    <a:pt x="1356589" y="90688"/>
                  </a:lnTo>
                  <a:lnTo>
                    <a:pt x="1311959" y="72367"/>
                  </a:lnTo>
                  <a:lnTo>
                    <a:pt x="1265915" y="55951"/>
                  </a:lnTo>
                  <a:lnTo>
                    <a:pt x="1218543" y="41508"/>
                  </a:lnTo>
                  <a:lnTo>
                    <a:pt x="1169930" y="29103"/>
                  </a:lnTo>
                  <a:lnTo>
                    <a:pt x="1120160" y="18804"/>
                  </a:lnTo>
                  <a:lnTo>
                    <a:pt x="1069319" y="10677"/>
                  </a:lnTo>
                  <a:lnTo>
                    <a:pt x="1017493" y="4790"/>
                  </a:lnTo>
                  <a:lnTo>
                    <a:pt x="964766" y="1208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1690687" y="2708275"/>
              <a:ext cx="1822450" cy="1424305"/>
            </a:xfrm>
            <a:custGeom>
              <a:avLst/>
              <a:gdLst/>
              <a:ahLst/>
              <a:cxnLst/>
              <a:rect l="l" t="t" r="r" b="b"/>
              <a:pathLst>
                <a:path w="1822450" h="1424304">
                  <a:moveTo>
                    <a:pt x="0" y="711994"/>
                  </a:moveTo>
                  <a:lnTo>
                    <a:pt x="1546" y="670158"/>
                  </a:lnTo>
                  <a:lnTo>
                    <a:pt x="6130" y="628960"/>
                  </a:lnTo>
                  <a:lnTo>
                    <a:pt x="13665" y="588465"/>
                  </a:lnTo>
                  <a:lnTo>
                    <a:pt x="24066" y="548740"/>
                  </a:lnTo>
                  <a:lnTo>
                    <a:pt x="37247" y="509852"/>
                  </a:lnTo>
                  <a:lnTo>
                    <a:pt x="53123" y="471867"/>
                  </a:lnTo>
                  <a:lnTo>
                    <a:pt x="71608" y="434853"/>
                  </a:lnTo>
                  <a:lnTo>
                    <a:pt x="92617" y="398877"/>
                  </a:lnTo>
                  <a:lnTo>
                    <a:pt x="116065" y="364004"/>
                  </a:lnTo>
                  <a:lnTo>
                    <a:pt x="141866" y="330302"/>
                  </a:lnTo>
                  <a:lnTo>
                    <a:pt x="169935" y="297838"/>
                  </a:lnTo>
                  <a:lnTo>
                    <a:pt x="200185" y="266678"/>
                  </a:lnTo>
                  <a:lnTo>
                    <a:pt x="232533" y="236889"/>
                  </a:lnTo>
                  <a:lnTo>
                    <a:pt x="266891" y="208538"/>
                  </a:lnTo>
                  <a:lnTo>
                    <a:pt x="303175" y="181691"/>
                  </a:lnTo>
                  <a:lnTo>
                    <a:pt x="341300" y="156417"/>
                  </a:lnTo>
                  <a:lnTo>
                    <a:pt x="381179" y="132780"/>
                  </a:lnTo>
                  <a:lnTo>
                    <a:pt x="422728" y="110848"/>
                  </a:lnTo>
                  <a:lnTo>
                    <a:pt x="465860" y="90689"/>
                  </a:lnTo>
                  <a:lnTo>
                    <a:pt x="510491" y="72367"/>
                  </a:lnTo>
                  <a:lnTo>
                    <a:pt x="556535" y="55952"/>
                  </a:lnTo>
                  <a:lnTo>
                    <a:pt x="603906" y="41508"/>
                  </a:lnTo>
                  <a:lnTo>
                    <a:pt x="652519" y="29103"/>
                  </a:lnTo>
                  <a:lnTo>
                    <a:pt x="702289" y="18804"/>
                  </a:lnTo>
                  <a:lnTo>
                    <a:pt x="753130" y="10677"/>
                  </a:lnTo>
                  <a:lnTo>
                    <a:pt x="804956" y="4790"/>
                  </a:lnTo>
                  <a:lnTo>
                    <a:pt x="857683" y="1208"/>
                  </a:lnTo>
                  <a:lnTo>
                    <a:pt x="911225" y="0"/>
                  </a:lnTo>
                  <a:lnTo>
                    <a:pt x="964766" y="1208"/>
                  </a:lnTo>
                  <a:lnTo>
                    <a:pt x="1017493" y="4790"/>
                  </a:lnTo>
                  <a:lnTo>
                    <a:pt x="1069319" y="10677"/>
                  </a:lnTo>
                  <a:lnTo>
                    <a:pt x="1120160" y="18804"/>
                  </a:lnTo>
                  <a:lnTo>
                    <a:pt x="1169930" y="29103"/>
                  </a:lnTo>
                  <a:lnTo>
                    <a:pt x="1218543" y="41508"/>
                  </a:lnTo>
                  <a:lnTo>
                    <a:pt x="1265915" y="55952"/>
                  </a:lnTo>
                  <a:lnTo>
                    <a:pt x="1311958" y="72367"/>
                  </a:lnTo>
                  <a:lnTo>
                    <a:pt x="1356589" y="90689"/>
                  </a:lnTo>
                  <a:lnTo>
                    <a:pt x="1399722" y="110848"/>
                  </a:lnTo>
                  <a:lnTo>
                    <a:pt x="1441270" y="132780"/>
                  </a:lnTo>
                  <a:lnTo>
                    <a:pt x="1481149" y="156417"/>
                  </a:lnTo>
                  <a:lnTo>
                    <a:pt x="1519274" y="181691"/>
                  </a:lnTo>
                  <a:lnTo>
                    <a:pt x="1555558" y="208538"/>
                  </a:lnTo>
                  <a:lnTo>
                    <a:pt x="1589916" y="236889"/>
                  </a:lnTo>
                  <a:lnTo>
                    <a:pt x="1622264" y="266678"/>
                  </a:lnTo>
                  <a:lnTo>
                    <a:pt x="1652514" y="297838"/>
                  </a:lnTo>
                  <a:lnTo>
                    <a:pt x="1680583" y="330302"/>
                  </a:lnTo>
                  <a:lnTo>
                    <a:pt x="1706384" y="364004"/>
                  </a:lnTo>
                  <a:lnTo>
                    <a:pt x="1729832" y="398877"/>
                  </a:lnTo>
                  <a:lnTo>
                    <a:pt x="1750841" y="434853"/>
                  </a:lnTo>
                  <a:lnTo>
                    <a:pt x="1769326" y="471867"/>
                  </a:lnTo>
                  <a:lnTo>
                    <a:pt x="1785202" y="509852"/>
                  </a:lnTo>
                  <a:lnTo>
                    <a:pt x="1798383" y="548740"/>
                  </a:lnTo>
                  <a:lnTo>
                    <a:pt x="1808784" y="588465"/>
                  </a:lnTo>
                  <a:lnTo>
                    <a:pt x="1816319" y="628960"/>
                  </a:lnTo>
                  <a:lnTo>
                    <a:pt x="1820903" y="670158"/>
                  </a:lnTo>
                  <a:lnTo>
                    <a:pt x="1822450" y="711994"/>
                  </a:lnTo>
                  <a:lnTo>
                    <a:pt x="1820903" y="753829"/>
                  </a:lnTo>
                  <a:lnTo>
                    <a:pt x="1816319" y="795027"/>
                  </a:lnTo>
                  <a:lnTo>
                    <a:pt x="1808784" y="835522"/>
                  </a:lnTo>
                  <a:lnTo>
                    <a:pt x="1798383" y="875247"/>
                  </a:lnTo>
                  <a:lnTo>
                    <a:pt x="1785202" y="914135"/>
                  </a:lnTo>
                  <a:lnTo>
                    <a:pt x="1769326" y="952120"/>
                  </a:lnTo>
                  <a:lnTo>
                    <a:pt x="1750841" y="989134"/>
                  </a:lnTo>
                  <a:lnTo>
                    <a:pt x="1729832" y="1025110"/>
                  </a:lnTo>
                  <a:lnTo>
                    <a:pt x="1706384" y="1059983"/>
                  </a:lnTo>
                  <a:lnTo>
                    <a:pt x="1680583" y="1093685"/>
                  </a:lnTo>
                  <a:lnTo>
                    <a:pt x="1652514" y="1126149"/>
                  </a:lnTo>
                  <a:lnTo>
                    <a:pt x="1622264" y="1157309"/>
                  </a:lnTo>
                  <a:lnTo>
                    <a:pt x="1589916" y="1187098"/>
                  </a:lnTo>
                  <a:lnTo>
                    <a:pt x="1555558" y="1215449"/>
                  </a:lnTo>
                  <a:lnTo>
                    <a:pt x="1519274" y="1242295"/>
                  </a:lnTo>
                  <a:lnTo>
                    <a:pt x="1481149" y="1267570"/>
                  </a:lnTo>
                  <a:lnTo>
                    <a:pt x="1441270" y="1291207"/>
                  </a:lnTo>
                  <a:lnTo>
                    <a:pt x="1399722" y="1313139"/>
                  </a:lnTo>
                  <a:lnTo>
                    <a:pt x="1356589" y="1333298"/>
                  </a:lnTo>
                  <a:lnTo>
                    <a:pt x="1311958" y="1351620"/>
                  </a:lnTo>
                  <a:lnTo>
                    <a:pt x="1265915" y="1368035"/>
                  </a:lnTo>
                  <a:lnTo>
                    <a:pt x="1218543" y="1382479"/>
                  </a:lnTo>
                  <a:lnTo>
                    <a:pt x="1169930" y="1394884"/>
                  </a:lnTo>
                  <a:lnTo>
                    <a:pt x="1120160" y="1405183"/>
                  </a:lnTo>
                  <a:lnTo>
                    <a:pt x="1069319" y="1413310"/>
                  </a:lnTo>
                  <a:lnTo>
                    <a:pt x="1017493" y="1419197"/>
                  </a:lnTo>
                  <a:lnTo>
                    <a:pt x="964766" y="1422779"/>
                  </a:lnTo>
                  <a:lnTo>
                    <a:pt x="911225" y="1423988"/>
                  </a:lnTo>
                  <a:lnTo>
                    <a:pt x="857683" y="1422779"/>
                  </a:lnTo>
                  <a:lnTo>
                    <a:pt x="804956" y="1419197"/>
                  </a:lnTo>
                  <a:lnTo>
                    <a:pt x="753130" y="1413310"/>
                  </a:lnTo>
                  <a:lnTo>
                    <a:pt x="702289" y="1405183"/>
                  </a:lnTo>
                  <a:lnTo>
                    <a:pt x="652519" y="1394884"/>
                  </a:lnTo>
                  <a:lnTo>
                    <a:pt x="603906" y="1382479"/>
                  </a:lnTo>
                  <a:lnTo>
                    <a:pt x="556535" y="1368035"/>
                  </a:lnTo>
                  <a:lnTo>
                    <a:pt x="510491" y="1351620"/>
                  </a:lnTo>
                  <a:lnTo>
                    <a:pt x="465860" y="1333298"/>
                  </a:lnTo>
                  <a:lnTo>
                    <a:pt x="422728" y="1313139"/>
                  </a:lnTo>
                  <a:lnTo>
                    <a:pt x="381179" y="1291207"/>
                  </a:lnTo>
                  <a:lnTo>
                    <a:pt x="341300" y="1267570"/>
                  </a:lnTo>
                  <a:lnTo>
                    <a:pt x="303175" y="1242295"/>
                  </a:lnTo>
                  <a:lnTo>
                    <a:pt x="266891" y="1215449"/>
                  </a:lnTo>
                  <a:lnTo>
                    <a:pt x="232533" y="1187098"/>
                  </a:lnTo>
                  <a:lnTo>
                    <a:pt x="200185" y="1157309"/>
                  </a:lnTo>
                  <a:lnTo>
                    <a:pt x="169935" y="1126149"/>
                  </a:lnTo>
                  <a:lnTo>
                    <a:pt x="141866" y="1093685"/>
                  </a:lnTo>
                  <a:lnTo>
                    <a:pt x="116065" y="1059983"/>
                  </a:lnTo>
                  <a:lnTo>
                    <a:pt x="92617" y="1025110"/>
                  </a:lnTo>
                  <a:lnTo>
                    <a:pt x="71608" y="989134"/>
                  </a:lnTo>
                  <a:lnTo>
                    <a:pt x="53123" y="952120"/>
                  </a:lnTo>
                  <a:lnTo>
                    <a:pt x="37247" y="914135"/>
                  </a:lnTo>
                  <a:lnTo>
                    <a:pt x="24066" y="875247"/>
                  </a:lnTo>
                  <a:lnTo>
                    <a:pt x="13665" y="835522"/>
                  </a:lnTo>
                  <a:lnTo>
                    <a:pt x="6130" y="795027"/>
                  </a:lnTo>
                  <a:lnTo>
                    <a:pt x="1546" y="753829"/>
                  </a:lnTo>
                  <a:lnTo>
                    <a:pt x="0" y="7119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2447925" y="3111500"/>
              <a:ext cx="307975" cy="5803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cs typeface="+mn-ea"/>
                  <a:sym typeface="+mn-lt"/>
                </a:rPr>
                <a:t>4</a:t>
              </a:r>
              <a:r>
                <a:rPr sz="1800" spc="-9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</a:t>
              </a:r>
              <a:endParaRPr sz="1800">
                <a:cs typeface="+mn-ea"/>
                <a:sym typeface="+mn-lt"/>
              </a:endParaRPr>
            </a:p>
            <a:p>
              <a:pPr marL="34925">
                <a:lnSpc>
                  <a:spcPct val="100000"/>
                </a:lnSpc>
                <a:spcBef>
                  <a:spcPts val="45"/>
                </a:spcBef>
              </a:pPr>
              <a:r>
                <a:rPr sz="1800" dirty="0">
                  <a:cs typeface="+mn-ea"/>
                  <a:sym typeface="+mn-lt"/>
                </a:rPr>
                <a:t>4</a:t>
              </a:r>
              <a:r>
                <a:rPr sz="1800" spc="-9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-</a:t>
              </a:r>
              <a:endParaRPr sz="1800"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3320" y="2883294"/>
                  <a:ext cx="1490023" cy="57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𝑌𝑒𝑠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" y="2883294"/>
                  <a:ext cx="1490023" cy="5771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356" y="3934261"/>
                  <a:ext cx="1881605" cy="57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𝑁𝑜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=1−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" y="3934261"/>
                  <a:ext cx="1881605" cy="577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4498975" y="2636837"/>
            <a:ext cx="4016375" cy="1424305"/>
            <a:chOff x="4498975" y="2636837"/>
            <a:chExt cx="4016375" cy="1424305"/>
          </a:xfrm>
        </p:grpSpPr>
        <p:sp>
          <p:nvSpPr>
            <p:cNvPr id="11" name="object 7"/>
            <p:cNvSpPr/>
            <p:nvPr/>
          </p:nvSpPr>
          <p:spPr>
            <a:xfrm>
              <a:off x="4498975" y="2636837"/>
              <a:ext cx="1822450" cy="1424305"/>
            </a:xfrm>
            <a:custGeom>
              <a:avLst/>
              <a:gdLst/>
              <a:ahLst/>
              <a:cxnLst/>
              <a:rect l="l" t="t" r="r" b="b"/>
              <a:pathLst>
                <a:path w="1822450" h="1424304">
                  <a:moveTo>
                    <a:pt x="911225" y="0"/>
                  </a:moveTo>
                  <a:lnTo>
                    <a:pt x="857683" y="1208"/>
                  </a:lnTo>
                  <a:lnTo>
                    <a:pt x="804956" y="4790"/>
                  </a:lnTo>
                  <a:lnTo>
                    <a:pt x="753130" y="10677"/>
                  </a:lnTo>
                  <a:lnTo>
                    <a:pt x="702289" y="18804"/>
                  </a:lnTo>
                  <a:lnTo>
                    <a:pt x="652519" y="29103"/>
                  </a:lnTo>
                  <a:lnTo>
                    <a:pt x="603906" y="41508"/>
                  </a:lnTo>
                  <a:lnTo>
                    <a:pt x="556535" y="55952"/>
                  </a:lnTo>
                  <a:lnTo>
                    <a:pt x="510491" y="72368"/>
                  </a:lnTo>
                  <a:lnTo>
                    <a:pt x="465860" y="90689"/>
                  </a:lnTo>
                  <a:lnTo>
                    <a:pt x="422728" y="110849"/>
                  </a:lnTo>
                  <a:lnTo>
                    <a:pt x="381179" y="132780"/>
                  </a:lnTo>
                  <a:lnTo>
                    <a:pt x="341300" y="156417"/>
                  </a:lnTo>
                  <a:lnTo>
                    <a:pt x="303175" y="181692"/>
                  </a:lnTo>
                  <a:lnTo>
                    <a:pt x="266891" y="208538"/>
                  </a:lnTo>
                  <a:lnTo>
                    <a:pt x="232533" y="236889"/>
                  </a:lnTo>
                  <a:lnTo>
                    <a:pt x="200186" y="266678"/>
                  </a:lnTo>
                  <a:lnTo>
                    <a:pt x="169935" y="297838"/>
                  </a:lnTo>
                  <a:lnTo>
                    <a:pt x="141866" y="330302"/>
                  </a:lnTo>
                  <a:lnTo>
                    <a:pt x="116065" y="364004"/>
                  </a:lnTo>
                  <a:lnTo>
                    <a:pt x="92618" y="398877"/>
                  </a:lnTo>
                  <a:lnTo>
                    <a:pt x="71608" y="434853"/>
                  </a:lnTo>
                  <a:lnTo>
                    <a:pt x="53123" y="471867"/>
                  </a:lnTo>
                  <a:lnTo>
                    <a:pt x="37247" y="509852"/>
                  </a:lnTo>
                  <a:lnTo>
                    <a:pt x="24066" y="548740"/>
                  </a:lnTo>
                  <a:lnTo>
                    <a:pt x="13665" y="588465"/>
                  </a:lnTo>
                  <a:lnTo>
                    <a:pt x="6130" y="628960"/>
                  </a:lnTo>
                  <a:lnTo>
                    <a:pt x="1546" y="670158"/>
                  </a:lnTo>
                  <a:lnTo>
                    <a:pt x="0" y="711993"/>
                  </a:lnTo>
                  <a:lnTo>
                    <a:pt x="1546" y="753828"/>
                  </a:lnTo>
                  <a:lnTo>
                    <a:pt x="6130" y="795027"/>
                  </a:lnTo>
                  <a:lnTo>
                    <a:pt x="13665" y="835522"/>
                  </a:lnTo>
                  <a:lnTo>
                    <a:pt x="24066" y="875247"/>
                  </a:lnTo>
                  <a:lnTo>
                    <a:pt x="37247" y="914135"/>
                  </a:lnTo>
                  <a:lnTo>
                    <a:pt x="53123" y="952120"/>
                  </a:lnTo>
                  <a:lnTo>
                    <a:pt x="71608" y="989134"/>
                  </a:lnTo>
                  <a:lnTo>
                    <a:pt x="92618" y="1025110"/>
                  </a:lnTo>
                  <a:lnTo>
                    <a:pt x="116065" y="1059983"/>
                  </a:lnTo>
                  <a:lnTo>
                    <a:pt x="141866" y="1093685"/>
                  </a:lnTo>
                  <a:lnTo>
                    <a:pt x="169935" y="1126149"/>
                  </a:lnTo>
                  <a:lnTo>
                    <a:pt x="200186" y="1157309"/>
                  </a:lnTo>
                  <a:lnTo>
                    <a:pt x="232533" y="1187098"/>
                  </a:lnTo>
                  <a:lnTo>
                    <a:pt x="266891" y="1215449"/>
                  </a:lnTo>
                  <a:lnTo>
                    <a:pt x="303175" y="1242295"/>
                  </a:lnTo>
                  <a:lnTo>
                    <a:pt x="341300" y="1267570"/>
                  </a:lnTo>
                  <a:lnTo>
                    <a:pt x="381179" y="1291207"/>
                  </a:lnTo>
                  <a:lnTo>
                    <a:pt x="422728" y="1313138"/>
                  </a:lnTo>
                  <a:lnTo>
                    <a:pt x="465860" y="1333298"/>
                  </a:lnTo>
                  <a:lnTo>
                    <a:pt x="510491" y="1351619"/>
                  </a:lnTo>
                  <a:lnTo>
                    <a:pt x="556535" y="1368035"/>
                  </a:lnTo>
                  <a:lnTo>
                    <a:pt x="603906" y="1382479"/>
                  </a:lnTo>
                  <a:lnTo>
                    <a:pt x="652519" y="1394884"/>
                  </a:lnTo>
                  <a:lnTo>
                    <a:pt x="702289" y="1405183"/>
                  </a:lnTo>
                  <a:lnTo>
                    <a:pt x="753130" y="1413309"/>
                  </a:lnTo>
                  <a:lnTo>
                    <a:pt x="804956" y="1419197"/>
                  </a:lnTo>
                  <a:lnTo>
                    <a:pt x="857683" y="1422778"/>
                  </a:lnTo>
                  <a:lnTo>
                    <a:pt x="911225" y="1423987"/>
                  </a:lnTo>
                  <a:lnTo>
                    <a:pt x="964766" y="1422778"/>
                  </a:lnTo>
                  <a:lnTo>
                    <a:pt x="1017493" y="1419197"/>
                  </a:lnTo>
                  <a:lnTo>
                    <a:pt x="1069319" y="1413309"/>
                  </a:lnTo>
                  <a:lnTo>
                    <a:pt x="1120160" y="1405183"/>
                  </a:lnTo>
                  <a:lnTo>
                    <a:pt x="1169930" y="1394884"/>
                  </a:lnTo>
                  <a:lnTo>
                    <a:pt x="1218543" y="1382479"/>
                  </a:lnTo>
                  <a:lnTo>
                    <a:pt x="1265914" y="1368035"/>
                  </a:lnTo>
                  <a:lnTo>
                    <a:pt x="1311958" y="1351619"/>
                  </a:lnTo>
                  <a:lnTo>
                    <a:pt x="1356589" y="1333298"/>
                  </a:lnTo>
                  <a:lnTo>
                    <a:pt x="1399721" y="1313138"/>
                  </a:lnTo>
                  <a:lnTo>
                    <a:pt x="1441270" y="1291207"/>
                  </a:lnTo>
                  <a:lnTo>
                    <a:pt x="1481149" y="1267570"/>
                  </a:lnTo>
                  <a:lnTo>
                    <a:pt x="1519274" y="1242295"/>
                  </a:lnTo>
                  <a:lnTo>
                    <a:pt x="1555558" y="1215449"/>
                  </a:lnTo>
                  <a:lnTo>
                    <a:pt x="1589916" y="1187098"/>
                  </a:lnTo>
                  <a:lnTo>
                    <a:pt x="1622263" y="1157309"/>
                  </a:lnTo>
                  <a:lnTo>
                    <a:pt x="1652514" y="1126149"/>
                  </a:lnTo>
                  <a:lnTo>
                    <a:pt x="1680583" y="1093685"/>
                  </a:lnTo>
                  <a:lnTo>
                    <a:pt x="1706384" y="1059983"/>
                  </a:lnTo>
                  <a:lnTo>
                    <a:pt x="1729831" y="1025110"/>
                  </a:lnTo>
                  <a:lnTo>
                    <a:pt x="1750841" y="989134"/>
                  </a:lnTo>
                  <a:lnTo>
                    <a:pt x="1769326" y="952120"/>
                  </a:lnTo>
                  <a:lnTo>
                    <a:pt x="1785202" y="914135"/>
                  </a:lnTo>
                  <a:lnTo>
                    <a:pt x="1798383" y="875247"/>
                  </a:lnTo>
                  <a:lnTo>
                    <a:pt x="1808784" y="835522"/>
                  </a:lnTo>
                  <a:lnTo>
                    <a:pt x="1816319" y="795027"/>
                  </a:lnTo>
                  <a:lnTo>
                    <a:pt x="1820903" y="753828"/>
                  </a:lnTo>
                  <a:lnTo>
                    <a:pt x="1822450" y="711993"/>
                  </a:lnTo>
                  <a:lnTo>
                    <a:pt x="1820903" y="670158"/>
                  </a:lnTo>
                  <a:lnTo>
                    <a:pt x="1816319" y="628960"/>
                  </a:lnTo>
                  <a:lnTo>
                    <a:pt x="1808784" y="588465"/>
                  </a:lnTo>
                  <a:lnTo>
                    <a:pt x="1798383" y="548740"/>
                  </a:lnTo>
                  <a:lnTo>
                    <a:pt x="1785202" y="509852"/>
                  </a:lnTo>
                  <a:lnTo>
                    <a:pt x="1769326" y="471867"/>
                  </a:lnTo>
                  <a:lnTo>
                    <a:pt x="1750841" y="434853"/>
                  </a:lnTo>
                  <a:lnTo>
                    <a:pt x="1729831" y="398877"/>
                  </a:lnTo>
                  <a:lnTo>
                    <a:pt x="1706384" y="364004"/>
                  </a:lnTo>
                  <a:lnTo>
                    <a:pt x="1680583" y="330302"/>
                  </a:lnTo>
                  <a:lnTo>
                    <a:pt x="1652514" y="297838"/>
                  </a:lnTo>
                  <a:lnTo>
                    <a:pt x="1622263" y="266678"/>
                  </a:lnTo>
                  <a:lnTo>
                    <a:pt x="1589916" y="236889"/>
                  </a:lnTo>
                  <a:lnTo>
                    <a:pt x="1555558" y="208538"/>
                  </a:lnTo>
                  <a:lnTo>
                    <a:pt x="1519274" y="181692"/>
                  </a:lnTo>
                  <a:lnTo>
                    <a:pt x="1481149" y="156417"/>
                  </a:lnTo>
                  <a:lnTo>
                    <a:pt x="1441270" y="132780"/>
                  </a:lnTo>
                  <a:lnTo>
                    <a:pt x="1399721" y="110849"/>
                  </a:lnTo>
                  <a:lnTo>
                    <a:pt x="1356589" y="90689"/>
                  </a:lnTo>
                  <a:lnTo>
                    <a:pt x="1311958" y="72368"/>
                  </a:lnTo>
                  <a:lnTo>
                    <a:pt x="1265914" y="55952"/>
                  </a:lnTo>
                  <a:lnTo>
                    <a:pt x="1218543" y="41508"/>
                  </a:lnTo>
                  <a:lnTo>
                    <a:pt x="1169930" y="29103"/>
                  </a:lnTo>
                  <a:lnTo>
                    <a:pt x="1120160" y="18804"/>
                  </a:lnTo>
                  <a:lnTo>
                    <a:pt x="1069319" y="10677"/>
                  </a:lnTo>
                  <a:lnTo>
                    <a:pt x="1017493" y="4790"/>
                  </a:lnTo>
                  <a:lnTo>
                    <a:pt x="964766" y="1208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4498975" y="2636837"/>
              <a:ext cx="1822450" cy="1424305"/>
            </a:xfrm>
            <a:custGeom>
              <a:avLst/>
              <a:gdLst/>
              <a:ahLst/>
              <a:cxnLst/>
              <a:rect l="l" t="t" r="r" b="b"/>
              <a:pathLst>
                <a:path w="1822450" h="1424304">
                  <a:moveTo>
                    <a:pt x="0" y="711993"/>
                  </a:moveTo>
                  <a:lnTo>
                    <a:pt x="1546" y="670158"/>
                  </a:lnTo>
                  <a:lnTo>
                    <a:pt x="6130" y="628960"/>
                  </a:lnTo>
                  <a:lnTo>
                    <a:pt x="13665" y="588464"/>
                  </a:lnTo>
                  <a:lnTo>
                    <a:pt x="24066" y="548739"/>
                  </a:lnTo>
                  <a:lnTo>
                    <a:pt x="37247" y="509851"/>
                  </a:lnTo>
                  <a:lnTo>
                    <a:pt x="53123" y="471867"/>
                  </a:lnTo>
                  <a:lnTo>
                    <a:pt x="71608" y="434853"/>
                  </a:lnTo>
                  <a:lnTo>
                    <a:pt x="92617" y="398876"/>
                  </a:lnTo>
                  <a:lnTo>
                    <a:pt x="116065" y="364004"/>
                  </a:lnTo>
                  <a:lnTo>
                    <a:pt x="141866" y="330302"/>
                  </a:lnTo>
                  <a:lnTo>
                    <a:pt x="169935" y="297837"/>
                  </a:lnTo>
                  <a:lnTo>
                    <a:pt x="200185" y="266677"/>
                  </a:lnTo>
                  <a:lnTo>
                    <a:pt x="232533" y="236889"/>
                  </a:lnTo>
                  <a:lnTo>
                    <a:pt x="266891" y="208538"/>
                  </a:lnTo>
                  <a:lnTo>
                    <a:pt x="303175" y="181691"/>
                  </a:lnTo>
                  <a:lnTo>
                    <a:pt x="341300" y="156416"/>
                  </a:lnTo>
                  <a:lnTo>
                    <a:pt x="381179" y="132780"/>
                  </a:lnTo>
                  <a:lnTo>
                    <a:pt x="422728" y="110848"/>
                  </a:lnTo>
                  <a:lnTo>
                    <a:pt x="465860" y="90689"/>
                  </a:lnTo>
                  <a:lnTo>
                    <a:pt x="510491" y="72367"/>
                  </a:lnTo>
                  <a:lnTo>
                    <a:pt x="556535" y="55951"/>
                  </a:lnTo>
                  <a:lnTo>
                    <a:pt x="603906" y="41508"/>
                  </a:lnTo>
                  <a:lnTo>
                    <a:pt x="652519" y="29103"/>
                  </a:lnTo>
                  <a:lnTo>
                    <a:pt x="702289" y="18804"/>
                  </a:lnTo>
                  <a:lnTo>
                    <a:pt x="753130" y="10677"/>
                  </a:lnTo>
                  <a:lnTo>
                    <a:pt x="804956" y="4790"/>
                  </a:lnTo>
                  <a:lnTo>
                    <a:pt x="857683" y="1208"/>
                  </a:lnTo>
                  <a:lnTo>
                    <a:pt x="911225" y="0"/>
                  </a:lnTo>
                  <a:lnTo>
                    <a:pt x="964766" y="1208"/>
                  </a:lnTo>
                  <a:lnTo>
                    <a:pt x="1017493" y="4790"/>
                  </a:lnTo>
                  <a:lnTo>
                    <a:pt x="1069319" y="10677"/>
                  </a:lnTo>
                  <a:lnTo>
                    <a:pt x="1120160" y="18804"/>
                  </a:lnTo>
                  <a:lnTo>
                    <a:pt x="1169930" y="29103"/>
                  </a:lnTo>
                  <a:lnTo>
                    <a:pt x="1218543" y="41508"/>
                  </a:lnTo>
                  <a:lnTo>
                    <a:pt x="1265915" y="55951"/>
                  </a:lnTo>
                  <a:lnTo>
                    <a:pt x="1311958" y="72367"/>
                  </a:lnTo>
                  <a:lnTo>
                    <a:pt x="1356589" y="90689"/>
                  </a:lnTo>
                  <a:lnTo>
                    <a:pt x="1399722" y="110848"/>
                  </a:lnTo>
                  <a:lnTo>
                    <a:pt x="1441270" y="132780"/>
                  </a:lnTo>
                  <a:lnTo>
                    <a:pt x="1481149" y="156416"/>
                  </a:lnTo>
                  <a:lnTo>
                    <a:pt x="1519274" y="181691"/>
                  </a:lnTo>
                  <a:lnTo>
                    <a:pt x="1555558" y="208538"/>
                  </a:lnTo>
                  <a:lnTo>
                    <a:pt x="1589916" y="236889"/>
                  </a:lnTo>
                  <a:lnTo>
                    <a:pt x="1622264" y="266677"/>
                  </a:lnTo>
                  <a:lnTo>
                    <a:pt x="1652514" y="297837"/>
                  </a:lnTo>
                  <a:lnTo>
                    <a:pt x="1680583" y="330302"/>
                  </a:lnTo>
                  <a:lnTo>
                    <a:pt x="1706384" y="364004"/>
                  </a:lnTo>
                  <a:lnTo>
                    <a:pt x="1729832" y="398876"/>
                  </a:lnTo>
                  <a:lnTo>
                    <a:pt x="1750841" y="434853"/>
                  </a:lnTo>
                  <a:lnTo>
                    <a:pt x="1769326" y="471867"/>
                  </a:lnTo>
                  <a:lnTo>
                    <a:pt x="1785202" y="509851"/>
                  </a:lnTo>
                  <a:lnTo>
                    <a:pt x="1798383" y="548739"/>
                  </a:lnTo>
                  <a:lnTo>
                    <a:pt x="1808784" y="588464"/>
                  </a:lnTo>
                  <a:lnTo>
                    <a:pt x="1816319" y="628960"/>
                  </a:lnTo>
                  <a:lnTo>
                    <a:pt x="1820903" y="670158"/>
                  </a:lnTo>
                  <a:lnTo>
                    <a:pt x="1822450" y="711993"/>
                  </a:lnTo>
                  <a:lnTo>
                    <a:pt x="1820903" y="753828"/>
                  </a:lnTo>
                  <a:lnTo>
                    <a:pt x="1816319" y="795027"/>
                  </a:lnTo>
                  <a:lnTo>
                    <a:pt x="1808784" y="835522"/>
                  </a:lnTo>
                  <a:lnTo>
                    <a:pt x="1798383" y="875247"/>
                  </a:lnTo>
                  <a:lnTo>
                    <a:pt x="1785202" y="914135"/>
                  </a:lnTo>
                  <a:lnTo>
                    <a:pt x="1769326" y="952119"/>
                  </a:lnTo>
                  <a:lnTo>
                    <a:pt x="1750841" y="989133"/>
                  </a:lnTo>
                  <a:lnTo>
                    <a:pt x="1729832" y="1025110"/>
                  </a:lnTo>
                  <a:lnTo>
                    <a:pt x="1706384" y="1059983"/>
                  </a:lnTo>
                  <a:lnTo>
                    <a:pt x="1680583" y="1093684"/>
                  </a:lnTo>
                  <a:lnTo>
                    <a:pt x="1652514" y="1126149"/>
                  </a:lnTo>
                  <a:lnTo>
                    <a:pt x="1622264" y="1157309"/>
                  </a:lnTo>
                  <a:lnTo>
                    <a:pt x="1589916" y="1187098"/>
                  </a:lnTo>
                  <a:lnTo>
                    <a:pt x="1555558" y="1215449"/>
                  </a:lnTo>
                  <a:lnTo>
                    <a:pt x="1519274" y="1242295"/>
                  </a:lnTo>
                  <a:lnTo>
                    <a:pt x="1481149" y="1267570"/>
                  </a:lnTo>
                  <a:lnTo>
                    <a:pt x="1441270" y="1291206"/>
                  </a:lnTo>
                  <a:lnTo>
                    <a:pt x="1399722" y="1313138"/>
                  </a:lnTo>
                  <a:lnTo>
                    <a:pt x="1356589" y="1333298"/>
                  </a:lnTo>
                  <a:lnTo>
                    <a:pt x="1311958" y="1351619"/>
                  </a:lnTo>
                  <a:lnTo>
                    <a:pt x="1265915" y="1368035"/>
                  </a:lnTo>
                  <a:lnTo>
                    <a:pt x="1218543" y="1382478"/>
                  </a:lnTo>
                  <a:lnTo>
                    <a:pt x="1169930" y="1394883"/>
                  </a:lnTo>
                  <a:lnTo>
                    <a:pt x="1120160" y="1405182"/>
                  </a:lnTo>
                  <a:lnTo>
                    <a:pt x="1069319" y="1413309"/>
                  </a:lnTo>
                  <a:lnTo>
                    <a:pt x="1017493" y="1419196"/>
                  </a:lnTo>
                  <a:lnTo>
                    <a:pt x="964766" y="1422778"/>
                  </a:lnTo>
                  <a:lnTo>
                    <a:pt x="911225" y="1423987"/>
                  </a:lnTo>
                  <a:lnTo>
                    <a:pt x="857683" y="1422778"/>
                  </a:lnTo>
                  <a:lnTo>
                    <a:pt x="804956" y="1419196"/>
                  </a:lnTo>
                  <a:lnTo>
                    <a:pt x="753130" y="1413309"/>
                  </a:lnTo>
                  <a:lnTo>
                    <a:pt x="702289" y="1405182"/>
                  </a:lnTo>
                  <a:lnTo>
                    <a:pt x="652519" y="1394883"/>
                  </a:lnTo>
                  <a:lnTo>
                    <a:pt x="603906" y="1382478"/>
                  </a:lnTo>
                  <a:lnTo>
                    <a:pt x="556535" y="1368035"/>
                  </a:lnTo>
                  <a:lnTo>
                    <a:pt x="510491" y="1351619"/>
                  </a:lnTo>
                  <a:lnTo>
                    <a:pt x="465860" y="1333298"/>
                  </a:lnTo>
                  <a:lnTo>
                    <a:pt x="422728" y="1313138"/>
                  </a:lnTo>
                  <a:lnTo>
                    <a:pt x="381179" y="1291206"/>
                  </a:lnTo>
                  <a:lnTo>
                    <a:pt x="341300" y="1267570"/>
                  </a:lnTo>
                  <a:lnTo>
                    <a:pt x="303175" y="1242295"/>
                  </a:lnTo>
                  <a:lnTo>
                    <a:pt x="266891" y="1215449"/>
                  </a:lnTo>
                  <a:lnTo>
                    <a:pt x="232533" y="1187098"/>
                  </a:lnTo>
                  <a:lnTo>
                    <a:pt x="200185" y="1157309"/>
                  </a:lnTo>
                  <a:lnTo>
                    <a:pt x="169935" y="1126149"/>
                  </a:lnTo>
                  <a:lnTo>
                    <a:pt x="141866" y="1093684"/>
                  </a:lnTo>
                  <a:lnTo>
                    <a:pt x="116065" y="1059983"/>
                  </a:lnTo>
                  <a:lnTo>
                    <a:pt x="92617" y="1025110"/>
                  </a:lnTo>
                  <a:lnTo>
                    <a:pt x="71608" y="989133"/>
                  </a:lnTo>
                  <a:lnTo>
                    <a:pt x="53123" y="952119"/>
                  </a:lnTo>
                  <a:lnTo>
                    <a:pt x="37247" y="914135"/>
                  </a:lnTo>
                  <a:lnTo>
                    <a:pt x="24066" y="875247"/>
                  </a:lnTo>
                  <a:lnTo>
                    <a:pt x="13665" y="835522"/>
                  </a:lnTo>
                  <a:lnTo>
                    <a:pt x="6130" y="795027"/>
                  </a:lnTo>
                  <a:lnTo>
                    <a:pt x="1546" y="753828"/>
                  </a:lnTo>
                  <a:lnTo>
                    <a:pt x="0" y="7119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5256211" y="3041396"/>
              <a:ext cx="307975" cy="5803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cs typeface="+mn-ea"/>
                  <a:sym typeface="+mn-lt"/>
                </a:rPr>
                <a:t>8</a:t>
              </a:r>
              <a:r>
                <a:rPr sz="1800" spc="-9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</a:t>
              </a:r>
              <a:endParaRPr sz="1800">
                <a:cs typeface="+mn-ea"/>
                <a:sym typeface="+mn-lt"/>
              </a:endParaRPr>
            </a:p>
            <a:p>
              <a:pPr marL="34925">
                <a:lnSpc>
                  <a:spcPct val="100000"/>
                </a:lnSpc>
                <a:spcBef>
                  <a:spcPts val="45"/>
                </a:spcBef>
              </a:pPr>
              <a:r>
                <a:rPr sz="1800" dirty="0">
                  <a:cs typeface="+mn-ea"/>
                  <a:sym typeface="+mn-lt"/>
                </a:rPr>
                <a:t>0</a:t>
              </a:r>
              <a:r>
                <a:rPr sz="1800" spc="-9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-</a:t>
              </a:r>
              <a:endParaRPr sz="1800"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547825" y="2750944"/>
                  <a:ext cx="1967525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=1=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𝑌𝑒𝑠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825" y="2750944"/>
                  <a:ext cx="1967525" cy="5782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545847" y="3620452"/>
                  <a:ext cx="18816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1−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=0=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𝑁𝑜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847" y="3620452"/>
                  <a:ext cx="188160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97" r="-974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03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ea typeface="+mn-ea"/>
                <a:cs typeface="+mn-ea"/>
                <a:sym typeface="+mn-lt"/>
              </a:rPr>
              <a:t>Information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gain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21005" marR="5080" indent="-342900">
                  <a:spcBef>
                    <a:spcPts val="1355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𝐼𝐺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𝑌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𝑌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)−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𝑌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zh-CN" altLang="en-US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2400" spc="-15" dirty="0">
                  <a:solidFill>
                    <a:srgbClr val="0000FF"/>
                  </a:solidFill>
                  <a:cs typeface="+mn-ea"/>
                  <a:sym typeface="+mn-lt"/>
                </a:endParaRPr>
              </a:p>
              <a:p>
                <a:pPr marL="78105" marR="5080">
                  <a:lnSpc>
                    <a:spcPct val="100000"/>
                  </a:lnSpc>
                  <a:spcBef>
                    <a:spcPts val="1355"/>
                  </a:spcBef>
                </a:pPr>
                <a:r>
                  <a:rPr lang="en-US" altLang="zh-CN" sz="2400" spc="-15" dirty="0">
                    <a:solidFill>
                      <a:srgbClr val="0000FF"/>
                    </a:solidFill>
                    <a:cs typeface="+mn-ea"/>
                    <a:sym typeface="+mn-lt"/>
                  </a:rPr>
                  <a:t>Reduction </a:t>
                </a:r>
                <a:r>
                  <a:rPr lang="en-US" altLang="zh-CN" sz="2400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in </a:t>
                </a:r>
                <a:r>
                  <a:rPr lang="en-US" altLang="zh-CN" sz="2400" spc="-15" dirty="0">
                    <a:solidFill>
                      <a:srgbClr val="0000FF"/>
                    </a:solidFill>
                    <a:cs typeface="+mn-ea"/>
                    <a:sym typeface="+mn-lt"/>
                  </a:rPr>
                  <a:t>uncertainty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+mn-ea"/>
                    <a:sym typeface="+mn-lt"/>
                  </a:rPr>
                  <a:t>of Y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+mn-ea"/>
                    <a:sym typeface="+mn-lt"/>
                  </a:rPr>
                  <a:t>by </a:t>
                </a:r>
                <a:r>
                  <a:rPr lang="en-US" altLang="zh-CN" sz="2400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knowing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+mn-ea"/>
                    <a:sym typeface="+mn-lt"/>
                  </a:rPr>
                  <a:t>a </a:t>
                </a:r>
                <a:r>
                  <a:rPr lang="en-US" altLang="zh-CN" sz="2400" spc="-25" dirty="0" smtClean="0">
                    <a:solidFill>
                      <a:srgbClr val="0000FF"/>
                    </a:solidFill>
                    <a:cs typeface="+mn-ea"/>
                    <a:sym typeface="+mn-lt"/>
                  </a:rPr>
                  <a:t>feature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+mn-ea"/>
                    <a:sym typeface="+mn-lt"/>
                  </a:rPr>
                  <a:t>variable</a:t>
                </a:r>
                <a:r>
                  <a:rPr lang="en-US" altLang="zh-CN" sz="2400" spc="-15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endParaRPr lang="en-US" altLang="zh-CN" sz="2400" dirty="0">
                  <a:cs typeface="+mn-ea"/>
                  <a:sym typeface="+mn-l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340"/>
                  </a:spcBef>
                </a:pPr>
                <a:r>
                  <a:rPr lang="en-US" altLang="zh-CN" sz="2400" spc="-15" dirty="0">
                    <a:cs typeface="+mn-ea"/>
                    <a:sym typeface="+mn-lt"/>
                  </a:rPr>
                  <a:t>Information</a:t>
                </a:r>
                <a:r>
                  <a:rPr lang="en-US" altLang="zh-CN" sz="2400" spc="-10" dirty="0">
                    <a:cs typeface="+mn-ea"/>
                    <a:sym typeface="+mn-lt"/>
                  </a:rPr>
                  <a:t> </a:t>
                </a:r>
                <a:r>
                  <a:rPr lang="en-US" altLang="zh-CN" sz="2400" spc="-15" dirty="0">
                    <a:cs typeface="+mn-ea"/>
                    <a:sym typeface="+mn-lt"/>
                  </a:rPr>
                  <a:t>gain:</a:t>
                </a:r>
                <a:endParaRPr lang="en-US" altLang="zh-CN" sz="2400" dirty="0">
                  <a:cs typeface="+mn-ea"/>
                  <a:sym typeface="+mn-lt"/>
                </a:endParaRPr>
              </a:p>
              <a:p>
                <a:pPr marL="0" indent="0">
                  <a:lnSpc>
                    <a:spcPts val="3110"/>
                  </a:lnSpc>
                  <a:spcBef>
                    <a:spcPts val="100"/>
                  </a:spcBef>
                  <a:buNone/>
                </a:pPr>
                <a:r>
                  <a:rPr lang="en-US" altLang="zh-CN" sz="2400" dirty="0" smtClean="0">
                    <a:solidFill>
                      <a:srgbClr val="CC0000"/>
                    </a:solidFill>
                    <a:cs typeface="+mn-ea"/>
                    <a:sym typeface="+mn-lt"/>
                  </a:rPr>
                  <a:t>    = </a:t>
                </a:r>
                <a:r>
                  <a:rPr lang="en-US" altLang="zh-CN" sz="2400" spc="-10" dirty="0">
                    <a:solidFill>
                      <a:srgbClr val="CC0000"/>
                    </a:solidFill>
                    <a:cs typeface="+mn-ea"/>
                    <a:sym typeface="+mn-lt"/>
                  </a:rPr>
                  <a:t>(information </a:t>
                </a:r>
                <a:r>
                  <a:rPr lang="en-US" altLang="zh-CN" sz="2400" spc="-25" dirty="0">
                    <a:solidFill>
                      <a:srgbClr val="CC0000"/>
                    </a:solidFill>
                    <a:cs typeface="+mn-ea"/>
                    <a:sym typeface="+mn-lt"/>
                  </a:rPr>
                  <a:t>before </a:t>
                </a:r>
                <a:r>
                  <a:rPr lang="en-US" altLang="zh-CN" sz="2400" spc="-5" dirty="0">
                    <a:solidFill>
                      <a:srgbClr val="CC0000"/>
                    </a:solidFill>
                    <a:cs typeface="+mn-ea"/>
                    <a:sym typeface="+mn-lt"/>
                  </a:rPr>
                  <a:t>split) </a:t>
                </a:r>
                <a:r>
                  <a:rPr lang="en-US" altLang="zh-CN" sz="2400" dirty="0">
                    <a:solidFill>
                      <a:srgbClr val="CC0000"/>
                    </a:solidFill>
                    <a:cs typeface="+mn-ea"/>
                    <a:sym typeface="+mn-lt"/>
                  </a:rPr>
                  <a:t>– </a:t>
                </a:r>
                <a:r>
                  <a:rPr lang="en-US" altLang="zh-CN" sz="2400" spc="-10" dirty="0">
                    <a:solidFill>
                      <a:srgbClr val="CC0000"/>
                    </a:solidFill>
                    <a:cs typeface="+mn-ea"/>
                    <a:sym typeface="+mn-lt"/>
                  </a:rPr>
                  <a:t>(information </a:t>
                </a:r>
                <a:r>
                  <a:rPr lang="en-US" altLang="zh-CN" sz="2400" spc="-15" dirty="0">
                    <a:solidFill>
                      <a:srgbClr val="CC0000"/>
                    </a:solidFill>
                    <a:cs typeface="+mn-ea"/>
                    <a:sym typeface="+mn-lt"/>
                  </a:rPr>
                  <a:t>after</a:t>
                </a:r>
                <a:r>
                  <a:rPr lang="en-US" altLang="zh-CN" sz="2400" spc="25" dirty="0">
                    <a:solidFill>
                      <a:srgbClr val="CC0000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400" spc="-5" dirty="0">
                    <a:solidFill>
                      <a:srgbClr val="CC0000"/>
                    </a:solidFill>
                    <a:cs typeface="+mn-ea"/>
                    <a:sym typeface="+mn-lt"/>
                  </a:rPr>
                  <a:t>split)</a:t>
                </a:r>
                <a:endParaRPr lang="en-US" altLang="zh-CN" sz="2400" dirty="0">
                  <a:cs typeface="+mn-ea"/>
                  <a:sym typeface="+mn-lt"/>
                </a:endParaRPr>
              </a:p>
              <a:p>
                <a:pPr marL="0" indent="0">
                  <a:lnSpc>
                    <a:spcPts val="2870"/>
                  </a:lnSpc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cs typeface="+mn-ea"/>
                    <a:sym typeface="+mn-lt"/>
                  </a:rPr>
                  <a:t>   =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+mn-ea"/>
                    <a:sym typeface="+mn-lt"/>
                  </a:rPr>
                  <a:t>entropy(parent)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+mn-ea"/>
                    <a:sym typeface="+mn-lt"/>
                  </a:rPr>
                  <a:t>– </a:t>
                </a:r>
                <a:r>
                  <a:rPr lang="en-US" altLang="zh-CN" sz="24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[average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+mn-ea"/>
                    <a:sym typeface="+mn-lt"/>
                  </a:rPr>
                  <a:t>entropy(children)]</a:t>
                </a:r>
                <a:endParaRPr lang="en-US" altLang="zh-CN" sz="2400" dirty="0">
                  <a:cs typeface="+mn-ea"/>
                  <a:sym typeface="+mn-lt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13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04087" y="4578476"/>
            <a:ext cx="1895856" cy="131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228344" y="5145404"/>
            <a:ext cx="899159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760811" y="4603534"/>
            <a:ext cx="1782445" cy="1226820"/>
          </a:xfrm>
          <a:custGeom>
            <a:avLst/>
            <a:gdLst/>
            <a:ahLst/>
            <a:cxnLst/>
            <a:rect l="l" t="t" r="r" b="b"/>
            <a:pathLst>
              <a:path w="1782445" h="1226820">
                <a:moveTo>
                  <a:pt x="891129" y="0"/>
                </a:moveTo>
                <a:lnTo>
                  <a:pt x="0" y="613369"/>
                </a:lnTo>
                <a:lnTo>
                  <a:pt x="445564" y="613369"/>
                </a:lnTo>
                <a:lnTo>
                  <a:pt x="445564" y="1226736"/>
                </a:lnTo>
                <a:lnTo>
                  <a:pt x="1336694" y="1226736"/>
                </a:lnTo>
                <a:lnTo>
                  <a:pt x="1336694" y="613369"/>
                </a:lnTo>
                <a:lnTo>
                  <a:pt x="1782258" y="613369"/>
                </a:lnTo>
                <a:lnTo>
                  <a:pt x="89112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760811" y="4603534"/>
            <a:ext cx="1782445" cy="1226820"/>
          </a:xfrm>
          <a:custGeom>
            <a:avLst/>
            <a:gdLst/>
            <a:ahLst/>
            <a:cxnLst/>
            <a:rect l="l" t="t" r="r" b="b"/>
            <a:pathLst>
              <a:path w="1782445" h="1226820">
                <a:moveTo>
                  <a:pt x="0" y="613369"/>
                </a:moveTo>
                <a:lnTo>
                  <a:pt x="891129" y="0"/>
                </a:lnTo>
                <a:lnTo>
                  <a:pt x="1782259" y="613369"/>
                </a:lnTo>
                <a:lnTo>
                  <a:pt x="1336694" y="613369"/>
                </a:lnTo>
                <a:lnTo>
                  <a:pt x="1336694" y="1226737"/>
                </a:lnTo>
                <a:lnTo>
                  <a:pt x="445564" y="1226737"/>
                </a:lnTo>
                <a:lnTo>
                  <a:pt x="445564" y="613369"/>
                </a:lnTo>
                <a:lnTo>
                  <a:pt x="0" y="613369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396988" y="5208904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+mn-ea"/>
                <a:sym typeface="+mn-lt"/>
              </a:rPr>
              <a:t>Fi</a:t>
            </a:r>
            <a:r>
              <a:rPr sz="1800" spc="-55" dirty="0">
                <a:cs typeface="+mn-ea"/>
                <a:sym typeface="+mn-lt"/>
              </a:rPr>
              <a:t>x</a:t>
            </a:r>
            <a:r>
              <a:rPr sz="1800" dirty="0">
                <a:cs typeface="+mn-ea"/>
                <a:sym typeface="+mn-lt"/>
              </a:rPr>
              <a:t>ed</a:t>
            </a:r>
          </a:p>
        </p:txBody>
      </p:sp>
      <p:sp>
        <p:nvSpPr>
          <p:cNvPr id="13" name="object 10"/>
          <p:cNvSpPr/>
          <p:nvPr/>
        </p:nvSpPr>
        <p:spPr>
          <a:xfrm>
            <a:off x="3160776" y="4578476"/>
            <a:ext cx="2718816" cy="1706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3563111" y="5136260"/>
            <a:ext cx="1917191" cy="1118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222212" y="4603534"/>
            <a:ext cx="2597150" cy="1612265"/>
          </a:xfrm>
          <a:custGeom>
            <a:avLst/>
            <a:gdLst/>
            <a:ahLst/>
            <a:cxnLst/>
            <a:rect l="l" t="t" r="r" b="b"/>
            <a:pathLst>
              <a:path w="2597150" h="1612264">
                <a:moveTo>
                  <a:pt x="1298375" y="0"/>
                </a:moveTo>
                <a:lnTo>
                  <a:pt x="0" y="654413"/>
                </a:lnTo>
                <a:lnTo>
                  <a:pt x="396640" y="654413"/>
                </a:lnTo>
                <a:lnTo>
                  <a:pt x="396640" y="1611895"/>
                </a:lnTo>
                <a:lnTo>
                  <a:pt x="2200111" y="1611895"/>
                </a:lnTo>
                <a:lnTo>
                  <a:pt x="2200111" y="654413"/>
                </a:lnTo>
                <a:lnTo>
                  <a:pt x="2596751" y="654413"/>
                </a:lnTo>
                <a:lnTo>
                  <a:pt x="12983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3222212" y="4603534"/>
            <a:ext cx="2597150" cy="1612265"/>
          </a:xfrm>
          <a:custGeom>
            <a:avLst/>
            <a:gdLst/>
            <a:ahLst/>
            <a:cxnLst/>
            <a:rect l="l" t="t" r="r" b="b"/>
            <a:pathLst>
              <a:path w="2597150" h="1612264">
                <a:moveTo>
                  <a:pt x="0" y="654413"/>
                </a:moveTo>
                <a:lnTo>
                  <a:pt x="1298376" y="0"/>
                </a:lnTo>
                <a:lnTo>
                  <a:pt x="2596752" y="654413"/>
                </a:lnTo>
                <a:lnTo>
                  <a:pt x="2200111" y="654413"/>
                </a:lnTo>
                <a:lnTo>
                  <a:pt x="2200111" y="1611896"/>
                </a:lnTo>
                <a:lnTo>
                  <a:pt x="396640" y="1611896"/>
                </a:lnTo>
                <a:lnTo>
                  <a:pt x="396640" y="654413"/>
                </a:lnTo>
                <a:lnTo>
                  <a:pt x="0" y="654413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732203" y="5199760"/>
            <a:ext cx="1575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+mn-ea"/>
                <a:sym typeface="+mn-lt"/>
              </a:rPr>
              <a:t>the </a:t>
            </a:r>
            <a:r>
              <a:rPr sz="1800" spc="-35" dirty="0">
                <a:cs typeface="+mn-ea"/>
                <a:sym typeface="+mn-lt"/>
              </a:rPr>
              <a:t>lower, </a:t>
            </a:r>
            <a:r>
              <a:rPr sz="1800" spc="-5" dirty="0">
                <a:cs typeface="+mn-ea"/>
                <a:sym typeface="+mn-lt"/>
              </a:rPr>
              <a:t>the  </a:t>
            </a:r>
            <a:r>
              <a:rPr sz="1800" spc="-15" dirty="0">
                <a:cs typeface="+mn-ea"/>
                <a:sym typeface="+mn-lt"/>
              </a:rPr>
              <a:t>better </a:t>
            </a:r>
            <a:r>
              <a:rPr sz="1800" spc="-5" dirty="0">
                <a:cs typeface="+mn-ea"/>
                <a:sym typeface="+mn-lt"/>
              </a:rPr>
              <a:t>(children  </a:t>
            </a:r>
            <a:r>
              <a:rPr sz="1800" dirty="0">
                <a:cs typeface="+mn-ea"/>
                <a:sym typeface="+mn-lt"/>
              </a:rPr>
              <a:t>nodes </a:t>
            </a:r>
            <a:r>
              <a:rPr sz="1800" spc="-15" dirty="0">
                <a:cs typeface="+mn-ea"/>
                <a:sym typeface="+mn-lt"/>
              </a:rPr>
              <a:t>are</a:t>
            </a:r>
            <a:r>
              <a:rPr sz="1800" spc="-60" dirty="0">
                <a:cs typeface="+mn-ea"/>
                <a:sym typeface="+mn-lt"/>
              </a:rPr>
              <a:t> </a:t>
            </a:r>
            <a:r>
              <a:rPr sz="1800" spc="-10" dirty="0">
                <a:cs typeface="+mn-ea"/>
                <a:sym typeface="+mn-lt"/>
              </a:rPr>
              <a:t>purer)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2686751" y="4980304"/>
            <a:ext cx="329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cs typeface="+mn-ea"/>
                <a:sym typeface="+mn-lt"/>
              </a:rPr>
              <a:t>–</a:t>
            </a:r>
            <a:endParaRPr sz="4800">
              <a:cs typeface="+mn-ea"/>
              <a:sym typeface="+mn-lt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6632447" y="4752213"/>
            <a:ext cx="1801368" cy="1533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6677624" y="4774465"/>
            <a:ext cx="1710689" cy="1441450"/>
          </a:xfrm>
          <a:custGeom>
            <a:avLst/>
            <a:gdLst/>
            <a:ahLst/>
            <a:cxnLst/>
            <a:rect l="l" t="t" r="r" b="b"/>
            <a:pathLst>
              <a:path w="1710690" h="1441450">
                <a:moveTo>
                  <a:pt x="1710101" y="0"/>
                </a:moveTo>
                <a:lnTo>
                  <a:pt x="50533" y="0"/>
                </a:lnTo>
                <a:lnTo>
                  <a:pt x="50533" y="540362"/>
                </a:lnTo>
                <a:lnTo>
                  <a:pt x="49973" y="540362"/>
                </a:lnTo>
                <a:lnTo>
                  <a:pt x="49973" y="360241"/>
                </a:lnTo>
                <a:lnTo>
                  <a:pt x="0" y="720482"/>
                </a:lnTo>
                <a:lnTo>
                  <a:pt x="49973" y="1080724"/>
                </a:lnTo>
                <a:lnTo>
                  <a:pt x="49973" y="900602"/>
                </a:lnTo>
                <a:lnTo>
                  <a:pt x="50533" y="900602"/>
                </a:lnTo>
                <a:lnTo>
                  <a:pt x="50533" y="1440964"/>
                </a:lnTo>
                <a:lnTo>
                  <a:pt x="1710101" y="1440964"/>
                </a:lnTo>
                <a:lnTo>
                  <a:pt x="171010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6677624" y="4774465"/>
            <a:ext cx="1710689" cy="1441450"/>
          </a:xfrm>
          <a:custGeom>
            <a:avLst/>
            <a:gdLst/>
            <a:ahLst/>
            <a:cxnLst/>
            <a:rect l="l" t="t" r="r" b="b"/>
            <a:pathLst>
              <a:path w="1710690" h="1441450">
                <a:moveTo>
                  <a:pt x="0" y="720482"/>
                </a:moveTo>
                <a:lnTo>
                  <a:pt x="49973" y="360241"/>
                </a:lnTo>
                <a:lnTo>
                  <a:pt x="49973" y="540362"/>
                </a:lnTo>
                <a:lnTo>
                  <a:pt x="50534" y="540362"/>
                </a:lnTo>
                <a:lnTo>
                  <a:pt x="50534" y="0"/>
                </a:lnTo>
                <a:lnTo>
                  <a:pt x="1710103" y="0"/>
                </a:lnTo>
                <a:lnTo>
                  <a:pt x="1710103" y="1440964"/>
                </a:lnTo>
                <a:lnTo>
                  <a:pt x="50534" y="1440964"/>
                </a:lnTo>
                <a:lnTo>
                  <a:pt x="50534" y="900602"/>
                </a:lnTo>
                <a:lnTo>
                  <a:pt x="49973" y="900602"/>
                </a:lnTo>
                <a:lnTo>
                  <a:pt x="49973" y="1080724"/>
                </a:lnTo>
                <a:lnTo>
                  <a:pt x="0" y="720482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7047052" y="5059553"/>
            <a:ext cx="102171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cs typeface="+mn-ea"/>
                <a:sym typeface="+mn-lt"/>
              </a:rPr>
              <a:t>For </a:t>
            </a:r>
            <a:r>
              <a:rPr sz="1800" spc="-5" dirty="0">
                <a:cs typeface="+mn-ea"/>
                <a:sym typeface="+mn-lt"/>
              </a:rPr>
              <a:t>IG, the  </a:t>
            </a:r>
            <a:r>
              <a:rPr sz="1800" spc="-25" dirty="0">
                <a:cs typeface="+mn-ea"/>
                <a:sym typeface="+mn-lt"/>
              </a:rPr>
              <a:t>higher,</a:t>
            </a:r>
            <a:r>
              <a:rPr sz="1800" spc="-7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the  </a:t>
            </a:r>
            <a:r>
              <a:rPr sz="1800" spc="-15" dirty="0">
                <a:cs typeface="+mn-ea"/>
                <a:sym typeface="+mn-lt"/>
              </a:rPr>
              <a:t>better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6071749" y="5120513"/>
            <a:ext cx="329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endParaRPr sz="4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73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Conditional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entropy</a:t>
            </a:r>
            <a:r>
              <a:rPr lang="en-US" altLang="zh-CN" dirty="0">
                <a:ea typeface="+mn-ea"/>
                <a:cs typeface="+mn-ea"/>
                <a:sym typeface="+mn-lt"/>
              </a:rPr>
              <a:t/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5731"/>
            <a:ext cx="6186218" cy="38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Example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/>
        </p:nvGraphicFramePr>
        <p:xfrm>
          <a:off x="554037" y="1693862"/>
          <a:ext cx="2731769" cy="168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5"/>
          <p:cNvSpPr txBox="1"/>
          <p:nvPr/>
        </p:nvSpPr>
        <p:spPr>
          <a:xfrm>
            <a:off x="547052" y="1310132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cs typeface="+mn-ea"/>
                <a:sym typeface="+mn-lt"/>
              </a:rPr>
              <a:t>Attributes</a:t>
            </a:r>
            <a:endParaRPr sz="1800">
              <a:cs typeface="+mn-ea"/>
              <a:sym typeface="+mn-lt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804041" y="1310132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cs typeface="+mn-ea"/>
                <a:sym typeface="+mn-lt"/>
              </a:rPr>
              <a:t>L</a:t>
            </a:r>
            <a:r>
              <a:rPr sz="1800" dirty="0">
                <a:cs typeface="+mn-ea"/>
                <a:sym typeface="+mn-lt"/>
              </a:rPr>
              <a:t>abels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8"/>
              <p:cNvSpPr txBox="1"/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cs typeface="+mn-ea"/>
                    <a:sym typeface="+mn-lt"/>
                  </a:rPr>
                  <a:t>Which one </a:t>
                </a:r>
                <a:r>
                  <a:rPr sz="2400" dirty="0">
                    <a:cs typeface="+mn-ea"/>
                    <a:sym typeface="+mn-lt"/>
                  </a:rPr>
                  <a:t>do </a:t>
                </a:r>
                <a:r>
                  <a:rPr sz="2400" spc="-15" dirty="0">
                    <a:cs typeface="+mn-ea"/>
                    <a:sym typeface="+mn-lt"/>
                  </a:rPr>
                  <a:t>we</a:t>
                </a:r>
                <a:r>
                  <a:rPr sz="2400" spc="-80" dirty="0">
                    <a:cs typeface="+mn-ea"/>
                    <a:sym typeface="+mn-lt"/>
                  </a:rPr>
                  <a:t> </a:t>
                </a:r>
                <a:r>
                  <a:rPr sz="2400" spc="-5" dirty="0" smtClean="0">
                    <a:cs typeface="+mn-ea"/>
                    <a:sym typeface="+mn-lt"/>
                  </a:rPr>
                  <a:t>choose</a:t>
                </a:r>
                <a:r>
                  <a:rPr lang="en-US" sz="2400" spc="-5" dirty="0" smtClean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sz="2350" dirty="0">
                  <a:cs typeface="+mn-ea"/>
                  <a:sym typeface="+mn-lt"/>
                </a:endParaRPr>
              </a:p>
              <a:p>
                <a:pPr marL="12700">
                  <a:spcBef>
                    <a:spcPts val="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sz="2400" dirty="0">
                    <a:cs typeface="+mn-ea"/>
                    <a:sym typeface="+mn-lt"/>
                  </a:rPr>
                  <a:t> </a:t>
                </a:r>
                <a:r>
                  <a:rPr sz="2400" spc="-5" dirty="0">
                    <a:cs typeface="+mn-ea"/>
                    <a:sym typeface="+mn-lt"/>
                  </a:rPr>
                  <a:t>or</a:t>
                </a:r>
                <a:r>
                  <a:rPr sz="2400" spc="-2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sz="2400" spc="-5" dirty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  <a:blipFill>
                <a:blip r:embed="rId2"/>
                <a:stretch>
                  <a:fillRect l="-4973" t="-7027" b="-1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14325" y="2188954"/>
            <a:ext cx="23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14325" y="2531854"/>
            <a:ext cx="23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376838" y="2188954"/>
            <a:ext cx="2428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1385252" y="2857119"/>
            <a:ext cx="2428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75372" y="3920665"/>
            <a:ext cx="3698071" cy="2074259"/>
            <a:chOff x="144691" y="3751471"/>
            <a:chExt cx="4427309" cy="2289141"/>
          </a:xfrm>
        </p:grpSpPr>
        <p:sp>
          <p:nvSpPr>
            <p:cNvPr id="24" name="椭圆 23"/>
            <p:cNvSpPr/>
            <p:nvPr/>
          </p:nvSpPr>
          <p:spPr>
            <a:xfrm>
              <a:off x="1513060" y="3751471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618272" y="3939178"/>
                  <a:ext cx="1216677" cy="301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72" y="3939178"/>
                  <a:ext cx="1216677" cy="301914"/>
                </a:xfrm>
                <a:prstGeom prst="rect">
                  <a:avLst/>
                </a:prstGeom>
                <a:blipFill>
                  <a:blip r:embed="rId3"/>
                  <a:stretch>
                    <a:fillRect l="-8982" r="-10778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/>
            <p:cNvCxnSpPr>
              <a:stCxn id="24" idx="3"/>
            </p:cNvCxnSpPr>
            <p:nvPr/>
          </p:nvCxnSpPr>
          <p:spPr>
            <a:xfrm flipH="1">
              <a:off x="1036809" y="4387151"/>
              <a:ext cx="709200" cy="910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893067" y="4394726"/>
              <a:ext cx="773856" cy="887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4691" y="5282455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49904" y="5470162"/>
                  <a:ext cx="1216677" cy="301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4+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0−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04" y="5470162"/>
                  <a:ext cx="1216677" cy="301914"/>
                </a:xfrm>
                <a:prstGeom prst="rect">
                  <a:avLst/>
                </a:prstGeom>
                <a:blipFill>
                  <a:blip r:embed="rId4"/>
                  <a:stretch>
                    <a:fillRect l="-8383" r="-11377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/>
            <p:cNvSpPr/>
            <p:nvPr/>
          </p:nvSpPr>
          <p:spPr>
            <a:xfrm>
              <a:off x="2981325" y="5295866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3086537" y="5483573"/>
                  <a:ext cx="1216677" cy="301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1+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37" y="5483573"/>
                  <a:ext cx="1216677" cy="301914"/>
                </a:xfrm>
                <a:prstGeom prst="rect">
                  <a:avLst/>
                </a:prstGeom>
                <a:blipFill>
                  <a:blip r:embed="rId5"/>
                  <a:stretch>
                    <a:fillRect l="-8383" r="-11377" b="-227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127232" y="4572253"/>
                  <a:ext cx="280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𝑇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32" y="4572253"/>
                  <a:ext cx="28078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842" r="-34211"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289520" y="4555473"/>
                  <a:ext cx="29179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𝐹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20" y="4555473"/>
                  <a:ext cx="2917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000" r="-30000" b="-16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3260234" y="3945985"/>
                  <a:ext cx="4234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34" y="3945985"/>
                  <a:ext cx="42341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5862" r="-13793" b="-27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4744178" y="3920665"/>
            <a:ext cx="3550077" cy="2094627"/>
            <a:chOff x="144691" y="3751471"/>
            <a:chExt cx="4427309" cy="2289141"/>
          </a:xfrm>
        </p:grpSpPr>
        <p:sp>
          <p:nvSpPr>
            <p:cNvPr id="41" name="椭圆 40"/>
            <p:cNvSpPr/>
            <p:nvPr/>
          </p:nvSpPr>
          <p:spPr>
            <a:xfrm>
              <a:off x="1513060" y="3751471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618272" y="3939178"/>
                  <a:ext cx="12817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72" y="3939178"/>
                  <a:ext cx="128179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8876" r="-10059" b="-148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/>
            <p:cNvCxnSpPr>
              <a:stCxn id="41" idx="3"/>
            </p:cNvCxnSpPr>
            <p:nvPr/>
          </p:nvCxnSpPr>
          <p:spPr>
            <a:xfrm flipH="1">
              <a:off x="1036809" y="4387151"/>
              <a:ext cx="709200" cy="910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893067" y="4394726"/>
              <a:ext cx="773856" cy="887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144691" y="5282455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249904" y="5470162"/>
                  <a:ext cx="12817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2+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5−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04" y="5470162"/>
                  <a:ext cx="128179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8284" r="-10059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椭圆 46"/>
            <p:cNvSpPr/>
            <p:nvPr/>
          </p:nvSpPr>
          <p:spPr>
            <a:xfrm>
              <a:off x="2981325" y="5295866"/>
              <a:ext cx="1590675" cy="7447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3086537" y="5483573"/>
                  <a:ext cx="12817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3+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0−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37" y="5483573"/>
                  <a:ext cx="128179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8284" r="-10059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1127232" y="4572253"/>
                  <a:ext cx="2867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𝑇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32" y="4572253"/>
                  <a:ext cx="28670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6842" r="-34211" b="-160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3289520" y="4555473"/>
                  <a:ext cx="297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𝐹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20" y="4555473"/>
                  <a:ext cx="29794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8462" r="-30769" b="-16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260234" y="3945985"/>
                  <a:ext cx="4402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34" y="3945985"/>
                  <a:ext cx="44023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4138" r="-1379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909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03" y="330021"/>
            <a:ext cx="8797843" cy="585111"/>
          </a:xfrm>
        </p:spPr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Three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major </a:t>
            </a:r>
            <a:r>
              <a:rPr lang="en-US" altLang="zh-CN" dirty="0">
                <a:ea typeface="+mn-ea"/>
                <a:cs typeface="+mn-ea"/>
                <a:sym typeface="+mn-lt"/>
              </a:rPr>
              <a:t>sections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for</a:t>
            </a:r>
            <a:r>
              <a:rPr lang="en-US" altLang="zh-CN" spc="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classification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8149590" cy="456191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We can divide the large variety of classification  approaches into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roughly three major types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Discriminative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directly estimate a decision rule/boundary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e.g., support vector machine,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decision tree</a:t>
            </a:r>
            <a:r>
              <a:rPr lang="en-US" altLang="zh-CN" dirty="0">
                <a:ea typeface="+mn-ea"/>
                <a:cs typeface="+mn-ea"/>
                <a:sym typeface="+mn-lt"/>
              </a:rPr>
              <a:t>, logistic regression,  e.g. neural networks (NN), deep NN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ea typeface="+mn-ea"/>
                <a:cs typeface="+mn-ea"/>
                <a:sym typeface="+mn-lt"/>
              </a:rPr>
              <a:t>Generative</a:t>
            </a:r>
            <a:r>
              <a:rPr lang="en-US" altLang="zh-CN" dirty="0">
                <a:ea typeface="+mn-ea"/>
                <a:cs typeface="+mn-ea"/>
                <a:sym typeface="+mn-lt"/>
              </a:rPr>
              <a:t>: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build a generative statistical model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e.g., Bayesian networks,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Instance based classifiers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Use observation directly (no models)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e.g. K nearest neighbors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859280" y="3190240"/>
            <a:ext cx="3017520" cy="2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370320" y="3190240"/>
            <a:ext cx="1991360" cy="2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265680" y="3389948"/>
            <a:ext cx="3413760" cy="40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859280" y="4858004"/>
            <a:ext cx="4968240" cy="1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412240" y="5162804"/>
            <a:ext cx="3017520" cy="2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737360" y="5842396"/>
            <a:ext cx="2834640" cy="1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+mn-ea"/>
                <a:sym typeface="+mn-lt"/>
              </a:rPr>
              <a:t>Example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87600"/>
              </p:ext>
            </p:extLst>
          </p:nvPr>
        </p:nvGraphicFramePr>
        <p:xfrm>
          <a:off x="573102" y="1495988"/>
          <a:ext cx="2732405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3940035" y="1590410"/>
            <a:ext cx="3528593" cy="1982505"/>
            <a:chOff x="6610010" y="568360"/>
            <a:chExt cx="3528593" cy="1982505"/>
          </a:xfrm>
        </p:grpSpPr>
        <p:grpSp>
          <p:nvGrpSpPr>
            <p:cNvPr id="44" name="组合 43"/>
            <p:cNvGrpSpPr/>
            <p:nvPr/>
          </p:nvGrpSpPr>
          <p:grpSpPr>
            <a:xfrm>
              <a:off x="6610010" y="568360"/>
              <a:ext cx="3528593" cy="1982505"/>
              <a:chOff x="144691" y="3751471"/>
              <a:chExt cx="4427309" cy="228914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13060" y="3751471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618272" y="3939178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8272" y="3939178"/>
                    <a:ext cx="1449489" cy="35538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737" r="-526"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连接符 46"/>
              <p:cNvCxnSpPr>
                <a:stCxn id="45" idx="3"/>
              </p:cNvCxnSpPr>
              <p:nvPr/>
            </p:nvCxnSpPr>
            <p:spPr>
              <a:xfrm flipH="1">
                <a:off x="1036809" y="4387151"/>
                <a:ext cx="709200" cy="910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893067" y="4394726"/>
                <a:ext cx="773856" cy="8877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144691" y="5282455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249903" y="5470162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4+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0−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03" y="5470162"/>
                    <a:ext cx="1449489" cy="3553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11" r="-1053"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椭圆 50"/>
              <p:cNvSpPr/>
              <p:nvPr/>
            </p:nvSpPr>
            <p:spPr>
              <a:xfrm>
                <a:off x="2981325" y="5295866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3086537" y="5483573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537" y="5483573"/>
                    <a:ext cx="1449489" cy="3553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762" r="-1058"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1127232" y="4572253"/>
                    <a:ext cx="324218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232" y="4572253"/>
                    <a:ext cx="324218" cy="4264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r="-26190"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3289519" y="4555473"/>
                    <a:ext cx="336930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𝐹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19" y="4555473"/>
                    <a:ext cx="336930" cy="4264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444" r="-22222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3260234" y="3945985"/>
                    <a:ext cx="488902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0234" y="3945985"/>
                    <a:ext cx="488902" cy="42645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750" r="-7813" b="-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6972130" y="1028102"/>
                  <a:ext cx="343043" cy="57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130" y="1028102"/>
                  <a:ext cx="343043" cy="5771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9484283" y="1005690"/>
                  <a:ext cx="281670" cy="578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283" y="1005690"/>
                  <a:ext cx="281670" cy="578235"/>
                </a:xfrm>
                <a:prstGeom prst="rect">
                  <a:avLst/>
                </a:prstGeom>
                <a:blipFill>
                  <a:blip r:embed="rId9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930902" y="4444917"/>
                <a:ext cx="758444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=−{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=+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=+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}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02" y="4444917"/>
                <a:ext cx="7584448" cy="738664"/>
              </a:xfrm>
              <a:prstGeom prst="rect">
                <a:avLst/>
              </a:prstGeom>
              <a:blipFill>
                <a:blip r:embed="rId10"/>
                <a:stretch>
                  <a:fillRect r="-1849" b="-17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832273" y="5262183"/>
                <a:ext cx="5584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73" y="5262183"/>
                <a:ext cx="55848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/>
          <p:cNvSpPr/>
          <p:nvPr/>
        </p:nvSpPr>
        <p:spPr>
          <a:xfrm>
            <a:off x="1140542" y="5022954"/>
            <a:ext cx="1267778" cy="6449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224397" y="5185517"/>
                <a:ext cx="11552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4+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，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0−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97" y="5185517"/>
                <a:ext cx="1155252" cy="307777"/>
              </a:xfrm>
              <a:prstGeom prst="rect">
                <a:avLst/>
              </a:prstGeom>
              <a:blipFill>
                <a:blip r:embed="rId12"/>
                <a:stretch>
                  <a:fillRect l="-4762" r="-1058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 rot="20451230">
                <a:off x="2462697" y="4954511"/>
                <a:ext cx="392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⇒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1230">
                <a:off x="2462697" y="4954511"/>
                <a:ext cx="392736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17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1475" y="427553"/>
            <a:ext cx="8468192" cy="942975"/>
            <a:chOff x="371475" y="427553"/>
            <a:chExt cx="8468192" cy="942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71475" y="714375"/>
                  <a:ext cx="20737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75" y="714375"/>
                  <a:ext cx="20737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235" r="-1176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椭圆 5"/>
            <p:cNvSpPr/>
            <p:nvPr/>
          </p:nvSpPr>
          <p:spPr>
            <a:xfrm>
              <a:off x="2533650" y="427553"/>
              <a:ext cx="895350" cy="9429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62250" y="512116"/>
              <a:ext cx="657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+mn-ea"/>
                  <a:sym typeface="+mn-lt"/>
                </a:rPr>
                <a:t>4+</a:t>
              </a:r>
            </a:p>
            <a:p>
              <a:r>
                <a:rPr lang="en-US" altLang="zh-CN" sz="2400" dirty="0" smtClean="0">
                  <a:cs typeface="+mn-ea"/>
                  <a:sym typeface="+mn-lt"/>
                </a:rPr>
                <a:t>0-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362325" y="683596"/>
                  <a:ext cx="52387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⇒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325" y="683596"/>
                  <a:ext cx="52387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733333" y="697638"/>
                  <a:ext cx="5106334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−(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+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+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−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33" y="697638"/>
                  <a:ext cx="5106334" cy="4168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371475" y="1988609"/>
            <a:ext cx="8468192" cy="942975"/>
            <a:chOff x="371475" y="427553"/>
            <a:chExt cx="8468192" cy="942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71475" y="714375"/>
                  <a:ext cx="20737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75" y="714375"/>
                  <a:ext cx="20737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29" r="-1471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2533650" y="427553"/>
              <a:ext cx="895350" cy="9429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62250" y="512116"/>
              <a:ext cx="657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+mn-ea"/>
                  <a:sym typeface="+mn-lt"/>
                </a:rPr>
                <a:t>1+</a:t>
              </a:r>
            </a:p>
            <a:p>
              <a:r>
                <a:rPr lang="en-US" altLang="zh-CN" sz="2400" dirty="0" smtClean="0">
                  <a:cs typeface="+mn-ea"/>
                  <a:sym typeface="+mn-lt"/>
                </a:rPr>
                <a:t>5-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362325" y="683596"/>
                  <a:ext cx="52387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⇒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325" y="683596"/>
                  <a:ext cx="52387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733333" y="697638"/>
                  <a:ext cx="5106334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−(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+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+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−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33" y="697638"/>
                  <a:ext cx="5106334" cy="4168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132397" y="1467994"/>
                <a:ext cx="3487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+0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0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97" y="1467994"/>
                <a:ext cx="3487621" cy="369332"/>
              </a:xfrm>
              <a:prstGeom prst="rect">
                <a:avLst/>
              </a:prstGeom>
              <a:blipFill>
                <a:blip r:embed="rId8"/>
                <a:stretch>
                  <a:fillRect l="-524" r="-157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132397" y="3037420"/>
                <a:ext cx="306654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97" y="3037420"/>
                <a:ext cx="3066544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628650" y="4229144"/>
            <a:ext cx="3528593" cy="1982505"/>
            <a:chOff x="6610010" y="568360"/>
            <a:chExt cx="3528593" cy="1982505"/>
          </a:xfrm>
        </p:grpSpPr>
        <p:grpSp>
          <p:nvGrpSpPr>
            <p:cNvPr id="20" name="组合 19"/>
            <p:cNvGrpSpPr/>
            <p:nvPr/>
          </p:nvGrpSpPr>
          <p:grpSpPr>
            <a:xfrm>
              <a:off x="6610010" y="568360"/>
              <a:ext cx="3528593" cy="1982505"/>
              <a:chOff x="144691" y="3751471"/>
              <a:chExt cx="4427309" cy="228914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13060" y="3751471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618272" y="3939178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8272" y="3939178"/>
                    <a:ext cx="1449489" cy="35538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762" r="-1058"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>
                <a:stCxn id="23" idx="3"/>
              </p:cNvCxnSpPr>
              <p:nvPr/>
            </p:nvCxnSpPr>
            <p:spPr>
              <a:xfrm flipH="1">
                <a:off x="1036809" y="4387151"/>
                <a:ext cx="709200" cy="910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893067" y="4394726"/>
                <a:ext cx="773856" cy="8877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144691" y="5282455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49903" y="5470162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4+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0−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03" y="5470162"/>
                    <a:ext cx="1449489" cy="3553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762" r="-1058"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椭圆 28"/>
              <p:cNvSpPr/>
              <p:nvPr/>
            </p:nvSpPr>
            <p:spPr>
              <a:xfrm>
                <a:off x="2981325" y="5295866"/>
                <a:ext cx="1590675" cy="7447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3086537" y="5483573"/>
                    <a:ext cx="1449489" cy="3553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，</m:t>
                          </m:r>
                          <m: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5−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537" y="5483573"/>
                    <a:ext cx="1449489" cy="3553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62" r="-1058"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127232" y="4572253"/>
                    <a:ext cx="324218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232" y="4572253"/>
                    <a:ext cx="324218" cy="42645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r="-26190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289519" y="4555473"/>
                    <a:ext cx="336930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𝐹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19" y="4555473"/>
                    <a:ext cx="336930" cy="4264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49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260234" y="3945985"/>
                    <a:ext cx="488902" cy="4264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0234" y="3945985"/>
                    <a:ext cx="488902" cy="42645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188" r="-7813" b="-147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972130" y="1028102"/>
                  <a:ext cx="343043" cy="57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130" y="1028102"/>
                  <a:ext cx="343043" cy="5771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484283" y="1005690"/>
                  <a:ext cx="281670" cy="578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283" y="1005690"/>
                  <a:ext cx="281670" cy="578235"/>
                </a:xfrm>
                <a:prstGeom prst="rect">
                  <a:avLst/>
                </a:prstGeom>
                <a:blipFill>
                  <a:blip r:embed="rId17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350103" y="4407412"/>
                <a:ext cx="3650871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10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03" y="4407412"/>
                <a:ext cx="3650871" cy="6924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560114" y="5370119"/>
                <a:ext cx="244086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10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14" y="5370119"/>
                <a:ext cx="2440860" cy="693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2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Example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/>
        </p:nvGraphicFramePr>
        <p:xfrm>
          <a:off x="554037" y="1693862"/>
          <a:ext cx="2731769" cy="168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5"/>
          <p:cNvSpPr txBox="1"/>
          <p:nvPr/>
        </p:nvSpPr>
        <p:spPr>
          <a:xfrm>
            <a:off x="547052" y="1310132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cs typeface="+mn-ea"/>
                <a:sym typeface="+mn-lt"/>
              </a:rPr>
              <a:t>Attributes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771737" y="1310132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cs typeface="+mn-ea"/>
                <a:sym typeface="+mn-lt"/>
              </a:rPr>
              <a:t>L</a:t>
            </a:r>
            <a:r>
              <a:rPr sz="1800" dirty="0">
                <a:cs typeface="+mn-ea"/>
                <a:sym typeface="+mn-lt"/>
              </a:rPr>
              <a:t>abels</a:t>
            </a:r>
          </a:p>
        </p:txBody>
      </p:sp>
      <p:sp>
        <p:nvSpPr>
          <p:cNvPr id="10" name="object 7"/>
          <p:cNvSpPr txBox="1"/>
          <p:nvPr/>
        </p:nvSpPr>
        <p:spPr>
          <a:xfrm>
            <a:off x="547052" y="3578668"/>
            <a:ext cx="8461629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+mn-ea"/>
                <a:sym typeface="+mn-lt"/>
              </a:rPr>
              <a:t>IG(X1,Y) = H(Y) –</a:t>
            </a:r>
            <a:r>
              <a:rPr sz="2400" spc="-2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H(Y|X1</a:t>
            </a:r>
            <a:r>
              <a:rPr sz="2400" dirty="0" smtClean="0"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 smtClean="0">
              <a:cs typeface="+mn-ea"/>
              <a:sym typeface="+mn-lt"/>
            </a:endParaRPr>
          </a:p>
          <a:p>
            <a:pPr marL="85725" marR="858519">
              <a:lnSpc>
                <a:spcPct val="100000"/>
              </a:lnSpc>
              <a:tabLst>
                <a:tab pos="1066165" algn="l"/>
              </a:tabLst>
            </a:pPr>
            <a:r>
              <a:rPr lang="en-US" sz="2400" dirty="0" smtClean="0">
                <a:cs typeface="+mn-ea"/>
                <a:sym typeface="+mn-lt"/>
              </a:rPr>
              <a:t> </a:t>
            </a:r>
            <a:r>
              <a:rPr lang="en-US" sz="2400" dirty="0" smtClean="0">
                <a:cs typeface="+mn-ea"/>
                <a:sym typeface="+mn-lt"/>
              </a:rPr>
              <a:t>     H(Y) </a:t>
            </a:r>
            <a:r>
              <a:rPr sz="2400" dirty="0" smtClean="0">
                <a:cs typeface="+mn-ea"/>
                <a:sym typeface="+mn-lt"/>
              </a:rPr>
              <a:t>= </a:t>
            </a:r>
            <a:r>
              <a:rPr sz="2400" dirty="0">
                <a:cs typeface="+mn-ea"/>
                <a:sym typeface="+mn-lt"/>
              </a:rPr>
              <a:t>- </a:t>
            </a:r>
            <a:r>
              <a:rPr sz="2400" spc="-5" dirty="0">
                <a:cs typeface="+mn-ea"/>
                <a:sym typeface="+mn-lt"/>
              </a:rPr>
              <a:t>(5/10) log(5/10) </a:t>
            </a:r>
            <a:r>
              <a:rPr sz="2400" spc="-5" dirty="0" smtClean="0">
                <a:cs typeface="+mn-ea"/>
                <a:sym typeface="+mn-lt"/>
              </a:rPr>
              <a:t>-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5/10log(5/10</a:t>
            </a:r>
            <a:r>
              <a:rPr sz="2400" spc="-5" dirty="0">
                <a:cs typeface="+mn-ea"/>
                <a:sym typeface="+mn-lt"/>
              </a:rPr>
              <a:t>) </a:t>
            </a:r>
            <a:r>
              <a:rPr sz="2400" dirty="0">
                <a:cs typeface="+mn-ea"/>
                <a:sym typeface="+mn-lt"/>
              </a:rPr>
              <a:t>= 1  </a:t>
            </a:r>
            <a:endParaRPr lang="en-US" sz="2400" dirty="0" smtClean="0">
              <a:cs typeface="+mn-ea"/>
              <a:sym typeface="+mn-lt"/>
            </a:endParaRPr>
          </a:p>
          <a:p>
            <a:pPr marL="85725" marR="858519">
              <a:lnSpc>
                <a:spcPct val="100000"/>
              </a:lnSpc>
              <a:tabLst>
                <a:tab pos="1066165" algn="l"/>
              </a:tabLst>
            </a:pPr>
            <a:r>
              <a:rPr sz="2400" dirty="0" smtClean="0">
                <a:cs typeface="+mn-ea"/>
                <a:sym typeface="+mn-lt"/>
              </a:rPr>
              <a:t>H(Y|X1)</a:t>
            </a:r>
            <a:r>
              <a:rPr lang="en-US" sz="2400" dirty="0" smtClean="0">
                <a:cs typeface="+mn-ea"/>
                <a:sym typeface="+mn-lt"/>
              </a:rPr>
              <a:t> </a:t>
            </a:r>
            <a:r>
              <a:rPr sz="2400" dirty="0" smtClean="0">
                <a:cs typeface="+mn-ea"/>
                <a:sym typeface="+mn-lt"/>
              </a:rPr>
              <a:t>= </a:t>
            </a:r>
            <a:r>
              <a:rPr sz="2400" spc="-5" dirty="0">
                <a:cs typeface="+mn-ea"/>
                <a:sym typeface="+mn-lt"/>
              </a:rPr>
              <a:t>P(X1=T)</a:t>
            </a:r>
            <a:r>
              <a:rPr sz="2400" spc="-5" dirty="0">
                <a:solidFill>
                  <a:srgbClr val="CC0000"/>
                </a:solidFill>
                <a:cs typeface="+mn-ea"/>
                <a:sym typeface="+mn-lt"/>
              </a:rPr>
              <a:t>H(Y|X1=T</a:t>
            </a:r>
            <a:r>
              <a:rPr sz="2400" spc="-5" dirty="0">
                <a:cs typeface="+mn-ea"/>
                <a:sym typeface="+mn-lt"/>
              </a:rPr>
              <a:t>) </a:t>
            </a:r>
            <a:r>
              <a:rPr sz="2400" dirty="0">
                <a:cs typeface="+mn-ea"/>
                <a:sym typeface="+mn-lt"/>
              </a:rPr>
              <a:t>+ </a:t>
            </a:r>
            <a:r>
              <a:rPr sz="2400" spc="-5" dirty="0">
                <a:cs typeface="+mn-ea"/>
                <a:sym typeface="+mn-lt"/>
              </a:rPr>
              <a:t>P(X1=F)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CC0000"/>
                </a:solidFill>
                <a:cs typeface="+mn-ea"/>
                <a:sym typeface="+mn-lt"/>
              </a:rPr>
              <a:t>H(Y|X1=F)</a:t>
            </a:r>
            <a:endParaRPr sz="2400" dirty="0">
              <a:cs typeface="+mn-ea"/>
              <a:sym typeface="+mn-lt"/>
            </a:endParaRPr>
          </a:p>
          <a:p>
            <a:pPr marL="1037590">
              <a:lnSpc>
                <a:spcPct val="100000"/>
              </a:lnSpc>
            </a:pPr>
            <a:r>
              <a:rPr lang="en-US" sz="2400" dirty="0" smtClean="0">
                <a:cs typeface="+mn-ea"/>
                <a:sym typeface="+mn-lt"/>
              </a:rPr>
              <a:t> </a:t>
            </a:r>
            <a:r>
              <a:rPr sz="2400" dirty="0" smtClean="0">
                <a:cs typeface="+mn-ea"/>
                <a:sym typeface="+mn-lt"/>
              </a:rPr>
              <a:t>= </a:t>
            </a:r>
            <a:r>
              <a:rPr sz="2400" spc="-5" dirty="0">
                <a:cs typeface="+mn-ea"/>
                <a:sym typeface="+mn-lt"/>
              </a:rPr>
              <a:t>4/10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(1log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1 + 0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log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0)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+6/10 (5/6log 5/6</a:t>
            </a:r>
            <a:r>
              <a:rPr sz="2400" spc="-2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+1/6log1/6)</a:t>
            </a:r>
            <a:endParaRPr sz="2400" dirty="0">
              <a:cs typeface="+mn-ea"/>
              <a:sym typeface="+mn-lt"/>
            </a:endParaRPr>
          </a:p>
          <a:p>
            <a:pPr marL="606425">
              <a:lnSpc>
                <a:spcPct val="100000"/>
              </a:lnSpc>
            </a:pPr>
            <a:r>
              <a:rPr lang="en-US" sz="2400" dirty="0" smtClean="0">
                <a:cs typeface="+mn-ea"/>
                <a:sym typeface="+mn-lt"/>
              </a:rPr>
              <a:t>     </a:t>
            </a:r>
            <a:r>
              <a:rPr lang="en-US" sz="2400" dirty="0" smtClean="0">
                <a:cs typeface="+mn-ea"/>
                <a:sym typeface="+mn-lt"/>
              </a:rPr>
              <a:t>  </a:t>
            </a:r>
            <a:r>
              <a:rPr sz="2400" dirty="0" smtClean="0">
                <a:cs typeface="+mn-ea"/>
                <a:sym typeface="+mn-lt"/>
              </a:rPr>
              <a:t>=</a:t>
            </a:r>
            <a:r>
              <a:rPr sz="2400" spc="-10" dirty="0" smtClean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0.39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10" dirty="0">
                <a:cs typeface="+mn-ea"/>
                <a:sym typeface="+mn-lt"/>
              </a:rPr>
              <a:t>Information </a:t>
            </a:r>
            <a:r>
              <a:rPr sz="2400" spc="-15" dirty="0">
                <a:cs typeface="+mn-ea"/>
                <a:sym typeface="+mn-lt"/>
              </a:rPr>
              <a:t>gain </a:t>
            </a:r>
            <a:r>
              <a:rPr sz="2400" spc="-25" dirty="0">
                <a:cs typeface="+mn-ea"/>
                <a:sym typeface="+mn-lt"/>
              </a:rPr>
              <a:t>(X1,Y</a:t>
            </a:r>
            <a:r>
              <a:rPr sz="2400" spc="-25" dirty="0" smtClean="0">
                <a:cs typeface="+mn-ea"/>
                <a:sym typeface="+mn-lt"/>
              </a:rPr>
              <a:t>)</a:t>
            </a:r>
            <a:r>
              <a:rPr lang="en-US" sz="2400" spc="-25" dirty="0" smtClean="0">
                <a:cs typeface="+mn-ea"/>
                <a:sym typeface="+mn-lt"/>
              </a:rPr>
              <a:t> </a:t>
            </a:r>
            <a:r>
              <a:rPr sz="2400" spc="-25" dirty="0" smtClean="0">
                <a:cs typeface="+mn-ea"/>
                <a:sym typeface="+mn-lt"/>
              </a:rPr>
              <a:t>=</a:t>
            </a:r>
            <a:r>
              <a:rPr sz="2400" spc="10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1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-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0.39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=</a:t>
            </a:r>
            <a:r>
              <a:rPr lang="en-US" sz="2400" spc="-5" dirty="0" smtClean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0.61</a:t>
            </a: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8"/>
              <p:cNvSpPr txBox="1"/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cs typeface="+mn-ea"/>
                    <a:sym typeface="+mn-lt"/>
                  </a:rPr>
                  <a:t>Which one </a:t>
                </a:r>
                <a:r>
                  <a:rPr sz="2400" dirty="0">
                    <a:cs typeface="+mn-ea"/>
                    <a:sym typeface="+mn-lt"/>
                  </a:rPr>
                  <a:t>do </a:t>
                </a:r>
                <a:r>
                  <a:rPr sz="2400" spc="-15" dirty="0">
                    <a:cs typeface="+mn-ea"/>
                    <a:sym typeface="+mn-lt"/>
                  </a:rPr>
                  <a:t>we</a:t>
                </a:r>
                <a:r>
                  <a:rPr sz="2400" spc="-80" dirty="0">
                    <a:cs typeface="+mn-ea"/>
                    <a:sym typeface="+mn-lt"/>
                  </a:rPr>
                  <a:t> </a:t>
                </a:r>
                <a:r>
                  <a:rPr sz="2400" spc="-5" dirty="0" smtClean="0">
                    <a:cs typeface="+mn-ea"/>
                    <a:sym typeface="+mn-lt"/>
                  </a:rPr>
                  <a:t>choose</a:t>
                </a:r>
                <a:r>
                  <a:rPr lang="en-US" sz="2400" spc="-5" dirty="0" smtClean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sz="2350" dirty="0">
                  <a:cs typeface="+mn-ea"/>
                  <a:sym typeface="+mn-lt"/>
                </a:endParaRPr>
              </a:p>
              <a:p>
                <a:pPr marL="12700">
                  <a:spcBef>
                    <a:spcPts val="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sz="2400" dirty="0">
                    <a:cs typeface="+mn-ea"/>
                    <a:sym typeface="+mn-lt"/>
                  </a:rPr>
                  <a:t> </a:t>
                </a:r>
                <a:r>
                  <a:rPr sz="2400" spc="-5" dirty="0">
                    <a:cs typeface="+mn-ea"/>
                    <a:sym typeface="+mn-lt"/>
                  </a:rPr>
                  <a:t>or</a:t>
                </a:r>
                <a:r>
                  <a:rPr sz="2400" spc="-2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sz="2400" spc="-5" dirty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  <a:blipFill>
                <a:blip r:embed="rId2"/>
                <a:stretch>
                  <a:fillRect l="-4973" t="-7027" b="-1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6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Which one do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we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choose?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82876"/>
              </p:ext>
            </p:extLst>
          </p:nvPr>
        </p:nvGraphicFramePr>
        <p:xfrm>
          <a:off x="628650" y="1665371"/>
          <a:ext cx="2732405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9"/>
          <p:cNvSpPr/>
          <p:nvPr/>
        </p:nvSpPr>
        <p:spPr>
          <a:xfrm>
            <a:off x="4765020" y="27598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0872" y="3571772"/>
            <a:ext cx="4110356" cy="2394492"/>
            <a:chOff x="397329" y="3571031"/>
            <a:chExt cx="4110356" cy="2394492"/>
          </a:xfrm>
        </p:grpSpPr>
        <p:sp>
          <p:nvSpPr>
            <p:cNvPr id="8" name="object 4"/>
            <p:cNvSpPr txBox="1"/>
            <p:nvPr/>
          </p:nvSpPr>
          <p:spPr>
            <a:xfrm>
              <a:off x="397329" y="3571031"/>
              <a:ext cx="4110356" cy="94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11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Information gain </a:t>
              </a:r>
              <a:r>
                <a:rPr sz="2400" dirty="0">
                  <a:cs typeface="+mn-ea"/>
                  <a:sym typeface="+mn-lt"/>
                </a:rPr>
                <a:t>(X1,Y</a:t>
              </a:r>
              <a:r>
                <a:rPr sz="2400" dirty="0" smtClean="0">
                  <a:cs typeface="+mn-ea"/>
                  <a:sym typeface="+mn-lt"/>
                </a:rPr>
                <a:t>)</a:t>
              </a:r>
              <a:r>
                <a:rPr lang="en-US" sz="2400" dirty="0" smtClean="0">
                  <a:cs typeface="+mn-ea"/>
                  <a:sym typeface="+mn-lt"/>
                </a:rPr>
                <a:t> </a:t>
              </a:r>
              <a:r>
                <a:rPr sz="2400" dirty="0" smtClean="0">
                  <a:cs typeface="+mn-ea"/>
                  <a:sym typeface="+mn-lt"/>
                </a:rPr>
                <a:t>=</a:t>
              </a:r>
              <a:r>
                <a:rPr sz="2400" spc="-40" dirty="0" smtClean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0.61  </a:t>
              </a:r>
              <a:r>
                <a:rPr sz="2400" spc="-5" dirty="0">
                  <a:cs typeface="+mn-ea"/>
                  <a:sym typeface="+mn-lt"/>
                </a:rPr>
                <a:t>Information gain </a:t>
              </a:r>
              <a:r>
                <a:rPr sz="2400" dirty="0">
                  <a:cs typeface="+mn-ea"/>
                  <a:sym typeface="+mn-lt"/>
                </a:rPr>
                <a:t>(X2,Y</a:t>
              </a:r>
              <a:r>
                <a:rPr sz="2400" dirty="0" smtClean="0">
                  <a:cs typeface="+mn-ea"/>
                  <a:sym typeface="+mn-lt"/>
                </a:rPr>
                <a:t>)</a:t>
              </a:r>
              <a:r>
                <a:rPr lang="en-US" sz="2400" dirty="0" smtClean="0">
                  <a:cs typeface="+mn-ea"/>
                  <a:sym typeface="+mn-lt"/>
                </a:rPr>
                <a:t> </a:t>
              </a:r>
              <a:r>
                <a:rPr sz="2400" dirty="0" smtClean="0">
                  <a:cs typeface="+mn-ea"/>
                  <a:sym typeface="+mn-lt"/>
                </a:rPr>
                <a:t>=</a:t>
              </a:r>
              <a:r>
                <a:rPr sz="2400" spc="-40" dirty="0" smtClean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0.12</a:t>
              </a:r>
            </a:p>
          </p:txBody>
        </p:sp>
        <p:sp>
          <p:nvSpPr>
            <p:cNvPr id="29" name="object 28"/>
            <p:cNvSpPr txBox="1"/>
            <p:nvPr/>
          </p:nvSpPr>
          <p:spPr>
            <a:xfrm>
              <a:off x="628650" y="5080665"/>
              <a:ext cx="3324585" cy="8848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2280"/>
                </a:lnSpc>
              </a:pPr>
              <a:r>
                <a:rPr lang="en-US" sz="2400" spc="-5" dirty="0" smtClean="0">
                  <a:cs typeface="+mn-ea"/>
                  <a:sym typeface="+mn-lt"/>
                </a:rPr>
                <a:t>P</a:t>
              </a:r>
              <a:r>
                <a:rPr lang="en-US" altLang="zh-CN" sz="2400" spc="-5" dirty="0" smtClean="0">
                  <a:cs typeface="+mn-ea"/>
                  <a:sym typeface="+mn-lt"/>
                </a:rPr>
                <a:t>ick the </a:t>
              </a:r>
              <a:r>
                <a:rPr sz="2400" spc="-5" dirty="0" smtClean="0">
                  <a:cs typeface="+mn-ea"/>
                  <a:sym typeface="+mn-lt"/>
                </a:rPr>
                <a:t>variable </a:t>
              </a:r>
              <a:r>
                <a:rPr sz="2400" spc="-5" dirty="0">
                  <a:cs typeface="+mn-ea"/>
                  <a:sym typeface="+mn-lt"/>
                </a:rPr>
                <a:t>which</a:t>
              </a:r>
              <a:r>
                <a:rPr sz="2400" spc="-35" dirty="0">
                  <a:cs typeface="+mn-ea"/>
                  <a:sym typeface="+mn-lt"/>
                </a:rPr>
                <a:t> </a:t>
              </a:r>
              <a:r>
                <a:rPr sz="2400" spc="-5" dirty="0" smtClean="0">
                  <a:cs typeface="+mn-ea"/>
                  <a:sym typeface="+mn-lt"/>
                </a:rPr>
                <a:t>provides</a:t>
              </a:r>
              <a:r>
                <a:rPr lang="en-US" sz="2400" spc="-5" dirty="0" smtClean="0">
                  <a:cs typeface="+mn-ea"/>
                  <a:sym typeface="+mn-lt"/>
                </a:rPr>
                <a:t> </a:t>
              </a:r>
              <a:r>
                <a:rPr lang="en-US" altLang="zh-CN" sz="2400" spc="-5" dirty="0" smtClean="0">
                  <a:cs typeface="+mn-ea"/>
                  <a:sym typeface="+mn-lt"/>
                </a:rPr>
                <a:t>the most </a:t>
              </a:r>
              <a:r>
                <a:rPr sz="2400" spc="-5" dirty="0" smtClean="0">
                  <a:cs typeface="+mn-ea"/>
                  <a:sym typeface="+mn-lt"/>
                </a:rPr>
                <a:t>information </a:t>
              </a:r>
              <a:r>
                <a:rPr sz="2400" spc="-5" dirty="0">
                  <a:cs typeface="+mn-ea"/>
                  <a:sym typeface="+mn-lt"/>
                </a:rPr>
                <a:t>gain about</a:t>
              </a:r>
              <a:r>
                <a:rPr sz="2400" spc="-140" dirty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Y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46588" y="5156381"/>
            <a:ext cx="2343467" cy="450215"/>
            <a:chOff x="4446588" y="5156381"/>
            <a:chExt cx="2343467" cy="450215"/>
          </a:xfrm>
        </p:grpSpPr>
        <p:sp>
          <p:nvSpPr>
            <p:cNvPr id="11" name="object 7"/>
            <p:cNvSpPr/>
            <p:nvPr/>
          </p:nvSpPr>
          <p:spPr>
            <a:xfrm>
              <a:off x="4446588" y="5156381"/>
              <a:ext cx="589280" cy="450215"/>
            </a:xfrm>
            <a:custGeom>
              <a:avLst/>
              <a:gdLst/>
              <a:ahLst/>
              <a:cxnLst/>
              <a:rect l="l" t="t" r="r" b="b"/>
              <a:pathLst>
                <a:path w="589279" h="450214">
                  <a:moveTo>
                    <a:pt x="0" y="112534"/>
                  </a:moveTo>
                  <a:lnTo>
                    <a:pt x="363639" y="112534"/>
                  </a:lnTo>
                  <a:lnTo>
                    <a:pt x="363639" y="0"/>
                  </a:lnTo>
                  <a:lnTo>
                    <a:pt x="588707" y="225068"/>
                  </a:lnTo>
                  <a:lnTo>
                    <a:pt x="363639" y="450136"/>
                  </a:lnTo>
                  <a:lnTo>
                    <a:pt x="363639" y="337602"/>
                  </a:lnTo>
                  <a:lnTo>
                    <a:pt x="0" y="337602"/>
                  </a:lnTo>
                  <a:lnTo>
                    <a:pt x="0" y="11253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bject 29"/>
                <p:cNvSpPr txBox="1"/>
                <p:nvPr/>
              </p:nvSpPr>
              <p:spPr>
                <a:xfrm>
                  <a:off x="5440045" y="5175068"/>
                  <a:ext cx="1350010" cy="431528"/>
                </a:xfrm>
                <a:prstGeom prst="rect">
                  <a:avLst/>
                </a:prstGeom>
              </p:spPr>
              <p:txBody>
                <a:bodyPr vert="horz" wrap="square" lIns="0" tIns="63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5"/>
                    </a:spcBef>
                  </a:pPr>
                  <a:r>
                    <a:rPr lang="en-US" sz="2800" dirty="0" smtClean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Pick</a:t>
                  </a:r>
                  <a:r>
                    <a:rPr lang="en-US" sz="2800" spc="-80" dirty="0" smtClean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sub>
                          <m:r>
                            <a:rPr lang="ar-AE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a14:m>
                  <a:endParaRPr lang="ar-AE" sz="28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30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045" y="5175068"/>
                  <a:ext cx="1350010" cy="431528"/>
                </a:xfrm>
                <a:prstGeom prst="rect">
                  <a:avLst/>
                </a:prstGeom>
                <a:blipFill>
                  <a:blip r:embed="rId2"/>
                  <a:stretch>
                    <a:fillRect l="-14865" t="-23944" b="-50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bject 5"/>
          <p:cNvSpPr txBox="1"/>
          <p:nvPr/>
        </p:nvSpPr>
        <p:spPr>
          <a:xfrm>
            <a:off x="547052" y="1310132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cs typeface="+mn-ea"/>
                <a:sym typeface="+mn-lt"/>
              </a:rPr>
              <a:t>Attributes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1771737" y="1310132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cs typeface="+mn-ea"/>
                <a:sym typeface="+mn-lt"/>
              </a:rPr>
              <a:t>L</a:t>
            </a:r>
            <a:r>
              <a:rPr sz="1800" dirty="0">
                <a:cs typeface="+mn-ea"/>
                <a:sym typeface="+mn-lt"/>
              </a:rPr>
              <a:t>abels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8"/>
              <p:cNvSpPr txBox="1"/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cs typeface="+mn-ea"/>
                    <a:sym typeface="+mn-lt"/>
                  </a:rPr>
                  <a:t>Which one </a:t>
                </a:r>
                <a:r>
                  <a:rPr sz="2400" dirty="0">
                    <a:cs typeface="+mn-ea"/>
                    <a:sym typeface="+mn-lt"/>
                  </a:rPr>
                  <a:t>do </a:t>
                </a:r>
                <a:r>
                  <a:rPr sz="2400" spc="-15" dirty="0">
                    <a:cs typeface="+mn-ea"/>
                    <a:sym typeface="+mn-lt"/>
                  </a:rPr>
                  <a:t>we</a:t>
                </a:r>
                <a:r>
                  <a:rPr sz="2400" spc="-80" dirty="0">
                    <a:cs typeface="+mn-ea"/>
                    <a:sym typeface="+mn-lt"/>
                  </a:rPr>
                  <a:t> </a:t>
                </a:r>
                <a:r>
                  <a:rPr sz="2400" spc="-5" dirty="0" smtClean="0">
                    <a:cs typeface="+mn-ea"/>
                    <a:sym typeface="+mn-lt"/>
                  </a:rPr>
                  <a:t>choose</a:t>
                </a:r>
                <a:r>
                  <a:rPr lang="en-US" sz="2400" spc="-5" dirty="0" smtClean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sz="2350" dirty="0">
                  <a:cs typeface="+mn-ea"/>
                  <a:sym typeface="+mn-lt"/>
                </a:endParaRPr>
              </a:p>
              <a:p>
                <a:pPr marL="12700">
                  <a:spcBef>
                    <a:spcPts val="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sz="2400" dirty="0">
                    <a:cs typeface="+mn-ea"/>
                    <a:sym typeface="+mn-lt"/>
                  </a:rPr>
                  <a:t> </a:t>
                </a:r>
                <a:r>
                  <a:rPr sz="2400" spc="-5" dirty="0">
                    <a:cs typeface="+mn-ea"/>
                    <a:sym typeface="+mn-lt"/>
                  </a:rPr>
                  <a:t>or</a:t>
                </a:r>
                <a:r>
                  <a:rPr sz="2400" spc="-2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sz="2400" spc="-5" dirty="0">
                    <a:cs typeface="+mn-ea"/>
                    <a:sym typeface="+mn-lt"/>
                  </a:rPr>
                  <a:t>?</a:t>
                </a:r>
                <a:endParaRPr sz="2400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77" y="1718564"/>
                <a:ext cx="3430322" cy="1125949"/>
              </a:xfrm>
              <a:prstGeom prst="rect">
                <a:avLst/>
              </a:prstGeom>
              <a:blipFill>
                <a:blip r:embed="rId3"/>
                <a:stretch>
                  <a:fillRect l="-4973" t="-7027" b="-1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1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Which one do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we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choose?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09789"/>
              </p:ext>
            </p:extLst>
          </p:nvPr>
        </p:nvGraphicFramePr>
        <p:xfrm>
          <a:off x="628650" y="1735137"/>
          <a:ext cx="2732405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8"/>
          <p:cNvSpPr txBox="1"/>
          <p:nvPr/>
        </p:nvSpPr>
        <p:spPr>
          <a:xfrm>
            <a:off x="7340418" y="2203132"/>
            <a:ext cx="163068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+mn-ea"/>
                <a:sym typeface="+mn-lt"/>
              </a:rPr>
              <a:t>One</a:t>
            </a:r>
            <a:r>
              <a:rPr sz="1800" dirty="0">
                <a:cs typeface="+mn-ea"/>
                <a:sym typeface="+mn-lt"/>
              </a:rPr>
              <a:t> </a:t>
            </a:r>
            <a:r>
              <a:rPr sz="1800" spc="-10" dirty="0">
                <a:cs typeface="+mn-ea"/>
                <a:sym typeface="+mn-lt"/>
              </a:rPr>
              <a:t>branch</a:t>
            </a:r>
            <a:endParaRPr sz="18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cs typeface="+mn-ea"/>
              <a:sym typeface="+mn-l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cs typeface="+mn-ea"/>
                <a:sym typeface="+mn-lt"/>
              </a:rPr>
              <a:t>The </a:t>
            </a:r>
            <a:r>
              <a:rPr sz="1800" spc="-5" dirty="0">
                <a:cs typeface="+mn-ea"/>
                <a:sym typeface="+mn-lt"/>
              </a:rPr>
              <a:t>other</a:t>
            </a:r>
            <a:r>
              <a:rPr sz="1800" spc="-45" dirty="0">
                <a:cs typeface="+mn-ea"/>
                <a:sym typeface="+mn-lt"/>
              </a:rPr>
              <a:t> </a:t>
            </a:r>
            <a:r>
              <a:rPr sz="1800" spc="-10" dirty="0">
                <a:cs typeface="+mn-ea"/>
                <a:sym typeface="+mn-lt"/>
              </a:rPr>
              <a:t>branch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3491506" y="2456688"/>
            <a:ext cx="685800" cy="5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3538846" y="2487612"/>
            <a:ext cx="588705" cy="450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3538846" y="2487612"/>
            <a:ext cx="589280" cy="450215"/>
          </a:xfrm>
          <a:custGeom>
            <a:avLst/>
            <a:gdLst/>
            <a:ahLst/>
            <a:cxnLst/>
            <a:rect l="l" t="t" r="r" b="b"/>
            <a:pathLst>
              <a:path w="589279" h="450214">
                <a:moveTo>
                  <a:pt x="0" y="112534"/>
                </a:moveTo>
                <a:lnTo>
                  <a:pt x="363639" y="112534"/>
                </a:lnTo>
                <a:lnTo>
                  <a:pt x="363639" y="0"/>
                </a:lnTo>
                <a:lnTo>
                  <a:pt x="588707" y="225068"/>
                </a:lnTo>
                <a:lnTo>
                  <a:pt x="363639" y="450136"/>
                </a:lnTo>
                <a:lnTo>
                  <a:pt x="363639" y="337602"/>
                </a:lnTo>
                <a:lnTo>
                  <a:pt x="0" y="337602"/>
                </a:lnTo>
                <a:lnTo>
                  <a:pt x="0" y="112534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aphicFrame>
        <p:nvGraphicFramePr>
          <p:cNvPr id="1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79196"/>
              </p:ext>
            </p:extLst>
          </p:nvPr>
        </p:nvGraphicFramePr>
        <p:xfrm>
          <a:off x="4439487" y="1735137"/>
          <a:ext cx="2731769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object 37"/>
          <p:cNvSpPr txBox="1"/>
          <p:nvPr/>
        </p:nvSpPr>
        <p:spPr>
          <a:xfrm>
            <a:off x="4382103" y="5765054"/>
            <a:ext cx="448119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50" dirty="0" smtClean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Then </a:t>
            </a:r>
            <a:r>
              <a:rPr sz="1800" spc="-15" dirty="0">
                <a:cs typeface="+mn-ea"/>
                <a:sym typeface="+mn-lt"/>
              </a:rPr>
              <a:t>recursively </a:t>
            </a:r>
            <a:r>
              <a:rPr sz="1800" spc="-5" dirty="0">
                <a:cs typeface="+mn-ea"/>
                <a:sym typeface="+mn-lt"/>
              </a:rPr>
              <a:t>choose </a:t>
            </a:r>
            <a:r>
              <a:rPr sz="1800" spc="-15" dirty="0">
                <a:cs typeface="+mn-ea"/>
                <a:sym typeface="+mn-lt"/>
              </a:rPr>
              <a:t>next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Xi </a:t>
            </a:r>
            <a:r>
              <a:rPr sz="1800" spc="-5" dirty="0">
                <a:cs typeface="+mn-ea"/>
                <a:sym typeface="+mn-lt"/>
              </a:rPr>
              <a:t>on</a:t>
            </a:r>
            <a:r>
              <a:rPr sz="1800" spc="-50" dirty="0">
                <a:cs typeface="+mn-ea"/>
                <a:sym typeface="+mn-lt"/>
              </a:rPr>
              <a:t> </a:t>
            </a:r>
            <a:r>
              <a:rPr sz="1800" spc="-15" dirty="0" smtClean="0">
                <a:cs typeface="+mn-ea"/>
                <a:sym typeface="+mn-lt"/>
              </a:rPr>
              <a:t>branches</a:t>
            </a:r>
            <a:endParaRPr sz="1800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7329" y="3571031"/>
            <a:ext cx="4110356" cy="2394492"/>
            <a:chOff x="397329" y="3571031"/>
            <a:chExt cx="4110356" cy="2394492"/>
          </a:xfrm>
        </p:grpSpPr>
        <p:sp>
          <p:nvSpPr>
            <p:cNvPr id="21" name="object 4"/>
            <p:cNvSpPr txBox="1"/>
            <p:nvPr/>
          </p:nvSpPr>
          <p:spPr>
            <a:xfrm>
              <a:off x="397329" y="3571031"/>
              <a:ext cx="4110356" cy="94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11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Information gain </a:t>
              </a:r>
              <a:r>
                <a:rPr sz="2400" dirty="0">
                  <a:cs typeface="+mn-ea"/>
                  <a:sym typeface="+mn-lt"/>
                </a:rPr>
                <a:t>(X1,Y)=</a:t>
              </a:r>
              <a:r>
                <a:rPr sz="2400" spc="-40" dirty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0.61  </a:t>
              </a:r>
              <a:r>
                <a:rPr sz="2400" spc="-5" dirty="0">
                  <a:cs typeface="+mn-ea"/>
                  <a:sym typeface="+mn-lt"/>
                </a:rPr>
                <a:t>Information gain </a:t>
              </a:r>
              <a:r>
                <a:rPr sz="2400" dirty="0">
                  <a:cs typeface="+mn-ea"/>
                  <a:sym typeface="+mn-lt"/>
                </a:rPr>
                <a:t>(X2,Y)=</a:t>
              </a:r>
              <a:r>
                <a:rPr sz="2400" spc="-40" dirty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0.12</a:t>
              </a:r>
            </a:p>
          </p:txBody>
        </p:sp>
        <p:sp>
          <p:nvSpPr>
            <p:cNvPr id="22" name="object 28"/>
            <p:cNvSpPr txBox="1"/>
            <p:nvPr/>
          </p:nvSpPr>
          <p:spPr>
            <a:xfrm>
              <a:off x="628650" y="5080665"/>
              <a:ext cx="3324585" cy="8848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2280"/>
                </a:lnSpc>
              </a:pPr>
              <a:r>
                <a:rPr lang="en-US" sz="2400" spc="-5" dirty="0" smtClean="0">
                  <a:cs typeface="+mn-ea"/>
                  <a:sym typeface="+mn-lt"/>
                </a:rPr>
                <a:t>P</a:t>
              </a:r>
              <a:r>
                <a:rPr lang="en-US" altLang="zh-CN" sz="2400" spc="-5" dirty="0" smtClean="0">
                  <a:cs typeface="+mn-ea"/>
                  <a:sym typeface="+mn-lt"/>
                </a:rPr>
                <a:t>ick the </a:t>
              </a:r>
              <a:r>
                <a:rPr sz="2400" spc="-5" dirty="0" smtClean="0">
                  <a:cs typeface="+mn-ea"/>
                  <a:sym typeface="+mn-lt"/>
                </a:rPr>
                <a:t>variable </a:t>
              </a:r>
              <a:r>
                <a:rPr sz="2400" spc="-5" dirty="0">
                  <a:cs typeface="+mn-ea"/>
                  <a:sym typeface="+mn-lt"/>
                </a:rPr>
                <a:t>which</a:t>
              </a:r>
              <a:r>
                <a:rPr sz="2400" spc="-35" dirty="0">
                  <a:cs typeface="+mn-ea"/>
                  <a:sym typeface="+mn-lt"/>
                </a:rPr>
                <a:t> </a:t>
              </a:r>
              <a:r>
                <a:rPr sz="2400" spc="-5" dirty="0" smtClean="0">
                  <a:cs typeface="+mn-ea"/>
                  <a:sym typeface="+mn-lt"/>
                </a:rPr>
                <a:t>provides</a:t>
              </a:r>
              <a:r>
                <a:rPr lang="en-US" sz="2400" spc="-5" dirty="0" smtClean="0">
                  <a:cs typeface="+mn-ea"/>
                  <a:sym typeface="+mn-lt"/>
                </a:rPr>
                <a:t> </a:t>
              </a:r>
              <a:r>
                <a:rPr lang="en-US" altLang="zh-CN" sz="2400" spc="-5" dirty="0" smtClean="0">
                  <a:cs typeface="+mn-ea"/>
                  <a:sym typeface="+mn-lt"/>
                </a:rPr>
                <a:t>the most </a:t>
              </a:r>
              <a:r>
                <a:rPr sz="2400" spc="-5" dirty="0" smtClean="0">
                  <a:cs typeface="+mn-ea"/>
                  <a:sym typeface="+mn-lt"/>
                </a:rPr>
                <a:t>information </a:t>
              </a:r>
              <a:r>
                <a:rPr sz="2400" spc="-5" dirty="0">
                  <a:cs typeface="+mn-ea"/>
                  <a:sym typeface="+mn-lt"/>
                </a:rPr>
                <a:t>gain about</a:t>
              </a:r>
              <a:r>
                <a:rPr sz="2400" spc="-140" dirty="0">
                  <a:cs typeface="+mn-ea"/>
                  <a:sym typeface="+mn-lt"/>
                </a:rPr>
                <a:t> </a:t>
              </a:r>
              <a:r>
                <a:rPr sz="2400" dirty="0">
                  <a:cs typeface="+mn-ea"/>
                  <a:sym typeface="+mn-lt"/>
                </a:rPr>
                <a:t>Y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46588" y="5156381"/>
            <a:ext cx="2343467" cy="450215"/>
            <a:chOff x="4446588" y="5156381"/>
            <a:chExt cx="2343467" cy="450215"/>
          </a:xfrm>
        </p:grpSpPr>
        <p:sp>
          <p:nvSpPr>
            <p:cNvPr id="27" name="object 7"/>
            <p:cNvSpPr/>
            <p:nvPr/>
          </p:nvSpPr>
          <p:spPr>
            <a:xfrm>
              <a:off x="4446588" y="5156381"/>
              <a:ext cx="589280" cy="450215"/>
            </a:xfrm>
            <a:custGeom>
              <a:avLst/>
              <a:gdLst/>
              <a:ahLst/>
              <a:cxnLst/>
              <a:rect l="l" t="t" r="r" b="b"/>
              <a:pathLst>
                <a:path w="589279" h="450214">
                  <a:moveTo>
                    <a:pt x="0" y="112534"/>
                  </a:moveTo>
                  <a:lnTo>
                    <a:pt x="363639" y="112534"/>
                  </a:lnTo>
                  <a:lnTo>
                    <a:pt x="363639" y="0"/>
                  </a:lnTo>
                  <a:lnTo>
                    <a:pt x="588707" y="225068"/>
                  </a:lnTo>
                  <a:lnTo>
                    <a:pt x="363639" y="450136"/>
                  </a:lnTo>
                  <a:lnTo>
                    <a:pt x="363639" y="337602"/>
                  </a:lnTo>
                  <a:lnTo>
                    <a:pt x="0" y="337602"/>
                  </a:lnTo>
                  <a:lnTo>
                    <a:pt x="0" y="11253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bject 29"/>
                <p:cNvSpPr txBox="1"/>
                <p:nvPr/>
              </p:nvSpPr>
              <p:spPr>
                <a:xfrm>
                  <a:off x="5440045" y="5175068"/>
                  <a:ext cx="1350010" cy="431528"/>
                </a:xfrm>
                <a:prstGeom prst="rect">
                  <a:avLst/>
                </a:prstGeom>
              </p:spPr>
              <p:txBody>
                <a:bodyPr vert="horz" wrap="square" lIns="0" tIns="63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5"/>
                    </a:spcBef>
                  </a:pPr>
                  <a:r>
                    <a:rPr lang="en-US" sz="2800" dirty="0" smtClean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Pick</a:t>
                  </a:r>
                  <a:r>
                    <a:rPr lang="en-US" sz="2800" spc="-80" dirty="0" smtClean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sub>
                          <m:r>
                            <a:rPr lang="ar-AE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a14:m>
                  <a:endParaRPr lang="ar-AE" sz="28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28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045" y="5175068"/>
                  <a:ext cx="1350010" cy="431528"/>
                </a:xfrm>
                <a:prstGeom prst="rect">
                  <a:avLst/>
                </a:prstGeom>
                <a:blipFill>
                  <a:blip r:embed="rId4"/>
                  <a:stretch>
                    <a:fillRect l="-14865" t="-23944" b="-50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830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Decision</a:t>
            </a:r>
            <a:r>
              <a:rPr lang="en-US" altLang="zh-CN" spc="-8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60" dirty="0">
                <a:ea typeface="+mn-ea"/>
                <a:cs typeface="+mn-ea"/>
                <a:sym typeface="+mn-lt"/>
              </a:rPr>
              <a:t>Trees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+mn-ea"/>
                <a:cs typeface="+mn-ea"/>
                <a:sym typeface="+mn-lt"/>
              </a:rPr>
              <a:t>Caveats: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The </a:t>
            </a:r>
            <a:r>
              <a:rPr lang="en-US" altLang="zh-CN" dirty="0">
                <a:ea typeface="+mn-ea"/>
                <a:cs typeface="+mn-ea"/>
                <a:sym typeface="+mn-lt"/>
              </a:rPr>
              <a:t>number of possible values influences the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information </a:t>
            </a:r>
            <a:r>
              <a:rPr lang="en-US" altLang="zh-CN" dirty="0">
                <a:ea typeface="+mn-ea"/>
                <a:cs typeface="+mn-ea"/>
                <a:sym typeface="+mn-lt"/>
              </a:rPr>
              <a:t>gain.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The more possible values, the higher the gain </a:t>
            </a:r>
            <a:r>
              <a:rPr lang="en-US" altLang="zh-CN" dirty="0">
                <a:ea typeface="+mn-ea"/>
                <a:cs typeface="+mn-ea"/>
                <a:sym typeface="+mn-lt"/>
              </a:rPr>
              <a:t>(the more likely it is to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form </a:t>
            </a:r>
            <a:r>
              <a:rPr lang="en-US" altLang="zh-CN" dirty="0">
                <a:ea typeface="+mn-ea"/>
                <a:cs typeface="+mn-ea"/>
                <a:sym typeface="+mn-lt"/>
              </a:rPr>
              <a:t>small, but pure partitions)</a:t>
            </a:r>
          </a:p>
          <a:p>
            <a:pPr>
              <a:lnSpc>
                <a:spcPct val="110000"/>
              </a:lnSpc>
            </a:pPr>
            <a:endParaRPr lang="en-US" altLang="zh-CN" dirty="0" smtClean="0"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+mn-ea"/>
                <a:cs typeface="+mn-ea"/>
                <a:sym typeface="+mn-lt"/>
              </a:rPr>
              <a:t>Other </a:t>
            </a:r>
            <a:r>
              <a:rPr lang="en-US" altLang="zh-CN" dirty="0">
                <a:ea typeface="+mn-ea"/>
                <a:cs typeface="+mn-ea"/>
                <a:sym typeface="+mn-lt"/>
              </a:rPr>
              <a:t>Purity (diversity) measures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Information Gain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Gini (population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impurity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where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is</a:t>
            </a:r>
            <a:r>
              <a:rPr lang="en-US" altLang="zh-CN" spc="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5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1950" spc="7" baseline="-17094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mk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proportion of class k at node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m</a:t>
            </a:r>
          </a:p>
          <a:p>
            <a:pPr lvl="2">
              <a:lnSpc>
                <a:spcPct val="110000"/>
              </a:lnSpc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Chi-square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Test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212916" y="5180437"/>
            <a:ext cx="2752725" cy="48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7220" y="3265797"/>
            <a:ext cx="2882264" cy="1615239"/>
            <a:chOff x="5226911" y="2837533"/>
            <a:chExt cx="2882264" cy="1615239"/>
          </a:xfrm>
        </p:grpSpPr>
        <p:grpSp>
          <p:nvGrpSpPr>
            <p:cNvPr id="31" name="组合 30"/>
            <p:cNvGrpSpPr/>
            <p:nvPr/>
          </p:nvGrpSpPr>
          <p:grpSpPr>
            <a:xfrm>
              <a:off x="5226911" y="2837533"/>
              <a:ext cx="2882264" cy="1545882"/>
              <a:chOff x="5417411" y="4993031"/>
              <a:chExt cx="2882264" cy="1545882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 flipV="1">
                <a:off x="6427367" y="5048250"/>
                <a:ext cx="0" cy="119853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6427367" y="6246788"/>
                <a:ext cx="170497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417411" y="4993031"/>
                    <a:ext cx="10099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(1−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7411" y="4993031"/>
                    <a:ext cx="100995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24" t="-4000" r="-8434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8096158" y="6231136"/>
                    <a:ext cx="2035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6158" y="6231136"/>
                    <a:ext cx="20351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303" r="-30303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任意多边形 25"/>
              <p:cNvSpPr/>
              <p:nvPr/>
            </p:nvSpPr>
            <p:spPr>
              <a:xfrm>
                <a:off x="6429375" y="5534020"/>
                <a:ext cx="1247775" cy="714380"/>
              </a:xfrm>
              <a:custGeom>
                <a:avLst/>
                <a:gdLst>
                  <a:gd name="connsiteX0" fmla="*/ 0 w 1247775"/>
                  <a:gd name="connsiteY0" fmla="*/ 704855 h 714380"/>
                  <a:gd name="connsiteX1" fmla="*/ 609600 w 1247775"/>
                  <a:gd name="connsiteY1" fmla="*/ 5 h 714380"/>
                  <a:gd name="connsiteX2" fmla="*/ 1247775 w 1247775"/>
                  <a:gd name="connsiteY2" fmla="*/ 714380 h 71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775" h="714380">
                    <a:moveTo>
                      <a:pt x="0" y="704855"/>
                    </a:moveTo>
                    <a:cubicBezTo>
                      <a:pt x="200819" y="351636"/>
                      <a:pt x="401638" y="-1582"/>
                      <a:pt x="609600" y="5"/>
                    </a:cubicBezTo>
                    <a:cubicBezTo>
                      <a:pt x="817562" y="1592"/>
                      <a:pt x="1032668" y="357986"/>
                      <a:pt x="1247775" y="71438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048500" y="6183511"/>
                <a:ext cx="4762" cy="12521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6629400" y="4114218"/>
              <a:ext cx="823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cs typeface="+mn-ea"/>
                  <a:sym typeface="+mn-lt"/>
                </a:rPr>
                <a:t>1/2</a:t>
              </a:r>
              <a:endParaRPr lang="zh-CN" altLang="en-US" sz="16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Overfitting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You can perfectly fit DT to any training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data</a:t>
            </a:r>
            <a:endParaRPr lang="en-US" altLang="zh-CN" dirty="0">
              <a:solidFill>
                <a:srgbClr val="FF0000"/>
              </a:solidFill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Instability of Trees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High variance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(small changes in training set will  result in changes of tree model)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Hierarchical structure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      Error </a:t>
            </a:r>
            <a:r>
              <a:rPr lang="en-US" altLang="zh-CN" dirty="0">
                <a:ea typeface="+mn-ea"/>
                <a:cs typeface="+mn-ea"/>
                <a:sym typeface="+mn-lt"/>
              </a:rPr>
              <a:t>in top split  propagates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down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Two approaches: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+mn-ea"/>
                <a:cs typeface="+mn-ea"/>
                <a:sym typeface="+mn-lt"/>
              </a:rPr>
              <a:t>Stop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growing the tree </a:t>
            </a:r>
            <a:r>
              <a:rPr lang="en-US" altLang="zh-CN" dirty="0">
                <a:ea typeface="+mn-ea"/>
                <a:cs typeface="+mn-ea"/>
                <a:sym typeface="+mn-lt"/>
              </a:rPr>
              <a:t>when further splitting the data does not  yield an improvement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+mn-ea"/>
                <a:cs typeface="+mn-ea"/>
                <a:sym typeface="+mn-lt"/>
              </a:rPr>
              <a:t>Grow </a:t>
            </a:r>
            <a:r>
              <a:rPr lang="en-US" altLang="zh-CN" dirty="0">
                <a:ea typeface="+mn-ea"/>
                <a:cs typeface="+mn-ea"/>
                <a:sym typeface="+mn-lt"/>
              </a:rPr>
              <a:t>a full tree,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then prune the tree</a:t>
            </a:r>
            <a:r>
              <a:rPr lang="en-US" altLang="zh-CN" dirty="0">
                <a:ea typeface="+mn-ea"/>
                <a:cs typeface="+mn-ea"/>
                <a:sym typeface="+mn-lt"/>
              </a:rPr>
              <a:t>, by eliminating nodes.</a:t>
            </a:r>
          </a:p>
          <a:p>
            <a:pPr>
              <a:lnSpc>
                <a:spcPct val="110000"/>
              </a:lnSpc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94678" y="3519960"/>
            <a:ext cx="3352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26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Summary: Decision trees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Non-linear classifier / regression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Easy to use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Easy to interpret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Susceptible to overfitting but can be avoided.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56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Tree / Random Forest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89" y="1416576"/>
            <a:ext cx="8158227" cy="470990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33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Tree (DT):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Tree representation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Brief information theory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Learning decision trees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Random forests: Ensemble of DT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More about ensemble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40970" y="3214161"/>
            <a:ext cx="487680" cy="568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9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Tree </a:t>
            </a:r>
            <a:r>
              <a:rPr lang="en-US" altLang="zh-CN" dirty="0">
                <a:ea typeface="+mn-ea"/>
                <a:cs typeface="+mn-ea"/>
                <a:sym typeface="+mn-lt"/>
              </a:rPr>
              <a:t>/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Random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Forest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010275" y="1963679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6010275" y="304869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010275" y="381069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010275" y="4831202"/>
            <a:ext cx="114300" cy="351155"/>
          </a:xfrm>
          <a:custGeom>
            <a:avLst/>
            <a:gdLst/>
            <a:ahLst/>
            <a:cxnLst/>
            <a:rect l="l" t="t" r="r" b="b"/>
            <a:pathLst>
              <a:path w="114300" h="351154">
                <a:moveTo>
                  <a:pt x="38100" y="236787"/>
                </a:moveTo>
                <a:lnTo>
                  <a:pt x="0" y="236787"/>
                </a:lnTo>
                <a:lnTo>
                  <a:pt x="57151" y="351087"/>
                </a:lnTo>
                <a:lnTo>
                  <a:pt x="104775" y="255837"/>
                </a:lnTo>
                <a:lnTo>
                  <a:pt x="38100" y="255837"/>
                </a:lnTo>
                <a:lnTo>
                  <a:pt x="38100" y="236787"/>
                </a:lnTo>
                <a:close/>
              </a:path>
              <a:path w="114300" h="351154">
                <a:moveTo>
                  <a:pt x="76200" y="0"/>
                </a:moveTo>
                <a:lnTo>
                  <a:pt x="38100" y="0"/>
                </a:lnTo>
                <a:lnTo>
                  <a:pt x="38100" y="255837"/>
                </a:lnTo>
                <a:lnTo>
                  <a:pt x="76200" y="255837"/>
                </a:lnTo>
                <a:lnTo>
                  <a:pt x="76200" y="0"/>
                </a:lnTo>
                <a:close/>
              </a:path>
              <a:path w="114300" h="351154">
                <a:moveTo>
                  <a:pt x="114300" y="236787"/>
                </a:moveTo>
                <a:lnTo>
                  <a:pt x="76200" y="236787"/>
                </a:lnTo>
                <a:lnTo>
                  <a:pt x="76200" y="255837"/>
                </a:lnTo>
                <a:lnTo>
                  <a:pt x="104775" y="255837"/>
                </a:lnTo>
                <a:lnTo>
                  <a:pt x="114300" y="236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1343025" y="163382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1"/>
                </a:lnTo>
                <a:lnTo>
                  <a:pt x="2743200" y="421403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2657476" y="221049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657476" y="297249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657476" y="373449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2657476" y="449649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aphicFrame>
        <p:nvGraphicFramePr>
          <p:cNvPr id="1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17126"/>
              </p:ext>
            </p:extLst>
          </p:nvPr>
        </p:nvGraphicFramePr>
        <p:xfrm>
          <a:off x="1338262" y="1443727"/>
          <a:ext cx="6793229" cy="441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R="69723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Classification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06070" marR="662305">
                        <a:lnSpc>
                          <a:spcPct val="81100"/>
                        </a:lnSpc>
                        <a:spcBef>
                          <a:spcPts val="1590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Partition feature space  into set of rectangles, 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local</a:t>
                      </a:r>
                      <a:r>
                        <a:rPr sz="1800" b="1" spc="-10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smoothness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Greedy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find</a:t>
                      </a:r>
                      <a:r>
                        <a:rPr sz="1800" b="1" spc="-4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partitions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Split with Purity measure</a:t>
                      </a:r>
                      <a:r>
                        <a:rPr sz="1800" b="1" spc="-70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e.g. IG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cross-entropy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Gini</a:t>
                      </a:r>
                      <a:r>
                        <a:rPr sz="1800" b="1" spc="-40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03860" marR="1046480" algn="ctr">
                        <a:lnSpc>
                          <a:spcPct val="77800"/>
                        </a:lnSpc>
                        <a:spcBef>
                          <a:spcPts val="1395"/>
                        </a:spcBef>
                      </a:pPr>
                      <a:r>
                        <a:rPr sz="1800" b="1" spc="-30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Tree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(s),</a:t>
                      </a:r>
                      <a:r>
                        <a:rPr sz="1800" b="1" spc="-40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i.e.  space</a:t>
                      </a:r>
                      <a:r>
                        <a:rPr sz="1800" b="1" spc="-2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partition</a:t>
                      </a:r>
                      <a:endParaRPr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Task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00990" marR="224154" indent="99695" algn="ctr">
                        <a:lnSpc>
                          <a:spcPct val="2778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Representation  Score Function  Searc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/O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imi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787400" marR="702945" indent="-635" algn="ctr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Models,  Parame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ers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1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Bagging or bootstrap aggregation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technique for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reducing the variance </a:t>
            </a:r>
            <a:r>
              <a:rPr lang="en-US" altLang="zh-CN" dirty="0">
                <a:ea typeface="+mn-ea"/>
                <a:cs typeface="+mn-ea"/>
                <a:sym typeface="+mn-lt"/>
              </a:rPr>
              <a:t>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an </a:t>
            </a:r>
            <a:r>
              <a:rPr lang="en-US" altLang="zh-CN" dirty="0">
                <a:ea typeface="+mn-ea"/>
                <a:cs typeface="+mn-ea"/>
                <a:sym typeface="+mn-lt"/>
              </a:rPr>
              <a:t>estimated prediction function.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For instance, for classification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, a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committee of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trees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Each tree casts a vote for the predicted class.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5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Bootstrap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The basic idea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randomly draw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datasets with replacement (i.e. allows duplicates</a:t>
            </a:r>
            <a:r>
              <a:rPr lang="en-US" altLang="zh-CN" dirty="0" smtClean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)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from the training </a:t>
            </a:r>
            <a:r>
              <a:rPr lang="en-US" altLang="zh-CN" dirty="0">
                <a:ea typeface="+mn-ea"/>
                <a:cs typeface="+mn-ea"/>
                <a:sym typeface="+mn-lt"/>
              </a:rPr>
              <a:t>data, each samples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the same size as the original </a:t>
            </a:r>
            <a:r>
              <a:rPr lang="en-US" altLang="zh-CN" dirty="0" smtClean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training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set</a:t>
            </a:r>
          </a:p>
          <a:p>
            <a:pPr>
              <a:lnSpc>
                <a:spcPct val="100000"/>
              </a:lnSpc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04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Bootstrap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cs typeface="+mn-ea"/>
                <a:sym typeface="+mn-lt"/>
              </a:rPr>
              <a:t>The basic idea: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cs typeface="+mn-ea"/>
                <a:sym typeface="+mn-lt"/>
              </a:rPr>
              <a:t>randomly draw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datasets with replacement (i.e. allows duplicates) </a:t>
            </a:r>
            <a:r>
              <a:rPr lang="en-US" altLang="zh-CN" dirty="0">
                <a:cs typeface="+mn-ea"/>
                <a:sym typeface="+mn-lt"/>
              </a:rPr>
              <a:t>from the training data, each samples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the same size as the original training set</a:t>
            </a:r>
          </a:p>
          <a:p>
            <a:pPr>
              <a:lnSpc>
                <a:spcPct val="10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884952" y="3268091"/>
            <a:ext cx="4662408" cy="3156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75" y="4421530"/>
            <a:ext cx="3693881" cy="6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With vs Without Replacement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Bootstrap with replacement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can</a:t>
            </a:r>
            <a:r>
              <a:rPr lang="en-US" altLang="zh-CN" dirty="0">
                <a:ea typeface="+mn-ea"/>
                <a:cs typeface="+mn-ea"/>
                <a:sym typeface="+mn-lt"/>
              </a:rPr>
              <a:t> keep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the </a:t>
            </a:r>
            <a:r>
              <a:rPr lang="en-US" altLang="zh-CN" dirty="0">
                <a:ea typeface="+mn-ea"/>
                <a:cs typeface="+mn-ea"/>
                <a:sym typeface="+mn-lt"/>
              </a:rPr>
              <a:t>sampling size the same as the original size for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every </a:t>
            </a:r>
            <a:r>
              <a:rPr lang="en-US" altLang="zh-CN" dirty="0">
                <a:ea typeface="+mn-ea"/>
                <a:cs typeface="+mn-ea"/>
                <a:sym typeface="+mn-lt"/>
              </a:rPr>
              <a:t>repeated sampling. The sampled data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groups </a:t>
            </a:r>
            <a:r>
              <a:rPr lang="en-US" altLang="zh-CN" dirty="0">
                <a:ea typeface="+mn-ea"/>
                <a:cs typeface="+mn-ea"/>
                <a:sym typeface="+mn-lt"/>
              </a:rPr>
              <a:t>are independent on each other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Bootstrap without replacement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cannot</a:t>
            </a:r>
            <a:r>
              <a:rPr lang="en-US" altLang="zh-CN" dirty="0">
                <a:ea typeface="+mn-ea"/>
                <a:cs typeface="+mn-ea"/>
                <a:sym typeface="+mn-lt"/>
              </a:rPr>
              <a:t> keep the  sampling size the same as the original size for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every </a:t>
            </a:r>
            <a:r>
              <a:rPr lang="en-US" altLang="zh-CN" dirty="0">
                <a:ea typeface="+mn-ea"/>
                <a:cs typeface="+mn-ea"/>
                <a:sym typeface="+mn-lt"/>
              </a:rPr>
              <a:t>repeated sampling. The sampled data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groups </a:t>
            </a:r>
            <a:r>
              <a:rPr lang="en-US" altLang="zh-CN" dirty="0">
                <a:ea typeface="+mn-ea"/>
                <a:cs typeface="+mn-ea"/>
                <a:sym typeface="+mn-lt"/>
              </a:rPr>
              <a:t>are dependent on each other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.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1510373"/>
            <a:ext cx="667533" cy="115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5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271712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400"/>
                </a:lnTo>
                <a:lnTo>
                  <a:pt x="1143000" y="914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2271712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zh-CN" kern="0">
                <a:solidFill>
                  <a:prstClr val="black"/>
                </a:solidFill>
                <a:cs typeface="+mn-ea"/>
                <a:sym typeface="+mn-lt"/>
              </a:rPr>
              <a:t>N</a:t>
            </a:r>
            <a:endParaRPr lang="en-US" altLang="zh-CN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271712" y="3200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400"/>
                </a:lnTo>
                <a:lnTo>
                  <a:pt x="1143000" y="914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zh-CN" kern="0">
                <a:solidFill>
                  <a:prstClr val="black"/>
                </a:solidFill>
                <a:cs typeface="+mn-ea"/>
                <a:sym typeface="+mn-lt"/>
              </a:rPr>
              <a:t>N</a:t>
            </a:r>
            <a:endParaRPr lang="en-US" altLang="zh-CN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2271712" y="3200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585912" y="3409950"/>
            <a:ext cx="657225" cy="457200"/>
          </a:xfrm>
          <a:custGeom>
            <a:avLst/>
            <a:gdLst/>
            <a:ahLst/>
            <a:cxnLst/>
            <a:rect l="l" t="t" r="r" b="b"/>
            <a:pathLst>
              <a:path w="657225" h="457200">
                <a:moveTo>
                  <a:pt x="542925" y="342900"/>
                </a:moveTo>
                <a:lnTo>
                  <a:pt x="542925" y="457200"/>
                </a:lnTo>
                <a:lnTo>
                  <a:pt x="619125" y="419100"/>
                </a:lnTo>
                <a:lnTo>
                  <a:pt x="561975" y="419100"/>
                </a:lnTo>
                <a:lnTo>
                  <a:pt x="561975" y="381000"/>
                </a:lnTo>
                <a:lnTo>
                  <a:pt x="619125" y="381000"/>
                </a:lnTo>
                <a:lnTo>
                  <a:pt x="542925" y="342900"/>
                </a:lnTo>
                <a:close/>
              </a:path>
              <a:path w="657225" h="457200">
                <a:moveTo>
                  <a:pt x="309562" y="19050"/>
                </a:moveTo>
                <a:lnTo>
                  <a:pt x="309562" y="419100"/>
                </a:lnTo>
                <a:lnTo>
                  <a:pt x="542925" y="419100"/>
                </a:lnTo>
                <a:lnTo>
                  <a:pt x="542925" y="400050"/>
                </a:lnTo>
                <a:lnTo>
                  <a:pt x="347662" y="400050"/>
                </a:lnTo>
                <a:lnTo>
                  <a:pt x="328612" y="381000"/>
                </a:lnTo>
                <a:lnTo>
                  <a:pt x="347662" y="381000"/>
                </a:lnTo>
                <a:lnTo>
                  <a:pt x="347662" y="38100"/>
                </a:lnTo>
                <a:lnTo>
                  <a:pt x="328612" y="38100"/>
                </a:lnTo>
                <a:lnTo>
                  <a:pt x="309562" y="19050"/>
                </a:lnTo>
                <a:close/>
              </a:path>
              <a:path w="657225" h="457200">
                <a:moveTo>
                  <a:pt x="619125" y="381000"/>
                </a:moveTo>
                <a:lnTo>
                  <a:pt x="561975" y="381000"/>
                </a:lnTo>
                <a:lnTo>
                  <a:pt x="561975" y="419100"/>
                </a:lnTo>
                <a:lnTo>
                  <a:pt x="619125" y="419100"/>
                </a:lnTo>
                <a:lnTo>
                  <a:pt x="657225" y="400050"/>
                </a:lnTo>
                <a:lnTo>
                  <a:pt x="619125" y="381000"/>
                </a:lnTo>
                <a:close/>
              </a:path>
              <a:path w="657225" h="457200">
                <a:moveTo>
                  <a:pt x="347662" y="381000"/>
                </a:moveTo>
                <a:lnTo>
                  <a:pt x="328612" y="381000"/>
                </a:lnTo>
                <a:lnTo>
                  <a:pt x="347662" y="400050"/>
                </a:lnTo>
                <a:lnTo>
                  <a:pt x="347662" y="381000"/>
                </a:lnTo>
                <a:close/>
              </a:path>
              <a:path w="657225" h="457200">
                <a:moveTo>
                  <a:pt x="542925" y="381000"/>
                </a:moveTo>
                <a:lnTo>
                  <a:pt x="347662" y="381000"/>
                </a:lnTo>
                <a:lnTo>
                  <a:pt x="347662" y="400050"/>
                </a:lnTo>
                <a:lnTo>
                  <a:pt x="542925" y="400050"/>
                </a:lnTo>
                <a:lnTo>
                  <a:pt x="542925" y="381000"/>
                </a:lnTo>
                <a:close/>
              </a:path>
              <a:path w="657225" h="457200">
                <a:moveTo>
                  <a:pt x="347662" y="0"/>
                </a:moveTo>
                <a:lnTo>
                  <a:pt x="0" y="0"/>
                </a:lnTo>
                <a:lnTo>
                  <a:pt x="0" y="38100"/>
                </a:lnTo>
                <a:lnTo>
                  <a:pt x="309562" y="38100"/>
                </a:lnTo>
                <a:lnTo>
                  <a:pt x="309562" y="19050"/>
                </a:lnTo>
                <a:lnTo>
                  <a:pt x="347662" y="19050"/>
                </a:lnTo>
                <a:lnTo>
                  <a:pt x="347662" y="0"/>
                </a:lnTo>
                <a:close/>
              </a:path>
              <a:path w="657225" h="457200">
                <a:moveTo>
                  <a:pt x="347662" y="19050"/>
                </a:moveTo>
                <a:lnTo>
                  <a:pt x="309562" y="19050"/>
                </a:lnTo>
                <a:lnTo>
                  <a:pt x="328612" y="38100"/>
                </a:lnTo>
                <a:lnTo>
                  <a:pt x="347662" y="38100"/>
                </a:lnTo>
                <a:lnTo>
                  <a:pt x="34766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2523733" y="4269883"/>
            <a:ext cx="397545" cy="616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....…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585912" y="3257550"/>
            <a:ext cx="657225" cy="2438400"/>
          </a:xfrm>
          <a:custGeom>
            <a:avLst/>
            <a:gdLst/>
            <a:ahLst/>
            <a:cxnLst/>
            <a:rect l="l" t="t" r="r" b="b"/>
            <a:pathLst>
              <a:path w="657225" h="2438400">
                <a:moveTo>
                  <a:pt x="542925" y="2324100"/>
                </a:moveTo>
                <a:lnTo>
                  <a:pt x="542925" y="2438399"/>
                </a:lnTo>
                <a:lnTo>
                  <a:pt x="619125" y="2400299"/>
                </a:lnTo>
                <a:lnTo>
                  <a:pt x="561975" y="2400299"/>
                </a:lnTo>
                <a:lnTo>
                  <a:pt x="561975" y="2362199"/>
                </a:lnTo>
                <a:lnTo>
                  <a:pt x="619124" y="2362199"/>
                </a:lnTo>
                <a:lnTo>
                  <a:pt x="542925" y="2324100"/>
                </a:lnTo>
                <a:close/>
              </a:path>
              <a:path w="657225" h="2438400">
                <a:moveTo>
                  <a:pt x="309563" y="19050"/>
                </a:moveTo>
                <a:lnTo>
                  <a:pt x="309563" y="2400299"/>
                </a:lnTo>
                <a:lnTo>
                  <a:pt x="542925" y="2400299"/>
                </a:lnTo>
                <a:lnTo>
                  <a:pt x="542925" y="2381249"/>
                </a:lnTo>
                <a:lnTo>
                  <a:pt x="347663" y="2381249"/>
                </a:lnTo>
                <a:lnTo>
                  <a:pt x="328613" y="2362199"/>
                </a:lnTo>
                <a:lnTo>
                  <a:pt x="347663" y="2362199"/>
                </a:lnTo>
                <a:lnTo>
                  <a:pt x="347663" y="38100"/>
                </a:lnTo>
                <a:lnTo>
                  <a:pt x="328613" y="38100"/>
                </a:lnTo>
                <a:lnTo>
                  <a:pt x="309563" y="19050"/>
                </a:lnTo>
                <a:close/>
              </a:path>
              <a:path w="657225" h="2438400">
                <a:moveTo>
                  <a:pt x="619124" y="2362199"/>
                </a:moveTo>
                <a:lnTo>
                  <a:pt x="561975" y="2362199"/>
                </a:lnTo>
                <a:lnTo>
                  <a:pt x="561975" y="2400299"/>
                </a:lnTo>
                <a:lnTo>
                  <a:pt x="619125" y="2400299"/>
                </a:lnTo>
                <a:lnTo>
                  <a:pt x="657225" y="2381249"/>
                </a:lnTo>
                <a:lnTo>
                  <a:pt x="619124" y="2362199"/>
                </a:lnTo>
                <a:close/>
              </a:path>
              <a:path w="657225" h="2438400">
                <a:moveTo>
                  <a:pt x="347663" y="2362199"/>
                </a:moveTo>
                <a:lnTo>
                  <a:pt x="328613" y="2362199"/>
                </a:lnTo>
                <a:lnTo>
                  <a:pt x="347663" y="2381249"/>
                </a:lnTo>
                <a:lnTo>
                  <a:pt x="347663" y="2362199"/>
                </a:lnTo>
                <a:close/>
              </a:path>
              <a:path w="657225" h="2438400">
                <a:moveTo>
                  <a:pt x="542925" y="2362199"/>
                </a:moveTo>
                <a:lnTo>
                  <a:pt x="347663" y="2362199"/>
                </a:lnTo>
                <a:lnTo>
                  <a:pt x="347663" y="2381249"/>
                </a:lnTo>
                <a:lnTo>
                  <a:pt x="542925" y="2381249"/>
                </a:lnTo>
                <a:lnTo>
                  <a:pt x="542925" y="2362199"/>
                </a:lnTo>
                <a:close/>
              </a:path>
              <a:path w="657225" h="2438400">
                <a:moveTo>
                  <a:pt x="347663" y="0"/>
                </a:moveTo>
                <a:lnTo>
                  <a:pt x="0" y="0"/>
                </a:lnTo>
                <a:lnTo>
                  <a:pt x="0" y="38100"/>
                </a:lnTo>
                <a:lnTo>
                  <a:pt x="309563" y="38100"/>
                </a:lnTo>
                <a:lnTo>
                  <a:pt x="309563" y="19050"/>
                </a:lnTo>
                <a:lnTo>
                  <a:pt x="347663" y="19050"/>
                </a:lnTo>
                <a:lnTo>
                  <a:pt x="347663" y="0"/>
                </a:lnTo>
                <a:close/>
              </a:path>
              <a:path w="657225" h="2438400">
                <a:moveTo>
                  <a:pt x="347663" y="19050"/>
                </a:moveTo>
                <a:lnTo>
                  <a:pt x="309563" y="19050"/>
                </a:lnTo>
                <a:lnTo>
                  <a:pt x="328613" y="38100"/>
                </a:lnTo>
                <a:lnTo>
                  <a:pt x="347663" y="38100"/>
                </a:lnTo>
                <a:lnTo>
                  <a:pt x="34766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585912" y="2457450"/>
            <a:ext cx="657225" cy="685800"/>
          </a:xfrm>
          <a:custGeom>
            <a:avLst/>
            <a:gdLst/>
            <a:ahLst/>
            <a:cxnLst/>
            <a:rect l="l" t="t" r="r" b="b"/>
            <a:pathLst>
              <a:path w="657225" h="685800">
                <a:moveTo>
                  <a:pt x="309562" y="647700"/>
                </a:moveTo>
                <a:lnTo>
                  <a:pt x="0" y="647700"/>
                </a:lnTo>
                <a:lnTo>
                  <a:pt x="0" y="685800"/>
                </a:lnTo>
                <a:lnTo>
                  <a:pt x="347662" y="685800"/>
                </a:lnTo>
                <a:lnTo>
                  <a:pt x="347662" y="666750"/>
                </a:lnTo>
                <a:lnTo>
                  <a:pt x="309562" y="666750"/>
                </a:lnTo>
                <a:lnTo>
                  <a:pt x="309562" y="647700"/>
                </a:lnTo>
                <a:close/>
              </a:path>
              <a:path w="657225" h="685800">
                <a:moveTo>
                  <a:pt x="542925" y="38100"/>
                </a:moveTo>
                <a:lnTo>
                  <a:pt x="309562" y="38100"/>
                </a:lnTo>
                <a:lnTo>
                  <a:pt x="309562" y="666750"/>
                </a:lnTo>
                <a:lnTo>
                  <a:pt x="328612" y="647700"/>
                </a:lnTo>
                <a:lnTo>
                  <a:pt x="347662" y="647700"/>
                </a:lnTo>
                <a:lnTo>
                  <a:pt x="347662" y="76200"/>
                </a:lnTo>
                <a:lnTo>
                  <a:pt x="328612" y="76200"/>
                </a:lnTo>
                <a:lnTo>
                  <a:pt x="347662" y="57150"/>
                </a:lnTo>
                <a:lnTo>
                  <a:pt x="542925" y="57150"/>
                </a:lnTo>
                <a:lnTo>
                  <a:pt x="542925" y="38100"/>
                </a:lnTo>
                <a:close/>
              </a:path>
              <a:path w="657225" h="685800">
                <a:moveTo>
                  <a:pt x="347662" y="647700"/>
                </a:moveTo>
                <a:lnTo>
                  <a:pt x="328612" y="647700"/>
                </a:lnTo>
                <a:lnTo>
                  <a:pt x="309562" y="666750"/>
                </a:lnTo>
                <a:lnTo>
                  <a:pt x="347662" y="666750"/>
                </a:lnTo>
                <a:lnTo>
                  <a:pt x="347662" y="647700"/>
                </a:lnTo>
                <a:close/>
              </a:path>
              <a:path w="657225" h="685800">
                <a:moveTo>
                  <a:pt x="542925" y="0"/>
                </a:moveTo>
                <a:lnTo>
                  <a:pt x="542925" y="114300"/>
                </a:lnTo>
                <a:lnTo>
                  <a:pt x="619125" y="76200"/>
                </a:lnTo>
                <a:lnTo>
                  <a:pt x="561975" y="76200"/>
                </a:lnTo>
                <a:lnTo>
                  <a:pt x="561975" y="38100"/>
                </a:lnTo>
                <a:lnTo>
                  <a:pt x="619125" y="38100"/>
                </a:lnTo>
                <a:lnTo>
                  <a:pt x="542925" y="0"/>
                </a:lnTo>
                <a:close/>
              </a:path>
              <a:path w="657225" h="685800">
                <a:moveTo>
                  <a:pt x="347662" y="57150"/>
                </a:moveTo>
                <a:lnTo>
                  <a:pt x="328612" y="76200"/>
                </a:lnTo>
                <a:lnTo>
                  <a:pt x="347662" y="76200"/>
                </a:lnTo>
                <a:lnTo>
                  <a:pt x="347662" y="57150"/>
                </a:lnTo>
                <a:close/>
              </a:path>
              <a:path w="657225" h="685800">
                <a:moveTo>
                  <a:pt x="542925" y="57150"/>
                </a:moveTo>
                <a:lnTo>
                  <a:pt x="347662" y="57150"/>
                </a:lnTo>
                <a:lnTo>
                  <a:pt x="347662" y="76200"/>
                </a:lnTo>
                <a:lnTo>
                  <a:pt x="542925" y="76200"/>
                </a:lnTo>
                <a:lnTo>
                  <a:pt x="542925" y="57150"/>
                </a:lnTo>
                <a:close/>
              </a:path>
              <a:path w="657225" h="685800">
                <a:moveTo>
                  <a:pt x="619125" y="38100"/>
                </a:moveTo>
                <a:lnTo>
                  <a:pt x="561975" y="38100"/>
                </a:lnTo>
                <a:lnTo>
                  <a:pt x="561975" y="76200"/>
                </a:lnTo>
                <a:lnTo>
                  <a:pt x="619125" y="76200"/>
                </a:lnTo>
                <a:lnTo>
                  <a:pt x="657225" y="57150"/>
                </a:lnTo>
                <a:lnTo>
                  <a:pt x="6191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318453" y="1225803"/>
            <a:ext cx="4359275" cy="14605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651635" marR="5080" lvl="0" indent="-206375" algn="l" defTabSz="914400" rtl="0" eaLnBrk="1" fontAlgn="auto" latinLnBrk="0" hangingPunct="1">
              <a:lnSpc>
                <a:spcPct val="791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Create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bootstrap</a:t>
            </a:r>
            <a:r>
              <a:rPr kumimoji="0" sz="2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samples 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from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training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data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features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4688445" y="30662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object 9"/>
          <p:cNvSpPr/>
          <p:nvPr/>
        </p:nvSpPr>
        <p:spPr>
          <a:xfrm>
            <a:off x="2271712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399"/>
                </a:lnTo>
                <a:lnTo>
                  <a:pt x="1143000" y="914399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zh-CN" kern="0">
                <a:solidFill>
                  <a:prstClr val="black"/>
                </a:solidFill>
                <a:cs typeface="+mn-ea"/>
                <a:sym typeface="+mn-lt"/>
              </a:rPr>
              <a:t>N</a:t>
            </a:r>
            <a:endParaRPr lang="en-US" altLang="zh-CN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2271712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-53994" y="2733945"/>
            <a:ext cx="360163" cy="145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N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examples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442912" y="2895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2999" y="0"/>
                </a:moveTo>
                <a:lnTo>
                  <a:pt x="0" y="0"/>
                </a:lnTo>
                <a:lnTo>
                  <a:pt x="0" y="914400"/>
                </a:lnTo>
                <a:lnTo>
                  <a:pt x="1142999" y="914400"/>
                </a:lnTo>
                <a:lnTo>
                  <a:pt x="1142999" y="0"/>
                </a:lnTo>
                <a:close/>
              </a:path>
            </a:pathLst>
          </a:custGeom>
          <a:solidFill>
            <a:srgbClr val="ECAB28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cs typeface="+mn-ea"/>
                <a:sym typeface="+mn-lt"/>
              </a:rPr>
              <a:t>N</a:t>
            </a:r>
            <a:endParaRPr kumimoji="0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13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Bagging of DT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-53994" y="2733945"/>
            <a:ext cx="360163" cy="145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N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examples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271712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400"/>
                </a:lnTo>
                <a:lnTo>
                  <a:pt x="1143000" y="914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2271712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271712" y="3200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400"/>
                </a:lnTo>
                <a:lnTo>
                  <a:pt x="1143000" y="914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2271712" y="3200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600200" y="2305050"/>
            <a:ext cx="657225" cy="990600"/>
          </a:xfrm>
          <a:custGeom>
            <a:avLst/>
            <a:gdLst/>
            <a:ahLst/>
            <a:cxnLst/>
            <a:rect l="l" t="t" r="r" b="b"/>
            <a:pathLst>
              <a:path w="657225" h="990600">
                <a:moveTo>
                  <a:pt x="309562" y="952500"/>
                </a:moveTo>
                <a:lnTo>
                  <a:pt x="0" y="952500"/>
                </a:lnTo>
                <a:lnTo>
                  <a:pt x="0" y="990600"/>
                </a:lnTo>
                <a:lnTo>
                  <a:pt x="347662" y="990600"/>
                </a:lnTo>
                <a:lnTo>
                  <a:pt x="347662" y="971550"/>
                </a:lnTo>
                <a:lnTo>
                  <a:pt x="309562" y="971550"/>
                </a:lnTo>
                <a:lnTo>
                  <a:pt x="309562" y="952500"/>
                </a:lnTo>
                <a:close/>
              </a:path>
              <a:path w="657225" h="990600">
                <a:moveTo>
                  <a:pt x="542925" y="38100"/>
                </a:moveTo>
                <a:lnTo>
                  <a:pt x="309562" y="38100"/>
                </a:lnTo>
                <a:lnTo>
                  <a:pt x="309562" y="971550"/>
                </a:lnTo>
                <a:lnTo>
                  <a:pt x="328612" y="952500"/>
                </a:lnTo>
                <a:lnTo>
                  <a:pt x="347662" y="952500"/>
                </a:lnTo>
                <a:lnTo>
                  <a:pt x="347662" y="76200"/>
                </a:lnTo>
                <a:lnTo>
                  <a:pt x="328612" y="76200"/>
                </a:lnTo>
                <a:lnTo>
                  <a:pt x="347662" y="57150"/>
                </a:lnTo>
                <a:lnTo>
                  <a:pt x="542925" y="57150"/>
                </a:lnTo>
                <a:lnTo>
                  <a:pt x="542925" y="38100"/>
                </a:lnTo>
                <a:close/>
              </a:path>
              <a:path w="657225" h="990600">
                <a:moveTo>
                  <a:pt x="347662" y="952500"/>
                </a:moveTo>
                <a:lnTo>
                  <a:pt x="328612" y="952500"/>
                </a:lnTo>
                <a:lnTo>
                  <a:pt x="309562" y="971550"/>
                </a:lnTo>
                <a:lnTo>
                  <a:pt x="347662" y="971550"/>
                </a:lnTo>
                <a:lnTo>
                  <a:pt x="347662" y="952500"/>
                </a:lnTo>
                <a:close/>
              </a:path>
              <a:path w="657225" h="990600">
                <a:moveTo>
                  <a:pt x="542925" y="0"/>
                </a:moveTo>
                <a:lnTo>
                  <a:pt x="542925" y="114300"/>
                </a:lnTo>
                <a:lnTo>
                  <a:pt x="619125" y="76200"/>
                </a:lnTo>
                <a:lnTo>
                  <a:pt x="561975" y="76200"/>
                </a:lnTo>
                <a:lnTo>
                  <a:pt x="561975" y="38100"/>
                </a:lnTo>
                <a:lnTo>
                  <a:pt x="619125" y="38100"/>
                </a:lnTo>
                <a:lnTo>
                  <a:pt x="542925" y="0"/>
                </a:lnTo>
                <a:close/>
              </a:path>
              <a:path w="657225" h="990600">
                <a:moveTo>
                  <a:pt x="347662" y="57150"/>
                </a:moveTo>
                <a:lnTo>
                  <a:pt x="328612" y="76200"/>
                </a:lnTo>
                <a:lnTo>
                  <a:pt x="347662" y="76200"/>
                </a:lnTo>
                <a:lnTo>
                  <a:pt x="347662" y="57150"/>
                </a:lnTo>
                <a:close/>
              </a:path>
              <a:path w="657225" h="990600">
                <a:moveTo>
                  <a:pt x="542925" y="57150"/>
                </a:moveTo>
                <a:lnTo>
                  <a:pt x="347662" y="57150"/>
                </a:lnTo>
                <a:lnTo>
                  <a:pt x="347662" y="76200"/>
                </a:lnTo>
                <a:lnTo>
                  <a:pt x="542925" y="76200"/>
                </a:lnTo>
                <a:lnTo>
                  <a:pt x="542925" y="57150"/>
                </a:lnTo>
                <a:close/>
              </a:path>
              <a:path w="657225" h="990600">
                <a:moveTo>
                  <a:pt x="619125" y="38100"/>
                </a:moveTo>
                <a:lnTo>
                  <a:pt x="561975" y="38100"/>
                </a:lnTo>
                <a:lnTo>
                  <a:pt x="561975" y="76200"/>
                </a:lnTo>
                <a:lnTo>
                  <a:pt x="619125" y="76200"/>
                </a:lnTo>
                <a:lnTo>
                  <a:pt x="657225" y="57150"/>
                </a:lnTo>
                <a:lnTo>
                  <a:pt x="6191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585912" y="3409950"/>
            <a:ext cx="657225" cy="457200"/>
          </a:xfrm>
          <a:custGeom>
            <a:avLst/>
            <a:gdLst/>
            <a:ahLst/>
            <a:cxnLst/>
            <a:rect l="l" t="t" r="r" b="b"/>
            <a:pathLst>
              <a:path w="657225" h="457200">
                <a:moveTo>
                  <a:pt x="542925" y="342900"/>
                </a:moveTo>
                <a:lnTo>
                  <a:pt x="542925" y="457200"/>
                </a:lnTo>
                <a:lnTo>
                  <a:pt x="619125" y="419100"/>
                </a:lnTo>
                <a:lnTo>
                  <a:pt x="561975" y="419100"/>
                </a:lnTo>
                <a:lnTo>
                  <a:pt x="561975" y="381000"/>
                </a:lnTo>
                <a:lnTo>
                  <a:pt x="619125" y="381000"/>
                </a:lnTo>
                <a:lnTo>
                  <a:pt x="542925" y="342900"/>
                </a:lnTo>
                <a:close/>
              </a:path>
              <a:path w="657225" h="457200">
                <a:moveTo>
                  <a:pt x="309562" y="19050"/>
                </a:moveTo>
                <a:lnTo>
                  <a:pt x="309562" y="419100"/>
                </a:lnTo>
                <a:lnTo>
                  <a:pt x="542925" y="419100"/>
                </a:lnTo>
                <a:lnTo>
                  <a:pt x="542925" y="400050"/>
                </a:lnTo>
                <a:lnTo>
                  <a:pt x="347662" y="400050"/>
                </a:lnTo>
                <a:lnTo>
                  <a:pt x="328612" y="381000"/>
                </a:lnTo>
                <a:lnTo>
                  <a:pt x="347662" y="381000"/>
                </a:lnTo>
                <a:lnTo>
                  <a:pt x="347662" y="38100"/>
                </a:lnTo>
                <a:lnTo>
                  <a:pt x="328612" y="38100"/>
                </a:lnTo>
                <a:lnTo>
                  <a:pt x="309562" y="19050"/>
                </a:lnTo>
                <a:close/>
              </a:path>
              <a:path w="657225" h="457200">
                <a:moveTo>
                  <a:pt x="619125" y="381000"/>
                </a:moveTo>
                <a:lnTo>
                  <a:pt x="561975" y="381000"/>
                </a:lnTo>
                <a:lnTo>
                  <a:pt x="561975" y="419100"/>
                </a:lnTo>
                <a:lnTo>
                  <a:pt x="619125" y="419100"/>
                </a:lnTo>
                <a:lnTo>
                  <a:pt x="657225" y="400050"/>
                </a:lnTo>
                <a:lnTo>
                  <a:pt x="619125" y="381000"/>
                </a:lnTo>
                <a:close/>
              </a:path>
              <a:path w="657225" h="457200">
                <a:moveTo>
                  <a:pt x="347662" y="381000"/>
                </a:moveTo>
                <a:lnTo>
                  <a:pt x="328612" y="381000"/>
                </a:lnTo>
                <a:lnTo>
                  <a:pt x="347662" y="400050"/>
                </a:lnTo>
                <a:lnTo>
                  <a:pt x="347662" y="381000"/>
                </a:lnTo>
                <a:close/>
              </a:path>
              <a:path w="657225" h="457200">
                <a:moveTo>
                  <a:pt x="542925" y="381000"/>
                </a:moveTo>
                <a:lnTo>
                  <a:pt x="347662" y="381000"/>
                </a:lnTo>
                <a:lnTo>
                  <a:pt x="347662" y="400050"/>
                </a:lnTo>
                <a:lnTo>
                  <a:pt x="542925" y="400050"/>
                </a:lnTo>
                <a:lnTo>
                  <a:pt x="542925" y="381000"/>
                </a:lnTo>
                <a:close/>
              </a:path>
              <a:path w="657225" h="457200">
                <a:moveTo>
                  <a:pt x="347662" y="0"/>
                </a:moveTo>
                <a:lnTo>
                  <a:pt x="0" y="0"/>
                </a:lnTo>
                <a:lnTo>
                  <a:pt x="0" y="38100"/>
                </a:lnTo>
                <a:lnTo>
                  <a:pt x="309562" y="38100"/>
                </a:lnTo>
                <a:lnTo>
                  <a:pt x="309562" y="19050"/>
                </a:lnTo>
                <a:lnTo>
                  <a:pt x="347662" y="19050"/>
                </a:lnTo>
                <a:lnTo>
                  <a:pt x="347662" y="0"/>
                </a:lnTo>
                <a:close/>
              </a:path>
              <a:path w="657225" h="457200">
                <a:moveTo>
                  <a:pt x="347662" y="19050"/>
                </a:moveTo>
                <a:lnTo>
                  <a:pt x="309562" y="19050"/>
                </a:lnTo>
                <a:lnTo>
                  <a:pt x="328612" y="38100"/>
                </a:lnTo>
                <a:lnTo>
                  <a:pt x="347662" y="38100"/>
                </a:lnTo>
                <a:lnTo>
                  <a:pt x="34766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271712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399"/>
                </a:lnTo>
                <a:lnTo>
                  <a:pt x="1143000" y="914399"/>
                </a:lnTo>
                <a:lnTo>
                  <a:pt x="1143000" y="0"/>
                </a:lnTo>
                <a:close/>
              </a:path>
            </a:pathLst>
          </a:custGeom>
          <a:solidFill>
            <a:srgbClr val="4D9F3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2271712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523733" y="4269883"/>
            <a:ext cx="397545" cy="616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....…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1585912" y="3257550"/>
            <a:ext cx="657225" cy="2438400"/>
          </a:xfrm>
          <a:custGeom>
            <a:avLst/>
            <a:gdLst/>
            <a:ahLst/>
            <a:cxnLst/>
            <a:rect l="l" t="t" r="r" b="b"/>
            <a:pathLst>
              <a:path w="657225" h="2438400">
                <a:moveTo>
                  <a:pt x="542925" y="2324100"/>
                </a:moveTo>
                <a:lnTo>
                  <a:pt x="542925" y="2438399"/>
                </a:lnTo>
                <a:lnTo>
                  <a:pt x="619125" y="2400299"/>
                </a:lnTo>
                <a:lnTo>
                  <a:pt x="561975" y="2400299"/>
                </a:lnTo>
                <a:lnTo>
                  <a:pt x="561975" y="2362199"/>
                </a:lnTo>
                <a:lnTo>
                  <a:pt x="619124" y="2362199"/>
                </a:lnTo>
                <a:lnTo>
                  <a:pt x="542925" y="2324100"/>
                </a:lnTo>
                <a:close/>
              </a:path>
              <a:path w="657225" h="2438400">
                <a:moveTo>
                  <a:pt x="309563" y="19050"/>
                </a:moveTo>
                <a:lnTo>
                  <a:pt x="309563" y="2400299"/>
                </a:lnTo>
                <a:lnTo>
                  <a:pt x="542925" y="2400299"/>
                </a:lnTo>
                <a:lnTo>
                  <a:pt x="542925" y="2381249"/>
                </a:lnTo>
                <a:lnTo>
                  <a:pt x="347663" y="2381249"/>
                </a:lnTo>
                <a:lnTo>
                  <a:pt x="328613" y="2362199"/>
                </a:lnTo>
                <a:lnTo>
                  <a:pt x="347663" y="2362199"/>
                </a:lnTo>
                <a:lnTo>
                  <a:pt x="347663" y="38100"/>
                </a:lnTo>
                <a:lnTo>
                  <a:pt x="328613" y="38100"/>
                </a:lnTo>
                <a:lnTo>
                  <a:pt x="309563" y="19050"/>
                </a:lnTo>
                <a:close/>
              </a:path>
              <a:path w="657225" h="2438400">
                <a:moveTo>
                  <a:pt x="619124" y="2362199"/>
                </a:moveTo>
                <a:lnTo>
                  <a:pt x="561975" y="2362199"/>
                </a:lnTo>
                <a:lnTo>
                  <a:pt x="561975" y="2400299"/>
                </a:lnTo>
                <a:lnTo>
                  <a:pt x="619125" y="2400299"/>
                </a:lnTo>
                <a:lnTo>
                  <a:pt x="657225" y="2381249"/>
                </a:lnTo>
                <a:lnTo>
                  <a:pt x="619124" y="2362199"/>
                </a:lnTo>
                <a:close/>
              </a:path>
              <a:path w="657225" h="2438400">
                <a:moveTo>
                  <a:pt x="347663" y="2362199"/>
                </a:moveTo>
                <a:lnTo>
                  <a:pt x="328613" y="2362199"/>
                </a:lnTo>
                <a:lnTo>
                  <a:pt x="347663" y="2381249"/>
                </a:lnTo>
                <a:lnTo>
                  <a:pt x="347663" y="2362199"/>
                </a:lnTo>
                <a:close/>
              </a:path>
              <a:path w="657225" h="2438400">
                <a:moveTo>
                  <a:pt x="542925" y="2362199"/>
                </a:moveTo>
                <a:lnTo>
                  <a:pt x="347663" y="2362199"/>
                </a:lnTo>
                <a:lnTo>
                  <a:pt x="347663" y="2381249"/>
                </a:lnTo>
                <a:lnTo>
                  <a:pt x="542925" y="2381249"/>
                </a:lnTo>
                <a:lnTo>
                  <a:pt x="542925" y="2362199"/>
                </a:lnTo>
                <a:close/>
              </a:path>
              <a:path w="657225" h="2438400">
                <a:moveTo>
                  <a:pt x="347663" y="0"/>
                </a:moveTo>
                <a:lnTo>
                  <a:pt x="0" y="0"/>
                </a:lnTo>
                <a:lnTo>
                  <a:pt x="0" y="38100"/>
                </a:lnTo>
                <a:lnTo>
                  <a:pt x="309563" y="38100"/>
                </a:lnTo>
                <a:lnTo>
                  <a:pt x="309563" y="19050"/>
                </a:lnTo>
                <a:lnTo>
                  <a:pt x="347663" y="19050"/>
                </a:lnTo>
                <a:lnTo>
                  <a:pt x="347663" y="0"/>
                </a:lnTo>
                <a:close/>
              </a:path>
              <a:path w="657225" h="2438400">
                <a:moveTo>
                  <a:pt x="347663" y="19050"/>
                </a:moveTo>
                <a:lnTo>
                  <a:pt x="309563" y="19050"/>
                </a:lnTo>
                <a:lnTo>
                  <a:pt x="328613" y="38100"/>
                </a:lnTo>
                <a:lnTo>
                  <a:pt x="347663" y="38100"/>
                </a:lnTo>
                <a:lnTo>
                  <a:pt x="34766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4724400" y="1680904"/>
            <a:ext cx="2020887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4329112" y="2895600"/>
            <a:ext cx="2209800" cy="1292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4329112" y="4956175"/>
            <a:ext cx="2209800" cy="129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429000" y="2228851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876300" y="76199"/>
                </a:moveTo>
                <a:lnTo>
                  <a:pt x="876300" y="114300"/>
                </a:lnTo>
                <a:lnTo>
                  <a:pt x="952500" y="76200"/>
                </a:lnTo>
                <a:lnTo>
                  <a:pt x="876300" y="76199"/>
                </a:lnTo>
                <a:close/>
              </a:path>
              <a:path w="990600" h="114300">
                <a:moveTo>
                  <a:pt x="876300" y="38099"/>
                </a:moveTo>
                <a:lnTo>
                  <a:pt x="876300" y="76199"/>
                </a:lnTo>
                <a:lnTo>
                  <a:pt x="895350" y="76200"/>
                </a:lnTo>
                <a:lnTo>
                  <a:pt x="895350" y="38100"/>
                </a:lnTo>
                <a:lnTo>
                  <a:pt x="876300" y="38099"/>
                </a:lnTo>
                <a:close/>
              </a:path>
              <a:path w="990600" h="114300">
                <a:moveTo>
                  <a:pt x="876300" y="0"/>
                </a:moveTo>
                <a:lnTo>
                  <a:pt x="876300" y="38099"/>
                </a:lnTo>
                <a:lnTo>
                  <a:pt x="895350" y="38100"/>
                </a:lnTo>
                <a:lnTo>
                  <a:pt x="895350" y="76200"/>
                </a:lnTo>
                <a:lnTo>
                  <a:pt x="952502" y="76198"/>
                </a:lnTo>
                <a:lnTo>
                  <a:pt x="990600" y="57150"/>
                </a:lnTo>
                <a:lnTo>
                  <a:pt x="876300" y="0"/>
                </a:lnTo>
                <a:close/>
              </a:path>
              <a:path w="990600" h="114300">
                <a:moveTo>
                  <a:pt x="0" y="38098"/>
                </a:moveTo>
                <a:lnTo>
                  <a:pt x="0" y="76198"/>
                </a:lnTo>
                <a:lnTo>
                  <a:pt x="876300" y="76199"/>
                </a:lnTo>
                <a:lnTo>
                  <a:pt x="8763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3414712" y="3524251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876300" y="76199"/>
                </a:moveTo>
                <a:lnTo>
                  <a:pt x="876300" y="114300"/>
                </a:lnTo>
                <a:lnTo>
                  <a:pt x="952500" y="76200"/>
                </a:lnTo>
                <a:lnTo>
                  <a:pt x="876300" y="76199"/>
                </a:lnTo>
                <a:close/>
              </a:path>
              <a:path w="990600" h="114300">
                <a:moveTo>
                  <a:pt x="876300" y="38099"/>
                </a:moveTo>
                <a:lnTo>
                  <a:pt x="876300" y="76199"/>
                </a:lnTo>
                <a:lnTo>
                  <a:pt x="895350" y="76200"/>
                </a:lnTo>
                <a:lnTo>
                  <a:pt x="895350" y="38100"/>
                </a:lnTo>
                <a:lnTo>
                  <a:pt x="876300" y="38099"/>
                </a:lnTo>
                <a:close/>
              </a:path>
              <a:path w="990600" h="114300">
                <a:moveTo>
                  <a:pt x="876300" y="0"/>
                </a:moveTo>
                <a:lnTo>
                  <a:pt x="876300" y="38099"/>
                </a:lnTo>
                <a:lnTo>
                  <a:pt x="895350" y="38100"/>
                </a:lnTo>
                <a:lnTo>
                  <a:pt x="895350" y="76200"/>
                </a:lnTo>
                <a:lnTo>
                  <a:pt x="952502" y="76198"/>
                </a:lnTo>
                <a:lnTo>
                  <a:pt x="990600" y="57150"/>
                </a:lnTo>
                <a:lnTo>
                  <a:pt x="876300" y="0"/>
                </a:lnTo>
                <a:close/>
              </a:path>
              <a:path w="990600" h="114300">
                <a:moveTo>
                  <a:pt x="0" y="38098"/>
                </a:moveTo>
                <a:lnTo>
                  <a:pt x="0" y="76198"/>
                </a:lnTo>
                <a:lnTo>
                  <a:pt x="876300" y="76199"/>
                </a:lnTo>
                <a:lnTo>
                  <a:pt x="8763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3490912" y="5505451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876300" y="76199"/>
                </a:moveTo>
                <a:lnTo>
                  <a:pt x="876300" y="114299"/>
                </a:lnTo>
                <a:lnTo>
                  <a:pt x="952499" y="76200"/>
                </a:lnTo>
                <a:lnTo>
                  <a:pt x="876300" y="76199"/>
                </a:lnTo>
                <a:close/>
              </a:path>
              <a:path w="990600" h="114300">
                <a:moveTo>
                  <a:pt x="876300" y="38099"/>
                </a:moveTo>
                <a:lnTo>
                  <a:pt x="876300" y="76199"/>
                </a:lnTo>
                <a:lnTo>
                  <a:pt x="895350" y="76200"/>
                </a:lnTo>
                <a:lnTo>
                  <a:pt x="895350" y="38100"/>
                </a:lnTo>
                <a:lnTo>
                  <a:pt x="876300" y="38099"/>
                </a:lnTo>
                <a:close/>
              </a:path>
              <a:path w="990600" h="114300">
                <a:moveTo>
                  <a:pt x="876300" y="0"/>
                </a:moveTo>
                <a:lnTo>
                  <a:pt x="876300" y="38099"/>
                </a:lnTo>
                <a:lnTo>
                  <a:pt x="895350" y="38100"/>
                </a:lnTo>
                <a:lnTo>
                  <a:pt x="895350" y="76200"/>
                </a:lnTo>
                <a:lnTo>
                  <a:pt x="952502" y="76198"/>
                </a:lnTo>
                <a:lnTo>
                  <a:pt x="990600" y="57150"/>
                </a:lnTo>
                <a:lnTo>
                  <a:pt x="876300" y="0"/>
                </a:lnTo>
                <a:close/>
              </a:path>
              <a:path w="990600" h="114300">
                <a:moveTo>
                  <a:pt x="0" y="38098"/>
                </a:moveTo>
                <a:lnTo>
                  <a:pt x="0" y="76198"/>
                </a:lnTo>
                <a:lnTo>
                  <a:pt x="876300" y="76199"/>
                </a:lnTo>
                <a:lnTo>
                  <a:pt x="8763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4962133" y="4257691"/>
            <a:ext cx="397545" cy="616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....…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6400800" y="1600200"/>
            <a:ext cx="533400" cy="4572000"/>
          </a:xfrm>
          <a:custGeom>
            <a:avLst/>
            <a:gdLst/>
            <a:ahLst/>
            <a:cxnLst/>
            <a:rect l="l" t="t" r="r" b="b"/>
            <a:pathLst>
              <a:path w="533400" h="4572000">
                <a:moveTo>
                  <a:pt x="0" y="0"/>
                </a:moveTo>
                <a:lnTo>
                  <a:pt x="39410" y="4131"/>
                </a:lnTo>
                <a:lnTo>
                  <a:pt x="77026" y="16131"/>
                </a:lnTo>
                <a:lnTo>
                  <a:pt x="112433" y="35411"/>
                </a:lnTo>
                <a:lnTo>
                  <a:pt x="145220" y="61381"/>
                </a:lnTo>
                <a:lnTo>
                  <a:pt x="174974" y="93452"/>
                </a:lnTo>
                <a:lnTo>
                  <a:pt x="201282" y="131036"/>
                </a:lnTo>
                <a:lnTo>
                  <a:pt x="223732" y="173541"/>
                </a:lnTo>
                <a:lnTo>
                  <a:pt x="241912" y="220380"/>
                </a:lnTo>
                <a:lnTo>
                  <a:pt x="255408" y="270962"/>
                </a:lnTo>
                <a:lnTo>
                  <a:pt x="263808" y="324698"/>
                </a:lnTo>
                <a:lnTo>
                  <a:pt x="266700" y="381000"/>
                </a:lnTo>
                <a:lnTo>
                  <a:pt x="266700" y="1905000"/>
                </a:lnTo>
                <a:lnTo>
                  <a:pt x="269591" y="1961301"/>
                </a:lnTo>
                <a:lnTo>
                  <a:pt x="277991" y="2015037"/>
                </a:lnTo>
                <a:lnTo>
                  <a:pt x="291487" y="2065619"/>
                </a:lnTo>
                <a:lnTo>
                  <a:pt x="309667" y="2112458"/>
                </a:lnTo>
                <a:lnTo>
                  <a:pt x="332117" y="2154963"/>
                </a:lnTo>
                <a:lnTo>
                  <a:pt x="358425" y="2192546"/>
                </a:lnTo>
                <a:lnTo>
                  <a:pt x="388179" y="2224618"/>
                </a:lnTo>
                <a:lnTo>
                  <a:pt x="420966" y="2250588"/>
                </a:lnTo>
                <a:lnTo>
                  <a:pt x="456373" y="2269868"/>
                </a:lnTo>
                <a:lnTo>
                  <a:pt x="493989" y="2281869"/>
                </a:lnTo>
                <a:lnTo>
                  <a:pt x="533400" y="2286000"/>
                </a:lnTo>
                <a:lnTo>
                  <a:pt x="493989" y="2290131"/>
                </a:lnTo>
                <a:lnTo>
                  <a:pt x="456373" y="2302131"/>
                </a:lnTo>
                <a:lnTo>
                  <a:pt x="420966" y="2321411"/>
                </a:lnTo>
                <a:lnTo>
                  <a:pt x="388179" y="2347381"/>
                </a:lnTo>
                <a:lnTo>
                  <a:pt x="358425" y="2379453"/>
                </a:lnTo>
                <a:lnTo>
                  <a:pt x="332117" y="2417036"/>
                </a:lnTo>
                <a:lnTo>
                  <a:pt x="309667" y="2459541"/>
                </a:lnTo>
                <a:lnTo>
                  <a:pt x="291487" y="2506380"/>
                </a:lnTo>
                <a:lnTo>
                  <a:pt x="277991" y="2556962"/>
                </a:lnTo>
                <a:lnTo>
                  <a:pt x="269591" y="2610698"/>
                </a:lnTo>
                <a:lnTo>
                  <a:pt x="266700" y="2667000"/>
                </a:lnTo>
                <a:lnTo>
                  <a:pt x="266700" y="4191000"/>
                </a:lnTo>
                <a:lnTo>
                  <a:pt x="263808" y="4247301"/>
                </a:lnTo>
                <a:lnTo>
                  <a:pt x="255408" y="4301038"/>
                </a:lnTo>
                <a:lnTo>
                  <a:pt x="241912" y="4351620"/>
                </a:lnTo>
                <a:lnTo>
                  <a:pt x="223732" y="4398458"/>
                </a:lnTo>
                <a:lnTo>
                  <a:pt x="201282" y="4440964"/>
                </a:lnTo>
                <a:lnTo>
                  <a:pt x="174974" y="4478547"/>
                </a:lnTo>
                <a:lnTo>
                  <a:pt x="145220" y="4510618"/>
                </a:lnTo>
                <a:lnTo>
                  <a:pt x="112433" y="4536589"/>
                </a:lnTo>
                <a:lnTo>
                  <a:pt x="77026" y="4555868"/>
                </a:lnTo>
                <a:lnTo>
                  <a:pt x="39410" y="4567869"/>
                </a:lnTo>
                <a:lnTo>
                  <a:pt x="0" y="457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bject 22"/>
          <p:cNvSpPr/>
          <p:nvPr/>
        </p:nvSpPr>
        <p:spPr>
          <a:xfrm>
            <a:off x="442912" y="2895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2999" y="0"/>
                </a:moveTo>
                <a:lnTo>
                  <a:pt x="0" y="0"/>
                </a:lnTo>
                <a:lnTo>
                  <a:pt x="0" y="914400"/>
                </a:lnTo>
                <a:lnTo>
                  <a:pt x="1142999" y="914400"/>
                </a:lnTo>
                <a:lnTo>
                  <a:pt x="1142999" y="0"/>
                </a:lnTo>
                <a:close/>
              </a:path>
            </a:pathLst>
          </a:custGeom>
          <a:solidFill>
            <a:srgbClr val="ECAB2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bject 23"/>
          <p:cNvSpPr/>
          <p:nvPr/>
        </p:nvSpPr>
        <p:spPr>
          <a:xfrm>
            <a:off x="442912" y="2895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0"/>
                </a:moveTo>
                <a:lnTo>
                  <a:pt x="1143000" y="0"/>
                </a:lnTo>
                <a:lnTo>
                  <a:pt x="1143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18453" y="2294635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features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4484052" y="1435100"/>
            <a:ext cx="36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g.</a:t>
            </a:r>
          </a:p>
        </p:txBody>
      </p:sp>
      <p:sp>
        <p:nvSpPr>
          <p:cNvPr id="30" name="object 26"/>
          <p:cNvSpPr txBox="1"/>
          <p:nvPr/>
        </p:nvSpPr>
        <p:spPr>
          <a:xfrm>
            <a:off x="7005124" y="3132835"/>
            <a:ext cx="2043430" cy="3168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0200" marR="631190" lvl="0" indent="-635" algn="ctr" defTabSz="914400" rtl="0" eaLnBrk="1" fontAlgn="auto" latinLnBrk="0" hangingPunct="1">
              <a:lnSpc>
                <a:spcPct val="1004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Take 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 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jori</a:t>
            </a:r>
            <a:r>
              <a:rPr kumimoji="0" sz="240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 </a:t>
            </a:r>
            <a:r>
              <a:rPr kumimoji="0" sz="240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vote</a:t>
            </a:r>
            <a:endParaRPr kumimoji="0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i.e. </a:t>
            </a:r>
            <a:r>
              <a:rPr kumimoji="0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Refit </a:t>
            </a:r>
            <a:r>
              <a:rPr kumimoji="0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model</a:t>
            </a:r>
            <a:r>
              <a:rPr kumimoji="0" sz="1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to  </a:t>
            </a:r>
            <a:r>
              <a:rPr kumimoji="0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each </a:t>
            </a:r>
            <a:r>
              <a:rPr kumimoji="0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bootstrap  dataset, </a:t>
            </a:r>
            <a:r>
              <a:rPr kumimoji="0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and </a:t>
            </a:r>
            <a:r>
              <a:rPr kumimoji="0" sz="18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then  </a:t>
            </a:r>
            <a:r>
              <a:rPr kumimoji="0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examine </a:t>
            </a:r>
            <a:r>
              <a:rPr kumimoji="0" sz="18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</a:t>
            </a:r>
            <a:r>
              <a:rPr kumimoji="0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behavior  over </a:t>
            </a:r>
            <a:r>
              <a:rPr kumimoji="0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B  </a:t>
            </a:r>
            <a:r>
              <a:rPr kumimoji="0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replications.</a:t>
            </a:r>
            <a:endParaRPr kumimoji="0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23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Peculiarities of Bagging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Instability is good when bagging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more variable (unstable) the basic model is, the more  improvement can potentially be obtained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Low-Variability methods (e.g. SVM, LDA) improve less than High-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Variability </a:t>
            </a:r>
            <a:r>
              <a:rPr lang="en-US" altLang="zh-CN" dirty="0">
                <a:ea typeface="+mn-ea"/>
                <a:cs typeface="+mn-ea"/>
                <a:sym typeface="+mn-lt"/>
              </a:rPr>
              <a:t>methods (e.g. decision trees)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28650" y="3896003"/>
            <a:ext cx="7886700" cy="68942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548640" marR="124460" lvl="0" indent="0" algn="l" defTabSz="914400" rtl="0" eaLnBrk="1" fontAlgn="auto" latinLnBrk="0" hangingPunct="1">
              <a:lnSpc>
                <a:spcPct val="894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Can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understand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bagging </a:t>
            </a:r>
            <a:r>
              <a:rPr kumimoji="0" sz="2400" b="0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effect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in terms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of 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consensus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of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independent </a:t>
            </a:r>
            <a:r>
              <a:rPr kumimoji="0" sz="2400" b="1" i="1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rPr>
              <a:t>weak leaners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and  </a:t>
            </a:r>
            <a:r>
              <a:rPr kumimoji="0" sz="2400" b="1" i="1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rPr>
              <a:t>wisdom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rPr>
              <a:t>of</a:t>
            </a:r>
            <a:r>
              <a:rPr kumimoji="0" sz="2400" b="1" i="1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rPr>
              <a:t> crowds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663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0" y="344807"/>
            <a:ext cx="9338310" cy="58511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Bagging : an example with simulated data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 = 30 training samples,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two classes and p = 5 features,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Each feature N(0, 1) distribution and pairwise correlation .95  Response Y generated according to: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Test sample size of 2000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Fit classification trees to training set and bootstrap samples  B = 200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58" y="3348984"/>
            <a:ext cx="6014502" cy="3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13201" y="1660652"/>
            <a:ext cx="1723943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Notice the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bootstrap  trees are 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different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than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original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tree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050199" y="459739"/>
            <a:ext cx="15881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Five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features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highly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correlated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with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each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other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7050199" y="1553971"/>
            <a:ext cx="1578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kumimoji="0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No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clear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difference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with  picking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up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which 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feature to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split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050199" y="2925571"/>
            <a:ext cx="15436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kumimoji="0" sz="1800" b="0" i="0" u="none" strike="noStrike" kern="1200" cap="none" spc="-1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Small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98450" marR="5080" lvl="0" indent="0" algn="l" defTabSz="914400" rtl="0" eaLnBrk="1" fontAlgn="auto" latinLnBrk="0" hangingPunct="1">
              <a:lnSpc>
                <a:spcPct val="997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changes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in  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training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set will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result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different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tree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050199" y="4842764"/>
            <a:ext cx="1565910" cy="1403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kumimoji="0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But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these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trees are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actually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quite  similar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for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classification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2460574" y="249058"/>
            <a:ext cx="3949891" cy="6555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188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8650" y="138748"/>
            <a:ext cx="7235190" cy="47128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8010" y="5026113"/>
            <a:ext cx="7813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Consensus: Majority vote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Probability: Average distribution at terminal nodes</a:t>
            </a:r>
          </a:p>
        </p:txBody>
      </p:sp>
    </p:spTree>
    <p:extLst>
      <p:ext uri="{BB962C8B-B14F-4D97-AF65-F5344CB8AC3E}">
        <p14:creationId xmlns:p14="http://schemas.microsoft.com/office/powerpoint/2010/main" val="140084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Tree (DT):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Tree representation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Brief information theory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Learning decision trees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Random forests: Ensemble of DT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More about ensemble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40970" y="1528253"/>
            <a:ext cx="487680" cy="568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56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Slightly increases model space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Cannot help where greater enlargement of  space is needed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Bagged trees are correlated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Use random forest to reduce correlation  between trees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04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Bagged Decision Tree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35" y="1365158"/>
            <a:ext cx="8254835" cy="47206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889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Prof. Tan, Steinbach, Kumar’s “Introduction to  Data Mining” slide</a:t>
            </a:r>
          </a:p>
          <a:p>
            <a:r>
              <a:rPr lang="en-US" altLang="zh-CN" dirty="0" err="1">
                <a:ea typeface="+mn-ea"/>
                <a:cs typeface="+mn-ea"/>
                <a:sym typeface="+mn-lt"/>
              </a:rPr>
              <a:t>ESLbook</a:t>
            </a:r>
            <a:r>
              <a:rPr lang="en-US" altLang="zh-CN" dirty="0">
                <a:ea typeface="+mn-ea"/>
                <a:cs typeface="+mn-ea"/>
                <a:sym typeface="+mn-lt"/>
              </a:rPr>
              <a:t> : Hastie, Trevor, et al. The elements  of statistical learning. Vol. 2. No. 1. New York:  Springer, 2009.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Dr.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Oznur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Tastan’s</a:t>
            </a:r>
            <a:r>
              <a:rPr lang="en-US" altLang="zh-CN" dirty="0">
                <a:ea typeface="+mn-ea"/>
                <a:cs typeface="+mn-ea"/>
                <a:sym typeface="+mn-lt"/>
              </a:rPr>
              <a:t> slides about RF and DT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Dr. Camilo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Fosco’s</a:t>
            </a:r>
            <a:r>
              <a:rPr lang="en-US" altLang="zh-CN" dirty="0">
                <a:ea typeface="+mn-ea"/>
                <a:cs typeface="+mn-ea"/>
                <a:sym typeface="+mn-lt"/>
              </a:rPr>
              <a:t> slides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3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 smtClean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56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A decision tree to predict heart disease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17503"/>
            <a:ext cx="7747191" cy="49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decision tree learning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7" y="1169198"/>
            <a:ext cx="8062636" cy="52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100"/>
            <a:ext cx="818197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study comparing</a:t>
            </a:r>
            <a:r>
              <a:rPr lang="en-US" altLang="zh-CN" sz="3200" spc="-229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 smtClean="0">
                <a:ea typeface="+mn-ea"/>
                <a:cs typeface="+mn-ea"/>
                <a:sym typeface="+mn-lt"/>
              </a:rPr>
              <a:t>Classifiers</a:t>
            </a:r>
            <a:br>
              <a:rPr lang="en-US" altLang="zh-CN" sz="3200" spc="-5" dirty="0" smtClean="0">
                <a:ea typeface="+mn-ea"/>
                <a:cs typeface="+mn-ea"/>
                <a:sym typeface="+mn-lt"/>
              </a:rPr>
            </a:br>
            <a:r>
              <a:rPr lang="en-US" altLang="zh-CN" sz="3200" dirty="0" smtClean="0">
                <a:ea typeface="+mn-ea"/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11 binary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classification problems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/ 8</a:t>
            </a:r>
            <a:r>
              <a:rPr lang="en-US" altLang="zh-CN" sz="3200" spc="114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metrics</a:t>
            </a:r>
            <a:r>
              <a:rPr lang="en-US" altLang="zh-CN" dirty="0">
                <a:ea typeface="+mn-ea"/>
                <a:cs typeface="+mn-ea"/>
                <a:sym typeface="+mn-lt"/>
              </a:rPr>
              <a:t/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1236220"/>
            <a:ext cx="9144000" cy="496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0" y="2170176"/>
            <a:ext cx="9144000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2192369"/>
            <a:ext cx="9144000" cy="1502410"/>
          </a:xfrm>
          <a:custGeom>
            <a:avLst/>
            <a:gdLst/>
            <a:ahLst/>
            <a:cxnLst/>
            <a:rect l="l" t="t" r="r" b="b"/>
            <a:pathLst>
              <a:path w="9144000" h="1502410">
                <a:moveTo>
                  <a:pt x="8893619" y="0"/>
                </a:moveTo>
                <a:lnTo>
                  <a:pt x="250379" y="0"/>
                </a:lnTo>
                <a:lnTo>
                  <a:pt x="205373" y="4033"/>
                </a:lnTo>
                <a:lnTo>
                  <a:pt x="163014" y="15664"/>
                </a:lnTo>
                <a:lnTo>
                  <a:pt x="124008" y="34184"/>
                </a:lnTo>
                <a:lnTo>
                  <a:pt x="89063" y="58886"/>
                </a:lnTo>
                <a:lnTo>
                  <a:pt x="58886" y="89063"/>
                </a:lnTo>
                <a:lnTo>
                  <a:pt x="34184" y="124008"/>
                </a:lnTo>
                <a:lnTo>
                  <a:pt x="15664" y="163014"/>
                </a:lnTo>
                <a:lnTo>
                  <a:pt x="4033" y="205374"/>
                </a:lnTo>
                <a:lnTo>
                  <a:pt x="0" y="250380"/>
                </a:lnTo>
                <a:lnTo>
                  <a:pt x="0" y="1251893"/>
                </a:lnTo>
                <a:lnTo>
                  <a:pt x="4033" y="1296899"/>
                </a:lnTo>
                <a:lnTo>
                  <a:pt x="15664" y="1339259"/>
                </a:lnTo>
                <a:lnTo>
                  <a:pt x="34184" y="1378265"/>
                </a:lnTo>
                <a:lnTo>
                  <a:pt x="58886" y="1413210"/>
                </a:lnTo>
                <a:lnTo>
                  <a:pt x="89063" y="1443387"/>
                </a:lnTo>
                <a:lnTo>
                  <a:pt x="124008" y="1468089"/>
                </a:lnTo>
                <a:lnTo>
                  <a:pt x="163014" y="1486609"/>
                </a:lnTo>
                <a:lnTo>
                  <a:pt x="205373" y="1498240"/>
                </a:lnTo>
                <a:lnTo>
                  <a:pt x="250379" y="1502274"/>
                </a:lnTo>
                <a:lnTo>
                  <a:pt x="8893619" y="1502274"/>
                </a:lnTo>
                <a:lnTo>
                  <a:pt x="8938625" y="1498240"/>
                </a:lnTo>
                <a:lnTo>
                  <a:pt x="8980985" y="1486609"/>
                </a:lnTo>
                <a:lnTo>
                  <a:pt x="9019991" y="1468089"/>
                </a:lnTo>
                <a:lnTo>
                  <a:pt x="9054936" y="1443387"/>
                </a:lnTo>
                <a:lnTo>
                  <a:pt x="9085113" y="1413210"/>
                </a:lnTo>
                <a:lnTo>
                  <a:pt x="9109815" y="1378265"/>
                </a:lnTo>
                <a:lnTo>
                  <a:pt x="9128335" y="1339259"/>
                </a:lnTo>
                <a:lnTo>
                  <a:pt x="9139966" y="1296899"/>
                </a:lnTo>
                <a:lnTo>
                  <a:pt x="9144000" y="1251893"/>
                </a:lnTo>
                <a:lnTo>
                  <a:pt x="9144000" y="250380"/>
                </a:lnTo>
                <a:lnTo>
                  <a:pt x="9139966" y="205374"/>
                </a:lnTo>
                <a:lnTo>
                  <a:pt x="9128335" y="163014"/>
                </a:lnTo>
                <a:lnTo>
                  <a:pt x="9109815" y="124008"/>
                </a:lnTo>
                <a:lnTo>
                  <a:pt x="9085113" y="89063"/>
                </a:lnTo>
                <a:lnTo>
                  <a:pt x="9054936" y="58886"/>
                </a:lnTo>
                <a:lnTo>
                  <a:pt x="9019991" y="34184"/>
                </a:lnTo>
                <a:lnTo>
                  <a:pt x="8980985" y="15664"/>
                </a:lnTo>
                <a:lnTo>
                  <a:pt x="8938625" y="4033"/>
                </a:lnTo>
                <a:lnTo>
                  <a:pt x="8893619" y="0"/>
                </a:lnTo>
                <a:close/>
              </a:path>
            </a:pathLst>
          </a:custGeom>
          <a:solidFill>
            <a:srgbClr val="CE2CDA">
              <a:alpha val="12159"/>
            </a:srgb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0" y="2192369"/>
            <a:ext cx="9144000" cy="1502410"/>
          </a:xfrm>
          <a:custGeom>
            <a:avLst/>
            <a:gdLst/>
            <a:ahLst/>
            <a:cxnLst/>
            <a:rect l="l" t="t" r="r" b="b"/>
            <a:pathLst>
              <a:path w="9144000" h="1502410">
                <a:moveTo>
                  <a:pt x="0" y="250380"/>
                </a:moveTo>
                <a:lnTo>
                  <a:pt x="4033" y="205374"/>
                </a:lnTo>
                <a:lnTo>
                  <a:pt x="15664" y="163014"/>
                </a:lnTo>
                <a:lnTo>
                  <a:pt x="34184" y="124008"/>
                </a:lnTo>
                <a:lnTo>
                  <a:pt x="58886" y="89063"/>
                </a:lnTo>
                <a:lnTo>
                  <a:pt x="89063" y="58886"/>
                </a:lnTo>
                <a:lnTo>
                  <a:pt x="124008" y="34184"/>
                </a:lnTo>
                <a:lnTo>
                  <a:pt x="163014" y="15664"/>
                </a:lnTo>
                <a:lnTo>
                  <a:pt x="205373" y="4033"/>
                </a:lnTo>
                <a:lnTo>
                  <a:pt x="250380" y="0"/>
                </a:lnTo>
                <a:lnTo>
                  <a:pt x="8893620" y="0"/>
                </a:lnTo>
                <a:lnTo>
                  <a:pt x="8938626" y="4033"/>
                </a:lnTo>
                <a:lnTo>
                  <a:pt x="8980985" y="15664"/>
                </a:lnTo>
                <a:lnTo>
                  <a:pt x="9019991" y="34184"/>
                </a:lnTo>
                <a:lnTo>
                  <a:pt x="9054936" y="58886"/>
                </a:lnTo>
                <a:lnTo>
                  <a:pt x="9085113" y="89063"/>
                </a:lnTo>
                <a:lnTo>
                  <a:pt x="9109815" y="124008"/>
                </a:lnTo>
                <a:lnTo>
                  <a:pt x="9128335" y="163014"/>
                </a:lnTo>
                <a:lnTo>
                  <a:pt x="9139966" y="205374"/>
                </a:lnTo>
                <a:lnTo>
                  <a:pt x="9144000" y="250380"/>
                </a:lnTo>
                <a:lnTo>
                  <a:pt x="9144000" y="1251894"/>
                </a:lnTo>
                <a:lnTo>
                  <a:pt x="9139966" y="1296900"/>
                </a:lnTo>
                <a:lnTo>
                  <a:pt x="9128335" y="1339260"/>
                </a:lnTo>
                <a:lnTo>
                  <a:pt x="9109815" y="1378266"/>
                </a:lnTo>
                <a:lnTo>
                  <a:pt x="9085113" y="1413211"/>
                </a:lnTo>
                <a:lnTo>
                  <a:pt x="9054936" y="1443388"/>
                </a:lnTo>
                <a:lnTo>
                  <a:pt x="9019991" y="1468090"/>
                </a:lnTo>
                <a:lnTo>
                  <a:pt x="8980985" y="1486610"/>
                </a:lnTo>
                <a:lnTo>
                  <a:pt x="8938626" y="1498241"/>
                </a:lnTo>
                <a:lnTo>
                  <a:pt x="8893620" y="1502275"/>
                </a:lnTo>
                <a:lnTo>
                  <a:pt x="250380" y="1502275"/>
                </a:lnTo>
                <a:lnTo>
                  <a:pt x="205373" y="1498241"/>
                </a:lnTo>
                <a:lnTo>
                  <a:pt x="163014" y="1486610"/>
                </a:lnTo>
                <a:lnTo>
                  <a:pt x="124008" y="1468090"/>
                </a:lnTo>
                <a:lnTo>
                  <a:pt x="89063" y="1443388"/>
                </a:lnTo>
                <a:lnTo>
                  <a:pt x="58886" y="1413211"/>
                </a:lnTo>
                <a:lnTo>
                  <a:pt x="34184" y="1378266"/>
                </a:lnTo>
                <a:lnTo>
                  <a:pt x="15664" y="1339260"/>
                </a:lnTo>
                <a:lnTo>
                  <a:pt x="4033" y="1296900"/>
                </a:lnTo>
                <a:lnTo>
                  <a:pt x="0" y="1251894"/>
                </a:lnTo>
                <a:lnTo>
                  <a:pt x="0" y="25038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213103"/>
            <a:ext cx="1042415" cy="105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495" y="1304544"/>
            <a:ext cx="72237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87" y="1236220"/>
            <a:ext cx="937894" cy="956310"/>
          </a:xfrm>
          <a:custGeom>
            <a:avLst/>
            <a:gdLst/>
            <a:ahLst/>
            <a:cxnLst/>
            <a:rect l="l" t="t" r="r" b="b"/>
            <a:pathLst>
              <a:path w="937894" h="956310">
                <a:moveTo>
                  <a:pt x="799301" y="0"/>
                </a:moveTo>
                <a:lnTo>
                  <a:pt x="138449" y="0"/>
                </a:lnTo>
                <a:lnTo>
                  <a:pt x="138449" y="487273"/>
                </a:lnTo>
                <a:lnTo>
                  <a:pt x="0" y="487273"/>
                </a:lnTo>
                <a:lnTo>
                  <a:pt x="468875" y="956148"/>
                </a:lnTo>
                <a:lnTo>
                  <a:pt x="937750" y="487273"/>
                </a:lnTo>
                <a:lnTo>
                  <a:pt x="799301" y="487273"/>
                </a:lnTo>
                <a:lnTo>
                  <a:pt x="79930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87" y="1236220"/>
            <a:ext cx="937894" cy="956310"/>
          </a:xfrm>
          <a:custGeom>
            <a:avLst/>
            <a:gdLst/>
            <a:ahLst/>
            <a:cxnLst/>
            <a:rect l="l" t="t" r="r" b="b"/>
            <a:pathLst>
              <a:path w="937894" h="956310">
                <a:moveTo>
                  <a:pt x="0" y="487274"/>
                </a:moveTo>
                <a:lnTo>
                  <a:pt x="138449" y="487274"/>
                </a:lnTo>
                <a:lnTo>
                  <a:pt x="138449" y="0"/>
                </a:lnTo>
                <a:lnTo>
                  <a:pt x="799301" y="0"/>
                </a:lnTo>
                <a:lnTo>
                  <a:pt x="799301" y="487274"/>
                </a:lnTo>
                <a:lnTo>
                  <a:pt x="937751" y="487274"/>
                </a:lnTo>
                <a:lnTo>
                  <a:pt x="468876" y="956149"/>
                </a:lnTo>
                <a:lnTo>
                  <a:pt x="0" y="487274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881" y="1340611"/>
            <a:ext cx="487045" cy="38318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0">
              <a:lnSpc>
                <a:spcPct val="105000"/>
              </a:lnSpc>
              <a:spcBef>
                <a:spcPts val="25"/>
              </a:spcBef>
            </a:pPr>
            <a:r>
              <a:rPr sz="1200" spc="-35" dirty="0">
                <a:solidFill>
                  <a:srgbClr val="0000FF"/>
                </a:solidFill>
                <a:cs typeface="+mn-ea"/>
                <a:sym typeface="+mn-lt"/>
              </a:rPr>
              <a:t>Top </a:t>
            </a:r>
            <a:r>
              <a:rPr sz="1200" dirty="0">
                <a:solidFill>
                  <a:srgbClr val="0000FF"/>
                </a:solidFill>
                <a:cs typeface="+mn-ea"/>
                <a:sym typeface="+mn-lt"/>
              </a:rPr>
              <a:t>8  </a:t>
            </a:r>
            <a:r>
              <a:rPr sz="1200" spc="-5" dirty="0">
                <a:solidFill>
                  <a:srgbClr val="0000FF"/>
                </a:solidFill>
                <a:cs typeface="+mn-ea"/>
                <a:sym typeface="+mn-lt"/>
              </a:rPr>
              <a:t>M</a:t>
            </a:r>
            <a:r>
              <a:rPr sz="1200" spc="5" dirty="0">
                <a:solidFill>
                  <a:srgbClr val="0000FF"/>
                </a:solidFill>
                <a:cs typeface="+mn-ea"/>
                <a:sym typeface="+mn-lt"/>
              </a:rPr>
              <a:t>o</a:t>
            </a:r>
            <a:r>
              <a:rPr sz="1200" spc="-5" dirty="0">
                <a:solidFill>
                  <a:srgbClr val="0000FF"/>
                </a:solidFill>
                <a:cs typeface="+mn-ea"/>
                <a:sym typeface="+mn-lt"/>
              </a:rPr>
              <a:t>d</a:t>
            </a:r>
            <a:r>
              <a:rPr sz="1200" dirty="0">
                <a:solidFill>
                  <a:srgbClr val="0000FF"/>
                </a:solidFill>
                <a:cs typeface="+mn-ea"/>
                <a:sym typeface="+mn-lt"/>
              </a:rPr>
              <a:t>e</a:t>
            </a:r>
            <a:r>
              <a:rPr sz="1200" spc="-5" dirty="0">
                <a:solidFill>
                  <a:srgbClr val="0000FF"/>
                </a:solidFill>
                <a:cs typeface="+mn-ea"/>
                <a:sym typeface="+mn-lt"/>
              </a:rPr>
              <a:t>l</a:t>
            </a:r>
            <a:r>
              <a:rPr sz="1200" dirty="0">
                <a:solidFill>
                  <a:srgbClr val="0000FF"/>
                </a:solidFill>
                <a:cs typeface="+mn-ea"/>
                <a:sym typeface="+mn-lt"/>
              </a:rPr>
              <a:t>s</a:t>
            </a:r>
            <a:endParaRPr sz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81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43379" y="230520"/>
            <a:ext cx="8010604" cy="646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805170" y="6375908"/>
            <a:ext cx="263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cs typeface="+mn-ea"/>
                <a:sym typeface="+mn-lt"/>
              </a:rPr>
              <a:t>From: </a:t>
            </a:r>
            <a:r>
              <a:rPr sz="18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François </a:t>
            </a:r>
            <a:r>
              <a:rPr sz="18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Chollet</a:t>
            </a:r>
            <a:r>
              <a:rPr sz="1800" b="1" u="sng" spc="-10" dirty="0"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1800" b="1" u="sng" dirty="0"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2019</a:t>
            </a:r>
            <a:endParaRPr sz="1800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87095" y="1560575"/>
            <a:ext cx="8631936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457200" y="1606232"/>
            <a:ext cx="8492490" cy="1091565"/>
          </a:xfrm>
          <a:custGeom>
            <a:avLst/>
            <a:gdLst/>
            <a:ahLst/>
            <a:cxnLst/>
            <a:rect l="l" t="t" r="r" b="b"/>
            <a:pathLst>
              <a:path w="8492490" h="1091564">
                <a:moveTo>
                  <a:pt x="0" y="0"/>
                </a:moveTo>
                <a:lnTo>
                  <a:pt x="8492490" y="0"/>
                </a:lnTo>
                <a:lnTo>
                  <a:pt x="8492490" y="1091248"/>
                </a:lnTo>
                <a:lnTo>
                  <a:pt x="0" y="1091248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44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4p0cwgr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7772</TotalTime>
  <Words>2318</Words>
  <Application>Microsoft Office PowerPoint</Application>
  <PresentationFormat>全屏显示(4:3)</PresentationFormat>
  <Paragraphs>733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Course Content Plan</vt:lpstr>
      <vt:lpstr>Three major sections for classification</vt:lpstr>
      <vt:lpstr>Decision Tree / Random Forest</vt:lpstr>
      <vt:lpstr>Today</vt:lpstr>
      <vt:lpstr>A decision tree to predict heart disease</vt:lpstr>
      <vt:lpstr>History of decision tree learning</vt:lpstr>
      <vt:lpstr>A study comparing Classifiers  11 binary classification problems / 8 metrics </vt:lpstr>
      <vt:lpstr>PowerPoint 演示文稿</vt:lpstr>
      <vt:lpstr>Readability Hierarchy</vt:lpstr>
      <vt:lpstr>Example: Play Tennis </vt:lpstr>
      <vt:lpstr>Anatomy of a decision tree</vt:lpstr>
      <vt:lpstr>Apply Model to Test Data: To ‘play tennis’ or not.</vt:lpstr>
      <vt:lpstr>Apply Model to Test Data: To ‘play tennis’ or not.</vt:lpstr>
      <vt:lpstr>Decision trees (on Discrete)</vt:lpstr>
      <vt:lpstr>Decision trees (on Continuous)</vt:lpstr>
      <vt:lpstr>Decision Tree / Random Forest</vt:lpstr>
      <vt:lpstr>Today</vt:lpstr>
      <vt:lpstr>Challenge in Tree Representation</vt:lpstr>
      <vt:lpstr>Same concept / different representation</vt:lpstr>
      <vt:lpstr>How do we choose which attribute to split ? </vt:lpstr>
      <vt:lpstr>one criteria: Information gain</vt:lpstr>
      <vt:lpstr>Information</vt:lpstr>
      <vt:lpstr>Entropy</vt:lpstr>
      <vt:lpstr>Entropy</vt:lpstr>
      <vt:lpstr>Entropy Lower  better purity</vt:lpstr>
      <vt:lpstr>Information gain</vt:lpstr>
      <vt:lpstr>Conditional entropy </vt:lpstr>
      <vt:lpstr>Example</vt:lpstr>
      <vt:lpstr>Example</vt:lpstr>
      <vt:lpstr>PowerPoint 演示文稿</vt:lpstr>
      <vt:lpstr>Example</vt:lpstr>
      <vt:lpstr>Which one do we choose?</vt:lpstr>
      <vt:lpstr>Which one do we choose?</vt:lpstr>
      <vt:lpstr>Decision Trees</vt:lpstr>
      <vt:lpstr>Overfitting</vt:lpstr>
      <vt:lpstr>Summary: Decision trees</vt:lpstr>
      <vt:lpstr>Decision Tree / Random Forest</vt:lpstr>
      <vt:lpstr>Today</vt:lpstr>
      <vt:lpstr>Bagging</vt:lpstr>
      <vt:lpstr>Bootstrap</vt:lpstr>
      <vt:lpstr>Bootstrap</vt:lpstr>
      <vt:lpstr>With vs Without Replacement</vt:lpstr>
      <vt:lpstr>Bagging</vt:lpstr>
      <vt:lpstr>Bagging of DT Classifiers</vt:lpstr>
      <vt:lpstr>Peculiarities of Bagging</vt:lpstr>
      <vt:lpstr>Bagging : an example with simulated data</vt:lpstr>
      <vt:lpstr>PowerPoint 演示文稿</vt:lpstr>
      <vt:lpstr>PowerPoint 演示文稿</vt:lpstr>
      <vt:lpstr>Bagging</vt:lpstr>
      <vt:lpstr>Bagged Decision Tree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297</cp:revision>
  <dcterms:created xsi:type="dcterms:W3CDTF">2019-04-07T06:41:07Z</dcterms:created>
  <dcterms:modified xsi:type="dcterms:W3CDTF">2020-04-29T14:47:04Z</dcterms:modified>
</cp:coreProperties>
</file>