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65" r:id="rId2"/>
    <p:sldId id="325" r:id="rId3"/>
    <p:sldId id="326" r:id="rId4"/>
    <p:sldId id="289" r:id="rId5"/>
    <p:sldId id="288" r:id="rId6"/>
    <p:sldId id="327" r:id="rId7"/>
    <p:sldId id="286" r:id="rId8"/>
    <p:sldId id="285" r:id="rId9"/>
    <p:sldId id="284" r:id="rId10"/>
    <p:sldId id="283" r:id="rId11"/>
    <p:sldId id="282" r:id="rId12"/>
    <p:sldId id="298" r:id="rId13"/>
    <p:sldId id="297" r:id="rId14"/>
    <p:sldId id="296" r:id="rId15"/>
    <p:sldId id="295" r:id="rId16"/>
    <p:sldId id="303" r:id="rId17"/>
    <p:sldId id="301" r:id="rId18"/>
    <p:sldId id="300" r:id="rId19"/>
    <p:sldId id="299" r:id="rId20"/>
    <p:sldId id="294" r:id="rId21"/>
    <p:sldId id="293" r:id="rId22"/>
    <p:sldId id="315" r:id="rId23"/>
    <p:sldId id="314" r:id="rId24"/>
    <p:sldId id="313" r:id="rId25"/>
    <p:sldId id="312" r:id="rId26"/>
    <p:sldId id="328" r:id="rId27"/>
    <p:sldId id="310" r:id="rId28"/>
    <p:sldId id="316" r:id="rId29"/>
    <p:sldId id="308" r:id="rId30"/>
    <p:sldId id="307" r:id="rId31"/>
    <p:sldId id="306" r:id="rId32"/>
    <p:sldId id="305" r:id="rId33"/>
    <p:sldId id="304" r:id="rId34"/>
    <p:sldId id="317" r:id="rId35"/>
    <p:sldId id="281" r:id="rId36"/>
    <p:sldId id="324" r:id="rId37"/>
    <p:sldId id="318" r:id="rId38"/>
    <p:sldId id="330" r:id="rId39"/>
    <p:sldId id="329" r:id="rId40"/>
    <p:sldId id="319" r:id="rId41"/>
    <p:sldId id="320" r:id="rId42"/>
    <p:sldId id="321" r:id="rId43"/>
    <p:sldId id="322" r:id="rId44"/>
    <p:sldId id="323" r:id="rId45"/>
    <p:sldId id="268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25"/>
            <p14:sldId id="326"/>
          </p14:sldIdLst>
        </p14:section>
        <p14:section name="1" id="{72A2B0D9-57DA-4F14-943C-9D11ED048D93}">
          <p14:sldIdLst>
            <p14:sldId id="289"/>
            <p14:sldId id="288"/>
            <p14:sldId id="327"/>
            <p14:sldId id="286"/>
            <p14:sldId id="285"/>
            <p14:sldId id="284"/>
            <p14:sldId id="283"/>
            <p14:sldId id="282"/>
            <p14:sldId id="298"/>
            <p14:sldId id="297"/>
            <p14:sldId id="296"/>
            <p14:sldId id="295"/>
            <p14:sldId id="303"/>
            <p14:sldId id="301"/>
            <p14:sldId id="300"/>
            <p14:sldId id="299"/>
            <p14:sldId id="294"/>
            <p14:sldId id="293"/>
            <p14:sldId id="315"/>
            <p14:sldId id="314"/>
            <p14:sldId id="313"/>
            <p14:sldId id="312"/>
            <p14:sldId id="328"/>
            <p14:sldId id="310"/>
          </p14:sldIdLst>
        </p14:section>
        <p14:section name="2" id="{1F2339EF-B9CC-4D0F-83F3-5E4F413A7ED3}">
          <p14:sldIdLst>
            <p14:sldId id="316"/>
            <p14:sldId id="308"/>
            <p14:sldId id="307"/>
            <p14:sldId id="306"/>
            <p14:sldId id="305"/>
            <p14:sldId id="304"/>
            <p14:sldId id="317"/>
            <p14:sldId id="281"/>
          </p14:sldIdLst>
        </p14:section>
        <p14:section name="3" id="{FFD9DA02-8D59-4120-84B8-8D2FB6F0BED9}">
          <p14:sldIdLst>
            <p14:sldId id="324"/>
            <p14:sldId id="318"/>
            <p14:sldId id="330"/>
            <p14:sldId id="329"/>
            <p14:sldId id="319"/>
            <p14:sldId id="320"/>
            <p14:sldId id="321"/>
            <p14:sldId id="322"/>
          </p14:sldIdLst>
        </p14:section>
        <p14:section name="Final" id="{E1E3221E-6D36-4C82-B070-E76D7D2AEF93}">
          <p14:sldIdLst>
            <p14:sldId id="32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1" autoAdjust="0"/>
    <p:restoredTop sz="91601" autoAdjust="0"/>
  </p:normalViewPr>
  <p:slideViewPr>
    <p:cSldViewPr snapToGrid="0">
      <p:cViewPr varScale="1">
        <p:scale>
          <a:sx n="106" d="100"/>
          <a:sy n="106" d="100"/>
        </p:scale>
        <p:origin x="1278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6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3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7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cs typeface="+mn-ea"/>
                <a:sym typeface="+mn-lt"/>
              </a:rPr>
              <a:t>Dr. </a:t>
            </a:r>
            <a:r>
              <a:rPr lang="en-US" sz="2400" spc="-85" dirty="0">
                <a:cs typeface="+mn-ea"/>
                <a:sym typeface="+mn-lt"/>
              </a:rPr>
              <a:t>Beilun Wang</a:t>
            </a:r>
            <a:r>
              <a:rPr sz="2400" spc="55" dirty="0">
                <a:cs typeface="+mn-ea"/>
                <a:sym typeface="+mn-lt"/>
              </a:rPr>
              <a:t> </a:t>
            </a:r>
            <a:endParaRPr sz="24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cs typeface="+mn-ea"/>
              <a:sym typeface="+mn-lt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cs typeface="+mn-ea"/>
                <a:sym typeface="+mn-lt"/>
              </a:rPr>
              <a:t>         Southeast </a:t>
            </a:r>
            <a:r>
              <a:rPr sz="2400" spc="-10" dirty="0">
                <a:cs typeface="+mn-ea"/>
                <a:sym typeface="+mn-lt"/>
              </a:rPr>
              <a:t>University </a:t>
            </a:r>
            <a:r>
              <a:rPr sz="2400" spc="-5" dirty="0">
                <a:cs typeface="+mn-ea"/>
                <a:sym typeface="+mn-lt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cs typeface="+mn-ea"/>
                <a:sym typeface="+mn-lt"/>
              </a:rPr>
              <a:t>               School</a:t>
            </a:r>
            <a:r>
              <a:rPr sz="2400" spc="-5" dirty="0">
                <a:cs typeface="+mn-ea"/>
                <a:sym typeface="+mn-lt"/>
              </a:rPr>
              <a:t> of Computer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cs typeface="+mn-ea"/>
                <a:sym typeface="+mn-lt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>
                <a:ea typeface="+mn-ea"/>
                <a:cs typeface="+mn-ea"/>
                <a:sym typeface="+mn-lt"/>
              </a:rPr>
              <a:t>Machine</a:t>
            </a:r>
            <a:r>
              <a:rPr lang="en-US" sz="5300" spc="-35" dirty="0">
                <a:ea typeface="+mn-ea"/>
                <a:cs typeface="+mn-ea"/>
                <a:sym typeface="+mn-lt"/>
              </a:rPr>
              <a:t> </a:t>
            </a:r>
            <a:r>
              <a:rPr lang="en-US" sz="5300" spc="45" dirty="0">
                <a:ea typeface="+mn-ea"/>
                <a:cs typeface="+mn-ea"/>
                <a:sym typeface="+mn-lt"/>
              </a:rPr>
              <a:t>Learning</a:t>
            </a:r>
            <a:endParaRPr lang="en-US" sz="5300" dirty="0">
              <a:ea typeface="+mn-ea"/>
              <a:cs typeface="+mn-ea"/>
              <a:sym typeface="+mn-lt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496217" y="2227460"/>
            <a:ext cx="6355715" cy="2884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4400" b="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Lecture </a:t>
            </a:r>
            <a:r>
              <a:rPr lang="en-US" altLang="zh-CN" sz="440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19b</a:t>
            </a:r>
            <a:r>
              <a:rPr sz="440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:</a:t>
            </a:r>
            <a:r>
              <a:rPr lang="en-US" sz="440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Unsupervised Clustering (II): K-means</a:t>
            </a:r>
          </a:p>
          <a:p>
            <a:pPr marL="12700" algn="ctr">
              <a:spcBef>
                <a:spcPts val="95"/>
              </a:spcBef>
            </a:pPr>
            <a:endParaRPr lang="en-US" sz="4400" spc="30" dirty="0">
              <a:solidFill>
                <a:srgbClr val="0000FF"/>
              </a:solidFill>
              <a:latin typeface="Calibri Light" panose="020F0302020204030204" pitchFamily="34" charset="0"/>
              <a:cs typeface="Calibri Light" panose="020F0302020204030204" pitchFamily="34" charset="0"/>
              <a:sym typeface="+mn-lt"/>
            </a:endParaRPr>
          </a:p>
          <a:p>
            <a:pPr marL="12700" algn="ctr">
              <a:spcBef>
                <a:spcPts val="95"/>
              </a:spcBef>
            </a:pPr>
            <a:endParaRPr sz="5300" dirty="0">
              <a:latin typeface="Calibri Light" panose="020F0302020204030204" pitchFamily="34" charset="0"/>
              <a:cs typeface="Calibri Light" panose="020F03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ea typeface="+mn-ea"/>
                <a:cs typeface="+mn-ea"/>
                <a:sym typeface="+mn-lt"/>
              </a:rPr>
              <a:t>Partitioning</a:t>
            </a:r>
            <a:r>
              <a:rPr lang="en-US" altLang="zh-CN" spc="-3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Algorithms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15044"/>
            <a:ext cx="8098661" cy="4561919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Given: </a:t>
            </a: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set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of objects </a:t>
            </a:r>
            <a:r>
              <a:rPr lang="en-US" altLang="zh-CN" dirty="0">
                <a:ea typeface="+mn-ea"/>
                <a:cs typeface="+mn-ea"/>
                <a:sym typeface="+mn-lt"/>
              </a:rPr>
              <a:t>and the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number</a:t>
            </a:r>
            <a:r>
              <a:rPr lang="en-US" altLang="zh-CN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K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altLang="zh-CN" sz="4400" dirty="0">
              <a:ea typeface="+mn-ea"/>
              <a:cs typeface="+mn-ea"/>
              <a:sym typeface="+mn-lt"/>
            </a:endParaRPr>
          </a:p>
          <a:p>
            <a:pPr marL="355600" marR="5080" indent="-342900">
              <a:lnSpc>
                <a:spcPct val="101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Find: a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partition of 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K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clusters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that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optimizes </a:t>
            </a:r>
            <a:r>
              <a:rPr lang="en-US" altLang="zh-CN" dirty="0">
                <a:ea typeface="+mn-ea"/>
                <a:cs typeface="+mn-ea"/>
                <a:sym typeface="+mn-lt"/>
              </a:rPr>
              <a:t>a 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chosen partitioning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criterion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755650" marR="670560" lvl="1" indent="-285750">
              <a:lnSpc>
                <a:spcPct val="10140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CN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Globally optimal: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exhaustively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enumerate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all  partitions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755650" marR="742950" lvl="1" indent="-285750">
              <a:lnSpc>
                <a:spcPts val="3290"/>
              </a:lnSpc>
              <a:spcBef>
                <a:spcPts val="82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CN" spc="-3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Effective </a:t>
            </a:r>
            <a:r>
              <a:rPr lang="en-US" altLang="zh-CN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heuristic </a:t>
            </a:r>
            <a:r>
              <a:rPr lang="en-US" altLang="zh-CN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methods: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K-means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and </a:t>
            </a:r>
            <a:r>
              <a:rPr lang="en-US" altLang="zh-CN" spc="-30" dirty="0">
                <a:ea typeface="+mn-ea"/>
                <a:cs typeface="+mn-ea"/>
                <a:sym typeface="+mn-lt"/>
              </a:rPr>
              <a:t>K-</a:t>
            </a:r>
            <a:r>
              <a:rPr lang="en-US" altLang="zh-CN" spc="-5" dirty="0" err="1">
                <a:ea typeface="+mn-ea"/>
                <a:cs typeface="+mn-ea"/>
                <a:sym typeface="+mn-lt"/>
              </a:rPr>
              <a:t>medoids</a:t>
            </a:r>
            <a:r>
              <a:rPr lang="en-US" altLang="zh-CN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algorithms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52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ea typeface="+mn-ea"/>
                <a:cs typeface="+mn-ea"/>
                <a:sym typeface="+mn-lt"/>
              </a:rPr>
              <a:t>K-Means Algorithm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Decide on a value for k.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Initialize the k cluster centers randomly if necessary.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Decide the class memberships of the N objects by assigning them to the  nearest cluster centroids (aka </a:t>
            </a:r>
            <a:r>
              <a:rPr lang="en-US" altLang="zh-CN" sz="24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the center of gravity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 or </a:t>
            </a:r>
            <a:r>
              <a:rPr lang="en-US" altLang="zh-CN" sz="24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mean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)</a:t>
            </a: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Re-estimate the k cluster centers, by assuming the memberships found above are correct.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If none of the N objects changed membership in the last iteration, exit. Otherwise go to 3.</a:t>
            </a: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zh-CN" altLang="en-US" sz="24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3638492" y="3397885"/>
            <a:ext cx="1645919" cy="670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6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7578"/>
            <a:ext cx="7665605" cy="585111"/>
          </a:xfrm>
        </p:spPr>
        <p:txBody>
          <a:bodyPr/>
          <a:lstStyle/>
          <a:p>
            <a:r>
              <a:rPr lang="en-US" altLang="zh-CN" sz="3200" spc="-15" dirty="0">
                <a:ea typeface="+mn-ea"/>
                <a:cs typeface="+mn-ea"/>
                <a:sym typeface="+mn-lt"/>
              </a:rPr>
              <a:t>K-means Clustering: Step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1</a:t>
            </a:r>
            <a:r>
              <a:rPr lang="en-US" altLang="zh-CN" sz="3200" spc="-20" dirty="0">
                <a:ea typeface="+mn-ea"/>
                <a:cs typeface="+mn-ea"/>
                <a:sym typeface="+mn-lt"/>
              </a:rPr>
              <a:t>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spc="-20" dirty="0">
                <a:ea typeface="+mn-ea"/>
                <a:cs typeface="+mn-ea"/>
                <a:sym typeface="+mn-lt"/>
              </a:rPr>
              <a:t>Random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guess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of </a:t>
            </a:r>
            <a:r>
              <a:rPr lang="en-US" altLang="zh-CN" sz="3200" spc="-20" dirty="0">
                <a:ea typeface="+mn-ea"/>
                <a:cs typeface="+mn-ea"/>
                <a:sym typeface="+mn-lt"/>
              </a:rPr>
              <a:t>cluster</a:t>
            </a:r>
            <a:r>
              <a:rPr lang="en-US" altLang="zh-CN" sz="3200" spc="-4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25" dirty="0">
                <a:ea typeface="+mn-ea"/>
                <a:cs typeface="+mn-ea"/>
                <a:sym typeface="+mn-lt"/>
              </a:rPr>
              <a:t>centers</a:t>
            </a:r>
            <a:br>
              <a:rPr lang="en-US" altLang="zh-CN" sz="3600" dirty="0">
                <a:ea typeface="+mn-ea"/>
                <a:cs typeface="+mn-ea"/>
                <a:sym typeface="+mn-lt"/>
              </a:rPr>
            </a:b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309687" y="1476375"/>
            <a:ext cx="6448425" cy="472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21"/>
          <p:cNvSpPr/>
          <p:nvPr/>
        </p:nvSpPr>
        <p:spPr>
          <a:xfrm>
            <a:off x="6263835" y="2934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23"/>
          <p:cNvSpPr/>
          <p:nvPr/>
        </p:nvSpPr>
        <p:spPr>
          <a:xfrm>
            <a:off x="6430875" y="28920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7275" y="4171950"/>
            <a:ext cx="219075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87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107617" y="1602754"/>
            <a:ext cx="5695405" cy="425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1630" y="4578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17"/>
          <p:cNvSpPr/>
          <p:nvPr/>
        </p:nvSpPr>
        <p:spPr>
          <a:xfrm>
            <a:off x="6833177" y="3067272"/>
            <a:ext cx="1676400" cy="68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7578"/>
            <a:ext cx="8026835" cy="585111"/>
          </a:xfrm>
        </p:spPr>
        <p:txBody>
          <a:bodyPr/>
          <a:lstStyle/>
          <a:p>
            <a:r>
              <a:rPr lang="en-US" altLang="zh-CN" sz="3200" spc="-10" dirty="0">
                <a:ea typeface="+mn-ea"/>
                <a:cs typeface="+mn-ea"/>
                <a:sym typeface="+mn-lt"/>
              </a:rPr>
              <a:t>K-means Clustering: </a:t>
            </a:r>
            <a:r>
              <a:rPr lang="en-US" altLang="zh-CN" sz="3200" spc="-15" dirty="0">
                <a:ea typeface="+mn-ea"/>
                <a:cs typeface="+mn-ea"/>
                <a:sym typeface="+mn-lt"/>
              </a:rPr>
              <a:t>Step</a:t>
            </a:r>
            <a:r>
              <a:rPr lang="en-US" altLang="zh-CN" sz="3200" spc="3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2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spc="-10" dirty="0">
                <a:ea typeface="+mn-ea"/>
                <a:cs typeface="+mn-ea"/>
                <a:sym typeface="+mn-lt"/>
              </a:rPr>
              <a:t>Determine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z="3200" spc="-10" dirty="0">
                <a:ea typeface="+mn-ea"/>
                <a:cs typeface="+mn-ea"/>
                <a:sym typeface="+mn-lt"/>
              </a:rPr>
              <a:t>membership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of each </a:t>
            </a:r>
            <a:r>
              <a:rPr lang="en-US" altLang="zh-CN" sz="3200" spc="-20" dirty="0">
                <a:ea typeface="+mn-ea"/>
                <a:cs typeface="+mn-ea"/>
                <a:sym typeface="+mn-lt"/>
              </a:rPr>
              <a:t>data</a:t>
            </a:r>
            <a:r>
              <a:rPr lang="en-US" altLang="zh-CN" sz="3200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10" dirty="0">
                <a:ea typeface="+mn-ea"/>
                <a:cs typeface="+mn-ea"/>
                <a:sym typeface="+mn-lt"/>
              </a:rPr>
              <a:t>points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844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1346777" y="1533525"/>
            <a:ext cx="6229350" cy="4562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7578"/>
            <a:ext cx="8026835" cy="5851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spc="-5" dirty="0">
                <a:ea typeface="+mn-ea"/>
                <a:cs typeface="+mn-ea"/>
                <a:sym typeface="+mn-lt"/>
              </a:rPr>
              <a:t>K-means </a:t>
            </a:r>
            <a:r>
              <a:rPr lang="en-US" altLang="zh-CN" sz="3200" spc="-10" dirty="0">
                <a:ea typeface="+mn-ea"/>
                <a:cs typeface="+mn-ea"/>
                <a:sym typeface="+mn-lt"/>
              </a:rPr>
              <a:t>Clustering: </a:t>
            </a:r>
            <a:r>
              <a:rPr lang="en-US" altLang="zh-CN" sz="3200" spc="-15" dirty="0">
                <a:ea typeface="+mn-ea"/>
                <a:cs typeface="+mn-ea"/>
                <a:sym typeface="+mn-lt"/>
              </a:rPr>
              <a:t>Step</a:t>
            </a:r>
            <a:r>
              <a:rPr lang="en-US" altLang="zh-CN" sz="3200" spc="-7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3 </a:t>
            </a:r>
          </a:p>
          <a:p>
            <a:r>
              <a:rPr lang="en-US" altLang="zh-CN" sz="3200" spc="-10" dirty="0">
                <a:ea typeface="+mn-ea"/>
                <a:cs typeface="+mn-ea"/>
                <a:sym typeface="+mn-lt"/>
              </a:rPr>
              <a:t>Adjust the </a:t>
            </a:r>
            <a:r>
              <a:rPr lang="en-US" altLang="zh-CN" sz="3200" spc="-15" dirty="0">
                <a:ea typeface="+mn-ea"/>
                <a:cs typeface="+mn-ea"/>
                <a:sym typeface="+mn-lt"/>
              </a:rPr>
              <a:t>cluster</a:t>
            </a:r>
            <a:r>
              <a:rPr lang="en-US" altLang="zh-CN" sz="3200" spc="-7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25" dirty="0">
                <a:ea typeface="+mn-ea"/>
                <a:cs typeface="+mn-ea"/>
                <a:sym typeface="+mn-lt"/>
              </a:rPr>
              <a:t>centers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20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914400" y="1504950"/>
            <a:ext cx="6229350" cy="4562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7388710" y="4186173"/>
            <a:ext cx="854075" cy="1477645"/>
          </a:xfrm>
          <a:custGeom>
            <a:avLst/>
            <a:gdLst/>
            <a:ahLst/>
            <a:cxnLst/>
            <a:rect l="l" t="t" r="r" b="b"/>
            <a:pathLst>
              <a:path w="854075" h="1477645">
                <a:moveTo>
                  <a:pt x="0" y="0"/>
                </a:moveTo>
                <a:lnTo>
                  <a:pt x="853630" y="0"/>
                </a:lnTo>
                <a:lnTo>
                  <a:pt x="853630" y="1477327"/>
                </a:lnTo>
                <a:lnTo>
                  <a:pt x="0" y="147732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7388710" y="4206875"/>
            <a:ext cx="854075" cy="1391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1440" marR="130175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cs typeface="+mn-ea"/>
                <a:sym typeface="+mn-lt"/>
              </a:rPr>
              <a:t>Blue  </a:t>
            </a:r>
            <a:r>
              <a:rPr sz="1800" dirty="0">
                <a:cs typeface="+mn-ea"/>
                <a:sym typeface="+mn-lt"/>
              </a:rPr>
              <a:t>clu</a:t>
            </a:r>
            <a:r>
              <a:rPr sz="1800" spc="-25" dirty="0">
                <a:cs typeface="+mn-ea"/>
                <a:sym typeface="+mn-lt"/>
              </a:rPr>
              <a:t>st</a:t>
            </a:r>
            <a:r>
              <a:rPr sz="1800" dirty="0">
                <a:cs typeface="+mn-ea"/>
                <a:sym typeface="+mn-lt"/>
              </a:rPr>
              <a:t>er  </a:t>
            </a:r>
            <a:r>
              <a:rPr sz="1800" spc="-10" dirty="0">
                <a:cs typeface="+mn-ea"/>
                <a:sym typeface="+mn-lt"/>
              </a:rPr>
              <a:t>gets  more  </a:t>
            </a:r>
            <a:r>
              <a:rPr sz="1800" spc="-5" dirty="0">
                <a:cs typeface="+mn-ea"/>
                <a:sym typeface="+mn-lt"/>
              </a:rPr>
              <a:t>points</a:t>
            </a:r>
            <a:endParaRPr sz="1800">
              <a:cs typeface="+mn-ea"/>
              <a:sym typeface="+mn-lt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6790943" y="4518278"/>
            <a:ext cx="643127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6836975" y="4540135"/>
            <a:ext cx="551736" cy="562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6836974" y="4540135"/>
            <a:ext cx="551815" cy="562610"/>
          </a:xfrm>
          <a:custGeom>
            <a:avLst/>
            <a:gdLst/>
            <a:ahLst/>
            <a:cxnLst/>
            <a:rect l="l" t="t" r="r" b="b"/>
            <a:pathLst>
              <a:path w="551815" h="562610">
                <a:moveTo>
                  <a:pt x="0" y="281086"/>
                </a:moveTo>
                <a:lnTo>
                  <a:pt x="275868" y="0"/>
                </a:lnTo>
                <a:lnTo>
                  <a:pt x="275868" y="140543"/>
                </a:lnTo>
                <a:lnTo>
                  <a:pt x="551736" y="140543"/>
                </a:lnTo>
                <a:lnTo>
                  <a:pt x="551736" y="421629"/>
                </a:lnTo>
                <a:lnTo>
                  <a:pt x="275868" y="421629"/>
                </a:lnTo>
                <a:lnTo>
                  <a:pt x="275868" y="562173"/>
                </a:lnTo>
                <a:lnTo>
                  <a:pt x="0" y="281086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7210425" y="2314572"/>
            <a:ext cx="16764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28650" y="37578"/>
            <a:ext cx="8026835" cy="5851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spc="-15" dirty="0">
                <a:ea typeface="+mn-ea"/>
                <a:cs typeface="+mn-ea"/>
                <a:sym typeface="+mn-lt"/>
              </a:rPr>
              <a:t>K-means Clustering: Step</a:t>
            </a:r>
            <a:r>
              <a:rPr lang="en-US" altLang="zh-CN" sz="3200" spc="-3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4</a:t>
            </a:r>
          </a:p>
          <a:p>
            <a:r>
              <a:rPr lang="en-US" altLang="zh-CN" sz="3200" spc="-15" dirty="0">
                <a:ea typeface="+mn-ea"/>
                <a:cs typeface="+mn-ea"/>
                <a:sym typeface="+mn-lt"/>
              </a:rPr>
              <a:t>Re-determine</a:t>
            </a:r>
            <a:r>
              <a:rPr lang="en-US" altLang="zh-CN" sz="3200" spc="-5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15" dirty="0">
                <a:ea typeface="+mn-ea"/>
                <a:cs typeface="+mn-ea"/>
                <a:sym typeface="+mn-lt"/>
              </a:rPr>
              <a:t>membership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826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447800" y="1609725"/>
            <a:ext cx="6210300" cy="454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7578"/>
            <a:ext cx="8026835" cy="5851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 spc="-15" dirty="0">
                <a:ea typeface="+mn-ea"/>
                <a:cs typeface="+mn-ea"/>
                <a:sym typeface="+mn-lt"/>
              </a:rPr>
              <a:t>K-means Clustering: Step</a:t>
            </a:r>
            <a:r>
              <a:rPr lang="en-US" altLang="zh-CN" sz="3200" spc="-3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5 </a:t>
            </a:r>
          </a:p>
          <a:p>
            <a:r>
              <a:rPr lang="en-US" altLang="zh-CN" sz="3200" spc="-15" dirty="0">
                <a:ea typeface="+mn-ea"/>
                <a:cs typeface="+mn-ea"/>
                <a:sym typeface="+mn-lt"/>
              </a:rPr>
              <a:t>Re-adjust </a:t>
            </a:r>
            <a:r>
              <a:rPr lang="en-US" altLang="zh-CN" sz="3200" spc="-20" dirty="0">
                <a:ea typeface="+mn-ea"/>
                <a:cs typeface="+mn-ea"/>
                <a:sym typeface="+mn-lt"/>
              </a:rPr>
              <a:t>cluster</a:t>
            </a:r>
            <a:r>
              <a:rPr lang="en-US" altLang="zh-CN" sz="3200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25" dirty="0">
                <a:ea typeface="+mn-ea"/>
                <a:cs typeface="+mn-ea"/>
                <a:sym typeface="+mn-lt"/>
              </a:rPr>
              <a:t>centers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1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35" dirty="0">
                <a:ea typeface="+mn-ea"/>
                <a:cs typeface="+mn-ea"/>
                <a:sym typeface="+mn-lt"/>
              </a:rPr>
              <a:t>K-means</a:t>
            </a:r>
            <a:r>
              <a:rPr lang="en-US" altLang="zh-CN" spc="-6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partitions?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086059" y="1714251"/>
            <a:ext cx="3540760" cy="198496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370205">
              <a:lnSpc>
                <a:spcPts val="2500"/>
              </a:lnSpc>
              <a:spcBef>
                <a:spcPts val="315"/>
              </a:spcBef>
            </a:pPr>
            <a:r>
              <a:rPr sz="2100" spc="-20" dirty="0">
                <a:cs typeface="+mn-ea"/>
                <a:sym typeface="+mn-lt"/>
              </a:rPr>
              <a:t>For </a:t>
            </a:r>
            <a:r>
              <a:rPr sz="2100" spc="-5" dirty="0">
                <a:cs typeface="+mn-ea"/>
                <a:sym typeface="+mn-lt"/>
              </a:rPr>
              <a:t>each set of </a:t>
            </a:r>
            <a:r>
              <a:rPr sz="2200" i="1" spc="-60" dirty="0">
                <a:cs typeface="+mn-ea"/>
                <a:sym typeface="+mn-lt"/>
              </a:rPr>
              <a:t>K </a:t>
            </a:r>
            <a:r>
              <a:rPr sz="2100" spc="-5" dirty="0">
                <a:cs typeface="+mn-ea"/>
                <a:sym typeface="+mn-lt"/>
              </a:rPr>
              <a:t>centroids  (when</a:t>
            </a:r>
            <a:r>
              <a:rPr sz="2100" spc="5" dirty="0">
                <a:cs typeface="+mn-ea"/>
                <a:sym typeface="+mn-lt"/>
              </a:rPr>
              <a:t> </a:t>
            </a:r>
            <a:r>
              <a:rPr sz="2100" spc="-10" dirty="0">
                <a:cs typeface="+mn-ea"/>
                <a:sym typeface="+mn-lt"/>
              </a:rPr>
              <a:t>fixed),</a:t>
            </a:r>
            <a:endParaRPr sz="21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cs typeface="+mn-ea"/>
              <a:sym typeface="+mn-lt"/>
            </a:endParaRPr>
          </a:p>
          <a:p>
            <a:pPr marL="12700" marR="5080">
              <a:lnSpc>
                <a:spcPct val="99100"/>
              </a:lnSpc>
              <a:tabLst>
                <a:tab pos="1618615" algn="l"/>
              </a:tabLst>
            </a:pPr>
            <a:r>
              <a:rPr sz="2100" spc="-5" dirty="0">
                <a:cs typeface="+mn-ea"/>
                <a:sym typeface="+mn-lt"/>
              </a:rPr>
              <a:t>they partition the whole data  </a:t>
            </a:r>
            <a:r>
              <a:rPr sz="2100" dirty="0">
                <a:cs typeface="+mn-ea"/>
                <a:sym typeface="+mn-lt"/>
              </a:rPr>
              <a:t>space</a:t>
            </a:r>
            <a:r>
              <a:rPr sz="2100" spc="-5" dirty="0">
                <a:cs typeface="+mn-ea"/>
                <a:sym typeface="+mn-lt"/>
              </a:rPr>
              <a:t> into</a:t>
            </a:r>
            <a:r>
              <a:rPr sz="2100" spc="10" dirty="0">
                <a:cs typeface="+mn-ea"/>
                <a:sym typeface="+mn-lt"/>
              </a:rPr>
              <a:t> </a:t>
            </a:r>
            <a:r>
              <a:rPr sz="2200" i="1" spc="-60" dirty="0">
                <a:solidFill>
                  <a:srgbClr val="FF0000"/>
                </a:solidFill>
                <a:cs typeface="+mn-ea"/>
                <a:sym typeface="+mn-lt"/>
              </a:rPr>
              <a:t>K</a:t>
            </a:r>
            <a:r>
              <a:rPr lang="en-US" sz="2200" i="1" spc="-6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100" spc="-5" dirty="0">
                <a:solidFill>
                  <a:srgbClr val="FF0000"/>
                </a:solidFill>
                <a:cs typeface="+mn-ea"/>
                <a:sym typeface="+mn-lt"/>
              </a:rPr>
              <a:t>mutually </a:t>
            </a:r>
            <a:r>
              <a:rPr sz="2100" spc="-10" dirty="0">
                <a:solidFill>
                  <a:srgbClr val="FF0000"/>
                </a:solidFill>
                <a:cs typeface="+mn-ea"/>
                <a:sym typeface="+mn-lt"/>
              </a:rPr>
              <a:t>exclusive </a:t>
            </a:r>
            <a:r>
              <a:rPr sz="2100" spc="-5" dirty="0">
                <a:solidFill>
                  <a:srgbClr val="FF0000"/>
                </a:solidFill>
                <a:cs typeface="+mn-ea"/>
                <a:sym typeface="+mn-lt"/>
              </a:rPr>
              <a:t>subspaces to </a:t>
            </a:r>
            <a:r>
              <a:rPr sz="2100" spc="-10" dirty="0">
                <a:solidFill>
                  <a:srgbClr val="FF0000"/>
                </a:solidFill>
                <a:cs typeface="+mn-ea"/>
                <a:sym typeface="+mn-lt"/>
              </a:rPr>
              <a:t>form </a:t>
            </a:r>
            <a:r>
              <a:rPr sz="2100" dirty="0">
                <a:solidFill>
                  <a:srgbClr val="FF0000"/>
                </a:solidFill>
                <a:cs typeface="+mn-ea"/>
                <a:sym typeface="+mn-lt"/>
              </a:rPr>
              <a:t>a </a:t>
            </a:r>
            <a:r>
              <a:rPr sz="2100" spc="-5" dirty="0">
                <a:solidFill>
                  <a:srgbClr val="FF0000"/>
                </a:solidFill>
                <a:cs typeface="+mn-ea"/>
                <a:sym typeface="+mn-lt"/>
              </a:rPr>
              <a:t>partition</a:t>
            </a:r>
            <a:r>
              <a:rPr sz="2100" spc="-5" dirty="0">
                <a:cs typeface="+mn-ea"/>
                <a:sym typeface="+mn-lt"/>
              </a:rPr>
              <a:t>.</a:t>
            </a:r>
            <a:endParaRPr sz="2100" dirty="0">
              <a:cs typeface="+mn-ea"/>
              <a:sym typeface="+mn-lt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5086059" y="4463231"/>
            <a:ext cx="2896235" cy="994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15"/>
              </a:spcBef>
            </a:pPr>
            <a:r>
              <a:rPr sz="2100" spc="-5" dirty="0">
                <a:cs typeface="+mn-ea"/>
                <a:sym typeface="+mn-lt"/>
              </a:rPr>
              <a:t>Changing positions of </a:t>
            </a:r>
            <a:r>
              <a:rPr sz="2200" i="1" spc="-60" dirty="0">
                <a:cs typeface="+mn-ea"/>
                <a:sym typeface="+mn-lt"/>
              </a:rPr>
              <a:t>K  </a:t>
            </a:r>
            <a:r>
              <a:rPr sz="2100" spc="-5" dirty="0">
                <a:cs typeface="+mn-ea"/>
                <a:sym typeface="+mn-lt"/>
              </a:rPr>
              <a:t>centroids leads to </a:t>
            </a:r>
            <a:r>
              <a:rPr sz="2100" dirty="0">
                <a:cs typeface="+mn-ea"/>
                <a:sym typeface="+mn-lt"/>
              </a:rPr>
              <a:t>a </a:t>
            </a:r>
            <a:r>
              <a:rPr sz="2100" spc="-5" dirty="0">
                <a:cs typeface="+mn-ea"/>
                <a:sym typeface="+mn-lt"/>
              </a:rPr>
              <a:t>new  partitioning.</a:t>
            </a:r>
            <a:endParaRPr sz="2100" dirty="0"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536477" y="1764967"/>
            <a:ext cx="4126746" cy="4331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466974" y="1700461"/>
            <a:ext cx="4300855" cy="4423410"/>
          </a:xfrm>
          <a:custGeom>
            <a:avLst/>
            <a:gdLst/>
            <a:ahLst/>
            <a:cxnLst/>
            <a:rect l="l" t="t" r="r" b="b"/>
            <a:pathLst>
              <a:path w="4300855" h="4423410">
                <a:moveTo>
                  <a:pt x="0" y="0"/>
                </a:moveTo>
                <a:lnTo>
                  <a:pt x="4300504" y="0"/>
                </a:lnTo>
                <a:lnTo>
                  <a:pt x="4300504" y="4423215"/>
                </a:lnTo>
                <a:lnTo>
                  <a:pt x="0" y="442321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91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0" dirty="0">
                <a:ea typeface="+mn-ea"/>
                <a:cs typeface="+mn-ea"/>
                <a:sym typeface="+mn-lt"/>
              </a:rPr>
              <a:t>K-means: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another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Demo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402590" y="1471591"/>
            <a:ext cx="3237230" cy="378347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cs typeface="+mn-ea"/>
                <a:sym typeface="+mn-lt"/>
              </a:rPr>
              <a:t>K-means</a:t>
            </a:r>
            <a:endParaRPr lang="en-US" sz="2800" dirty="0">
              <a:cs typeface="+mn-ea"/>
              <a:sym typeface="+mn-lt"/>
            </a:endParaRPr>
          </a:p>
          <a:p>
            <a:pPr marL="812800" lvl="1" indent="-342900"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cs typeface="+mn-ea"/>
                <a:sym typeface="+mn-lt"/>
              </a:rPr>
              <a:t>Start with </a:t>
            </a:r>
            <a:r>
              <a:rPr sz="2400" dirty="0">
                <a:cs typeface="+mn-ea"/>
                <a:sym typeface="+mn-lt"/>
              </a:rPr>
              <a:t>a</a:t>
            </a:r>
            <a:r>
              <a:rPr sz="2400" spc="-5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random guess </a:t>
            </a:r>
            <a:r>
              <a:rPr sz="2400" dirty="0">
                <a:cs typeface="+mn-ea"/>
                <a:sym typeface="+mn-lt"/>
              </a:rPr>
              <a:t>of </a:t>
            </a:r>
            <a:r>
              <a:rPr sz="2400" spc="-5" dirty="0">
                <a:cs typeface="+mn-ea"/>
                <a:sym typeface="+mn-lt"/>
              </a:rPr>
              <a:t>cluster centers</a:t>
            </a:r>
            <a:endParaRPr lang="en-US" sz="2400" dirty="0">
              <a:cs typeface="+mn-ea"/>
              <a:sym typeface="+mn-lt"/>
            </a:endParaRPr>
          </a:p>
          <a:p>
            <a:pPr marL="812800" lvl="1" indent="-342900"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cs typeface="+mn-ea"/>
                <a:sym typeface="+mn-lt"/>
              </a:rPr>
              <a:t>Determine the  membership </a:t>
            </a:r>
            <a:r>
              <a:rPr sz="2400" dirty="0">
                <a:cs typeface="+mn-ea"/>
                <a:sym typeface="+mn-lt"/>
              </a:rPr>
              <a:t>of</a:t>
            </a:r>
            <a:r>
              <a:rPr sz="2400" spc="-6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each data</a:t>
            </a:r>
            <a:r>
              <a:rPr sz="2400" spc="-1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points</a:t>
            </a:r>
            <a:endParaRPr lang="en-US" sz="2400" dirty="0">
              <a:cs typeface="+mn-ea"/>
              <a:sym typeface="+mn-lt"/>
            </a:endParaRPr>
          </a:p>
          <a:p>
            <a:pPr marL="812800" lvl="1" indent="-342900"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Adjust the</a:t>
            </a:r>
            <a:r>
              <a:rPr sz="2400" spc="-55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cluster  centers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4225925" y="1428750"/>
            <a:ext cx="4708525" cy="485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402590" y="3536970"/>
            <a:ext cx="340360" cy="1195070"/>
          </a:xfrm>
          <a:custGeom>
            <a:avLst/>
            <a:gdLst/>
            <a:ahLst/>
            <a:cxnLst/>
            <a:rect l="l" t="t" r="r" b="b"/>
            <a:pathLst>
              <a:path w="228600" h="1195070">
                <a:moveTo>
                  <a:pt x="0" y="768076"/>
                </a:moveTo>
                <a:lnTo>
                  <a:pt x="2219" y="708635"/>
                </a:lnTo>
                <a:lnTo>
                  <a:pt x="8708" y="651319"/>
                </a:lnTo>
                <a:lnTo>
                  <a:pt x="19214" y="596794"/>
                </a:lnTo>
                <a:lnTo>
                  <a:pt x="33482" y="545732"/>
                </a:lnTo>
                <a:lnTo>
                  <a:pt x="51261" y="498800"/>
                </a:lnTo>
                <a:lnTo>
                  <a:pt x="72295" y="456668"/>
                </a:lnTo>
                <a:lnTo>
                  <a:pt x="96332" y="420005"/>
                </a:lnTo>
                <a:lnTo>
                  <a:pt x="123118" y="389479"/>
                </a:lnTo>
                <a:lnTo>
                  <a:pt x="152400" y="365760"/>
                </a:lnTo>
                <a:lnTo>
                  <a:pt x="152401" y="487678"/>
                </a:lnTo>
                <a:lnTo>
                  <a:pt x="228600" y="219436"/>
                </a:lnTo>
                <a:lnTo>
                  <a:pt x="152401" y="0"/>
                </a:lnTo>
                <a:lnTo>
                  <a:pt x="152401" y="121919"/>
                </a:lnTo>
                <a:lnTo>
                  <a:pt x="123119" y="145638"/>
                </a:lnTo>
                <a:lnTo>
                  <a:pt x="96332" y="176163"/>
                </a:lnTo>
                <a:lnTo>
                  <a:pt x="72295" y="212827"/>
                </a:lnTo>
                <a:lnTo>
                  <a:pt x="51261" y="254959"/>
                </a:lnTo>
                <a:lnTo>
                  <a:pt x="33483" y="301891"/>
                </a:lnTo>
                <a:lnTo>
                  <a:pt x="19214" y="352953"/>
                </a:lnTo>
                <a:lnTo>
                  <a:pt x="8709" y="407477"/>
                </a:lnTo>
                <a:lnTo>
                  <a:pt x="2219" y="464794"/>
                </a:lnTo>
                <a:lnTo>
                  <a:pt x="0" y="524234"/>
                </a:lnTo>
                <a:lnTo>
                  <a:pt x="0" y="768076"/>
                </a:lnTo>
                <a:lnTo>
                  <a:pt x="2478" y="831133"/>
                </a:lnTo>
                <a:lnTo>
                  <a:pt x="9678" y="891318"/>
                </a:lnTo>
                <a:lnTo>
                  <a:pt x="21246" y="947970"/>
                </a:lnTo>
                <a:lnTo>
                  <a:pt x="36828" y="1000429"/>
                </a:lnTo>
                <a:lnTo>
                  <a:pt x="56071" y="1048035"/>
                </a:lnTo>
                <a:lnTo>
                  <a:pt x="78621" y="1090128"/>
                </a:lnTo>
                <a:lnTo>
                  <a:pt x="104124" y="1126048"/>
                </a:lnTo>
                <a:lnTo>
                  <a:pt x="132228" y="1155135"/>
                </a:lnTo>
                <a:lnTo>
                  <a:pt x="194819" y="1190169"/>
                </a:lnTo>
                <a:lnTo>
                  <a:pt x="228600" y="1194796"/>
                </a:lnTo>
                <a:lnTo>
                  <a:pt x="228600" y="950954"/>
                </a:lnTo>
                <a:lnTo>
                  <a:pt x="195412" y="946455"/>
                </a:lnTo>
                <a:lnTo>
                  <a:pt x="163510" y="933327"/>
                </a:lnTo>
                <a:lnTo>
                  <a:pt x="105151" y="883387"/>
                </a:lnTo>
                <a:lnTo>
                  <a:pt x="79487" y="847681"/>
                </a:lnTo>
                <a:lnTo>
                  <a:pt x="56697" y="805552"/>
                </a:lnTo>
                <a:lnTo>
                  <a:pt x="37176" y="757554"/>
                </a:lnTo>
                <a:lnTo>
                  <a:pt x="21321" y="704237"/>
                </a:lnTo>
                <a:lnTo>
                  <a:pt x="9529" y="6461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3443038" y="3536970"/>
            <a:ext cx="254157" cy="1195070"/>
          </a:xfrm>
          <a:custGeom>
            <a:avLst/>
            <a:gdLst/>
            <a:ahLst/>
            <a:cxnLst/>
            <a:rect l="l" t="t" r="r" b="b"/>
            <a:pathLst>
              <a:path w="228600" h="1195070">
                <a:moveTo>
                  <a:pt x="228600" y="426720"/>
                </a:moveTo>
                <a:lnTo>
                  <a:pt x="226380" y="486160"/>
                </a:lnTo>
                <a:lnTo>
                  <a:pt x="219891" y="543476"/>
                </a:lnTo>
                <a:lnTo>
                  <a:pt x="209385" y="598001"/>
                </a:lnTo>
                <a:lnTo>
                  <a:pt x="195117" y="649063"/>
                </a:lnTo>
                <a:lnTo>
                  <a:pt x="177338" y="695995"/>
                </a:lnTo>
                <a:lnTo>
                  <a:pt x="156304" y="738127"/>
                </a:lnTo>
                <a:lnTo>
                  <a:pt x="132267" y="774790"/>
                </a:lnTo>
                <a:lnTo>
                  <a:pt x="105481" y="805316"/>
                </a:lnTo>
                <a:lnTo>
                  <a:pt x="76199" y="829036"/>
                </a:lnTo>
                <a:lnTo>
                  <a:pt x="76198" y="707117"/>
                </a:lnTo>
                <a:lnTo>
                  <a:pt x="0" y="975360"/>
                </a:lnTo>
                <a:lnTo>
                  <a:pt x="76198" y="1194796"/>
                </a:lnTo>
                <a:lnTo>
                  <a:pt x="76198" y="1072877"/>
                </a:lnTo>
                <a:lnTo>
                  <a:pt x="105480" y="1049157"/>
                </a:lnTo>
                <a:lnTo>
                  <a:pt x="132267" y="1018632"/>
                </a:lnTo>
                <a:lnTo>
                  <a:pt x="156304" y="981968"/>
                </a:lnTo>
                <a:lnTo>
                  <a:pt x="177338" y="939836"/>
                </a:lnTo>
                <a:lnTo>
                  <a:pt x="195116" y="892904"/>
                </a:lnTo>
                <a:lnTo>
                  <a:pt x="209385" y="841842"/>
                </a:lnTo>
                <a:lnTo>
                  <a:pt x="219890" y="787318"/>
                </a:lnTo>
                <a:lnTo>
                  <a:pt x="226380" y="730001"/>
                </a:lnTo>
                <a:lnTo>
                  <a:pt x="228599" y="670561"/>
                </a:lnTo>
                <a:lnTo>
                  <a:pt x="228600" y="426720"/>
                </a:lnTo>
                <a:lnTo>
                  <a:pt x="226121" y="363662"/>
                </a:lnTo>
                <a:lnTo>
                  <a:pt x="218921" y="303477"/>
                </a:lnTo>
                <a:lnTo>
                  <a:pt x="207353" y="246825"/>
                </a:lnTo>
                <a:lnTo>
                  <a:pt x="191771" y="194366"/>
                </a:lnTo>
                <a:lnTo>
                  <a:pt x="172528" y="146760"/>
                </a:lnTo>
                <a:lnTo>
                  <a:pt x="149978" y="104667"/>
                </a:lnTo>
                <a:lnTo>
                  <a:pt x="124475" y="68747"/>
                </a:lnTo>
                <a:lnTo>
                  <a:pt x="96371" y="39660"/>
                </a:lnTo>
                <a:lnTo>
                  <a:pt x="33780" y="4626"/>
                </a:lnTo>
                <a:lnTo>
                  <a:pt x="0" y="0"/>
                </a:lnTo>
                <a:lnTo>
                  <a:pt x="0" y="243841"/>
                </a:lnTo>
                <a:lnTo>
                  <a:pt x="33187" y="248340"/>
                </a:lnTo>
                <a:lnTo>
                  <a:pt x="65089" y="261468"/>
                </a:lnTo>
                <a:lnTo>
                  <a:pt x="123448" y="311408"/>
                </a:lnTo>
                <a:lnTo>
                  <a:pt x="149112" y="347114"/>
                </a:lnTo>
                <a:lnTo>
                  <a:pt x="171902" y="389243"/>
                </a:lnTo>
                <a:lnTo>
                  <a:pt x="191423" y="437241"/>
                </a:lnTo>
                <a:lnTo>
                  <a:pt x="207278" y="490558"/>
                </a:lnTo>
                <a:lnTo>
                  <a:pt x="219070" y="5486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1430908" y="5404984"/>
            <a:ext cx="1645920" cy="6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13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0" dirty="0">
                <a:ea typeface="+mn-ea"/>
                <a:cs typeface="+mn-ea"/>
                <a:sym typeface="+mn-lt"/>
              </a:rPr>
              <a:t>K-means: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another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Demo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965242" y="1314703"/>
            <a:ext cx="3592829" cy="982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69265" marR="5080" indent="-457200">
              <a:lnSpc>
                <a:spcPts val="2500"/>
              </a:lnSpc>
              <a:spcBef>
                <a:spcPts val="200"/>
              </a:spcBef>
              <a:tabLst>
                <a:tab pos="469265" algn="l"/>
              </a:tabLst>
            </a:pPr>
            <a:r>
              <a:rPr sz="2100" dirty="0">
                <a:cs typeface="+mn-ea"/>
                <a:sym typeface="+mn-lt"/>
              </a:rPr>
              <a:t>1.	</a:t>
            </a:r>
            <a:r>
              <a:rPr sz="2100" spc="-5" dirty="0">
                <a:cs typeface="+mn-ea"/>
                <a:sym typeface="+mn-lt"/>
              </a:rPr>
              <a:t>User set </a:t>
            </a:r>
            <a:r>
              <a:rPr sz="2100" dirty="0">
                <a:cs typeface="+mn-ea"/>
                <a:sym typeface="+mn-lt"/>
              </a:rPr>
              <a:t>up </a:t>
            </a:r>
            <a:r>
              <a:rPr sz="2100" spc="-5" dirty="0">
                <a:cs typeface="+mn-ea"/>
                <a:sym typeface="+mn-lt"/>
              </a:rPr>
              <a:t>the number of  clusters </a:t>
            </a:r>
            <a:r>
              <a:rPr sz="2100" dirty="0">
                <a:cs typeface="+mn-ea"/>
                <a:sym typeface="+mn-lt"/>
              </a:rPr>
              <a:t>they’d </a:t>
            </a:r>
            <a:r>
              <a:rPr sz="2100" spc="-10" dirty="0">
                <a:cs typeface="+mn-ea"/>
                <a:sym typeface="+mn-lt"/>
              </a:rPr>
              <a:t>like. </a:t>
            </a:r>
            <a:r>
              <a:rPr sz="2200" i="1" spc="-45" dirty="0">
                <a:solidFill>
                  <a:srgbClr val="008000"/>
                </a:solidFill>
                <a:cs typeface="+mn-ea"/>
                <a:sym typeface="+mn-lt"/>
              </a:rPr>
              <a:t>(e.g.  </a:t>
            </a:r>
            <a:r>
              <a:rPr sz="2200" i="1" spc="-60" dirty="0">
                <a:solidFill>
                  <a:srgbClr val="008000"/>
                </a:solidFill>
                <a:cs typeface="+mn-ea"/>
                <a:sym typeface="+mn-lt"/>
              </a:rPr>
              <a:t>k=5)</a:t>
            </a:r>
            <a:endParaRPr sz="2200" dirty="0">
              <a:cs typeface="+mn-ea"/>
              <a:sym typeface="+mn-lt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336656" y="1356337"/>
            <a:ext cx="4487835" cy="4907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802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dirty="0">
                <a:ea typeface="+mn-ea"/>
                <a:cs typeface="+mn-ea"/>
                <a:sym typeface="+mn-lt"/>
              </a:rPr>
              <a:t>Course Content Plan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2028" y="1502426"/>
            <a:ext cx="4757420" cy="318484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Regression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Classification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Unsupervised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models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923925" lvl="1" indent="-454025">
              <a:spcBef>
                <a:spcPts val="360"/>
              </a:spcBef>
              <a:buFont typeface="Wingdings"/>
              <a:buChar char=""/>
              <a:tabLst>
                <a:tab pos="466725" algn="l"/>
              </a:tabLst>
              <a:defRPr/>
            </a:pPr>
            <a:r>
              <a:rPr lang="en-US" sz="2400" dirty="0">
                <a:solidFill>
                  <a:prstClr val="black"/>
                </a:solidFill>
                <a:cs typeface="+mn-ea"/>
                <a:sym typeface="+mn-lt"/>
              </a:rPr>
              <a:t>Dimension Reduction (PCA)</a:t>
            </a:r>
          </a:p>
          <a:p>
            <a:pPr marL="923925" lvl="1" indent="-454025">
              <a:spcBef>
                <a:spcPts val="360"/>
              </a:spcBef>
              <a:buFont typeface="Wingdings"/>
              <a:buChar char=""/>
              <a:tabLst>
                <a:tab pos="466725" algn="l"/>
              </a:tabLst>
              <a:defRPr/>
            </a:pPr>
            <a:r>
              <a:rPr lang="en-US" sz="2400" dirty="0">
                <a:solidFill>
                  <a:srgbClr val="CC00CC"/>
                </a:solidFill>
                <a:cs typeface="+mn-ea"/>
                <a:sym typeface="+mn-lt"/>
              </a:rPr>
              <a:t>Clustering (K-means, GMM/EM, Hierarchical 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Learning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theory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62028" y="5613944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0" lvl="0" indent="-3632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6875"/>
              <a:buFont typeface="Wingdings"/>
              <a:buChar char=""/>
              <a:tabLst>
                <a:tab pos="37592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Reinforcement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Learning</a:t>
            </a:r>
          </a:p>
        </p:txBody>
      </p:sp>
      <p:sp>
        <p:nvSpPr>
          <p:cNvPr id="10" name="object 9"/>
          <p:cNvSpPr/>
          <p:nvPr/>
        </p:nvSpPr>
        <p:spPr>
          <a:xfrm>
            <a:off x="5437233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437232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757443" y="156440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37233" y="1984053"/>
            <a:ext cx="2077085" cy="584835"/>
            <a:chOff x="5437233" y="2109313"/>
            <a:chExt cx="2077085" cy="584835"/>
          </a:xfrm>
        </p:grpSpPr>
        <p:sp>
          <p:nvSpPr>
            <p:cNvPr id="13" name="object 12"/>
            <p:cNvSpPr/>
            <p:nvPr/>
          </p:nvSpPr>
          <p:spPr>
            <a:xfrm>
              <a:off x="5437233" y="2109313"/>
              <a:ext cx="2077085" cy="584835"/>
            </a:xfrm>
            <a:custGeom>
              <a:avLst/>
              <a:gdLst/>
              <a:ahLst/>
              <a:cxnLst/>
              <a:rect l="l" t="t" r="r" b="b"/>
              <a:pathLst>
                <a:path w="2077084" h="584835">
                  <a:moveTo>
                    <a:pt x="273909" y="0"/>
                  </a:moveTo>
                  <a:lnTo>
                    <a:pt x="0" y="292376"/>
                  </a:lnTo>
                  <a:lnTo>
                    <a:pt x="273909" y="584752"/>
                  </a:lnTo>
                  <a:lnTo>
                    <a:pt x="273909" y="438564"/>
                  </a:lnTo>
                  <a:lnTo>
                    <a:pt x="2076891" y="438564"/>
                  </a:lnTo>
                  <a:lnTo>
                    <a:pt x="2076891" y="146188"/>
                  </a:lnTo>
                  <a:lnTo>
                    <a:pt x="273909" y="146188"/>
                  </a:lnTo>
                  <a:lnTo>
                    <a:pt x="2739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object 14"/>
            <p:cNvSpPr txBox="1"/>
            <p:nvPr/>
          </p:nvSpPr>
          <p:spPr>
            <a:xfrm>
              <a:off x="5903758" y="2238009"/>
              <a:ext cx="12807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Y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is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sz="1800" b="0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discrete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399654" y="2549373"/>
            <a:ext cx="2077086" cy="686261"/>
            <a:chOff x="5437232" y="2712211"/>
            <a:chExt cx="2077086" cy="686261"/>
          </a:xfrm>
        </p:grpSpPr>
        <p:sp>
          <p:nvSpPr>
            <p:cNvPr id="16" name="object 15"/>
            <p:cNvSpPr/>
            <p:nvPr/>
          </p:nvSpPr>
          <p:spPr>
            <a:xfrm>
              <a:off x="5437233" y="2724737"/>
              <a:ext cx="2077085" cy="673735"/>
            </a:xfrm>
            <a:custGeom>
              <a:avLst/>
              <a:gdLst/>
              <a:ahLst/>
              <a:cxnLst/>
              <a:rect l="l" t="t" r="r" b="b"/>
              <a:pathLst>
                <a:path w="2077084" h="673735">
                  <a:moveTo>
                    <a:pt x="336694" y="0"/>
                  </a:moveTo>
                  <a:lnTo>
                    <a:pt x="0" y="336698"/>
                  </a:lnTo>
                  <a:lnTo>
                    <a:pt x="336694" y="673394"/>
                  </a:lnTo>
                  <a:lnTo>
                    <a:pt x="336694" y="505045"/>
                  </a:lnTo>
                  <a:lnTo>
                    <a:pt x="2076891" y="505045"/>
                  </a:lnTo>
                  <a:lnTo>
                    <a:pt x="2076891" y="168347"/>
                  </a:lnTo>
                  <a:lnTo>
                    <a:pt x="336694" y="168347"/>
                  </a:lnTo>
                  <a:lnTo>
                    <a:pt x="3366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object 16"/>
            <p:cNvSpPr/>
            <p:nvPr/>
          </p:nvSpPr>
          <p:spPr>
            <a:xfrm>
              <a:off x="5437232" y="2712211"/>
              <a:ext cx="2077085" cy="673735"/>
            </a:xfrm>
            <a:custGeom>
              <a:avLst/>
              <a:gdLst/>
              <a:ahLst/>
              <a:cxnLst/>
              <a:rect l="l" t="t" r="r" b="b"/>
              <a:pathLst>
                <a:path w="2077084" h="673735">
                  <a:moveTo>
                    <a:pt x="2076892" y="168348"/>
                  </a:moveTo>
                  <a:lnTo>
                    <a:pt x="336695" y="168348"/>
                  </a:lnTo>
                  <a:lnTo>
                    <a:pt x="336695" y="0"/>
                  </a:lnTo>
                  <a:lnTo>
                    <a:pt x="0" y="336698"/>
                  </a:lnTo>
                  <a:lnTo>
                    <a:pt x="336695" y="673395"/>
                  </a:lnTo>
                  <a:lnTo>
                    <a:pt x="336695" y="505046"/>
                  </a:lnTo>
                  <a:lnTo>
                    <a:pt x="2076892" y="505046"/>
                  </a:lnTo>
                  <a:lnTo>
                    <a:pt x="2076892" y="168348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6316172" y="2899426"/>
              <a:ext cx="4883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NO</a:t>
              </a:r>
              <a:r>
                <a:rPr kumimoji="0" sz="1800" b="0" i="0" u="none" strike="noStrike" kern="1200" cap="none" spc="-8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Y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99655" y="4125699"/>
            <a:ext cx="2077085" cy="673735"/>
            <a:chOff x="5437233" y="3336561"/>
            <a:chExt cx="2077085" cy="673735"/>
          </a:xfrm>
        </p:grpSpPr>
        <p:sp>
          <p:nvSpPr>
            <p:cNvPr id="19" name="object 18"/>
            <p:cNvSpPr/>
            <p:nvPr/>
          </p:nvSpPr>
          <p:spPr>
            <a:xfrm>
              <a:off x="5437233" y="3336561"/>
              <a:ext cx="2077085" cy="673735"/>
            </a:xfrm>
            <a:custGeom>
              <a:avLst/>
              <a:gdLst/>
              <a:ahLst/>
              <a:cxnLst/>
              <a:rect l="l" t="t" r="r" b="b"/>
              <a:pathLst>
                <a:path w="2077084" h="673735">
                  <a:moveTo>
                    <a:pt x="336694" y="0"/>
                  </a:moveTo>
                  <a:lnTo>
                    <a:pt x="0" y="336698"/>
                  </a:lnTo>
                  <a:lnTo>
                    <a:pt x="336694" y="673395"/>
                  </a:lnTo>
                  <a:lnTo>
                    <a:pt x="336694" y="505047"/>
                  </a:lnTo>
                  <a:lnTo>
                    <a:pt x="2076891" y="505047"/>
                  </a:lnTo>
                  <a:lnTo>
                    <a:pt x="2076891" y="168348"/>
                  </a:lnTo>
                  <a:lnTo>
                    <a:pt x="336694" y="168348"/>
                  </a:lnTo>
                  <a:lnTo>
                    <a:pt x="3366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object 20"/>
            <p:cNvSpPr txBox="1"/>
            <p:nvPr/>
          </p:nvSpPr>
          <p:spPr>
            <a:xfrm>
              <a:off x="6131227" y="3512073"/>
              <a:ext cx="8572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About</a:t>
              </a:r>
              <a:r>
                <a:rPr kumimoji="0" sz="1800" b="0" i="0" u="none" strike="noStrike" kern="1200" cap="none" spc="-8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f()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62028" y="4754558"/>
            <a:ext cx="8570946" cy="673735"/>
            <a:chOff x="449502" y="4635480"/>
            <a:chExt cx="8570946" cy="673735"/>
          </a:xfrm>
        </p:grpSpPr>
        <p:sp>
          <p:nvSpPr>
            <p:cNvPr id="8" name="object 4"/>
            <p:cNvSpPr txBox="1"/>
            <p:nvPr/>
          </p:nvSpPr>
          <p:spPr>
            <a:xfrm>
              <a:off x="449502" y="4777666"/>
              <a:ext cx="3345179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66725" marR="0" lvl="0" indent="-454025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 typeface="Wingdings"/>
                <a:buChar char=""/>
                <a:tabLst>
                  <a:tab pos="466725" algn="l"/>
                </a:tabLst>
                <a:defRPr/>
              </a:pPr>
              <a:r>
                <a:rPr kumimoji="0" sz="32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Graphical</a:t>
              </a:r>
              <a:r>
                <a:rPr kumimoji="0" sz="3200" b="0" i="0" u="none" strike="noStrike" kern="120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models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390788" y="4635480"/>
              <a:ext cx="3629660" cy="673735"/>
              <a:chOff x="5408879" y="4285083"/>
              <a:chExt cx="3629660" cy="673735"/>
            </a:xfrm>
          </p:grpSpPr>
          <p:sp>
            <p:nvSpPr>
              <p:cNvPr id="22" name="object 21"/>
              <p:cNvSpPr/>
              <p:nvPr/>
            </p:nvSpPr>
            <p:spPr>
              <a:xfrm>
                <a:off x="5408879" y="4285083"/>
                <a:ext cx="3629660" cy="673735"/>
              </a:xfrm>
              <a:custGeom>
                <a:avLst/>
                <a:gdLst/>
                <a:ahLst/>
                <a:cxnLst/>
                <a:rect l="l" t="t" r="r" b="b"/>
                <a:pathLst>
                  <a:path w="3629659" h="673735">
                    <a:moveTo>
                      <a:pt x="336697" y="0"/>
                    </a:moveTo>
                    <a:lnTo>
                      <a:pt x="0" y="336697"/>
                    </a:lnTo>
                    <a:lnTo>
                      <a:pt x="336697" y="673395"/>
                    </a:lnTo>
                    <a:lnTo>
                      <a:pt x="336697" y="505045"/>
                    </a:lnTo>
                    <a:lnTo>
                      <a:pt x="3629245" y="505045"/>
                    </a:lnTo>
                    <a:lnTo>
                      <a:pt x="3629245" y="168348"/>
                    </a:lnTo>
                    <a:lnTo>
                      <a:pt x="336697" y="168348"/>
                    </a:lnTo>
                    <a:lnTo>
                      <a:pt x="336697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5408879" y="4285083"/>
                <a:ext cx="3629660" cy="673735"/>
                <a:chOff x="5408879" y="4285083"/>
                <a:chExt cx="3629660" cy="673735"/>
              </a:xfrm>
            </p:grpSpPr>
            <p:sp>
              <p:nvSpPr>
                <p:cNvPr id="23" name="object 22"/>
                <p:cNvSpPr/>
                <p:nvPr/>
              </p:nvSpPr>
              <p:spPr>
                <a:xfrm>
                  <a:off x="5408879" y="4285083"/>
                  <a:ext cx="3629660" cy="673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9659" h="673735">
                      <a:moveTo>
                        <a:pt x="3629246" y="168348"/>
                      </a:moveTo>
                      <a:lnTo>
                        <a:pt x="336697" y="168348"/>
                      </a:lnTo>
                      <a:lnTo>
                        <a:pt x="336697" y="0"/>
                      </a:lnTo>
                      <a:lnTo>
                        <a:pt x="0" y="336697"/>
                      </a:lnTo>
                      <a:lnTo>
                        <a:pt x="336697" y="673395"/>
                      </a:lnTo>
                      <a:lnTo>
                        <a:pt x="336697" y="505046"/>
                      </a:lnTo>
                      <a:lnTo>
                        <a:pt x="3629246" y="505046"/>
                      </a:lnTo>
                      <a:lnTo>
                        <a:pt x="3629246" y="168348"/>
                      </a:lnTo>
                      <a:close/>
                    </a:path>
                  </a:pathLst>
                </a:custGeom>
                <a:ln w="12700">
                  <a:solidFill>
                    <a:srgbClr val="E7E6E6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object 23"/>
                <p:cNvSpPr txBox="1"/>
                <p:nvPr/>
              </p:nvSpPr>
              <p:spPr>
                <a:xfrm>
                  <a:off x="5690680" y="4460002"/>
                  <a:ext cx="3234055" cy="29972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About </a:t>
                  </a:r>
                  <a:r>
                    <a:rPr kumimoji="0" sz="1800" b="0" i="0" u="none" strike="noStrike" kern="120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interactions </a:t>
                  </a:r>
                  <a:r>
                    <a:rPr kumimoji="0" sz="1800" b="0" i="0" u="none" strike="noStrike" kern="1200" cap="none" spc="-5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among </a:t>
                  </a:r>
                  <a:r>
                    <a:rPr kumimoji="0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X1,…</a:t>
                  </a:r>
                  <a:r>
                    <a:rPr kumimoji="0" sz="1800" b="0" i="0" u="none" strike="noStrike" kern="1200" cap="none" spc="-3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 </a:t>
                  </a:r>
                  <a:r>
                    <a:rPr kumimoji="0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Xp</a:t>
                  </a:r>
                </a:p>
              </p:txBody>
            </p:sp>
          </p:grpSp>
        </p:grpSp>
      </p:grpSp>
      <p:grpSp>
        <p:nvGrpSpPr>
          <p:cNvPr id="31" name="组合 30"/>
          <p:cNvGrpSpPr/>
          <p:nvPr/>
        </p:nvGrpSpPr>
        <p:grpSpPr>
          <a:xfrm>
            <a:off x="5408879" y="5384616"/>
            <a:ext cx="3629660" cy="1100455"/>
            <a:chOff x="5408879" y="5121570"/>
            <a:chExt cx="3629660" cy="1100455"/>
          </a:xfrm>
        </p:grpSpPr>
        <p:sp>
          <p:nvSpPr>
            <p:cNvPr id="25" name="object 24"/>
            <p:cNvSpPr/>
            <p:nvPr/>
          </p:nvSpPr>
          <p:spPr>
            <a:xfrm>
              <a:off x="5408879" y="5121570"/>
              <a:ext cx="3629660" cy="1100455"/>
            </a:xfrm>
            <a:custGeom>
              <a:avLst/>
              <a:gdLst/>
              <a:ahLst/>
              <a:cxnLst/>
              <a:rect l="l" t="t" r="r" b="b"/>
              <a:pathLst>
                <a:path w="3629659" h="1100454">
                  <a:moveTo>
                    <a:pt x="317498" y="0"/>
                  </a:moveTo>
                  <a:lnTo>
                    <a:pt x="0" y="549970"/>
                  </a:lnTo>
                  <a:lnTo>
                    <a:pt x="317498" y="1099942"/>
                  </a:lnTo>
                  <a:lnTo>
                    <a:pt x="317498" y="824958"/>
                  </a:lnTo>
                  <a:lnTo>
                    <a:pt x="3629245" y="824958"/>
                  </a:lnTo>
                  <a:lnTo>
                    <a:pt x="3629245" y="274986"/>
                  </a:lnTo>
                  <a:lnTo>
                    <a:pt x="317498" y="274986"/>
                  </a:lnTo>
                  <a:lnTo>
                    <a:pt x="31749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object 26"/>
            <p:cNvSpPr txBox="1"/>
            <p:nvPr/>
          </p:nvSpPr>
          <p:spPr>
            <a:xfrm>
              <a:off x="5646367" y="5371353"/>
              <a:ext cx="314706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lvl="0" indent="0" algn="l" defTabSz="914400" rtl="0" eaLnBrk="1" fontAlgn="auto" latinLnBrk="0" hangingPunct="1">
                <a:lnSpc>
                  <a:spcPts val="211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Learn </a:t>
              </a:r>
              <a:r>
                <a:rPr kumimoji="0" sz="18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program to Interact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with its  </a:t>
              </a:r>
              <a:r>
                <a:rPr kumimoji="0" sz="18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environment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0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0" dirty="0">
                <a:ea typeface="+mn-ea"/>
                <a:cs typeface="+mn-ea"/>
                <a:sym typeface="+mn-lt"/>
              </a:rPr>
              <a:t>K-means: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another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Demo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965242" y="1384808"/>
            <a:ext cx="3592829" cy="17780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69265" marR="5080" indent="-457200">
              <a:lnSpc>
                <a:spcPts val="2500"/>
              </a:lnSpc>
              <a:spcBef>
                <a:spcPts val="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5" dirty="0">
                <a:cs typeface="+mn-ea"/>
                <a:sym typeface="+mn-lt"/>
              </a:rPr>
              <a:t>User set </a:t>
            </a:r>
            <a:r>
              <a:rPr sz="2100" dirty="0">
                <a:cs typeface="+mn-ea"/>
                <a:sym typeface="+mn-lt"/>
              </a:rPr>
              <a:t>up </a:t>
            </a:r>
            <a:r>
              <a:rPr sz="2100" spc="-5" dirty="0">
                <a:cs typeface="+mn-ea"/>
                <a:sym typeface="+mn-lt"/>
              </a:rPr>
              <a:t>the number of  clusters </a:t>
            </a:r>
            <a:r>
              <a:rPr sz="2100" dirty="0">
                <a:cs typeface="+mn-ea"/>
                <a:sym typeface="+mn-lt"/>
              </a:rPr>
              <a:t>they’d </a:t>
            </a:r>
            <a:r>
              <a:rPr sz="2100" spc="-10" dirty="0">
                <a:cs typeface="+mn-ea"/>
                <a:sym typeface="+mn-lt"/>
              </a:rPr>
              <a:t>like. </a:t>
            </a:r>
            <a:r>
              <a:rPr sz="2200" i="1" spc="-45" dirty="0">
                <a:solidFill>
                  <a:srgbClr val="008000"/>
                </a:solidFill>
                <a:cs typeface="+mn-ea"/>
                <a:sym typeface="+mn-lt"/>
              </a:rPr>
              <a:t>(e.g.  </a:t>
            </a:r>
            <a:r>
              <a:rPr sz="2200" i="1" spc="-60" dirty="0">
                <a:solidFill>
                  <a:srgbClr val="008000"/>
                </a:solidFill>
                <a:cs typeface="+mn-ea"/>
                <a:sym typeface="+mn-lt"/>
              </a:rPr>
              <a:t>K=5)</a:t>
            </a:r>
            <a:endParaRPr sz="2200">
              <a:cs typeface="+mn-ea"/>
              <a:sym typeface="+mn-lt"/>
            </a:endParaRPr>
          </a:p>
          <a:p>
            <a:pPr marL="469900" marR="92710" indent="-457200">
              <a:lnSpc>
                <a:spcPts val="2500"/>
              </a:lnSpc>
              <a:spcBef>
                <a:spcPts val="12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10" dirty="0">
                <a:cs typeface="+mn-ea"/>
                <a:sym typeface="+mn-lt"/>
              </a:rPr>
              <a:t>Randomly </a:t>
            </a:r>
            <a:r>
              <a:rPr sz="2100" spc="-5" dirty="0">
                <a:cs typeface="+mn-ea"/>
                <a:sym typeface="+mn-lt"/>
              </a:rPr>
              <a:t>guess </a:t>
            </a:r>
            <a:r>
              <a:rPr sz="2100" dirty="0">
                <a:cs typeface="+mn-ea"/>
                <a:sym typeface="+mn-lt"/>
              </a:rPr>
              <a:t>K </a:t>
            </a:r>
            <a:r>
              <a:rPr sz="2100" spc="-5" dirty="0">
                <a:cs typeface="+mn-ea"/>
                <a:sym typeface="+mn-lt"/>
              </a:rPr>
              <a:t>cluster  Center</a:t>
            </a:r>
            <a:r>
              <a:rPr sz="2100" spc="5" dirty="0">
                <a:cs typeface="+mn-ea"/>
                <a:sym typeface="+mn-lt"/>
              </a:rPr>
              <a:t> </a:t>
            </a:r>
            <a:r>
              <a:rPr sz="2100" spc="-5" dirty="0">
                <a:cs typeface="+mn-ea"/>
                <a:sym typeface="+mn-lt"/>
              </a:rPr>
              <a:t>locations</a:t>
            </a:r>
            <a:endParaRPr sz="2100">
              <a:cs typeface="+mn-ea"/>
              <a:sym typeface="+mn-lt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336656" y="1287225"/>
            <a:ext cx="4430821" cy="4837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2435341" y="4996191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5">
                <a:moveTo>
                  <a:pt x="26529" y="0"/>
                </a:moveTo>
                <a:lnTo>
                  <a:pt x="16202" y="2159"/>
                </a:lnTo>
                <a:lnTo>
                  <a:pt x="7770" y="8047"/>
                </a:lnTo>
                <a:lnTo>
                  <a:pt x="2084" y="16780"/>
                </a:lnTo>
                <a:lnTo>
                  <a:pt x="0" y="27475"/>
                </a:lnTo>
                <a:lnTo>
                  <a:pt x="2084" y="38168"/>
                </a:lnTo>
                <a:lnTo>
                  <a:pt x="7770" y="46901"/>
                </a:lnTo>
                <a:lnTo>
                  <a:pt x="16202" y="52789"/>
                </a:lnTo>
                <a:lnTo>
                  <a:pt x="26529" y="54949"/>
                </a:lnTo>
                <a:lnTo>
                  <a:pt x="36854" y="52789"/>
                </a:lnTo>
                <a:lnTo>
                  <a:pt x="45286" y="46901"/>
                </a:lnTo>
                <a:lnTo>
                  <a:pt x="50972" y="38168"/>
                </a:lnTo>
                <a:lnTo>
                  <a:pt x="53056" y="27475"/>
                </a:lnTo>
                <a:lnTo>
                  <a:pt x="50972" y="16780"/>
                </a:lnTo>
                <a:lnTo>
                  <a:pt x="45286" y="8047"/>
                </a:lnTo>
                <a:lnTo>
                  <a:pt x="36854" y="2159"/>
                </a:lnTo>
                <a:lnTo>
                  <a:pt x="265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2700625" y="5098595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5">
                <a:moveTo>
                  <a:pt x="26529" y="0"/>
                </a:moveTo>
                <a:lnTo>
                  <a:pt x="16202" y="2158"/>
                </a:lnTo>
                <a:lnTo>
                  <a:pt x="7770" y="8046"/>
                </a:lnTo>
                <a:lnTo>
                  <a:pt x="2084" y="16779"/>
                </a:lnTo>
                <a:lnTo>
                  <a:pt x="0" y="27473"/>
                </a:lnTo>
                <a:lnTo>
                  <a:pt x="2084" y="38167"/>
                </a:lnTo>
                <a:lnTo>
                  <a:pt x="7770" y="46900"/>
                </a:lnTo>
                <a:lnTo>
                  <a:pt x="16202" y="52788"/>
                </a:lnTo>
                <a:lnTo>
                  <a:pt x="26529" y="54947"/>
                </a:lnTo>
                <a:lnTo>
                  <a:pt x="36854" y="52788"/>
                </a:lnTo>
                <a:lnTo>
                  <a:pt x="45286" y="46900"/>
                </a:lnTo>
                <a:lnTo>
                  <a:pt x="50972" y="38167"/>
                </a:lnTo>
                <a:lnTo>
                  <a:pt x="53056" y="27473"/>
                </a:lnTo>
                <a:lnTo>
                  <a:pt x="50972" y="16779"/>
                </a:lnTo>
                <a:lnTo>
                  <a:pt x="45286" y="8046"/>
                </a:lnTo>
                <a:lnTo>
                  <a:pt x="36854" y="2158"/>
                </a:lnTo>
                <a:lnTo>
                  <a:pt x="265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3169883" y="4454208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5">
                <a:moveTo>
                  <a:pt x="26529" y="0"/>
                </a:moveTo>
                <a:lnTo>
                  <a:pt x="16202" y="2158"/>
                </a:lnTo>
                <a:lnTo>
                  <a:pt x="7770" y="8046"/>
                </a:lnTo>
                <a:lnTo>
                  <a:pt x="2084" y="16779"/>
                </a:lnTo>
                <a:lnTo>
                  <a:pt x="0" y="27473"/>
                </a:lnTo>
                <a:lnTo>
                  <a:pt x="2084" y="38168"/>
                </a:lnTo>
                <a:lnTo>
                  <a:pt x="7770" y="46901"/>
                </a:lnTo>
                <a:lnTo>
                  <a:pt x="16202" y="52788"/>
                </a:lnTo>
                <a:lnTo>
                  <a:pt x="26529" y="54947"/>
                </a:lnTo>
                <a:lnTo>
                  <a:pt x="36854" y="52788"/>
                </a:lnTo>
                <a:lnTo>
                  <a:pt x="45286" y="46901"/>
                </a:lnTo>
                <a:lnTo>
                  <a:pt x="50972" y="38168"/>
                </a:lnTo>
                <a:lnTo>
                  <a:pt x="53056" y="27473"/>
                </a:lnTo>
                <a:lnTo>
                  <a:pt x="50972" y="16779"/>
                </a:lnTo>
                <a:lnTo>
                  <a:pt x="45286" y="8046"/>
                </a:lnTo>
                <a:lnTo>
                  <a:pt x="36854" y="2158"/>
                </a:lnTo>
                <a:lnTo>
                  <a:pt x="265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2522590" y="4606563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5">
                <a:moveTo>
                  <a:pt x="26529" y="0"/>
                </a:moveTo>
                <a:lnTo>
                  <a:pt x="16202" y="2158"/>
                </a:lnTo>
                <a:lnTo>
                  <a:pt x="7770" y="8046"/>
                </a:lnTo>
                <a:lnTo>
                  <a:pt x="2084" y="16779"/>
                </a:lnTo>
                <a:lnTo>
                  <a:pt x="0" y="27473"/>
                </a:lnTo>
                <a:lnTo>
                  <a:pt x="2084" y="38168"/>
                </a:lnTo>
                <a:lnTo>
                  <a:pt x="7770" y="46901"/>
                </a:lnTo>
                <a:lnTo>
                  <a:pt x="16202" y="52788"/>
                </a:lnTo>
                <a:lnTo>
                  <a:pt x="26529" y="54947"/>
                </a:lnTo>
                <a:lnTo>
                  <a:pt x="36854" y="52788"/>
                </a:lnTo>
                <a:lnTo>
                  <a:pt x="45286" y="46901"/>
                </a:lnTo>
                <a:lnTo>
                  <a:pt x="50972" y="38168"/>
                </a:lnTo>
                <a:lnTo>
                  <a:pt x="53056" y="27473"/>
                </a:lnTo>
                <a:lnTo>
                  <a:pt x="50972" y="16779"/>
                </a:lnTo>
                <a:lnTo>
                  <a:pt x="45286" y="8046"/>
                </a:lnTo>
                <a:lnTo>
                  <a:pt x="36854" y="2158"/>
                </a:lnTo>
                <a:lnTo>
                  <a:pt x="265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2266740" y="2755826"/>
            <a:ext cx="53340" cy="53975"/>
          </a:xfrm>
          <a:custGeom>
            <a:avLst/>
            <a:gdLst/>
            <a:ahLst/>
            <a:cxnLst/>
            <a:rect l="l" t="t" r="r" b="b"/>
            <a:pathLst>
              <a:path w="53339" h="53975">
                <a:moveTo>
                  <a:pt x="26527" y="0"/>
                </a:moveTo>
                <a:lnTo>
                  <a:pt x="16202" y="2109"/>
                </a:lnTo>
                <a:lnTo>
                  <a:pt x="7769" y="7863"/>
                </a:lnTo>
                <a:lnTo>
                  <a:pt x="2084" y="16398"/>
                </a:lnTo>
                <a:lnTo>
                  <a:pt x="0" y="26849"/>
                </a:lnTo>
                <a:lnTo>
                  <a:pt x="2084" y="37300"/>
                </a:lnTo>
                <a:lnTo>
                  <a:pt x="7769" y="45834"/>
                </a:lnTo>
                <a:lnTo>
                  <a:pt x="16202" y="51588"/>
                </a:lnTo>
                <a:lnTo>
                  <a:pt x="26527" y="53698"/>
                </a:lnTo>
                <a:lnTo>
                  <a:pt x="36854" y="51588"/>
                </a:lnTo>
                <a:lnTo>
                  <a:pt x="45286" y="45834"/>
                </a:lnTo>
                <a:lnTo>
                  <a:pt x="50972" y="37300"/>
                </a:lnTo>
                <a:lnTo>
                  <a:pt x="53056" y="26849"/>
                </a:lnTo>
                <a:lnTo>
                  <a:pt x="50972" y="16398"/>
                </a:lnTo>
                <a:lnTo>
                  <a:pt x="45286" y="7863"/>
                </a:lnTo>
                <a:lnTo>
                  <a:pt x="36854" y="2109"/>
                </a:lnTo>
                <a:lnTo>
                  <a:pt x="265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155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0" dirty="0">
                <a:ea typeface="+mn-ea"/>
                <a:cs typeface="+mn-ea"/>
                <a:sym typeface="+mn-lt"/>
              </a:rPr>
              <a:t>K-means: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another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Demo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4965242" y="1314703"/>
            <a:ext cx="3788410" cy="32289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69265" marR="200025" indent="-457200">
              <a:lnSpc>
                <a:spcPts val="2500"/>
              </a:lnSpc>
              <a:spcBef>
                <a:spcPts val="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5" dirty="0">
                <a:cs typeface="+mn-ea"/>
                <a:sym typeface="+mn-lt"/>
              </a:rPr>
              <a:t>User set </a:t>
            </a:r>
            <a:r>
              <a:rPr sz="2100" dirty="0">
                <a:cs typeface="+mn-ea"/>
                <a:sym typeface="+mn-lt"/>
              </a:rPr>
              <a:t>up </a:t>
            </a:r>
            <a:r>
              <a:rPr sz="2100" spc="-5" dirty="0">
                <a:cs typeface="+mn-ea"/>
                <a:sym typeface="+mn-lt"/>
              </a:rPr>
              <a:t>the number of  clusters </a:t>
            </a:r>
            <a:r>
              <a:rPr sz="2100" dirty="0">
                <a:cs typeface="+mn-ea"/>
                <a:sym typeface="+mn-lt"/>
              </a:rPr>
              <a:t>they’d </a:t>
            </a:r>
            <a:r>
              <a:rPr sz="2100" spc="-10" dirty="0">
                <a:cs typeface="+mn-ea"/>
                <a:sym typeface="+mn-lt"/>
              </a:rPr>
              <a:t>like. </a:t>
            </a:r>
            <a:r>
              <a:rPr sz="2200" i="1" spc="-45" dirty="0">
                <a:solidFill>
                  <a:srgbClr val="008000"/>
                </a:solidFill>
                <a:cs typeface="+mn-ea"/>
                <a:sym typeface="+mn-lt"/>
              </a:rPr>
              <a:t>(e.g.  </a:t>
            </a:r>
            <a:r>
              <a:rPr sz="2200" i="1" spc="-60" dirty="0">
                <a:solidFill>
                  <a:srgbClr val="008000"/>
                </a:solidFill>
                <a:cs typeface="+mn-ea"/>
                <a:sym typeface="+mn-lt"/>
              </a:rPr>
              <a:t>K=5)</a:t>
            </a:r>
            <a:endParaRPr sz="2200" dirty="0">
              <a:cs typeface="+mn-ea"/>
              <a:sym typeface="+mn-lt"/>
            </a:endParaRPr>
          </a:p>
          <a:p>
            <a:pPr marL="469900" marR="287655" indent="-457200">
              <a:lnSpc>
                <a:spcPts val="2500"/>
              </a:lnSpc>
              <a:spcBef>
                <a:spcPts val="13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10" dirty="0">
                <a:cs typeface="+mn-ea"/>
                <a:sym typeface="+mn-lt"/>
              </a:rPr>
              <a:t>Randomly </a:t>
            </a:r>
            <a:r>
              <a:rPr sz="2100" spc="-5" dirty="0">
                <a:cs typeface="+mn-ea"/>
                <a:sym typeface="+mn-lt"/>
              </a:rPr>
              <a:t>guess </a:t>
            </a:r>
            <a:r>
              <a:rPr sz="2200" i="1" spc="-60" dirty="0">
                <a:cs typeface="+mn-ea"/>
                <a:sym typeface="+mn-lt"/>
              </a:rPr>
              <a:t>K </a:t>
            </a:r>
            <a:r>
              <a:rPr sz="2100" spc="-5" dirty="0">
                <a:cs typeface="+mn-ea"/>
                <a:sym typeface="+mn-lt"/>
              </a:rPr>
              <a:t>cluster  Center</a:t>
            </a:r>
            <a:r>
              <a:rPr sz="2100" spc="5" dirty="0">
                <a:cs typeface="+mn-ea"/>
                <a:sym typeface="+mn-lt"/>
              </a:rPr>
              <a:t> </a:t>
            </a:r>
            <a:r>
              <a:rPr sz="2100" spc="-5" dirty="0">
                <a:cs typeface="+mn-ea"/>
                <a:sym typeface="+mn-lt"/>
              </a:rPr>
              <a:t>locations</a:t>
            </a:r>
            <a:endParaRPr sz="2100" dirty="0">
              <a:cs typeface="+mn-ea"/>
              <a:sym typeface="+mn-lt"/>
            </a:endParaRPr>
          </a:p>
          <a:p>
            <a:pPr marL="469900" marR="5080" indent="-457200">
              <a:lnSpc>
                <a:spcPct val="100600"/>
              </a:lnSpc>
              <a:spcBef>
                <a:spcPts val="11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-5" dirty="0">
                <a:cs typeface="+mn-ea"/>
                <a:sym typeface="+mn-lt"/>
              </a:rPr>
              <a:t>Each data point finds out  which Center </a:t>
            </a:r>
            <a:r>
              <a:rPr sz="2100" spc="-20" dirty="0">
                <a:cs typeface="+mn-ea"/>
                <a:sym typeface="+mn-lt"/>
              </a:rPr>
              <a:t>it’s </a:t>
            </a:r>
            <a:r>
              <a:rPr sz="2100" spc="-5" dirty="0">
                <a:cs typeface="+mn-ea"/>
                <a:sym typeface="+mn-lt"/>
              </a:rPr>
              <a:t>closest </a:t>
            </a:r>
            <a:r>
              <a:rPr sz="2100" spc="-10" dirty="0">
                <a:cs typeface="+mn-ea"/>
                <a:sym typeface="+mn-lt"/>
              </a:rPr>
              <a:t>to.  </a:t>
            </a:r>
            <a:r>
              <a:rPr sz="2100" dirty="0">
                <a:cs typeface="+mn-ea"/>
                <a:sym typeface="+mn-lt"/>
              </a:rPr>
              <a:t>(Thus </a:t>
            </a:r>
            <a:r>
              <a:rPr sz="2100" spc="-5" dirty="0">
                <a:cs typeface="+mn-ea"/>
                <a:sym typeface="+mn-lt"/>
              </a:rPr>
              <a:t>each Center “owns” </a:t>
            </a:r>
            <a:r>
              <a:rPr sz="2100" dirty="0">
                <a:cs typeface="+mn-ea"/>
                <a:sym typeface="+mn-lt"/>
              </a:rPr>
              <a:t>a  </a:t>
            </a:r>
            <a:r>
              <a:rPr sz="2100" spc="-5" dirty="0">
                <a:cs typeface="+mn-ea"/>
                <a:sym typeface="+mn-lt"/>
              </a:rPr>
              <a:t>set of data</a:t>
            </a:r>
            <a:r>
              <a:rPr sz="2100" spc="-10" dirty="0">
                <a:cs typeface="+mn-ea"/>
                <a:sym typeface="+mn-lt"/>
              </a:rPr>
              <a:t> </a:t>
            </a:r>
            <a:r>
              <a:rPr sz="2100" spc="-5" dirty="0">
                <a:cs typeface="+mn-ea"/>
                <a:sym typeface="+mn-lt"/>
              </a:rPr>
              <a:t>points)</a:t>
            </a:r>
            <a:endParaRPr sz="2100" dirty="0">
              <a:cs typeface="+mn-ea"/>
              <a:sym typeface="+mn-lt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36656" y="1218112"/>
            <a:ext cx="4561139" cy="497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2497008" y="5033612"/>
            <a:ext cx="54610" cy="56515"/>
          </a:xfrm>
          <a:custGeom>
            <a:avLst/>
            <a:gdLst/>
            <a:ahLst/>
            <a:cxnLst/>
            <a:rect l="l" t="t" r="r" b="b"/>
            <a:pathLst>
              <a:path w="54610" h="56514">
                <a:moveTo>
                  <a:pt x="27133" y="0"/>
                </a:moveTo>
                <a:lnTo>
                  <a:pt x="16572" y="2211"/>
                </a:lnTo>
                <a:lnTo>
                  <a:pt x="7947" y="8243"/>
                </a:lnTo>
                <a:lnTo>
                  <a:pt x="2132" y="17189"/>
                </a:lnTo>
                <a:lnTo>
                  <a:pt x="0" y="28144"/>
                </a:lnTo>
                <a:lnTo>
                  <a:pt x="2132" y="39099"/>
                </a:lnTo>
                <a:lnTo>
                  <a:pt x="7947" y="48045"/>
                </a:lnTo>
                <a:lnTo>
                  <a:pt x="16572" y="54077"/>
                </a:lnTo>
                <a:lnTo>
                  <a:pt x="27133" y="56288"/>
                </a:lnTo>
                <a:lnTo>
                  <a:pt x="37695" y="54077"/>
                </a:lnTo>
                <a:lnTo>
                  <a:pt x="46320" y="48045"/>
                </a:lnTo>
                <a:lnTo>
                  <a:pt x="52135" y="39099"/>
                </a:lnTo>
                <a:lnTo>
                  <a:pt x="54268" y="28144"/>
                </a:lnTo>
                <a:lnTo>
                  <a:pt x="52135" y="17189"/>
                </a:lnTo>
                <a:lnTo>
                  <a:pt x="46320" y="8243"/>
                </a:lnTo>
                <a:lnTo>
                  <a:pt x="37695" y="2211"/>
                </a:lnTo>
                <a:lnTo>
                  <a:pt x="271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770610" y="5137980"/>
            <a:ext cx="54610" cy="56515"/>
          </a:xfrm>
          <a:custGeom>
            <a:avLst/>
            <a:gdLst/>
            <a:ahLst/>
            <a:cxnLst/>
            <a:rect l="l" t="t" r="r" b="b"/>
            <a:pathLst>
              <a:path w="54610" h="56514">
                <a:moveTo>
                  <a:pt x="27134" y="0"/>
                </a:moveTo>
                <a:lnTo>
                  <a:pt x="16572" y="2211"/>
                </a:lnTo>
                <a:lnTo>
                  <a:pt x="7947" y="8243"/>
                </a:lnTo>
                <a:lnTo>
                  <a:pt x="2132" y="17189"/>
                </a:lnTo>
                <a:lnTo>
                  <a:pt x="0" y="28144"/>
                </a:lnTo>
                <a:lnTo>
                  <a:pt x="2132" y="39100"/>
                </a:lnTo>
                <a:lnTo>
                  <a:pt x="7947" y="48046"/>
                </a:lnTo>
                <a:lnTo>
                  <a:pt x="16572" y="54077"/>
                </a:lnTo>
                <a:lnTo>
                  <a:pt x="27134" y="56288"/>
                </a:lnTo>
                <a:lnTo>
                  <a:pt x="37696" y="54077"/>
                </a:lnTo>
                <a:lnTo>
                  <a:pt x="46321" y="48046"/>
                </a:lnTo>
                <a:lnTo>
                  <a:pt x="52136" y="39100"/>
                </a:lnTo>
                <a:lnTo>
                  <a:pt x="54268" y="28144"/>
                </a:lnTo>
                <a:lnTo>
                  <a:pt x="52136" y="17189"/>
                </a:lnTo>
                <a:lnTo>
                  <a:pt x="46321" y="8243"/>
                </a:lnTo>
                <a:lnTo>
                  <a:pt x="37696" y="2211"/>
                </a:lnTo>
                <a:lnTo>
                  <a:pt x="271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3253371" y="4475414"/>
            <a:ext cx="54610" cy="56515"/>
          </a:xfrm>
          <a:custGeom>
            <a:avLst/>
            <a:gdLst/>
            <a:ahLst/>
            <a:cxnLst/>
            <a:rect l="l" t="t" r="r" b="b"/>
            <a:pathLst>
              <a:path w="54610" h="56514">
                <a:moveTo>
                  <a:pt x="27134" y="0"/>
                </a:moveTo>
                <a:lnTo>
                  <a:pt x="16572" y="2211"/>
                </a:lnTo>
                <a:lnTo>
                  <a:pt x="7947" y="8243"/>
                </a:lnTo>
                <a:lnTo>
                  <a:pt x="2132" y="17189"/>
                </a:lnTo>
                <a:lnTo>
                  <a:pt x="0" y="28144"/>
                </a:lnTo>
                <a:lnTo>
                  <a:pt x="2132" y="39099"/>
                </a:lnTo>
                <a:lnTo>
                  <a:pt x="7947" y="48045"/>
                </a:lnTo>
                <a:lnTo>
                  <a:pt x="16572" y="54077"/>
                </a:lnTo>
                <a:lnTo>
                  <a:pt x="27134" y="56288"/>
                </a:lnTo>
                <a:lnTo>
                  <a:pt x="37696" y="54077"/>
                </a:lnTo>
                <a:lnTo>
                  <a:pt x="46320" y="48045"/>
                </a:lnTo>
                <a:lnTo>
                  <a:pt x="52135" y="39099"/>
                </a:lnTo>
                <a:lnTo>
                  <a:pt x="54268" y="28144"/>
                </a:lnTo>
                <a:lnTo>
                  <a:pt x="52135" y="17189"/>
                </a:lnTo>
                <a:lnTo>
                  <a:pt x="46320" y="8243"/>
                </a:lnTo>
                <a:lnTo>
                  <a:pt x="37696" y="2211"/>
                </a:lnTo>
                <a:lnTo>
                  <a:pt x="271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2587454" y="4632553"/>
            <a:ext cx="54610" cy="56515"/>
          </a:xfrm>
          <a:custGeom>
            <a:avLst/>
            <a:gdLst/>
            <a:ahLst/>
            <a:cxnLst/>
            <a:rect l="l" t="t" r="r" b="b"/>
            <a:pathLst>
              <a:path w="54610" h="56514">
                <a:moveTo>
                  <a:pt x="27134" y="0"/>
                </a:moveTo>
                <a:lnTo>
                  <a:pt x="16572" y="2211"/>
                </a:lnTo>
                <a:lnTo>
                  <a:pt x="7947" y="8243"/>
                </a:lnTo>
                <a:lnTo>
                  <a:pt x="2132" y="17189"/>
                </a:lnTo>
                <a:lnTo>
                  <a:pt x="0" y="28144"/>
                </a:lnTo>
                <a:lnTo>
                  <a:pt x="2132" y="39100"/>
                </a:lnTo>
                <a:lnTo>
                  <a:pt x="7947" y="48046"/>
                </a:lnTo>
                <a:lnTo>
                  <a:pt x="16572" y="54077"/>
                </a:lnTo>
                <a:lnTo>
                  <a:pt x="27134" y="56288"/>
                </a:lnTo>
                <a:lnTo>
                  <a:pt x="37696" y="54077"/>
                </a:lnTo>
                <a:lnTo>
                  <a:pt x="46320" y="48046"/>
                </a:lnTo>
                <a:lnTo>
                  <a:pt x="52135" y="39100"/>
                </a:lnTo>
                <a:lnTo>
                  <a:pt x="54268" y="28144"/>
                </a:lnTo>
                <a:lnTo>
                  <a:pt x="52135" y="17189"/>
                </a:lnTo>
                <a:lnTo>
                  <a:pt x="46320" y="8243"/>
                </a:lnTo>
                <a:lnTo>
                  <a:pt x="37696" y="2211"/>
                </a:lnTo>
                <a:lnTo>
                  <a:pt x="271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2324027" y="2728114"/>
            <a:ext cx="54610" cy="56515"/>
          </a:xfrm>
          <a:custGeom>
            <a:avLst/>
            <a:gdLst/>
            <a:ahLst/>
            <a:cxnLst/>
            <a:rect l="l" t="t" r="r" b="b"/>
            <a:pathLst>
              <a:path w="54610" h="56514">
                <a:moveTo>
                  <a:pt x="27134" y="0"/>
                </a:moveTo>
                <a:lnTo>
                  <a:pt x="16572" y="2211"/>
                </a:lnTo>
                <a:lnTo>
                  <a:pt x="7947" y="8243"/>
                </a:lnTo>
                <a:lnTo>
                  <a:pt x="2132" y="17189"/>
                </a:lnTo>
                <a:lnTo>
                  <a:pt x="0" y="28144"/>
                </a:lnTo>
                <a:lnTo>
                  <a:pt x="2132" y="39099"/>
                </a:lnTo>
                <a:lnTo>
                  <a:pt x="7947" y="48045"/>
                </a:lnTo>
                <a:lnTo>
                  <a:pt x="16572" y="54077"/>
                </a:lnTo>
                <a:lnTo>
                  <a:pt x="27134" y="56288"/>
                </a:lnTo>
                <a:lnTo>
                  <a:pt x="37696" y="54077"/>
                </a:lnTo>
                <a:lnTo>
                  <a:pt x="46320" y="48045"/>
                </a:lnTo>
                <a:lnTo>
                  <a:pt x="52135" y="39099"/>
                </a:lnTo>
                <a:lnTo>
                  <a:pt x="54268" y="28144"/>
                </a:lnTo>
                <a:lnTo>
                  <a:pt x="52135" y="17189"/>
                </a:lnTo>
                <a:lnTo>
                  <a:pt x="46320" y="8243"/>
                </a:lnTo>
                <a:lnTo>
                  <a:pt x="37696" y="2211"/>
                </a:lnTo>
                <a:lnTo>
                  <a:pt x="271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801136" y="2142944"/>
            <a:ext cx="1858010" cy="1593850"/>
          </a:xfrm>
          <a:custGeom>
            <a:avLst/>
            <a:gdLst/>
            <a:ahLst/>
            <a:cxnLst/>
            <a:rect l="l" t="t" r="r" b="b"/>
            <a:pathLst>
              <a:path w="1858010" h="1593850">
                <a:moveTo>
                  <a:pt x="1857557" y="0"/>
                </a:moveTo>
                <a:lnTo>
                  <a:pt x="0" y="159367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801137" y="3736623"/>
            <a:ext cx="139065" cy="1027430"/>
          </a:xfrm>
          <a:custGeom>
            <a:avLst/>
            <a:gdLst/>
            <a:ahLst/>
            <a:cxnLst/>
            <a:rect l="l" t="t" r="r" b="b"/>
            <a:pathLst>
              <a:path w="139064" h="1027429">
                <a:moveTo>
                  <a:pt x="0" y="0"/>
                </a:moveTo>
                <a:lnTo>
                  <a:pt x="139062" y="102727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2940198" y="4763894"/>
            <a:ext cx="607695" cy="450850"/>
          </a:xfrm>
          <a:custGeom>
            <a:avLst/>
            <a:gdLst/>
            <a:ahLst/>
            <a:cxnLst/>
            <a:rect l="l" t="t" r="r" b="b"/>
            <a:pathLst>
              <a:path w="607695" h="450850">
                <a:moveTo>
                  <a:pt x="0" y="0"/>
                </a:moveTo>
                <a:lnTo>
                  <a:pt x="607126" y="4503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2653029" y="4763894"/>
            <a:ext cx="287655" cy="125730"/>
          </a:xfrm>
          <a:custGeom>
            <a:avLst/>
            <a:gdLst/>
            <a:ahLst/>
            <a:cxnLst/>
            <a:rect l="l" t="t" r="r" b="b"/>
            <a:pathLst>
              <a:path w="287655" h="125729">
                <a:moveTo>
                  <a:pt x="287170" y="0"/>
                </a:moveTo>
                <a:lnTo>
                  <a:pt x="0" y="12547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977496" y="4457823"/>
            <a:ext cx="1684655" cy="431800"/>
          </a:xfrm>
          <a:custGeom>
            <a:avLst/>
            <a:gdLst/>
            <a:ahLst/>
            <a:cxnLst/>
            <a:rect l="l" t="t" r="r" b="b"/>
            <a:pathLst>
              <a:path w="1684655" h="431800">
                <a:moveTo>
                  <a:pt x="1684577" y="43154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2627025" y="4889371"/>
            <a:ext cx="35560" cy="783590"/>
          </a:xfrm>
          <a:custGeom>
            <a:avLst/>
            <a:gdLst/>
            <a:ahLst/>
            <a:cxnLst/>
            <a:rect l="l" t="t" r="r" b="b"/>
            <a:pathLst>
              <a:path w="35560" h="783589">
                <a:moveTo>
                  <a:pt x="35048" y="0"/>
                </a:moveTo>
                <a:lnTo>
                  <a:pt x="0" y="7833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977497" y="3736623"/>
            <a:ext cx="1814830" cy="171450"/>
          </a:xfrm>
          <a:custGeom>
            <a:avLst/>
            <a:gdLst/>
            <a:ahLst/>
            <a:cxnLst/>
            <a:rect l="l" t="t" r="r" b="b"/>
            <a:pathLst>
              <a:path w="1814830" h="171450">
                <a:moveTo>
                  <a:pt x="1814595" y="0"/>
                </a:moveTo>
                <a:lnTo>
                  <a:pt x="0" y="1712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6216645" y="30472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5684925" y="30457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1"/>
          <p:cNvSpPr/>
          <p:nvPr/>
        </p:nvSpPr>
        <p:spPr>
          <a:xfrm>
            <a:off x="7009365" y="30853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5847285" y="26494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3321268" y="2536391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11556" y="28635"/>
                </a:moveTo>
                <a:lnTo>
                  <a:pt x="10103" y="28843"/>
                </a:lnTo>
                <a:lnTo>
                  <a:pt x="10364" y="28985"/>
                </a:lnTo>
                <a:lnTo>
                  <a:pt x="11556" y="28635"/>
                </a:lnTo>
                <a:close/>
              </a:path>
              <a:path w="33020" h="29210">
                <a:moveTo>
                  <a:pt x="7500" y="27421"/>
                </a:moveTo>
                <a:lnTo>
                  <a:pt x="9509" y="28928"/>
                </a:lnTo>
                <a:lnTo>
                  <a:pt x="10103" y="28843"/>
                </a:lnTo>
                <a:lnTo>
                  <a:pt x="7500" y="27421"/>
                </a:lnTo>
                <a:close/>
              </a:path>
              <a:path w="33020" h="29210">
                <a:moveTo>
                  <a:pt x="9578" y="17325"/>
                </a:moveTo>
                <a:lnTo>
                  <a:pt x="7886" y="17566"/>
                </a:lnTo>
                <a:lnTo>
                  <a:pt x="5927" y="20179"/>
                </a:lnTo>
                <a:lnTo>
                  <a:pt x="4506" y="22779"/>
                </a:lnTo>
                <a:lnTo>
                  <a:pt x="4714" y="24237"/>
                </a:lnTo>
                <a:lnTo>
                  <a:pt x="5031" y="25316"/>
                </a:lnTo>
                <a:lnTo>
                  <a:pt x="5759" y="26116"/>
                </a:lnTo>
                <a:lnTo>
                  <a:pt x="7500" y="27421"/>
                </a:lnTo>
                <a:lnTo>
                  <a:pt x="10103" y="28843"/>
                </a:lnTo>
                <a:lnTo>
                  <a:pt x="11556" y="28635"/>
                </a:lnTo>
                <a:lnTo>
                  <a:pt x="12962" y="28222"/>
                </a:lnTo>
                <a:lnTo>
                  <a:pt x="14010" y="26815"/>
                </a:lnTo>
                <a:lnTo>
                  <a:pt x="10096" y="25502"/>
                </a:lnTo>
                <a:lnTo>
                  <a:pt x="10598" y="25316"/>
                </a:lnTo>
                <a:lnTo>
                  <a:pt x="10526" y="25104"/>
                </a:lnTo>
                <a:lnTo>
                  <a:pt x="9567" y="23176"/>
                </a:lnTo>
                <a:lnTo>
                  <a:pt x="9511" y="22779"/>
                </a:lnTo>
                <a:lnTo>
                  <a:pt x="10857" y="18769"/>
                </a:lnTo>
                <a:lnTo>
                  <a:pt x="10782" y="18521"/>
                </a:lnTo>
                <a:lnTo>
                  <a:pt x="9578" y="17325"/>
                </a:lnTo>
                <a:close/>
              </a:path>
              <a:path w="33020" h="29210">
                <a:moveTo>
                  <a:pt x="12962" y="28222"/>
                </a:moveTo>
                <a:lnTo>
                  <a:pt x="11556" y="28635"/>
                </a:lnTo>
                <a:lnTo>
                  <a:pt x="12785" y="28459"/>
                </a:lnTo>
                <a:lnTo>
                  <a:pt x="12962" y="28222"/>
                </a:lnTo>
                <a:close/>
              </a:path>
              <a:path w="33020" h="29210">
                <a:moveTo>
                  <a:pt x="14017" y="26817"/>
                </a:moveTo>
                <a:lnTo>
                  <a:pt x="12963" y="28222"/>
                </a:lnTo>
                <a:lnTo>
                  <a:pt x="13540" y="28053"/>
                </a:lnTo>
                <a:lnTo>
                  <a:pt x="14184" y="26873"/>
                </a:lnTo>
                <a:lnTo>
                  <a:pt x="14017" y="26817"/>
                </a:lnTo>
                <a:close/>
              </a:path>
              <a:path w="33020" h="29210">
                <a:moveTo>
                  <a:pt x="19550" y="23976"/>
                </a:moveTo>
                <a:lnTo>
                  <a:pt x="18125" y="26446"/>
                </a:lnTo>
                <a:lnTo>
                  <a:pt x="15673" y="27373"/>
                </a:lnTo>
                <a:lnTo>
                  <a:pt x="16033" y="27494"/>
                </a:lnTo>
                <a:lnTo>
                  <a:pt x="18803" y="26116"/>
                </a:lnTo>
                <a:lnTo>
                  <a:pt x="18922" y="25849"/>
                </a:lnTo>
                <a:lnTo>
                  <a:pt x="19550" y="23976"/>
                </a:lnTo>
                <a:close/>
              </a:path>
              <a:path w="33020" h="29210">
                <a:moveTo>
                  <a:pt x="5126" y="25641"/>
                </a:moveTo>
                <a:lnTo>
                  <a:pt x="5295" y="26217"/>
                </a:lnTo>
                <a:lnTo>
                  <a:pt x="7499" y="27421"/>
                </a:lnTo>
                <a:lnTo>
                  <a:pt x="5126" y="25641"/>
                </a:lnTo>
                <a:close/>
              </a:path>
              <a:path w="33020" h="29210">
                <a:moveTo>
                  <a:pt x="14184" y="26873"/>
                </a:moveTo>
                <a:lnTo>
                  <a:pt x="15673" y="27373"/>
                </a:lnTo>
                <a:lnTo>
                  <a:pt x="14184" y="26873"/>
                </a:lnTo>
                <a:close/>
              </a:path>
              <a:path w="33020" h="29210">
                <a:moveTo>
                  <a:pt x="19810" y="23202"/>
                </a:moveTo>
                <a:lnTo>
                  <a:pt x="16312" y="23202"/>
                </a:lnTo>
                <a:lnTo>
                  <a:pt x="16189" y="23409"/>
                </a:lnTo>
                <a:lnTo>
                  <a:pt x="16148" y="23976"/>
                </a:lnTo>
                <a:lnTo>
                  <a:pt x="14742" y="25850"/>
                </a:lnTo>
                <a:lnTo>
                  <a:pt x="14184" y="26873"/>
                </a:lnTo>
                <a:lnTo>
                  <a:pt x="15673" y="27373"/>
                </a:lnTo>
                <a:lnTo>
                  <a:pt x="18125" y="26446"/>
                </a:lnTo>
                <a:lnTo>
                  <a:pt x="19550" y="23976"/>
                </a:lnTo>
                <a:lnTo>
                  <a:pt x="19810" y="23202"/>
                </a:lnTo>
                <a:close/>
              </a:path>
              <a:path w="33020" h="29210">
                <a:moveTo>
                  <a:pt x="14017" y="26817"/>
                </a:moveTo>
                <a:lnTo>
                  <a:pt x="14184" y="26873"/>
                </a:lnTo>
                <a:lnTo>
                  <a:pt x="14017" y="26817"/>
                </a:lnTo>
                <a:close/>
              </a:path>
              <a:path w="33020" h="29210">
                <a:moveTo>
                  <a:pt x="14743" y="25849"/>
                </a:moveTo>
                <a:lnTo>
                  <a:pt x="14017" y="26817"/>
                </a:lnTo>
                <a:lnTo>
                  <a:pt x="14184" y="26873"/>
                </a:lnTo>
                <a:lnTo>
                  <a:pt x="14743" y="25849"/>
                </a:lnTo>
                <a:close/>
              </a:path>
              <a:path w="33020" h="29210">
                <a:moveTo>
                  <a:pt x="14874" y="25609"/>
                </a:moveTo>
                <a:lnTo>
                  <a:pt x="14730" y="25850"/>
                </a:lnTo>
                <a:lnTo>
                  <a:pt x="14011" y="26815"/>
                </a:lnTo>
                <a:lnTo>
                  <a:pt x="14742" y="25850"/>
                </a:lnTo>
                <a:lnTo>
                  <a:pt x="14874" y="25609"/>
                </a:lnTo>
                <a:close/>
              </a:path>
              <a:path w="33020" h="29210">
                <a:moveTo>
                  <a:pt x="10627" y="25306"/>
                </a:moveTo>
                <a:lnTo>
                  <a:pt x="10096" y="25502"/>
                </a:lnTo>
                <a:lnTo>
                  <a:pt x="14011" y="26815"/>
                </a:lnTo>
                <a:lnTo>
                  <a:pt x="10850" y="25755"/>
                </a:lnTo>
                <a:lnTo>
                  <a:pt x="10627" y="25306"/>
                </a:lnTo>
                <a:close/>
              </a:path>
              <a:path w="33020" h="29210">
                <a:moveTo>
                  <a:pt x="16157" y="23260"/>
                </a:moveTo>
                <a:lnTo>
                  <a:pt x="10627" y="25306"/>
                </a:lnTo>
                <a:lnTo>
                  <a:pt x="10850" y="25755"/>
                </a:lnTo>
                <a:lnTo>
                  <a:pt x="14011" y="26815"/>
                </a:lnTo>
                <a:lnTo>
                  <a:pt x="14730" y="25850"/>
                </a:lnTo>
                <a:lnTo>
                  <a:pt x="16157" y="23260"/>
                </a:lnTo>
                <a:close/>
              </a:path>
              <a:path w="33020" h="29210">
                <a:moveTo>
                  <a:pt x="5031" y="25316"/>
                </a:moveTo>
                <a:lnTo>
                  <a:pt x="5126" y="25641"/>
                </a:lnTo>
                <a:lnTo>
                  <a:pt x="5757" y="26114"/>
                </a:lnTo>
                <a:lnTo>
                  <a:pt x="5031" y="25316"/>
                </a:lnTo>
                <a:close/>
              </a:path>
              <a:path w="33020" h="29210">
                <a:moveTo>
                  <a:pt x="16189" y="23409"/>
                </a:moveTo>
                <a:lnTo>
                  <a:pt x="14743" y="25849"/>
                </a:lnTo>
                <a:lnTo>
                  <a:pt x="16148" y="23976"/>
                </a:lnTo>
                <a:lnTo>
                  <a:pt x="16189" y="23409"/>
                </a:lnTo>
                <a:close/>
              </a:path>
              <a:path w="33020" h="29210">
                <a:moveTo>
                  <a:pt x="4837" y="25104"/>
                </a:moveTo>
                <a:lnTo>
                  <a:pt x="4941" y="25502"/>
                </a:lnTo>
                <a:lnTo>
                  <a:pt x="5126" y="25641"/>
                </a:lnTo>
                <a:lnTo>
                  <a:pt x="5021" y="25306"/>
                </a:lnTo>
                <a:lnTo>
                  <a:pt x="4837" y="25104"/>
                </a:lnTo>
                <a:close/>
              </a:path>
              <a:path w="33020" h="29210">
                <a:moveTo>
                  <a:pt x="16167" y="23256"/>
                </a:moveTo>
                <a:lnTo>
                  <a:pt x="14874" y="25609"/>
                </a:lnTo>
                <a:lnTo>
                  <a:pt x="16189" y="23409"/>
                </a:lnTo>
                <a:lnTo>
                  <a:pt x="16167" y="23256"/>
                </a:lnTo>
                <a:close/>
              </a:path>
              <a:path w="33020" h="29210">
                <a:moveTo>
                  <a:pt x="4714" y="24237"/>
                </a:moveTo>
                <a:lnTo>
                  <a:pt x="4837" y="25104"/>
                </a:lnTo>
                <a:lnTo>
                  <a:pt x="5031" y="25316"/>
                </a:lnTo>
                <a:lnTo>
                  <a:pt x="4714" y="24237"/>
                </a:lnTo>
                <a:close/>
              </a:path>
              <a:path w="33020" h="29210">
                <a:moveTo>
                  <a:pt x="10901" y="18639"/>
                </a:moveTo>
                <a:lnTo>
                  <a:pt x="9511" y="22779"/>
                </a:lnTo>
                <a:lnTo>
                  <a:pt x="9567" y="23176"/>
                </a:lnTo>
                <a:lnTo>
                  <a:pt x="10627" y="25306"/>
                </a:lnTo>
                <a:lnTo>
                  <a:pt x="16157" y="23260"/>
                </a:lnTo>
                <a:lnTo>
                  <a:pt x="15550" y="20389"/>
                </a:lnTo>
                <a:lnTo>
                  <a:pt x="13740" y="19032"/>
                </a:lnTo>
                <a:lnTo>
                  <a:pt x="11296" y="19032"/>
                </a:lnTo>
                <a:lnTo>
                  <a:pt x="11084" y="18928"/>
                </a:lnTo>
                <a:lnTo>
                  <a:pt x="11032" y="18769"/>
                </a:lnTo>
                <a:lnTo>
                  <a:pt x="10901" y="18639"/>
                </a:lnTo>
                <a:close/>
              </a:path>
              <a:path w="33020" h="29210">
                <a:moveTo>
                  <a:pt x="4158" y="0"/>
                </a:moveTo>
                <a:lnTo>
                  <a:pt x="2459" y="1195"/>
                </a:lnTo>
                <a:lnTo>
                  <a:pt x="0" y="10753"/>
                </a:lnTo>
                <a:lnTo>
                  <a:pt x="16" y="13674"/>
                </a:lnTo>
                <a:lnTo>
                  <a:pt x="2896" y="21954"/>
                </a:lnTo>
                <a:lnTo>
                  <a:pt x="3287" y="22779"/>
                </a:lnTo>
                <a:lnTo>
                  <a:pt x="4439" y="24667"/>
                </a:lnTo>
                <a:lnTo>
                  <a:pt x="4837" y="25104"/>
                </a:lnTo>
                <a:lnTo>
                  <a:pt x="4714" y="24237"/>
                </a:lnTo>
                <a:lnTo>
                  <a:pt x="4471" y="23409"/>
                </a:lnTo>
                <a:lnTo>
                  <a:pt x="4595" y="21954"/>
                </a:lnTo>
                <a:lnTo>
                  <a:pt x="5927" y="20179"/>
                </a:lnTo>
                <a:lnTo>
                  <a:pt x="8603" y="15358"/>
                </a:lnTo>
                <a:lnTo>
                  <a:pt x="9892" y="14997"/>
                </a:lnTo>
                <a:lnTo>
                  <a:pt x="9066" y="12623"/>
                </a:lnTo>
                <a:lnTo>
                  <a:pt x="8643" y="12623"/>
                </a:lnTo>
                <a:lnTo>
                  <a:pt x="8415" y="10753"/>
                </a:lnTo>
                <a:lnTo>
                  <a:pt x="8816" y="10753"/>
                </a:lnTo>
                <a:lnTo>
                  <a:pt x="9609" y="2204"/>
                </a:lnTo>
                <a:lnTo>
                  <a:pt x="8083" y="364"/>
                </a:lnTo>
                <a:lnTo>
                  <a:pt x="4158" y="0"/>
                </a:lnTo>
                <a:close/>
              </a:path>
              <a:path w="33020" h="29210">
                <a:moveTo>
                  <a:pt x="4506" y="22779"/>
                </a:moveTo>
                <a:lnTo>
                  <a:pt x="4471" y="23409"/>
                </a:lnTo>
                <a:lnTo>
                  <a:pt x="4714" y="24237"/>
                </a:lnTo>
                <a:lnTo>
                  <a:pt x="4506" y="22779"/>
                </a:lnTo>
                <a:close/>
              </a:path>
              <a:path w="33020" h="29210">
                <a:moveTo>
                  <a:pt x="20632" y="22102"/>
                </a:moveTo>
                <a:lnTo>
                  <a:pt x="20172" y="22124"/>
                </a:lnTo>
                <a:lnTo>
                  <a:pt x="19550" y="23976"/>
                </a:lnTo>
                <a:lnTo>
                  <a:pt x="20632" y="22102"/>
                </a:lnTo>
                <a:close/>
              </a:path>
              <a:path w="33020" h="29210">
                <a:moveTo>
                  <a:pt x="17034" y="17390"/>
                </a:moveTo>
                <a:lnTo>
                  <a:pt x="17444" y="17621"/>
                </a:lnTo>
                <a:lnTo>
                  <a:pt x="13060" y="18521"/>
                </a:lnTo>
                <a:lnTo>
                  <a:pt x="15783" y="20563"/>
                </a:lnTo>
                <a:lnTo>
                  <a:pt x="16167" y="23256"/>
                </a:lnTo>
                <a:lnTo>
                  <a:pt x="16312" y="23202"/>
                </a:lnTo>
                <a:lnTo>
                  <a:pt x="19810" y="23202"/>
                </a:lnTo>
                <a:lnTo>
                  <a:pt x="20139" y="22222"/>
                </a:lnTo>
                <a:lnTo>
                  <a:pt x="18116" y="22222"/>
                </a:lnTo>
                <a:lnTo>
                  <a:pt x="20503" y="20766"/>
                </a:lnTo>
                <a:lnTo>
                  <a:pt x="19181" y="18110"/>
                </a:lnTo>
                <a:lnTo>
                  <a:pt x="17034" y="17390"/>
                </a:lnTo>
                <a:close/>
              </a:path>
              <a:path w="33020" h="29210">
                <a:moveTo>
                  <a:pt x="14652" y="19716"/>
                </a:moveTo>
                <a:lnTo>
                  <a:pt x="15550" y="20389"/>
                </a:lnTo>
                <a:lnTo>
                  <a:pt x="16155" y="23176"/>
                </a:lnTo>
                <a:lnTo>
                  <a:pt x="15783" y="20563"/>
                </a:lnTo>
                <a:lnTo>
                  <a:pt x="14652" y="19716"/>
                </a:lnTo>
                <a:close/>
              </a:path>
              <a:path w="33020" h="29210">
                <a:moveTo>
                  <a:pt x="5927" y="20179"/>
                </a:moveTo>
                <a:lnTo>
                  <a:pt x="4595" y="21954"/>
                </a:lnTo>
                <a:lnTo>
                  <a:pt x="4506" y="22779"/>
                </a:lnTo>
                <a:lnTo>
                  <a:pt x="5927" y="20179"/>
                </a:lnTo>
                <a:close/>
              </a:path>
              <a:path w="33020" h="29210">
                <a:moveTo>
                  <a:pt x="20503" y="20766"/>
                </a:moveTo>
                <a:lnTo>
                  <a:pt x="18116" y="22222"/>
                </a:lnTo>
                <a:lnTo>
                  <a:pt x="20172" y="22124"/>
                </a:lnTo>
                <a:lnTo>
                  <a:pt x="20577" y="20915"/>
                </a:lnTo>
                <a:lnTo>
                  <a:pt x="20503" y="20766"/>
                </a:lnTo>
                <a:close/>
              </a:path>
              <a:path w="33020" h="29210">
                <a:moveTo>
                  <a:pt x="20172" y="22124"/>
                </a:moveTo>
                <a:lnTo>
                  <a:pt x="18116" y="22222"/>
                </a:lnTo>
                <a:lnTo>
                  <a:pt x="20139" y="22222"/>
                </a:lnTo>
                <a:close/>
              </a:path>
              <a:path w="33020" h="29210">
                <a:moveTo>
                  <a:pt x="21891" y="19919"/>
                </a:moveTo>
                <a:lnTo>
                  <a:pt x="20503" y="20766"/>
                </a:lnTo>
                <a:lnTo>
                  <a:pt x="20577" y="20915"/>
                </a:lnTo>
                <a:lnTo>
                  <a:pt x="20172" y="22124"/>
                </a:lnTo>
                <a:lnTo>
                  <a:pt x="20632" y="22102"/>
                </a:lnTo>
                <a:lnTo>
                  <a:pt x="21891" y="19919"/>
                </a:lnTo>
                <a:close/>
              </a:path>
              <a:path w="33020" h="29210">
                <a:moveTo>
                  <a:pt x="32898" y="19919"/>
                </a:moveTo>
                <a:lnTo>
                  <a:pt x="21891" y="19919"/>
                </a:lnTo>
                <a:lnTo>
                  <a:pt x="20632" y="22102"/>
                </a:lnTo>
                <a:lnTo>
                  <a:pt x="22706" y="22002"/>
                </a:lnTo>
                <a:lnTo>
                  <a:pt x="31143" y="21772"/>
                </a:lnTo>
                <a:lnTo>
                  <a:pt x="32898" y="19919"/>
                </a:lnTo>
                <a:close/>
              </a:path>
              <a:path w="33020" h="29210">
                <a:moveTo>
                  <a:pt x="18116" y="13004"/>
                </a:moveTo>
                <a:lnTo>
                  <a:pt x="14229" y="14812"/>
                </a:lnTo>
                <a:lnTo>
                  <a:pt x="13695" y="15510"/>
                </a:lnTo>
                <a:lnTo>
                  <a:pt x="17034" y="17390"/>
                </a:lnTo>
                <a:lnTo>
                  <a:pt x="19181" y="18110"/>
                </a:lnTo>
                <a:lnTo>
                  <a:pt x="20503" y="20766"/>
                </a:lnTo>
                <a:lnTo>
                  <a:pt x="21891" y="19919"/>
                </a:lnTo>
                <a:lnTo>
                  <a:pt x="32898" y="19919"/>
                </a:lnTo>
                <a:lnTo>
                  <a:pt x="32859" y="15256"/>
                </a:lnTo>
                <a:lnTo>
                  <a:pt x="31054" y="13451"/>
                </a:lnTo>
                <a:lnTo>
                  <a:pt x="22706" y="13224"/>
                </a:lnTo>
                <a:lnTo>
                  <a:pt x="18116" y="13004"/>
                </a:lnTo>
                <a:close/>
              </a:path>
              <a:path w="33020" h="29210">
                <a:moveTo>
                  <a:pt x="9892" y="14997"/>
                </a:moveTo>
                <a:lnTo>
                  <a:pt x="8603" y="15358"/>
                </a:lnTo>
                <a:lnTo>
                  <a:pt x="5927" y="20179"/>
                </a:lnTo>
                <a:lnTo>
                  <a:pt x="7886" y="17566"/>
                </a:lnTo>
                <a:lnTo>
                  <a:pt x="9578" y="17325"/>
                </a:lnTo>
                <a:lnTo>
                  <a:pt x="8532" y="16285"/>
                </a:lnTo>
                <a:lnTo>
                  <a:pt x="10340" y="16285"/>
                </a:lnTo>
                <a:lnTo>
                  <a:pt x="9892" y="14997"/>
                </a:lnTo>
                <a:close/>
              </a:path>
              <a:path w="33020" h="29210">
                <a:moveTo>
                  <a:pt x="13060" y="18521"/>
                </a:moveTo>
                <a:lnTo>
                  <a:pt x="14652" y="19716"/>
                </a:lnTo>
                <a:lnTo>
                  <a:pt x="13060" y="18521"/>
                </a:lnTo>
                <a:close/>
              </a:path>
              <a:path w="33020" h="29210">
                <a:moveTo>
                  <a:pt x="13060" y="18522"/>
                </a:moveTo>
                <a:lnTo>
                  <a:pt x="11379" y="18867"/>
                </a:lnTo>
                <a:lnTo>
                  <a:pt x="11296" y="19032"/>
                </a:lnTo>
                <a:lnTo>
                  <a:pt x="13740" y="19032"/>
                </a:lnTo>
                <a:lnTo>
                  <a:pt x="13060" y="18522"/>
                </a:lnTo>
                <a:close/>
              </a:path>
              <a:path w="33020" h="29210">
                <a:moveTo>
                  <a:pt x="11173" y="18909"/>
                </a:moveTo>
                <a:close/>
              </a:path>
              <a:path w="33020" h="29210">
                <a:moveTo>
                  <a:pt x="11997" y="17732"/>
                </a:moveTo>
                <a:lnTo>
                  <a:pt x="11304" y="18639"/>
                </a:lnTo>
                <a:lnTo>
                  <a:pt x="11248" y="18894"/>
                </a:lnTo>
                <a:lnTo>
                  <a:pt x="13060" y="18522"/>
                </a:lnTo>
                <a:lnTo>
                  <a:pt x="11997" y="17732"/>
                </a:lnTo>
                <a:close/>
              </a:path>
              <a:path w="33020" h="29210">
                <a:moveTo>
                  <a:pt x="11028" y="18261"/>
                </a:moveTo>
                <a:lnTo>
                  <a:pt x="10901" y="18639"/>
                </a:lnTo>
                <a:lnTo>
                  <a:pt x="11130" y="18867"/>
                </a:lnTo>
                <a:lnTo>
                  <a:pt x="11028" y="18261"/>
                </a:lnTo>
                <a:close/>
              </a:path>
              <a:path w="33020" h="29210">
                <a:moveTo>
                  <a:pt x="11642" y="17544"/>
                </a:moveTo>
                <a:lnTo>
                  <a:pt x="11233" y="17748"/>
                </a:lnTo>
                <a:lnTo>
                  <a:pt x="11118" y="18521"/>
                </a:lnTo>
                <a:lnTo>
                  <a:pt x="11204" y="18769"/>
                </a:lnTo>
                <a:lnTo>
                  <a:pt x="11989" y="17727"/>
                </a:lnTo>
                <a:lnTo>
                  <a:pt x="11642" y="17544"/>
                </a:lnTo>
                <a:close/>
              </a:path>
              <a:path w="33020" h="29210">
                <a:moveTo>
                  <a:pt x="10649" y="17172"/>
                </a:moveTo>
                <a:lnTo>
                  <a:pt x="9578" y="17325"/>
                </a:lnTo>
                <a:lnTo>
                  <a:pt x="10901" y="18639"/>
                </a:lnTo>
                <a:lnTo>
                  <a:pt x="10778" y="17544"/>
                </a:lnTo>
                <a:lnTo>
                  <a:pt x="10649" y="17172"/>
                </a:lnTo>
                <a:close/>
              </a:path>
              <a:path w="33020" h="29210">
                <a:moveTo>
                  <a:pt x="13998" y="16372"/>
                </a:moveTo>
                <a:lnTo>
                  <a:pt x="12538" y="17099"/>
                </a:lnTo>
                <a:lnTo>
                  <a:pt x="12167" y="17510"/>
                </a:lnTo>
                <a:lnTo>
                  <a:pt x="12056" y="17768"/>
                </a:lnTo>
                <a:lnTo>
                  <a:pt x="13060" y="18521"/>
                </a:lnTo>
                <a:lnTo>
                  <a:pt x="17444" y="17621"/>
                </a:lnTo>
                <a:lnTo>
                  <a:pt x="17034" y="17390"/>
                </a:lnTo>
                <a:lnTo>
                  <a:pt x="13998" y="16372"/>
                </a:lnTo>
                <a:close/>
              </a:path>
              <a:path w="33020" h="29210">
                <a:moveTo>
                  <a:pt x="10876" y="17140"/>
                </a:moveTo>
                <a:lnTo>
                  <a:pt x="10649" y="17172"/>
                </a:lnTo>
                <a:lnTo>
                  <a:pt x="11028" y="18261"/>
                </a:lnTo>
                <a:lnTo>
                  <a:pt x="11129" y="17960"/>
                </a:lnTo>
                <a:lnTo>
                  <a:pt x="11233" y="17748"/>
                </a:lnTo>
                <a:lnTo>
                  <a:pt x="11599" y="17566"/>
                </a:lnTo>
                <a:lnTo>
                  <a:pt x="10876" y="17140"/>
                </a:lnTo>
                <a:close/>
              </a:path>
              <a:path w="33020" h="29210">
                <a:moveTo>
                  <a:pt x="11711" y="17510"/>
                </a:moveTo>
                <a:lnTo>
                  <a:pt x="12001" y="17727"/>
                </a:lnTo>
                <a:lnTo>
                  <a:pt x="11711" y="17510"/>
                </a:lnTo>
                <a:close/>
              </a:path>
              <a:path w="33020" h="29210">
                <a:moveTo>
                  <a:pt x="12446" y="17144"/>
                </a:moveTo>
                <a:lnTo>
                  <a:pt x="11711" y="17510"/>
                </a:lnTo>
                <a:lnTo>
                  <a:pt x="12001" y="17727"/>
                </a:lnTo>
                <a:lnTo>
                  <a:pt x="12446" y="17144"/>
                </a:lnTo>
                <a:close/>
              </a:path>
              <a:path w="33020" h="29210">
                <a:moveTo>
                  <a:pt x="11162" y="17099"/>
                </a:moveTo>
                <a:lnTo>
                  <a:pt x="10876" y="17140"/>
                </a:lnTo>
                <a:lnTo>
                  <a:pt x="11642" y="17544"/>
                </a:lnTo>
                <a:lnTo>
                  <a:pt x="11162" y="17099"/>
                </a:lnTo>
                <a:close/>
              </a:path>
              <a:path w="33020" h="29210">
                <a:moveTo>
                  <a:pt x="12481" y="17099"/>
                </a:moveTo>
                <a:lnTo>
                  <a:pt x="11162" y="17099"/>
                </a:lnTo>
                <a:lnTo>
                  <a:pt x="11711" y="17510"/>
                </a:lnTo>
                <a:lnTo>
                  <a:pt x="12391" y="17172"/>
                </a:lnTo>
                <a:close/>
              </a:path>
              <a:path w="33020" h="29210">
                <a:moveTo>
                  <a:pt x="15227" y="16372"/>
                </a:moveTo>
                <a:lnTo>
                  <a:pt x="13998" y="16372"/>
                </a:lnTo>
                <a:lnTo>
                  <a:pt x="17034" y="17390"/>
                </a:lnTo>
                <a:lnTo>
                  <a:pt x="15227" y="16372"/>
                </a:lnTo>
                <a:close/>
              </a:path>
              <a:path w="33020" h="29210">
                <a:moveTo>
                  <a:pt x="8532" y="16285"/>
                </a:moveTo>
                <a:lnTo>
                  <a:pt x="9578" y="17325"/>
                </a:lnTo>
                <a:lnTo>
                  <a:pt x="10649" y="17172"/>
                </a:lnTo>
                <a:lnTo>
                  <a:pt x="10584" y="16986"/>
                </a:lnTo>
                <a:lnTo>
                  <a:pt x="8532" y="16285"/>
                </a:lnTo>
                <a:close/>
              </a:path>
              <a:path w="33020" h="29210">
                <a:moveTo>
                  <a:pt x="10584" y="16986"/>
                </a:moveTo>
                <a:lnTo>
                  <a:pt x="10649" y="17172"/>
                </a:lnTo>
                <a:lnTo>
                  <a:pt x="10843" y="17144"/>
                </a:lnTo>
                <a:lnTo>
                  <a:pt x="10584" y="16986"/>
                </a:lnTo>
                <a:close/>
              </a:path>
              <a:path w="33020" h="29210">
                <a:moveTo>
                  <a:pt x="13695" y="15510"/>
                </a:moveTo>
                <a:lnTo>
                  <a:pt x="12446" y="17144"/>
                </a:lnTo>
                <a:lnTo>
                  <a:pt x="13998" y="16372"/>
                </a:lnTo>
                <a:lnTo>
                  <a:pt x="15227" y="16372"/>
                </a:lnTo>
                <a:lnTo>
                  <a:pt x="13695" y="15510"/>
                </a:lnTo>
                <a:close/>
              </a:path>
              <a:path w="33020" h="29210">
                <a:moveTo>
                  <a:pt x="11825" y="14457"/>
                </a:moveTo>
                <a:lnTo>
                  <a:pt x="9892" y="14997"/>
                </a:lnTo>
                <a:lnTo>
                  <a:pt x="10585" y="16986"/>
                </a:lnTo>
                <a:lnTo>
                  <a:pt x="10876" y="17140"/>
                </a:lnTo>
                <a:lnTo>
                  <a:pt x="11162" y="17099"/>
                </a:lnTo>
                <a:lnTo>
                  <a:pt x="12481" y="17099"/>
                </a:lnTo>
                <a:lnTo>
                  <a:pt x="13695" y="15510"/>
                </a:lnTo>
                <a:lnTo>
                  <a:pt x="11825" y="14457"/>
                </a:lnTo>
                <a:close/>
              </a:path>
              <a:path w="33020" h="29210">
                <a:moveTo>
                  <a:pt x="10340" y="16285"/>
                </a:moveTo>
                <a:lnTo>
                  <a:pt x="8532" y="16285"/>
                </a:lnTo>
                <a:lnTo>
                  <a:pt x="10584" y="16986"/>
                </a:lnTo>
                <a:lnTo>
                  <a:pt x="10340" y="16285"/>
                </a:lnTo>
                <a:close/>
              </a:path>
              <a:path w="33020" h="29210">
                <a:moveTo>
                  <a:pt x="22720" y="13225"/>
                </a:moveTo>
                <a:close/>
              </a:path>
              <a:path w="33020" h="29210">
                <a:moveTo>
                  <a:pt x="22706" y="13224"/>
                </a:moveTo>
                <a:close/>
              </a:path>
              <a:path w="33020" h="29210">
                <a:moveTo>
                  <a:pt x="8415" y="10753"/>
                </a:moveTo>
                <a:lnTo>
                  <a:pt x="8643" y="12623"/>
                </a:lnTo>
                <a:lnTo>
                  <a:pt x="8732" y="11662"/>
                </a:lnTo>
                <a:lnTo>
                  <a:pt x="8415" y="10753"/>
                </a:lnTo>
                <a:close/>
              </a:path>
              <a:path w="33020" h="29210">
                <a:moveTo>
                  <a:pt x="8732" y="11662"/>
                </a:moveTo>
                <a:lnTo>
                  <a:pt x="8643" y="12623"/>
                </a:lnTo>
                <a:lnTo>
                  <a:pt x="9066" y="12623"/>
                </a:lnTo>
                <a:lnTo>
                  <a:pt x="8732" y="11662"/>
                </a:lnTo>
                <a:close/>
              </a:path>
              <a:path w="33020" h="29210">
                <a:moveTo>
                  <a:pt x="8816" y="10753"/>
                </a:moveTo>
                <a:lnTo>
                  <a:pt x="8415" y="10753"/>
                </a:lnTo>
                <a:lnTo>
                  <a:pt x="8732" y="11662"/>
                </a:lnTo>
                <a:lnTo>
                  <a:pt x="8816" y="107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85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0" dirty="0">
                <a:ea typeface="+mn-ea"/>
                <a:cs typeface="+mn-ea"/>
                <a:sym typeface="+mn-lt"/>
              </a:rPr>
              <a:t>K-means: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another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Demo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250012" y="1275079"/>
            <a:ext cx="8643975" cy="3354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84775" indent="-457200">
              <a:lnSpc>
                <a:spcPts val="2205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User set up the number of</a:t>
            </a:r>
          </a:p>
          <a:p>
            <a:pPr marL="5184140" marR="559435">
              <a:lnSpc>
                <a:spcPct val="76400"/>
              </a:lnSpc>
              <a:spcBef>
                <a:spcPts val="309"/>
              </a:spcBef>
            </a:pPr>
            <a:r>
              <a:rPr lang="en-US" sz="2100" spc="-5" dirty="0">
                <a:ea typeface="+mn-ea"/>
                <a:cs typeface="+mn-ea"/>
                <a:sym typeface="+mn-lt"/>
              </a:rPr>
              <a:t>clusters they’d like. (e.g.  K=5)</a:t>
            </a:r>
          </a:p>
          <a:p>
            <a:pPr marL="5184775" marR="428625" indent="-457200">
              <a:lnSpc>
                <a:spcPct val="79400"/>
              </a:lnSpc>
              <a:spcBef>
                <a:spcPts val="1190"/>
              </a:spcBef>
              <a:buFont typeface="Arial" panose="020B0604020202020204" pitchFamily="34" charset="0"/>
              <a:buAutoNum type="arabicPeriod" startAt="2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Randomly guess K cluster 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locations</a:t>
            </a:r>
          </a:p>
          <a:p>
            <a:pPr marL="5184775" marR="145415" indent="-457200">
              <a:lnSpc>
                <a:spcPct val="79400"/>
              </a:lnSpc>
              <a:spcBef>
                <a:spcPts val="1285"/>
              </a:spcBef>
              <a:buFont typeface="Arial" panose="020B0604020202020204" pitchFamily="34" charset="0"/>
              <a:buAutoNum type="arabicPeriod" startAt="2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Each data point finds out  which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it’s closest to.  (Thus each Center “owns” a  set of data points)</a:t>
            </a:r>
          </a:p>
          <a:p>
            <a:pPr marL="5184775" marR="5080" indent="-457200">
              <a:lnSpc>
                <a:spcPct val="79000"/>
              </a:lnSpc>
              <a:spcBef>
                <a:spcPts val="1325"/>
              </a:spcBef>
              <a:buFont typeface="Arial" panose="020B0604020202020204" pitchFamily="34" charset="0"/>
              <a:buAutoNum type="arabicPeriod" startAt="2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Each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finds the centroid of the points it owns</a:t>
            </a:r>
          </a:p>
        </p:txBody>
      </p:sp>
      <p:sp>
        <p:nvSpPr>
          <p:cNvPr id="8" name="object 5"/>
          <p:cNvSpPr/>
          <p:nvPr/>
        </p:nvSpPr>
        <p:spPr>
          <a:xfrm>
            <a:off x="336656" y="1218111"/>
            <a:ext cx="4495980" cy="5045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2466205" y="5086034"/>
            <a:ext cx="53975" cy="57785"/>
          </a:xfrm>
          <a:custGeom>
            <a:avLst/>
            <a:gdLst/>
            <a:ahLst/>
            <a:cxnLst/>
            <a:rect l="l" t="t" r="r" b="b"/>
            <a:pathLst>
              <a:path w="53975" h="57785">
                <a:moveTo>
                  <a:pt x="26917" y="0"/>
                </a:moveTo>
                <a:lnTo>
                  <a:pt x="16439" y="2251"/>
                </a:lnTo>
                <a:lnTo>
                  <a:pt x="7883" y="8391"/>
                </a:lnTo>
                <a:lnTo>
                  <a:pt x="2115" y="17498"/>
                </a:lnTo>
                <a:lnTo>
                  <a:pt x="0" y="28651"/>
                </a:lnTo>
                <a:lnTo>
                  <a:pt x="2115" y="39803"/>
                </a:lnTo>
                <a:lnTo>
                  <a:pt x="7883" y="48910"/>
                </a:lnTo>
                <a:lnTo>
                  <a:pt x="16439" y="55050"/>
                </a:lnTo>
                <a:lnTo>
                  <a:pt x="26917" y="57302"/>
                </a:lnTo>
                <a:lnTo>
                  <a:pt x="37395" y="55050"/>
                </a:lnTo>
                <a:lnTo>
                  <a:pt x="45952" y="48910"/>
                </a:lnTo>
                <a:lnTo>
                  <a:pt x="51721" y="39803"/>
                </a:lnTo>
                <a:lnTo>
                  <a:pt x="53836" y="28651"/>
                </a:lnTo>
                <a:lnTo>
                  <a:pt x="51721" y="17498"/>
                </a:lnTo>
                <a:lnTo>
                  <a:pt x="45952" y="8391"/>
                </a:lnTo>
                <a:lnTo>
                  <a:pt x="37395" y="2251"/>
                </a:lnTo>
                <a:lnTo>
                  <a:pt x="269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735389" y="5192825"/>
            <a:ext cx="53975" cy="57785"/>
          </a:xfrm>
          <a:custGeom>
            <a:avLst/>
            <a:gdLst/>
            <a:ahLst/>
            <a:cxnLst/>
            <a:rect l="l" t="t" r="r" b="b"/>
            <a:pathLst>
              <a:path w="53975" h="57785">
                <a:moveTo>
                  <a:pt x="26918" y="0"/>
                </a:moveTo>
                <a:lnTo>
                  <a:pt x="16440" y="2251"/>
                </a:lnTo>
                <a:lnTo>
                  <a:pt x="7884" y="8392"/>
                </a:lnTo>
                <a:lnTo>
                  <a:pt x="2115" y="17499"/>
                </a:lnTo>
                <a:lnTo>
                  <a:pt x="0" y="28652"/>
                </a:lnTo>
                <a:lnTo>
                  <a:pt x="2115" y="39804"/>
                </a:lnTo>
                <a:lnTo>
                  <a:pt x="7884" y="48911"/>
                </a:lnTo>
                <a:lnTo>
                  <a:pt x="16440" y="55052"/>
                </a:lnTo>
                <a:lnTo>
                  <a:pt x="26918" y="57303"/>
                </a:lnTo>
                <a:lnTo>
                  <a:pt x="37396" y="55052"/>
                </a:lnTo>
                <a:lnTo>
                  <a:pt x="45953" y="48911"/>
                </a:lnTo>
                <a:lnTo>
                  <a:pt x="51722" y="39804"/>
                </a:lnTo>
                <a:lnTo>
                  <a:pt x="53837" y="28652"/>
                </a:lnTo>
                <a:lnTo>
                  <a:pt x="51722" y="17499"/>
                </a:lnTo>
                <a:lnTo>
                  <a:pt x="45953" y="8392"/>
                </a:lnTo>
                <a:lnTo>
                  <a:pt x="37396" y="2251"/>
                </a:lnTo>
                <a:lnTo>
                  <a:pt x="26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3211548" y="4520822"/>
            <a:ext cx="53975" cy="57785"/>
          </a:xfrm>
          <a:custGeom>
            <a:avLst/>
            <a:gdLst/>
            <a:ahLst/>
            <a:cxnLst/>
            <a:rect l="l" t="t" r="r" b="b"/>
            <a:pathLst>
              <a:path w="53975" h="57785">
                <a:moveTo>
                  <a:pt x="26918" y="0"/>
                </a:moveTo>
                <a:lnTo>
                  <a:pt x="16440" y="2251"/>
                </a:lnTo>
                <a:lnTo>
                  <a:pt x="7884" y="8392"/>
                </a:lnTo>
                <a:lnTo>
                  <a:pt x="2115" y="17499"/>
                </a:lnTo>
                <a:lnTo>
                  <a:pt x="0" y="28651"/>
                </a:lnTo>
                <a:lnTo>
                  <a:pt x="2115" y="39803"/>
                </a:lnTo>
                <a:lnTo>
                  <a:pt x="7884" y="48910"/>
                </a:lnTo>
                <a:lnTo>
                  <a:pt x="16440" y="55050"/>
                </a:lnTo>
                <a:lnTo>
                  <a:pt x="26918" y="57302"/>
                </a:lnTo>
                <a:lnTo>
                  <a:pt x="37396" y="55050"/>
                </a:lnTo>
                <a:lnTo>
                  <a:pt x="45952" y="48910"/>
                </a:lnTo>
                <a:lnTo>
                  <a:pt x="51721" y="39803"/>
                </a:lnTo>
                <a:lnTo>
                  <a:pt x="53836" y="28651"/>
                </a:lnTo>
                <a:lnTo>
                  <a:pt x="51721" y="17499"/>
                </a:lnTo>
                <a:lnTo>
                  <a:pt x="45952" y="8392"/>
                </a:lnTo>
                <a:lnTo>
                  <a:pt x="37396" y="2251"/>
                </a:lnTo>
                <a:lnTo>
                  <a:pt x="26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2554737" y="4679707"/>
            <a:ext cx="53975" cy="57785"/>
          </a:xfrm>
          <a:custGeom>
            <a:avLst/>
            <a:gdLst/>
            <a:ahLst/>
            <a:cxnLst/>
            <a:rect l="l" t="t" r="r" b="b"/>
            <a:pathLst>
              <a:path w="53975" h="57785">
                <a:moveTo>
                  <a:pt x="26918" y="0"/>
                </a:moveTo>
                <a:lnTo>
                  <a:pt x="16440" y="2251"/>
                </a:lnTo>
                <a:lnTo>
                  <a:pt x="7884" y="8392"/>
                </a:lnTo>
                <a:lnTo>
                  <a:pt x="2115" y="17499"/>
                </a:lnTo>
                <a:lnTo>
                  <a:pt x="0" y="28652"/>
                </a:lnTo>
                <a:lnTo>
                  <a:pt x="2115" y="39804"/>
                </a:lnTo>
                <a:lnTo>
                  <a:pt x="7884" y="48911"/>
                </a:lnTo>
                <a:lnTo>
                  <a:pt x="16440" y="55052"/>
                </a:lnTo>
                <a:lnTo>
                  <a:pt x="26918" y="57303"/>
                </a:lnTo>
                <a:lnTo>
                  <a:pt x="37396" y="55052"/>
                </a:lnTo>
                <a:lnTo>
                  <a:pt x="45952" y="48911"/>
                </a:lnTo>
                <a:lnTo>
                  <a:pt x="51721" y="39804"/>
                </a:lnTo>
                <a:lnTo>
                  <a:pt x="53836" y="28652"/>
                </a:lnTo>
                <a:lnTo>
                  <a:pt x="51721" y="17499"/>
                </a:lnTo>
                <a:lnTo>
                  <a:pt x="45952" y="8392"/>
                </a:lnTo>
                <a:lnTo>
                  <a:pt x="37396" y="2251"/>
                </a:lnTo>
                <a:lnTo>
                  <a:pt x="26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2295123" y="2749652"/>
            <a:ext cx="53975" cy="56515"/>
          </a:xfrm>
          <a:custGeom>
            <a:avLst/>
            <a:gdLst/>
            <a:ahLst/>
            <a:cxnLst/>
            <a:rect l="l" t="t" r="r" b="b"/>
            <a:pathLst>
              <a:path w="53975" h="56514">
                <a:moveTo>
                  <a:pt x="26918" y="0"/>
                </a:moveTo>
                <a:lnTo>
                  <a:pt x="16440" y="2200"/>
                </a:lnTo>
                <a:lnTo>
                  <a:pt x="7884" y="8201"/>
                </a:lnTo>
                <a:lnTo>
                  <a:pt x="2115" y="17101"/>
                </a:lnTo>
                <a:lnTo>
                  <a:pt x="0" y="27999"/>
                </a:lnTo>
                <a:lnTo>
                  <a:pt x="2115" y="38899"/>
                </a:lnTo>
                <a:lnTo>
                  <a:pt x="7884" y="47799"/>
                </a:lnTo>
                <a:lnTo>
                  <a:pt x="16440" y="53800"/>
                </a:lnTo>
                <a:lnTo>
                  <a:pt x="26918" y="56000"/>
                </a:lnTo>
                <a:lnTo>
                  <a:pt x="37396" y="53800"/>
                </a:lnTo>
                <a:lnTo>
                  <a:pt x="45952" y="47799"/>
                </a:lnTo>
                <a:lnTo>
                  <a:pt x="51721" y="38899"/>
                </a:lnTo>
                <a:lnTo>
                  <a:pt x="53836" y="27999"/>
                </a:lnTo>
                <a:lnTo>
                  <a:pt x="51721" y="17101"/>
                </a:lnTo>
                <a:lnTo>
                  <a:pt x="45952" y="8201"/>
                </a:lnTo>
                <a:lnTo>
                  <a:pt x="37396" y="2200"/>
                </a:lnTo>
                <a:lnTo>
                  <a:pt x="26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766495" y="2155789"/>
            <a:ext cx="1830705" cy="1616710"/>
          </a:xfrm>
          <a:custGeom>
            <a:avLst/>
            <a:gdLst/>
            <a:ahLst/>
            <a:cxnLst/>
            <a:rect l="l" t="t" r="r" b="b"/>
            <a:pathLst>
              <a:path w="1830704" h="1616710">
                <a:moveTo>
                  <a:pt x="1830455" y="0"/>
                </a:moveTo>
                <a:lnTo>
                  <a:pt x="0" y="161619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766495" y="3771982"/>
            <a:ext cx="136525" cy="1040765"/>
          </a:xfrm>
          <a:custGeom>
            <a:avLst/>
            <a:gdLst/>
            <a:ahLst/>
            <a:cxnLst/>
            <a:rect l="l" t="t" r="r" b="b"/>
            <a:pathLst>
              <a:path w="136525" h="1040764">
                <a:moveTo>
                  <a:pt x="0" y="0"/>
                </a:moveTo>
                <a:lnTo>
                  <a:pt x="136387" y="10405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2902883" y="4812544"/>
            <a:ext cx="598805" cy="457200"/>
          </a:xfrm>
          <a:custGeom>
            <a:avLst/>
            <a:gdLst/>
            <a:ahLst/>
            <a:cxnLst/>
            <a:rect l="l" t="t" r="r" b="b"/>
            <a:pathLst>
              <a:path w="598804" h="457200">
                <a:moveTo>
                  <a:pt x="0" y="0"/>
                </a:moveTo>
                <a:lnTo>
                  <a:pt x="598188" y="45711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2619341" y="4812544"/>
            <a:ext cx="283845" cy="127635"/>
          </a:xfrm>
          <a:custGeom>
            <a:avLst/>
            <a:gdLst/>
            <a:ahLst/>
            <a:cxnLst/>
            <a:rect l="l" t="t" r="r" b="b"/>
            <a:pathLst>
              <a:path w="283844" h="127635">
                <a:moveTo>
                  <a:pt x="283541" y="0"/>
                </a:moveTo>
                <a:lnTo>
                  <a:pt x="0" y="1276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968342" y="4502591"/>
            <a:ext cx="1661160" cy="438150"/>
          </a:xfrm>
          <a:custGeom>
            <a:avLst/>
            <a:gdLst/>
            <a:ahLst/>
            <a:cxnLst/>
            <a:rect l="l" t="t" r="r" b="b"/>
            <a:pathLst>
              <a:path w="1661160" h="438150">
                <a:moveTo>
                  <a:pt x="1660570" y="43758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2594217" y="4940174"/>
            <a:ext cx="34925" cy="795020"/>
          </a:xfrm>
          <a:custGeom>
            <a:avLst/>
            <a:gdLst/>
            <a:ahLst/>
            <a:cxnLst/>
            <a:rect l="l" t="t" r="r" b="b"/>
            <a:pathLst>
              <a:path w="34925" h="795020">
                <a:moveTo>
                  <a:pt x="34695" y="0"/>
                </a:moveTo>
                <a:lnTo>
                  <a:pt x="0" y="79442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968342" y="3771982"/>
            <a:ext cx="1788795" cy="173355"/>
          </a:xfrm>
          <a:custGeom>
            <a:avLst/>
            <a:gdLst/>
            <a:ahLst/>
            <a:cxnLst/>
            <a:rect l="l" t="t" r="r" b="b"/>
            <a:pathLst>
              <a:path w="1788795" h="173354">
                <a:moveTo>
                  <a:pt x="1788582" y="0"/>
                </a:moveTo>
                <a:lnTo>
                  <a:pt x="0" y="17321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743787" y="2588610"/>
            <a:ext cx="99253" cy="103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19"/>
          <p:cNvSpPr/>
          <p:nvPr/>
        </p:nvSpPr>
        <p:spPr>
          <a:xfrm>
            <a:off x="2858639" y="5214110"/>
            <a:ext cx="99253" cy="103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1767544" y="4964061"/>
            <a:ext cx="99253" cy="1032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1"/>
          <p:cNvSpPr/>
          <p:nvPr/>
        </p:nvSpPr>
        <p:spPr>
          <a:xfrm>
            <a:off x="1939822" y="4401455"/>
            <a:ext cx="99253" cy="1032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605178" y="3776336"/>
            <a:ext cx="99253" cy="103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3"/>
          <p:cNvSpPr/>
          <p:nvPr/>
        </p:nvSpPr>
        <p:spPr>
          <a:xfrm>
            <a:off x="2312574" y="2516524"/>
            <a:ext cx="394335" cy="172085"/>
          </a:xfrm>
          <a:custGeom>
            <a:avLst/>
            <a:gdLst/>
            <a:ahLst/>
            <a:cxnLst/>
            <a:rect l="l" t="t" r="r" b="b"/>
            <a:pathLst>
              <a:path w="394335" h="172085">
                <a:moveTo>
                  <a:pt x="182882" y="27649"/>
                </a:moveTo>
                <a:lnTo>
                  <a:pt x="180044" y="27957"/>
                </a:lnTo>
                <a:lnTo>
                  <a:pt x="151080" y="37877"/>
                </a:lnTo>
                <a:lnTo>
                  <a:pt x="124228" y="46046"/>
                </a:lnTo>
                <a:lnTo>
                  <a:pt x="72947" y="65210"/>
                </a:lnTo>
                <a:lnTo>
                  <a:pt x="36676" y="90625"/>
                </a:lnTo>
                <a:lnTo>
                  <a:pt x="10276" y="129374"/>
                </a:lnTo>
                <a:lnTo>
                  <a:pt x="0" y="161930"/>
                </a:lnTo>
                <a:lnTo>
                  <a:pt x="36880" y="171489"/>
                </a:lnTo>
                <a:lnTo>
                  <a:pt x="41101" y="155206"/>
                </a:lnTo>
                <a:lnTo>
                  <a:pt x="45895" y="142897"/>
                </a:lnTo>
                <a:lnTo>
                  <a:pt x="51501" y="132513"/>
                </a:lnTo>
                <a:lnTo>
                  <a:pt x="57824" y="123751"/>
                </a:lnTo>
                <a:lnTo>
                  <a:pt x="64837" y="116288"/>
                </a:lnTo>
                <a:lnTo>
                  <a:pt x="70459" y="111594"/>
                </a:lnTo>
                <a:lnTo>
                  <a:pt x="70157" y="111594"/>
                </a:lnTo>
                <a:lnTo>
                  <a:pt x="72575" y="109828"/>
                </a:lnTo>
                <a:lnTo>
                  <a:pt x="73024" y="109828"/>
                </a:lnTo>
                <a:lnTo>
                  <a:pt x="89080" y="99935"/>
                </a:lnTo>
                <a:lnTo>
                  <a:pt x="88657" y="99935"/>
                </a:lnTo>
                <a:lnTo>
                  <a:pt x="91243" y="98602"/>
                </a:lnTo>
                <a:lnTo>
                  <a:pt x="91814" y="98602"/>
                </a:lnTo>
                <a:lnTo>
                  <a:pt x="112210" y="89994"/>
                </a:lnTo>
                <a:lnTo>
                  <a:pt x="136074" y="82257"/>
                </a:lnTo>
                <a:lnTo>
                  <a:pt x="162162" y="74330"/>
                </a:lnTo>
                <a:lnTo>
                  <a:pt x="185649" y="66306"/>
                </a:lnTo>
                <a:lnTo>
                  <a:pt x="181394" y="65824"/>
                </a:lnTo>
                <a:lnTo>
                  <a:pt x="189704" y="64921"/>
                </a:lnTo>
                <a:lnTo>
                  <a:pt x="279532" y="64921"/>
                </a:lnTo>
                <a:lnTo>
                  <a:pt x="281787" y="37826"/>
                </a:lnTo>
                <a:lnTo>
                  <a:pt x="235934" y="33665"/>
                </a:lnTo>
                <a:lnTo>
                  <a:pt x="182882" y="27649"/>
                </a:lnTo>
                <a:close/>
              </a:path>
              <a:path w="394335" h="172085">
                <a:moveTo>
                  <a:pt x="278628" y="75793"/>
                </a:moveTo>
                <a:lnTo>
                  <a:pt x="275456" y="113907"/>
                </a:lnTo>
                <a:lnTo>
                  <a:pt x="366427" y="77505"/>
                </a:lnTo>
                <a:lnTo>
                  <a:pt x="297456" y="77505"/>
                </a:lnTo>
                <a:lnTo>
                  <a:pt x="278628" y="75793"/>
                </a:lnTo>
                <a:close/>
              </a:path>
              <a:path w="394335" h="172085">
                <a:moveTo>
                  <a:pt x="72575" y="109828"/>
                </a:moveTo>
                <a:lnTo>
                  <a:pt x="70157" y="111594"/>
                </a:lnTo>
                <a:lnTo>
                  <a:pt x="71310" y="110884"/>
                </a:lnTo>
                <a:lnTo>
                  <a:pt x="72575" y="109828"/>
                </a:lnTo>
                <a:close/>
              </a:path>
              <a:path w="394335" h="172085">
                <a:moveTo>
                  <a:pt x="71310" y="110884"/>
                </a:moveTo>
                <a:lnTo>
                  <a:pt x="70157" y="111594"/>
                </a:lnTo>
                <a:lnTo>
                  <a:pt x="70459" y="111594"/>
                </a:lnTo>
                <a:lnTo>
                  <a:pt x="71310" y="110884"/>
                </a:lnTo>
                <a:close/>
              </a:path>
              <a:path w="394335" h="172085">
                <a:moveTo>
                  <a:pt x="73024" y="109828"/>
                </a:moveTo>
                <a:lnTo>
                  <a:pt x="72575" y="109828"/>
                </a:lnTo>
                <a:lnTo>
                  <a:pt x="71310" y="110884"/>
                </a:lnTo>
                <a:lnTo>
                  <a:pt x="73024" y="109828"/>
                </a:lnTo>
                <a:close/>
              </a:path>
              <a:path w="394335" h="172085">
                <a:moveTo>
                  <a:pt x="91243" y="98602"/>
                </a:moveTo>
                <a:lnTo>
                  <a:pt x="88657" y="99935"/>
                </a:lnTo>
                <a:lnTo>
                  <a:pt x="90001" y="99367"/>
                </a:lnTo>
                <a:lnTo>
                  <a:pt x="91243" y="98602"/>
                </a:lnTo>
                <a:close/>
              </a:path>
              <a:path w="394335" h="172085">
                <a:moveTo>
                  <a:pt x="90001" y="99367"/>
                </a:moveTo>
                <a:lnTo>
                  <a:pt x="88657" y="99935"/>
                </a:lnTo>
                <a:lnTo>
                  <a:pt x="89080" y="99935"/>
                </a:lnTo>
                <a:lnTo>
                  <a:pt x="90001" y="99367"/>
                </a:lnTo>
                <a:close/>
              </a:path>
              <a:path w="394335" h="172085">
                <a:moveTo>
                  <a:pt x="91814" y="98602"/>
                </a:moveTo>
                <a:lnTo>
                  <a:pt x="91243" y="98602"/>
                </a:lnTo>
                <a:lnTo>
                  <a:pt x="90001" y="99367"/>
                </a:lnTo>
                <a:lnTo>
                  <a:pt x="91814" y="98602"/>
                </a:lnTo>
                <a:close/>
              </a:path>
              <a:path w="394335" h="172085">
                <a:moveTo>
                  <a:pt x="281787" y="37826"/>
                </a:moveTo>
                <a:lnTo>
                  <a:pt x="278628" y="75793"/>
                </a:lnTo>
                <a:lnTo>
                  <a:pt x="297456" y="77505"/>
                </a:lnTo>
                <a:lnTo>
                  <a:pt x="300903" y="39561"/>
                </a:lnTo>
                <a:lnTo>
                  <a:pt x="281787" y="37826"/>
                </a:lnTo>
                <a:close/>
              </a:path>
              <a:path w="394335" h="172085">
                <a:moveTo>
                  <a:pt x="284934" y="0"/>
                </a:moveTo>
                <a:lnTo>
                  <a:pt x="281787" y="37826"/>
                </a:lnTo>
                <a:lnTo>
                  <a:pt x="300903" y="39561"/>
                </a:lnTo>
                <a:lnTo>
                  <a:pt x="297456" y="77505"/>
                </a:lnTo>
                <a:lnTo>
                  <a:pt x="366427" y="77505"/>
                </a:lnTo>
                <a:lnTo>
                  <a:pt x="394102" y="66431"/>
                </a:lnTo>
                <a:lnTo>
                  <a:pt x="284934" y="0"/>
                </a:lnTo>
                <a:close/>
              </a:path>
              <a:path w="394335" h="172085">
                <a:moveTo>
                  <a:pt x="279532" y="64921"/>
                </a:moveTo>
                <a:lnTo>
                  <a:pt x="189704" y="64921"/>
                </a:lnTo>
                <a:lnTo>
                  <a:pt x="185649" y="66306"/>
                </a:lnTo>
                <a:lnTo>
                  <a:pt x="231641" y="71522"/>
                </a:lnTo>
                <a:lnTo>
                  <a:pt x="278628" y="75793"/>
                </a:lnTo>
                <a:lnTo>
                  <a:pt x="279532" y="64921"/>
                </a:lnTo>
                <a:close/>
              </a:path>
              <a:path w="394335" h="172085">
                <a:moveTo>
                  <a:pt x="189704" y="64921"/>
                </a:moveTo>
                <a:lnTo>
                  <a:pt x="181394" y="65824"/>
                </a:lnTo>
                <a:lnTo>
                  <a:pt x="185649" y="66306"/>
                </a:lnTo>
                <a:lnTo>
                  <a:pt x="189704" y="649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321799" y="3993379"/>
            <a:ext cx="375285" cy="546100"/>
          </a:xfrm>
          <a:custGeom>
            <a:avLst/>
            <a:gdLst/>
            <a:ahLst/>
            <a:cxnLst/>
            <a:rect l="l" t="t" r="r" b="b"/>
            <a:pathLst>
              <a:path w="375285" h="546100">
                <a:moveTo>
                  <a:pt x="222675" y="302559"/>
                </a:moveTo>
                <a:lnTo>
                  <a:pt x="199908" y="342492"/>
                </a:lnTo>
                <a:lnTo>
                  <a:pt x="144218" y="407229"/>
                </a:lnTo>
                <a:lnTo>
                  <a:pt x="111676" y="437856"/>
                </a:lnTo>
                <a:lnTo>
                  <a:pt x="76459" y="463779"/>
                </a:lnTo>
                <a:lnTo>
                  <a:pt x="38470" y="488508"/>
                </a:lnTo>
                <a:lnTo>
                  <a:pt x="0" y="514207"/>
                </a:lnTo>
                <a:lnTo>
                  <a:pt x="21164" y="545889"/>
                </a:lnTo>
                <a:lnTo>
                  <a:pt x="59635" y="520188"/>
                </a:lnTo>
                <a:lnTo>
                  <a:pt x="97242" y="495711"/>
                </a:lnTo>
                <a:lnTo>
                  <a:pt x="134929" y="468036"/>
                </a:lnTo>
                <a:lnTo>
                  <a:pt x="171253" y="434077"/>
                </a:lnTo>
                <a:lnTo>
                  <a:pt x="217392" y="382567"/>
                </a:lnTo>
                <a:lnTo>
                  <a:pt x="243859" y="343444"/>
                </a:lnTo>
                <a:lnTo>
                  <a:pt x="262447" y="303862"/>
                </a:lnTo>
                <a:lnTo>
                  <a:pt x="222236" y="303862"/>
                </a:lnTo>
                <a:lnTo>
                  <a:pt x="222675" y="302559"/>
                </a:lnTo>
                <a:close/>
              </a:path>
              <a:path w="375285" h="546100">
                <a:moveTo>
                  <a:pt x="223305" y="301321"/>
                </a:moveTo>
                <a:lnTo>
                  <a:pt x="222675" y="302559"/>
                </a:lnTo>
                <a:lnTo>
                  <a:pt x="222236" y="303862"/>
                </a:lnTo>
                <a:lnTo>
                  <a:pt x="223305" y="301321"/>
                </a:lnTo>
                <a:close/>
              </a:path>
              <a:path w="375285" h="546100">
                <a:moveTo>
                  <a:pt x="263305" y="301321"/>
                </a:moveTo>
                <a:lnTo>
                  <a:pt x="223305" y="301321"/>
                </a:lnTo>
                <a:lnTo>
                  <a:pt x="222236" y="303862"/>
                </a:lnTo>
                <a:lnTo>
                  <a:pt x="262447" y="303862"/>
                </a:lnTo>
                <a:lnTo>
                  <a:pt x="263305" y="301321"/>
                </a:lnTo>
                <a:close/>
              </a:path>
              <a:path w="375285" h="546100">
                <a:moveTo>
                  <a:pt x="294646" y="145241"/>
                </a:moveTo>
                <a:lnTo>
                  <a:pt x="288292" y="162880"/>
                </a:lnTo>
                <a:lnTo>
                  <a:pt x="279786" y="181863"/>
                </a:lnTo>
                <a:lnTo>
                  <a:pt x="259402" y="220626"/>
                </a:lnTo>
                <a:lnTo>
                  <a:pt x="238728" y="260739"/>
                </a:lnTo>
                <a:lnTo>
                  <a:pt x="229444" y="282503"/>
                </a:lnTo>
                <a:lnTo>
                  <a:pt x="222675" y="302559"/>
                </a:lnTo>
                <a:lnTo>
                  <a:pt x="223305" y="301321"/>
                </a:lnTo>
                <a:lnTo>
                  <a:pt x="263305" y="301321"/>
                </a:lnTo>
                <a:lnTo>
                  <a:pt x="265544" y="294688"/>
                </a:lnTo>
                <a:lnTo>
                  <a:pt x="273734" y="275779"/>
                </a:lnTo>
                <a:lnTo>
                  <a:pt x="293250" y="238118"/>
                </a:lnTo>
                <a:lnTo>
                  <a:pt x="313507" y="199597"/>
                </a:lnTo>
                <a:lnTo>
                  <a:pt x="323034" y="178518"/>
                </a:lnTo>
                <a:lnTo>
                  <a:pt x="331642" y="154973"/>
                </a:lnTo>
                <a:lnTo>
                  <a:pt x="331971" y="153628"/>
                </a:lnTo>
                <a:lnTo>
                  <a:pt x="332809" y="147276"/>
                </a:lnTo>
                <a:lnTo>
                  <a:pt x="294378" y="147276"/>
                </a:lnTo>
                <a:lnTo>
                  <a:pt x="294646" y="145241"/>
                </a:lnTo>
                <a:close/>
              </a:path>
              <a:path w="375285" h="546100">
                <a:moveTo>
                  <a:pt x="295358" y="143264"/>
                </a:moveTo>
                <a:lnTo>
                  <a:pt x="294646" y="145241"/>
                </a:lnTo>
                <a:lnTo>
                  <a:pt x="294378" y="147276"/>
                </a:lnTo>
                <a:lnTo>
                  <a:pt x="295358" y="143264"/>
                </a:lnTo>
                <a:close/>
              </a:path>
              <a:path w="375285" h="546100">
                <a:moveTo>
                  <a:pt x="333338" y="143264"/>
                </a:moveTo>
                <a:lnTo>
                  <a:pt x="295358" y="143264"/>
                </a:lnTo>
                <a:lnTo>
                  <a:pt x="294378" y="147276"/>
                </a:lnTo>
                <a:lnTo>
                  <a:pt x="332809" y="147276"/>
                </a:lnTo>
                <a:lnTo>
                  <a:pt x="333338" y="143264"/>
                </a:lnTo>
                <a:close/>
              </a:path>
              <a:path w="375285" h="546100">
                <a:moveTo>
                  <a:pt x="299377" y="111427"/>
                </a:moveTo>
                <a:lnTo>
                  <a:pt x="299242" y="112594"/>
                </a:lnTo>
                <a:lnTo>
                  <a:pt x="296523" y="131013"/>
                </a:lnTo>
                <a:lnTo>
                  <a:pt x="294646" y="145241"/>
                </a:lnTo>
                <a:lnTo>
                  <a:pt x="295358" y="143264"/>
                </a:lnTo>
                <a:lnTo>
                  <a:pt x="333338" y="143264"/>
                </a:lnTo>
                <a:lnTo>
                  <a:pt x="334297" y="135995"/>
                </a:lnTo>
                <a:lnTo>
                  <a:pt x="336933" y="118162"/>
                </a:lnTo>
                <a:lnTo>
                  <a:pt x="337220" y="115708"/>
                </a:lnTo>
                <a:lnTo>
                  <a:pt x="299377" y="111427"/>
                </a:lnTo>
                <a:close/>
              </a:path>
              <a:path w="375285" h="546100">
                <a:moveTo>
                  <a:pt x="365059" y="92440"/>
                </a:moveTo>
                <a:lnTo>
                  <a:pt x="301581" y="92440"/>
                </a:lnTo>
                <a:lnTo>
                  <a:pt x="339426" y="96851"/>
                </a:lnTo>
                <a:lnTo>
                  <a:pt x="337220" y="115708"/>
                </a:lnTo>
                <a:lnTo>
                  <a:pt x="375150" y="119999"/>
                </a:lnTo>
                <a:lnTo>
                  <a:pt x="365059" y="92440"/>
                </a:lnTo>
                <a:close/>
              </a:path>
              <a:path w="375285" h="546100">
                <a:moveTo>
                  <a:pt x="301581" y="92440"/>
                </a:moveTo>
                <a:lnTo>
                  <a:pt x="299377" y="111427"/>
                </a:lnTo>
                <a:lnTo>
                  <a:pt x="337220" y="115708"/>
                </a:lnTo>
                <a:lnTo>
                  <a:pt x="339426" y="96851"/>
                </a:lnTo>
                <a:lnTo>
                  <a:pt x="301581" y="92440"/>
                </a:lnTo>
                <a:close/>
              </a:path>
              <a:path w="375285" h="546100">
                <a:moveTo>
                  <a:pt x="331210" y="0"/>
                </a:moveTo>
                <a:lnTo>
                  <a:pt x="261575" y="107151"/>
                </a:lnTo>
                <a:lnTo>
                  <a:pt x="299377" y="111427"/>
                </a:lnTo>
                <a:lnTo>
                  <a:pt x="301581" y="92440"/>
                </a:lnTo>
                <a:lnTo>
                  <a:pt x="365059" y="92440"/>
                </a:lnTo>
                <a:lnTo>
                  <a:pt x="3312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2109685" y="4478213"/>
            <a:ext cx="457200" cy="167005"/>
          </a:xfrm>
          <a:custGeom>
            <a:avLst/>
            <a:gdLst/>
            <a:ahLst/>
            <a:cxnLst/>
            <a:rect l="l" t="t" r="r" b="b"/>
            <a:pathLst>
              <a:path w="457200" h="167004">
                <a:moveTo>
                  <a:pt x="411212" y="145871"/>
                </a:moveTo>
                <a:lnTo>
                  <a:pt x="425843" y="166820"/>
                </a:lnTo>
                <a:lnTo>
                  <a:pt x="454414" y="146867"/>
                </a:lnTo>
                <a:lnTo>
                  <a:pt x="412146" y="146867"/>
                </a:lnTo>
                <a:lnTo>
                  <a:pt x="411212" y="145871"/>
                </a:lnTo>
                <a:close/>
              </a:path>
              <a:path w="457200" h="167004">
                <a:moveTo>
                  <a:pt x="410428" y="144748"/>
                </a:moveTo>
                <a:lnTo>
                  <a:pt x="411212" y="145871"/>
                </a:lnTo>
                <a:lnTo>
                  <a:pt x="412146" y="146867"/>
                </a:lnTo>
                <a:lnTo>
                  <a:pt x="410428" y="144748"/>
                </a:lnTo>
                <a:close/>
              </a:path>
              <a:path w="457200" h="167004">
                <a:moveTo>
                  <a:pt x="456900" y="144748"/>
                </a:moveTo>
                <a:lnTo>
                  <a:pt x="410428" y="144748"/>
                </a:lnTo>
                <a:lnTo>
                  <a:pt x="412146" y="146867"/>
                </a:lnTo>
                <a:lnTo>
                  <a:pt x="454414" y="146867"/>
                </a:lnTo>
                <a:lnTo>
                  <a:pt x="457080" y="145006"/>
                </a:lnTo>
                <a:lnTo>
                  <a:pt x="456900" y="144748"/>
                </a:lnTo>
                <a:close/>
              </a:path>
              <a:path w="457200" h="167004">
                <a:moveTo>
                  <a:pt x="395681" y="129298"/>
                </a:moveTo>
                <a:lnTo>
                  <a:pt x="411212" y="145871"/>
                </a:lnTo>
                <a:lnTo>
                  <a:pt x="410428" y="144748"/>
                </a:lnTo>
                <a:lnTo>
                  <a:pt x="456900" y="144748"/>
                </a:lnTo>
                <a:lnTo>
                  <a:pt x="446705" y="130150"/>
                </a:lnTo>
                <a:lnTo>
                  <a:pt x="396745" y="130150"/>
                </a:lnTo>
                <a:lnTo>
                  <a:pt x="395681" y="129298"/>
                </a:lnTo>
                <a:close/>
              </a:path>
              <a:path w="457200" h="167004">
                <a:moveTo>
                  <a:pt x="394752" y="128308"/>
                </a:moveTo>
                <a:lnTo>
                  <a:pt x="395681" y="129298"/>
                </a:lnTo>
                <a:lnTo>
                  <a:pt x="396745" y="130150"/>
                </a:lnTo>
                <a:lnTo>
                  <a:pt x="394752" y="128308"/>
                </a:lnTo>
                <a:close/>
              </a:path>
              <a:path w="457200" h="167004">
                <a:moveTo>
                  <a:pt x="445418" y="128308"/>
                </a:moveTo>
                <a:lnTo>
                  <a:pt x="394752" y="128308"/>
                </a:lnTo>
                <a:lnTo>
                  <a:pt x="396745" y="130150"/>
                </a:lnTo>
                <a:lnTo>
                  <a:pt x="446705" y="130150"/>
                </a:lnTo>
                <a:lnTo>
                  <a:pt x="445418" y="128308"/>
                </a:lnTo>
                <a:close/>
              </a:path>
              <a:path w="457200" h="167004">
                <a:moveTo>
                  <a:pt x="386014" y="75700"/>
                </a:moveTo>
                <a:lnTo>
                  <a:pt x="171590" y="75700"/>
                </a:lnTo>
                <a:lnTo>
                  <a:pt x="222338" y="76170"/>
                </a:lnTo>
                <a:lnTo>
                  <a:pt x="247222" y="77407"/>
                </a:lnTo>
                <a:lnTo>
                  <a:pt x="295067" y="83220"/>
                </a:lnTo>
                <a:lnTo>
                  <a:pt x="338940" y="95079"/>
                </a:lnTo>
                <a:lnTo>
                  <a:pt x="377581" y="114805"/>
                </a:lnTo>
                <a:lnTo>
                  <a:pt x="395681" y="129298"/>
                </a:lnTo>
                <a:lnTo>
                  <a:pt x="394752" y="128308"/>
                </a:lnTo>
                <a:lnTo>
                  <a:pt x="445418" y="128308"/>
                </a:lnTo>
                <a:lnTo>
                  <a:pt x="441143" y="122186"/>
                </a:lnTo>
                <a:lnTo>
                  <a:pt x="440568" y="121476"/>
                </a:lnTo>
                <a:lnTo>
                  <a:pt x="421933" y="101593"/>
                </a:lnTo>
                <a:lnTo>
                  <a:pt x="421267" y="100977"/>
                </a:lnTo>
                <a:lnTo>
                  <a:pt x="401396" y="85065"/>
                </a:lnTo>
                <a:lnTo>
                  <a:pt x="386014" y="75700"/>
                </a:lnTo>
                <a:close/>
              </a:path>
              <a:path w="457200" h="167004">
                <a:moveTo>
                  <a:pt x="119523" y="0"/>
                </a:moveTo>
                <a:lnTo>
                  <a:pt x="0" y="45215"/>
                </a:lnTo>
                <a:lnTo>
                  <a:pt x="107886" y="113705"/>
                </a:lnTo>
                <a:lnTo>
                  <a:pt x="111819" y="75276"/>
                </a:lnTo>
                <a:lnTo>
                  <a:pt x="93306" y="73907"/>
                </a:lnTo>
                <a:lnTo>
                  <a:pt x="96201" y="35918"/>
                </a:lnTo>
                <a:lnTo>
                  <a:pt x="115847" y="35918"/>
                </a:lnTo>
                <a:lnTo>
                  <a:pt x="119523" y="0"/>
                </a:lnTo>
                <a:close/>
              </a:path>
              <a:path w="457200" h="167004">
                <a:moveTo>
                  <a:pt x="115690" y="37452"/>
                </a:moveTo>
                <a:lnTo>
                  <a:pt x="111819" y="75276"/>
                </a:lnTo>
                <a:lnTo>
                  <a:pt x="121622" y="76000"/>
                </a:lnTo>
                <a:lnTo>
                  <a:pt x="386014" y="75700"/>
                </a:lnTo>
                <a:lnTo>
                  <a:pt x="329328" y="52033"/>
                </a:lnTo>
                <a:lnTo>
                  <a:pt x="277296" y="42011"/>
                </a:lnTo>
                <a:lnTo>
                  <a:pt x="224259" y="38119"/>
                </a:lnTo>
                <a:lnTo>
                  <a:pt x="121395" y="37901"/>
                </a:lnTo>
                <a:lnTo>
                  <a:pt x="115690" y="37452"/>
                </a:lnTo>
                <a:close/>
              </a:path>
              <a:path w="457200" h="167004">
                <a:moveTo>
                  <a:pt x="96201" y="35918"/>
                </a:moveTo>
                <a:lnTo>
                  <a:pt x="93306" y="73907"/>
                </a:lnTo>
                <a:lnTo>
                  <a:pt x="111819" y="75276"/>
                </a:lnTo>
                <a:lnTo>
                  <a:pt x="115690" y="37452"/>
                </a:lnTo>
                <a:lnTo>
                  <a:pt x="96201" y="35918"/>
                </a:lnTo>
                <a:close/>
              </a:path>
              <a:path w="457200" h="167004">
                <a:moveTo>
                  <a:pt x="171955" y="37602"/>
                </a:moveTo>
                <a:lnTo>
                  <a:pt x="121395" y="37901"/>
                </a:lnTo>
                <a:lnTo>
                  <a:pt x="202283" y="37901"/>
                </a:lnTo>
                <a:lnTo>
                  <a:pt x="171955" y="37602"/>
                </a:lnTo>
                <a:close/>
              </a:path>
              <a:path w="457200" h="167004">
                <a:moveTo>
                  <a:pt x="115847" y="35918"/>
                </a:moveTo>
                <a:lnTo>
                  <a:pt x="96201" y="35918"/>
                </a:lnTo>
                <a:lnTo>
                  <a:pt x="115690" y="37452"/>
                </a:lnTo>
                <a:lnTo>
                  <a:pt x="115847" y="359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6"/>
          <p:cNvSpPr/>
          <p:nvPr/>
        </p:nvSpPr>
        <p:spPr>
          <a:xfrm>
            <a:off x="1962530" y="5063895"/>
            <a:ext cx="490220" cy="199390"/>
          </a:xfrm>
          <a:custGeom>
            <a:avLst/>
            <a:gdLst/>
            <a:ahLst/>
            <a:cxnLst/>
            <a:rect l="l" t="t" r="r" b="b"/>
            <a:pathLst>
              <a:path w="490219" h="199389">
                <a:moveTo>
                  <a:pt x="88327" y="77459"/>
                </a:moveTo>
                <a:lnTo>
                  <a:pt x="111564" y="97828"/>
                </a:lnTo>
                <a:lnTo>
                  <a:pt x="159485" y="143559"/>
                </a:lnTo>
                <a:lnTo>
                  <a:pt x="171564" y="154247"/>
                </a:lnTo>
                <a:lnTo>
                  <a:pt x="209679" y="180564"/>
                </a:lnTo>
                <a:lnTo>
                  <a:pt x="274948" y="193977"/>
                </a:lnTo>
                <a:lnTo>
                  <a:pt x="387482" y="198827"/>
                </a:lnTo>
                <a:lnTo>
                  <a:pt x="389274" y="198643"/>
                </a:lnTo>
                <a:lnTo>
                  <a:pt x="443716" y="181938"/>
                </a:lnTo>
                <a:lnTo>
                  <a:pt x="478309" y="162938"/>
                </a:lnTo>
                <a:lnTo>
                  <a:pt x="480697" y="161231"/>
                </a:lnTo>
                <a:lnTo>
                  <a:pt x="381844" y="161231"/>
                </a:lnTo>
                <a:lnTo>
                  <a:pt x="384468" y="160582"/>
                </a:lnTo>
                <a:lnTo>
                  <a:pt x="313462" y="158076"/>
                </a:lnTo>
                <a:lnTo>
                  <a:pt x="277178" y="155943"/>
                </a:lnTo>
                <a:lnTo>
                  <a:pt x="241514" y="151687"/>
                </a:lnTo>
                <a:lnTo>
                  <a:pt x="236506" y="150326"/>
                </a:lnTo>
                <a:lnTo>
                  <a:pt x="235795" y="150326"/>
                </a:lnTo>
                <a:lnTo>
                  <a:pt x="232931" y="149354"/>
                </a:lnTo>
                <a:lnTo>
                  <a:pt x="233538" y="149354"/>
                </a:lnTo>
                <a:lnTo>
                  <a:pt x="224740" y="145567"/>
                </a:lnTo>
                <a:lnTo>
                  <a:pt x="184767" y="115055"/>
                </a:lnTo>
                <a:lnTo>
                  <a:pt x="146185" y="78231"/>
                </a:lnTo>
                <a:lnTo>
                  <a:pt x="89535" y="78231"/>
                </a:lnTo>
                <a:lnTo>
                  <a:pt x="88327" y="77459"/>
                </a:lnTo>
                <a:close/>
              </a:path>
              <a:path w="490219" h="199389">
                <a:moveTo>
                  <a:pt x="384468" y="160582"/>
                </a:moveTo>
                <a:lnTo>
                  <a:pt x="381844" y="161231"/>
                </a:lnTo>
                <a:lnTo>
                  <a:pt x="387165" y="160686"/>
                </a:lnTo>
                <a:lnTo>
                  <a:pt x="384468" y="160582"/>
                </a:lnTo>
                <a:close/>
              </a:path>
              <a:path w="490219" h="199389">
                <a:moveTo>
                  <a:pt x="467471" y="123851"/>
                </a:moveTo>
                <a:lnTo>
                  <a:pt x="426646" y="147877"/>
                </a:lnTo>
                <a:lnTo>
                  <a:pt x="384468" y="160582"/>
                </a:lnTo>
                <a:lnTo>
                  <a:pt x="387165" y="160686"/>
                </a:lnTo>
                <a:lnTo>
                  <a:pt x="381844" y="161231"/>
                </a:lnTo>
                <a:lnTo>
                  <a:pt x="480697" y="161231"/>
                </a:lnTo>
                <a:lnTo>
                  <a:pt x="489628" y="154847"/>
                </a:lnTo>
                <a:lnTo>
                  <a:pt x="467471" y="123851"/>
                </a:lnTo>
                <a:close/>
              </a:path>
              <a:path w="490219" h="199389">
                <a:moveTo>
                  <a:pt x="232931" y="149354"/>
                </a:moveTo>
                <a:lnTo>
                  <a:pt x="235795" y="150326"/>
                </a:lnTo>
                <a:lnTo>
                  <a:pt x="234578" y="149802"/>
                </a:lnTo>
                <a:lnTo>
                  <a:pt x="232931" y="149354"/>
                </a:lnTo>
                <a:close/>
              </a:path>
              <a:path w="490219" h="199389">
                <a:moveTo>
                  <a:pt x="234578" y="149802"/>
                </a:moveTo>
                <a:lnTo>
                  <a:pt x="235795" y="150326"/>
                </a:lnTo>
                <a:lnTo>
                  <a:pt x="236506" y="150326"/>
                </a:lnTo>
                <a:lnTo>
                  <a:pt x="234578" y="149802"/>
                </a:lnTo>
                <a:close/>
              </a:path>
              <a:path w="490219" h="199389">
                <a:moveTo>
                  <a:pt x="233538" y="149354"/>
                </a:moveTo>
                <a:lnTo>
                  <a:pt x="232931" y="149354"/>
                </a:lnTo>
                <a:lnTo>
                  <a:pt x="234578" y="149802"/>
                </a:lnTo>
                <a:lnTo>
                  <a:pt x="233538" y="149354"/>
                </a:lnTo>
                <a:close/>
              </a:path>
              <a:path w="490219" h="199389">
                <a:moveTo>
                  <a:pt x="0" y="0"/>
                </a:moveTo>
                <a:lnTo>
                  <a:pt x="67095" y="108760"/>
                </a:lnTo>
                <a:lnTo>
                  <a:pt x="87001" y="76610"/>
                </a:lnTo>
                <a:lnTo>
                  <a:pt x="70714" y="66186"/>
                </a:lnTo>
                <a:lnTo>
                  <a:pt x="91253" y="34095"/>
                </a:lnTo>
                <a:lnTo>
                  <a:pt x="113324" y="34095"/>
                </a:lnTo>
                <a:lnTo>
                  <a:pt x="127265" y="11579"/>
                </a:lnTo>
                <a:lnTo>
                  <a:pt x="0" y="0"/>
                </a:lnTo>
                <a:close/>
              </a:path>
              <a:path w="490219" h="199389">
                <a:moveTo>
                  <a:pt x="87238" y="76504"/>
                </a:moveTo>
                <a:lnTo>
                  <a:pt x="88327" y="77459"/>
                </a:lnTo>
                <a:lnTo>
                  <a:pt x="89535" y="78231"/>
                </a:lnTo>
                <a:lnTo>
                  <a:pt x="87238" y="76504"/>
                </a:lnTo>
                <a:close/>
              </a:path>
              <a:path w="490219" h="199389">
                <a:moveTo>
                  <a:pt x="144382" y="76504"/>
                </a:moveTo>
                <a:lnTo>
                  <a:pt x="87238" y="76504"/>
                </a:lnTo>
                <a:lnTo>
                  <a:pt x="89535" y="78231"/>
                </a:lnTo>
                <a:lnTo>
                  <a:pt x="146185" y="78231"/>
                </a:lnTo>
                <a:lnTo>
                  <a:pt x="144382" y="76504"/>
                </a:lnTo>
                <a:close/>
              </a:path>
              <a:path w="490219" h="199389">
                <a:moveTo>
                  <a:pt x="107060" y="44212"/>
                </a:moveTo>
                <a:lnTo>
                  <a:pt x="87001" y="76610"/>
                </a:lnTo>
                <a:lnTo>
                  <a:pt x="88327" y="77459"/>
                </a:lnTo>
                <a:lnTo>
                  <a:pt x="87238" y="76504"/>
                </a:lnTo>
                <a:lnTo>
                  <a:pt x="144382" y="76504"/>
                </a:lnTo>
                <a:lnTo>
                  <a:pt x="137920" y="70314"/>
                </a:lnTo>
                <a:lnTo>
                  <a:pt x="111646" y="47233"/>
                </a:lnTo>
                <a:lnTo>
                  <a:pt x="110882" y="46658"/>
                </a:lnTo>
                <a:lnTo>
                  <a:pt x="107060" y="44212"/>
                </a:lnTo>
                <a:close/>
              </a:path>
              <a:path w="490219" h="199389">
                <a:moveTo>
                  <a:pt x="91253" y="34095"/>
                </a:moveTo>
                <a:lnTo>
                  <a:pt x="70714" y="66186"/>
                </a:lnTo>
                <a:lnTo>
                  <a:pt x="87001" y="76610"/>
                </a:lnTo>
                <a:lnTo>
                  <a:pt x="107060" y="44212"/>
                </a:lnTo>
                <a:lnTo>
                  <a:pt x="91253" y="34095"/>
                </a:lnTo>
                <a:close/>
              </a:path>
              <a:path w="490219" h="199389">
                <a:moveTo>
                  <a:pt x="113324" y="34095"/>
                </a:moveTo>
                <a:lnTo>
                  <a:pt x="91253" y="34095"/>
                </a:lnTo>
                <a:lnTo>
                  <a:pt x="107060" y="44212"/>
                </a:lnTo>
                <a:lnTo>
                  <a:pt x="113324" y="34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2671908" y="5306306"/>
            <a:ext cx="242144" cy="2472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622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0" dirty="0">
                <a:ea typeface="+mn-ea"/>
                <a:cs typeface="+mn-ea"/>
                <a:sym typeface="+mn-lt"/>
              </a:rPr>
              <a:t>K-means: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another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Demo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250012" y="1275079"/>
            <a:ext cx="8643975" cy="417447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84140" marR="340360" indent="-457200">
              <a:lnSpc>
                <a:spcPts val="2300"/>
              </a:lnSpc>
              <a:spcBef>
                <a:spcPts val="360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User set up the number of  clusters they’d like. (e.g.  K=5)</a:t>
            </a:r>
          </a:p>
          <a:p>
            <a:pPr marL="5184775" marR="428625" indent="-457200">
              <a:lnSpc>
                <a:spcPts val="2300"/>
              </a:lnSpc>
              <a:spcBef>
                <a:spcPts val="1210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Randomly guess K cluster 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locations</a:t>
            </a:r>
          </a:p>
          <a:p>
            <a:pPr marL="5184775" marR="182880" indent="-457200">
              <a:lnSpc>
                <a:spcPct val="89800"/>
              </a:lnSpc>
              <a:spcBef>
                <a:spcPts val="1205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Each data point finds out  which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it’s closest to.  (Thus each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“owns” a  set of data points)</a:t>
            </a:r>
          </a:p>
          <a:p>
            <a:pPr marL="5184775" marR="5080" indent="-457200">
              <a:lnSpc>
                <a:spcPts val="2300"/>
              </a:lnSpc>
              <a:spcBef>
                <a:spcPts val="1245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Each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finds the centroid of the points it owns</a:t>
            </a:r>
          </a:p>
          <a:p>
            <a:pPr marL="5184775" indent="-4572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…and jumps there</a:t>
            </a:r>
          </a:p>
        </p:txBody>
      </p:sp>
      <p:sp>
        <p:nvSpPr>
          <p:cNvPr id="8" name="object 5"/>
          <p:cNvSpPr/>
          <p:nvPr/>
        </p:nvSpPr>
        <p:spPr>
          <a:xfrm>
            <a:off x="336656" y="1218111"/>
            <a:ext cx="4561139" cy="5045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2783504" y="2593373"/>
            <a:ext cx="63500" cy="65405"/>
          </a:xfrm>
          <a:custGeom>
            <a:avLst/>
            <a:gdLst/>
            <a:ahLst/>
            <a:cxnLst/>
            <a:rect l="l" t="t" r="r" b="b"/>
            <a:pathLst>
              <a:path w="63500" h="65405">
                <a:moveTo>
                  <a:pt x="31556" y="0"/>
                </a:moveTo>
                <a:lnTo>
                  <a:pt x="19273" y="2558"/>
                </a:lnTo>
                <a:lnTo>
                  <a:pt x="9242" y="9536"/>
                </a:lnTo>
                <a:lnTo>
                  <a:pt x="2479" y="19885"/>
                </a:lnTo>
                <a:lnTo>
                  <a:pt x="0" y="32558"/>
                </a:lnTo>
                <a:lnTo>
                  <a:pt x="2479" y="45231"/>
                </a:lnTo>
                <a:lnTo>
                  <a:pt x="9242" y="55580"/>
                </a:lnTo>
                <a:lnTo>
                  <a:pt x="19273" y="62558"/>
                </a:lnTo>
                <a:lnTo>
                  <a:pt x="31556" y="65116"/>
                </a:lnTo>
                <a:lnTo>
                  <a:pt x="43840" y="62558"/>
                </a:lnTo>
                <a:lnTo>
                  <a:pt x="53871" y="55580"/>
                </a:lnTo>
                <a:lnTo>
                  <a:pt x="60633" y="45231"/>
                </a:lnTo>
                <a:lnTo>
                  <a:pt x="63113" y="32558"/>
                </a:lnTo>
                <a:lnTo>
                  <a:pt x="60633" y="19885"/>
                </a:lnTo>
                <a:lnTo>
                  <a:pt x="53871" y="9536"/>
                </a:lnTo>
                <a:lnTo>
                  <a:pt x="43840" y="2558"/>
                </a:lnTo>
                <a:lnTo>
                  <a:pt x="315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900022" y="5218873"/>
            <a:ext cx="63500" cy="65405"/>
          </a:xfrm>
          <a:custGeom>
            <a:avLst/>
            <a:gdLst/>
            <a:ahLst/>
            <a:cxnLst/>
            <a:rect l="l" t="t" r="r" b="b"/>
            <a:pathLst>
              <a:path w="63500" h="65404">
                <a:moveTo>
                  <a:pt x="31556" y="0"/>
                </a:moveTo>
                <a:lnTo>
                  <a:pt x="19273" y="2558"/>
                </a:lnTo>
                <a:lnTo>
                  <a:pt x="9242" y="9536"/>
                </a:lnTo>
                <a:lnTo>
                  <a:pt x="2479" y="19884"/>
                </a:lnTo>
                <a:lnTo>
                  <a:pt x="0" y="32557"/>
                </a:lnTo>
                <a:lnTo>
                  <a:pt x="2479" y="45231"/>
                </a:lnTo>
                <a:lnTo>
                  <a:pt x="9242" y="55580"/>
                </a:lnTo>
                <a:lnTo>
                  <a:pt x="19273" y="62558"/>
                </a:lnTo>
                <a:lnTo>
                  <a:pt x="31556" y="65116"/>
                </a:lnTo>
                <a:lnTo>
                  <a:pt x="43839" y="62558"/>
                </a:lnTo>
                <a:lnTo>
                  <a:pt x="53869" y="55580"/>
                </a:lnTo>
                <a:lnTo>
                  <a:pt x="60632" y="45231"/>
                </a:lnTo>
                <a:lnTo>
                  <a:pt x="63112" y="32557"/>
                </a:lnTo>
                <a:lnTo>
                  <a:pt x="60632" y="19884"/>
                </a:lnTo>
                <a:lnTo>
                  <a:pt x="53869" y="9536"/>
                </a:lnTo>
                <a:lnTo>
                  <a:pt x="43839" y="2558"/>
                </a:lnTo>
                <a:lnTo>
                  <a:pt x="315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1793114" y="4968824"/>
            <a:ext cx="63500" cy="65405"/>
          </a:xfrm>
          <a:custGeom>
            <a:avLst/>
            <a:gdLst/>
            <a:ahLst/>
            <a:cxnLst/>
            <a:rect l="l" t="t" r="r" b="b"/>
            <a:pathLst>
              <a:path w="63500" h="65404">
                <a:moveTo>
                  <a:pt x="31555" y="0"/>
                </a:moveTo>
                <a:lnTo>
                  <a:pt x="19272" y="2558"/>
                </a:lnTo>
                <a:lnTo>
                  <a:pt x="9242" y="9536"/>
                </a:lnTo>
                <a:lnTo>
                  <a:pt x="2479" y="19885"/>
                </a:lnTo>
                <a:lnTo>
                  <a:pt x="0" y="32558"/>
                </a:lnTo>
                <a:lnTo>
                  <a:pt x="2479" y="45232"/>
                </a:lnTo>
                <a:lnTo>
                  <a:pt x="9242" y="55581"/>
                </a:lnTo>
                <a:lnTo>
                  <a:pt x="19272" y="62559"/>
                </a:lnTo>
                <a:lnTo>
                  <a:pt x="31555" y="65117"/>
                </a:lnTo>
                <a:lnTo>
                  <a:pt x="43838" y="62559"/>
                </a:lnTo>
                <a:lnTo>
                  <a:pt x="53869" y="55581"/>
                </a:lnTo>
                <a:lnTo>
                  <a:pt x="60632" y="45232"/>
                </a:lnTo>
                <a:lnTo>
                  <a:pt x="63112" y="32558"/>
                </a:lnTo>
                <a:lnTo>
                  <a:pt x="60632" y="19885"/>
                </a:lnTo>
                <a:lnTo>
                  <a:pt x="53869" y="9536"/>
                </a:lnTo>
                <a:lnTo>
                  <a:pt x="43838" y="2558"/>
                </a:lnTo>
                <a:lnTo>
                  <a:pt x="31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1967889" y="4406217"/>
            <a:ext cx="63500" cy="65405"/>
          </a:xfrm>
          <a:custGeom>
            <a:avLst/>
            <a:gdLst/>
            <a:ahLst/>
            <a:cxnLst/>
            <a:rect l="l" t="t" r="r" b="b"/>
            <a:pathLst>
              <a:path w="63500" h="65404">
                <a:moveTo>
                  <a:pt x="31555" y="0"/>
                </a:moveTo>
                <a:lnTo>
                  <a:pt x="19273" y="2558"/>
                </a:lnTo>
                <a:lnTo>
                  <a:pt x="9242" y="9536"/>
                </a:lnTo>
                <a:lnTo>
                  <a:pt x="2479" y="19885"/>
                </a:lnTo>
                <a:lnTo>
                  <a:pt x="0" y="32558"/>
                </a:lnTo>
                <a:lnTo>
                  <a:pt x="2479" y="45231"/>
                </a:lnTo>
                <a:lnTo>
                  <a:pt x="9242" y="55580"/>
                </a:lnTo>
                <a:lnTo>
                  <a:pt x="19273" y="62558"/>
                </a:lnTo>
                <a:lnTo>
                  <a:pt x="31555" y="65116"/>
                </a:lnTo>
                <a:lnTo>
                  <a:pt x="43838" y="62558"/>
                </a:lnTo>
                <a:lnTo>
                  <a:pt x="53869" y="55580"/>
                </a:lnTo>
                <a:lnTo>
                  <a:pt x="60632" y="45231"/>
                </a:lnTo>
                <a:lnTo>
                  <a:pt x="63112" y="32558"/>
                </a:lnTo>
                <a:lnTo>
                  <a:pt x="60632" y="19885"/>
                </a:lnTo>
                <a:lnTo>
                  <a:pt x="53869" y="9536"/>
                </a:lnTo>
                <a:lnTo>
                  <a:pt x="43838" y="2558"/>
                </a:lnTo>
                <a:lnTo>
                  <a:pt x="31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3657380" y="3781098"/>
            <a:ext cx="63500" cy="65405"/>
          </a:xfrm>
          <a:custGeom>
            <a:avLst/>
            <a:gdLst/>
            <a:ahLst/>
            <a:cxnLst/>
            <a:rect l="l" t="t" r="r" b="b"/>
            <a:pathLst>
              <a:path w="63500" h="65404">
                <a:moveTo>
                  <a:pt x="31555" y="0"/>
                </a:moveTo>
                <a:lnTo>
                  <a:pt x="19272" y="2558"/>
                </a:lnTo>
                <a:lnTo>
                  <a:pt x="9242" y="9536"/>
                </a:lnTo>
                <a:lnTo>
                  <a:pt x="2479" y="19885"/>
                </a:lnTo>
                <a:lnTo>
                  <a:pt x="0" y="32558"/>
                </a:lnTo>
                <a:lnTo>
                  <a:pt x="2479" y="45232"/>
                </a:lnTo>
                <a:lnTo>
                  <a:pt x="9242" y="55581"/>
                </a:lnTo>
                <a:lnTo>
                  <a:pt x="19272" y="62559"/>
                </a:lnTo>
                <a:lnTo>
                  <a:pt x="31555" y="65117"/>
                </a:lnTo>
                <a:lnTo>
                  <a:pt x="43838" y="62559"/>
                </a:lnTo>
                <a:lnTo>
                  <a:pt x="53869" y="55581"/>
                </a:lnTo>
                <a:lnTo>
                  <a:pt x="60632" y="45232"/>
                </a:lnTo>
                <a:lnTo>
                  <a:pt x="63112" y="32558"/>
                </a:lnTo>
                <a:lnTo>
                  <a:pt x="60632" y="19885"/>
                </a:lnTo>
                <a:lnTo>
                  <a:pt x="53869" y="9536"/>
                </a:lnTo>
                <a:lnTo>
                  <a:pt x="43838" y="2558"/>
                </a:lnTo>
                <a:lnTo>
                  <a:pt x="31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341493" y="2516670"/>
            <a:ext cx="400050" cy="171450"/>
          </a:xfrm>
          <a:custGeom>
            <a:avLst/>
            <a:gdLst/>
            <a:ahLst/>
            <a:cxnLst/>
            <a:rect l="l" t="t" r="r" b="b"/>
            <a:pathLst>
              <a:path w="400050" h="171450">
                <a:moveTo>
                  <a:pt x="185266" y="27508"/>
                </a:moveTo>
                <a:lnTo>
                  <a:pt x="182467" y="27809"/>
                </a:lnTo>
                <a:lnTo>
                  <a:pt x="153139" y="37710"/>
                </a:lnTo>
                <a:lnTo>
                  <a:pt x="125907" y="45874"/>
                </a:lnTo>
                <a:lnTo>
                  <a:pt x="73936" y="65020"/>
                </a:lnTo>
                <a:lnTo>
                  <a:pt x="37219" y="90378"/>
                </a:lnTo>
                <a:lnTo>
                  <a:pt x="10433" y="129142"/>
                </a:lnTo>
                <a:lnTo>
                  <a:pt x="0" y="161719"/>
                </a:lnTo>
                <a:lnTo>
                  <a:pt x="36847" y="171408"/>
                </a:lnTo>
                <a:lnTo>
                  <a:pt x="41128" y="155125"/>
                </a:lnTo>
                <a:lnTo>
                  <a:pt x="45986" y="142836"/>
                </a:lnTo>
                <a:lnTo>
                  <a:pt x="51667" y="132467"/>
                </a:lnTo>
                <a:lnTo>
                  <a:pt x="58078" y="123710"/>
                </a:lnTo>
                <a:lnTo>
                  <a:pt x="65196" y="116243"/>
                </a:lnTo>
                <a:lnTo>
                  <a:pt x="70943" y="111513"/>
                </a:lnTo>
                <a:lnTo>
                  <a:pt x="70641" y="111513"/>
                </a:lnTo>
                <a:lnTo>
                  <a:pt x="73061" y="109769"/>
                </a:lnTo>
                <a:lnTo>
                  <a:pt x="73511" y="109769"/>
                </a:lnTo>
                <a:lnTo>
                  <a:pt x="89881" y="99827"/>
                </a:lnTo>
                <a:lnTo>
                  <a:pt x="89461" y="99827"/>
                </a:lnTo>
                <a:lnTo>
                  <a:pt x="92033" y="98520"/>
                </a:lnTo>
                <a:lnTo>
                  <a:pt x="92602" y="98520"/>
                </a:lnTo>
                <a:lnTo>
                  <a:pt x="113356" y="89886"/>
                </a:lnTo>
                <a:lnTo>
                  <a:pt x="137600" y="82135"/>
                </a:lnTo>
                <a:lnTo>
                  <a:pt x="164076" y="74206"/>
                </a:lnTo>
                <a:lnTo>
                  <a:pt x="187997" y="66150"/>
                </a:lnTo>
                <a:lnTo>
                  <a:pt x="183800" y="65681"/>
                </a:lnTo>
                <a:lnTo>
                  <a:pt x="192003" y="64801"/>
                </a:lnTo>
                <a:lnTo>
                  <a:pt x="284968" y="64801"/>
                </a:lnTo>
                <a:lnTo>
                  <a:pt x="287177" y="37828"/>
                </a:lnTo>
                <a:lnTo>
                  <a:pt x="239008" y="33515"/>
                </a:lnTo>
                <a:lnTo>
                  <a:pt x="185266" y="27508"/>
                </a:lnTo>
                <a:close/>
              </a:path>
              <a:path w="400050" h="171450">
                <a:moveTo>
                  <a:pt x="284068" y="75799"/>
                </a:moveTo>
                <a:lnTo>
                  <a:pt x="280948" y="113918"/>
                </a:lnTo>
                <a:lnTo>
                  <a:pt x="371642" y="77487"/>
                </a:lnTo>
                <a:lnTo>
                  <a:pt x="302897" y="77487"/>
                </a:lnTo>
                <a:lnTo>
                  <a:pt x="284068" y="75799"/>
                </a:lnTo>
                <a:close/>
              </a:path>
              <a:path w="400050" h="171450">
                <a:moveTo>
                  <a:pt x="73061" y="109769"/>
                </a:moveTo>
                <a:lnTo>
                  <a:pt x="70641" y="111513"/>
                </a:lnTo>
                <a:lnTo>
                  <a:pt x="71793" y="110813"/>
                </a:lnTo>
                <a:lnTo>
                  <a:pt x="73061" y="109769"/>
                </a:lnTo>
                <a:close/>
              </a:path>
              <a:path w="400050" h="171450">
                <a:moveTo>
                  <a:pt x="71793" y="110813"/>
                </a:moveTo>
                <a:lnTo>
                  <a:pt x="70641" y="111513"/>
                </a:lnTo>
                <a:lnTo>
                  <a:pt x="70943" y="111513"/>
                </a:lnTo>
                <a:lnTo>
                  <a:pt x="71793" y="110813"/>
                </a:lnTo>
                <a:close/>
              </a:path>
              <a:path w="400050" h="171450">
                <a:moveTo>
                  <a:pt x="73511" y="109769"/>
                </a:moveTo>
                <a:lnTo>
                  <a:pt x="73061" y="109769"/>
                </a:lnTo>
                <a:lnTo>
                  <a:pt x="71793" y="110813"/>
                </a:lnTo>
                <a:lnTo>
                  <a:pt x="73511" y="109769"/>
                </a:lnTo>
                <a:close/>
              </a:path>
              <a:path w="400050" h="171450">
                <a:moveTo>
                  <a:pt x="92033" y="98520"/>
                </a:moveTo>
                <a:lnTo>
                  <a:pt x="89461" y="99827"/>
                </a:lnTo>
                <a:lnTo>
                  <a:pt x="90794" y="99272"/>
                </a:lnTo>
                <a:lnTo>
                  <a:pt x="92033" y="98520"/>
                </a:lnTo>
                <a:close/>
              </a:path>
              <a:path w="400050" h="171450">
                <a:moveTo>
                  <a:pt x="90794" y="99272"/>
                </a:moveTo>
                <a:lnTo>
                  <a:pt x="89461" y="99827"/>
                </a:lnTo>
                <a:lnTo>
                  <a:pt x="89881" y="99827"/>
                </a:lnTo>
                <a:lnTo>
                  <a:pt x="90794" y="99272"/>
                </a:lnTo>
                <a:close/>
              </a:path>
              <a:path w="400050" h="171450">
                <a:moveTo>
                  <a:pt x="92602" y="98520"/>
                </a:moveTo>
                <a:lnTo>
                  <a:pt x="92033" y="98520"/>
                </a:lnTo>
                <a:lnTo>
                  <a:pt x="90794" y="99272"/>
                </a:lnTo>
                <a:lnTo>
                  <a:pt x="92602" y="98520"/>
                </a:lnTo>
                <a:close/>
              </a:path>
              <a:path w="400050" h="171450">
                <a:moveTo>
                  <a:pt x="287177" y="37828"/>
                </a:moveTo>
                <a:lnTo>
                  <a:pt x="284068" y="75799"/>
                </a:lnTo>
                <a:lnTo>
                  <a:pt x="302897" y="77487"/>
                </a:lnTo>
                <a:lnTo>
                  <a:pt x="306297" y="39540"/>
                </a:lnTo>
                <a:lnTo>
                  <a:pt x="287177" y="37828"/>
                </a:lnTo>
                <a:close/>
              </a:path>
              <a:path w="400050" h="171450">
                <a:moveTo>
                  <a:pt x="290273" y="0"/>
                </a:moveTo>
                <a:lnTo>
                  <a:pt x="287177" y="37828"/>
                </a:lnTo>
                <a:lnTo>
                  <a:pt x="306297" y="39540"/>
                </a:lnTo>
                <a:lnTo>
                  <a:pt x="302897" y="77487"/>
                </a:lnTo>
                <a:lnTo>
                  <a:pt x="371642" y="77487"/>
                </a:lnTo>
                <a:lnTo>
                  <a:pt x="399530" y="66285"/>
                </a:lnTo>
                <a:lnTo>
                  <a:pt x="290273" y="0"/>
                </a:lnTo>
                <a:close/>
              </a:path>
              <a:path w="400050" h="171450">
                <a:moveTo>
                  <a:pt x="284968" y="64801"/>
                </a:moveTo>
                <a:lnTo>
                  <a:pt x="192003" y="64801"/>
                </a:lnTo>
                <a:lnTo>
                  <a:pt x="187997" y="66150"/>
                </a:lnTo>
                <a:lnTo>
                  <a:pt x="234776" y="71380"/>
                </a:lnTo>
                <a:lnTo>
                  <a:pt x="284068" y="75799"/>
                </a:lnTo>
                <a:lnTo>
                  <a:pt x="284968" y="64801"/>
                </a:lnTo>
                <a:close/>
              </a:path>
              <a:path w="400050" h="171450">
                <a:moveTo>
                  <a:pt x="192003" y="64801"/>
                </a:moveTo>
                <a:lnTo>
                  <a:pt x="183800" y="65681"/>
                </a:lnTo>
                <a:lnTo>
                  <a:pt x="187997" y="66150"/>
                </a:lnTo>
                <a:lnTo>
                  <a:pt x="192003" y="648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3365320" y="3993379"/>
            <a:ext cx="379730" cy="546100"/>
          </a:xfrm>
          <a:custGeom>
            <a:avLst/>
            <a:gdLst/>
            <a:ahLst/>
            <a:cxnLst/>
            <a:rect l="l" t="t" r="r" b="b"/>
            <a:pathLst>
              <a:path w="379729" h="546100">
                <a:moveTo>
                  <a:pt x="225937" y="302467"/>
                </a:moveTo>
                <a:lnTo>
                  <a:pt x="202846" y="342386"/>
                </a:lnTo>
                <a:lnTo>
                  <a:pt x="146344" y="407132"/>
                </a:lnTo>
                <a:lnTo>
                  <a:pt x="113310" y="437775"/>
                </a:lnTo>
                <a:lnTo>
                  <a:pt x="77563" y="463712"/>
                </a:lnTo>
                <a:lnTo>
                  <a:pt x="39028" y="488438"/>
                </a:lnTo>
                <a:lnTo>
                  <a:pt x="0" y="514139"/>
                </a:lnTo>
                <a:lnTo>
                  <a:pt x="20953" y="545959"/>
                </a:lnTo>
                <a:lnTo>
                  <a:pt x="59982" y="520258"/>
                </a:lnTo>
                <a:lnTo>
                  <a:pt x="98137" y="495780"/>
                </a:lnTo>
                <a:lnTo>
                  <a:pt x="136353" y="468116"/>
                </a:lnTo>
                <a:lnTo>
                  <a:pt x="173183" y="434173"/>
                </a:lnTo>
                <a:lnTo>
                  <a:pt x="219988" y="382668"/>
                </a:lnTo>
                <a:lnTo>
                  <a:pt x="246835" y="343548"/>
                </a:lnTo>
                <a:lnTo>
                  <a:pt x="265758" y="303783"/>
                </a:lnTo>
                <a:lnTo>
                  <a:pt x="225487" y="303783"/>
                </a:lnTo>
                <a:lnTo>
                  <a:pt x="225937" y="302467"/>
                </a:lnTo>
                <a:close/>
              </a:path>
              <a:path w="379729" h="546100">
                <a:moveTo>
                  <a:pt x="226579" y="301222"/>
                </a:moveTo>
                <a:lnTo>
                  <a:pt x="225937" y="302467"/>
                </a:lnTo>
                <a:lnTo>
                  <a:pt x="225487" y="303783"/>
                </a:lnTo>
                <a:lnTo>
                  <a:pt x="226579" y="301222"/>
                </a:lnTo>
                <a:close/>
              </a:path>
              <a:path w="379729" h="546100">
                <a:moveTo>
                  <a:pt x="266635" y="301222"/>
                </a:moveTo>
                <a:lnTo>
                  <a:pt x="226579" y="301222"/>
                </a:lnTo>
                <a:lnTo>
                  <a:pt x="225487" y="303783"/>
                </a:lnTo>
                <a:lnTo>
                  <a:pt x="265758" y="303783"/>
                </a:lnTo>
                <a:lnTo>
                  <a:pt x="266635" y="301222"/>
                </a:lnTo>
                <a:close/>
              </a:path>
              <a:path w="379729" h="546100">
                <a:moveTo>
                  <a:pt x="298941" y="145180"/>
                </a:moveTo>
                <a:lnTo>
                  <a:pt x="292507" y="162786"/>
                </a:lnTo>
                <a:lnTo>
                  <a:pt x="283880" y="181763"/>
                </a:lnTo>
                <a:lnTo>
                  <a:pt x="263201" y="220527"/>
                </a:lnTo>
                <a:lnTo>
                  <a:pt x="242223" y="260648"/>
                </a:lnTo>
                <a:lnTo>
                  <a:pt x="232801" y="282425"/>
                </a:lnTo>
                <a:lnTo>
                  <a:pt x="225937" y="302467"/>
                </a:lnTo>
                <a:lnTo>
                  <a:pt x="226579" y="301222"/>
                </a:lnTo>
                <a:lnTo>
                  <a:pt x="266635" y="301222"/>
                </a:lnTo>
                <a:lnTo>
                  <a:pt x="268846" y="294767"/>
                </a:lnTo>
                <a:lnTo>
                  <a:pt x="277150" y="275870"/>
                </a:lnTo>
                <a:lnTo>
                  <a:pt x="296946" y="238217"/>
                </a:lnTo>
                <a:lnTo>
                  <a:pt x="317496" y="199696"/>
                </a:lnTo>
                <a:lnTo>
                  <a:pt x="327164" y="178612"/>
                </a:lnTo>
                <a:lnTo>
                  <a:pt x="335906" y="155041"/>
                </a:lnTo>
                <a:lnTo>
                  <a:pt x="336243" y="153678"/>
                </a:lnTo>
                <a:lnTo>
                  <a:pt x="337105" y="147241"/>
                </a:lnTo>
                <a:lnTo>
                  <a:pt x="298665" y="147241"/>
                </a:lnTo>
                <a:lnTo>
                  <a:pt x="298941" y="145180"/>
                </a:lnTo>
                <a:close/>
              </a:path>
              <a:path w="379729" h="546100">
                <a:moveTo>
                  <a:pt x="299671" y="143182"/>
                </a:moveTo>
                <a:lnTo>
                  <a:pt x="298941" y="145180"/>
                </a:lnTo>
                <a:lnTo>
                  <a:pt x="298665" y="147241"/>
                </a:lnTo>
                <a:lnTo>
                  <a:pt x="299671" y="143182"/>
                </a:lnTo>
                <a:close/>
              </a:path>
              <a:path w="379729" h="546100">
                <a:moveTo>
                  <a:pt x="337648" y="143182"/>
                </a:moveTo>
                <a:lnTo>
                  <a:pt x="299671" y="143182"/>
                </a:lnTo>
                <a:lnTo>
                  <a:pt x="298665" y="147241"/>
                </a:lnTo>
                <a:lnTo>
                  <a:pt x="337105" y="147241"/>
                </a:lnTo>
                <a:lnTo>
                  <a:pt x="337648" y="143182"/>
                </a:lnTo>
                <a:close/>
              </a:path>
              <a:path w="379729" h="546100">
                <a:moveTo>
                  <a:pt x="303739" y="111376"/>
                </a:moveTo>
                <a:lnTo>
                  <a:pt x="303601" y="112555"/>
                </a:lnTo>
                <a:lnTo>
                  <a:pt x="300841" y="130977"/>
                </a:lnTo>
                <a:lnTo>
                  <a:pt x="298941" y="145180"/>
                </a:lnTo>
                <a:lnTo>
                  <a:pt x="299671" y="143182"/>
                </a:lnTo>
                <a:lnTo>
                  <a:pt x="337648" y="143182"/>
                </a:lnTo>
                <a:lnTo>
                  <a:pt x="338604" y="136030"/>
                </a:lnTo>
                <a:lnTo>
                  <a:pt x="341279" y="118201"/>
                </a:lnTo>
                <a:lnTo>
                  <a:pt x="341574" y="115717"/>
                </a:lnTo>
                <a:lnTo>
                  <a:pt x="303739" y="111376"/>
                </a:lnTo>
                <a:close/>
              </a:path>
              <a:path w="379729" h="546100">
                <a:moveTo>
                  <a:pt x="369414" y="92391"/>
                </a:moveTo>
                <a:lnTo>
                  <a:pt x="305976" y="92391"/>
                </a:lnTo>
                <a:lnTo>
                  <a:pt x="343811" y="96865"/>
                </a:lnTo>
                <a:lnTo>
                  <a:pt x="341574" y="115717"/>
                </a:lnTo>
                <a:lnTo>
                  <a:pt x="379498" y="120069"/>
                </a:lnTo>
                <a:lnTo>
                  <a:pt x="369414" y="92391"/>
                </a:lnTo>
                <a:close/>
              </a:path>
              <a:path w="379729" h="546100">
                <a:moveTo>
                  <a:pt x="305976" y="92391"/>
                </a:moveTo>
                <a:lnTo>
                  <a:pt x="303739" y="111376"/>
                </a:lnTo>
                <a:lnTo>
                  <a:pt x="341574" y="115717"/>
                </a:lnTo>
                <a:lnTo>
                  <a:pt x="343811" y="96865"/>
                </a:lnTo>
                <a:lnTo>
                  <a:pt x="305976" y="92391"/>
                </a:lnTo>
                <a:close/>
              </a:path>
              <a:path w="379729" h="546100">
                <a:moveTo>
                  <a:pt x="335752" y="0"/>
                </a:moveTo>
                <a:lnTo>
                  <a:pt x="265944" y="107039"/>
                </a:lnTo>
                <a:lnTo>
                  <a:pt x="303739" y="111376"/>
                </a:lnTo>
                <a:lnTo>
                  <a:pt x="305976" y="92391"/>
                </a:lnTo>
                <a:lnTo>
                  <a:pt x="369414" y="92391"/>
                </a:lnTo>
                <a:lnTo>
                  <a:pt x="3357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2135381" y="4478191"/>
            <a:ext cx="463550" cy="167005"/>
          </a:xfrm>
          <a:custGeom>
            <a:avLst/>
            <a:gdLst/>
            <a:ahLst/>
            <a:cxnLst/>
            <a:rect l="l" t="t" r="r" b="b"/>
            <a:pathLst>
              <a:path w="463550" h="167004">
                <a:moveTo>
                  <a:pt x="417468" y="145992"/>
                </a:moveTo>
                <a:lnTo>
                  <a:pt x="432315" y="166947"/>
                </a:lnTo>
                <a:lnTo>
                  <a:pt x="460485" y="146988"/>
                </a:lnTo>
                <a:lnTo>
                  <a:pt x="418415" y="146988"/>
                </a:lnTo>
                <a:lnTo>
                  <a:pt x="417468" y="145992"/>
                </a:lnTo>
                <a:close/>
              </a:path>
              <a:path w="463550" h="167004">
                <a:moveTo>
                  <a:pt x="416676" y="144875"/>
                </a:moveTo>
                <a:lnTo>
                  <a:pt x="417468" y="145992"/>
                </a:lnTo>
                <a:lnTo>
                  <a:pt x="418415" y="146988"/>
                </a:lnTo>
                <a:lnTo>
                  <a:pt x="416676" y="144875"/>
                </a:lnTo>
                <a:close/>
              </a:path>
              <a:path w="463550" h="167004">
                <a:moveTo>
                  <a:pt x="463371" y="144875"/>
                </a:moveTo>
                <a:lnTo>
                  <a:pt x="416676" y="144875"/>
                </a:lnTo>
                <a:lnTo>
                  <a:pt x="418415" y="146988"/>
                </a:lnTo>
                <a:lnTo>
                  <a:pt x="460485" y="146988"/>
                </a:lnTo>
                <a:lnTo>
                  <a:pt x="463403" y="144920"/>
                </a:lnTo>
                <a:close/>
              </a:path>
              <a:path w="463550" h="167004">
                <a:moveTo>
                  <a:pt x="401705" y="129413"/>
                </a:moveTo>
                <a:lnTo>
                  <a:pt x="417468" y="145992"/>
                </a:lnTo>
                <a:lnTo>
                  <a:pt x="416676" y="144875"/>
                </a:lnTo>
                <a:lnTo>
                  <a:pt x="463371" y="144875"/>
                </a:lnTo>
                <a:lnTo>
                  <a:pt x="453013" y="130256"/>
                </a:lnTo>
                <a:lnTo>
                  <a:pt x="402772" y="130256"/>
                </a:lnTo>
                <a:lnTo>
                  <a:pt x="401705" y="129413"/>
                </a:lnTo>
                <a:close/>
              </a:path>
              <a:path w="463550" h="167004">
                <a:moveTo>
                  <a:pt x="400770" y="128430"/>
                </a:moveTo>
                <a:lnTo>
                  <a:pt x="401705" y="129413"/>
                </a:lnTo>
                <a:lnTo>
                  <a:pt x="402772" y="130256"/>
                </a:lnTo>
                <a:lnTo>
                  <a:pt x="400770" y="128430"/>
                </a:lnTo>
                <a:close/>
              </a:path>
              <a:path w="463550" h="167004">
                <a:moveTo>
                  <a:pt x="451720" y="128430"/>
                </a:moveTo>
                <a:lnTo>
                  <a:pt x="400770" y="128430"/>
                </a:lnTo>
                <a:lnTo>
                  <a:pt x="402772" y="130256"/>
                </a:lnTo>
                <a:lnTo>
                  <a:pt x="453013" y="130256"/>
                </a:lnTo>
                <a:lnTo>
                  <a:pt x="451720" y="128430"/>
                </a:lnTo>
                <a:close/>
              </a:path>
              <a:path w="463550" h="167004">
                <a:moveTo>
                  <a:pt x="391468" y="75722"/>
                </a:moveTo>
                <a:lnTo>
                  <a:pt x="174082" y="75722"/>
                </a:lnTo>
                <a:lnTo>
                  <a:pt x="225588" y="76192"/>
                </a:lnTo>
                <a:lnTo>
                  <a:pt x="250855" y="77431"/>
                </a:lnTo>
                <a:lnTo>
                  <a:pt x="299463" y="83254"/>
                </a:lnTo>
                <a:lnTo>
                  <a:pt x="344056" y="95142"/>
                </a:lnTo>
                <a:lnTo>
                  <a:pt x="383330" y="114909"/>
                </a:lnTo>
                <a:lnTo>
                  <a:pt x="401705" y="129413"/>
                </a:lnTo>
                <a:lnTo>
                  <a:pt x="400770" y="128430"/>
                </a:lnTo>
                <a:lnTo>
                  <a:pt x="451720" y="128430"/>
                </a:lnTo>
                <a:lnTo>
                  <a:pt x="447238" y="122104"/>
                </a:lnTo>
                <a:lnTo>
                  <a:pt x="446656" y="121396"/>
                </a:lnTo>
                <a:lnTo>
                  <a:pt x="427757" y="101521"/>
                </a:lnTo>
                <a:lnTo>
                  <a:pt x="427088" y="100910"/>
                </a:lnTo>
                <a:lnTo>
                  <a:pt x="406937" y="85003"/>
                </a:lnTo>
                <a:lnTo>
                  <a:pt x="391468" y="75722"/>
                </a:lnTo>
                <a:close/>
              </a:path>
              <a:path w="463550" h="167004">
                <a:moveTo>
                  <a:pt x="119515" y="0"/>
                </a:moveTo>
                <a:lnTo>
                  <a:pt x="0" y="45237"/>
                </a:lnTo>
                <a:lnTo>
                  <a:pt x="107899" y="113708"/>
                </a:lnTo>
                <a:lnTo>
                  <a:pt x="111832" y="75211"/>
                </a:lnTo>
                <a:lnTo>
                  <a:pt x="93386" y="73917"/>
                </a:lnTo>
                <a:lnTo>
                  <a:pt x="96126" y="35916"/>
                </a:lnTo>
                <a:lnTo>
                  <a:pt x="115846" y="35916"/>
                </a:lnTo>
                <a:lnTo>
                  <a:pt x="119515" y="0"/>
                </a:lnTo>
                <a:close/>
              </a:path>
              <a:path w="463550" h="167004">
                <a:moveTo>
                  <a:pt x="115698" y="37369"/>
                </a:moveTo>
                <a:lnTo>
                  <a:pt x="111832" y="75211"/>
                </a:lnTo>
                <a:lnTo>
                  <a:pt x="123381" y="76022"/>
                </a:lnTo>
                <a:lnTo>
                  <a:pt x="391468" y="75722"/>
                </a:lnTo>
                <a:lnTo>
                  <a:pt x="333941" y="52030"/>
                </a:lnTo>
                <a:lnTo>
                  <a:pt x="281233" y="42026"/>
                </a:lnTo>
                <a:lnTo>
                  <a:pt x="227481" y="38139"/>
                </a:lnTo>
                <a:lnTo>
                  <a:pt x="123158" y="37923"/>
                </a:lnTo>
                <a:lnTo>
                  <a:pt x="115698" y="37369"/>
                </a:lnTo>
                <a:close/>
              </a:path>
              <a:path w="463550" h="167004">
                <a:moveTo>
                  <a:pt x="96126" y="35916"/>
                </a:moveTo>
                <a:lnTo>
                  <a:pt x="93386" y="73917"/>
                </a:lnTo>
                <a:lnTo>
                  <a:pt x="111832" y="75211"/>
                </a:lnTo>
                <a:lnTo>
                  <a:pt x="115698" y="37369"/>
                </a:lnTo>
                <a:lnTo>
                  <a:pt x="96126" y="35916"/>
                </a:lnTo>
                <a:close/>
              </a:path>
              <a:path w="463550" h="167004">
                <a:moveTo>
                  <a:pt x="174442" y="37623"/>
                </a:moveTo>
                <a:lnTo>
                  <a:pt x="123158" y="37923"/>
                </a:lnTo>
                <a:lnTo>
                  <a:pt x="205272" y="37923"/>
                </a:lnTo>
                <a:lnTo>
                  <a:pt x="174442" y="37623"/>
                </a:lnTo>
                <a:close/>
              </a:path>
              <a:path w="463550" h="167004">
                <a:moveTo>
                  <a:pt x="115846" y="35916"/>
                </a:moveTo>
                <a:lnTo>
                  <a:pt x="96126" y="35916"/>
                </a:lnTo>
                <a:lnTo>
                  <a:pt x="115698" y="37369"/>
                </a:lnTo>
                <a:lnTo>
                  <a:pt x="115846" y="35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1986094" y="5063895"/>
            <a:ext cx="496570" cy="199390"/>
          </a:xfrm>
          <a:custGeom>
            <a:avLst/>
            <a:gdLst/>
            <a:ahLst/>
            <a:cxnLst/>
            <a:rect l="l" t="t" r="r" b="b"/>
            <a:pathLst>
              <a:path w="496569" h="199389">
                <a:moveTo>
                  <a:pt x="89851" y="77513"/>
                </a:moveTo>
                <a:lnTo>
                  <a:pt x="113471" y="97922"/>
                </a:lnTo>
                <a:lnTo>
                  <a:pt x="162081" y="143649"/>
                </a:lnTo>
                <a:lnTo>
                  <a:pt x="174329" y="154331"/>
                </a:lnTo>
                <a:lnTo>
                  <a:pt x="212918" y="180604"/>
                </a:lnTo>
                <a:lnTo>
                  <a:pt x="278964" y="193978"/>
                </a:lnTo>
                <a:lnTo>
                  <a:pt x="393068" y="198824"/>
                </a:lnTo>
                <a:lnTo>
                  <a:pt x="394835" y="198647"/>
                </a:lnTo>
                <a:lnTo>
                  <a:pt x="449925" y="181987"/>
                </a:lnTo>
                <a:lnTo>
                  <a:pt x="484974" y="163013"/>
                </a:lnTo>
                <a:lnTo>
                  <a:pt x="487525" y="161216"/>
                </a:lnTo>
                <a:lnTo>
                  <a:pt x="387506" y="161216"/>
                </a:lnTo>
                <a:lnTo>
                  <a:pt x="390099" y="160584"/>
                </a:lnTo>
                <a:lnTo>
                  <a:pt x="317987" y="158076"/>
                </a:lnTo>
                <a:lnTo>
                  <a:pt x="281162" y="155942"/>
                </a:lnTo>
                <a:lnTo>
                  <a:pt x="244949" y="151683"/>
                </a:lnTo>
                <a:lnTo>
                  <a:pt x="239722" y="150286"/>
                </a:lnTo>
                <a:lnTo>
                  <a:pt x="239012" y="150286"/>
                </a:lnTo>
                <a:lnTo>
                  <a:pt x="236178" y="149339"/>
                </a:lnTo>
                <a:lnTo>
                  <a:pt x="236778" y="149339"/>
                </a:lnTo>
                <a:lnTo>
                  <a:pt x="227796" y="145529"/>
                </a:lnTo>
                <a:lnTo>
                  <a:pt x="187158" y="114965"/>
                </a:lnTo>
                <a:lnTo>
                  <a:pt x="148144" y="78261"/>
                </a:lnTo>
                <a:lnTo>
                  <a:pt x="91027" y="78261"/>
                </a:lnTo>
                <a:lnTo>
                  <a:pt x="89851" y="77513"/>
                </a:lnTo>
                <a:close/>
              </a:path>
              <a:path w="496569" h="199389">
                <a:moveTo>
                  <a:pt x="390099" y="160584"/>
                </a:moveTo>
                <a:lnTo>
                  <a:pt x="387506" y="161216"/>
                </a:lnTo>
                <a:lnTo>
                  <a:pt x="392756" y="160685"/>
                </a:lnTo>
                <a:lnTo>
                  <a:pt x="390099" y="160584"/>
                </a:lnTo>
                <a:close/>
              </a:path>
              <a:path w="496569" h="199389">
                <a:moveTo>
                  <a:pt x="474512" y="123776"/>
                </a:moveTo>
                <a:lnTo>
                  <a:pt x="433050" y="147828"/>
                </a:lnTo>
                <a:lnTo>
                  <a:pt x="390099" y="160584"/>
                </a:lnTo>
                <a:lnTo>
                  <a:pt x="392756" y="160685"/>
                </a:lnTo>
                <a:lnTo>
                  <a:pt x="387506" y="161216"/>
                </a:lnTo>
                <a:lnTo>
                  <a:pt x="487525" y="161216"/>
                </a:lnTo>
                <a:lnTo>
                  <a:pt x="496458" y="154922"/>
                </a:lnTo>
                <a:lnTo>
                  <a:pt x="474512" y="123776"/>
                </a:lnTo>
                <a:close/>
              </a:path>
              <a:path w="496569" h="199389">
                <a:moveTo>
                  <a:pt x="236178" y="149339"/>
                </a:moveTo>
                <a:lnTo>
                  <a:pt x="239012" y="150286"/>
                </a:lnTo>
                <a:lnTo>
                  <a:pt x="237802" y="149773"/>
                </a:lnTo>
                <a:lnTo>
                  <a:pt x="236178" y="149339"/>
                </a:lnTo>
                <a:close/>
              </a:path>
              <a:path w="496569" h="199389">
                <a:moveTo>
                  <a:pt x="237802" y="149773"/>
                </a:moveTo>
                <a:lnTo>
                  <a:pt x="239012" y="150286"/>
                </a:lnTo>
                <a:lnTo>
                  <a:pt x="239722" y="150286"/>
                </a:lnTo>
                <a:lnTo>
                  <a:pt x="237802" y="149773"/>
                </a:lnTo>
                <a:close/>
              </a:path>
              <a:path w="496569" h="199389">
                <a:moveTo>
                  <a:pt x="236778" y="149339"/>
                </a:moveTo>
                <a:lnTo>
                  <a:pt x="236178" y="149339"/>
                </a:lnTo>
                <a:lnTo>
                  <a:pt x="237802" y="149773"/>
                </a:lnTo>
                <a:lnTo>
                  <a:pt x="236778" y="149339"/>
                </a:lnTo>
                <a:close/>
              </a:path>
              <a:path w="496569" h="199389">
                <a:moveTo>
                  <a:pt x="0" y="0"/>
                </a:moveTo>
                <a:lnTo>
                  <a:pt x="67906" y="108254"/>
                </a:lnTo>
                <a:lnTo>
                  <a:pt x="87524" y="76033"/>
                </a:lnTo>
                <a:lnTo>
                  <a:pt x="71132" y="65609"/>
                </a:lnTo>
                <a:lnTo>
                  <a:pt x="91579" y="33459"/>
                </a:lnTo>
                <a:lnTo>
                  <a:pt x="113446" y="33459"/>
                </a:lnTo>
                <a:lnTo>
                  <a:pt x="127347" y="10627"/>
                </a:lnTo>
                <a:lnTo>
                  <a:pt x="0" y="0"/>
                </a:lnTo>
                <a:close/>
              </a:path>
              <a:path w="496569" h="199389">
                <a:moveTo>
                  <a:pt x="88786" y="76593"/>
                </a:moveTo>
                <a:lnTo>
                  <a:pt x="89851" y="77513"/>
                </a:lnTo>
                <a:lnTo>
                  <a:pt x="91027" y="78261"/>
                </a:lnTo>
                <a:lnTo>
                  <a:pt x="88786" y="76593"/>
                </a:lnTo>
                <a:close/>
              </a:path>
              <a:path w="496569" h="199389">
                <a:moveTo>
                  <a:pt x="146378" y="76593"/>
                </a:moveTo>
                <a:lnTo>
                  <a:pt x="88786" y="76593"/>
                </a:lnTo>
                <a:lnTo>
                  <a:pt x="91027" y="78261"/>
                </a:lnTo>
                <a:lnTo>
                  <a:pt x="148144" y="78261"/>
                </a:lnTo>
                <a:lnTo>
                  <a:pt x="146378" y="76593"/>
                </a:lnTo>
                <a:close/>
              </a:path>
              <a:path w="496569" h="199389">
                <a:moveTo>
                  <a:pt x="107342" y="43484"/>
                </a:moveTo>
                <a:lnTo>
                  <a:pt x="87524" y="76033"/>
                </a:lnTo>
                <a:lnTo>
                  <a:pt x="89851" y="77513"/>
                </a:lnTo>
                <a:lnTo>
                  <a:pt x="88786" y="76593"/>
                </a:lnTo>
                <a:lnTo>
                  <a:pt x="146378" y="76593"/>
                </a:lnTo>
                <a:lnTo>
                  <a:pt x="139630" y="70220"/>
                </a:lnTo>
                <a:lnTo>
                  <a:pt x="113007" y="47167"/>
                </a:lnTo>
                <a:lnTo>
                  <a:pt x="112260" y="46612"/>
                </a:lnTo>
                <a:lnTo>
                  <a:pt x="107342" y="43484"/>
                </a:lnTo>
                <a:close/>
              </a:path>
              <a:path w="496569" h="199389">
                <a:moveTo>
                  <a:pt x="91579" y="33459"/>
                </a:moveTo>
                <a:lnTo>
                  <a:pt x="71132" y="65609"/>
                </a:lnTo>
                <a:lnTo>
                  <a:pt x="87524" y="76033"/>
                </a:lnTo>
                <a:lnTo>
                  <a:pt x="107342" y="43484"/>
                </a:lnTo>
                <a:lnTo>
                  <a:pt x="91579" y="33459"/>
                </a:lnTo>
                <a:close/>
              </a:path>
              <a:path w="496569" h="199389">
                <a:moveTo>
                  <a:pt x="113446" y="33459"/>
                </a:moveTo>
                <a:lnTo>
                  <a:pt x="91579" y="33459"/>
                </a:lnTo>
                <a:lnTo>
                  <a:pt x="107342" y="43484"/>
                </a:lnTo>
                <a:lnTo>
                  <a:pt x="113446" y="334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2706028" y="5306213"/>
            <a:ext cx="244566" cy="247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1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0" dirty="0">
                <a:ea typeface="+mn-ea"/>
                <a:cs typeface="+mn-ea"/>
                <a:sym typeface="+mn-lt"/>
              </a:rPr>
              <a:t>K-means: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another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Demo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250012" y="1275079"/>
            <a:ext cx="8643975" cy="474642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84140" marR="340360" indent="-457200">
              <a:lnSpc>
                <a:spcPts val="2300"/>
              </a:lnSpc>
              <a:spcBef>
                <a:spcPts val="360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User set up the number of  clusters they’d like. (e.g.  K=5)</a:t>
            </a:r>
          </a:p>
          <a:p>
            <a:pPr marL="5184775" marR="428625" indent="-457200">
              <a:lnSpc>
                <a:spcPts val="2300"/>
              </a:lnSpc>
              <a:spcBef>
                <a:spcPts val="1210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Randomly guess K cluster 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locations</a:t>
            </a:r>
          </a:p>
          <a:p>
            <a:pPr marL="5184775" marR="182880" indent="-457200">
              <a:lnSpc>
                <a:spcPct val="89800"/>
              </a:lnSpc>
              <a:spcBef>
                <a:spcPts val="1205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Each data point finds out  which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it’s closest to.  (Thus each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“owns” a  set of data points)</a:t>
            </a:r>
          </a:p>
          <a:p>
            <a:pPr marL="5184775" marR="5080" indent="-457200">
              <a:lnSpc>
                <a:spcPts val="2300"/>
              </a:lnSpc>
              <a:spcBef>
                <a:spcPts val="1245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Each </a:t>
            </a:r>
            <a:r>
              <a:rPr lang="en-US" sz="2100" spc="-5" dirty="0" err="1">
                <a:ea typeface="+mn-ea"/>
                <a:cs typeface="+mn-ea"/>
                <a:sym typeface="+mn-lt"/>
              </a:rPr>
              <a:t>centre</a:t>
            </a:r>
            <a:r>
              <a:rPr lang="en-US" sz="2100" spc="-5" dirty="0">
                <a:ea typeface="+mn-ea"/>
                <a:cs typeface="+mn-ea"/>
                <a:sym typeface="+mn-lt"/>
              </a:rPr>
              <a:t> finds the  centroid of the points it owns</a:t>
            </a:r>
          </a:p>
          <a:p>
            <a:pPr marL="5184775" indent="-4572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…and jumps there</a:t>
            </a:r>
          </a:p>
          <a:p>
            <a:pPr marL="5184775" indent="-4572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AutoNum type="arabicPeriod"/>
              <a:tabLst>
                <a:tab pos="5184775" algn="l"/>
                <a:tab pos="5185410" algn="l"/>
              </a:tabLst>
            </a:pPr>
            <a:r>
              <a:rPr lang="en-US" sz="2100" spc="-5" dirty="0">
                <a:ea typeface="+mn-ea"/>
                <a:cs typeface="+mn-ea"/>
                <a:sym typeface="+mn-lt"/>
              </a:rPr>
              <a:t>…Repeat until terminated!</a:t>
            </a:r>
          </a:p>
        </p:txBody>
      </p:sp>
      <p:sp>
        <p:nvSpPr>
          <p:cNvPr id="8" name="object 5"/>
          <p:cNvSpPr/>
          <p:nvPr/>
        </p:nvSpPr>
        <p:spPr>
          <a:xfrm>
            <a:off x="336656" y="1218112"/>
            <a:ext cx="4495980" cy="497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2682384" y="4811974"/>
            <a:ext cx="53340" cy="56515"/>
          </a:xfrm>
          <a:custGeom>
            <a:avLst/>
            <a:gdLst/>
            <a:ahLst/>
            <a:cxnLst/>
            <a:rect l="l" t="t" r="r" b="b"/>
            <a:pathLst>
              <a:path w="53339" h="56514">
                <a:moveTo>
                  <a:pt x="26470" y="0"/>
                </a:moveTo>
                <a:lnTo>
                  <a:pt x="16167" y="2206"/>
                </a:lnTo>
                <a:lnTo>
                  <a:pt x="7753" y="8223"/>
                </a:lnTo>
                <a:lnTo>
                  <a:pt x="2080" y="17148"/>
                </a:lnTo>
                <a:lnTo>
                  <a:pt x="0" y="28077"/>
                </a:lnTo>
                <a:lnTo>
                  <a:pt x="2080" y="39005"/>
                </a:lnTo>
                <a:lnTo>
                  <a:pt x="7753" y="47929"/>
                </a:lnTo>
                <a:lnTo>
                  <a:pt x="16167" y="53946"/>
                </a:lnTo>
                <a:lnTo>
                  <a:pt x="26470" y="56153"/>
                </a:lnTo>
                <a:lnTo>
                  <a:pt x="36774" y="53946"/>
                </a:lnTo>
                <a:lnTo>
                  <a:pt x="45189" y="47929"/>
                </a:lnTo>
                <a:lnTo>
                  <a:pt x="50862" y="39005"/>
                </a:lnTo>
                <a:lnTo>
                  <a:pt x="52942" y="28077"/>
                </a:lnTo>
                <a:lnTo>
                  <a:pt x="50862" y="17148"/>
                </a:lnTo>
                <a:lnTo>
                  <a:pt x="45189" y="8223"/>
                </a:lnTo>
                <a:lnTo>
                  <a:pt x="36774" y="2206"/>
                </a:lnTo>
                <a:lnTo>
                  <a:pt x="264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3268818" y="4189959"/>
            <a:ext cx="54610" cy="56515"/>
          </a:xfrm>
          <a:custGeom>
            <a:avLst/>
            <a:gdLst/>
            <a:ahLst/>
            <a:cxnLst/>
            <a:rect l="l" t="t" r="r" b="b"/>
            <a:pathLst>
              <a:path w="54610" h="56514">
                <a:moveTo>
                  <a:pt x="27148" y="0"/>
                </a:moveTo>
                <a:lnTo>
                  <a:pt x="16581" y="2206"/>
                </a:lnTo>
                <a:lnTo>
                  <a:pt x="7951" y="8223"/>
                </a:lnTo>
                <a:lnTo>
                  <a:pt x="2133" y="17148"/>
                </a:lnTo>
                <a:lnTo>
                  <a:pt x="0" y="28077"/>
                </a:lnTo>
                <a:lnTo>
                  <a:pt x="2133" y="39006"/>
                </a:lnTo>
                <a:lnTo>
                  <a:pt x="7951" y="47930"/>
                </a:lnTo>
                <a:lnTo>
                  <a:pt x="16581" y="53947"/>
                </a:lnTo>
                <a:lnTo>
                  <a:pt x="27148" y="56154"/>
                </a:lnTo>
                <a:lnTo>
                  <a:pt x="37716" y="53947"/>
                </a:lnTo>
                <a:lnTo>
                  <a:pt x="46346" y="47930"/>
                </a:lnTo>
                <a:lnTo>
                  <a:pt x="52165" y="39006"/>
                </a:lnTo>
                <a:lnTo>
                  <a:pt x="54298" y="28077"/>
                </a:lnTo>
                <a:lnTo>
                  <a:pt x="52165" y="17148"/>
                </a:lnTo>
                <a:lnTo>
                  <a:pt x="46346" y="8223"/>
                </a:lnTo>
                <a:lnTo>
                  <a:pt x="37716" y="2206"/>
                </a:lnTo>
                <a:lnTo>
                  <a:pt x="27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4181045" y="2750111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6470" y="0"/>
                </a:moveTo>
                <a:lnTo>
                  <a:pt x="16167" y="2263"/>
                </a:lnTo>
                <a:lnTo>
                  <a:pt x="7753" y="8434"/>
                </a:lnTo>
                <a:lnTo>
                  <a:pt x="2080" y="17588"/>
                </a:lnTo>
                <a:lnTo>
                  <a:pt x="0" y="28797"/>
                </a:lnTo>
                <a:lnTo>
                  <a:pt x="2080" y="40005"/>
                </a:lnTo>
                <a:lnTo>
                  <a:pt x="7753" y="49158"/>
                </a:lnTo>
                <a:lnTo>
                  <a:pt x="16167" y="55330"/>
                </a:lnTo>
                <a:lnTo>
                  <a:pt x="26470" y="57593"/>
                </a:lnTo>
                <a:lnTo>
                  <a:pt x="36774" y="55330"/>
                </a:lnTo>
                <a:lnTo>
                  <a:pt x="45189" y="49158"/>
                </a:lnTo>
                <a:lnTo>
                  <a:pt x="50862" y="40005"/>
                </a:lnTo>
                <a:lnTo>
                  <a:pt x="52942" y="28797"/>
                </a:lnTo>
                <a:lnTo>
                  <a:pt x="50862" y="17588"/>
                </a:lnTo>
                <a:lnTo>
                  <a:pt x="45189" y="8434"/>
                </a:lnTo>
                <a:lnTo>
                  <a:pt x="36774" y="2263"/>
                </a:lnTo>
                <a:lnTo>
                  <a:pt x="264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1574680" y="4397297"/>
            <a:ext cx="54610" cy="56515"/>
          </a:xfrm>
          <a:custGeom>
            <a:avLst/>
            <a:gdLst/>
            <a:ahLst/>
            <a:cxnLst/>
            <a:rect l="l" t="t" r="r" b="b"/>
            <a:pathLst>
              <a:path w="54610" h="56514">
                <a:moveTo>
                  <a:pt x="27148" y="0"/>
                </a:moveTo>
                <a:lnTo>
                  <a:pt x="16581" y="2206"/>
                </a:lnTo>
                <a:lnTo>
                  <a:pt x="7951" y="8223"/>
                </a:lnTo>
                <a:lnTo>
                  <a:pt x="2133" y="17148"/>
                </a:lnTo>
                <a:lnTo>
                  <a:pt x="0" y="28077"/>
                </a:lnTo>
                <a:lnTo>
                  <a:pt x="2133" y="39006"/>
                </a:lnTo>
                <a:lnTo>
                  <a:pt x="7951" y="47930"/>
                </a:lnTo>
                <a:lnTo>
                  <a:pt x="16581" y="53947"/>
                </a:lnTo>
                <a:lnTo>
                  <a:pt x="27148" y="56154"/>
                </a:lnTo>
                <a:lnTo>
                  <a:pt x="37716" y="53947"/>
                </a:lnTo>
                <a:lnTo>
                  <a:pt x="46346" y="47930"/>
                </a:lnTo>
                <a:lnTo>
                  <a:pt x="52165" y="39006"/>
                </a:lnTo>
                <a:lnTo>
                  <a:pt x="54298" y="28077"/>
                </a:lnTo>
                <a:lnTo>
                  <a:pt x="52165" y="17148"/>
                </a:lnTo>
                <a:lnTo>
                  <a:pt x="46346" y="8223"/>
                </a:lnTo>
                <a:lnTo>
                  <a:pt x="37716" y="2206"/>
                </a:lnTo>
                <a:lnTo>
                  <a:pt x="27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2552066" y="2476539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4">
                <a:moveTo>
                  <a:pt x="26471" y="0"/>
                </a:moveTo>
                <a:lnTo>
                  <a:pt x="16167" y="2149"/>
                </a:lnTo>
                <a:lnTo>
                  <a:pt x="7753" y="8013"/>
                </a:lnTo>
                <a:lnTo>
                  <a:pt x="2080" y="16708"/>
                </a:lnTo>
                <a:lnTo>
                  <a:pt x="0" y="27357"/>
                </a:lnTo>
                <a:lnTo>
                  <a:pt x="2080" y="38005"/>
                </a:lnTo>
                <a:lnTo>
                  <a:pt x="7753" y="46701"/>
                </a:lnTo>
                <a:lnTo>
                  <a:pt x="16167" y="52564"/>
                </a:lnTo>
                <a:lnTo>
                  <a:pt x="26471" y="54714"/>
                </a:lnTo>
                <a:lnTo>
                  <a:pt x="36775" y="52564"/>
                </a:lnTo>
                <a:lnTo>
                  <a:pt x="45189" y="46701"/>
                </a:lnTo>
                <a:lnTo>
                  <a:pt x="50862" y="38005"/>
                </a:lnTo>
                <a:lnTo>
                  <a:pt x="52942" y="27357"/>
                </a:lnTo>
                <a:lnTo>
                  <a:pt x="50862" y="16708"/>
                </a:lnTo>
                <a:lnTo>
                  <a:pt x="45189" y="8013"/>
                </a:lnTo>
                <a:lnTo>
                  <a:pt x="36775" y="2149"/>
                </a:lnTo>
                <a:lnTo>
                  <a:pt x="264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486906" y="3151828"/>
            <a:ext cx="847090" cy="553085"/>
          </a:xfrm>
          <a:custGeom>
            <a:avLst/>
            <a:gdLst/>
            <a:ahLst/>
            <a:cxnLst/>
            <a:rect l="l" t="t" r="r" b="b"/>
            <a:pathLst>
              <a:path w="847089" h="553085">
                <a:moveTo>
                  <a:pt x="0" y="552902"/>
                </a:moveTo>
                <a:lnTo>
                  <a:pt x="84706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3333975" y="1424011"/>
            <a:ext cx="326390" cy="1727835"/>
          </a:xfrm>
          <a:custGeom>
            <a:avLst/>
            <a:gdLst/>
            <a:ahLst/>
            <a:cxnLst/>
            <a:rect l="l" t="t" r="r" b="b"/>
            <a:pathLst>
              <a:path w="326389" h="1727835">
                <a:moveTo>
                  <a:pt x="325796" y="0"/>
                </a:moveTo>
                <a:lnTo>
                  <a:pt x="0" y="17278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3333975" y="3151830"/>
            <a:ext cx="1433830" cy="967740"/>
          </a:xfrm>
          <a:custGeom>
            <a:avLst/>
            <a:gdLst/>
            <a:ahLst/>
            <a:cxnLst/>
            <a:rect l="l" t="t" r="r" b="b"/>
            <a:pathLst>
              <a:path w="1433829" h="967739">
                <a:moveTo>
                  <a:pt x="0" y="0"/>
                </a:moveTo>
                <a:lnTo>
                  <a:pt x="1433501" y="9675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857929" y="2598926"/>
            <a:ext cx="1629410" cy="1106170"/>
          </a:xfrm>
          <a:custGeom>
            <a:avLst/>
            <a:gdLst/>
            <a:ahLst/>
            <a:cxnLst/>
            <a:rect l="l" t="t" r="r" b="b"/>
            <a:pathLst>
              <a:path w="1629410" h="1106170">
                <a:moveTo>
                  <a:pt x="0" y="0"/>
                </a:moveTo>
                <a:lnTo>
                  <a:pt x="1628979" y="11058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1770156" y="3704730"/>
            <a:ext cx="716915" cy="2004695"/>
          </a:xfrm>
          <a:custGeom>
            <a:avLst/>
            <a:gdLst/>
            <a:ahLst/>
            <a:cxnLst/>
            <a:rect l="l" t="t" r="r" b="b"/>
            <a:pathLst>
              <a:path w="716914" h="2004695">
                <a:moveTo>
                  <a:pt x="716751" y="0"/>
                </a:moveTo>
                <a:lnTo>
                  <a:pt x="0" y="20042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2421747" y="3912069"/>
            <a:ext cx="1759585" cy="1797050"/>
          </a:xfrm>
          <a:custGeom>
            <a:avLst/>
            <a:gdLst/>
            <a:ahLst/>
            <a:cxnLst/>
            <a:rect l="l" t="t" r="r" b="b"/>
            <a:pathLst>
              <a:path w="1759585" h="1797050">
                <a:moveTo>
                  <a:pt x="0" y="0"/>
                </a:moveTo>
                <a:lnTo>
                  <a:pt x="1759297" y="17969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8175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K-means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4283154" y="1390650"/>
            <a:ext cx="4708525" cy="485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5638879" y="4133850"/>
            <a:ext cx="838200" cy="1600200"/>
          </a:xfrm>
          <a:custGeom>
            <a:avLst/>
            <a:gdLst/>
            <a:ahLst/>
            <a:cxnLst/>
            <a:rect l="l" t="t" r="r" b="b"/>
            <a:pathLst>
              <a:path w="838200" h="1600200">
                <a:moveTo>
                  <a:pt x="838200" y="0"/>
                </a:moveTo>
                <a:lnTo>
                  <a:pt x="0" y="1600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7086679" y="1771650"/>
            <a:ext cx="762000" cy="1752600"/>
          </a:xfrm>
          <a:custGeom>
            <a:avLst/>
            <a:gdLst/>
            <a:ahLst/>
            <a:cxnLst/>
            <a:rect l="l" t="t" r="r" b="b"/>
            <a:pathLst>
              <a:path w="762000" h="1752600">
                <a:moveTo>
                  <a:pt x="762000" y="0"/>
                </a:moveTo>
                <a:lnTo>
                  <a:pt x="0" y="1752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6477079" y="4133850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0"/>
                </a:moveTo>
                <a:lnTo>
                  <a:pt x="1676400" y="1447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5029279" y="2990850"/>
            <a:ext cx="1295400" cy="838200"/>
          </a:xfrm>
          <a:custGeom>
            <a:avLst/>
            <a:gdLst/>
            <a:ahLst/>
            <a:cxnLst/>
            <a:rect l="l" t="t" r="r" b="b"/>
            <a:pathLst>
              <a:path w="1295400" h="838200">
                <a:moveTo>
                  <a:pt x="0" y="0"/>
                </a:moveTo>
                <a:lnTo>
                  <a:pt x="1295400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7086679" y="352425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0"/>
                </a:moveTo>
                <a:lnTo>
                  <a:pt x="182880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6324679" y="382905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0"/>
                </a:moveTo>
                <a:lnTo>
                  <a:pt x="15240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5567441" y="4514850"/>
            <a:ext cx="71437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2"/>
          <p:cNvSpPr/>
          <p:nvPr/>
        </p:nvSpPr>
        <p:spPr>
          <a:xfrm>
            <a:off x="6558041" y="2692400"/>
            <a:ext cx="71437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3"/>
          <p:cNvSpPr/>
          <p:nvPr/>
        </p:nvSpPr>
        <p:spPr>
          <a:xfrm>
            <a:off x="6705679" y="4978400"/>
            <a:ext cx="71437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4"/>
          <p:cNvSpPr/>
          <p:nvPr/>
        </p:nvSpPr>
        <p:spPr>
          <a:xfrm>
            <a:off x="7315279" y="4362450"/>
            <a:ext cx="71437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8229679" y="2990850"/>
            <a:ext cx="71437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16"/>
          <p:cNvSpPr/>
          <p:nvPr/>
        </p:nvSpPr>
        <p:spPr>
          <a:xfrm>
            <a:off x="6324679" y="352425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421942" y="1574482"/>
            <a:ext cx="3628390" cy="389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6034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cs typeface="+mn-ea"/>
                <a:sym typeface="+mn-lt"/>
              </a:rPr>
              <a:t>Ask user how </a:t>
            </a:r>
            <a:r>
              <a:rPr sz="2000" spc="-10" dirty="0">
                <a:cs typeface="+mn-ea"/>
                <a:sym typeface="+mn-lt"/>
              </a:rPr>
              <a:t>many </a:t>
            </a:r>
            <a:r>
              <a:rPr sz="2000" spc="-5" dirty="0">
                <a:cs typeface="+mn-ea"/>
                <a:sym typeface="+mn-lt"/>
              </a:rPr>
              <a:t>clusters  </a:t>
            </a:r>
            <a:r>
              <a:rPr sz="2000" dirty="0">
                <a:cs typeface="+mn-ea"/>
                <a:sym typeface="+mn-lt"/>
              </a:rPr>
              <a:t>they’d </a:t>
            </a:r>
            <a:r>
              <a:rPr sz="2000" spc="-5" dirty="0">
                <a:cs typeface="+mn-ea"/>
                <a:sym typeface="+mn-lt"/>
              </a:rPr>
              <a:t>like. </a:t>
            </a:r>
            <a:r>
              <a:rPr sz="2000" spc="-5" dirty="0">
                <a:solidFill>
                  <a:srgbClr val="008000"/>
                </a:solidFill>
                <a:cs typeface="+mn-ea"/>
                <a:sym typeface="+mn-lt"/>
              </a:rPr>
              <a:t>(e.g.</a:t>
            </a:r>
            <a:r>
              <a:rPr sz="2000" spc="-45" dirty="0">
                <a:solidFill>
                  <a:srgbClr val="008000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008000"/>
                </a:solidFill>
                <a:cs typeface="+mn-ea"/>
                <a:sym typeface="+mn-lt"/>
              </a:rPr>
              <a:t>k=5)</a:t>
            </a:r>
            <a:endParaRPr sz="2000" dirty="0">
              <a:cs typeface="+mn-ea"/>
              <a:sym typeface="+mn-lt"/>
            </a:endParaRPr>
          </a:p>
          <a:p>
            <a:pPr marL="469900" marR="29908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cs typeface="+mn-ea"/>
                <a:sym typeface="+mn-lt"/>
              </a:rPr>
              <a:t>Randomly guess </a:t>
            </a:r>
            <a:r>
              <a:rPr sz="2000" dirty="0">
                <a:cs typeface="+mn-ea"/>
                <a:sym typeface="+mn-lt"/>
              </a:rPr>
              <a:t>k</a:t>
            </a:r>
            <a:r>
              <a:rPr sz="2000" spc="-6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cluster  Center</a:t>
            </a:r>
            <a:r>
              <a:rPr sz="2000" spc="-1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locations</a:t>
            </a:r>
          </a:p>
          <a:p>
            <a:pPr marL="469900" marR="508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cs typeface="+mn-ea"/>
                <a:sym typeface="+mn-lt"/>
              </a:rPr>
              <a:t>Each </a:t>
            </a:r>
            <a:r>
              <a:rPr sz="2000" spc="-5" dirty="0">
                <a:cs typeface="+mn-ea"/>
                <a:sym typeface="+mn-lt"/>
              </a:rPr>
              <a:t>datapoint finds out  which Center </a:t>
            </a:r>
            <a:r>
              <a:rPr sz="2000" dirty="0">
                <a:cs typeface="+mn-ea"/>
                <a:sym typeface="+mn-lt"/>
              </a:rPr>
              <a:t>it’s </a:t>
            </a:r>
            <a:r>
              <a:rPr sz="2000" spc="-5" dirty="0">
                <a:cs typeface="+mn-ea"/>
                <a:sym typeface="+mn-lt"/>
              </a:rPr>
              <a:t>closest</a:t>
            </a:r>
            <a:r>
              <a:rPr sz="2000" spc="-3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to.</a:t>
            </a:r>
            <a:endParaRPr sz="2000" dirty="0">
              <a:cs typeface="+mn-ea"/>
              <a:sym typeface="+mn-lt"/>
            </a:endParaRPr>
          </a:p>
          <a:p>
            <a:pPr marL="469900" marR="52832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cs typeface="+mn-ea"/>
                <a:sym typeface="+mn-lt"/>
              </a:rPr>
              <a:t>Each </a:t>
            </a:r>
            <a:r>
              <a:rPr sz="2000" spc="-5" dirty="0">
                <a:cs typeface="+mn-ea"/>
                <a:sym typeface="+mn-lt"/>
              </a:rPr>
              <a:t>Center finds </a:t>
            </a:r>
            <a:r>
              <a:rPr sz="2000" dirty="0">
                <a:cs typeface="+mn-ea"/>
                <a:sym typeface="+mn-lt"/>
              </a:rPr>
              <a:t>the  </a:t>
            </a:r>
            <a:r>
              <a:rPr sz="2000" spc="-5" dirty="0">
                <a:cs typeface="+mn-ea"/>
                <a:sym typeface="+mn-lt"/>
              </a:rPr>
              <a:t>centroid </a:t>
            </a:r>
            <a:r>
              <a:rPr sz="2000" dirty="0">
                <a:cs typeface="+mn-ea"/>
                <a:sym typeface="+mn-lt"/>
              </a:rPr>
              <a:t>of the </a:t>
            </a:r>
            <a:r>
              <a:rPr sz="2000" spc="-5" dirty="0">
                <a:cs typeface="+mn-ea"/>
                <a:sym typeface="+mn-lt"/>
              </a:rPr>
              <a:t>points</a:t>
            </a:r>
            <a:r>
              <a:rPr sz="2000" spc="-65" dirty="0">
                <a:cs typeface="+mn-ea"/>
                <a:sym typeface="+mn-lt"/>
              </a:rPr>
              <a:t> </a:t>
            </a:r>
            <a:r>
              <a:rPr sz="2000" spc="5" dirty="0">
                <a:cs typeface="+mn-ea"/>
                <a:sym typeface="+mn-lt"/>
              </a:rPr>
              <a:t>it  </a:t>
            </a:r>
            <a:r>
              <a:rPr sz="2000" spc="-5" dirty="0">
                <a:cs typeface="+mn-ea"/>
                <a:sym typeface="+mn-lt"/>
              </a:rPr>
              <a:t>owns</a:t>
            </a:r>
            <a:endParaRPr sz="20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cs typeface="+mn-ea"/>
                <a:sym typeface="+mn-lt"/>
              </a:rPr>
              <a:t>Any </a:t>
            </a:r>
            <a:r>
              <a:rPr sz="2000" spc="-5" dirty="0">
                <a:cs typeface="+mn-ea"/>
                <a:sym typeface="+mn-lt"/>
              </a:rPr>
              <a:t>Computational</a:t>
            </a:r>
            <a:r>
              <a:rPr sz="2000" spc="-2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Problem?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78" y="3313953"/>
            <a:ext cx="304800" cy="896619"/>
          </a:xfrm>
          <a:custGeom>
            <a:avLst/>
            <a:gdLst/>
            <a:ahLst/>
            <a:cxnLst/>
            <a:rect l="l" t="t" r="r" b="b"/>
            <a:pathLst>
              <a:path w="304800" h="896620">
                <a:moveTo>
                  <a:pt x="0" y="576057"/>
                </a:moveTo>
                <a:lnTo>
                  <a:pt x="3736" y="526005"/>
                </a:lnTo>
                <a:lnTo>
                  <a:pt x="14624" y="478050"/>
                </a:lnTo>
                <a:lnTo>
                  <a:pt x="32183" y="432903"/>
                </a:lnTo>
                <a:lnTo>
                  <a:pt x="55932" y="391281"/>
                </a:lnTo>
                <a:lnTo>
                  <a:pt x="85389" y="353897"/>
                </a:lnTo>
                <a:lnTo>
                  <a:pt x="120073" y="321466"/>
                </a:lnTo>
                <a:lnTo>
                  <a:pt x="159504" y="294702"/>
                </a:lnTo>
                <a:lnTo>
                  <a:pt x="203201" y="274320"/>
                </a:lnTo>
                <a:lnTo>
                  <a:pt x="203201" y="365760"/>
                </a:lnTo>
                <a:lnTo>
                  <a:pt x="304800" y="164577"/>
                </a:lnTo>
                <a:lnTo>
                  <a:pt x="203201" y="0"/>
                </a:lnTo>
                <a:lnTo>
                  <a:pt x="203201" y="91440"/>
                </a:lnTo>
                <a:lnTo>
                  <a:pt x="159504" y="111822"/>
                </a:lnTo>
                <a:lnTo>
                  <a:pt x="120073" y="138586"/>
                </a:lnTo>
                <a:lnTo>
                  <a:pt x="85389" y="171017"/>
                </a:lnTo>
                <a:lnTo>
                  <a:pt x="55932" y="208401"/>
                </a:lnTo>
                <a:lnTo>
                  <a:pt x="32183" y="250023"/>
                </a:lnTo>
                <a:lnTo>
                  <a:pt x="14624" y="295170"/>
                </a:lnTo>
                <a:lnTo>
                  <a:pt x="3736" y="343125"/>
                </a:lnTo>
                <a:lnTo>
                  <a:pt x="0" y="393177"/>
                </a:lnTo>
                <a:lnTo>
                  <a:pt x="0" y="576057"/>
                </a:lnTo>
                <a:lnTo>
                  <a:pt x="3304" y="623350"/>
                </a:lnTo>
                <a:lnTo>
                  <a:pt x="12904" y="668488"/>
                </a:lnTo>
                <a:lnTo>
                  <a:pt x="28328" y="710977"/>
                </a:lnTo>
                <a:lnTo>
                  <a:pt x="49105" y="750322"/>
                </a:lnTo>
                <a:lnTo>
                  <a:pt x="74762" y="786026"/>
                </a:lnTo>
                <a:lnTo>
                  <a:pt x="104828" y="817596"/>
                </a:lnTo>
                <a:lnTo>
                  <a:pt x="138833" y="844536"/>
                </a:lnTo>
                <a:lnTo>
                  <a:pt x="176304" y="866351"/>
                </a:lnTo>
                <a:lnTo>
                  <a:pt x="216769" y="882546"/>
                </a:lnTo>
                <a:lnTo>
                  <a:pt x="259758" y="892626"/>
                </a:lnTo>
                <a:lnTo>
                  <a:pt x="304800" y="896097"/>
                </a:lnTo>
                <a:lnTo>
                  <a:pt x="304800" y="713217"/>
                </a:lnTo>
                <a:lnTo>
                  <a:pt x="255127" y="708957"/>
                </a:lnTo>
                <a:lnTo>
                  <a:pt x="207709" y="696571"/>
                </a:lnTo>
                <a:lnTo>
                  <a:pt x="163298" y="676649"/>
                </a:lnTo>
                <a:lnTo>
                  <a:pt x="122647" y="649779"/>
                </a:lnTo>
                <a:lnTo>
                  <a:pt x="86509" y="616552"/>
                </a:lnTo>
                <a:lnTo>
                  <a:pt x="55637" y="577556"/>
                </a:lnTo>
                <a:lnTo>
                  <a:pt x="30785" y="533381"/>
                </a:lnTo>
                <a:lnTo>
                  <a:pt x="12705" y="4846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3"/>
          <p:cNvSpPr/>
          <p:nvPr/>
        </p:nvSpPr>
        <p:spPr>
          <a:xfrm>
            <a:off x="3635454" y="3313431"/>
            <a:ext cx="304800" cy="896619"/>
          </a:xfrm>
          <a:custGeom>
            <a:avLst/>
            <a:gdLst/>
            <a:ahLst/>
            <a:cxnLst/>
            <a:rect l="l" t="t" r="r" b="b"/>
            <a:pathLst>
              <a:path w="304800" h="896620">
                <a:moveTo>
                  <a:pt x="304800" y="320040"/>
                </a:moveTo>
                <a:lnTo>
                  <a:pt x="301063" y="370091"/>
                </a:lnTo>
                <a:lnTo>
                  <a:pt x="290175" y="418046"/>
                </a:lnTo>
                <a:lnTo>
                  <a:pt x="272616" y="463193"/>
                </a:lnTo>
                <a:lnTo>
                  <a:pt x="248867" y="504815"/>
                </a:lnTo>
                <a:lnTo>
                  <a:pt x="219410" y="542199"/>
                </a:lnTo>
                <a:lnTo>
                  <a:pt x="184726" y="574630"/>
                </a:lnTo>
                <a:lnTo>
                  <a:pt x="145295" y="601394"/>
                </a:lnTo>
                <a:lnTo>
                  <a:pt x="101599" y="621777"/>
                </a:lnTo>
                <a:lnTo>
                  <a:pt x="101599" y="530337"/>
                </a:lnTo>
                <a:lnTo>
                  <a:pt x="0" y="731520"/>
                </a:lnTo>
                <a:lnTo>
                  <a:pt x="101599" y="896097"/>
                </a:lnTo>
                <a:lnTo>
                  <a:pt x="101599" y="804657"/>
                </a:lnTo>
                <a:lnTo>
                  <a:pt x="145295" y="784274"/>
                </a:lnTo>
                <a:lnTo>
                  <a:pt x="184726" y="757510"/>
                </a:lnTo>
                <a:lnTo>
                  <a:pt x="219410" y="725079"/>
                </a:lnTo>
                <a:lnTo>
                  <a:pt x="248867" y="687695"/>
                </a:lnTo>
                <a:lnTo>
                  <a:pt x="272616" y="646073"/>
                </a:lnTo>
                <a:lnTo>
                  <a:pt x="290175" y="600926"/>
                </a:lnTo>
                <a:lnTo>
                  <a:pt x="301063" y="552971"/>
                </a:lnTo>
                <a:lnTo>
                  <a:pt x="304800" y="502920"/>
                </a:lnTo>
                <a:lnTo>
                  <a:pt x="304800" y="320040"/>
                </a:lnTo>
                <a:lnTo>
                  <a:pt x="301495" y="272746"/>
                </a:lnTo>
                <a:lnTo>
                  <a:pt x="291895" y="227608"/>
                </a:lnTo>
                <a:lnTo>
                  <a:pt x="276471" y="185119"/>
                </a:lnTo>
                <a:lnTo>
                  <a:pt x="255694" y="145774"/>
                </a:lnTo>
                <a:lnTo>
                  <a:pt x="230037" y="110070"/>
                </a:lnTo>
                <a:lnTo>
                  <a:pt x="199971" y="78500"/>
                </a:lnTo>
                <a:lnTo>
                  <a:pt x="165966" y="51560"/>
                </a:lnTo>
                <a:lnTo>
                  <a:pt x="128495" y="29745"/>
                </a:lnTo>
                <a:lnTo>
                  <a:pt x="88030" y="13550"/>
                </a:lnTo>
                <a:lnTo>
                  <a:pt x="45041" y="3470"/>
                </a:lnTo>
                <a:lnTo>
                  <a:pt x="0" y="0"/>
                </a:lnTo>
                <a:lnTo>
                  <a:pt x="0" y="182880"/>
                </a:lnTo>
                <a:lnTo>
                  <a:pt x="49672" y="187139"/>
                </a:lnTo>
                <a:lnTo>
                  <a:pt x="97090" y="199525"/>
                </a:lnTo>
                <a:lnTo>
                  <a:pt x="141501" y="219447"/>
                </a:lnTo>
                <a:lnTo>
                  <a:pt x="182152" y="246317"/>
                </a:lnTo>
                <a:lnTo>
                  <a:pt x="218290" y="279544"/>
                </a:lnTo>
                <a:lnTo>
                  <a:pt x="249162" y="318540"/>
                </a:lnTo>
                <a:lnTo>
                  <a:pt x="274014" y="362715"/>
                </a:lnTo>
                <a:lnTo>
                  <a:pt x="292094" y="4114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8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K-means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4283154" y="1390650"/>
            <a:ext cx="4708525" cy="485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5638879" y="4133850"/>
            <a:ext cx="838200" cy="1600200"/>
          </a:xfrm>
          <a:custGeom>
            <a:avLst/>
            <a:gdLst/>
            <a:ahLst/>
            <a:cxnLst/>
            <a:rect l="l" t="t" r="r" b="b"/>
            <a:pathLst>
              <a:path w="838200" h="1600200">
                <a:moveTo>
                  <a:pt x="838200" y="0"/>
                </a:moveTo>
                <a:lnTo>
                  <a:pt x="0" y="1600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7086679" y="1771650"/>
            <a:ext cx="762000" cy="1752600"/>
          </a:xfrm>
          <a:custGeom>
            <a:avLst/>
            <a:gdLst/>
            <a:ahLst/>
            <a:cxnLst/>
            <a:rect l="l" t="t" r="r" b="b"/>
            <a:pathLst>
              <a:path w="762000" h="1752600">
                <a:moveTo>
                  <a:pt x="762000" y="0"/>
                </a:moveTo>
                <a:lnTo>
                  <a:pt x="0" y="1752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6477079" y="4133850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0"/>
                </a:moveTo>
                <a:lnTo>
                  <a:pt x="1676400" y="1447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5029279" y="2990850"/>
            <a:ext cx="1295400" cy="838200"/>
          </a:xfrm>
          <a:custGeom>
            <a:avLst/>
            <a:gdLst/>
            <a:ahLst/>
            <a:cxnLst/>
            <a:rect l="l" t="t" r="r" b="b"/>
            <a:pathLst>
              <a:path w="1295400" h="838200">
                <a:moveTo>
                  <a:pt x="0" y="0"/>
                </a:moveTo>
                <a:lnTo>
                  <a:pt x="1295400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7086679" y="352425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0"/>
                </a:moveTo>
                <a:lnTo>
                  <a:pt x="182880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6324679" y="382905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0"/>
                </a:moveTo>
                <a:lnTo>
                  <a:pt x="15240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5567441" y="4514850"/>
            <a:ext cx="71437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2"/>
          <p:cNvSpPr/>
          <p:nvPr/>
        </p:nvSpPr>
        <p:spPr>
          <a:xfrm>
            <a:off x="6558041" y="2692400"/>
            <a:ext cx="71437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3"/>
          <p:cNvSpPr/>
          <p:nvPr/>
        </p:nvSpPr>
        <p:spPr>
          <a:xfrm>
            <a:off x="6705679" y="4978400"/>
            <a:ext cx="71437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4"/>
          <p:cNvSpPr/>
          <p:nvPr/>
        </p:nvSpPr>
        <p:spPr>
          <a:xfrm>
            <a:off x="7315279" y="4362450"/>
            <a:ext cx="71437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8229679" y="2990850"/>
            <a:ext cx="71437" cy="6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16"/>
          <p:cNvSpPr/>
          <p:nvPr/>
        </p:nvSpPr>
        <p:spPr>
          <a:xfrm>
            <a:off x="6324679" y="352425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421942" y="1574482"/>
            <a:ext cx="3628390" cy="389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6034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cs typeface="+mn-ea"/>
                <a:sym typeface="+mn-lt"/>
              </a:rPr>
              <a:t>Ask user how </a:t>
            </a:r>
            <a:r>
              <a:rPr sz="2000" spc="-10" dirty="0">
                <a:cs typeface="+mn-ea"/>
                <a:sym typeface="+mn-lt"/>
              </a:rPr>
              <a:t>many </a:t>
            </a:r>
            <a:r>
              <a:rPr sz="2000" spc="-5" dirty="0">
                <a:cs typeface="+mn-ea"/>
                <a:sym typeface="+mn-lt"/>
              </a:rPr>
              <a:t>clusters  </a:t>
            </a:r>
            <a:r>
              <a:rPr sz="2000" dirty="0">
                <a:cs typeface="+mn-ea"/>
                <a:sym typeface="+mn-lt"/>
              </a:rPr>
              <a:t>they’d </a:t>
            </a:r>
            <a:r>
              <a:rPr sz="2000" spc="-5" dirty="0">
                <a:cs typeface="+mn-ea"/>
                <a:sym typeface="+mn-lt"/>
              </a:rPr>
              <a:t>like. </a:t>
            </a:r>
            <a:r>
              <a:rPr sz="2000" spc="-5" dirty="0">
                <a:solidFill>
                  <a:srgbClr val="008000"/>
                </a:solidFill>
                <a:cs typeface="+mn-ea"/>
                <a:sym typeface="+mn-lt"/>
              </a:rPr>
              <a:t>(e.g.</a:t>
            </a:r>
            <a:r>
              <a:rPr sz="2000" spc="-45" dirty="0">
                <a:solidFill>
                  <a:srgbClr val="008000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008000"/>
                </a:solidFill>
                <a:cs typeface="+mn-ea"/>
                <a:sym typeface="+mn-lt"/>
              </a:rPr>
              <a:t>k=5)</a:t>
            </a:r>
            <a:endParaRPr sz="2000" dirty="0">
              <a:cs typeface="+mn-ea"/>
              <a:sym typeface="+mn-lt"/>
            </a:endParaRPr>
          </a:p>
          <a:p>
            <a:pPr marL="469900" marR="29908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cs typeface="+mn-ea"/>
                <a:sym typeface="+mn-lt"/>
              </a:rPr>
              <a:t>Randomly guess </a:t>
            </a:r>
            <a:r>
              <a:rPr sz="2000" dirty="0">
                <a:cs typeface="+mn-ea"/>
                <a:sym typeface="+mn-lt"/>
              </a:rPr>
              <a:t>k</a:t>
            </a:r>
            <a:r>
              <a:rPr sz="2000" spc="-6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cluster  Center</a:t>
            </a:r>
            <a:r>
              <a:rPr sz="2000" spc="-1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locations</a:t>
            </a:r>
          </a:p>
          <a:p>
            <a:pPr marL="469900" marR="508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cs typeface="+mn-ea"/>
                <a:sym typeface="+mn-lt"/>
              </a:rPr>
              <a:t>Each </a:t>
            </a:r>
            <a:r>
              <a:rPr sz="2000" spc="-5" dirty="0">
                <a:cs typeface="+mn-ea"/>
                <a:sym typeface="+mn-lt"/>
              </a:rPr>
              <a:t>datapoint finds out  which Center </a:t>
            </a:r>
            <a:r>
              <a:rPr sz="2000" dirty="0">
                <a:cs typeface="+mn-ea"/>
                <a:sym typeface="+mn-lt"/>
              </a:rPr>
              <a:t>it’s </a:t>
            </a:r>
            <a:r>
              <a:rPr sz="2000" spc="-5" dirty="0">
                <a:cs typeface="+mn-ea"/>
                <a:sym typeface="+mn-lt"/>
              </a:rPr>
              <a:t>closest</a:t>
            </a:r>
            <a:r>
              <a:rPr sz="2000" spc="-3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to.</a:t>
            </a:r>
            <a:endParaRPr sz="2000" dirty="0">
              <a:cs typeface="+mn-ea"/>
              <a:sym typeface="+mn-lt"/>
            </a:endParaRPr>
          </a:p>
          <a:p>
            <a:pPr marL="469900" marR="52832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cs typeface="+mn-ea"/>
                <a:sym typeface="+mn-lt"/>
              </a:rPr>
              <a:t>Each </a:t>
            </a:r>
            <a:r>
              <a:rPr sz="2000" spc="-5" dirty="0">
                <a:cs typeface="+mn-ea"/>
                <a:sym typeface="+mn-lt"/>
              </a:rPr>
              <a:t>Center finds </a:t>
            </a:r>
            <a:r>
              <a:rPr sz="2000" dirty="0">
                <a:cs typeface="+mn-ea"/>
                <a:sym typeface="+mn-lt"/>
              </a:rPr>
              <a:t>the  </a:t>
            </a:r>
            <a:r>
              <a:rPr sz="2000" spc="-5" dirty="0">
                <a:cs typeface="+mn-ea"/>
                <a:sym typeface="+mn-lt"/>
              </a:rPr>
              <a:t>centroid </a:t>
            </a:r>
            <a:r>
              <a:rPr sz="2000" dirty="0">
                <a:cs typeface="+mn-ea"/>
                <a:sym typeface="+mn-lt"/>
              </a:rPr>
              <a:t>of the </a:t>
            </a:r>
            <a:r>
              <a:rPr sz="2000" spc="-5" dirty="0">
                <a:cs typeface="+mn-ea"/>
                <a:sym typeface="+mn-lt"/>
              </a:rPr>
              <a:t>points</a:t>
            </a:r>
            <a:r>
              <a:rPr sz="2000" spc="-65" dirty="0">
                <a:cs typeface="+mn-ea"/>
                <a:sym typeface="+mn-lt"/>
              </a:rPr>
              <a:t> </a:t>
            </a:r>
            <a:r>
              <a:rPr sz="2000" spc="5" dirty="0">
                <a:cs typeface="+mn-ea"/>
                <a:sym typeface="+mn-lt"/>
              </a:rPr>
              <a:t>it  </a:t>
            </a:r>
            <a:r>
              <a:rPr sz="2000" spc="-5" dirty="0">
                <a:cs typeface="+mn-ea"/>
                <a:sym typeface="+mn-lt"/>
              </a:rPr>
              <a:t>owns</a:t>
            </a:r>
            <a:endParaRPr sz="20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cs typeface="+mn-ea"/>
                <a:sym typeface="+mn-lt"/>
              </a:rPr>
              <a:t>Any </a:t>
            </a:r>
            <a:r>
              <a:rPr sz="2000" spc="-5" dirty="0">
                <a:cs typeface="+mn-ea"/>
                <a:sym typeface="+mn-lt"/>
              </a:rPr>
              <a:t>Computational</a:t>
            </a:r>
            <a:r>
              <a:rPr sz="2000" spc="-2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Problem?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78" y="3313953"/>
            <a:ext cx="304800" cy="896619"/>
          </a:xfrm>
          <a:custGeom>
            <a:avLst/>
            <a:gdLst/>
            <a:ahLst/>
            <a:cxnLst/>
            <a:rect l="l" t="t" r="r" b="b"/>
            <a:pathLst>
              <a:path w="304800" h="896620">
                <a:moveTo>
                  <a:pt x="0" y="576057"/>
                </a:moveTo>
                <a:lnTo>
                  <a:pt x="3736" y="526005"/>
                </a:lnTo>
                <a:lnTo>
                  <a:pt x="14624" y="478050"/>
                </a:lnTo>
                <a:lnTo>
                  <a:pt x="32183" y="432903"/>
                </a:lnTo>
                <a:lnTo>
                  <a:pt x="55932" y="391281"/>
                </a:lnTo>
                <a:lnTo>
                  <a:pt x="85389" y="353897"/>
                </a:lnTo>
                <a:lnTo>
                  <a:pt x="120073" y="321466"/>
                </a:lnTo>
                <a:lnTo>
                  <a:pt x="159504" y="294702"/>
                </a:lnTo>
                <a:lnTo>
                  <a:pt x="203201" y="274320"/>
                </a:lnTo>
                <a:lnTo>
                  <a:pt x="203201" y="365760"/>
                </a:lnTo>
                <a:lnTo>
                  <a:pt x="304800" y="164577"/>
                </a:lnTo>
                <a:lnTo>
                  <a:pt x="203201" y="0"/>
                </a:lnTo>
                <a:lnTo>
                  <a:pt x="203201" y="91440"/>
                </a:lnTo>
                <a:lnTo>
                  <a:pt x="159504" y="111822"/>
                </a:lnTo>
                <a:lnTo>
                  <a:pt x="120073" y="138586"/>
                </a:lnTo>
                <a:lnTo>
                  <a:pt x="85389" y="171017"/>
                </a:lnTo>
                <a:lnTo>
                  <a:pt x="55932" y="208401"/>
                </a:lnTo>
                <a:lnTo>
                  <a:pt x="32183" y="250023"/>
                </a:lnTo>
                <a:lnTo>
                  <a:pt x="14624" y="295170"/>
                </a:lnTo>
                <a:lnTo>
                  <a:pt x="3736" y="343125"/>
                </a:lnTo>
                <a:lnTo>
                  <a:pt x="0" y="393177"/>
                </a:lnTo>
                <a:lnTo>
                  <a:pt x="0" y="576057"/>
                </a:lnTo>
                <a:lnTo>
                  <a:pt x="3304" y="623350"/>
                </a:lnTo>
                <a:lnTo>
                  <a:pt x="12904" y="668488"/>
                </a:lnTo>
                <a:lnTo>
                  <a:pt x="28328" y="710977"/>
                </a:lnTo>
                <a:lnTo>
                  <a:pt x="49105" y="750322"/>
                </a:lnTo>
                <a:lnTo>
                  <a:pt x="74762" y="786026"/>
                </a:lnTo>
                <a:lnTo>
                  <a:pt x="104828" y="817596"/>
                </a:lnTo>
                <a:lnTo>
                  <a:pt x="138833" y="844536"/>
                </a:lnTo>
                <a:lnTo>
                  <a:pt x="176304" y="866351"/>
                </a:lnTo>
                <a:lnTo>
                  <a:pt x="216769" y="882546"/>
                </a:lnTo>
                <a:lnTo>
                  <a:pt x="259758" y="892626"/>
                </a:lnTo>
                <a:lnTo>
                  <a:pt x="304800" y="896097"/>
                </a:lnTo>
                <a:lnTo>
                  <a:pt x="304800" y="713217"/>
                </a:lnTo>
                <a:lnTo>
                  <a:pt x="255127" y="708957"/>
                </a:lnTo>
                <a:lnTo>
                  <a:pt x="207709" y="696571"/>
                </a:lnTo>
                <a:lnTo>
                  <a:pt x="163298" y="676649"/>
                </a:lnTo>
                <a:lnTo>
                  <a:pt x="122647" y="649779"/>
                </a:lnTo>
                <a:lnTo>
                  <a:pt x="86509" y="616552"/>
                </a:lnTo>
                <a:lnTo>
                  <a:pt x="55637" y="577556"/>
                </a:lnTo>
                <a:lnTo>
                  <a:pt x="30785" y="533381"/>
                </a:lnTo>
                <a:lnTo>
                  <a:pt x="12705" y="4846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3"/>
          <p:cNvSpPr/>
          <p:nvPr/>
        </p:nvSpPr>
        <p:spPr>
          <a:xfrm>
            <a:off x="3635454" y="3313431"/>
            <a:ext cx="304800" cy="896619"/>
          </a:xfrm>
          <a:custGeom>
            <a:avLst/>
            <a:gdLst/>
            <a:ahLst/>
            <a:cxnLst/>
            <a:rect l="l" t="t" r="r" b="b"/>
            <a:pathLst>
              <a:path w="304800" h="896620">
                <a:moveTo>
                  <a:pt x="304800" y="320040"/>
                </a:moveTo>
                <a:lnTo>
                  <a:pt x="301063" y="370091"/>
                </a:lnTo>
                <a:lnTo>
                  <a:pt x="290175" y="418046"/>
                </a:lnTo>
                <a:lnTo>
                  <a:pt x="272616" y="463193"/>
                </a:lnTo>
                <a:lnTo>
                  <a:pt x="248867" y="504815"/>
                </a:lnTo>
                <a:lnTo>
                  <a:pt x="219410" y="542199"/>
                </a:lnTo>
                <a:lnTo>
                  <a:pt x="184726" y="574630"/>
                </a:lnTo>
                <a:lnTo>
                  <a:pt x="145295" y="601394"/>
                </a:lnTo>
                <a:lnTo>
                  <a:pt x="101599" y="621777"/>
                </a:lnTo>
                <a:lnTo>
                  <a:pt x="101599" y="530337"/>
                </a:lnTo>
                <a:lnTo>
                  <a:pt x="0" y="731520"/>
                </a:lnTo>
                <a:lnTo>
                  <a:pt x="101599" y="896097"/>
                </a:lnTo>
                <a:lnTo>
                  <a:pt x="101599" y="804657"/>
                </a:lnTo>
                <a:lnTo>
                  <a:pt x="145295" y="784274"/>
                </a:lnTo>
                <a:lnTo>
                  <a:pt x="184726" y="757510"/>
                </a:lnTo>
                <a:lnTo>
                  <a:pt x="219410" y="725079"/>
                </a:lnTo>
                <a:lnTo>
                  <a:pt x="248867" y="687695"/>
                </a:lnTo>
                <a:lnTo>
                  <a:pt x="272616" y="646073"/>
                </a:lnTo>
                <a:lnTo>
                  <a:pt x="290175" y="600926"/>
                </a:lnTo>
                <a:lnTo>
                  <a:pt x="301063" y="552971"/>
                </a:lnTo>
                <a:lnTo>
                  <a:pt x="304800" y="502920"/>
                </a:lnTo>
                <a:lnTo>
                  <a:pt x="304800" y="320040"/>
                </a:lnTo>
                <a:lnTo>
                  <a:pt x="301495" y="272746"/>
                </a:lnTo>
                <a:lnTo>
                  <a:pt x="291895" y="227608"/>
                </a:lnTo>
                <a:lnTo>
                  <a:pt x="276471" y="185119"/>
                </a:lnTo>
                <a:lnTo>
                  <a:pt x="255694" y="145774"/>
                </a:lnTo>
                <a:lnTo>
                  <a:pt x="230037" y="110070"/>
                </a:lnTo>
                <a:lnTo>
                  <a:pt x="199971" y="78500"/>
                </a:lnTo>
                <a:lnTo>
                  <a:pt x="165966" y="51560"/>
                </a:lnTo>
                <a:lnTo>
                  <a:pt x="128495" y="29745"/>
                </a:lnTo>
                <a:lnTo>
                  <a:pt x="88030" y="13550"/>
                </a:lnTo>
                <a:lnTo>
                  <a:pt x="45041" y="3470"/>
                </a:lnTo>
                <a:lnTo>
                  <a:pt x="0" y="0"/>
                </a:lnTo>
                <a:lnTo>
                  <a:pt x="0" y="182880"/>
                </a:lnTo>
                <a:lnTo>
                  <a:pt x="49672" y="187139"/>
                </a:lnTo>
                <a:lnTo>
                  <a:pt x="97090" y="199525"/>
                </a:lnTo>
                <a:lnTo>
                  <a:pt x="141501" y="219447"/>
                </a:lnTo>
                <a:lnTo>
                  <a:pt x="182152" y="246317"/>
                </a:lnTo>
                <a:lnTo>
                  <a:pt x="218290" y="279544"/>
                </a:lnTo>
                <a:lnTo>
                  <a:pt x="249162" y="318540"/>
                </a:lnTo>
                <a:lnTo>
                  <a:pt x="274014" y="362715"/>
                </a:lnTo>
                <a:lnTo>
                  <a:pt x="292094" y="4114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409263" y="3046565"/>
            <a:ext cx="3352800" cy="762000"/>
          </a:xfrm>
          <a:custGeom>
            <a:avLst/>
            <a:gdLst/>
            <a:ahLst/>
            <a:cxnLst/>
            <a:rect l="l" t="t" r="r" b="b"/>
            <a:pathLst>
              <a:path w="3352800" h="762000">
                <a:moveTo>
                  <a:pt x="0" y="0"/>
                </a:moveTo>
                <a:lnTo>
                  <a:pt x="3352800" y="0"/>
                </a:lnTo>
                <a:lnTo>
                  <a:pt x="3352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9919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Time</a:t>
            </a:r>
            <a:r>
              <a:rPr lang="en-US" altLang="zh-CN" spc="-7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Complexity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55600" indent="-342900">
                  <a:lnSpc>
                    <a:spcPts val="306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zh-CN" spc="-5" dirty="0">
                    <a:cs typeface="+mn-ea"/>
                    <a:sym typeface="+mn-lt"/>
                  </a:rPr>
                  <a:t>Computing </a:t>
                </a:r>
                <a:r>
                  <a:rPr lang="en-US" altLang="zh-CN" spc="-15" dirty="0">
                    <a:cs typeface="+mn-ea"/>
                    <a:sym typeface="+mn-lt"/>
                  </a:rPr>
                  <a:t>distance between two </a:t>
                </a:r>
                <a:r>
                  <a:rPr lang="en-US" altLang="zh-CN" spc="-5" dirty="0" err="1">
                    <a:cs typeface="+mn-ea"/>
                    <a:sym typeface="+mn-lt"/>
                  </a:rPr>
                  <a:t>objs</a:t>
                </a:r>
                <a:r>
                  <a:rPr lang="en-US" altLang="zh-CN" spc="-5" dirty="0">
                    <a:cs typeface="+mn-ea"/>
                    <a:sym typeface="+mn-lt"/>
                  </a:rPr>
                  <a:t> </a:t>
                </a:r>
                <a:r>
                  <a:rPr lang="en-US" altLang="zh-CN" dirty="0">
                    <a:cs typeface="+mn-ea"/>
                    <a:sym typeface="+mn-lt"/>
                  </a:rPr>
                  <a:t>is </a:t>
                </a:r>
                <a14:m>
                  <m:oMath xmlns:m="http://schemas.openxmlformats.org/officeDocument/2006/math">
                    <m:r>
                      <a:rPr lang="zh-CN" altLang="en-US" i="1" spc="-5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i="1" spc="-5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en-US" i="1" spc="-5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-US" altLang="zh-CN" i="1" spc="-5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altLang="zh-CN" spc="-5" dirty="0">
                    <a:cs typeface="+mn-ea"/>
                    <a:sym typeface="+mn-lt"/>
                  </a:rPr>
                  <a:t> </a:t>
                </a:r>
                <a:r>
                  <a:rPr lang="en-US" altLang="zh-CN" spc="-15" dirty="0">
                    <a:cs typeface="+mn-ea"/>
                    <a:sym typeface="+mn-lt"/>
                  </a:rPr>
                  <a:t>where</a:t>
                </a:r>
                <a:r>
                  <a:rPr lang="en-US" altLang="zh-CN" spc="-5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</m:oMath>
                </a14:m>
                <a:r>
                  <a:rPr lang="en-US" altLang="zh-CN" dirty="0">
                    <a:cs typeface="+mn-ea"/>
                    <a:sym typeface="+mn-lt"/>
                  </a:rPr>
                  <a:t> is </a:t>
                </a:r>
                <a:r>
                  <a:rPr lang="en-US" altLang="zh-CN" spc="-5" dirty="0">
                    <a:cs typeface="+mn-ea"/>
                    <a:sym typeface="+mn-lt"/>
                  </a:rPr>
                  <a:t>the dimensionality </a:t>
                </a:r>
                <a:r>
                  <a:rPr lang="en-US" altLang="zh-CN" dirty="0">
                    <a:cs typeface="+mn-ea"/>
                    <a:sym typeface="+mn-lt"/>
                  </a:rPr>
                  <a:t>of </a:t>
                </a:r>
                <a:r>
                  <a:rPr lang="en-US" altLang="zh-CN" spc="-5" dirty="0">
                    <a:cs typeface="+mn-ea"/>
                    <a:sym typeface="+mn-lt"/>
                  </a:rPr>
                  <a:t>the</a:t>
                </a:r>
                <a:r>
                  <a:rPr lang="en-US" altLang="zh-CN" spc="-20" dirty="0">
                    <a:cs typeface="+mn-ea"/>
                    <a:sym typeface="+mn-lt"/>
                  </a:rPr>
                  <a:t> vectors.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US" altLang="zh-CN" sz="3600" dirty="0">
                  <a:cs typeface="+mn-ea"/>
                  <a:sym typeface="+mn-lt"/>
                </a:endParaRPr>
              </a:p>
              <a:p>
                <a:pPr marL="355600" indent="-342900">
                  <a:lnSpc>
                    <a:spcPct val="100000"/>
                  </a:lnSpc>
                  <a:buFont typeface="Arial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zh-CN" spc="-10" dirty="0">
                    <a:cs typeface="+mn-ea"/>
                    <a:sym typeface="+mn-lt"/>
                  </a:rPr>
                  <a:t>Reassigning </a:t>
                </a:r>
                <a:r>
                  <a:rPr lang="en-US" altLang="zh-CN" spc="-20" dirty="0">
                    <a:cs typeface="+mn-ea"/>
                    <a:sym typeface="+mn-lt"/>
                  </a:rPr>
                  <a:t>clusters: </a:t>
                </a:r>
                <a14:m>
                  <m:oMath xmlns:m="http://schemas.openxmlformats.org/officeDocument/2006/math">
                    <m:r>
                      <a:rPr lang="zh-CN" altLang="en-US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en-US" i="1" spc="-10" dirty="0" err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𝐾𝑛𝑝</m:t>
                    </m:r>
                    <m:r>
                      <a:rPr lang="en-US" altLang="zh-CN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altLang="zh-CN" spc="-10" dirty="0">
                    <a:cs typeface="+mn-ea"/>
                    <a:sym typeface="+mn-lt"/>
                  </a:rPr>
                  <a:t> </a:t>
                </a:r>
                <a:r>
                  <a:rPr lang="en-US" altLang="zh-CN" spc="-15" dirty="0">
                    <a:cs typeface="+mn-ea"/>
                    <a:sym typeface="+mn-lt"/>
                  </a:rPr>
                  <a:t>distance</a:t>
                </a:r>
                <a:r>
                  <a:rPr lang="en-US" altLang="zh-CN" spc="35" dirty="0">
                    <a:cs typeface="+mn-ea"/>
                    <a:sym typeface="+mn-lt"/>
                  </a:rPr>
                  <a:t> </a:t>
                </a:r>
                <a:r>
                  <a:rPr lang="en-US" altLang="zh-CN" spc="-15" dirty="0">
                    <a:cs typeface="+mn-ea"/>
                    <a:sym typeface="+mn-lt"/>
                  </a:rPr>
                  <a:t>computations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25"/>
                  </a:spcBef>
                  <a:buFont typeface="Arial"/>
                  <a:buChar char="•"/>
                </a:pPr>
                <a:endParaRPr lang="en-US" altLang="zh-CN" sz="4000" dirty="0">
                  <a:cs typeface="+mn-ea"/>
                  <a:sym typeface="+mn-lt"/>
                </a:endParaRPr>
              </a:p>
              <a:p>
                <a:pPr marL="355600" marR="562610" indent="-342900">
                  <a:lnSpc>
                    <a:spcPts val="2900"/>
                  </a:lnSpc>
                  <a:spcBef>
                    <a:spcPts val="5"/>
                  </a:spcBef>
                  <a:buFont typeface="Arial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zh-CN" spc="-5" dirty="0">
                    <a:cs typeface="+mn-ea"/>
                    <a:sym typeface="+mn-lt"/>
                  </a:rPr>
                  <a:t>Computing </a:t>
                </a:r>
                <a:r>
                  <a:rPr lang="en-US" altLang="zh-CN" spc="-15" dirty="0">
                    <a:cs typeface="+mn-ea"/>
                    <a:sym typeface="+mn-lt"/>
                  </a:rPr>
                  <a:t>centroids: </a:t>
                </a:r>
                <a:r>
                  <a:rPr lang="en-US" altLang="zh-CN" spc="-20" dirty="0">
                    <a:cs typeface="+mn-ea"/>
                    <a:sym typeface="+mn-lt"/>
                  </a:rPr>
                  <a:t>Each </a:t>
                </a:r>
                <a:r>
                  <a:rPr lang="en-US" altLang="zh-CN" spc="-5" dirty="0" err="1">
                    <a:cs typeface="+mn-ea"/>
                    <a:sym typeface="+mn-lt"/>
                  </a:rPr>
                  <a:t>obj</a:t>
                </a:r>
                <a:r>
                  <a:rPr lang="en-US" altLang="zh-CN" spc="-5" dirty="0">
                    <a:cs typeface="+mn-ea"/>
                    <a:sym typeface="+mn-lt"/>
                  </a:rPr>
                  <a:t> </a:t>
                </a:r>
                <a:r>
                  <a:rPr lang="en-US" altLang="zh-CN" spc="-15" dirty="0">
                    <a:cs typeface="+mn-ea"/>
                    <a:sym typeface="+mn-lt"/>
                  </a:rPr>
                  <a:t>gets </a:t>
                </a:r>
                <a:r>
                  <a:rPr lang="en-US" altLang="zh-CN" spc="-10" dirty="0">
                    <a:cs typeface="+mn-ea"/>
                    <a:sym typeface="+mn-lt"/>
                  </a:rPr>
                  <a:t>added </a:t>
                </a:r>
                <a:r>
                  <a:rPr lang="en-US" altLang="zh-CN" spc="-5" dirty="0">
                    <a:cs typeface="+mn-ea"/>
                    <a:sym typeface="+mn-lt"/>
                  </a:rPr>
                  <a:t>once </a:t>
                </a:r>
                <a:r>
                  <a:rPr lang="en-US" altLang="zh-CN" spc="-15" dirty="0">
                    <a:cs typeface="+mn-ea"/>
                    <a:sym typeface="+mn-lt"/>
                  </a:rPr>
                  <a:t>to  </a:t>
                </a:r>
                <a:r>
                  <a:rPr lang="en-US" altLang="zh-CN" spc="-5" dirty="0">
                    <a:cs typeface="+mn-ea"/>
                    <a:sym typeface="+mn-lt"/>
                  </a:rPr>
                  <a:t>some </a:t>
                </a:r>
                <a:r>
                  <a:rPr lang="en-US" altLang="zh-CN" spc="-15" dirty="0">
                    <a:cs typeface="+mn-ea"/>
                    <a:sym typeface="+mn-lt"/>
                  </a:rPr>
                  <a:t>centroid:</a:t>
                </a:r>
                <a:r>
                  <a:rPr lang="en-US" altLang="zh-CN" spc="-5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en-US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𝑛𝑝</m:t>
                    </m:r>
                    <m:r>
                      <a:rPr lang="en-US" altLang="zh-CN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altLang="zh-CN" spc="-10" dirty="0">
                    <a:cs typeface="+mn-ea"/>
                    <a:sym typeface="+mn-lt"/>
                  </a:rPr>
                  <a:t>.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  <a:buFont typeface="Arial"/>
                  <a:buChar char="•"/>
                </a:pPr>
                <a:endParaRPr lang="en-US" altLang="zh-CN" sz="3600" dirty="0">
                  <a:cs typeface="+mn-ea"/>
                  <a:sym typeface="+mn-lt"/>
                </a:endParaRPr>
              </a:p>
              <a:p>
                <a:pPr marL="355600" indent="-342900">
                  <a:lnSpc>
                    <a:spcPts val="3120"/>
                  </a:lnSpc>
                  <a:buFont typeface="Arial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zh-CN" spc="-5" dirty="0">
                    <a:cs typeface="+mn-ea"/>
                    <a:sym typeface="+mn-lt"/>
                  </a:rPr>
                  <a:t>Assume </a:t>
                </a:r>
                <a:r>
                  <a:rPr lang="en-US" altLang="zh-CN" spc="-10" dirty="0">
                    <a:cs typeface="+mn-ea"/>
                    <a:sym typeface="+mn-lt"/>
                  </a:rPr>
                  <a:t>these </a:t>
                </a:r>
                <a:r>
                  <a:rPr lang="en-US" altLang="zh-CN" spc="-15" dirty="0">
                    <a:cs typeface="+mn-ea"/>
                    <a:sym typeface="+mn-lt"/>
                  </a:rPr>
                  <a:t>two </a:t>
                </a:r>
                <a:r>
                  <a:rPr lang="en-US" altLang="zh-CN" spc="-20" dirty="0">
                    <a:cs typeface="+mn-ea"/>
                    <a:sym typeface="+mn-lt"/>
                  </a:rPr>
                  <a:t>steps are </a:t>
                </a:r>
                <a:r>
                  <a:rPr lang="en-US" altLang="zh-CN" spc="-5" dirty="0">
                    <a:cs typeface="+mn-ea"/>
                    <a:sym typeface="+mn-lt"/>
                  </a:rPr>
                  <a:t>each done once </a:t>
                </a:r>
                <a:r>
                  <a:rPr lang="en-US" altLang="zh-CN" spc="-20" dirty="0">
                    <a:cs typeface="+mn-ea"/>
                    <a:sym typeface="+mn-lt"/>
                  </a:rPr>
                  <a:t>for</a:t>
                </a:r>
                <a:r>
                  <a:rPr lang="en-US" altLang="zh-CN" spc="1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𝑙</m:t>
                    </m:r>
                  </m:oMath>
                </a14:m>
                <a:r>
                  <a:rPr lang="en-US" altLang="zh-CN" dirty="0">
                    <a:cs typeface="+mn-ea"/>
                    <a:sym typeface="+mn-lt"/>
                  </a:rPr>
                  <a:t> </a:t>
                </a:r>
                <a:r>
                  <a:rPr lang="en-US" altLang="zh-CN" spc="-15" dirty="0">
                    <a:cs typeface="+mn-ea"/>
                    <a:sym typeface="+mn-lt"/>
                  </a:rPr>
                  <a:t>iterations:</a:t>
                </a:r>
                <a:r>
                  <a:rPr lang="en-US" altLang="zh-CN" spc="-5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en-US" altLang="zh-CN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en-US" i="1" spc="-10" dirty="0" err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𝑙𝐾𝑛𝑝</m:t>
                    </m:r>
                    <m:r>
                      <a:rPr lang="en-US" altLang="zh-CN" i="1" spc="-1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).</m:t>
                    </m:r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203" b="-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4295769" y="4441770"/>
            <a:ext cx="16764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66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"groupness"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"similarity/distance"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Clustering Algorithms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Hierarchical algorithms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</a:rPr>
              <a:t>Partitional</a:t>
            </a:r>
            <a:r>
              <a:rPr lang="en-US" altLang="zh-CN" dirty="0">
                <a:solidFill>
                  <a:srgbClr val="0070C0"/>
                </a:solidFill>
              </a:rPr>
              <a:t> algorithms</a:t>
            </a:r>
          </a:p>
          <a:p>
            <a:r>
              <a:rPr lang="en-US" altLang="zh-CN" dirty="0"/>
              <a:t>Formal foundation and convergence</a:t>
            </a:r>
          </a:p>
          <a:p>
            <a:r>
              <a:rPr lang="en-US" altLang="zh-CN" dirty="0"/>
              <a:t>How many clusters?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0" y="3689945"/>
            <a:ext cx="541020" cy="412115"/>
          </a:xfrm>
          <a:custGeom>
            <a:avLst/>
            <a:gdLst/>
            <a:ahLst/>
            <a:cxnLst/>
            <a:rect l="l" t="t" r="r" b="b"/>
            <a:pathLst>
              <a:path w="541019" h="412114">
                <a:moveTo>
                  <a:pt x="334662" y="0"/>
                </a:moveTo>
                <a:lnTo>
                  <a:pt x="334662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334662" y="308899"/>
                </a:lnTo>
                <a:lnTo>
                  <a:pt x="334662" y="411866"/>
                </a:lnTo>
                <a:lnTo>
                  <a:pt x="540594" y="205933"/>
                </a:lnTo>
                <a:lnTo>
                  <a:pt x="3346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6096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How to Find good Clustering?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Find groups (clusters) of data points such that data points in a group will be similar (or related) to one another and different from (or unrelated to) the data points in other groups</a:t>
            </a:r>
          </a:p>
          <a:p>
            <a:pPr>
              <a:lnSpc>
                <a:spcPct val="100000"/>
              </a:lnSpc>
            </a:pPr>
            <a:endParaRPr lang="zh-CN" altLang="en-US" sz="24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2040" y="2957196"/>
            <a:ext cx="7063130" cy="3581717"/>
            <a:chOff x="1295400" y="2667000"/>
            <a:chExt cx="7063130" cy="3581717"/>
          </a:xfrm>
        </p:grpSpPr>
        <p:sp>
          <p:nvSpPr>
            <p:cNvPr id="8" name="object 4"/>
            <p:cNvSpPr/>
            <p:nvPr/>
          </p:nvSpPr>
          <p:spPr>
            <a:xfrm>
              <a:off x="4191000" y="357028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object 5"/>
            <p:cNvSpPr/>
            <p:nvPr/>
          </p:nvSpPr>
          <p:spPr>
            <a:xfrm>
              <a:off x="4191000" y="5399087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object 6"/>
            <p:cNvSpPr/>
            <p:nvPr/>
          </p:nvSpPr>
          <p:spPr>
            <a:xfrm>
              <a:off x="3381375" y="5399087"/>
              <a:ext cx="809625" cy="849630"/>
            </a:xfrm>
            <a:custGeom>
              <a:avLst/>
              <a:gdLst/>
              <a:ahLst/>
              <a:cxnLst/>
              <a:rect l="l" t="t" r="r" b="b"/>
              <a:pathLst>
                <a:path w="809625" h="849629">
                  <a:moveTo>
                    <a:pt x="809625" y="0"/>
                  </a:moveTo>
                  <a:lnTo>
                    <a:pt x="0" y="849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object 7"/>
            <p:cNvSpPr/>
            <p:nvPr/>
          </p:nvSpPr>
          <p:spPr>
            <a:xfrm>
              <a:off x="50292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5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5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bject 8"/>
            <p:cNvSpPr/>
            <p:nvPr/>
          </p:nvSpPr>
          <p:spPr>
            <a:xfrm>
              <a:off x="50292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object 9"/>
            <p:cNvSpPr/>
            <p:nvPr/>
          </p:nvSpPr>
          <p:spPr>
            <a:xfrm>
              <a:off x="52578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5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5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object 10"/>
            <p:cNvSpPr/>
            <p:nvPr/>
          </p:nvSpPr>
          <p:spPr>
            <a:xfrm>
              <a:off x="52578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object 11"/>
            <p:cNvSpPr/>
            <p:nvPr/>
          </p:nvSpPr>
          <p:spPr>
            <a:xfrm>
              <a:off x="5176837" y="3870325"/>
              <a:ext cx="161925" cy="161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object 12"/>
            <p:cNvSpPr/>
            <p:nvPr/>
          </p:nvSpPr>
          <p:spPr>
            <a:xfrm>
              <a:off x="5176837" y="4327525"/>
              <a:ext cx="161925" cy="161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object 13"/>
            <p:cNvSpPr/>
            <p:nvPr/>
          </p:nvSpPr>
          <p:spPr>
            <a:xfrm>
              <a:off x="55626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5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5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object 14"/>
            <p:cNvSpPr/>
            <p:nvPr/>
          </p:nvSpPr>
          <p:spPr>
            <a:xfrm>
              <a:off x="55626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object 15"/>
            <p:cNvSpPr/>
            <p:nvPr/>
          </p:nvSpPr>
          <p:spPr>
            <a:xfrm>
              <a:off x="5410200" y="3951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5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5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object 16"/>
            <p:cNvSpPr/>
            <p:nvPr/>
          </p:nvSpPr>
          <p:spPr>
            <a:xfrm>
              <a:off x="5410200" y="3951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object 17"/>
            <p:cNvSpPr/>
            <p:nvPr/>
          </p:nvSpPr>
          <p:spPr>
            <a:xfrm>
              <a:off x="4872037" y="3870325"/>
              <a:ext cx="161925" cy="161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object 18"/>
            <p:cNvSpPr/>
            <p:nvPr/>
          </p:nvSpPr>
          <p:spPr>
            <a:xfrm>
              <a:off x="54102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5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5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object 19"/>
            <p:cNvSpPr/>
            <p:nvPr/>
          </p:nvSpPr>
          <p:spPr>
            <a:xfrm>
              <a:off x="54102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object 20"/>
            <p:cNvSpPr/>
            <p:nvPr/>
          </p:nvSpPr>
          <p:spPr>
            <a:xfrm>
              <a:off x="48768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5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5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object 21"/>
            <p:cNvSpPr/>
            <p:nvPr/>
          </p:nvSpPr>
          <p:spPr>
            <a:xfrm>
              <a:off x="48768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object 22"/>
            <p:cNvSpPr/>
            <p:nvPr/>
          </p:nvSpPr>
          <p:spPr>
            <a:xfrm>
              <a:off x="3271837" y="4708525"/>
              <a:ext cx="161925" cy="161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object 23"/>
            <p:cNvSpPr/>
            <p:nvPr/>
          </p:nvSpPr>
          <p:spPr>
            <a:xfrm>
              <a:off x="3500437" y="4784725"/>
              <a:ext cx="161925" cy="161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object 24"/>
            <p:cNvSpPr/>
            <p:nvPr/>
          </p:nvSpPr>
          <p:spPr>
            <a:xfrm>
              <a:off x="3500437" y="5013325"/>
              <a:ext cx="161925" cy="161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object 25"/>
            <p:cNvSpPr/>
            <p:nvPr/>
          </p:nvSpPr>
          <p:spPr>
            <a:xfrm>
              <a:off x="3729037" y="4784725"/>
              <a:ext cx="161925" cy="161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object 26"/>
            <p:cNvSpPr/>
            <p:nvPr/>
          </p:nvSpPr>
          <p:spPr>
            <a:xfrm>
              <a:off x="3576637" y="4556125"/>
              <a:ext cx="161925" cy="161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object 27"/>
            <p:cNvSpPr/>
            <p:nvPr/>
          </p:nvSpPr>
          <p:spPr>
            <a:xfrm>
              <a:off x="3729037" y="5013325"/>
              <a:ext cx="161925" cy="161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object 28"/>
            <p:cNvSpPr/>
            <p:nvPr/>
          </p:nvSpPr>
          <p:spPr>
            <a:xfrm>
              <a:off x="3271837" y="4937125"/>
              <a:ext cx="161925" cy="161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object 29"/>
            <p:cNvSpPr/>
            <p:nvPr/>
          </p:nvSpPr>
          <p:spPr>
            <a:xfrm>
              <a:off x="5410200" y="5170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5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5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object 30"/>
            <p:cNvSpPr/>
            <p:nvPr/>
          </p:nvSpPr>
          <p:spPr>
            <a:xfrm>
              <a:off x="5410200" y="5170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object 31"/>
            <p:cNvSpPr/>
            <p:nvPr/>
          </p:nvSpPr>
          <p:spPr>
            <a:xfrm>
              <a:off x="5867400" y="5246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5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5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object 32"/>
            <p:cNvSpPr/>
            <p:nvPr/>
          </p:nvSpPr>
          <p:spPr>
            <a:xfrm>
              <a:off x="5867400" y="5246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bject 33"/>
            <p:cNvSpPr/>
            <p:nvPr/>
          </p:nvSpPr>
          <p:spPr>
            <a:xfrm>
              <a:off x="5638800" y="5399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5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5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bject 34"/>
            <p:cNvSpPr/>
            <p:nvPr/>
          </p:nvSpPr>
          <p:spPr>
            <a:xfrm>
              <a:off x="5638800" y="5399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object 35"/>
            <p:cNvSpPr/>
            <p:nvPr/>
          </p:nvSpPr>
          <p:spPr>
            <a:xfrm>
              <a:off x="5405437" y="5546725"/>
              <a:ext cx="161925" cy="161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object 36"/>
            <p:cNvSpPr/>
            <p:nvPr/>
          </p:nvSpPr>
          <p:spPr>
            <a:xfrm>
              <a:off x="5715000" y="5551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3"/>
                  </a:lnTo>
                  <a:lnTo>
                    <a:pt x="0" y="107766"/>
                  </a:lnTo>
                  <a:lnTo>
                    <a:pt x="44632" y="152399"/>
                  </a:lnTo>
                  <a:lnTo>
                    <a:pt x="107767" y="152399"/>
                  </a:lnTo>
                  <a:lnTo>
                    <a:pt x="152400" y="107766"/>
                  </a:lnTo>
                  <a:lnTo>
                    <a:pt x="152400" y="44633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object 37"/>
            <p:cNvSpPr/>
            <p:nvPr/>
          </p:nvSpPr>
          <p:spPr>
            <a:xfrm>
              <a:off x="5715000" y="5551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object 38"/>
            <p:cNvSpPr/>
            <p:nvPr/>
          </p:nvSpPr>
          <p:spPr>
            <a:xfrm>
              <a:off x="5410200" y="532288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2"/>
                  </a:lnTo>
                  <a:lnTo>
                    <a:pt x="0" y="107765"/>
                  </a:lnTo>
                  <a:lnTo>
                    <a:pt x="44632" y="152398"/>
                  </a:lnTo>
                  <a:lnTo>
                    <a:pt x="107767" y="152398"/>
                  </a:lnTo>
                  <a:lnTo>
                    <a:pt x="152400" y="107765"/>
                  </a:lnTo>
                  <a:lnTo>
                    <a:pt x="152400" y="44632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object 39"/>
            <p:cNvSpPr/>
            <p:nvPr/>
          </p:nvSpPr>
          <p:spPr>
            <a:xfrm>
              <a:off x="5410200" y="532288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07765"/>
                  </a:moveTo>
                  <a:lnTo>
                    <a:pt x="44633" y="152399"/>
                  </a:lnTo>
                  <a:lnTo>
                    <a:pt x="107766" y="152399"/>
                  </a:lnTo>
                  <a:lnTo>
                    <a:pt x="152400" y="107765"/>
                  </a:lnTo>
                  <a:lnTo>
                    <a:pt x="152400" y="44633"/>
                  </a:lnTo>
                  <a:lnTo>
                    <a:pt x="107766" y="0"/>
                  </a:lnTo>
                  <a:lnTo>
                    <a:pt x="44633" y="0"/>
                  </a:lnTo>
                  <a:lnTo>
                    <a:pt x="0" y="44633"/>
                  </a:lnTo>
                  <a:lnTo>
                    <a:pt x="0" y="1077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object 40"/>
            <p:cNvSpPr/>
            <p:nvPr/>
          </p:nvSpPr>
          <p:spPr>
            <a:xfrm>
              <a:off x="5715000" y="5094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5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5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object 41"/>
            <p:cNvSpPr/>
            <p:nvPr/>
          </p:nvSpPr>
          <p:spPr>
            <a:xfrm>
              <a:off x="5715000" y="5094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5"/>
                  </a:lnTo>
                  <a:lnTo>
                    <a:pt x="107766" y="152399"/>
                  </a:lnTo>
                  <a:lnTo>
                    <a:pt x="44633" y="152399"/>
                  </a:lnTo>
                  <a:lnTo>
                    <a:pt x="0" y="107765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object 42"/>
            <p:cNvSpPr/>
            <p:nvPr/>
          </p:nvSpPr>
          <p:spPr>
            <a:xfrm>
              <a:off x="5245751" y="4495800"/>
              <a:ext cx="252729" cy="685800"/>
            </a:xfrm>
            <a:custGeom>
              <a:avLst/>
              <a:gdLst/>
              <a:ahLst/>
              <a:cxnLst/>
              <a:rect l="l" t="t" r="r" b="b"/>
              <a:pathLst>
                <a:path w="252729" h="685800">
                  <a:moveTo>
                    <a:pt x="204503" y="617526"/>
                  </a:moveTo>
                  <a:lnTo>
                    <a:pt x="180407" y="625558"/>
                  </a:lnTo>
                  <a:lnTo>
                    <a:pt x="240648" y="685800"/>
                  </a:lnTo>
                  <a:lnTo>
                    <a:pt x="248680" y="629574"/>
                  </a:lnTo>
                  <a:lnTo>
                    <a:pt x="208520" y="629574"/>
                  </a:lnTo>
                  <a:lnTo>
                    <a:pt x="204503" y="617526"/>
                  </a:lnTo>
                  <a:close/>
                </a:path>
                <a:path w="252729" h="685800">
                  <a:moveTo>
                    <a:pt x="228599" y="609494"/>
                  </a:moveTo>
                  <a:lnTo>
                    <a:pt x="204503" y="617526"/>
                  </a:lnTo>
                  <a:lnTo>
                    <a:pt x="208520" y="629574"/>
                  </a:lnTo>
                  <a:lnTo>
                    <a:pt x="232615" y="621541"/>
                  </a:lnTo>
                  <a:lnTo>
                    <a:pt x="228599" y="609494"/>
                  </a:lnTo>
                  <a:close/>
                </a:path>
                <a:path w="252729" h="685800">
                  <a:moveTo>
                    <a:pt x="252696" y="601461"/>
                  </a:moveTo>
                  <a:lnTo>
                    <a:pt x="228599" y="609494"/>
                  </a:lnTo>
                  <a:lnTo>
                    <a:pt x="232615" y="621541"/>
                  </a:lnTo>
                  <a:lnTo>
                    <a:pt x="208520" y="629574"/>
                  </a:lnTo>
                  <a:lnTo>
                    <a:pt x="248680" y="629574"/>
                  </a:lnTo>
                  <a:lnTo>
                    <a:pt x="252696" y="601461"/>
                  </a:lnTo>
                  <a:close/>
                </a:path>
                <a:path w="252729" h="685800">
                  <a:moveTo>
                    <a:pt x="48192" y="68273"/>
                  </a:moveTo>
                  <a:lnTo>
                    <a:pt x="24097" y="76305"/>
                  </a:lnTo>
                  <a:lnTo>
                    <a:pt x="204503" y="617526"/>
                  </a:lnTo>
                  <a:lnTo>
                    <a:pt x="228599" y="609494"/>
                  </a:lnTo>
                  <a:lnTo>
                    <a:pt x="48192" y="68273"/>
                  </a:lnTo>
                  <a:close/>
                </a:path>
                <a:path w="252729" h="685800">
                  <a:moveTo>
                    <a:pt x="12048" y="0"/>
                  </a:moveTo>
                  <a:lnTo>
                    <a:pt x="0" y="84338"/>
                  </a:lnTo>
                  <a:lnTo>
                    <a:pt x="24097" y="76305"/>
                  </a:lnTo>
                  <a:lnTo>
                    <a:pt x="20081" y="64258"/>
                  </a:lnTo>
                  <a:lnTo>
                    <a:pt x="44176" y="56225"/>
                  </a:lnTo>
                  <a:lnTo>
                    <a:pt x="68273" y="56225"/>
                  </a:lnTo>
                  <a:lnTo>
                    <a:pt x="12048" y="0"/>
                  </a:lnTo>
                  <a:close/>
                </a:path>
                <a:path w="252729" h="685800">
                  <a:moveTo>
                    <a:pt x="44176" y="56225"/>
                  </a:moveTo>
                  <a:lnTo>
                    <a:pt x="20081" y="64258"/>
                  </a:lnTo>
                  <a:lnTo>
                    <a:pt x="24097" y="76305"/>
                  </a:lnTo>
                  <a:lnTo>
                    <a:pt x="48192" y="68273"/>
                  </a:lnTo>
                  <a:lnTo>
                    <a:pt x="44176" y="56225"/>
                  </a:lnTo>
                  <a:close/>
                </a:path>
                <a:path w="252729" h="685800">
                  <a:moveTo>
                    <a:pt x="68273" y="56225"/>
                  </a:moveTo>
                  <a:lnTo>
                    <a:pt x="44176" y="56225"/>
                  </a:lnTo>
                  <a:lnTo>
                    <a:pt x="48192" y="68273"/>
                  </a:lnTo>
                  <a:lnTo>
                    <a:pt x="72289" y="60241"/>
                  </a:lnTo>
                  <a:lnTo>
                    <a:pt x="68273" y="56225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object 44"/>
            <p:cNvSpPr/>
            <p:nvPr/>
          </p:nvSpPr>
          <p:spPr>
            <a:xfrm>
              <a:off x="5462600" y="2667000"/>
              <a:ext cx="2843530" cy="2143760"/>
            </a:xfrm>
            <a:custGeom>
              <a:avLst/>
              <a:gdLst/>
              <a:ahLst/>
              <a:cxnLst/>
              <a:rect l="l" t="t" r="r" b="b"/>
              <a:pathLst>
                <a:path w="2843529" h="2143760">
                  <a:moveTo>
                    <a:pt x="861999" y="0"/>
                  </a:moveTo>
                  <a:lnTo>
                    <a:pt x="1192199" y="0"/>
                  </a:lnTo>
                  <a:lnTo>
                    <a:pt x="1687499" y="0"/>
                  </a:lnTo>
                  <a:lnTo>
                    <a:pt x="2843199" y="0"/>
                  </a:lnTo>
                  <a:lnTo>
                    <a:pt x="2843199" y="622299"/>
                  </a:lnTo>
                  <a:lnTo>
                    <a:pt x="2843199" y="889001"/>
                  </a:lnTo>
                  <a:lnTo>
                    <a:pt x="2843199" y="1066800"/>
                  </a:lnTo>
                  <a:lnTo>
                    <a:pt x="1687499" y="1066800"/>
                  </a:lnTo>
                  <a:lnTo>
                    <a:pt x="0" y="2143138"/>
                  </a:lnTo>
                  <a:lnTo>
                    <a:pt x="1192199" y="1066800"/>
                  </a:lnTo>
                  <a:lnTo>
                    <a:pt x="861999" y="1066800"/>
                  </a:lnTo>
                  <a:lnTo>
                    <a:pt x="861999" y="889001"/>
                  </a:lnTo>
                  <a:lnTo>
                    <a:pt x="861999" y="622299"/>
                  </a:lnTo>
                  <a:lnTo>
                    <a:pt x="861999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object 46"/>
            <p:cNvSpPr txBox="1"/>
            <p:nvPr/>
          </p:nvSpPr>
          <p:spPr>
            <a:xfrm>
              <a:off x="6324600" y="2721446"/>
              <a:ext cx="2033930" cy="93615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5575" marR="5080" lvl="0" indent="-142875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Inter-cluster</a:t>
              </a:r>
              <a:r>
                <a:rPr kumimoji="0" lang="en-US" sz="2000" b="0" i="0" u="none" strike="noStrike" kern="0" cap="none" spc="-5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2000" b="0" i="0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distances</a:t>
              </a:r>
              <a:r>
                <a:rPr kumimoji="0" sz="2000" b="0" i="0" u="none" strike="noStrike" kern="0" cap="none" spc="-7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2000" b="0" i="0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are</a:t>
              </a:r>
              <a:r>
                <a:rPr kumimoji="0" lang="en-US" sz="2000" b="0" i="0" u="none" strike="noStrike" kern="0" cap="none" spc="-5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2000" b="0" i="0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maximized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object 47"/>
            <p:cNvSpPr/>
            <p:nvPr/>
          </p:nvSpPr>
          <p:spPr>
            <a:xfrm>
              <a:off x="2895600" y="4267200"/>
              <a:ext cx="1295400" cy="1143000"/>
            </a:xfrm>
            <a:custGeom>
              <a:avLst/>
              <a:gdLst/>
              <a:ahLst/>
              <a:cxnLst/>
              <a:rect l="l" t="t" r="r" b="b"/>
              <a:pathLst>
                <a:path w="1295400" h="1143000">
                  <a:moveTo>
                    <a:pt x="0" y="571500"/>
                  </a:moveTo>
                  <a:lnTo>
                    <a:pt x="1948" y="526837"/>
                  </a:lnTo>
                  <a:lnTo>
                    <a:pt x="7698" y="483115"/>
                  </a:lnTo>
                  <a:lnTo>
                    <a:pt x="17106" y="440460"/>
                  </a:lnTo>
                  <a:lnTo>
                    <a:pt x="30027" y="398999"/>
                  </a:lnTo>
                  <a:lnTo>
                    <a:pt x="46317" y="358859"/>
                  </a:lnTo>
                  <a:lnTo>
                    <a:pt x="65832" y="320168"/>
                  </a:lnTo>
                  <a:lnTo>
                    <a:pt x="88430" y="283053"/>
                  </a:lnTo>
                  <a:lnTo>
                    <a:pt x="113964" y="247639"/>
                  </a:lnTo>
                  <a:lnTo>
                    <a:pt x="142292" y="214055"/>
                  </a:lnTo>
                  <a:lnTo>
                    <a:pt x="173269" y="182428"/>
                  </a:lnTo>
                  <a:lnTo>
                    <a:pt x="206752" y="152885"/>
                  </a:lnTo>
                  <a:lnTo>
                    <a:pt x="242596" y="125552"/>
                  </a:lnTo>
                  <a:lnTo>
                    <a:pt x="280658" y="100556"/>
                  </a:lnTo>
                  <a:lnTo>
                    <a:pt x="320793" y="78026"/>
                  </a:lnTo>
                  <a:lnTo>
                    <a:pt x="362857" y="58087"/>
                  </a:lnTo>
                  <a:lnTo>
                    <a:pt x="406707" y="40868"/>
                  </a:lnTo>
                  <a:lnTo>
                    <a:pt x="452199" y="26494"/>
                  </a:lnTo>
                  <a:lnTo>
                    <a:pt x="499188" y="15093"/>
                  </a:lnTo>
                  <a:lnTo>
                    <a:pt x="547530" y="6793"/>
                  </a:lnTo>
                  <a:lnTo>
                    <a:pt x="597082" y="1719"/>
                  </a:lnTo>
                  <a:lnTo>
                    <a:pt x="647700" y="0"/>
                  </a:lnTo>
                  <a:lnTo>
                    <a:pt x="698317" y="1719"/>
                  </a:lnTo>
                  <a:lnTo>
                    <a:pt x="747869" y="6793"/>
                  </a:lnTo>
                  <a:lnTo>
                    <a:pt x="796211" y="15093"/>
                  </a:lnTo>
                  <a:lnTo>
                    <a:pt x="843200" y="26494"/>
                  </a:lnTo>
                  <a:lnTo>
                    <a:pt x="888692" y="40868"/>
                  </a:lnTo>
                  <a:lnTo>
                    <a:pt x="932542" y="58087"/>
                  </a:lnTo>
                  <a:lnTo>
                    <a:pt x="974606" y="78026"/>
                  </a:lnTo>
                  <a:lnTo>
                    <a:pt x="1014741" y="100556"/>
                  </a:lnTo>
                  <a:lnTo>
                    <a:pt x="1052803" y="125552"/>
                  </a:lnTo>
                  <a:lnTo>
                    <a:pt x="1088647" y="152885"/>
                  </a:lnTo>
                  <a:lnTo>
                    <a:pt x="1122130" y="182428"/>
                  </a:lnTo>
                  <a:lnTo>
                    <a:pt x="1153107" y="214055"/>
                  </a:lnTo>
                  <a:lnTo>
                    <a:pt x="1181435" y="247639"/>
                  </a:lnTo>
                  <a:lnTo>
                    <a:pt x="1206970" y="283053"/>
                  </a:lnTo>
                  <a:lnTo>
                    <a:pt x="1229567" y="320168"/>
                  </a:lnTo>
                  <a:lnTo>
                    <a:pt x="1249082" y="358859"/>
                  </a:lnTo>
                  <a:lnTo>
                    <a:pt x="1265372" y="398999"/>
                  </a:lnTo>
                  <a:lnTo>
                    <a:pt x="1278293" y="440460"/>
                  </a:lnTo>
                  <a:lnTo>
                    <a:pt x="1287701" y="483115"/>
                  </a:lnTo>
                  <a:lnTo>
                    <a:pt x="1293451" y="526837"/>
                  </a:lnTo>
                  <a:lnTo>
                    <a:pt x="1295400" y="571500"/>
                  </a:lnTo>
                  <a:lnTo>
                    <a:pt x="1293451" y="616162"/>
                  </a:lnTo>
                  <a:lnTo>
                    <a:pt x="1287701" y="659884"/>
                  </a:lnTo>
                  <a:lnTo>
                    <a:pt x="1278293" y="702539"/>
                  </a:lnTo>
                  <a:lnTo>
                    <a:pt x="1265372" y="744000"/>
                  </a:lnTo>
                  <a:lnTo>
                    <a:pt x="1249082" y="784140"/>
                  </a:lnTo>
                  <a:lnTo>
                    <a:pt x="1229567" y="822831"/>
                  </a:lnTo>
                  <a:lnTo>
                    <a:pt x="1206970" y="859946"/>
                  </a:lnTo>
                  <a:lnTo>
                    <a:pt x="1181435" y="895360"/>
                  </a:lnTo>
                  <a:lnTo>
                    <a:pt x="1153107" y="928944"/>
                  </a:lnTo>
                  <a:lnTo>
                    <a:pt x="1122130" y="960571"/>
                  </a:lnTo>
                  <a:lnTo>
                    <a:pt x="1088647" y="990114"/>
                  </a:lnTo>
                  <a:lnTo>
                    <a:pt x="1052803" y="1017447"/>
                  </a:lnTo>
                  <a:lnTo>
                    <a:pt x="1014741" y="1042443"/>
                  </a:lnTo>
                  <a:lnTo>
                    <a:pt x="974606" y="1064973"/>
                  </a:lnTo>
                  <a:lnTo>
                    <a:pt x="932542" y="1084912"/>
                  </a:lnTo>
                  <a:lnTo>
                    <a:pt x="888692" y="1102131"/>
                  </a:lnTo>
                  <a:lnTo>
                    <a:pt x="843200" y="1116505"/>
                  </a:lnTo>
                  <a:lnTo>
                    <a:pt x="796211" y="1127906"/>
                  </a:lnTo>
                  <a:lnTo>
                    <a:pt x="747869" y="1136206"/>
                  </a:lnTo>
                  <a:lnTo>
                    <a:pt x="698317" y="1141280"/>
                  </a:lnTo>
                  <a:lnTo>
                    <a:pt x="647700" y="1143000"/>
                  </a:lnTo>
                  <a:lnTo>
                    <a:pt x="597082" y="1141280"/>
                  </a:lnTo>
                  <a:lnTo>
                    <a:pt x="547530" y="1136206"/>
                  </a:lnTo>
                  <a:lnTo>
                    <a:pt x="499188" y="1127906"/>
                  </a:lnTo>
                  <a:lnTo>
                    <a:pt x="452199" y="1116505"/>
                  </a:lnTo>
                  <a:lnTo>
                    <a:pt x="406707" y="1102131"/>
                  </a:lnTo>
                  <a:lnTo>
                    <a:pt x="362857" y="1084912"/>
                  </a:lnTo>
                  <a:lnTo>
                    <a:pt x="320793" y="1064973"/>
                  </a:lnTo>
                  <a:lnTo>
                    <a:pt x="280658" y="1042443"/>
                  </a:lnTo>
                  <a:lnTo>
                    <a:pt x="242596" y="1017447"/>
                  </a:lnTo>
                  <a:lnTo>
                    <a:pt x="206752" y="990114"/>
                  </a:lnTo>
                  <a:lnTo>
                    <a:pt x="173269" y="960571"/>
                  </a:lnTo>
                  <a:lnTo>
                    <a:pt x="142292" y="928944"/>
                  </a:lnTo>
                  <a:lnTo>
                    <a:pt x="113964" y="895360"/>
                  </a:lnTo>
                  <a:lnTo>
                    <a:pt x="88430" y="859946"/>
                  </a:lnTo>
                  <a:lnTo>
                    <a:pt x="65832" y="822831"/>
                  </a:lnTo>
                  <a:lnTo>
                    <a:pt x="46317" y="784140"/>
                  </a:lnTo>
                  <a:lnTo>
                    <a:pt x="30027" y="744000"/>
                  </a:lnTo>
                  <a:lnTo>
                    <a:pt x="17106" y="702539"/>
                  </a:lnTo>
                  <a:lnTo>
                    <a:pt x="7698" y="659884"/>
                  </a:lnTo>
                  <a:lnTo>
                    <a:pt x="1948" y="616162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object 48"/>
            <p:cNvSpPr/>
            <p:nvPr/>
          </p:nvSpPr>
          <p:spPr>
            <a:xfrm>
              <a:off x="4648200" y="36576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0" y="495300"/>
                  </a:moveTo>
                  <a:lnTo>
                    <a:pt x="2335" y="450217"/>
                  </a:lnTo>
                  <a:lnTo>
                    <a:pt x="9207" y="406269"/>
                  </a:lnTo>
                  <a:lnTo>
                    <a:pt x="20414" y="363629"/>
                  </a:lnTo>
                  <a:lnTo>
                    <a:pt x="35754" y="322473"/>
                  </a:lnTo>
                  <a:lnTo>
                    <a:pt x="55025" y="282976"/>
                  </a:lnTo>
                  <a:lnTo>
                    <a:pt x="78026" y="245312"/>
                  </a:lnTo>
                  <a:lnTo>
                    <a:pt x="104555" y="209657"/>
                  </a:lnTo>
                  <a:lnTo>
                    <a:pt x="134409" y="176184"/>
                  </a:lnTo>
                  <a:lnTo>
                    <a:pt x="167388" y="145070"/>
                  </a:lnTo>
                  <a:lnTo>
                    <a:pt x="203289" y="116488"/>
                  </a:lnTo>
                  <a:lnTo>
                    <a:pt x="241911" y="90614"/>
                  </a:lnTo>
                  <a:lnTo>
                    <a:pt x="283053" y="67622"/>
                  </a:lnTo>
                  <a:lnTo>
                    <a:pt x="326511" y="47688"/>
                  </a:lnTo>
                  <a:lnTo>
                    <a:pt x="372085" y="30987"/>
                  </a:lnTo>
                  <a:lnTo>
                    <a:pt x="419572" y="17692"/>
                  </a:lnTo>
                  <a:lnTo>
                    <a:pt x="468772" y="7979"/>
                  </a:lnTo>
                  <a:lnTo>
                    <a:pt x="519481" y="2024"/>
                  </a:lnTo>
                  <a:lnTo>
                    <a:pt x="571500" y="0"/>
                  </a:lnTo>
                  <a:lnTo>
                    <a:pt x="623518" y="2024"/>
                  </a:lnTo>
                  <a:lnTo>
                    <a:pt x="674227" y="7979"/>
                  </a:lnTo>
                  <a:lnTo>
                    <a:pt x="723427" y="17692"/>
                  </a:lnTo>
                  <a:lnTo>
                    <a:pt x="770914" y="30987"/>
                  </a:lnTo>
                  <a:lnTo>
                    <a:pt x="816488" y="47688"/>
                  </a:lnTo>
                  <a:lnTo>
                    <a:pt x="859946" y="67622"/>
                  </a:lnTo>
                  <a:lnTo>
                    <a:pt x="901088" y="90614"/>
                  </a:lnTo>
                  <a:lnTo>
                    <a:pt x="939710" y="116488"/>
                  </a:lnTo>
                  <a:lnTo>
                    <a:pt x="975611" y="145070"/>
                  </a:lnTo>
                  <a:lnTo>
                    <a:pt x="1008590" y="176184"/>
                  </a:lnTo>
                  <a:lnTo>
                    <a:pt x="1038444" y="209657"/>
                  </a:lnTo>
                  <a:lnTo>
                    <a:pt x="1064973" y="245312"/>
                  </a:lnTo>
                  <a:lnTo>
                    <a:pt x="1087974" y="282976"/>
                  </a:lnTo>
                  <a:lnTo>
                    <a:pt x="1107245" y="322473"/>
                  </a:lnTo>
                  <a:lnTo>
                    <a:pt x="1122585" y="363629"/>
                  </a:lnTo>
                  <a:lnTo>
                    <a:pt x="1133792" y="406269"/>
                  </a:lnTo>
                  <a:lnTo>
                    <a:pt x="1140664" y="450217"/>
                  </a:lnTo>
                  <a:lnTo>
                    <a:pt x="1143000" y="495300"/>
                  </a:lnTo>
                  <a:lnTo>
                    <a:pt x="1140664" y="540382"/>
                  </a:lnTo>
                  <a:lnTo>
                    <a:pt x="1133792" y="584330"/>
                  </a:lnTo>
                  <a:lnTo>
                    <a:pt x="1122585" y="626970"/>
                  </a:lnTo>
                  <a:lnTo>
                    <a:pt x="1107245" y="668126"/>
                  </a:lnTo>
                  <a:lnTo>
                    <a:pt x="1087974" y="707623"/>
                  </a:lnTo>
                  <a:lnTo>
                    <a:pt x="1064973" y="745287"/>
                  </a:lnTo>
                  <a:lnTo>
                    <a:pt x="1038444" y="780943"/>
                  </a:lnTo>
                  <a:lnTo>
                    <a:pt x="1008590" y="814415"/>
                  </a:lnTo>
                  <a:lnTo>
                    <a:pt x="975611" y="845529"/>
                  </a:lnTo>
                  <a:lnTo>
                    <a:pt x="939710" y="874111"/>
                  </a:lnTo>
                  <a:lnTo>
                    <a:pt x="901088" y="899985"/>
                  </a:lnTo>
                  <a:lnTo>
                    <a:pt x="859946" y="922977"/>
                  </a:lnTo>
                  <a:lnTo>
                    <a:pt x="816488" y="942911"/>
                  </a:lnTo>
                  <a:lnTo>
                    <a:pt x="770914" y="959612"/>
                  </a:lnTo>
                  <a:lnTo>
                    <a:pt x="723427" y="972907"/>
                  </a:lnTo>
                  <a:lnTo>
                    <a:pt x="674227" y="982620"/>
                  </a:lnTo>
                  <a:lnTo>
                    <a:pt x="623518" y="988575"/>
                  </a:lnTo>
                  <a:lnTo>
                    <a:pt x="571500" y="990600"/>
                  </a:lnTo>
                  <a:lnTo>
                    <a:pt x="519481" y="988575"/>
                  </a:lnTo>
                  <a:lnTo>
                    <a:pt x="468772" y="982620"/>
                  </a:lnTo>
                  <a:lnTo>
                    <a:pt x="419572" y="972907"/>
                  </a:lnTo>
                  <a:lnTo>
                    <a:pt x="372085" y="959612"/>
                  </a:lnTo>
                  <a:lnTo>
                    <a:pt x="326511" y="942911"/>
                  </a:lnTo>
                  <a:lnTo>
                    <a:pt x="283053" y="922977"/>
                  </a:lnTo>
                  <a:lnTo>
                    <a:pt x="241911" y="899985"/>
                  </a:lnTo>
                  <a:lnTo>
                    <a:pt x="203289" y="874111"/>
                  </a:lnTo>
                  <a:lnTo>
                    <a:pt x="167388" y="845529"/>
                  </a:lnTo>
                  <a:lnTo>
                    <a:pt x="134409" y="814415"/>
                  </a:lnTo>
                  <a:lnTo>
                    <a:pt x="104555" y="780943"/>
                  </a:lnTo>
                  <a:lnTo>
                    <a:pt x="78026" y="745287"/>
                  </a:lnTo>
                  <a:lnTo>
                    <a:pt x="55025" y="707623"/>
                  </a:lnTo>
                  <a:lnTo>
                    <a:pt x="35754" y="668126"/>
                  </a:lnTo>
                  <a:lnTo>
                    <a:pt x="20414" y="626970"/>
                  </a:lnTo>
                  <a:lnTo>
                    <a:pt x="9207" y="584330"/>
                  </a:lnTo>
                  <a:lnTo>
                    <a:pt x="2335" y="540382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object 49"/>
            <p:cNvSpPr/>
            <p:nvPr/>
          </p:nvSpPr>
          <p:spPr>
            <a:xfrm>
              <a:off x="5105400" y="4953000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0" y="495300"/>
                  </a:moveTo>
                  <a:lnTo>
                    <a:pt x="2179" y="450217"/>
                  </a:lnTo>
                  <a:lnTo>
                    <a:pt x="8593" y="406269"/>
                  </a:lnTo>
                  <a:lnTo>
                    <a:pt x="19053" y="363629"/>
                  </a:lnTo>
                  <a:lnTo>
                    <a:pt x="33370" y="322473"/>
                  </a:lnTo>
                  <a:lnTo>
                    <a:pt x="51357" y="282976"/>
                  </a:lnTo>
                  <a:lnTo>
                    <a:pt x="72824" y="245312"/>
                  </a:lnTo>
                  <a:lnTo>
                    <a:pt x="97584" y="209657"/>
                  </a:lnTo>
                  <a:lnTo>
                    <a:pt x="125448" y="176184"/>
                  </a:lnTo>
                  <a:lnTo>
                    <a:pt x="156229" y="145070"/>
                  </a:lnTo>
                  <a:lnTo>
                    <a:pt x="189737" y="116488"/>
                  </a:lnTo>
                  <a:lnTo>
                    <a:pt x="225784" y="90614"/>
                  </a:lnTo>
                  <a:lnTo>
                    <a:pt x="264182" y="67622"/>
                  </a:lnTo>
                  <a:lnTo>
                    <a:pt x="304743" y="47688"/>
                  </a:lnTo>
                  <a:lnTo>
                    <a:pt x="347279" y="30987"/>
                  </a:lnTo>
                  <a:lnTo>
                    <a:pt x="391601" y="17692"/>
                  </a:lnTo>
                  <a:lnTo>
                    <a:pt x="437520" y="7979"/>
                  </a:lnTo>
                  <a:lnTo>
                    <a:pt x="484849" y="2024"/>
                  </a:lnTo>
                  <a:lnTo>
                    <a:pt x="533400" y="0"/>
                  </a:lnTo>
                  <a:lnTo>
                    <a:pt x="581950" y="2024"/>
                  </a:lnTo>
                  <a:lnTo>
                    <a:pt x="629279" y="7979"/>
                  </a:lnTo>
                  <a:lnTo>
                    <a:pt x="675198" y="17692"/>
                  </a:lnTo>
                  <a:lnTo>
                    <a:pt x="719520" y="30987"/>
                  </a:lnTo>
                  <a:lnTo>
                    <a:pt x="762056" y="47688"/>
                  </a:lnTo>
                  <a:lnTo>
                    <a:pt x="802617" y="67622"/>
                  </a:lnTo>
                  <a:lnTo>
                    <a:pt x="841015" y="90614"/>
                  </a:lnTo>
                  <a:lnTo>
                    <a:pt x="877062" y="116488"/>
                  </a:lnTo>
                  <a:lnTo>
                    <a:pt x="910570" y="145070"/>
                  </a:lnTo>
                  <a:lnTo>
                    <a:pt x="941350" y="176184"/>
                  </a:lnTo>
                  <a:lnTo>
                    <a:pt x="969215" y="209657"/>
                  </a:lnTo>
                  <a:lnTo>
                    <a:pt x="993975" y="245312"/>
                  </a:lnTo>
                  <a:lnTo>
                    <a:pt x="1015442" y="282976"/>
                  </a:lnTo>
                  <a:lnTo>
                    <a:pt x="1033429" y="322473"/>
                  </a:lnTo>
                  <a:lnTo>
                    <a:pt x="1047746" y="363629"/>
                  </a:lnTo>
                  <a:lnTo>
                    <a:pt x="1058206" y="406269"/>
                  </a:lnTo>
                  <a:lnTo>
                    <a:pt x="1064620" y="450217"/>
                  </a:lnTo>
                  <a:lnTo>
                    <a:pt x="1066800" y="495300"/>
                  </a:lnTo>
                  <a:lnTo>
                    <a:pt x="1064620" y="540382"/>
                  </a:lnTo>
                  <a:lnTo>
                    <a:pt x="1058206" y="584330"/>
                  </a:lnTo>
                  <a:lnTo>
                    <a:pt x="1047746" y="626970"/>
                  </a:lnTo>
                  <a:lnTo>
                    <a:pt x="1033429" y="668126"/>
                  </a:lnTo>
                  <a:lnTo>
                    <a:pt x="1015442" y="707623"/>
                  </a:lnTo>
                  <a:lnTo>
                    <a:pt x="993975" y="745287"/>
                  </a:lnTo>
                  <a:lnTo>
                    <a:pt x="969215" y="780943"/>
                  </a:lnTo>
                  <a:lnTo>
                    <a:pt x="941350" y="814415"/>
                  </a:lnTo>
                  <a:lnTo>
                    <a:pt x="910570" y="845529"/>
                  </a:lnTo>
                  <a:lnTo>
                    <a:pt x="877062" y="874111"/>
                  </a:lnTo>
                  <a:lnTo>
                    <a:pt x="841015" y="899985"/>
                  </a:lnTo>
                  <a:lnTo>
                    <a:pt x="802617" y="922977"/>
                  </a:lnTo>
                  <a:lnTo>
                    <a:pt x="762056" y="942911"/>
                  </a:lnTo>
                  <a:lnTo>
                    <a:pt x="719520" y="959612"/>
                  </a:lnTo>
                  <a:lnTo>
                    <a:pt x="675198" y="972907"/>
                  </a:lnTo>
                  <a:lnTo>
                    <a:pt x="629279" y="982620"/>
                  </a:lnTo>
                  <a:lnTo>
                    <a:pt x="581950" y="988575"/>
                  </a:lnTo>
                  <a:lnTo>
                    <a:pt x="533400" y="990600"/>
                  </a:lnTo>
                  <a:lnTo>
                    <a:pt x="484849" y="988575"/>
                  </a:lnTo>
                  <a:lnTo>
                    <a:pt x="437520" y="982620"/>
                  </a:lnTo>
                  <a:lnTo>
                    <a:pt x="391601" y="972907"/>
                  </a:lnTo>
                  <a:lnTo>
                    <a:pt x="347279" y="959612"/>
                  </a:lnTo>
                  <a:lnTo>
                    <a:pt x="304743" y="942911"/>
                  </a:lnTo>
                  <a:lnTo>
                    <a:pt x="264182" y="922977"/>
                  </a:lnTo>
                  <a:lnTo>
                    <a:pt x="225784" y="899985"/>
                  </a:lnTo>
                  <a:lnTo>
                    <a:pt x="189737" y="874111"/>
                  </a:lnTo>
                  <a:lnTo>
                    <a:pt x="156229" y="845529"/>
                  </a:lnTo>
                  <a:lnTo>
                    <a:pt x="125448" y="814415"/>
                  </a:lnTo>
                  <a:lnTo>
                    <a:pt x="97584" y="780943"/>
                  </a:lnTo>
                  <a:lnTo>
                    <a:pt x="72824" y="745287"/>
                  </a:lnTo>
                  <a:lnTo>
                    <a:pt x="51357" y="707623"/>
                  </a:lnTo>
                  <a:lnTo>
                    <a:pt x="33370" y="668126"/>
                  </a:lnTo>
                  <a:lnTo>
                    <a:pt x="19053" y="626970"/>
                  </a:lnTo>
                  <a:lnTo>
                    <a:pt x="8593" y="584330"/>
                  </a:lnTo>
                  <a:lnTo>
                    <a:pt x="2179" y="540382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object 50"/>
            <p:cNvSpPr/>
            <p:nvPr/>
          </p:nvSpPr>
          <p:spPr>
            <a:xfrm>
              <a:off x="3276600" y="44958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51116" y="84244"/>
                  </a:moveTo>
                  <a:lnTo>
                    <a:pt x="0" y="152400"/>
                  </a:lnTo>
                  <a:lnTo>
                    <a:pt x="85194" y="152400"/>
                  </a:lnTo>
                  <a:lnTo>
                    <a:pt x="76674" y="135360"/>
                  </a:lnTo>
                  <a:lnTo>
                    <a:pt x="62476" y="135360"/>
                  </a:lnTo>
                  <a:lnTo>
                    <a:pt x="51116" y="112642"/>
                  </a:lnTo>
                  <a:lnTo>
                    <a:pt x="62475" y="106962"/>
                  </a:lnTo>
                  <a:lnTo>
                    <a:pt x="51116" y="84244"/>
                  </a:lnTo>
                  <a:close/>
                </a:path>
                <a:path w="304800" h="152400">
                  <a:moveTo>
                    <a:pt x="62475" y="106962"/>
                  </a:moveTo>
                  <a:lnTo>
                    <a:pt x="51116" y="112642"/>
                  </a:lnTo>
                  <a:lnTo>
                    <a:pt x="62476" y="135360"/>
                  </a:lnTo>
                  <a:lnTo>
                    <a:pt x="73834" y="129681"/>
                  </a:lnTo>
                  <a:lnTo>
                    <a:pt x="62475" y="106962"/>
                  </a:lnTo>
                  <a:close/>
                </a:path>
                <a:path w="304800" h="152400">
                  <a:moveTo>
                    <a:pt x="73834" y="129681"/>
                  </a:moveTo>
                  <a:lnTo>
                    <a:pt x="62476" y="135360"/>
                  </a:lnTo>
                  <a:lnTo>
                    <a:pt x="76674" y="135360"/>
                  </a:lnTo>
                  <a:lnTo>
                    <a:pt x="73834" y="129681"/>
                  </a:lnTo>
                  <a:close/>
                </a:path>
                <a:path w="304800" h="152400">
                  <a:moveTo>
                    <a:pt x="230964" y="22717"/>
                  </a:moveTo>
                  <a:lnTo>
                    <a:pt x="62475" y="106962"/>
                  </a:lnTo>
                  <a:lnTo>
                    <a:pt x="73834" y="129681"/>
                  </a:lnTo>
                  <a:lnTo>
                    <a:pt x="242324" y="45437"/>
                  </a:lnTo>
                  <a:lnTo>
                    <a:pt x="230964" y="22717"/>
                  </a:lnTo>
                  <a:close/>
                </a:path>
                <a:path w="304800" h="152400">
                  <a:moveTo>
                    <a:pt x="292021" y="17038"/>
                  </a:moveTo>
                  <a:lnTo>
                    <a:pt x="242323" y="17038"/>
                  </a:lnTo>
                  <a:lnTo>
                    <a:pt x="253683" y="39757"/>
                  </a:lnTo>
                  <a:lnTo>
                    <a:pt x="242324" y="45437"/>
                  </a:lnTo>
                  <a:lnTo>
                    <a:pt x="253683" y="68155"/>
                  </a:lnTo>
                  <a:lnTo>
                    <a:pt x="292021" y="17038"/>
                  </a:lnTo>
                  <a:close/>
                </a:path>
                <a:path w="304800" h="152400">
                  <a:moveTo>
                    <a:pt x="242323" y="17038"/>
                  </a:moveTo>
                  <a:lnTo>
                    <a:pt x="230964" y="22717"/>
                  </a:lnTo>
                  <a:lnTo>
                    <a:pt x="242324" y="45437"/>
                  </a:lnTo>
                  <a:lnTo>
                    <a:pt x="253683" y="39757"/>
                  </a:lnTo>
                  <a:lnTo>
                    <a:pt x="242323" y="17038"/>
                  </a:lnTo>
                  <a:close/>
                </a:path>
                <a:path w="304800" h="152400">
                  <a:moveTo>
                    <a:pt x="304800" y="0"/>
                  </a:moveTo>
                  <a:lnTo>
                    <a:pt x="219605" y="0"/>
                  </a:lnTo>
                  <a:lnTo>
                    <a:pt x="230964" y="22717"/>
                  </a:lnTo>
                  <a:lnTo>
                    <a:pt x="242323" y="17038"/>
                  </a:lnTo>
                  <a:lnTo>
                    <a:pt x="292021" y="1703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object 51"/>
            <p:cNvSpPr/>
            <p:nvPr/>
          </p:nvSpPr>
          <p:spPr>
            <a:xfrm>
              <a:off x="1295400" y="2971800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1651000" y="1066800"/>
                  </a:moveTo>
                  <a:lnTo>
                    <a:pt x="1155700" y="1066800"/>
                  </a:lnTo>
                  <a:lnTo>
                    <a:pt x="2105025" y="1523988"/>
                  </a:lnTo>
                  <a:lnTo>
                    <a:pt x="1651000" y="1066800"/>
                  </a:lnTo>
                  <a:close/>
                </a:path>
                <a:path w="2105025" h="1524000">
                  <a:moveTo>
                    <a:pt x="1981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981200" y="10668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object 52"/>
            <p:cNvSpPr/>
            <p:nvPr/>
          </p:nvSpPr>
          <p:spPr>
            <a:xfrm>
              <a:off x="1295400" y="2971800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0" y="0"/>
                  </a:moveTo>
                  <a:lnTo>
                    <a:pt x="1155700" y="0"/>
                  </a:lnTo>
                  <a:lnTo>
                    <a:pt x="1651000" y="0"/>
                  </a:lnTo>
                  <a:lnTo>
                    <a:pt x="1981200" y="0"/>
                  </a:lnTo>
                  <a:lnTo>
                    <a:pt x="1981200" y="622299"/>
                  </a:lnTo>
                  <a:lnTo>
                    <a:pt x="1981200" y="889001"/>
                  </a:lnTo>
                  <a:lnTo>
                    <a:pt x="1981200" y="1066800"/>
                  </a:lnTo>
                  <a:lnTo>
                    <a:pt x="1651000" y="1066800"/>
                  </a:lnTo>
                  <a:lnTo>
                    <a:pt x="2105025" y="1523989"/>
                  </a:lnTo>
                  <a:lnTo>
                    <a:pt x="1155700" y="1066800"/>
                  </a:lnTo>
                  <a:lnTo>
                    <a:pt x="0" y="1066800"/>
                  </a:lnTo>
                  <a:lnTo>
                    <a:pt x="0" y="889001"/>
                  </a:lnTo>
                  <a:lnTo>
                    <a:pt x="0" y="622299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object 53"/>
            <p:cNvSpPr txBox="1"/>
            <p:nvPr/>
          </p:nvSpPr>
          <p:spPr>
            <a:xfrm>
              <a:off x="1537335" y="3003803"/>
              <a:ext cx="1497965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lvl="0" indent="-127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Intra-cluster  distances</a:t>
              </a:r>
              <a:r>
                <a:rPr kumimoji="0" sz="2000" b="0" i="0" u="none" strike="noStrike" kern="0" cap="none" spc="-7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2000" b="0" i="0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are  minimized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4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ea typeface="+mn-ea"/>
                <a:cs typeface="+mn-ea"/>
                <a:sym typeface="+mn-lt"/>
              </a:rPr>
              <a:t>What </a:t>
            </a:r>
            <a:r>
              <a:rPr lang="en-US" altLang="zh-CN" dirty="0">
                <a:ea typeface="+mn-ea"/>
                <a:cs typeface="+mn-ea"/>
                <a:sym typeface="+mn-lt"/>
              </a:rPr>
              <a:t>is</a:t>
            </a:r>
            <a:r>
              <a:rPr lang="en-US" altLang="zh-CN" spc="-7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clustering?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Find groups (clusters) of data points such that data points in a group will be similar (or related) to one another and different from (or unrelated to) the data points in other groups</a:t>
            </a:r>
          </a:p>
          <a:p>
            <a:pPr>
              <a:lnSpc>
                <a:spcPct val="100000"/>
              </a:lnSpc>
            </a:pPr>
            <a:endParaRPr lang="zh-CN" altLang="en-US" sz="24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7613" y="3001615"/>
            <a:ext cx="7010730" cy="3581717"/>
            <a:chOff x="1295400" y="2667000"/>
            <a:chExt cx="7010730" cy="3581717"/>
          </a:xfrm>
        </p:grpSpPr>
        <p:sp>
          <p:nvSpPr>
            <p:cNvPr id="108" name="object 3"/>
            <p:cNvSpPr/>
            <p:nvPr/>
          </p:nvSpPr>
          <p:spPr>
            <a:xfrm>
              <a:off x="4191000" y="357028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9" name="object 4"/>
            <p:cNvSpPr/>
            <p:nvPr/>
          </p:nvSpPr>
          <p:spPr>
            <a:xfrm>
              <a:off x="4191000" y="5399087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0" name="object 5"/>
            <p:cNvSpPr/>
            <p:nvPr/>
          </p:nvSpPr>
          <p:spPr>
            <a:xfrm>
              <a:off x="3381375" y="5399087"/>
              <a:ext cx="809625" cy="849630"/>
            </a:xfrm>
            <a:custGeom>
              <a:avLst/>
              <a:gdLst/>
              <a:ahLst/>
              <a:cxnLst/>
              <a:rect l="l" t="t" r="r" b="b"/>
              <a:pathLst>
                <a:path w="809625" h="849629">
                  <a:moveTo>
                    <a:pt x="809625" y="0"/>
                  </a:moveTo>
                  <a:lnTo>
                    <a:pt x="0" y="849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1" name="object 6"/>
            <p:cNvSpPr/>
            <p:nvPr/>
          </p:nvSpPr>
          <p:spPr>
            <a:xfrm>
              <a:off x="50292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2" name="object 7"/>
            <p:cNvSpPr/>
            <p:nvPr/>
          </p:nvSpPr>
          <p:spPr>
            <a:xfrm>
              <a:off x="50292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3" name="object 8"/>
            <p:cNvSpPr/>
            <p:nvPr/>
          </p:nvSpPr>
          <p:spPr>
            <a:xfrm>
              <a:off x="52578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4" name="object 9"/>
            <p:cNvSpPr/>
            <p:nvPr/>
          </p:nvSpPr>
          <p:spPr>
            <a:xfrm>
              <a:off x="52578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5" name="object 10"/>
            <p:cNvSpPr/>
            <p:nvPr/>
          </p:nvSpPr>
          <p:spPr>
            <a:xfrm>
              <a:off x="5176837" y="3870325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6" name="object 11"/>
            <p:cNvSpPr/>
            <p:nvPr/>
          </p:nvSpPr>
          <p:spPr>
            <a:xfrm>
              <a:off x="5176837" y="4327525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7" name="object 12"/>
            <p:cNvSpPr/>
            <p:nvPr/>
          </p:nvSpPr>
          <p:spPr>
            <a:xfrm>
              <a:off x="55626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8" name="object 13"/>
            <p:cNvSpPr/>
            <p:nvPr/>
          </p:nvSpPr>
          <p:spPr>
            <a:xfrm>
              <a:off x="55626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9" name="object 14"/>
            <p:cNvSpPr/>
            <p:nvPr/>
          </p:nvSpPr>
          <p:spPr>
            <a:xfrm>
              <a:off x="5410200" y="3951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0" name="object 15"/>
            <p:cNvSpPr/>
            <p:nvPr/>
          </p:nvSpPr>
          <p:spPr>
            <a:xfrm>
              <a:off x="5410200" y="3951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1" name="object 16"/>
            <p:cNvSpPr/>
            <p:nvPr/>
          </p:nvSpPr>
          <p:spPr>
            <a:xfrm>
              <a:off x="4872037" y="3870325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2" name="object 17"/>
            <p:cNvSpPr/>
            <p:nvPr/>
          </p:nvSpPr>
          <p:spPr>
            <a:xfrm>
              <a:off x="54102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3" name="object 18"/>
            <p:cNvSpPr/>
            <p:nvPr/>
          </p:nvSpPr>
          <p:spPr>
            <a:xfrm>
              <a:off x="54102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4" name="object 19"/>
            <p:cNvSpPr/>
            <p:nvPr/>
          </p:nvSpPr>
          <p:spPr>
            <a:xfrm>
              <a:off x="48768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5" name="object 20"/>
            <p:cNvSpPr/>
            <p:nvPr/>
          </p:nvSpPr>
          <p:spPr>
            <a:xfrm>
              <a:off x="48768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6" name="object 21"/>
            <p:cNvSpPr/>
            <p:nvPr/>
          </p:nvSpPr>
          <p:spPr>
            <a:xfrm>
              <a:off x="3271837" y="47085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7" name="object 22"/>
            <p:cNvSpPr/>
            <p:nvPr/>
          </p:nvSpPr>
          <p:spPr>
            <a:xfrm>
              <a:off x="3500437" y="47847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8" name="object 23"/>
            <p:cNvSpPr/>
            <p:nvPr/>
          </p:nvSpPr>
          <p:spPr>
            <a:xfrm>
              <a:off x="3500437" y="50133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9" name="object 24"/>
            <p:cNvSpPr/>
            <p:nvPr/>
          </p:nvSpPr>
          <p:spPr>
            <a:xfrm>
              <a:off x="3729037" y="47847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0" name="object 25"/>
            <p:cNvSpPr/>
            <p:nvPr/>
          </p:nvSpPr>
          <p:spPr>
            <a:xfrm>
              <a:off x="3576637" y="45561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1" name="object 26"/>
            <p:cNvSpPr/>
            <p:nvPr/>
          </p:nvSpPr>
          <p:spPr>
            <a:xfrm>
              <a:off x="3729037" y="50133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2" name="object 27"/>
            <p:cNvSpPr/>
            <p:nvPr/>
          </p:nvSpPr>
          <p:spPr>
            <a:xfrm>
              <a:off x="3271837" y="49371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3" name="object 28"/>
            <p:cNvSpPr/>
            <p:nvPr/>
          </p:nvSpPr>
          <p:spPr>
            <a:xfrm>
              <a:off x="5410200" y="5170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4" name="object 29"/>
            <p:cNvSpPr/>
            <p:nvPr/>
          </p:nvSpPr>
          <p:spPr>
            <a:xfrm>
              <a:off x="5410200" y="5170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5" name="object 30"/>
            <p:cNvSpPr/>
            <p:nvPr/>
          </p:nvSpPr>
          <p:spPr>
            <a:xfrm>
              <a:off x="5867400" y="5246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6" name="object 31"/>
            <p:cNvSpPr/>
            <p:nvPr/>
          </p:nvSpPr>
          <p:spPr>
            <a:xfrm>
              <a:off x="5867400" y="5246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7" name="object 32"/>
            <p:cNvSpPr/>
            <p:nvPr/>
          </p:nvSpPr>
          <p:spPr>
            <a:xfrm>
              <a:off x="5638800" y="5399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8" name="object 33"/>
            <p:cNvSpPr/>
            <p:nvPr/>
          </p:nvSpPr>
          <p:spPr>
            <a:xfrm>
              <a:off x="5638800" y="5399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9" name="object 34"/>
            <p:cNvSpPr/>
            <p:nvPr/>
          </p:nvSpPr>
          <p:spPr>
            <a:xfrm>
              <a:off x="5405437" y="5546725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0" name="object 35"/>
            <p:cNvSpPr/>
            <p:nvPr/>
          </p:nvSpPr>
          <p:spPr>
            <a:xfrm>
              <a:off x="5715000" y="5551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3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3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1" name="object 36"/>
            <p:cNvSpPr/>
            <p:nvPr/>
          </p:nvSpPr>
          <p:spPr>
            <a:xfrm>
              <a:off x="5715000" y="5551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2" name="object 37"/>
            <p:cNvSpPr/>
            <p:nvPr/>
          </p:nvSpPr>
          <p:spPr>
            <a:xfrm>
              <a:off x="5410200" y="5322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3" name="object 38"/>
            <p:cNvSpPr/>
            <p:nvPr/>
          </p:nvSpPr>
          <p:spPr>
            <a:xfrm>
              <a:off x="5410200" y="5322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07766"/>
                  </a:moveTo>
                  <a:lnTo>
                    <a:pt x="44633" y="152400"/>
                  </a:lnTo>
                  <a:lnTo>
                    <a:pt x="107766" y="152400"/>
                  </a:lnTo>
                  <a:lnTo>
                    <a:pt x="152400" y="107766"/>
                  </a:lnTo>
                  <a:lnTo>
                    <a:pt x="152400" y="44633"/>
                  </a:lnTo>
                  <a:lnTo>
                    <a:pt x="107766" y="0"/>
                  </a:lnTo>
                  <a:lnTo>
                    <a:pt x="44633" y="0"/>
                  </a:lnTo>
                  <a:lnTo>
                    <a:pt x="0" y="44633"/>
                  </a:lnTo>
                  <a:lnTo>
                    <a:pt x="0" y="1077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4" name="object 39"/>
            <p:cNvSpPr/>
            <p:nvPr/>
          </p:nvSpPr>
          <p:spPr>
            <a:xfrm>
              <a:off x="5715000" y="5094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5" name="object 40"/>
            <p:cNvSpPr/>
            <p:nvPr/>
          </p:nvSpPr>
          <p:spPr>
            <a:xfrm>
              <a:off x="5715000" y="5094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6" name="object 41"/>
            <p:cNvSpPr/>
            <p:nvPr/>
          </p:nvSpPr>
          <p:spPr>
            <a:xfrm>
              <a:off x="5245751" y="4495800"/>
              <a:ext cx="252729" cy="685800"/>
            </a:xfrm>
            <a:custGeom>
              <a:avLst/>
              <a:gdLst/>
              <a:ahLst/>
              <a:cxnLst/>
              <a:rect l="l" t="t" r="r" b="b"/>
              <a:pathLst>
                <a:path w="252729" h="685800">
                  <a:moveTo>
                    <a:pt x="204503" y="617526"/>
                  </a:moveTo>
                  <a:lnTo>
                    <a:pt x="180407" y="625558"/>
                  </a:lnTo>
                  <a:lnTo>
                    <a:pt x="240648" y="685800"/>
                  </a:lnTo>
                  <a:lnTo>
                    <a:pt x="248680" y="629574"/>
                  </a:lnTo>
                  <a:lnTo>
                    <a:pt x="208520" y="629574"/>
                  </a:lnTo>
                  <a:lnTo>
                    <a:pt x="204503" y="617526"/>
                  </a:lnTo>
                  <a:close/>
                </a:path>
                <a:path w="252729" h="685800">
                  <a:moveTo>
                    <a:pt x="228599" y="609494"/>
                  </a:moveTo>
                  <a:lnTo>
                    <a:pt x="204503" y="617526"/>
                  </a:lnTo>
                  <a:lnTo>
                    <a:pt x="208520" y="629574"/>
                  </a:lnTo>
                  <a:lnTo>
                    <a:pt x="232615" y="621541"/>
                  </a:lnTo>
                  <a:lnTo>
                    <a:pt x="228599" y="609494"/>
                  </a:lnTo>
                  <a:close/>
                </a:path>
                <a:path w="252729" h="685800">
                  <a:moveTo>
                    <a:pt x="252696" y="601461"/>
                  </a:moveTo>
                  <a:lnTo>
                    <a:pt x="228599" y="609494"/>
                  </a:lnTo>
                  <a:lnTo>
                    <a:pt x="232615" y="621541"/>
                  </a:lnTo>
                  <a:lnTo>
                    <a:pt x="208520" y="629574"/>
                  </a:lnTo>
                  <a:lnTo>
                    <a:pt x="248680" y="629574"/>
                  </a:lnTo>
                  <a:lnTo>
                    <a:pt x="252696" y="601461"/>
                  </a:lnTo>
                  <a:close/>
                </a:path>
                <a:path w="252729" h="685800">
                  <a:moveTo>
                    <a:pt x="48192" y="68273"/>
                  </a:moveTo>
                  <a:lnTo>
                    <a:pt x="24097" y="76305"/>
                  </a:lnTo>
                  <a:lnTo>
                    <a:pt x="204503" y="617526"/>
                  </a:lnTo>
                  <a:lnTo>
                    <a:pt x="228599" y="609494"/>
                  </a:lnTo>
                  <a:lnTo>
                    <a:pt x="48192" y="68273"/>
                  </a:lnTo>
                  <a:close/>
                </a:path>
                <a:path w="252729" h="685800">
                  <a:moveTo>
                    <a:pt x="12048" y="0"/>
                  </a:moveTo>
                  <a:lnTo>
                    <a:pt x="0" y="84338"/>
                  </a:lnTo>
                  <a:lnTo>
                    <a:pt x="24097" y="76305"/>
                  </a:lnTo>
                  <a:lnTo>
                    <a:pt x="20081" y="64258"/>
                  </a:lnTo>
                  <a:lnTo>
                    <a:pt x="44176" y="56225"/>
                  </a:lnTo>
                  <a:lnTo>
                    <a:pt x="68273" y="56225"/>
                  </a:lnTo>
                  <a:lnTo>
                    <a:pt x="12048" y="0"/>
                  </a:lnTo>
                  <a:close/>
                </a:path>
                <a:path w="252729" h="685800">
                  <a:moveTo>
                    <a:pt x="44176" y="56225"/>
                  </a:moveTo>
                  <a:lnTo>
                    <a:pt x="20081" y="64258"/>
                  </a:lnTo>
                  <a:lnTo>
                    <a:pt x="24097" y="76305"/>
                  </a:lnTo>
                  <a:lnTo>
                    <a:pt x="48192" y="68273"/>
                  </a:lnTo>
                  <a:lnTo>
                    <a:pt x="44176" y="56225"/>
                  </a:lnTo>
                  <a:close/>
                </a:path>
                <a:path w="252729" h="685800">
                  <a:moveTo>
                    <a:pt x="68273" y="56225"/>
                  </a:moveTo>
                  <a:lnTo>
                    <a:pt x="44176" y="56225"/>
                  </a:lnTo>
                  <a:lnTo>
                    <a:pt x="48192" y="68273"/>
                  </a:lnTo>
                  <a:lnTo>
                    <a:pt x="72289" y="60241"/>
                  </a:lnTo>
                  <a:lnTo>
                    <a:pt x="68273" y="56225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7" name="object 42"/>
            <p:cNvSpPr/>
            <p:nvPr/>
          </p:nvSpPr>
          <p:spPr>
            <a:xfrm>
              <a:off x="5462600" y="2667000"/>
              <a:ext cx="2843530" cy="2143760"/>
            </a:xfrm>
            <a:custGeom>
              <a:avLst/>
              <a:gdLst/>
              <a:ahLst/>
              <a:cxnLst/>
              <a:rect l="l" t="t" r="r" b="b"/>
              <a:pathLst>
                <a:path w="2843529" h="2143760">
                  <a:moveTo>
                    <a:pt x="1687499" y="1066800"/>
                  </a:moveTo>
                  <a:lnTo>
                    <a:pt x="1192199" y="1066800"/>
                  </a:lnTo>
                  <a:lnTo>
                    <a:pt x="0" y="2143137"/>
                  </a:lnTo>
                  <a:lnTo>
                    <a:pt x="1687499" y="1066800"/>
                  </a:lnTo>
                  <a:close/>
                </a:path>
                <a:path w="2843529" h="2143760">
                  <a:moveTo>
                    <a:pt x="2843199" y="0"/>
                  </a:moveTo>
                  <a:lnTo>
                    <a:pt x="861999" y="0"/>
                  </a:lnTo>
                  <a:lnTo>
                    <a:pt x="861999" y="1066800"/>
                  </a:lnTo>
                  <a:lnTo>
                    <a:pt x="2843199" y="1066800"/>
                  </a:lnTo>
                  <a:lnTo>
                    <a:pt x="284319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8" name="object 43"/>
            <p:cNvSpPr/>
            <p:nvPr/>
          </p:nvSpPr>
          <p:spPr>
            <a:xfrm>
              <a:off x="5462600" y="2667000"/>
              <a:ext cx="2843530" cy="2143760"/>
            </a:xfrm>
            <a:custGeom>
              <a:avLst/>
              <a:gdLst/>
              <a:ahLst/>
              <a:cxnLst/>
              <a:rect l="l" t="t" r="r" b="b"/>
              <a:pathLst>
                <a:path w="2843529" h="2143760">
                  <a:moveTo>
                    <a:pt x="861999" y="0"/>
                  </a:moveTo>
                  <a:lnTo>
                    <a:pt x="1192199" y="0"/>
                  </a:lnTo>
                  <a:lnTo>
                    <a:pt x="1687499" y="0"/>
                  </a:lnTo>
                  <a:lnTo>
                    <a:pt x="2843199" y="0"/>
                  </a:lnTo>
                  <a:lnTo>
                    <a:pt x="2843199" y="622299"/>
                  </a:lnTo>
                  <a:lnTo>
                    <a:pt x="2843199" y="889001"/>
                  </a:lnTo>
                  <a:lnTo>
                    <a:pt x="2843199" y="1066800"/>
                  </a:lnTo>
                  <a:lnTo>
                    <a:pt x="1687499" y="1066800"/>
                  </a:lnTo>
                  <a:lnTo>
                    <a:pt x="0" y="2143138"/>
                  </a:lnTo>
                  <a:lnTo>
                    <a:pt x="1192199" y="1066800"/>
                  </a:lnTo>
                  <a:lnTo>
                    <a:pt x="861999" y="1066800"/>
                  </a:lnTo>
                  <a:lnTo>
                    <a:pt x="861999" y="889001"/>
                  </a:lnTo>
                  <a:lnTo>
                    <a:pt x="861999" y="622299"/>
                  </a:lnTo>
                  <a:lnTo>
                    <a:pt x="86199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9" name="object 45"/>
            <p:cNvSpPr txBox="1"/>
            <p:nvPr/>
          </p:nvSpPr>
          <p:spPr>
            <a:xfrm>
              <a:off x="6605600" y="2708622"/>
              <a:ext cx="1497965" cy="9489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5575" marR="5080" indent="-142875">
                <a:spcBef>
                  <a:spcPts val="100"/>
                </a:spcBef>
              </a:pPr>
              <a:r>
                <a:rPr lang="en-US" altLang="zh-CN" sz="2000" spc="-10" dirty="0">
                  <a:cs typeface="+mn-ea"/>
                  <a:sym typeface="+mn-lt"/>
                </a:rPr>
                <a:t>I</a:t>
              </a:r>
              <a:r>
                <a:rPr lang="en-US" altLang="zh-CN" sz="2000" spc="-5" dirty="0">
                  <a:cs typeface="+mn-ea"/>
                  <a:sym typeface="+mn-lt"/>
                </a:rPr>
                <a:t>n</a:t>
              </a:r>
              <a:r>
                <a:rPr lang="en-US" altLang="zh-CN" sz="2000" spc="5" dirty="0">
                  <a:cs typeface="+mn-ea"/>
                  <a:sym typeface="+mn-lt"/>
                </a:rPr>
                <a:t>t</a:t>
              </a:r>
              <a:r>
                <a:rPr lang="en-US" altLang="zh-CN" sz="2000" spc="-5" dirty="0">
                  <a:cs typeface="+mn-ea"/>
                  <a:sym typeface="+mn-lt"/>
                </a:rPr>
                <a:t>e</a:t>
              </a:r>
              <a:r>
                <a:rPr lang="en-US" altLang="zh-CN" sz="2000" spc="-20" dirty="0">
                  <a:cs typeface="+mn-ea"/>
                  <a:sym typeface="+mn-lt"/>
                </a:rPr>
                <a:t>r</a:t>
              </a:r>
              <a:r>
                <a:rPr lang="en-US" altLang="zh-CN" sz="2000" spc="-5" dirty="0">
                  <a:cs typeface="+mn-ea"/>
                  <a:sym typeface="+mn-lt"/>
                </a:rPr>
                <a:t>-</a:t>
              </a:r>
              <a:r>
                <a:rPr lang="en-US" altLang="zh-CN" sz="2000" dirty="0">
                  <a:cs typeface="+mn-ea"/>
                  <a:sym typeface="+mn-lt"/>
                </a:rPr>
                <a:t>cl</a:t>
              </a:r>
              <a:r>
                <a:rPr lang="en-US" altLang="zh-CN" sz="2000" spc="-5" dirty="0">
                  <a:cs typeface="+mn-ea"/>
                  <a:sym typeface="+mn-lt"/>
                </a:rPr>
                <a:t>u</a:t>
              </a:r>
              <a:r>
                <a:rPr lang="en-US" altLang="zh-CN" sz="2000" spc="-10" dirty="0">
                  <a:cs typeface="+mn-ea"/>
                  <a:sym typeface="+mn-lt"/>
                </a:rPr>
                <a:t>s</a:t>
              </a:r>
              <a:r>
                <a:rPr lang="en-US" altLang="zh-CN" sz="2000" spc="5" dirty="0">
                  <a:cs typeface="+mn-ea"/>
                  <a:sym typeface="+mn-lt"/>
                </a:rPr>
                <a:t>t</a:t>
              </a:r>
              <a:r>
                <a:rPr lang="en-US" altLang="zh-CN" sz="2000" spc="-5" dirty="0">
                  <a:cs typeface="+mn-ea"/>
                  <a:sym typeface="+mn-lt"/>
                </a:rPr>
                <a:t>e</a:t>
              </a:r>
              <a:r>
                <a:rPr lang="en-US" altLang="zh-CN" sz="2000" dirty="0">
                  <a:cs typeface="+mn-ea"/>
                  <a:sym typeface="+mn-lt"/>
                </a:rPr>
                <a:t>r</a:t>
              </a:r>
            </a:p>
            <a:p>
              <a:pPr marL="155575" marR="5080" indent="-142875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cs typeface="+mn-ea"/>
                  <a:sym typeface="+mn-lt"/>
                </a:rPr>
                <a:t>distances</a:t>
              </a:r>
              <a:r>
                <a:rPr sz="2000" spc="-75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are  maximized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150" name="object 46"/>
            <p:cNvSpPr/>
            <p:nvPr/>
          </p:nvSpPr>
          <p:spPr>
            <a:xfrm>
              <a:off x="2895600" y="4267200"/>
              <a:ext cx="1295400" cy="1143000"/>
            </a:xfrm>
            <a:custGeom>
              <a:avLst/>
              <a:gdLst/>
              <a:ahLst/>
              <a:cxnLst/>
              <a:rect l="l" t="t" r="r" b="b"/>
              <a:pathLst>
                <a:path w="1295400" h="1143000">
                  <a:moveTo>
                    <a:pt x="0" y="571500"/>
                  </a:moveTo>
                  <a:lnTo>
                    <a:pt x="1948" y="526837"/>
                  </a:lnTo>
                  <a:lnTo>
                    <a:pt x="7698" y="483115"/>
                  </a:lnTo>
                  <a:lnTo>
                    <a:pt x="17106" y="440460"/>
                  </a:lnTo>
                  <a:lnTo>
                    <a:pt x="30027" y="398999"/>
                  </a:lnTo>
                  <a:lnTo>
                    <a:pt x="46317" y="358859"/>
                  </a:lnTo>
                  <a:lnTo>
                    <a:pt x="65832" y="320168"/>
                  </a:lnTo>
                  <a:lnTo>
                    <a:pt x="88430" y="283053"/>
                  </a:lnTo>
                  <a:lnTo>
                    <a:pt x="113964" y="247639"/>
                  </a:lnTo>
                  <a:lnTo>
                    <a:pt x="142292" y="214055"/>
                  </a:lnTo>
                  <a:lnTo>
                    <a:pt x="173269" y="182428"/>
                  </a:lnTo>
                  <a:lnTo>
                    <a:pt x="206752" y="152885"/>
                  </a:lnTo>
                  <a:lnTo>
                    <a:pt x="242596" y="125552"/>
                  </a:lnTo>
                  <a:lnTo>
                    <a:pt x="280658" y="100556"/>
                  </a:lnTo>
                  <a:lnTo>
                    <a:pt x="320793" y="78026"/>
                  </a:lnTo>
                  <a:lnTo>
                    <a:pt x="362857" y="58087"/>
                  </a:lnTo>
                  <a:lnTo>
                    <a:pt x="406707" y="40868"/>
                  </a:lnTo>
                  <a:lnTo>
                    <a:pt x="452199" y="26494"/>
                  </a:lnTo>
                  <a:lnTo>
                    <a:pt x="499188" y="15093"/>
                  </a:lnTo>
                  <a:lnTo>
                    <a:pt x="547530" y="6793"/>
                  </a:lnTo>
                  <a:lnTo>
                    <a:pt x="597082" y="1719"/>
                  </a:lnTo>
                  <a:lnTo>
                    <a:pt x="647700" y="0"/>
                  </a:lnTo>
                  <a:lnTo>
                    <a:pt x="698317" y="1719"/>
                  </a:lnTo>
                  <a:lnTo>
                    <a:pt x="747869" y="6793"/>
                  </a:lnTo>
                  <a:lnTo>
                    <a:pt x="796211" y="15093"/>
                  </a:lnTo>
                  <a:lnTo>
                    <a:pt x="843200" y="26494"/>
                  </a:lnTo>
                  <a:lnTo>
                    <a:pt x="888692" y="40868"/>
                  </a:lnTo>
                  <a:lnTo>
                    <a:pt x="932542" y="58087"/>
                  </a:lnTo>
                  <a:lnTo>
                    <a:pt x="974606" y="78026"/>
                  </a:lnTo>
                  <a:lnTo>
                    <a:pt x="1014741" y="100556"/>
                  </a:lnTo>
                  <a:lnTo>
                    <a:pt x="1052803" y="125552"/>
                  </a:lnTo>
                  <a:lnTo>
                    <a:pt x="1088647" y="152885"/>
                  </a:lnTo>
                  <a:lnTo>
                    <a:pt x="1122130" y="182428"/>
                  </a:lnTo>
                  <a:lnTo>
                    <a:pt x="1153107" y="214055"/>
                  </a:lnTo>
                  <a:lnTo>
                    <a:pt x="1181435" y="247639"/>
                  </a:lnTo>
                  <a:lnTo>
                    <a:pt x="1206970" y="283053"/>
                  </a:lnTo>
                  <a:lnTo>
                    <a:pt x="1229567" y="320168"/>
                  </a:lnTo>
                  <a:lnTo>
                    <a:pt x="1249082" y="358859"/>
                  </a:lnTo>
                  <a:lnTo>
                    <a:pt x="1265372" y="398999"/>
                  </a:lnTo>
                  <a:lnTo>
                    <a:pt x="1278293" y="440460"/>
                  </a:lnTo>
                  <a:lnTo>
                    <a:pt x="1287701" y="483115"/>
                  </a:lnTo>
                  <a:lnTo>
                    <a:pt x="1293451" y="526837"/>
                  </a:lnTo>
                  <a:lnTo>
                    <a:pt x="1295400" y="571500"/>
                  </a:lnTo>
                  <a:lnTo>
                    <a:pt x="1293451" y="616162"/>
                  </a:lnTo>
                  <a:lnTo>
                    <a:pt x="1287701" y="659884"/>
                  </a:lnTo>
                  <a:lnTo>
                    <a:pt x="1278293" y="702539"/>
                  </a:lnTo>
                  <a:lnTo>
                    <a:pt x="1265372" y="744000"/>
                  </a:lnTo>
                  <a:lnTo>
                    <a:pt x="1249082" y="784140"/>
                  </a:lnTo>
                  <a:lnTo>
                    <a:pt x="1229567" y="822831"/>
                  </a:lnTo>
                  <a:lnTo>
                    <a:pt x="1206970" y="859946"/>
                  </a:lnTo>
                  <a:lnTo>
                    <a:pt x="1181435" y="895360"/>
                  </a:lnTo>
                  <a:lnTo>
                    <a:pt x="1153107" y="928944"/>
                  </a:lnTo>
                  <a:lnTo>
                    <a:pt x="1122130" y="960571"/>
                  </a:lnTo>
                  <a:lnTo>
                    <a:pt x="1088647" y="990114"/>
                  </a:lnTo>
                  <a:lnTo>
                    <a:pt x="1052803" y="1017447"/>
                  </a:lnTo>
                  <a:lnTo>
                    <a:pt x="1014741" y="1042443"/>
                  </a:lnTo>
                  <a:lnTo>
                    <a:pt x="974606" y="1064973"/>
                  </a:lnTo>
                  <a:lnTo>
                    <a:pt x="932542" y="1084912"/>
                  </a:lnTo>
                  <a:lnTo>
                    <a:pt x="888692" y="1102131"/>
                  </a:lnTo>
                  <a:lnTo>
                    <a:pt x="843200" y="1116505"/>
                  </a:lnTo>
                  <a:lnTo>
                    <a:pt x="796211" y="1127906"/>
                  </a:lnTo>
                  <a:lnTo>
                    <a:pt x="747869" y="1136206"/>
                  </a:lnTo>
                  <a:lnTo>
                    <a:pt x="698317" y="1141280"/>
                  </a:lnTo>
                  <a:lnTo>
                    <a:pt x="647700" y="1143000"/>
                  </a:lnTo>
                  <a:lnTo>
                    <a:pt x="597082" y="1141280"/>
                  </a:lnTo>
                  <a:lnTo>
                    <a:pt x="547530" y="1136206"/>
                  </a:lnTo>
                  <a:lnTo>
                    <a:pt x="499188" y="1127906"/>
                  </a:lnTo>
                  <a:lnTo>
                    <a:pt x="452199" y="1116505"/>
                  </a:lnTo>
                  <a:lnTo>
                    <a:pt x="406707" y="1102131"/>
                  </a:lnTo>
                  <a:lnTo>
                    <a:pt x="362857" y="1084912"/>
                  </a:lnTo>
                  <a:lnTo>
                    <a:pt x="320793" y="1064973"/>
                  </a:lnTo>
                  <a:lnTo>
                    <a:pt x="280658" y="1042443"/>
                  </a:lnTo>
                  <a:lnTo>
                    <a:pt x="242596" y="1017447"/>
                  </a:lnTo>
                  <a:lnTo>
                    <a:pt x="206752" y="990114"/>
                  </a:lnTo>
                  <a:lnTo>
                    <a:pt x="173269" y="960571"/>
                  </a:lnTo>
                  <a:lnTo>
                    <a:pt x="142292" y="928944"/>
                  </a:lnTo>
                  <a:lnTo>
                    <a:pt x="113964" y="895360"/>
                  </a:lnTo>
                  <a:lnTo>
                    <a:pt x="88430" y="859946"/>
                  </a:lnTo>
                  <a:lnTo>
                    <a:pt x="65832" y="822831"/>
                  </a:lnTo>
                  <a:lnTo>
                    <a:pt x="46317" y="784140"/>
                  </a:lnTo>
                  <a:lnTo>
                    <a:pt x="30027" y="744000"/>
                  </a:lnTo>
                  <a:lnTo>
                    <a:pt x="17106" y="702539"/>
                  </a:lnTo>
                  <a:lnTo>
                    <a:pt x="7698" y="659884"/>
                  </a:lnTo>
                  <a:lnTo>
                    <a:pt x="1948" y="616162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1" name="object 47"/>
            <p:cNvSpPr/>
            <p:nvPr/>
          </p:nvSpPr>
          <p:spPr>
            <a:xfrm>
              <a:off x="4648200" y="36576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0" y="495300"/>
                  </a:moveTo>
                  <a:lnTo>
                    <a:pt x="2335" y="450217"/>
                  </a:lnTo>
                  <a:lnTo>
                    <a:pt x="9207" y="406269"/>
                  </a:lnTo>
                  <a:lnTo>
                    <a:pt x="20414" y="363629"/>
                  </a:lnTo>
                  <a:lnTo>
                    <a:pt x="35754" y="322473"/>
                  </a:lnTo>
                  <a:lnTo>
                    <a:pt x="55025" y="282976"/>
                  </a:lnTo>
                  <a:lnTo>
                    <a:pt x="78026" y="245312"/>
                  </a:lnTo>
                  <a:lnTo>
                    <a:pt x="104555" y="209657"/>
                  </a:lnTo>
                  <a:lnTo>
                    <a:pt x="134409" y="176184"/>
                  </a:lnTo>
                  <a:lnTo>
                    <a:pt x="167388" y="145070"/>
                  </a:lnTo>
                  <a:lnTo>
                    <a:pt x="203289" y="116488"/>
                  </a:lnTo>
                  <a:lnTo>
                    <a:pt x="241911" y="90614"/>
                  </a:lnTo>
                  <a:lnTo>
                    <a:pt x="283053" y="67622"/>
                  </a:lnTo>
                  <a:lnTo>
                    <a:pt x="326511" y="47688"/>
                  </a:lnTo>
                  <a:lnTo>
                    <a:pt x="372085" y="30987"/>
                  </a:lnTo>
                  <a:lnTo>
                    <a:pt x="419572" y="17692"/>
                  </a:lnTo>
                  <a:lnTo>
                    <a:pt x="468772" y="7979"/>
                  </a:lnTo>
                  <a:lnTo>
                    <a:pt x="519481" y="2024"/>
                  </a:lnTo>
                  <a:lnTo>
                    <a:pt x="571500" y="0"/>
                  </a:lnTo>
                  <a:lnTo>
                    <a:pt x="623518" y="2024"/>
                  </a:lnTo>
                  <a:lnTo>
                    <a:pt x="674227" y="7979"/>
                  </a:lnTo>
                  <a:lnTo>
                    <a:pt x="723427" y="17692"/>
                  </a:lnTo>
                  <a:lnTo>
                    <a:pt x="770914" y="30987"/>
                  </a:lnTo>
                  <a:lnTo>
                    <a:pt x="816488" y="47688"/>
                  </a:lnTo>
                  <a:lnTo>
                    <a:pt x="859946" y="67622"/>
                  </a:lnTo>
                  <a:lnTo>
                    <a:pt x="901088" y="90614"/>
                  </a:lnTo>
                  <a:lnTo>
                    <a:pt x="939710" y="116488"/>
                  </a:lnTo>
                  <a:lnTo>
                    <a:pt x="975611" y="145070"/>
                  </a:lnTo>
                  <a:lnTo>
                    <a:pt x="1008590" y="176184"/>
                  </a:lnTo>
                  <a:lnTo>
                    <a:pt x="1038444" y="209657"/>
                  </a:lnTo>
                  <a:lnTo>
                    <a:pt x="1064973" y="245312"/>
                  </a:lnTo>
                  <a:lnTo>
                    <a:pt x="1087974" y="282976"/>
                  </a:lnTo>
                  <a:lnTo>
                    <a:pt x="1107245" y="322473"/>
                  </a:lnTo>
                  <a:lnTo>
                    <a:pt x="1122585" y="363629"/>
                  </a:lnTo>
                  <a:lnTo>
                    <a:pt x="1133792" y="406269"/>
                  </a:lnTo>
                  <a:lnTo>
                    <a:pt x="1140664" y="450217"/>
                  </a:lnTo>
                  <a:lnTo>
                    <a:pt x="1143000" y="495300"/>
                  </a:lnTo>
                  <a:lnTo>
                    <a:pt x="1140664" y="540382"/>
                  </a:lnTo>
                  <a:lnTo>
                    <a:pt x="1133792" y="584330"/>
                  </a:lnTo>
                  <a:lnTo>
                    <a:pt x="1122585" y="626970"/>
                  </a:lnTo>
                  <a:lnTo>
                    <a:pt x="1107245" y="668126"/>
                  </a:lnTo>
                  <a:lnTo>
                    <a:pt x="1087974" y="707623"/>
                  </a:lnTo>
                  <a:lnTo>
                    <a:pt x="1064973" y="745287"/>
                  </a:lnTo>
                  <a:lnTo>
                    <a:pt x="1038444" y="780943"/>
                  </a:lnTo>
                  <a:lnTo>
                    <a:pt x="1008590" y="814415"/>
                  </a:lnTo>
                  <a:lnTo>
                    <a:pt x="975611" y="845529"/>
                  </a:lnTo>
                  <a:lnTo>
                    <a:pt x="939710" y="874111"/>
                  </a:lnTo>
                  <a:lnTo>
                    <a:pt x="901088" y="899985"/>
                  </a:lnTo>
                  <a:lnTo>
                    <a:pt x="859946" y="922977"/>
                  </a:lnTo>
                  <a:lnTo>
                    <a:pt x="816488" y="942911"/>
                  </a:lnTo>
                  <a:lnTo>
                    <a:pt x="770914" y="959612"/>
                  </a:lnTo>
                  <a:lnTo>
                    <a:pt x="723427" y="972907"/>
                  </a:lnTo>
                  <a:lnTo>
                    <a:pt x="674227" y="982620"/>
                  </a:lnTo>
                  <a:lnTo>
                    <a:pt x="623518" y="988575"/>
                  </a:lnTo>
                  <a:lnTo>
                    <a:pt x="571500" y="990600"/>
                  </a:lnTo>
                  <a:lnTo>
                    <a:pt x="519481" y="988575"/>
                  </a:lnTo>
                  <a:lnTo>
                    <a:pt x="468772" y="982620"/>
                  </a:lnTo>
                  <a:lnTo>
                    <a:pt x="419572" y="972907"/>
                  </a:lnTo>
                  <a:lnTo>
                    <a:pt x="372085" y="959612"/>
                  </a:lnTo>
                  <a:lnTo>
                    <a:pt x="326511" y="942911"/>
                  </a:lnTo>
                  <a:lnTo>
                    <a:pt x="283053" y="922977"/>
                  </a:lnTo>
                  <a:lnTo>
                    <a:pt x="241911" y="899985"/>
                  </a:lnTo>
                  <a:lnTo>
                    <a:pt x="203289" y="874111"/>
                  </a:lnTo>
                  <a:lnTo>
                    <a:pt x="167388" y="845529"/>
                  </a:lnTo>
                  <a:lnTo>
                    <a:pt x="134409" y="814415"/>
                  </a:lnTo>
                  <a:lnTo>
                    <a:pt x="104555" y="780943"/>
                  </a:lnTo>
                  <a:lnTo>
                    <a:pt x="78026" y="745287"/>
                  </a:lnTo>
                  <a:lnTo>
                    <a:pt x="55025" y="707623"/>
                  </a:lnTo>
                  <a:lnTo>
                    <a:pt x="35754" y="668126"/>
                  </a:lnTo>
                  <a:lnTo>
                    <a:pt x="20414" y="626970"/>
                  </a:lnTo>
                  <a:lnTo>
                    <a:pt x="9207" y="584330"/>
                  </a:lnTo>
                  <a:lnTo>
                    <a:pt x="2335" y="540382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2" name="object 48"/>
            <p:cNvSpPr/>
            <p:nvPr/>
          </p:nvSpPr>
          <p:spPr>
            <a:xfrm>
              <a:off x="5105400" y="4953000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0" y="495300"/>
                  </a:moveTo>
                  <a:lnTo>
                    <a:pt x="2179" y="450217"/>
                  </a:lnTo>
                  <a:lnTo>
                    <a:pt x="8593" y="406269"/>
                  </a:lnTo>
                  <a:lnTo>
                    <a:pt x="19053" y="363629"/>
                  </a:lnTo>
                  <a:lnTo>
                    <a:pt x="33370" y="322473"/>
                  </a:lnTo>
                  <a:lnTo>
                    <a:pt x="51357" y="282976"/>
                  </a:lnTo>
                  <a:lnTo>
                    <a:pt x="72824" y="245312"/>
                  </a:lnTo>
                  <a:lnTo>
                    <a:pt x="97584" y="209657"/>
                  </a:lnTo>
                  <a:lnTo>
                    <a:pt x="125448" y="176184"/>
                  </a:lnTo>
                  <a:lnTo>
                    <a:pt x="156229" y="145070"/>
                  </a:lnTo>
                  <a:lnTo>
                    <a:pt x="189737" y="116488"/>
                  </a:lnTo>
                  <a:lnTo>
                    <a:pt x="225784" y="90614"/>
                  </a:lnTo>
                  <a:lnTo>
                    <a:pt x="264182" y="67622"/>
                  </a:lnTo>
                  <a:lnTo>
                    <a:pt x="304743" y="47688"/>
                  </a:lnTo>
                  <a:lnTo>
                    <a:pt x="347279" y="30987"/>
                  </a:lnTo>
                  <a:lnTo>
                    <a:pt x="391601" y="17692"/>
                  </a:lnTo>
                  <a:lnTo>
                    <a:pt x="437520" y="7979"/>
                  </a:lnTo>
                  <a:lnTo>
                    <a:pt x="484849" y="2024"/>
                  </a:lnTo>
                  <a:lnTo>
                    <a:pt x="533400" y="0"/>
                  </a:lnTo>
                  <a:lnTo>
                    <a:pt x="581950" y="2024"/>
                  </a:lnTo>
                  <a:lnTo>
                    <a:pt x="629279" y="7979"/>
                  </a:lnTo>
                  <a:lnTo>
                    <a:pt x="675198" y="17692"/>
                  </a:lnTo>
                  <a:lnTo>
                    <a:pt x="719520" y="30987"/>
                  </a:lnTo>
                  <a:lnTo>
                    <a:pt x="762056" y="47688"/>
                  </a:lnTo>
                  <a:lnTo>
                    <a:pt x="802617" y="67622"/>
                  </a:lnTo>
                  <a:lnTo>
                    <a:pt x="841015" y="90614"/>
                  </a:lnTo>
                  <a:lnTo>
                    <a:pt x="877062" y="116488"/>
                  </a:lnTo>
                  <a:lnTo>
                    <a:pt x="910570" y="145070"/>
                  </a:lnTo>
                  <a:lnTo>
                    <a:pt x="941350" y="176184"/>
                  </a:lnTo>
                  <a:lnTo>
                    <a:pt x="969215" y="209657"/>
                  </a:lnTo>
                  <a:lnTo>
                    <a:pt x="993975" y="245312"/>
                  </a:lnTo>
                  <a:lnTo>
                    <a:pt x="1015442" y="282976"/>
                  </a:lnTo>
                  <a:lnTo>
                    <a:pt x="1033429" y="322473"/>
                  </a:lnTo>
                  <a:lnTo>
                    <a:pt x="1047746" y="363629"/>
                  </a:lnTo>
                  <a:lnTo>
                    <a:pt x="1058206" y="406269"/>
                  </a:lnTo>
                  <a:lnTo>
                    <a:pt x="1064620" y="450217"/>
                  </a:lnTo>
                  <a:lnTo>
                    <a:pt x="1066800" y="495300"/>
                  </a:lnTo>
                  <a:lnTo>
                    <a:pt x="1064620" y="540382"/>
                  </a:lnTo>
                  <a:lnTo>
                    <a:pt x="1058206" y="584330"/>
                  </a:lnTo>
                  <a:lnTo>
                    <a:pt x="1047746" y="626970"/>
                  </a:lnTo>
                  <a:lnTo>
                    <a:pt x="1033429" y="668126"/>
                  </a:lnTo>
                  <a:lnTo>
                    <a:pt x="1015442" y="707623"/>
                  </a:lnTo>
                  <a:lnTo>
                    <a:pt x="993975" y="745287"/>
                  </a:lnTo>
                  <a:lnTo>
                    <a:pt x="969215" y="780943"/>
                  </a:lnTo>
                  <a:lnTo>
                    <a:pt x="941350" y="814415"/>
                  </a:lnTo>
                  <a:lnTo>
                    <a:pt x="910570" y="845529"/>
                  </a:lnTo>
                  <a:lnTo>
                    <a:pt x="877062" y="874111"/>
                  </a:lnTo>
                  <a:lnTo>
                    <a:pt x="841015" y="899985"/>
                  </a:lnTo>
                  <a:lnTo>
                    <a:pt x="802617" y="922977"/>
                  </a:lnTo>
                  <a:lnTo>
                    <a:pt x="762056" y="942911"/>
                  </a:lnTo>
                  <a:lnTo>
                    <a:pt x="719520" y="959612"/>
                  </a:lnTo>
                  <a:lnTo>
                    <a:pt x="675198" y="972907"/>
                  </a:lnTo>
                  <a:lnTo>
                    <a:pt x="629279" y="982620"/>
                  </a:lnTo>
                  <a:lnTo>
                    <a:pt x="581950" y="988575"/>
                  </a:lnTo>
                  <a:lnTo>
                    <a:pt x="533400" y="990600"/>
                  </a:lnTo>
                  <a:lnTo>
                    <a:pt x="484849" y="988575"/>
                  </a:lnTo>
                  <a:lnTo>
                    <a:pt x="437520" y="982620"/>
                  </a:lnTo>
                  <a:lnTo>
                    <a:pt x="391601" y="972907"/>
                  </a:lnTo>
                  <a:lnTo>
                    <a:pt x="347279" y="959612"/>
                  </a:lnTo>
                  <a:lnTo>
                    <a:pt x="304743" y="942911"/>
                  </a:lnTo>
                  <a:lnTo>
                    <a:pt x="264182" y="922977"/>
                  </a:lnTo>
                  <a:lnTo>
                    <a:pt x="225784" y="899985"/>
                  </a:lnTo>
                  <a:lnTo>
                    <a:pt x="189737" y="874111"/>
                  </a:lnTo>
                  <a:lnTo>
                    <a:pt x="156229" y="845529"/>
                  </a:lnTo>
                  <a:lnTo>
                    <a:pt x="125448" y="814415"/>
                  </a:lnTo>
                  <a:lnTo>
                    <a:pt x="97584" y="780943"/>
                  </a:lnTo>
                  <a:lnTo>
                    <a:pt x="72824" y="745287"/>
                  </a:lnTo>
                  <a:lnTo>
                    <a:pt x="51357" y="707623"/>
                  </a:lnTo>
                  <a:lnTo>
                    <a:pt x="33370" y="668126"/>
                  </a:lnTo>
                  <a:lnTo>
                    <a:pt x="19053" y="626970"/>
                  </a:lnTo>
                  <a:lnTo>
                    <a:pt x="8593" y="584330"/>
                  </a:lnTo>
                  <a:lnTo>
                    <a:pt x="2179" y="540382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3" name="object 49"/>
            <p:cNvSpPr/>
            <p:nvPr/>
          </p:nvSpPr>
          <p:spPr>
            <a:xfrm>
              <a:off x="3276600" y="44958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51116" y="84244"/>
                  </a:moveTo>
                  <a:lnTo>
                    <a:pt x="0" y="152400"/>
                  </a:lnTo>
                  <a:lnTo>
                    <a:pt x="85194" y="152400"/>
                  </a:lnTo>
                  <a:lnTo>
                    <a:pt x="76674" y="135360"/>
                  </a:lnTo>
                  <a:lnTo>
                    <a:pt x="62476" y="135360"/>
                  </a:lnTo>
                  <a:lnTo>
                    <a:pt x="51116" y="112642"/>
                  </a:lnTo>
                  <a:lnTo>
                    <a:pt x="62475" y="106962"/>
                  </a:lnTo>
                  <a:lnTo>
                    <a:pt x="51116" y="84244"/>
                  </a:lnTo>
                  <a:close/>
                </a:path>
                <a:path w="304800" h="152400">
                  <a:moveTo>
                    <a:pt x="62475" y="106962"/>
                  </a:moveTo>
                  <a:lnTo>
                    <a:pt x="51116" y="112642"/>
                  </a:lnTo>
                  <a:lnTo>
                    <a:pt x="62476" y="135360"/>
                  </a:lnTo>
                  <a:lnTo>
                    <a:pt x="73834" y="129681"/>
                  </a:lnTo>
                  <a:lnTo>
                    <a:pt x="62475" y="106962"/>
                  </a:lnTo>
                  <a:close/>
                </a:path>
                <a:path w="304800" h="152400">
                  <a:moveTo>
                    <a:pt x="73834" y="129681"/>
                  </a:moveTo>
                  <a:lnTo>
                    <a:pt x="62476" y="135360"/>
                  </a:lnTo>
                  <a:lnTo>
                    <a:pt x="76674" y="135360"/>
                  </a:lnTo>
                  <a:lnTo>
                    <a:pt x="73834" y="129681"/>
                  </a:lnTo>
                  <a:close/>
                </a:path>
                <a:path w="304800" h="152400">
                  <a:moveTo>
                    <a:pt x="230964" y="22717"/>
                  </a:moveTo>
                  <a:lnTo>
                    <a:pt x="62475" y="106962"/>
                  </a:lnTo>
                  <a:lnTo>
                    <a:pt x="73834" y="129681"/>
                  </a:lnTo>
                  <a:lnTo>
                    <a:pt x="242324" y="45437"/>
                  </a:lnTo>
                  <a:lnTo>
                    <a:pt x="230964" y="22717"/>
                  </a:lnTo>
                  <a:close/>
                </a:path>
                <a:path w="304800" h="152400">
                  <a:moveTo>
                    <a:pt x="292021" y="17038"/>
                  </a:moveTo>
                  <a:lnTo>
                    <a:pt x="242323" y="17038"/>
                  </a:lnTo>
                  <a:lnTo>
                    <a:pt x="253683" y="39757"/>
                  </a:lnTo>
                  <a:lnTo>
                    <a:pt x="242324" y="45437"/>
                  </a:lnTo>
                  <a:lnTo>
                    <a:pt x="253683" y="68155"/>
                  </a:lnTo>
                  <a:lnTo>
                    <a:pt x="292021" y="17038"/>
                  </a:lnTo>
                  <a:close/>
                </a:path>
                <a:path w="304800" h="152400">
                  <a:moveTo>
                    <a:pt x="242323" y="17038"/>
                  </a:moveTo>
                  <a:lnTo>
                    <a:pt x="230964" y="22717"/>
                  </a:lnTo>
                  <a:lnTo>
                    <a:pt x="242324" y="45437"/>
                  </a:lnTo>
                  <a:lnTo>
                    <a:pt x="253683" y="39757"/>
                  </a:lnTo>
                  <a:lnTo>
                    <a:pt x="242323" y="17038"/>
                  </a:lnTo>
                  <a:close/>
                </a:path>
                <a:path w="304800" h="152400">
                  <a:moveTo>
                    <a:pt x="304800" y="0"/>
                  </a:moveTo>
                  <a:lnTo>
                    <a:pt x="219605" y="0"/>
                  </a:lnTo>
                  <a:lnTo>
                    <a:pt x="230964" y="22717"/>
                  </a:lnTo>
                  <a:lnTo>
                    <a:pt x="242323" y="17038"/>
                  </a:lnTo>
                  <a:lnTo>
                    <a:pt x="292021" y="1703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4" name="object 50"/>
            <p:cNvSpPr/>
            <p:nvPr/>
          </p:nvSpPr>
          <p:spPr>
            <a:xfrm>
              <a:off x="1295400" y="2971800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1651000" y="1066800"/>
                  </a:moveTo>
                  <a:lnTo>
                    <a:pt x="1155700" y="1066800"/>
                  </a:lnTo>
                  <a:lnTo>
                    <a:pt x="2105025" y="1523988"/>
                  </a:lnTo>
                  <a:lnTo>
                    <a:pt x="1651000" y="1066800"/>
                  </a:lnTo>
                  <a:close/>
                </a:path>
                <a:path w="2105025" h="1524000">
                  <a:moveTo>
                    <a:pt x="1981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981200" y="10668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5" name="object 51"/>
            <p:cNvSpPr/>
            <p:nvPr/>
          </p:nvSpPr>
          <p:spPr>
            <a:xfrm>
              <a:off x="1295400" y="2971800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0" y="0"/>
                  </a:moveTo>
                  <a:lnTo>
                    <a:pt x="1155700" y="0"/>
                  </a:lnTo>
                  <a:lnTo>
                    <a:pt x="1651000" y="0"/>
                  </a:lnTo>
                  <a:lnTo>
                    <a:pt x="1981200" y="0"/>
                  </a:lnTo>
                  <a:lnTo>
                    <a:pt x="1981200" y="622299"/>
                  </a:lnTo>
                  <a:lnTo>
                    <a:pt x="1981200" y="889001"/>
                  </a:lnTo>
                  <a:lnTo>
                    <a:pt x="1981200" y="1066800"/>
                  </a:lnTo>
                  <a:lnTo>
                    <a:pt x="1651000" y="1066800"/>
                  </a:lnTo>
                  <a:lnTo>
                    <a:pt x="2105025" y="1523989"/>
                  </a:lnTo>
                  <a:lnTo>
                    <a:pt x="1155700" y="1066800"/>
                  </a:lnTo>
                  <a:lnTo>
                    <a:pt x="0" y="1066800"/>
                  </a:lnTo>
                  <a:lnTo>
                    <a:pt x="0" y="889001"/>
                  </a:lnTo>
                  <a:lnTo>
                    <a:pt x="0" y="6222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6" name="object 52"/>
            <p:cNvSpPr txBox="1"/>
            <p:nvPr/>
          </p:nvSpPr>
          <p:spPr>
            <a:xfrm>
              <a:off x="1537335" y="3003803"/>
              <a:ext cx="1497965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indent="-1270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cs typeface="+mn-ea"/>
                  <a:sym typeface="+mn-lt"/>
                </a:rPr>
                <a:t>Intra-cluster  distances</a:t>
              </a:r>
              <a:r>
                <a:rPr sz="2000" spc="-75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are  minimized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107" name="object 44"/>
          <p:cNvSpPr txBox="1">
            <a:spLocks/>
          </p:cNvSpPr>
          <p:nvPr/>
        </p:nvSpPr>
        <p:spPr>
          <a:xfrm>
            <a:off x="307340" y="1518411"/>
            <a:ext cx="8420735" cy="3802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5080" indent="-342900">
              <a:lnSpc>
                <a:spcPct val="100499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endParaRPr lang="en-US" sz="24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202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How to Find good Clustering? E.g.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Minimize the sum of  </a:t>
            </a:r>
          </a:p>
          <a:p>
            <a:pPr marL="0" indent="0">
              <a:buNone/>
            </a:pPr>
            <a:r>
              <a:rPr lang="en-US" altLang="zh-CN" dirty="0">
                <a:ea typeface="+mn-ea"/>
                <a:cs typeface="+mn-ea"/>
                <a:sym typeface="+mn-lt"/>
              </a:rPr>
              <a:t> distance within clusters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42435" y="1371605"/>
            <a:ext cx="4708525" cy="4854574"/>
            <a:chOff x="4191000" y="1828800"/>
            <a:chExt cx="4708525" cy="4854574"/>
          </a:xfrm>
        </p:grpSpPr>
        <p:sp>
          <p:nvSpPr>
            <p:cNvPr id="9" name="object 5"/>
            <p:cNvSpPr/>
            <p:nvPr/>
          </p:nvSpPr>
          <p:spPr>
            <a:xfrm>
              <a:off x="4191000" y="1828800"/>
              <a:ext cx="4708525" cy="48545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object 6"/>
            <p:cNvSpPr/>
            <p:nvPr/>
          </p:nvSpPr>
          <p:spPr>
            <a:xfrm>
              <a:off x="5067300" y="4495800"/>
              <a:ext cx="838200" cy="990600"/>
            </a:xfrm>
            <a:custGeom>
              <a:avLst/>
              <a:gdLst/>
              <a:ahLst/>
              <a:cxnLst/>
              <a:rect l="l" t="t" r="r" b="b"/>
              <a:pathLst>
                <a:path w="838200" h="990600">
                  <a:moveTo>
                    <a:pt x="0" y="495300"/>
                  </a:moveTo>
                  <a:lnTo>
                    <a:pt x="2163" y="444658"/>
                  </a:lnTo>
                  <a:lnTo>
                    <a:pt x="8514" y="395479"/>
                  </a:lnTo>
                  <a:lnTo>
                    <a:pt x="18841" y="348012"/>
                  </a:lnTo>
                  <a:lnTo>
                    <a:pt x="32934" y="302506"/>
                  </a:lnTo>
                  <a:lnTo>
                    <a:pt x="50583" y="259210"/>
                  </a:lnTo>
                  <a:lnTo>
                    <a:pt x="71575" y="218373"/>
                  </a:lnTo>
                  <a:lnTo>
                    <a:pt x="95702" y="180243"/>
                  </a:lnTo>
                  <a:lnTo>
                    <a:pt x="122751" y="145070"/>
                  </a:lnTo>
                  <a:lnTo>
                    <a:pt x="152513" y="113102"/>
                  </a:lnTo>
                  <a:lnTo>
                    <a:pt x="184777" y="84589"/>
                  </a:lnTo>
                  <a:lnTo>
                    <a:pt x="219332" y="59780"/>
                  </a:lnTo>
                  <a:lnTo>
                    <a:pt x="255967" y="38923"/>
                  </a:lnTo>
                  <a:lnTo>
                    <a:pt x="294472" y="22267"/>
                  </a:lnTo>
                  <a:lnTo>
                    <a:pt x="334636" y="10062"/>
                  </a:lnTo>
                  <a:lnTo>
                    <a:pt x="376249" y="2557"/>
                  </a:lnTo>
                  <a:lnTo>
                    <a:pt x="419100" y="0"/>
                  </a:lnTo>
                  <a:lnTo>
                    <a:pt x="461950" y="2557"/>
                  </a:lnTo>
                  <a:lnTo>
                    <a:pt x="503563" y="10062"/>
                  </a:lnTo>
                  <a:lnTo>
                    <a:pt x="543727" y="22267"/>
                  </a:lnTo>
                  <a:lnTo>
                    <a:pt x="582232" y="38923"/>
                  </a:lnTo>
                  <a:lnTo>
                    <a:pt x="618867" y="59780"/>
                  </a:lnTo>
                  <a:lnTo>
                    <a:pt x="653422" y="84589"/>
                  </a:lnTo>
                  <a:lnTo>
                    <a:pt x="685686" y="113102"/>
                  </a:lnTo>
                  <a:lnTo>
                    <a:pt x="715448" y="145070"/>
                  </a:lnTo>
                  <a:lnTo>
                    <a:pt x="742497" y="180243"/>
                  </a:lnTo>
                  <a:lnTo>
                    <a:pt x="766624" y="218373"/>
                  </a:lnTo>
                  <a:lnTo>
                    <a:pt x="787616" y="259210"/>
                  </a:lnTo>
                  <a:lnTo>
                    <a:pt x="805265" y="302506"/>
                  </a:lnTo>
                  <a:lnTo>
                    <a:pt x="819358" y="348012"/>
                  </a:lnTo>
                  <a:lnTo>
                    <a:pt x="829685" y="395479"/>
                  </a:lnTo>
                  <a:lnTo>
                    <a:pt x="836036" y="444658"/>
                  </a:lnTo>
                  <a:lnTo>
                    <a:pt x="838200" y="495300"/>
                  </a:lnTo>
                  <a:lnTo>
                    <a:pt x="836036" y="545941"/>
                  </a:lnTo>
                  <a:lnTo>
                    <a:pt x="829685" y="595120"/>
                  </a:lnTo>
                  <a:lnTo>
                    <a:pt x="819358" y="642587"/>
                  </a:lnTo>
                  <a:lnTo>
                    <a:pt x="805265" y="688093"/>
                  </a:lnTo>
                  <a:lnTo>
                    <a:pt x="787616" y="731389"/>
                  </a:lnTo>
                  <a:lnTo>
                    <a:pt x="766624" y="772226"/>
                  </a:lnTo>
                  <a:lnTo>
                    <a:pt x="742497" y="810356"/>
                  </a:lnTo>
                  <a:lnTo>
                    <a:pt x="715448" y="845529"/>
                  </a:lnTo>
                  <a:lnTo>
                    <a:pt x="685686" y="877497"/>
                  </a:lnTo>
                  <a:lnTo>
                    <a:pt x="653422" y="906010"/>
                  </a:lnTo>
                  <a:lnTo>
                    <a:pt x="618867" y="930819"/>
                  </a:lnTo>
                  <a:lnTo>
                    <a:pt x="582232" y="951676"/>
                  </a:lnTo>
                  <a:lnTo>
                    <a:pt x="543727" y="968332"/>
                  </a:lnTo>
                  <a:lnTo>
                    <a:pt x="503563" y="980537"/>
                  </a:lnTo>
                  <a:lnTo>
                    <a:pt x="461950" y="988042"/>
                  </a:lnTo>
                  <a:lnTo>
                    <a:pt x="419100" y="990600"/>
                  </a:lnTo>
                  <a:lnTo>
                    <a:pt x="376249" y="988042"/>
                  </a:lnTo>
                  <a:lnTo>
                    <a:pt x="334636" y="980537"/>
                  </a:lnTo>
                  <a:lnTo>
                    <a:pt x="294472" y="968332"/>
                  </a:lnTo>
                  <a:lnTo>
                    <a:pt x="255967" y="951676"/>
                  </a:lnTo>
                  <a:lnTo>
                    <a:pt x="219332" y="930819"/>
                  </a:lnTo>
                  <a:lnTo>
                    <a:pt x="184777" y="906010"/>
                  </a:lnTo>
                  <a:lnTo>
                    <a:pt x="152513" y="877497"/>
                  </a:lnTo>
                  <a:lnTo>
                    <a:pt x="122751" y="845529"/>
                  </a:lnTo>
                  <a:lnTo>
                    <a:pt x="95702" y="810356"/>
                  </a:lnTo>
                  <a:lnTo>
                    <a:pt x="71575" y="772226"/>
                  </a:lnTo>
                  <a:lnTo>
                    <a:pt x="50583" y="731389"/>
                  </a:lnTo>
                  <a:lnTo>
                    <a:pt x="32934" y="688093"/>
                  </a:lnTo>
                  <a:lnTo>
                    <a:pt x="18841" y="642587"/>
                  </a:lnTo>
                  <a:lnTo>
                    <a:pt x="8514" y="595120"/>
                  </a:lnTo>
                  <a:lnTo>
                    <a:pt x="2163" y="545941"/>
                  </a:lnTo>
                  <a:lnTo>
                    <a:pt x="0" y="4953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object 7"/>
            <p:cNvSpPr/>
            <p:nvPr/>
          </p:nvSpPr>
          <p:spPr>
            <a:xfrm>
              <a:off x="6172200" y="4953000"/>
              <a:ext cx="914400" cy="990600"/>
            </a:xfrm>
            <a:custGeom>
              <a:avLst/>
              <a:gdLst/>
              <a:ahLst/>
              <a:cxnLst/>
              <a:rect l="l" t="t" r="r" b="b"/>
              <a:pathLst>
                <a:path w="914400" h="990600">
                  <a:moveTo>
                    <a:pt x="0" y="495300"/>
                  </a:moveTo>
                  <a:lnTo>
                    <a:pt x="2360" y="444658"/>
                  </a:lnTo>
                  <a:lnTo>
                    <a:pt x="9288" y="395479"/>
                  </a:lnTo>
                  <a:lnTo>
                    <a:pt x="20554" y="348012"/>
                  </a:lnTo>
                  <a:lnTo>
                    <a:pt x="35929" y="302506"/>
                  </a:lnTo>
                  <a:lnTo>
                    <a:pt x="55181" y="259210"/>
                  </a:lnTo>
                  <a:lnTo>
                    <a:pt x="78082" y="218373"/>
                  </a:lnTo>
                  <a:lnTo>
                    <a:pt x="104402" y="180243"/>
                  </a:lnTo>
                  <a:lnTo>
                    <a:pt x="133910" y="145070"/>
                  </a:lnTo>
                  <a:lnTo>
                    <a:pt x="166378" y="113102"/>
                  </a:lnTo>
                  <a:lnTo>
                    <a:pt x="201575" y="84589"/>
                  </a:lnTo>
                  <a:lnTo>
                    <a:pt x="239271" y="59780"/>
                  </a:lnTo>
                  <a:lnTo>
                    <a:pt x="279237" y="38923"/>
                  </a:lnTo>
                  <a:lnTo>
                    <a:pt x="321242" y="22267"/>
                  </a:lnTo>
                  <a:lnTo>
                    <a:pt x="365058" y="10062"/>
                  </a:lnTo>
                  <a:lnTo>
                    <a:pt x="410453" y="2557"/>
                  </a:lnTo>
                  <a:lnTo>
                    <a:pt x="457200" y="0"/>
                  </a:lnTo>
                  <a:lnTo>
                    <a:pt x="503946" y="2557"/>
                  </a:lnTo>
                  <a:lnTo>
                    <a:pt x="549341" y="10062"/>
                  </a:lnTo>
                  <a:lnTo>
                    <a:pt x="593157" y="22267"/>
                  </a:lnTo>
                  <a:lnTo>
                    <a:pt x="635162" y="38923"/>
                  </a:lnTo>
                  <a:lnTo>
                    <a:pt x="675128" y="59780"/>
                  </a:lnTo>
                  <a:lnTo>
                    <a:pt x="712824" y="84589"/>
                  </a:lnTo>
                  <a:lnTo>
                    <a:pt x="748021" y="113102"/>
                  </a:lnTo>
                  <a:lnTo>
                    <a:pt x="780489" y="145070"/>
                  </a:lnTo>
                  <a:lnTo>
                    <a:pt x="809997" y="180243"/>
                  </a:lnTo>
                  <a:lnTo>
                    <a:pt x="836317" y="218373"/>
                  </a:lnTo>
                  <a:lnTo>
                    <a:pt x="859218" y="259210"/>
                  </a:lnTo>
                  <a:lnTo>
                    <a:pt x="878470" y="302506"/>
                  </a:lnTo>
                  <a:lnTo>
                    <a:pt x="893845" y="348012"/>
                  </a:lnTo>
                  <a:lnTo>
                    <a:pt x="905111" y="395479"/>
                  </a:lnTo>
                  <a:lnTo>
                    <a:pt x="912039" y="444658"/>
                  </a:lnTo>
                  <a:lnTo>
                    <a:pt x="914400" y="495300"/>
                  </a:lnTo>
                  <a:lnTo>
                    <a:pt x="912039" y="545941"/>
                  </a:lnTo>
                  <a:lnTo>
                    <a:pt x="905111" y="595120"/>
                  </a:lnTo>
                  <a:lnTo>
                    <a:pt x="893845" y="642587"/>
                  </a:lnTo>
                  <a:lnTo>
                    <a:pt x="878470" y="688093"/>
                  </a:lnTo>
                  <a:lnTo>
                    <a:pt x="859218" y="731389"/>
                  </a:lnTo>
                  <a:lnTo>
                    <a:pt x="836317" y="772226"/>
                  </a:lnTo>
                  <a:lnTo>
                    <a:pt x="809997" y="810356"/>
                  </a:lnTo>
                  <a:lnTo>
                    <a:pt x="780489" y="845529"/>
                  </a:lnTo>
                  <a:lnTo>
                    <a:pt x="748021" y="877497"/>
                  </a:lnTo>
                  <a:lnTo>
                    <a:pt x="712824" y="906010"/>
                  </a:lnTo>
                  <a:lnTo>
                    <a:pt x="675128" y="930819"/>
                  </a:lnTo>
                  <a:lnTo>
                    <a:pt x="635162" y="951676"/>
                  </a:lnTo>
                  <a:lnTo>
                    <a:pt x="593157" y="968332"/>
                  </a:lnTo>
                  <a:lnTo>
                    <a:pt x="549341" y="980537"/>
                  </a:lnTo>
                  <a:lnTo>
                    <a:pt x="503946" y="988042"/>
                  </a:lnTo>
                  <a:lnTo>
                    <a:pt x="457200" y="990600"/>
                  </a:lnTo>
                  <a:lnTo>
                    <a:pt x="410453" y="988042"/>
                  </a:lnTo>
                  <a:lnTo>
                    <a:pt x="365058" y="980537"/>
                  </a:lnTo>
                  <a:lnTo>
                    <a:pt x="321242" y="968332"/>
                  </a:lnTo>
                  <a:lnTo>
                    <a:pt x="279237" y="951676"/>
                  </a:lnTo>
                  <a:lnTo>
                    <a:pt x="239271" y="930819"/>
                  </a:lnTo>
                  <a:lnTo>
                    <a:pt x="201575" y="906010"/>
                  </a:lnTo>
                  <a:lnTo>
                    <a:pt x="166378" y="877497"/>
                  </a:lnTo>
                  <a:lnTo>
                    <a:pt x="133910" y="845529"/>
                  </a:lnTo>
                  <a:lnTo>
                    <a:pt x="104402" y="810356"/>
                  </a:lnTo>
                  <a:lnTo>
                    <a:pt x="78082" y="772226"/>
                  </a:lnTo>
                  <a:lnTo>
                    <a:pt x="55181" y="731389"/>
                  </a:lnTo>
                  <a:lnTo>
                    <a:pt x="35929" y="688093"/>
                  </a:lnTo>
                  <a:lnTo>
                    <a:pt x="20554" y="642587"/>
                  </a:lnTo>
                  <a:lnTo>
                    <a:pt x="9288" y="595120"/>
                  </a:lnTo>
                  <a:lnTo>
                    <a:pt x="2360" y="545941"/>
                  </a:lnTo>
                  <a:lnTo>
                    <a:pt x="0" y="4953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bject 8"/>
            <p:cNvSpPr/>
            <p:nvPr/>
          </p:nvSpPr>
          <p:spPr>
            <a:xfrm>
              <a:off x="6807200" y="42545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9" y="407383"/>
                  </a:lnTo>
                  <a:lnTo>
                    <a:pt x="9666" y="359119"/>
                  </a:lnTo>
                  <a:lnTo>
                    <a:pt x="21366" y="312689"/>
                  </a:lnTo>
                  <a:lnTo>
                    <a:pt x="37302" y="268370"/>
                  </a:lnTo>
                  <a:lnTo>
                    <a:pt x="57219" y="226442"/>
                  </a:lnTo>
                  <a:lnTo>
                    <a:pt x="80862" y="187183"/>
                  </a:lnTo>
                  <a:lnTo>
                    <a:pt x="107974" y="150873"/>
                  </a:lnTo>
                  <a:lnTo>
                    <a:pt x="138300" y="117790"/>
                  </a:lnTo>
                  <a:lnTo>
                    <a:pt x="171585" y="88213"/>
                  </a:lnTo>
                  <a:lnTo>
                    <a:pt x="207572" y="62421"/>
                  </a:lnTo>
                  <a:lnTo>
                    <a:pt x="246006" y="40693"/>
                  </a:lnTo>
                  <a:lnTo>
                    <a:pt x="286632" y="23308"/>
                  </a:lnTo>
                  <a:lnTo>
                    <a:pt x="329193" y="10545"/>
                  </a:lnTo>
                  <a:lnTo>
                    <a:pt x="373434" y="2682"/>
                  </a:lnTo>
                  <a:lnTo>
                    <a:pt x="419100" y="0"/>
                  </a:lnTo>
                  <a:lnTo>
                    <a:pt x="464765" y="2682"/>
                  </a:lnTo>
                  <a:lnTo>
                    <a:pt x="509006" y="10545"/>
                  </a:lnTo>
                  <a:lnTo>
                    <a:pt x="551568" y="23308"/>
                  </a:lnTo>
                  <a:lnTo>
                    <a:pt x="592193" y="40693"/>
                  </a:lnTo>
                  <a:lnTo>
                    <a:pt x="630627" y="62421"/>
                  </a:lnTo>
                  <a:lnTo>
                    <a:pt x="666615" y="88213"/>
                  </a:lnTo>
                  <a:lnTo>
                    <a:pt x="699899" y="117790"/>
                  </a:lnTo>
                  <a:lnTo>
                    <a:pt x="730225" y="150873"/>
                  </a:lnTo>
                  <a:lnTo>
                    <a:pt x="757338" y="187183"/>
                  </a:lnTo>
                  <a:lnTo>
                    <a:pt x="780980" y="226442"/>
                  </a:lnTo>
                  <a:lnTo>
                    <a:pt x="800897" y="268370"/>
                  </a:lnTo>
                  <a:lnTo>
                    <a:pt x="816834" y="312689"/>
                  </a:lnTo>
                  <a:lnTo>
                    <a:pt x="828533" y="359119"/>
                  </a:lnTo>
                  <a:lnTo>
                    <a:pt x="835740" y="407383"/>
                  </a:lnTo>
                  <a:lnTo>
                    <a:pt x="838200" y="457200"/>
                  </a:lnTo>
                  <a:lnTo>
                    <a:pt x="835740" y="507016"/>
                  </a:lnTo>
                  <a:lnTo>
                    <a:pt x="828533" y="555280"/>
                  </a:lnTo>
                  <a:lnTo>
                    <a:pt x="816834" y="601710"/>
                  </a:lnTo>
                  <a:lnTo>
                    <a:pt x="800897" y="646029"/>
                  </a:lnTo>
                  <a:lnTo>
                    <a:pt x="780980" y="687957"/>
                  </a:lnTo>
                  <a:lnTo>
                    <a:pt x="757338" y="727216"/>
                  </a:lnTo>
                  <a:lnTo>
                    <a:pt x="730225" y="763526"/>
                  </a:lnTo>
                  <a:lnTo>
                    <a:pt x="699899" y="796609"/>
                  </a:lnTo>
                  <a:lnTo>
                    <a:pt x="666615" y="826186"/>
                  </a:lnTo>
                  <a:lnTo>
                    <a:pt x="630627" y="851978"/>
                  </a:lnTo>
                  <a:lnTo>
                    <a:pt x="592193" y="873706"/>
                  </a:lnTo>
                  <a:lnTo>
                    <a:pt x="551568" y="891091"/>
                  </a:lnTo>
                  <a:lnTo>
                    <a:pt x="509006" y="903854"/>
                  </a:lnTo>
                  <a:lnTo>
                    <a:pt x="464765" y="911717"/>
                  </a:lnTo>
                  <a:lnTo>
                    <a:pt x="419100" y="914400"/>
                  </a:lnTo>
                  <a:lnTo>
                    <a:pt x="373434" y="911717"/>
                  </a:lnTo>
                  <a:lnTo>
                    <a:pt x="329193" y="903854"/>
                  </a:lnTo>
                  <a:lnTo>
                    <a:pt x="286632" y="891091"/>
                  </a:lnTo>
                  <a:lnTo>
                    <a:pt x="246006" y="873706"/>
                  </a:lnTo>
                  <a:lnTo>
                    <a:pt x="207572" y="851978"/>
                  </a:lnTo>
                  <a:lnTo>
                    <a:pt x="171585" y="826186"/>
                  </a:lnTo>
                  <a:lnTo>
                    <a:pt x="138300" y="796609"/>
                  </a:lnTo>
                  <a:lnTo>
                    <a:pt x="107974" y="763526"/>
                  </a:lnTo>
                  <a:lnTo>
                    <a:pt x="80862" y="727216"/>
                  </a:lnTo>
                  <a:lnTo>
                    <a:pt x="57219" y="687957"/>
                  </a:lnTo>
                  <a:lnTo>
                    <a:pt x="37302" y="646029"/>
                  </a:lnTo>
                  <a:lnTo>
                    <a:pt x="21366" y="601710"/>
                  </a:lnTo>
                  <a:lnTo>
                    <a:pt x="9666" y="555280"/>
                  </a:lnTo>
                  <a:lnTo>
                    <a:pt x="2459" y="507016"/>
                  </a:lnTo>
                  <a:lnTo>
                    <a:pt x="0" y="4572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object 9"/>
            <p:cNvSpPr/>
            <p:nvPr/>
          </p:nvSpPr>
          <p:spPr>
            <a:xfrm>
              <a:off x="5308600" y="49911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1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object 10"/>
            <p:cNvSpPr/>
            <p:nvPr/>
          </p:nvSpPr>
          <p:spPr>
            <a:xfrm>
              <a:off x="5499100" y="48387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800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object 11"/>
            <p:cNvSpPr/>
            <p:nvPr/>
          </p:nvSpPr>
          <p:spPr>
            <a:xfrm>
              <a:off x="6438900" y="54864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1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object 12"/>
            <p:cNvSpPr/>
            <p:nvPr/>
          </p:nvSpPr>
          <p:spPr>
            <a:xfrm>
              <a:off x="6629400" y="53340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800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object 13"/>
            <p:cNvSpPr/>
            <p:nvPr/>
          </p:nvSpPr>
          <p:spPr>
            <a:xfrm>
              <a:off x="7023100" y="47498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1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object 14"/>
            <p:cNvSpPr/>
            <p:nvPr/>
          </p:nvSpPr>
          <p:spPr>
            <a:xfrm>
              <a:off x="7213600" y="45974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800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object 15"/>
            <p:cNvSpPr txBox="1"/>
            <p:nvPr/>
          </p:nvSpPr>
          <p:spPr>
            <a:xfrm>
              <a:off x="6682740" y="2992628"/>
              <a:ext cx="304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1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r>
                <a:rPr kumimoji="0" sz="1800" b="1" i="0" u="none" strike="noStrike" kern="0" cap="none" spc="-7" normalizeH="0" baseline="-13888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sz="1800" b="0" i="0" u="none" strike="noStrike" kern="0" cap="none" spc="0" normalizeH="0" baseline="-1388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object 16"/>
            <p:cNvSpPr txBox="1"/>
            <p:nvPr/>
          </p:nvSpPr>
          <p:spPr>
            <a:xfrm>
              <a:off x="7851140" y="3385820"/>
              <a:ext cx="304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1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r>
                <a:rPr kumimoji="0" sz="1800" b="1" i="0" u="none" strike="noStrike" kern="0" cap="none" spc="-7" normalizeH="0" baseline="-13888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sz="1800" b="0" i="0" u="none" strike="noStrike" kern="0" cap="none" spc="0" normalizeH="0" baseline="-13888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object 17"/>
            <p:cNvSpPr txBox="1"/>
            <p:nvPr/>
          </p:nvSpPr>
          <p:spPr>
            <a:xfrm>
              <a:off x="6682740" y="5217667"/>
              <a:ext cx="304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1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r>
                <a:rPr kumimoji="0" sz="1800" b="1" i="0" u="none" strike="noStrike" kern="0" cap="none" spc="-7" normalizeH="0" baseline="-13888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sz="1800" b="0" i="0" u="none" strike="noStrike" kern="0" cap="none" spc="0" normalizeH="0" baseline="-13888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object 18"/>
            <p:cNvSpPr txBox="1"/>
            <p:nvPr/>
          </p:nvSpPr>
          <p:spPr>
            <a:xfrm>
              <a:off x="6911340" y="4455667"/>
              <a:ext cx="304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1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r>
                <a:rPr kumimoji="0" sz="1800" b="1" i="0" u="none" strike="noStrike" kern="0" cap="none" spc="-7" normalizeH="0" baseline="-13888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endParaRPr kumimoji="0" sz="1800" b="0" i="0" u="none" strike="noStrike" kern="0" cap="none" spc="0" normalizeH="0" baseline="-13888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object 19"/>
            <p:cNvSpPr txBox="1"/>
            <p:nvPr/>
          </p:nvSpPr>
          <p:spPr>
            <a:xfrm>
              <a:off x="5184140" y="4684267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object 20"/>
            <p:cNvSpPr txBox="1"/>
            <p:nvPr/>
          </p:nvSpPr>
          <p:spPr>
            <a:xfrm>
              <a:off x="5336540" y="4797044"/>
              <a:ext cx="10160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5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object 56"/>
            <p:cNvSpPr/>
            <p:nvPr/>
          </p:nvSpPr>
          <p:spPr>
            <a:xfrm>
              <a:off x="4240605" y="54131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51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object 71"/>
            <p:cNvSpPr txBox="1"/>
            <p:nvPr/>
          </p:nvSpPr>
          <p:spPr>
            <a:xfrm>
              <a:off x="8413115" y="6428920"/>
              <a:ext cx="206375" cy="189796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25400" marR="0" lvl="0" indent="0" defTabSz="914400" eaLnBrk="1" fontAlgn="auto" latinLnBrk="0" hangingPunct="1">
                <a:lnSpc>
                  <a:spcPct val="100000"/>
                </a:lnSpc>
                <a:spcBef>
                  <a:spcPts val="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81D60167-4931-47E6-BA6A-407CBD079E47}" type="slidenum">
                <a:rPr kumimoji="0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98989"/>
                  </a:solidFill>
                  <a:effectLst/>
                  <a:uLnTx/>
                  <a:uFillTx/>
                  <a:cs typeface="+mn-ea"/>
                  <a:sym typeface="+mn-lt"/>
                </a:rPr>
                <a:pPr marL="25400" marR="0" lvl="0" indent="0" defTabSz="914400" eaLnBrk="1" fontAlgn="auto" latinLnBrk="0" hangingPunct="1">
                  <a:lnSpc>
                    <a:spcPct val="100000"/>
                  </a:lnSpc>
                  <a:spcBef>
                    <a:spcPts val="4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30</a:t>
              </a:fld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919277" y="2448654"/>
              <a:ext cx="1294323" cy="1208821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613009" y="2800361"/>
              <a:ext cx="1183229" cy="1179402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14126" y="2500948"/>
                <a:ext cx="3013133" cy="912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Pre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sPre>
                    </m:oMath>
                  </m:oMathPara>
                </a14:m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6" y="2500948"/>
                <a:ext cx="3013133" cy="912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14126" y="3752335"/>
                <a:ext cx="3554691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1    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𝑡h𝑒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𝑡h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𝑐𝑙𝑢𝑠𝑡𝑒𝑟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0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  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∉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𝑡h𝑒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𝑡h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𝑐𝑙𝑢𝑠𝑡𝑒𝑟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6" y="3752335"/>
                <a:ext cx="3554691" cy="811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31583" y="4526792"/>
            <a:ext cx="3067635" cy="1386307"/>
            <a:chOff x="711883" y="4875811"/>
            <a:chExt cx="3067635" cy="13863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711883" y="4875811"/>
                  <a:ext cx="1408142" cy="9174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𝐾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=5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=1</m:t>
                            </m:r>
                          </m:e>
                        </m:nary>
                      </m:oMath>
                    </m:oMathPara>
                  </a14:m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3" y="4875811"/>
                  <a:ext cx="1408142" cy="9174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711883" y="5892786"/>
                  <a:ext cx="3067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𝑎𝑛𝑦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𝑠𝑖𝑛𝑔𝑒𝑟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𝑐𝑙𝑢𝑠𝑡𝑒𝑟</m:t>
                        </m:r>
                      </m:oMath>
                    </m:oMathPara>
                  </a14:m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3" y="5892786"/>
                  <a:ext cx="306763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0926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65575" y="397570"/>
                <a:ext cx="3333926" cy="1009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Pre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=5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sPre>
                    </m:oMath>
                  </m:oMathPara>
                </a14:m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75" y="397570"/>
                <a:ext cx="3333926" cy="1009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 flipH="1">
                <a:off x="-460123" y="1649074"/>
                <a:ext cx="7860384" cy="1210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𝑤h𝑒𝑛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𝑔𝑖𝑣𝑒𝑛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{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}</m:t>
                      </m:r>
                      <m: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loss</m:t>
                      </m:r>
                      <m: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=5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b="0" dirty="0">
                  <a:solidFill>
                    <a:prstClr val="black"/>
                  </a:solidFill>
                  <a:cs typeface="+mn-ea"/>
                  <a:sym typeface="+mn-lt"/>
                </a:endParaRPr>
              </a:p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60123" y="1649074"/>
                <a:ext cx="7860384" cy="1210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97242" y="2924925"/>
                <a:ext cx="1720215" cy="894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loss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42" y="2924925"/>
                <a:ext cx="1720215" cy="89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696443" y="3041822"/>
                <a:ext cx="1938479" cy="803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443" y="3041822"/>
                <a:ext cx="1938479" cy="803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 flipH="1">
                <a:off x="559775" y="4091400"/>
                <a:ext cx="4050664" cy="1359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→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𝑤h𝑒𝑛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𝑔𝑖𝑣𝑒𝑛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 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loss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  <a:p>
                <a:endParaRPr lang="en-US" altLang="zh-CN" sz="2000" b="0" dirty="0">
                  <a:solidFill>
                    <a:prstClr val="black"/>
                  </a:solidFill>
                  <a:cs typeface="+mn-ea"/>
                  <a:sym typeface="+mn-lt"/>
                </a:endParaRPr>
              </a:p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9775" y="4091400"/>
                <a:ext cx="4050664" cy="13590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箭头 18"/>
          <p:cNvSpPr/>
          <p:nvPr/>
        </p:nvSpPr>
        <p:spPr>
          <a:xfrm>
            <a:off x="2585107" y="3181029"/>
            <a:ext cx="1001344" cy="433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944247" y="5273296"/>
            <a:ext cx="1065306" cy="447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98749" y="5050946"/>
                <a:ext cx="3816301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1    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sPre>
                                    <m:sPre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𝑎𝑟𝑔𝑚𝑖𝑛</m:t>
                                      </m:r>
                                    </m:sup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                    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49" y="5050946"/>
                <a:ext cx="3816301" cy="891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844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Iterative Optimization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5400" y="1268762"/>
                <a:ext cx="3316484" cy="1019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Pre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sPre>
                    </m:oMath>
                  </m:oMathPara>
                </a14:m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0" y="1268762"/>
                <a:ext cx="3316484" cy="1019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5400" y="2540905"/>
                <a:ext cx="6203621" cy="47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𝑀𝑒𝑚𝑏𝑒𝑟𝑠h𝑖𝑝𝑠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{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}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𝑎𝑛𝑑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𝑐𝑒𝑛𝑡𝑒𝑟𝑠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𝑎𝑟𝑒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𝑐𝑜𝑟𝑟𝑒𝑙𝑎𝑡𝑒𝑑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.</m:t>
                      </m:r>
                    </m:oMath>
                  </m:oMathPara>
                </a14:m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0" y="2540905"/>
                <a:ext cx="6203621" cy="475643"/>
              </a:xfrm>
              <a:prstGeom prst="rect">
                <a:avLst/>
              </a:prstGeom>
              <a:blipFill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5400" y="3248288"/>
                <a:ext cx="6016967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𝐺𝑖𝑣𝑒𝑛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𝑐𝑒𝑛𝑡𝑒𝑟𝑠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1    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sPre>
                                    <m:sPre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𝑎𝑟𝑔𝑚𝑖𝑛</m:t>
                                      </m:r>
                                    </m:sup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                   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0" y="3248288"/>
                <a:ext cx="6016967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55401" y="4371747"/>
                <a:ext cx="5385642" cy="1263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𝐺𝑖𝑣𝑒𝑛</m:t>
                      </m:r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𝑚𝑒𝑚𝑏𝑒𝑟𝑠h𝑖𝑝𝑠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cs typeface="+mn-ea"/>
                  <a:sym typeface="+mn-lt"/>
                </a:endParaRPr>
              </a:p>
              <a:p>
                <a:endParaRPr lang="zh-CN" altLang="en-US" sz="24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1" y="4371747"/>
                <a:ext cx="5385642" cy="1263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937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Convergence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Why should the K-means algorithm ever reach a fixed point?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A state in which clusters don’t change.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K-means is a special case of </a:t>
            </a:r>
            <a:r>
              <a:rPr lang="en-US" altLang="zh-CN" dirty="0">
                <a:ea typeface="+mn-ea"/>
                <a:cs typeface="+mn-ea"/>
                <a:sym typeface="+mn-lt"/>
              </a:rPr>
              <a:t>a general procedure known as the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Expectation Maximization (EM) algorithm.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EM is known to converge.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Number of iterations could be large.</a:t>
            </a:r>
          </a:p>
          <a:p>
            <a:pPr>
              <a:lnSpc>
                <a:spcPct val="100000"/>
              </a:lnSpc>
            </a:pP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080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Convergence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pc="-15" dirty="0">
                <a:ea typeface="+mn-ea"/>
                <a:cs typeface="+mn-ea"/>
                <a:sym typeface="+mn-lt"/>
              </a:rPr>
              <a:t>Optimize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the goodness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measure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(i.e.,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minimize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the Loss</a:t>
            </a:r>
            <a:r>
              <a:rPr lang="en-US" altLang="zh-CN" spc="5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function)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812800" lvl="1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sum of squared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distances from cluster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centroid.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355600" marR="33655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pc="-10" dirty="0">
                <a:ea typeface="+mn-ea"/>
                <a:cs typeface="+mn-ea"/>
                <a:sym typeface="+mn-lt"/>
              </a:rPr>
              <a:t>Reassignment </a:t>
            </a:r>
            <a:r>
              <a:rPr lang="en-US" altLang="zh-CN" spc="-1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monotonically </a:t>
            </a:r>
            <a:r>
              <a:rPr lang="en-US" altLang="zh-CN" spc="-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decreases the goodness </a:t>
            </a:r>
            <a:r>
              <a:rPr lang="en-US" altLang="zh-CN" spc="-1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measure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since </a:t>
            </a:r>
            <a:r>
              <a:rPr lang="en-US" altLang="zh-CN" dirty="0">
                <a:ea typeface="+mn-ea"/>
                <a:cs typeface="+mn-ea"/>
                <a:sym typeface="+mn-lt"/>
              </a:rPr>
              <a:t>each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vector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is assigned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closest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centroid.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579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Seed Choice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Results can vary based on random seed selection.</a:t>
            </a: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pPr marL="355600" marR="131445" indent="-342900">
              <a:lnSpc>
                <a:spcPts val="221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Some seeds </a:t>
            </a:r>
            <a:r>
              <a:rPr lang="en-US" altLang="zh-CN" sz="2400" spc="-10" dirty="0">
                <a:ea typeface="+mn-ea"/>
                <a:cs typeface="+mn-ea"/>
                <a:sym typeface="+mn-lt"/>
              </a:rPr>
              <a:t>can result </a:t>
            </a:r>
            <a:r>
              <a:rPr lang="en-US" altLang="zh-CN" sz="2400" spc="-5" dirty="0">
                <a:ea typeface="+mn-ea"/>
                <a:cs typeface="+mn-ea"/>
                <a:sym typeface="+mn-lt"/>
              </a:rPr>
              <a:t>in poor </a:t>
            </a:r>
            <a:r>
              <a:rPr lang="en-US" altLang="zh-CN" sz="2400" spc="-15" dirty="0">
                <a:ea typeface="+mn-ea"/>
                <a:cs typeface="+mn-ea"/>
                <a:sym typeface="+mn-lt"/>
              </a:rPr>
              <a:t>convergence </a:t>
            </a:r>
            <a:r>
              <a:rPr lang="en-US" altLang="zh-CN" sz="2400" spc="-20" dirty="0">
                <a:ea typeface="+mn-ea"/>
                <a:cs typeface="+mn-ea"/>
                <a:sym typeface="+mn-lt"/>
              </a:rPr>
              <a:t>rate,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or </a:t>
            </a:r>
            <a:r>
              <a:rPr lang="en-US" altLang="zh-CN" sz="2400" spc="-15" dirty="0">
                <a:ea typeface="+mn-ea"/>
                <a:cs typeface="+mn-ea"/>
                <a:sym typeface="+mn-lt"/>
              </a:rPr>
              <a:t>convergence to </a:t>
            </a:r>
            <a:r>
              <a:rPr lang="en-US" altLang="zh-CN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sub-optimal</a:t>
            </a:r>
            <a:r>
              <a:rPr lang="en-US" altLang="zh-CN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clustering</a:t>
            </a:r>
            <a:r>
              <a:rPr lang="en-US" altLang="zh-CN" sz="2400" spc="-10" dirty="0">
                <a:ea typeface="+mn-ea"/>
                <a:cs typeface="+mn-ea"/>
                <a:sym typeface="+mn-lt"/>
              </a:rPr>
              <a:t>.</a:t>
            </a:r>
          </a:p>
          <a:p>
            <a:pPr marL="812800" marR="131445" lvl="1" indent="-342900">
              <a:lnSpc>
                <a:spcPts val="221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dirty="0">
                <a:ea typeface="+mn-ea"/>
                <a:cs typeface="+mn-ea"/>
                <a:sym typeface="+mn-lt"/>
              </a:rPr>
              <a:t>Select </a:t>
            </a:r>
            <a:r>
              <a:rPr lang="en-US" altLang="zh-CN" sz="2000" spc="-10" dirty="0">
                <a:ea typeface="+mn-ea"/>
                <a:cs typeface="+mn-ea"/>
                <a:sym typeface="+mn-lt"/>
              </a:rPr>
              <a:t>good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seeds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using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a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heuristic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(e.g., sample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least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similar </a:t>
            </a:r>
            <a:r>
              <a:rPr lang="en-US" altLang="zh-CN" sz="2000" spc="-10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z="2000" spc="-15" dirty="0">
                <a:ea typeface="+mn-ea"/>
                <a:cs typeface="+mn-ea"/>
                <a:sym typeface="+mn-lt"/>
              </a:rPr>
              <a:t>any </a:t>
            </a:r>
            <a:r>
              <a:rPr lang="en-US" altLang="zh-CN" sz="2000" spc="-10" dirty="0">
                <a:ea typeface="+mn-ea"/>
                <a:cs typeface="+mn-ea"/>
                <a:sym typeface="+mn-lt"/>
              </a:rPr>
              <a:t>existing</a:t>
            </a:r>
            <a:r>
              <a:rPr lang="en-US" altLang="zh-CN" sz="2000" spc="-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mean)</a:t>
            </a:r>
          </a:p>
          <a:p>
            <a:pPr marL="812800" marR="131445" lvl="1" indent="-342900">
              <a:lnSpc>
                <a:spcPts val="221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spc="-40" dirty="0">
                <a:ea typeface="+mn-ea"/>
                <a:cs typeface="+mn-ea"/>
                <a:sym typeface="+mn-lt"/>
              </a:rPr>
              <a:t>Try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out multiple starting points (very</a:t>
            </a:r>
            <a:r>
              <a:rPr lang="en-US" altLang="zh-CN" sz="2000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important!)</a:t>
            </a:r>
          </a:p>
          <a:p>
            <a:pPr marL="812800" marR="131445" lvl="1" indent="-342900">
              <a:lnSpc>
                <a:spcPts val="221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spc="-10" dirty="0">
                <a:ea typeface="+mn-ea"/>
                <a:cs typeface="+mn-ea"/>
                <a:sym typeface="+mn-lt"/>
              </a:rPr>
              <a:t>Initialize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with the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results of another</a:t>
            </a:r>
            <a:r>
              <a:rPr lang="en-US" altLang="zh-CN" sz="2000" spc="1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method.</a:t>
            </a:r>
            <a:endParaRPr lang="en-US" altLang="zh-CN" sz="2400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zh-CN" altLang="en-US" sz="24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2937431" y="2066709"/>
            <a:ext cx="2965529" cy="194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36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"groupness"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"similarity/distance"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Clustering Algorithms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Hierarchical algorithms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</a:rPr>
              <a:t>Partitional</a:t>
            </a:r>
            <a:r>
              <a:rPr lang="en-US" altLang="zh-CN" dirty="0">
                <a:solidFill>
                  <a:srgbClr val="0070C0"/>
                </a:solidFill>
              </a:rPr>
              <a:t> algorithms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Formal foundation and convergence</a:t>
            </a:r>
          </a:p>
          <a:p>
            <a:r>
              <a:rPr lang="en-US" altLang="zh-CN" dirty="0"/>
              <a:t>How many clusters?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0" y="4170323"/>
            <a:ext cx="541020" cy="412115"/>
          </a:xfrm>
          <a:custGeom>
            <a:avLst/>
            <a:gdLst/>
            <a:ahLst/>
            <a:cxnLst/>
            <a:rect l="l" t="t" r="r" b="b"/>
            <a:pathLst>
              <a:path w="541019" h="412114">
                <a:moveTo>
                  <a:pt x="334662" y="0"/>
                </a:moveTo>
                <a:lnTo>
                  <a:pt x="334662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334662" y="308899"/>
                </a:lnTo>
                <a:lnTo>
                  <a:pt x="334662" y="411866"/>
                </a:lnTo>
                <a:lnTo>
                  <a:pt x="540594" y="205933"/>
                </a:lnTo>
                <a:lnTo>
                  <a:pt x="3346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1163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How can we tell the right number of clusters?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In general, this is a unsolved problem. However there exist many approximate methods.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137"/>
          <a:stretch/>
        </p:blipFill>
        <p:spPr>
          <a:xfrm>
            <a:off x="2463425" y="2519957"/>
            <a:ext cx="3996053" cy="38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8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38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7758" y="517764"/>
                <a:ext cx="3950633" cy="118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Pre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sPre>
                    </m:oMath>
                  </m:oMathPara>
                </a14:m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8" y="517764"/>
                <a:ext cx="3950633" cy="1185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0" y="1998395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8495">
              <a:lnSpc>
                <a:spcPct val="100000"/>
              </a:lnSpc>
            </a:pPr>
            <a:r>
              <a:rPr lang="en-US" altLang="zh-CN" sz="2400" spc="-5" dirty="0">
                <a:cs typeface="+mn-ea"/>
                <a:sym typeface="+mn-lt"/>
              </a:rPr>
              <a:t>When </a:t>
            </a:r>
            <a:r>
              <a:rPr lang="en-US" altLang="zh-CN" sz="2400" dirty="0">
                <a:cs typeface="+mn-ea"/>
                <a:sym typeface="+mn-lt"/>
              </a:rPr>
              <a:t>k = 1, </a:t>
            </a:r>
            <a:r>
              <a:rPr lang="en-US" altLang="zh-CN" sz="2400" spc="-5" dirty="0">
                <a:cs typeface="+mn-ea"/>
                <a:sym typeface="+mn-lt"/>
              </a:rPr>
              <a:t>the objective function is</a:t>
            </a:r>
            <a:r>
              <a:rPr lang="en-US" altLang="zh-CN" sz="2400" spc="50" dirty="0">
                <a:cs typeface="+mn-ea"/>
                <a:sym typeface="+mn-lt"/>
              </a:rPr>
              <a:t> </a:t>
            </a:r>
            <a:r>
              <a:rPr lang="en-US" altLang="zh-CN" sz="2400" spc="-5" dirty="0">
                <a:cs typeface="+mn-ea"/>
                <a:sym typeface="+mn-lt"/>
              </a:rPr>
              <a:t>873.0</a:t>
            </a:r>
          </a:p>
          <a:p>
            <a:pPr marL="658495">
              <a:lnSpc>
                <a:spcPct val="100000"/>
              </a:lnSpc>
            </a:pP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855" y="2413893"/>
            <a:ext cx="3748130" cy="39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74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39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7758" y="517764"/>
                <a:ext cx="3950633" cy="118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Pre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sPre>
                    </m:oMath>
                  </m:oMathPara>
                </a14:m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8" y="517764"/>
                <a:ext cx="3950633" cy="1185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0" y="1998395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8495">
              <a:lnSpc>
                <a:spcPct val="100000"/>
              </a:lnSpc>
            </a:pPr>
            <a:r>
              <a:rPr lang="en-US" altLang="zh-CN" sz="2400" spc="-5" dirty="0">
                <a:cs typeface="+mn-ea"/>
                <a:sym typeface="+mn-lt"/>
              </a:rPr>
              <a:t>When </a:t>
            </a:r>
            <a:r>
              <a:rPr lang="en-US" altLang="zh-CN" sz="2400" dirty="0">
                <a:cs typeface="+mn-ea"/>
                <a:sym typeface="+mn-lt"/>
              </a:rPr>
              <a:t>k </a:t>
            </a:r>
            <a:r>
              <a:rPr lang="en-US" altLang="zh-CN" sz="2400">
                <a:cs typeface="+mn-ea"/>
                <a:sym typeface="+mn-lt"/>
              </a:rPr>
              <a:t>= 2, </a:t>
            </a:r>
            <a:r>
              <a:rPr lang="en-US" altLang="zh-CN" sz="2400" spc="-5" dirty="0">
                <a:cs typeface="+mn-ea"/>
                <a:sym typeface="+mn-lt"/>
              </a:rPr>
              <a:t>the objective function is</a:t>
            </a:r>
            <a:r>
              <a:rPr lang="en-US" altLang="zh-CN" sz="2400" spc="50" dirty="0">
                <a:cs typeface="+mn-ea"/>
                <a:sym typeface="+mn-lt"/>
              </a:rPr>
              <a:t> </a:t>
            </a:r>
            <a:r>
              <a:rPr lang="en-US" altLang="zh-CN" sz="2400" spc="-5" dirty="0">
                <a:cs typeface="+mn-ea"/>
                <a:sym typeface="+mn-lt"/>
              </a:rPr>
              <a:t>173.1</a:t>
            </a:r>
          </a:p>
          <a:p>
            <a:pPr marL="658495">
              <a:lnSpc>
                <a:spcPct val="100000"/>
              </a:lnSpc>
            </a:pP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30" y="2413893"/>
            <a:ext cx="3654539" cy="39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9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"groupness"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"similarity/distance"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Clustering Algorithms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Hierarchical algorithms</a:t>
            </a:r>
          </a:p>
          <a:p>
            <a:pPr lvl="1"/>
            <a:r>
              <a:rPr lang="en-US" altLang="zh-CN" dirty="0" err="1"/>
              <a:t>Partitional</a:t>
            </a:r>
            <a:r>
              <a:rPr lang="en-US" altLang="zh-CN" dirty="0"/>
              <a:t> algorithms</a:t>
            </a:r>
          </a:p>
          <a:p>
            <a:r>
              <a:rPr lang="en-US" altLang="zh-CN" dirty="0"/>
              <a:t>Formal foundation and convergence</a:t>
            </a:r>
          </a:p>
          <a:p>
            <a:r>
              <a:rPr lang="en-US" altLang="zh-CN" dirty="0"/>
              <a:t>How many clusters?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0" y="3254949"/>
            <a:ext cx="541020" cy="412115"/>
          </a:xfrm>
          <a:custGeom>
            <a:avLst/>
            <a:gdLst/>
            <a:ahLst/>
            <a:cxnLst/>
            <a:rect l="l" t="t" r="r" b="b"/>
            <a:pathLst>
              <a:path w="541019" h="412114">
                <a:moveTo>
                  <a:pt x="334662" y="0"/>
                </a:moveTo>
                <a:lnTo>
                  <a:pt x="334662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334662" y="308899"/>
                </a:lnTo>
                <a:lnTo>
                  <a:pt x="334662" y="411866"/>
                </a:lnTo>
                <a:lnTo>
                  <a:pt x="540594" y="205933"/>
                </a:lnTo>
                <a:lnTo>
                  <a:pt x="3346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864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40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7758" y="517764"/>
                <a:ext cx="3950633" cy="118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Pre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sPre>
                    </m:oMath>
                  </m:oMathPara>
                </a14:m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8" y="517764"/>
                <a:ext cx="3950633" cy="1185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0" y="1998395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8495">
              <a:lnSpc>
                <a:spcPct val="100000"/>
              </a:lnSpc>
            </a:pPr>
            <a:r>
              <a:rPr lang="en-US" altLang="zh-CN" sz="2400" spc="-5" dirty="0">
                <a:cs typeface="+mn-ea"/>
                <a:sym typeface="+mn-lt"/>
              </a:rPr>
              <a:t>When </a:t>
            </a:r>
            <a:r>
              <a:rPr lang="en-US" altLang="zh-CN" sz="2400" dirty="0">
                <a:cs typeface="+mn-ea"/>
                <a:sym typeface="+mn-lt"/>
              </a:rPr>
              <a:t>k = 3, </a:t>
            </a:r>
            <a:r>
              <a:rPr lang="en-US" altLang="zh-CN" sz="2400" spc="-5" dirty="0">
                <a:cs typeface="+mn-ea"/>
                <a:sym typeface="+mn-lt"/>
              </a:rPr>
              <a:t>the objective function is</a:t>
            </a:r>
            <a:r>
              <a:rPr lang="en-US" altLang="zh-CN" sz="2400" spc="50" dirty="0">
                <a:cs typeface="+mn-ea"/>
                <a:sym typeface="+mn-lt"/>
              </a:rPr>
              <a:t> </a:t>
            </a:r>
            <a:r>
              <a:rPr lang="en-US" altLang="zh-CN" sz="2400" spc="-5" dirty="0">
                <a:cs typeface="+mn-ea"/>
                <a:sym typeface="+mn-lt"/>
              </a:rPr>
              <a:t>133.6</a:t>
            </a:r>
          </a:p>
          <a:p>
            <a:pPr marL="658495">
              <a:lnSpc>
                <a:spcPct val="100000"/>
              </a:lnSpc>
            </a:pP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413893"/>
            <a:ext cx="3840480" cy="39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7820" y="281355"/>
            <a:ext cx="80238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We </a:t>
            </a:r>
            <a:r>
              <a:rPr kumimoji="0" lang="en-US" altLang="zh-CN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can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plot the </a:t>
            </a:r>
            <a:r>
              <a:rPr kumimoji="0" lang="en-US" altLang="zh-CN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objective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function </a:t>
            </a:r>
            <a:r>
              <a:rPr kumimoji="0" lang="en-US" altLang="zh-CN" sz="24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values </a:t>
            </a:r>
            <a:r>
              <a:rPr kumimoji="0" lang="en-US" altLang="zh-CN" sz="24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for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 equals 1 </a:t>
            </a:r>
            <a:r>
              <a:rPr kumimoji="0" lang="en-US" altLang="zh-CN" sz="24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to</a:t>
            </a:r>
            <a:r>
              <a:rPr kumimoji="0" lang="en-US" altLang="zh-CN" sz="2400" b="0" i="0" u="none" strike="noStrike" kern="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6…</a:t>
            </a:r>
          </a:p>
          <a:p>
            <a:r>
              <a:rPr lang="en-US" altLang="zh-CN" sz="2400" spc="-5" dirty="0">
                <a:cs typeface="+mn-ea"/>
                <a:sym typeface="+mn-lt"/>
              </a:rPr>
              <a:t>The abrupt change </a:t>
            </a:r>
            <a:r>
              <a:rPr lang="en-US" altLang="zh-CN" sz="2400" spc="-10" dirty="0">
                <a:cs typeface="+mn-ea"/>
                <a:sym typeface="+mn-lt"/>
              </a:rPr>
              <a:t>at </a:t>
            </a:r>
            <a:r>
              <a:rPr lang="en-US" altLang="zh-CN" sz="2400" dirty="0">
                <a:cs typeface="+mn-ea"/>
                <a:sym typeface="+mn-lt"/>
              </a:rPr>
              <a:t>k = 2, </a:t>
            </a:r>
            <a:r>
              <a:rPr lang="en-US" altLang="zh-CN" sz="2400" spc="-5" dirty="0">
                <a:cs typeface="+mn-ea"/>
                <a:sym typeface="+mn-lt"/>
              </a:rPr>
              <a:t>is highly </a:t>
            </a:r>
            <a:r>
              <a:rPr lang="en-US" altLang="zh-CN" sz="2400" spc="-10" dirty="0">
                <a:cs typeface="+mn-ea"/>
                <a:sym typeface="+mn-lt"/>
              </a:rPr>
              <a:t>suggestive </a:t>
            </a:r>
            <a:r>
              <a:rPr lang="en-US" altLang="zh-CN" sz="2400" dirty="0">
                <a:cs typeface="+mn-ea"/>
                <a:sym typeface="+mn-lt"/>
              </a:rPr>
              <a:t>of </a:t>
            </a:r>
            <a:r>
              <a:rPr lang="en-US" altLang="zh-CN" sz="2400" spc="-10" dirty="0">
                <a:cs typeface="+mn-ea"/>
                <a:sym typeface="+mn-lt"/>
              </a:rPr>
              <a:t>two </a:t>
            </a:r>
            <a:r>
              <a:rPr lang="en-US" altLang="zh-CN" sz="2400" spc="-15" dirty="0">
                <a:cs typeface="+mn-ea"/>
                <a:sym typeface="+mn-lt"/>
              </a:rPr>
              <a:t>clusters </a:t>
            </a:r>
            <a:r>
              <a:rPr lang="en-US" altLang="zh-CN" sz="2400" spc="-5" dirty="0">
                <a:cs typeface="+mn-ea"/>
                <a:sym typeface="+mn-lt"/>
              </a:rPr>
              <a:t>in the </a:t>
            </a:r>
            <a:r>
              <a:rPr lang="en-US" altLang="zh-CN" sz="2400" spc="-10" dirty="0">
                <a:cs typeface="+mn-ea"/>
                <a:sym typeface="+mn-lt"/>
              </a:rPr>
              <a:t>data. </a:t>
            </a:r>
            <a:r>
              <a:rPr lang="en-US" altLang="zh-CN" sz="2400" spc="-5" dirty="0">
                <a:cs typeface="+mn-ea"/>
                <a:sym typeface="+mn-lt"/>
              </a:rPr>
              <a:t>This technique </a:t>
            </a:r>
            <a:r>
              <a:rPr lang="en-US" altLang="zh-CN" sz="2400" spc="-15" dirty="0">
                <a:cs typeface="+mn-ea"/>
                <a:sym typeface="+mn-lt"/>
              </a:rPr>
              <a:t>for </a:t>
            </a:r>
            <a:r>
              <a:rPr lang="en-US" altLang="zh-CN" sz="2400" spc="-5" dirty="0">
                <a:cs typeface="+mn-ea"/>
                <a:sym typeface="+mn-lt"/>
              </a:rPr>
              <a:t>determining the </a:t>
            </a:r>
            <a:r>
              <a:rPr lang="en-US" altLang="zh-CN" sz="2400" dirty="0">
                <a:cs typeface="+mn-ea"/>
                <a:sym typeface="+mn-lt"/>
              </a:rPr>
              <a:t>number of </a:t>
            </a:r>
            <a:r>
              <a:rPr lang="en-US" altLang="zh-CN" sz="2400" spc="-15" dirty="0">
                <a:cs typeface="+mn-ea"/>
                <a:sym typeface="+mn-lt"/>
              </a:rPr>
              <a:t>clusters </a:t>
            </a:r>
            <a:r>
              <a:rPr lang="en-US" altLang="zh-CN" sz="2400" dirty="0">
                <a:cs typeface="+mn-ea"/>
                <a:sym typeface="+mn-lt"/>
              </a:rPr>
              <a:t>is </a:t>
            </a:r>
            <a:r>
              <a:rPr lang="en-US" altLang="zh-CN" sz="2400" spc="-5" dirty="0">
                <a:cs typeface="+mn-ea"/>
                <a:sym typeface="+mn-lt"/>
              </a:rPr>
              <a:t>known </a:t>
            </a:r>
            <a:r>
              <a:rPr lang="en-US" altLang="zh-CN" sz="2400" dirty="0">
                <a:cs typeface="+mn-ea"/>
                <a:sym typeface="+mn-lt"/>
              </a:rPr>
              <a:t>as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“knee </a:t>
            </a:r>
            <a:r>
              <a:rPr lang="en-US" altLang="zh-CN" sz="2400" spc="-5" dirty="0">
                <a:solidFill>
                  <a:srgbClr val="FF0000"/>
                </a:solidFill>
                <a:cs typeface="+mn-ea"/>
                <a:sym typeface="+mn-lt"/>
              </a:rPr>
              <a:t>finding”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en-US" altLang="zh-CN" sz="2400" spc="-5" dirty="0">
                <a:solidFill>
                  <a:srgbClr val="FF0000"/>
                </a:solidFill>
                <a:cs typeface="+mn-ea"/>
                <a:sym typeface="+mn-lt"/>
              </a:rPr>
              <a:t>“elbow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2400" spc="-5" dirty="0">
                <a:solidFill>
                  <a:srgbClr val="FF0000"/>
                </a:solidFill>
                <a:cs typeface="+mn-ea"/>
                <a:sym typeface="+mn-lt"/>
              </a:rPr>
              <a:t>finding”.</a:t>
            </a:r>
            <a:endParaRPr lang="en-US" altLang="zh-CN" sz="2400" dirty="0"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" y="1771588"/>
            <a:ext cx="8023860" cy="3796018"/>
          </a:xfrm>
          <a:prstGeom prst="rect">
            <a:avLst/>
          </a:prstGeom>
        </p:spPr>
      </p:pic>
      <p:sp>
        <p:nvSpPr>
          <p:cNvPr id="9" name="object 49"/>
          <p:cNvSpPr/>
          <p:nvPr/>
        </p:nvSpPr>
        <p:spPr>
          <a:xfrm>
            <a:off x="337820" y="5777193"/>
            <a:ext cx="6777355" cy="369570"/>
          </a:xfrm>
          <a:custGeom>
            <a:avLst/>
            <a:gdLst/>
            <a:ahLst/>
            <a:cxnLst/>
            <a:rect l="l" t="t" r="r" b="b"/>
            <a:pathLst>
              <a:path w="6777355" h="369570">
                <a:moveTo>
                  <a:pt x="0" y="0"/>
                </a:moveTo>
                <a:lnTo>
                  <a:pt x="6777355" y="0"/>
                </a:lnTo>
                <a:lnTo>
                  <a:pt x="677735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lang="en-US" altLang="zh-CN" spc="-10" dirty="0">
                <a:cs typeface="+mn-ea"/>
                <a:sym typeface="+mn-lt"/>
              </a:rPr>
              <a:t>Note that </a:t>
            </a:r>
            <a:r>
              <a:rPr lang="en-US" altLang="zh-CN" spc="-5" dirty="0">
                <a:cs typeface="+mn-ea"/>
                <a:sym typeface="+mn-lt"/>
              </a:rPr>
              <a:t>the </a:t>
            </a:r>
            <a:r>
              <a:rPr lang="en-US" altLang="zh-CN" spc="-10" dirty="0">
                <a:cs typeface="+mn-ea"/>
                <a:sym typeface="+mn-lt"/>
              </a:rPr>
              <a:t>results </a:t>
            </a:r>
            <a:r>
              <a:rPr lang="en-US" altLang="zh-CN" spc="-15" dirty="0">
                <a:cs typeface="+mn-ea"/>
                <a:sym typeface="+mn-lt"/>
              </a:rPr>
              <a:t>are </a:t>
            </a:r>
            <a:r>
              <a:rPr lang="en-US" altLang="zh-CN" dirty="0">
                <a:cs typeface="+mn-ea"/>
                <a:sym typeface="+mn-lt"/>
              </a:rPr>
              <a:t>not </a:t>
            </a:r>
            <a:r>
              <a:rPr lang="en-US" altLang="zh-CN" spc="-15" dirty="0">
                <a:cs typeface="+mn-ea"/>
                <a:sym typeface="+mn-lt"/>
              </a:rPr>
              <a:t>always </a:t>
            </a:r>
            <a:r>
              <a:rPr lang="en-US" altLang="zh-CN" spc="-5" dirty="0">
                <a:cs typeface="+mn-ea"/>
                <a:sym typeface="+mn-lt"/>
              </a:rPr>
              <a:t>as clear </a:t>
            </a:r>
            <a:r>
              <a:rPr lang="en-US" altLang="zh-CN" dirty="0">
                <a:cs typeface="+mn-ea"/>
                <a:sym typeface="+mn-lt"/>
              </a:rPr>
              <a:t>cut </a:t>
            </a:r>
            <a:r>
              <a:rPr lang="en-US" altLang="zh-CN" spc="-5" dirty="0">
                <a:cs typeface="+mn-ea"/>
                <a:sym typeface="+mn-lt"/>
              </a:rPr>
              <a:t>as in this </a:t>
            </a:r>
            <a:r>
              <a:rPr lang="en-US" altLang="zh-CN" spc="-15" dirty="0">
                <a:cs typeface="+mn-ea"/>
                <a:sym typeface="+mn-lt"/>
              </a:rPr>
              <a:t>toy</a:t>
            </a:r>
            <a:r>
              <a:rPr lang="en-US" altLang="zh-CN" spc="145" dirty="0">
                <a:cs typeface="+mn-ea"/>
                <a:sym typeface="+mn-lt"/>
              </a:rPr>
              <a:t> </a:t>
            </a:r>
            <a:r>
              <a:rPr lang="en-US" altLang="zh-CN" spc="-15" dirty="0">
                <a:cs typeface="+mn-ea"/>
                <a:sym typeface="+mn-lt"/>
              </a:rPr>
              <a:t>example.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351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What Is A Good Clustering?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marR="698500" indent="-342900">
              <a:lnSpc>
                <a:spcPct val="9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-1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Internal</a:t>
            </a:r>
            <a:r>
              <a:rPr lang="en-US" altLang="zh-CN" sz="2400" spc="-1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2400" spc="-5" dirty="0">
                <a:ea typeface="+mn-ea"/>
                <a:cs typeface="+mn-ea"/>
                <a:sym typeface="+mn-lt"/>
              </a:rPr>
              <a:t>criterion: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A </a:t>
            </a:r>
            <a:r>
              <a:rPr lang="en-US" altLang="zh-CN" sz="2400" spc="-10" dirty="0">
                <a:ea typeface="+mn-ea"/>
                <a:cs typeface="+mn-ea"/>
                <a:sym typeface="+mn-lt"/>
              </a:rPr>
              <a:t>good clustering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will </a:t>
            </a:r>
            <a:r>
              <a:rPr lang="en-US" altLang="zh-CN" sz="2400" spc="-10" dirty="0">
                <a:ea typeface="+mn-ea"/>
                <a:cs typeface="+mn-ea"/>
                <a:sym typeface="+mn-lt"/>
              </a:rPr>
              <a:t>produce </a:t>
            </a:r>
            <a:r>
              <a:rPr lang="en-US" altLang="zh-CN" sz="2400" spc="-5" dirty="0">
                <a:ea typeface="+mn-ea"/>
                <a:cs typeface="+mn-ea"/>
                <a:sym typeface="+mn-lt"/>
              </a:rPr>
              <a:t>high quality </a:t>
            </a:r>
            <a:r>
              <a:rPr lang="en-US" altLang="zh-CN" sz="2400" spc="-15" dirty="0">
                <a:ea typeface="+mn-ea"/>
                <a:cs typeface="+mn-ea"/>
                <a:sym typeface="+mn-lt"/>
              </a:rPr>
              <a:t>clusters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in </a:t>
            </a:r>
            <a:r>
              <a:rPr lang="en-US" altLang="zh-CN" sz="2400" spc="-5" dirty="0">
                <a:ea typeface="+mn-ea"/>
                <a:cs typeface="+mn-ea"/>
                <a:sym typeface="+mn-lt"/>
              </a:rPr>
              <a:t>which:</a:t>
            </a:r>
            <a:endParaRPr lang="en-US" altLang="zh-CN" sz="2400" dirty="0">
              <a:ea typeface="+mn-ea"/>
              <a:cs typeface="+mn-ea"/>
              <a:sym typeface="+mn-lt"/>
            </a:endParaRPr>
          </a:p>
          <a:p>
            <a:pPr marL="812800" marR="698500" lvl="1" indent="-342900">
              <a:lnSpc>
                <a:spcPct val="9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z="2000" spc="-15" dirty="0">
                <a:ea typeface="+mn-ea"/>
                <a:cs typeface="+mn-ea"/>
                <a:sym typeface="+mn-lt"/>
              </a:rPr>
              <a:t>intra-cluster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similarity is</a:t>
            </a:r>
            <a:r>
              <a:rPr lang="en-US" altLang="zh-CN" sz="2000" spc="3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high</a:t>
            </a:r>
            <a:endParaRPr lang="en-US" altLang="zh-CN" sz="2000" dirty="0">
              <a:ea typeface="+mn-ea"/>
              <a:cs typeface="+mn-ea"/>
              <a:sym typeface="+mn-lt"/>
            </a:endParaRPr>
          </a:p>
          <a:p>
            <a:pPr marL="812800" marR="698500" lvl="1" indent="-342900">
              <a:lnSpc>
                <a:spcPct val="9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z="2000" spc="-15" dirty="0">
                <a:ea typeface="+mn-ea"/>
                <a:cs typeface="+mn-ea"/>
                <a:sym typeface="+mn-lt"/>
              </a:rPr>
              <a:t>inter-cluster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similarity is</a:t>
            </a:r>
            <a:r>
              <a:rPr lang="en-US" altLang="zh-CN" sz="2000" spc="3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000" spc="-10" dirty="0">
                <a:ea typeface="+mn-ea"/>
                <a:cs typeface="+mn-ea"/>
                <a:sym typeface="+mn-lt"/>
              </a:rPr>
              <a:t>low</a:t>
            </a:r>
            <a:endParaRPr lang="en-US" altLang="zh-CN" sz="2000" dirty="0">
              <a:ea typeface="+mn-ea"/>
              <a:cs typeface="+mn-ea"/>
              <a:sym typeface="+mn-lt"/>
            </a:endParaRPr>
          </a:p>
          <a:p>
            <a:pPr marL="812800" marR="698500" lvl="1" indent="-342900">
              <a:lnSpc>
                <a:spcPct val="9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z="2000" spc="-10" dirty="0">
                <a:ea typeface="+mn-ea"/>
                <a:cs typeface="+mn-ea"/>
                <a:sym typeface="+mn-lt"/>
              </a:rPr>
              <a:t>measured </a:t>
            </a:r>
            <a:r>
              <a:rPr lang="en-US" altLang="zh-CN" sz="20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quality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of a </a:t>
            </a:r>
            <a:r>
              <a:rPr lang="en-US" altLang="zh-CN" sz="2000" spc="-10" dirty="0">
                <a:ea typeface="+mn-ea"/>
                <a:cs typeface="+mn-ea"/>
                <a:sym typeface="+mn-lt"/>
              </a:rPr>
              <a:t>clustering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depends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on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both the </a:t>
            </a:r>
            <a:r>
              <a:rPr lang="en-US" altLang="zh-CN" sz="2000" spc="-20" dirty="0">
                <a:ea typeface="+mn-ea"/>
                <a:cs typeface="+mn-ea"/>
                <a:sym typeface="+mn-lt"/>
              </a:rPr>
              <a:t>data </a:t>
            </a:r>
            <a:r>
              <a:rPr lang="en-US" altLang="zh-CN" sz="2000" spc="-2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2000" spc="-1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representation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and the </a:t>
            </a:r>
            <a:r>
              <a:rPr lang="en-US" altLang="zh-CN" sz="20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similarity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measure</a:t>
            </a:r>
            <a:r>
              <a:rPr lang="en-US" altLang="zh-CN" sz="2000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used</a:t>
            </a:r>
          </a:p>
          <a:p>
            <a:pPr marL="812800" marR="698500" lvl="1" indent="-342900">
              <a:lnSpc>
                <a:spcPct val="9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355600" indent="-3429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-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External</a:t>
            </a:r>
            <a:r>
              <a:rPr lang="en-US" altLang="zh-CN" sz="24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2400" spc="-5" dirty="0">
                <a:ea typeface="+mn-ea"/>
                <a:cs typeface="+mn-ea"/>
                <a:sym typeface="+mn-lt"/>
              </a:rPr>
              <a:t>criteria </a:t>
            </a:r>
            <a:r>
              <a:rPr lang="en-US" altLang="zh-CN" sz="2400" spc="-25" dirty="0">
                <a:ea typeface="+mn-ea"/>
                <a:cs typeface="+mn-ea"/>
                <a:sym typeface="+mn-lt"/>
              </a:rPr>
              <a:t>for </a:t>
            </a:r>
            <a:r>
              <a:rPr lang="en-US" altLang="zh-CN" sz="2400" spc="-10" dirty="0">
                <a:ea typeface="+mn-ea"/>
                <a:cs typeface="+mn-ea"/>
                <a:sym typeface="+mn-lt"/>
              </a:rPr>
              <a:t>clustering</a:t>
            </a:r>
            <a:r>
              <a:rPr lang="en-US" altLang="zh-CN" sz="2400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400" spc="-5" dirty="0">
                <a:ea typeface="+mn-ea"/>
                <a:cs typeface="+mn-ea"/>
                <a:sym typeface="+mn-lt"/>
              </a:rPr>
              <a:t>quality</a:t>
            </a:r>
            <a:endParaRPr lang="en-US" altLang="zh-CN" sz="2400" dirty="0">
              <a:ea typeface="+mn-ea"/>
              <a:cs typeface="+mn-ea"/>
              <a:sym typeface="+mn-lt"/>
            </a:endParaRPr>
          </a:p>
          <a:p>
            <a:pPr marL="812800" lvl="1" indent="-3429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spc="-5" dirty="0">
                <a:ea typeface="+mn-ea"/>
                <a:cs typeface="+mn-ea"/>
                <a:sym typeface="+mn-lt"/>
              </a:rPr>
              <a:t>Quality measured </a:t>
            </a:r>
            <a:r>
              <a:rPr lang="en-US" altLang="zh-CN" sz="2000" spc="-10" dirty="0">
                <a:ea typeface="+mn-ea"/>
                <a:cs typeface="+mn-ea"/>
                <a:sym typeface="+mn-lt"/>
              </a:rPr>
              <a:t>by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its ability </a:t>
            </a:r>
            <a:r>
              <a:rPr lang="en-US" altLang="zh-CN" sz="2000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z="2000" spc="-10" dirty="0">
                <a:ea typeface="+mn-ea"/>
                <a:cs typeface="+mn-ea"/>
                <a:sym typeface="+mn-lt"/>
              </a:rPr>
              <a:t>discover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some or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all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of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z="2000" spc="-10" dirty="0">
                <a:ea typeface="+mn-ea"/>
                <a:cs typeface="+mn-ea"/>
                <a:sym typeface="+mn-lt"/>
              </a:rPr>
              <a:t>hidden </a:t>
            </a:r>
            <a:r>
              <a:rPr lang="en-US" altLang="zh-CN" sz="2000" spc="-15" dirty="0">
                <a:ea typeface="+mn-ea"/>
                <a:cs typeface="+mn-ea"/>
                <a:sym typeface="+mn-lt"/>
              </a:rPr>
              <a:t>patterns 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or </a:t>
            </a:r>
            <a:r>
              <a:rPr lang="en-US" altLang="zh-CN" sz="2000" spc="-15" dirty="0">
                <a:ea typeface="+mn-ea"/>
                <a:cs typeface="+mn-ea"/>
                <a:sym typeface="+mn-lt"/>
              </a:rPr>
              <a:t>latent </a:t>
            </a:r>
            <a:r>
              <a:rPr lang="en-US" altLang="zh-CN" sz="2000" spc="-5" dirty="0">
                <a:ea typeface="+mn-ea"/>
                <a:cs typeface="+mn-ea"/>
                <a:sym typeface="+mn-lt"/>
              </a:rPr>
              <a:t>classes in gold </a:t>
            </a:r>
            <a:r>
              <a:rPr lang="en-US" altLang="zh-CN" sz="2000" spc="-20" dirty="0">
                <a:ea typeface="+mn-ea"/>
                <a:cs typeface="+mn-ea"/>
                <a:sym typeface="+mn-lt"/>
              </a:rPr>
              <a:t>standard</a:t>
            </a:r>
            <a:r>
              <a:rPr lang="en-US" altLang="zh-CN" sz="2000" spc="4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000" spc="-20" dirty="0">
                <a:ea typeface="+mn-ea"/>
                <a:cs typeface="+mn-ea"/>
                <a:sym typeface="+mn-lt"/>
              </a:rPr>
              <a:t>data</a:t>
            </a:r>
            <a:endParaRPr lang="en-US" altLang="zh-CN" sz="2000" dirty="0">
              <a:ea typeface="+mn-ea"/>
              <a:cs typeface="+mn-ea"/>
              <a:sym typeface="+mn-lt"/>
            </a:endParaRPr>
          </a:p>
          <a:p>
            <a:pPr marL="812800" lvl="1" indent="-3429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dirty="0">
                <a:ea typeface="+mn-ea"/>
                <a:cs typeface="+mn-ea"/>
                <a:sym typeface="+mn-lt"/>
              </a:rPr>
              <a:t>Assesses a </a:t>
            </a:r>
            <a:r>
              <a:rPr lang="en-US" altLang="zh-CN" sz="2000" spc="-10" dirty="0">
                <a:ea typeface="+mn-ea"/>
                <a:cs typeface="+mn-ea"/>
                <a:sym typeface="+mn-lt"/>
              </a:rPr>
              <a:t>clustering </a:t>
            </a:r>
            <a:r>
              <a:rPr lang="en-US" altLang="zh-CN" sz="20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with respect </a:t>
            </a:r>
            <a:r>
              <a:rPr lang="en-US" altLang="zh-CN" sz="20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to ground </a:t>
            </a:r>
            <a:r>
              <a:rPr lang="en-US" altLang="zh-CN" sz="20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truth</a:t>
            </a:r>
            <a:endParaRPr lang="en-US" altLang="zh-CN" sz="2000" dirty="0">
              <a:ea typeface="+mn-ea"/>
              <a:cs typeface="+mn-ea"/>
              <a:sym typeface="+mn-lt"/>
            </a:endParaRPr>
          </a:p>
          <a:p>
            <a:pPr marL="812800" lvl="1" indent="-3429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spc="-10" dirty="0">
                <a:ea typeface="+mn-ea"/>
                <a:cs typeface="+mn-ea"/>
                <a:sym typeface="+mn-lt"/>
              </a:rPr>
              <a:t>Example:</a:t>
            </a:r>
            <a:endParaRPr lang="en-US" altLang="zh-CN" sz="2000" dirty="0">
              <a:ea typeface="+mn-ea"/>
              <a:cs typeface="+mn-ea"/>
              <a:sym typeface="+mn-lt"/>
            </a:endParaRPr>
          </a:p>
          <a:p>
            <a:pPr marL="1155700" lvl="2">
              <a:lnSpc>
                <a:spcPct val="9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Purity</a:t>
            </a:r>
            <a:endParaRPr lang="en-US" altLang="zh-CN" sz="1800" dirty="0">
              <a:ea typeface="+mn-ea"/>
              <a:cs typeface="+mn-ea"/>
              <a:sym typeface="+mn-lt"/>
            </a:endParaRPr>
          </a:p>
          <a:p>
            <a:pPr marL="1155065" marR="5080" lvl="2">
              <a:lnSpc>
                <a:spcPct val="9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en-US" altLang="zh-CN" sz="1800" spc="-10" dirty="0">
                <a:ea typeface="+mn-ea"/>
                <a:cs typeface="+mn-ea"/>
                <a:sym typeface="+mn-lt"/>
              </a:rPr>
              <a:t>entropy </a:t>
            </a:r>
            <a:r>
              <a:rPr lang="en-US" altLang="zh-CN" sz="1800" spc="-5" dirty="0">
                <a:ea typeface="+mn-ea"/>
                <a:cs typeface="+mn-ea"/>
                <a:sym typeface="+mn-lt"/>
              </a:rPr>
              <a:t>of classes </a:t>
            </a:r>
            <a:r>
              <a:rPr lang="en-US" altLang="zh-CN" sz="1800" dirty="0">
                <a:ea typeface="+mn-ea"/>
                <a:cs typeface="+mn-ea"/>
                <a:sym typeface="+mn-lt"/>
              </a:rPr>
              <a:t>in </a:t>
            </a:r>
            <a:r>
              <a:rPr lang="en-US" altLang="zh-CN" sz="1800" spc="-15" dirty="0">
                <a:ea typeface="+mn-ea"/>
                <a:cs typeface="+mn-ea"/>
                <a:sym typeface="+mn-lt"/>
              </a:rPr>
              <a:t>clusters </a:t>
            </a:r>
            <a:r>
              <a:rPr lang="en-US" altLang="zh-CN" sz="1800" spc="-5" dirty="0">
                <a:ea typeface="+mn-ea"/>
                <a:cs typeface="+mn-ea"/>
                <a:sym typeface="+mn-lt"/>
              </a:rPr>
              <a:t>(or mutual </a:t>
            </a:r>
            <a:r>
              <a:rPr lang="en-US" altLang="zh-CN" sz="1800" spc="-10" dirty="0">
                <a:ea typeface="+mn-ea"/>
                <a:cs typeface="+mn-ea"/>
                <a:sym typeface="+mn-lt"/>
              </a:rPr>
              <a:t>information </a:t>
            </a:r>
            <a:r>
              <a:rPr lang="en-US" altLang="zh-CN" sz="1800" spc="-5" dirty="0">
                <a:ea typeface="+mn-ea"/>
                <a:cs typeface="+mn-ea"/>
                <a:sym typeface="+mn-lt"/>
              </a:rPr>
              <a:t>between classes  </a:t>
            </a:r>
            <a:r>
              <a:rPr lang="en-US" altLang="zh-CN" sz="1800" dirty="0">
                <a:ea typeface="+mn-ea"/>
                <a:cs typeface="+mn-ea"/>
                <a:sym typeface="+mn-lt"/>
              </a:rPr>
              <a:t>and</a:t>
            </a:r>
            <a:r>
              <a:rPr lang="en-US" altLang="zh-CN" sz="1800" spc="-1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1800" spc="-15" dirty="0">
                <a:ea typeface="+mn-ea"/>
                <a:cs typeface="+mn-ea"/>
                <a:sym typeface="+mn-lt"/>
              </a:rPr>
              <a:t>clusters)</a:t>
            </a:r>
            <a:endParaRPr lang="en-US" altLang="zh-CN" sz="1800" dirty="0">
              <a:ea typeface="+mn-ea"/>
              <a:cs typeface="+mn-ea"/>
              <a:sym typeface="+mn-lt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3828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526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External Evaluation of Cluster Quality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e.g. using purity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7886700" cy="51064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Simple measure: purity, the ratio between the dominant class in the cluster and the size of cluster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Assume data samples with C gold standard classes/groups, while the clustering algorithms produce K clusters,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…,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  members.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400" dirty="0"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Example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400" dirty="0">
                  <a:ea typeface="+mn-ea"/>
                  <a:cs typeface="+mn-ea"/>
                  <a:sym typeface="+mn-lt"/>
                </a:endParaRP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:endParaRPr lang="en-US" altLang="zh-CN" sz="2000" dirty="0">
                  <a:ea typeface="+mn-ea"/>
                  <a:cs typeface="+mn-ea"/>
                  <a:sym typeface="+mn-lt"/>
                </a:endParaRP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Cluster I: Purity = 1/6 (max(5, 1, 0)) = 5/6  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Cluster II: Purity = 1/6 (max(1, 4, 1)) = 4/6  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Cluster III: Purity = 1/5 (max(2, 0, 3)) = 3/5</a:t>
                </a:r>
                <a:endParaRPr lang="en-US" altLang="zh-CN" sz="2400" dirty="0"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7886700" cy="5106432"/>
              </a:xfrm>
              <a:blipFill>
                <a:blip r:embed="rId2"/>
                <a:stretch>
                  <a:fillRect l="-1005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96" y="3136003"/>
            <a:ext cx="3697243" cy="6111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3999314"/>
            <a:ext cx="3526363" cy="13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09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https://qiyanjun.github.io/2019f-UVA-CS6316-MachineLearning/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Hastie, Trevor, et al. The elements of  statistical learning. Vol. 2. No. 1. New York:  Springer, 2009.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Big thanks to Prof. Eric Xing @ CMU for  allowing me to reuse some of his slides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Big thanks to Prof.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Ziv</a:t>
            </a:r>
            <a:r>
              <a:rPr lang="en-US" altLang="zh-CN" dirty="0">
                <a:ea typeface="+mn-ea"/>
                <a:cs typeface="+mn-ea"/>
                <a:sym typeface="+mn-lt"/>
              </a:rPr>
              <a:t> Bar-Joseph @ CMU for  allowing me to reuse some of his slides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clustering slides from Prof.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Rong</a:t>
            </a:r>
            <a:r>
              <a:rPr lang="en-US" altLang="zh-CN" dirty="0"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Jin</a:t>
            </a:r>
            <a:r>
              <a:rPr lang="en-US" altLang="zh-CN" dirty="0">
                <a:ea typeface="+mn-ea"/>
                <a:cs typeface="+mn-ea"/>
                <a:sym typeface="+mn-lt"/>
              </a:rPr>
              <a:t> @ MSU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44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54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45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ea typeface="+mn-ea"/>
                <a:cs typeface="+mn-ea"/>
                <a:sym typeface="+mn-lt"/>
              </a:rPr>
              <a:t>Clustering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Algorithms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35940" y="1498404"/>
            <a:ext cx="4787265" cy="447301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 err="1">
                <a:cs typeface="+mn-ea"/>
                <a:sym typeface="+mn-lt"/>
              </a:rPr>
              <a:t>Partitional</a:t>
            </a:r>
            <a:r>
              <a:rPr sz="3000" spc="-15" dirty="0">
                <a:cs typeface="+mn-ea"/>
                <a:sym typeface="+mn-lt"/>
              </a:rPr>
              <a:t> </a:t>
            </a:r>
            <a:r>
              <a:rPr sz="3000" spc="-5" dirty="0">
                <a:cs typeface="+mn-ea"/>
                <a:sym typeface="+mn-lt"/>
              </a:rPr>
              <a:t>algorithms</a:t>
            </a:r>
            <a:endParaRPr lang="en-US" sz="3000" dirty="0">
              <a:cs typeface="+mn-ea"/>
              <a:sym typeface="+mn-lt"/>
            </a:endParaRPr>
          </a:p>
          <a:p>
            <a:pPr marL="812800" lvl="1" indent="-342900"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cs typeface="+mn-ea"/>
                <a:sym typeface="+mn-lt"/>
              </a:rPr>
              <a:t>Usually </a:t>
            </a:r>
            <a:r>
              <a:rPr sz="2600" spc="-15" dirty="0">
                <a:cs typeface="+mn-ea"/>
                <a:sym typeface="+mn-lt"/>
              </a:rPr>
              <a:t>start </a:t>
            </a:r>
            <a:r>
              <a:rPr sz="2600" dirty="0">
                <a:cs typeface="+mn-ea"/>
                <a:sym typeface="+mn-lt"/>
              </a:rPr>
              <a:t>with a </a:t>
            </a:r>
            <a:r>
              <a:rPr sz="2600" spc="-10" dirty="0">
                <a:cs typeface="+mn-ea"/>
                <a:sym typeface="+mn-lt"/>
              </a:rPr>
              <a:t>random  </a:t>
            </a:r>
            <a:r>
              <a:rPr sz="2600" spc="-5" dirty="0">
                <a:cs typeface="+mn-ea"/>
                <a:sym typeface="+mn-lt"/>
              </a:rPr>
              <a:t>(partial)</a:t>
            </a:r>
            <a:r>
              <a:rPr sz="2600" spc="-10" dirty="0">
                <a:cs typeface="+mn-ea"/>
                <a:sym typeface="+mn-lt"/>
              </a:rPr>
              <a:t> </a:t>
            </a:r>
            <a:r>
              <a:rPr sz="2600" spc="-5" dirty="0">
                <a:cs typeface="+mn-ea"/>
                <a:sym typeface="+mn-lt"/>
              </a:rPr>
              <a:t>partitioning</a:t>
            </a:r>
            <a:endParaRPr lang="en-US" sz="2600" dirty="0">
              <a:cs typeface="+mn-ea"/>
              <a:sym typeface="+mn-lt"/>
            </a:endParaRPr>
          </a:p>
          <a:p>
            <a:pPr marL="812800" lvl="1" indent="-342900"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cs typeface="+mn-ea"/>
                <a:sym typeface="+mn-lt"/>
              </a:rPr>
              <a:t>Refine </a:t>
            </a:r>
            <a:r>
              <a:rPr sz="2600" dirty="0">
                <a:cs typeface="+mn-ea"/>
                <a:sym typeface="+mn-lt"/>
              </a:rPr>
              <a:t>it</a:t>
            </a:r>
            <a:r>
              <a:rPr sz="2600" spc="-70" dirty="0">
                <a:cs typeface="+mn-ea"/>
                <a:sym typeface="+mn-lt"/>
              </a:rPr>
              <a:t> </a:t>
            </a:r>
            <a:r>
              <a:rPr sz="2600" spc="-15" dirty="0">
                <a:cs typeface="+mn-ea"/>
                <a:sym typeface="+mn-lt"/>
              </a:rPr>
              <a:t>iteratively</a:t>
            </a:r>
            <a:endParaRPr sz="2600" dirty="0">
              <a:cs typeface="+mn-ea"/>
              <a:sym typeface="+mn-lt"/>
            </a:endParaRPr>
          </a:p>
          <a:p>
            <a:pPr marL="227965" marR="1497965" lvl="2" indent="-227965" algn="r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dirty="0">
                <a:solidFill>
                  <a:srgbClr val="0000FF"/>
                </a:solidFill>
                <a:cs typeface="+mn-ea"/>
                <a:sym typeface="+mn-lt"/>
              </a:rPr>
              <a:t>K </a:t>
            </a:r>
            <a:r>
              <a:rPr sz="2200" spc="-5" dirty="0">
                <a:solidFill>
                  <a:srgbClr val="0000FF"/>
                </a:solidFill>
                <a:cs typeface="+mn-ea"/>
                <a:sym typeface="+mn-lt"/>
              </a:rPr>
              <a:t>means</a:t>
            </a:r>
            <a:r>
              <a:rPr sz="2200" spc="-85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200" spc="-10" dirty="0">
                <a:solidFill>
                  <a:srgbClr val="0000FF"/>
                </a:solidFill>
                <a:cs typeface="+mn-ea"/>
                <a:sym typeface="+mn-lt"/>
              </a:rPr>
              <a:t>clustering</a:t>
            </a:r>
            <a:endParaRPr sz="2200" dirty="0">
              <a:cs typeface="+mn-ea"/>
              <a:sym typeface="+mn-lt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10" dirty="0">
                <a:solidFill>
                  <a:srgbClr val="0000FF"/>
                </a:solidFill>
                <a:cs typeface="+mn-ea"/>
                <a:sym typeface="+mn-lt"/>
              </a:rPr>
              <a:t>Mixture-Model </a:t>
            </a:r>
            <a:r>
              <a:rPr sz="2200" spc="-5" dirty="0">
                <a:solidFill>
                  <a:srgbClr val="0000FF"/>
                </a:solidFill>
                <a:cs typeface="+mn-ea"/>
                <a:sym typeface="+mn-lt"/>
              </a:rPr>
              <a:t>based</a:t>
            </a:r>
            <a:r>
              <a:rPr sz="2200" spc="5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200" spc="-15" dirty="0">
                <a:solidFill>
                  <a:srgbClr val="0000FF"/>
                </a:solidFill>
                <a:cs typeface="+mn-ea"/>
                <a:sym typeface="+mn-lt"/>
              </a:rPr>
              <a:t>clustering</a:t>
            </a:r>
            <a:endParaRPr sz="2200" dirty="0">
              <a:cs typeface="+mn-ea"/>
              <a:sym typeface="+mn-lt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0000FF"/>
              </a:buClr>
              <a:buFont typeface="Arial"/>
              <a:buChar char="•"/>
            </a:pPr>
            <a:endParaRPr sz="3700" dirty="0">
              <a:cs typeface="+mn-ea"/>
              <a:sym typeface="+mn-lt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cs typeface="+mn-ea"/>
                <a:sym typeface="+mn-lt"/>
              </a:rPr>
              <a:t>Hierarchical </a:t>
            </a:r>
            <a:r>
              <a:rPr sz="3000" spc="-5" dirty="0">
                <a:cs typeface="+mn-ea"/>
                <a:sym typeface="+mn-lt"/>
              </a:rPr>
              <a:t>algorithms</a:t>
            </a:r>
            <a:endParaRPr lang="en-US" sz="3000" dirty="0">
              <a:cs typeface="+mn-ea"/>
              <a:sym typeface="+mn-lt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cs typeface="+mn-ea"/>
                <a:sym typeface="+mn-lt"/>
              </a:rPr>
              <a:t>Bottom-up,</a:t>
            </a:r>
            <a:r>
              <a:rPr sz="2600" spc="-5" dirty="0">
                <a:cs typeface="+mn-ea"/>
                <a:sym typeface="+mn-lt"/>
              </a:rPr>
              <a:t> </a:t>
            </a:r>
            <a:r>
              <a:rPr sz="2600" spc="-10" dirty="0">
                <a:cs typeface="+mn-ea"/>
                <a:sym typeface="+mn-lt"/>
              </a:rPr>
              <a:t>agglomerative</a:t>
            </a:r>
            <a:endParaRPr lang="en-US" sz="2600" dirty="0">
              <a:cs typeface="+mn-ea"/>
              <a:sym typeface="+mn-lt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cs typeface="+mn-ea"/>
                <a:sym typeface="+mn-lt"/>
              </a:rPr>
              <a:t>Top-down,</a:t>
            </a:r>
            <a:r>
              <a:rPr sz="2600" spc="-5" dirty="0">
                <a:cs typeface="+mn-ea"/>
                <a:sym typeface="+mn-lt"/>
              </a:rPr>
              <a:t> divisive</a:t>
            </a:r>
            <a:endParaRPr sz="2600" dirty="0">
              <a:cs typeface="+mn-ea"/>
              <a:sym typeface="+mn-lt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5979470" y="1879035"/>
            <a:ext cx="2747659" cy="162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5923099" y="4454403"/>
            <a:ext cx="2638763" cy="1865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824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Partitional Clustering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Nonhierarchical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Construct a partition of n objects into a set of K clusters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User has to specify the desired number of clusters K.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BD83269-6479-4697-9741-E862160B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9" y="4750558"/>
            <a:ext cx="8262741" cy="15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 err="1">
                <a:ea typeface="+mn-ea"/>
                <a:cs typeface="+mn-ea"/>
                <a:sym typeface="+mn-lt"/>
              </a:rPr>
              <a:t>Partitional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Clustering (e.g.</a:t>
            </a:r>
            <a:r>
              <a:rPr lang="en-US" altLang="zh-CN" spc="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K=3)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9339" y="1721643"/>
            <a:ext cx="2381091" cy="4173697"/>
            <a:chOff x="1069339" y="1721643"/>
            <a:chExt cx="2381091" cy="4173697"/>
          </a:xfrm>
        </p:grpSpPr>
        <p:sp>
          <p:nvSpPr>
            <p:cNvPr id="7" name="object 4"/>
            <p:cNvSpPr/>
            <p:nvPr/>
          </p:nvSpPr>
          <p:spPr>
            <a:xfrm>
              <a:off x="1251743" y="2515393"/>
              <a:ext cx="101601" cy="106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5"/>
            <p:cNvSpPr/>
            <p:nvPr/>
          </p:nvSpPr>
          <p:spPr>
            <a:xfrm>
              <a:off x="1251743" y="2713831"/>
              <a:ext cx="101601" cy="103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1948656" y="4709318"/>
              <a:ext cx="101600" cy="103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7"/>
            <p:cNvSpPr/>
            <p:nvPr/>
          </p:nvSpPr>
          <p:spPr>
            <a:xfrm>
              <a:off x="1548605" y="2616993"/>
              <a:ext cx="101600" cy="1016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8"/>
            <p:cNvSpPr/>
            <p:nvPr/>
          </p:nvSpPr>
          <p:spPr>
            <a:xfrm>
              <a:off x="1948656" y="3912393"/>
              <a:ext cx="101600" cy="1016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9"/>
            <p:cNvSpPr/>
            <p:nvPr/>
          </p:nvSpPr>
          <p:spPr>
            <a:xfrm>
              <a:off x="2118518" y="1823243"/>
              <a:ext cx="103188" cy="1031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10"/>
            <p:cNvSpPr/>
            <p:nvPr/>
          </p:nvSpPr>
          <p:spPr>
            <a:xfrm>
              <a:off x="2348706" y="2018506"/>
              <a:ext cx="1016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11"/>
            <p:cNvSpPr/>
            <p:nvPr/>
          </p:nvSpPr>
          <p:spPr>
            <a:xfrm>
              <a:off x="2445543" y="2315368"/>
              <a:ext cx="101601" cy="10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2"/>
            <p:cNvSpPr/>
            <p:nvPr/>
          </p:nvSpPr>
          <p:spPr>
            <a:xfrm>
              <a:off x="2845593" y="2315368"/>
              <a:ext cx="101601" cy="10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3"/>
            <p:cNvSpPr/>
            <p:nvPr/>
          </p:nvSpPr>
          <p:spPr>
            <a:xfrm>
              <a:off x="2645568" y="2115343"/>
              <a:ext cx="101601" cy="1079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4"/>
            <p:cNvSpPr/>
            <p:nvPr/>
          </p:nvSpPr>
          <p:spPr>
            <a:xfrm>
              <a:off x="2645568" y="1721643"/>
              <a:ext cx="101601" cy="1016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5"/>
            <p:cNvSpPr/>
            <p:nvPr/>
          </p:nvSpPr>
          <p:spPr>
            <a:xfrm>
              <a:off x="3342480" y="4709318"/>
              <a:ext cx="107950" cy="1031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6"/>
            <p:cNvSpPr/>
            <p:nvPr/>
          </p:nvSpPr>
          <p:spPr>
            <a:xfrm>
              <a:off x="1548605" y="2218531"/>
              <a:ext cx="101600" cy="101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7"/>
            <p:cNvSpPr/>
            <p:nvPr/>
          </p:nvSpPr>
          <p:spPr>
            <a:xfrm>
              <a:off x="1221581" y="4407693"/>
              <a:ext cx="103188" cy="1031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8"/>
            <p:cNvSpPr/>
            <p:nvPr/>
          </p:nvSpPr>
          <p:spPr>
            <a:xfrm>
              <a:off x="1251743" y="5006180"/>
              <a:ext cx="101601" cy="1031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19"/>
            <p:cNvSpPr/>
            <p:nvPr/>
          </p:nvSpPr>
          <p:spPr>
            <a:xfrm>
              <a:off x="1718468" y="1988343"/>
              <a:ext cx="103188" cy="1031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0"/>
            <p:cNvSpPr txBox="1"/>
            <p:nvPr/>
          </p:nvSpPr>
          <p:spPr>
            <a:xfrm>
              <a:off x="1069339" y="5595620"/>
              <a:ext cx="16389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Original</a:t>
              </a:r>
              <a:r>
                <a:rPr sz="1800" b="1" spc="-75" dirty="0">
                  <a:cs typeface="+mn-ea"/>
                  <a:sym typeface="+mn-lt"/>
                </a:rPr>
                <a:t> </a:t>
              </a:r>
              <a:r>
                <a:rPr sz="1800" b="1" spc="-5" dirty="0">
                  <a:cs typeface="+mn-ea"/>
                  <a:sym typeface="+mn-lt"/>
                </a:rPr>
                <a:t>points</a:t>
              </a:r>
              <a:endParaRPr sz="1800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14167" y="1544646"/>
            <a:ext cx="2875280" cy="4350694"/>
            <a:chOff x="5214167" y="1544646"/>
            <a:chExt cx="2875280" cy="4350694"/>
          </a:xfrm>
        </p:grpSpPr>
        <p:sp>
          <p:nvSpPr>
            <p:cNvPr id="24" name="object 21"/>
            <p:cNvSpPr/>
            <p:nvPr/>
          </p:nvSpPr>
          <p:spPr>
            <a:xfrm>
              <a:off x="5608913" y="2528148"/>
              <a:ext cx="102558" cy="1072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2"/>
            <p:cNvSpPr/>
            <p:nvPr/>
          </p:nvSpPr>
          <p:spPr>
            <a:xfrm>
              <a:off x="5608913" y="2728100"/>
              <a:ext cx="102558" cy="1025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3"/>
            <p:cNvSpPr/>
            <p:nvPr/>
          </p:nvSpPr>
          <p:spPr>
            <a:xfrm>
              <a:off x="6308972" y="4729442"/>
              <a:ext cx="103251" cy="1024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4"/>
            <p:cNvSpPr/>
            <p:nvPr/>
          </p:nvSpPr>
          <p:spPr>
            <a:xfrm>
              <a:off x="5907659" y="2630617"/>
              <a:ext cx="102558" cy="10229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5"/>
            <p:cNvSpPr/>
            <p:nvPr/>
          </p:nvSpPr>
          <p:spPr>
            <a:xfrm>
              <a:off x="6308972" y="3928501"/>
              <a:ext cx="103251" cy="1024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6"/>
            <p:cNvSpPr/>
            <p:nvPr/>
          </p:nvSpPr>
          <p:spPr>
            <a:xfrm>
              <a:off x="6480361" y="1834965"/>
              <a:ext cx="103251" cy="1025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27"/>
            <p:cNvSpPr/>
            <p:nvPr/>
          </p:nvSpPr>
          <p:spPr>
            <a:xfrm>
              <a:off x="6710950" y="2030209"/>
              <a:ext cx="102558" cy="1025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8"/>
            <p:cNvSpPr/>
            <p:nvPr/>
          </p:nvSpPr>
          <p:spPr>
            <a:xfrm>
              <a:off x="6808693" y="2327920"/>
              <a:ext cx="102585" cy="10728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9"/>
            <p:cNvSpPr/>
            <p:nvPr/>
          </p:nvSpPr>
          <p:spPr>
            <a:xfrm>
              <a:off x="7210700" y="2327920"/>
              <a:ext cx="102558" cy="1072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7009696" y="2127969"/>
              <a:ext cx="102558" cy="10728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7009696" y="1732774"/>
              <a:ext cx="102558" cy="10229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7709727" y="4729442"/>
              <a:ext cx="107964" cy="1024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5907659" y="2230437"/>
              <a:ext cx="102558" cy="10229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4"/>
            <p:cNvSpPr/>
            <p:nvPr/>
          </p:nvSpPr>
          <p:spPr>
            <a:xfrm>
              <a:off x="5579326" y="4426939"/>
              <a:ext cx="102558" cy="10243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5"/>
            <p:cNvSpPr/>
            <p:nvPr/>
          </p:nvSpPr>
          <p:spPr>
            <a:xfrm>
              <a:off x="5608913" y="5027126"/>
              <a:ext cx="102558" cy="10243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6"/>
            <p:cNvSpPr/>
            <p:nvPr/>
          </p:nvSpPr>
          <p:spPr>
            <a:xfrm>
              <a:off x="6079048" y="2000853"/>
              <a:ext cx="102585" cy="10229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37"/>
            <p:cNvSpPr/>
            <p:nvPr/>
          </p:nvSpPr>
          <p:spPr>
            <a:xfrm>
              <a:off x="5336670" y="1925440"/>
              <a:ext cx="989965" cy="1225550"/>
            </a:xfrm>
            <a:custGeom>
              <a:avLst/>
              <a:gdLst/>
              <a:ahLst/>
              <a:cxnLst/>
              <a:rect l="l" t="t" r="r" b="b"/>
              <a:pathLst>
                <a:path w="989964" h="1225550">
                  <a:moveTo>
                    <a:pt x="768880" y="800359"/>
                  </a:moveTo>
                  <a:lnTo>
                    <a:pt x="700752" y="897842"/>
                  </a:lnTo>
                  <a:lnTo>
                    <a:pt x="622280" y="981202"/>
                  </a:lnTo>
                  <a:lnTo>
                    <a:pt x="543809" y="1058745"/>
                  </a:lnTo>
                  <a:lnTo>
                    <a:pt x="460513" y="1122165"/>
                  </a:lnTo>
                  <a:lnTo>
                    <a:pt x="382041" y="1170851"/>
                  </a:lnTo>
                  <a:lnTo>
                    <a:pt x="303570" y="1205247"/>
                  </a:lnTo>
                  <a:lnTo>
                    <a:pt x="230617" y="1219676"/>
                  </a:lnTo>
                  <a:lnTo>
                    <a:pt x="166592" y="1225159"/>
                  </a:lnTo>
                  <a:lnTo>
                    <a:pt x="108085" y="1205247"/>
                  </a:lnTo>
                  <a:lnTo>
                    <a:pt x="64024" y="1176362"/>
                  </a:lnTo>
                  <a:lnTo>
                    <a:pt x="29613" y="1127426"/>
                  </a:lnTo>
                  <a:lnTo>
                    <a:pt x="9649" y="1068438"/>
                  </a:lnTo>
                  <a:lnTo>
                    <a:pt x="0" y="995603"/>
                  </a:lnTo>
                  <a:lnTo>
                    <a:pt x="9649" y="907535"/>
                  </a:lnTo>
                  <a:lnTo>
                    <a:pt x="24789" y="819468"/>
                  </a:lnTo>
                  <a:lnTo>
                    <a:pt x="59200" y="717000"/>
                  </a:lnTo>
                  <a:lnTo>
                    <a:pt x="103260" y="619517"/>
                  </a:lnTo>
                  <a:lnTo>
                    <a:pt x="156942" y="517048"/>
                  </a:lnTo>
                  <a:lnTo>
                    <a:pt x="220274" y="419565"/>
                  </a:lnTo>
                  <a:lnTo>
                    <a:pt x="293921" y="326513"/>
                  </a:lnTo>
                  <a:lnTo>
                    <a:pt x="367595" y="238723"/>
                  </a:lnTo>
                  <a:lnTo>
                    <a:pt x="450863" y="165610"/>
                  </a:lnTo>
                  <a:lnTo>
                    <a:pt x="529335" y="102468"/>
                  </a:lnTo>
                  <a:lnTo>
                    <a:pt x="612631" y="53726"/>
                  </a:lnTo>
                  <a:lnTo>
                    <a:pt x="691102" y="19385"/>
                  </a:lnTo>
                  <a:lnTo>
                    <a:pt x="759259" y="0"/>
                  </a:lnTo>
                  <a:lnTo>
                    <a:pt x="828081" y="0"/>
                  </a:lnTo>
                  <a:lnTo>
                    <a:pt x="881791" y="14400"/>
                  </a:lnTo>
                  <a:lnTo>
                    <a:pt x="925823" y="44033"/>
                  </a:lnTo>
                  <a:lnTo>
                    <a:pt x="960262" y="92775"/>
                  </a:lnTo>
                  <a:lnTo>
                    <a:pt x="979533" y="156194"/>
                  </a:lnTo>
                  <a:lnTo>
                    <a:pt x="989848" y="229030"/>
                  </a:lnTo>
                  <a:lnTo>
                    <a:pt x="984330" y="312112"/>
                  </a:lnTo>
                  <a:lnTo>
                    <a:pt x="965059" y="404887"/>
                  </a:lnTo>
                  <a:lnTo>
                    <a:pt x="930648" y="502647"/>
                  </a:lnTo>
                  <a:lnTo>
                    <a:pt x="886588" y="605116"/>
                  </a:lnTo>
                  <a:lnTo>
                    <a:pt x="832905" y="702599"/>
                  </a:lnTo>
                  <a:lnTo>
                    <a:pt x="768880" y="800359"/>
                  </a:lnTo>
                </a:path>
              </a:pathLst>
            </a:custGeom>
            <a:ln w="4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38"/>
            <p:cNvSpPr/>
            <p:nvPr/>
          </p:nvSpPr>
          <p:spPr>
            <a:xfrm>
              <a:off x="6365755" y="1544646"/>
              <a:ext cx="1151255" cy="1146810"/>
            </a:xfrm>
            <a:custGeom>
              <a:avLst/>
              <a:gdLst/>
              <a:ahLst/>
              <a:cxnLst/>
              <a:rect l="l" t="t" r="r" b="b"/>
              <a:pathLst>
                <a:path w="1151254" h="1146810">
                  <a:moveTo>
                    <a:pt x="293227" y="849101"/>
                  </a:moveTo>
                  <a:lnTo>
                    <a:pt x="215449" y="761033"/>
                  </a:lnTo>
                  <a:lnTo>
                    <a:pt x="146627" y="668258"/>
                  </a:lnTo>
                  <a:lnTo>
                    <a:pt x="88120" y="576037"/>
                  </a:lnTo>
                  <a:lnTo>
                    <a:pt x="44060" y="483262"/>
                  </a:lnTo>
                  <a:lnTo>
                    <a:pt x="14446" y="390486"/>
                  </a:lnTo>
                  <a:lnTo>
                    <a:pt x="0" y="302419"/>
                  </a:lnTo>
                  <a:lnTo>
                    <a:pt x="0" y="224045"/>
                  </a:lnTo>
                  <a:lnTo>
                    <a:pt x="14446" y="151209"/>
                  </a:lnTo>
                  <a:lnTo>
                    <a:pt x="48885" y="92775"/>
                  </a:lnTo>
                  <a:lnTo>
                    <a:pt x="92917" y="48741"/>
                  </a:lnTo>
                  <a:lnTo>
                    <a:pt x="151424" y="14400"/>
                  </a:lnTo>
                  <a:lnTo>
                    <a:pt x="220274" y="0"/>
                  </a:lnTo>
                  <a:lnTo>
                    <a:pt x="303570" y="0"/>
                  </a:lnTo>
                  <a:lnTo>
                    <a:pt x="391663" y="14400"/>
                  </a:lnTo>
                  <a:lnTo>
                    <a:pt x="484581" y="44033"/>
                  </a:lnTo>
                  <a:lnTo>
                    <a:pt x="577527" y="88067"/>
                  </a:lnTo>
                  <a:lnTo>
                    <a:pt x="670445" y="146501"/>
                  </a:lnTo>
                  <a:lnTo>
                    <a:pt x="764056" y="214352"/>
                  </a:lnTo>
                  <a:lnTo>
                    <a:pt x="852177" y="297711"/>
                  </a:lnTo>
                  <a:lnTo>
                    <a:pt x="929955" y="380793"/>
                  </a:lnTo>
                  <a:lnTo>
                    <a:pt x="998777" y="473569"/>
                  </a:lnTo>
                  <a:lnTo>
                    <a:pt x="1057284" y="565790"/>
                  </a:lnTo>
                  <a:lnTo>
                    <a:pt x="1102037" y="663550"/>
                  </a:lnTo>
                  <a:lnTo>
                    <a:pt x="1130958" y="756325"/>
                  </a:lnTo>
                  <a:lnTo>
                    <a:pt x="1150895" y="844116"/>
                  </a:lnTo>
                  <a:lnTo>
                    <a:pt x="1146181" y="922490"/>
                  </a:lnTo>
                  <a:lnTo>
                    <a:pt x="1130958" y="990618"/>
                  </a:lnTo>
                  <a:lnTo>
                    <a:pt x="1102037" y="1049052"/>
                  </a:lnTo>
                  <a:lnTo>
                    <a:pt x="1052487" y="1097794"/>
                  </a:lnTo>
                  <a:lnTo>
                    <a:pt x="993980" y="1127426"/>
                  </a:lnTo>
                  <a:lnTo>
                    <a:pt x="925130" y="1146812"/>
                  </a:lnTo>
                  <a:lnTo>
                    <a:pt x="841834" y="1146812"/>
                  </a:lnTo>
                  <a:lnTo>
                    <a:pt x="758566" y="1132411"/>
                  </a:lnTo>
                  <a:lnTo>
                    <a:pt x="665620" y="1097794"/>
                  </a:lnTo>
                  <a:lnTo>
                    <a:pt x="567877" y="1054037"/>
                  </a:lnTo>
                  <a:lnTo>
                    <a:pt x="474959" y="995603"/>
                  </a:lnTo>
                  <a:lnTo>
                    <a:pt x="382041" y="927475"/>
                  </a:lnTo>
                  <a:lnTo>
                    <a:pt x="293227" y="849101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39"/>
            <p:cNvSpPr/>
            <p:nvPr/>
          </p:nvSpPr>
          <p:spPr>
            <a:xfrm>
              <a:off x="5214167" y="3853227"/>
              <a:ext cx="2875280" cy="1591310"/>
            </a:xfrm>
            <a:custGeom>
              <a:avLst/>
              <a:gdLst/>
              <a:ahLst/>
              <a:cxnLst/>
              <a:rect l="l" t="t" r="r" b="b"/>
              <a:pathLst>
                <a:path w="2875279" h="1591310">
                  <a:moveTo>
                    <a:pt x="1439991" y="1590860"/>
                  </a:moveTo>
                  <a:lnTo>
                    <a:pt x="1273427" y="1586041"/>
                  </a:lnTo>
                  <a:lnTo>
                    <a:pt x="1106834" y="1566793"/>
                  </a:lnTo>
                  <a:lnTo>
                    <a:pt x="945760" y="1542035"/>
                  </a:lnTo>
                  <a:lnTo>
                    <a:pt x="793642" y="1502848"/>
                  </a:lnTo>
                  <a:lnTo>
                    <a:pt x="647042" y="1459534"/>
                  </a:lnTo>
                  <a:lnTo>
                    <a:pt x="514195" y="1405226"/>
                  </a:lnTo>
                  <a:lnTo>
                    <a:pt x="392356" y="1342000"/>
                  </a:lnTo>
                  <a:lnTo>
                    <a:pt x="284271" y="1269109"/>
                  </a:lnTo>
                  <a:lnTo>
                    <a:pt x="191353" y="1190735"/>
                  </a:lnTo>
                  <a:lnTo>
                    <a:pt x="117707" y="1107542"/>
                  </a:lnTo>
                  <a:lnTo>
                    <a:pt x="59200" y="1020250"/>
                  </a:lnTo>
                  <a:lnTo>
                    <a:pt x="19964" y="932238"/>
                  </a:lnTo>
                  <a:lnTo>
                    <a:pt x="0" y="839435"/>
                  </a:lnTo>
                  <a:lnTo>
                    <a:pt x="0" y="746605"/>
                  </a:lnTo>
                  <a:lnTo>
                    <a:pt x="19964" y="653802"/>
                  </a:lnTo>
                  <a:lnTo>
                    <a:pt x="59200" y="565818"/>
                  </a:lnTo>
                  <a:lnTo>
                    <a:pt x="117707" y="478498"/>
                  </a:lnTo>
                  <a:lnTo>
                    <a:pt x="191353" y="395305"/>
                  </a:lnTo>
                  <a:lnTo>
                    <a:pt x="284271" y="316931"/>
                  </a:lnTo>
                  <a:lnTo>
                    <a:pt x="392356" y="248886"/>
                  </a:lnTo>
                  <a:lnTo>
                    <a:pt x="514195" y="185633"/>
                  </a:lnTo>
                  <a:lnTo>
                    <a:pt x="647042" y="131990"/>
                  </a:lnTo>
                  <a:lnTo>
                    <a:pt x="793642" y="83193"/>
                  </a:lnTo>
                  <a:lnTo>
                    <a:pt x="945760" y="48824"/>
                  </a:lnTo>
                  <a:lnTo>
                    <a:pt x="1106834" y="19247"/>
                  </a:lnTo>
                  <a:lnTo>
                    <a:pt x="1273427" y="4818"/>
                  </a:lnTo>
                  <a:lnTo>
                    <a:pt x="1439991" y="0"/>
                  </a:lnTo>
                  <a:lnTo>
                    <a:pt x="1606583" y="4818"/>
                  </a:lnTo>
                  <a:lnTo>
                    <a:pt x="1773176" y="19247"/>
                  </a:lnTo>
                  <a:lnTo>
                    <a:pt x="1930091" y="48824"/>
                  </a:lnTo>
                  <a:lnTo>
                    <a:pt x="2087033" y="83193"/>
                  </a:lnTo>
                  <a:lnTo>
                    <a:pt x="2228837" y="131990"/>
                  </a:lnTo>
                  <a:lnTo>
                    <a:pt x="2365704" y="185633"/>
                  </a:lnTo>
                  <a:lnTo>
                    <a:pt x="2488264" y="248886"/>
                  </a:lnTo>
                  <a:lnTo>
                    <a:pt x="2596404" y="316931"/>
                  </a:lnTo>
                  <a:lnTo>
                    <a:pt x="2684581" y="395305"/>
                  </a:lnTo>
                  <a:lnTo>
                    <a:pt x="2763052" y="478498"/>
                  </a:lnTo>
                  <a:lnTo>
                    <a:pt x="2816568" y="565818"/>
                  </a:lnTo>
                  <a:lnTo>
                    <a:pt x="2855942" y="653802"/>
                  </a:lnTo>
                  <a:lnTo>
                    <a:pt x="2875075" y="746605"/>
                  </a:lnTo>
                  <a:lnTo>
                    <a:pt x="2875075" y="839435"/>
                  </a:lnTo>
                  <a:lnTo>
                    <a:pt x="2855942" y="932238"/>
                  </a:lnTo>
                  <a:lnTo>
                    <a:pt x="2816568" y="1020250"/>
                  </a:lnTo>
                  <a:lnTo>
                    <a:pt x="2763052" y="1107542"/>
                  </a:lnTo>
                  <a:lnTo>
                    <a:pt x="2684581" y="1190735"/>
                  </a:lnTo>
                  <a:lnTo>
                    <a:pt x="2596404" y="1269109"/>
                  </a:lnTo>
                  <a:lnTo>
                    <a:pt x="2488264" y="1342000"/>
                  </a:lnTo>
                  <a:lnTo>
                    <a:pt x="2365704" y="1405226"/>
                  </a:lnTo>
                  <a:lnTo>
                    <a:pt x="2228837" y="1459534"/>
                  </a:lnTo>
                  <a:lnTo>
                    <a:pt x="2087033" y="1502848"/>
                  </a:lnTo>
                  <a:lnTo>
                    <a:pt x="1930091" y="1542035"/>
                  </a:lnTo>
                  <a:lnTo>
                    <a:pt x="1773176" y="1566793"/>
                  </a:lnTo>
                  <a:lnTo>
                    <a:pt x="1606583" y="1586041"/>
                  </a:lnTo>
                  <a:lnTo>
                    <a:pt x="1439991" y="159086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40"/>
            <p:cNvSpPr txBox="1"/>
            <p:nvPr/>
          </p:nvSpPr>
          <p:spPr>
            <a:xfrm>
              <a:off x="5565140" y="5595620"/>
              <a:ext cx="2298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cs typeface="+mn-ea"/>
                  <a:sym typeface="+mn-lt"/>
                </a:rPr>
                <a:t>Partitional</a:t>
              </a:r>
              <a:r>
                <a:rPr sz="1800" b="1" spc="-50" dirty="0">
                  <a:cs typeface="+mn-ea"/>
                  <a:sym typeface="+mn-lt"/>
                </a:rPr>
                <a:t> </a:t>
              </a:r>
              <a:r>
                <a:rPr sz="1800" b="1" spc="-5" dirty="0">
                  <a:cs typeface="+mn-ea"/>
                  <a:sym typeface="+mn-lt"/>
                </a:rPr>
                <a:t>clustering</a:t>
              </a:r>
              <a:endParaRPr sz="18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5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 err="1">
                <a:ea typeface="+mn-ea"/>
                <a:cs typeface="+mn-ea"/>
                <a:sym typeface="+mn-lt"/>
              </a:rPr>
              <a:t>Partitional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Clustering </a:t>
            </a:r>
            <a:r>
              <a:rPr lang="en-US" altLang="zh-CN" dirty="0">
                <a:ea typeface="+mn-ea"/>
                <a:cs typeface="+mn-ea"/>
                <a:sym typeface="+mn-lt"/>
              </a:rPr>
              <a:t>(e.g.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K=3)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1952626" y="2524125"/>
            <a:ext cx="114300" cy="3048000"/>
          </a:xfrm>
          <a:custGeom>
            <a:avLst/>
            <a:gdLst/>
            <a:ahLst/>
            <a:cxnLst/>
            <a:rect l="l" t="t" r="r" b="b"/>
            <a:pathLst>
              <a:path w="114300" h="3048000">
                <a:moveTo>
                  <a:pt x="76200" y="95248"/>
                </a:moveTo>
                <a:lnTo>
                  <a:pt x="38100" y="95248"/>
                </a:lnTo>
                <a:lnTo>
                  <a:pt x="38098" y="3047999"/>
                </a:lnTo>
                <a:lnTo>
                  <a:pt x="76198" y="3047999"/>
                </a:lnTo>
                <a:lnTo>
                  <a:pt x="76200" y="95248"/>
                </a:lnTo>
                <a:close/>
              </a:path>
              <a:path w="114300" h="3048000">
                <a:moveTo>
                  <a:pt x="57150" y="0"/>
                </a:moveTo>
                <a:lnTo>
                  <a:pt x="0" y="114300"/>
                </a:lnTo>
                <a:lnTo>
                  <a:pt x="38099" y="114300"/>
                </a:lnTo>
                <a:lnTo>
                  <a:pt x="38100" y="95248"/>
                </a:lnTo>
                <a:lnTo>
                  <a:pt x="104774" y="95248"/>
                </a:lnTo>
                <a:lnTo>
                  <a:pt x="57150" y="0"/>
                </a:lnTo>
                <a:close/>
              </a:path>
              <a:path w="114300" h="3048000">
                <a:moveTo>
                  <a:pt x="104774" y="95248"/>
                </a:moveTo>
                <a:lnTo>
                  <a:pt x="76200" y="95248"/>
                </a:lnTo>
                <a:lnTo>
                  <a:pt x="76199" y="114300"/>
                </a:lnTo>
                <a:lnTo>
                  <a:pt x="114300" y="114300"/>
                </a:lnTo>
                <a:lnTo>
                  <a:pt x="104774" y="95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2009775" y="5514975"/>
            <a:ext cx="5105400" cy="114300"/>
          </a:xfrm>
          <a:custGeom>
            <a:avLst/>
            <a:gdLst/>
            <a:ahLst/>
            <a:cxnLst/>
            <a:rect l="l" t="t" r="r" b="b"/>
            <a:pathLst>
              <a:path w="5105400" h="114300">
                <a:moveTo>
                  <a:pt x="4991100" y="76199"/>
                </a:moveTo>
                <a:lnTo>
                  <a:pt x="4991100" y="114300"/>
                </a:lnTo>
                <a:lnTo>
                  <a:pt x="5067300" y="76200"/>
                </a:lnTo>
                <a:lnTo>
                  <a:pt x="4991100" y="76199"/>
                </a:lnTo>
                <a:close/>
              </a:path>
              <a:path w="5105400" h="114300">
                <a:moveTo>
                  <a:pt x="4991100" y="38099"/>
                </a:moveTo>
                <a:lnTo>
                  <a:pt x="4991100" y="76199"/>
                </a:lnTo>
                <a:lnTo>
                  <a:pt x="5010146" y="76200"/>
                </a:lnTo>
                <a:lnTo>
                  <a:pt x="5010146" y="38100"/>
                </a:lnTo>
                <a:lnTo>
                  <a:pt x="4991100" y="38099"/>
                </a:lnTo>
                <a:close/>
              </a:path>
              <a:path w="5105400" h="114300">
                <a:moveTo>
                  <a:pt x="4991100" y="0"/>
                </a:moveTo>
                <a:lnTo>
                  <a:pt x="4991100" y="38099"/>
                </a:lnTo>
                <a:lnTo>
                  <a:pt x="5010146" y="38100"/>
                </a:lnTo>
                <a:lnTo>
                  <a:pt x="5010146" y="76200"/>
                </a:lnTo>
                <a:lnTo>
                  <a:pt x="5067302" y="76198"/>
                </a:lnTo>
                <a:lnTo>
                  <a:pt x="5105400" y="57150"/>
                </a:lnTo>
                <a:lnTo>
                  <a:pt x="4991100" y="0"/>
                </a:lnTo>
                <a:close/>
              </a:path>
              <a:path w="5105400" h="114300">
                <a:moveTo>
                  <a:pt x="0" y="38098"/>
                </a:moveTo>
                <a:lnTo>
                  <a:pt x="0" y="76198"/>
                </a:lnTo>
                <a:lnTo>
                  <a:pt x="4991100" y="76199"/>
                </a:lnTo>
                <a:lnTo>
                  <a:pt x="4991100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5210175" y="24479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69" y="73205"/>
                </a:lnTo>
                <a:lnTo>
                  <a:pt x="38100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6200" y="38100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1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5210175" y="24479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69" y="2994"/>
                </a:lnTo>
                <a:lnTo>
                  <a:pt x="38100" y="0"/>
                </a:lnTo>
                <a:lnTo>
                  <a:pt x="52930" y="2994"/>
                </a:lnTo>
                <a:lnTo>
                  <a:pt x="65040" y="11159"/>
                </a:lnTo>
                <a:lnTo>
                  <a:pt x="73205" y="23269"/>
                </a:lnTo>
                <a:lnTo>
                  <a:pt x="76200" y="38100"/>
                </a:lnTo>
                <a:lnTo>
                  <a:pt x="73205" y="52930"/>
                </a:lnTo>
                <a:lnTo>
                  <a:pt x="65040" y="65040"/>
                </a:lnTo>
                <a:lnTo>
                  <a:pt x="52930" y="73205"/>
                </a:lnTo>
                <a:lnTo>
                  <a:pt x="38100" y="76200"/>
                </a:lnTo>
                <a:lnTo>
                  <a:pt x="23269" y="73205"/>
                </a:lnTo>
                <a:lnTo>
                  <a:pt x="11159" y="65040"/>
                </a:lnTo>
                <a:lnTo>
                  <a:pt x="2994" y="52930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5895975" y="2752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69" y="73205"/>
                </a:lnTo>
                <a:lnTo>
                  <a:pt x="38100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6200" y="38100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1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5895975" y="2752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69" y="2994"/>
                </a:lnTo>
                <a:lnTo>
                  <a:pt x="38100" y="0"/>
                </a:lnTo>
                <a:lnTo>
                  <a:pt x="52930" y="2994"/>
                </a:lnTo>
                <a:lnTo>
                  <a:pt x="65040" y="11159"/>
                </a:lnTo>
                <a:lnTo>
                  <a:pt x="73205" y="23269"/>
                </a:lnTo>
                <a:lnTo>
                  <a:pt x="76200" y="38100"/>
                </a:lnTo>
                <a:lnTo>
                  <a:pt x="73205" y="52930"/>
                </a:lnTo>
                <a:lnTo>
                  <a:pt x="65040" y="65040"/>
                </a:lnTo>
                <a:lnTo>
                  <a:pt x="52930" y="73205"/>
                </a:lnTo>
                <a:lnTo>
                  <a:pt x="38100" y="76200"/>
                </a:lnTo>
                <a:lnTo>
                  <a:pt x="23269" y="73205"/>
                </a:lnTo>
                <a:lnTo>
                  <a:pt x="11159" y="65040"/>
                </a:lnTo>
                <a:lnTo>
                  <a:pt x="2994" y="52930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1707514" y="2009520"/>
            <a:ext cx="558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cs typeface="+mn-ea"/>
                <a:sym typeface="+mn-lt"/>
              </a:rPr>
              <a:t>$$$</a:t>
            </a:r>
            <a:endParaRPr sz="2800">
              <a:cs typeface="+mn-ea"/>
              <a:sym typeface="+mn-lt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7178040" y="5276976"/>
            <a:ext cx="7158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cs typeface="+mn-ea"/>
                <a:sym typeface="+mn-lt"/>
              </a:rPr>
              <a:t>a</a:t>
            </a:r>
            <a:r>
              <a:rPr sz="2800" dirty="0">
                <a:cs typeface="+mn-ea"/>
                <a:sym typeface="+mn-lt"/>
              </a:rPr>
              <a:t>ge</a:t>
            </a:r>
            <a:endParaRPr sz="2800">
              <a:cs typeface="+mn-ea"/>
              <a:sym typeface="+mn-lt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5210175" y="24479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69" y="73205"/>
                </a:lnTo>
                <a:lnTo>
                  <a:pt x="38100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6200" y="38100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1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2"/>
          <p:cNvSpPr/>
          <p:nvPr/>
        </p:nvSpPr>
        <p:spPr>
          <a:xfrm>
            <a:off x="5210175" y="24479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69" y="2994"/>
                </a:lnTo>
                <a:lnTo>
                  <a:pt x="38100" y="0"/>
                </a:lnTo>
                <a:lnTo>
                  <a:pt x="52930" y="2994"/>
                </a:lnTo>
                <a:lnTo>
                  <a:pt x="65040" y="11159"/>
                </a:lnTo>
                <a:lnTo>
                  <a:pt x="73205" y="23269"/>
                </a:lnTo>
                <a:lnTo>
                  <a:pt x="76200" y="38100"/>
                </a:lnTo>
                <a:lnTo>
                  <a:pt x="73205" y="52930"/>
                </a:lnTo>
                <a:lnTo>
                  <a:pt x="65040" y="65040"/>
                </a:lnTo>
                <a:lnTo>
                  <a:pt x="52930" y="73205"/>
                </a:lnTo>
                <a:lnTo>
                  <a:pt x="38100" y="76200"/>
                </a:lnTo>
                <a:lnTo>
                  <a:pt x="23269" y="73205"/>
                </a:lnTo>
                <a:lnTo>
                  <a:pt x="11159" y="65040"/>
                </a:lnTo>
                <a:lnTo>
                  <a:pt x="2994" y="52930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3"/>
          <p:cNvSpPr/>
          <p:nvPr/>
        </p:nvSpPr>
        <p:spPr>
          <a:xfrm>
            <a:off x="5895975" y="2752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69" y="73205"/>
                </a:lnTo>
                <a:lnTo>
                  <a:pt x="38100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6200" y="38100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1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4"/>
          <p:cNvSpPr/>
          <p:nvPr/>
        </p:nvSpPr>
        <p:spPr>
          <a:xfrm>
            <a:off x="5895975" y="2752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69" y="2994"/>
                </a:lnTo>
                <a:lnTo>
                  <a:pt x="38100" y="0"/>
                </a:lnTo>
                <a:lnTo>
                  <a:pt x="52930" y="2994"/>
                </a:lnTo>
                <a:lnTo>
                  <a:pt x="65040" y="11159"/>
                </a:lnTo>
                <a:lnTo>
                  <a:pt x="73205" y="23269"/>
                </a:lnTo>
                <a:lnTo>
                  <a:pt x="76200" y="38100"/>
                </a:lnTo>
                <a:lnTo>
                  <a:pt x="73205" y="52930"/>
                </a:lnTo>
                <a:lnTo>
                  <a:pt x="65040" y="65040"/>
                </a:lnTo>
                <a:lnTo>
                  <a:pt x="52930" y="73205"/>
                </a:lnTo>
                <a:lnTo>
                  <a:pt x="38100" y="76200"/>
                </a:lnTo>
                <a:lnTo>
                  <a:pt x="23269" y="73205"/>
                </a:lnTo>
                <a:lnTo>
                  <a:pt x="11159" y="65040"/>
                </a:lnTo>
                <a:lnTo>
                  <a:pt x="2994" y="52930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2614612" y="2457122"/>
            <a:ext cx="3240022" cy="2662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112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ea typeface="+mn-ea"/>
                <a:cs typeface="+mn-ea"/>
                <a:sym typeface="+mn-lt"/>
              </a:rPr>
              <a:t>Clustering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Algorithms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35940" y="1511445"/>
            <a:ext cx="5125085" cy="30053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 err="1">
                <a:cs typeface="+mn-ea"/>
                <a:sym typeface="+mn-lt"/>
              </a:rPr>
              <a:t>Partitional</a:t>
            </a:r>
            <a:r>
              <a:rPr sz="3200" dirty="0">
                <a:cs typeface="+mn-ea"/>
                <a:sym typeface="+mn-lt"/>
              </a:rPr>
              <a:t> </a:t>
            </a:r>
            <a:r>
              <a:rPr sz="3200" spc="-5" dirty="0">
                <a:cs typeface="+mn-ea"/>
                <a:sym typeface="+mn-lt"/>
              </a:rPr>
              <a:t>algorithms</a:t>
            </a:r>
            <a:endParaRPr lang="en-US" sz="3200" dirty="0">
              <a:cs typeface="+mn-ea"/>
              <a:sym typeface="+mn-lt"/>
            </a:endParaRPr>
          </a:p>
          <a:p>
            <a:pPr marL="812800" lvl="1" indent="-342900"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cs typeface="+mn-ea"/>
                <a:sym typeface="+mn-lt"/>
              </a:rPr>
              <a:t>Usually </a:t>
            </a:r>
            <a:r>
              <a:rPr sz="2800" spc="-15" dirty="0">
                <a:cs typeface="+mn-ea"/>
                <a:sym typeface="+mn-lt"/>
              </a:rPr>
              <a:t>start </a:t>
            </a:r>
            <a:r>
              <a:rPr sz="2800" spc="-5" dirty="0">
                <a:cs typeface="+mn-ea"/>
                <a:sym typeface="+mn-lt"/>
              </a:rPr>
              <a:t>with </a:t>
            </a:r>
            <a:r>
              <a:rPr sz="2800" dirty="0">
                <a:cs typeface="+mn-ea"/>
                <a:sym typeface="+mn-lt"/>
              </a:rPr>
              <a:t>a </a:t>
            </a:r>
            <a:r>
              <a:rPr sz="2800" spc="-15" dirty="0">
                <a:cs typeface="+mn-ea"/>
                <a:sym typeface="+mn-lt"/>
              </a:rPr>
              <a:t>random  </a:t>
            </a:r>
            <a:r>
              <a:rPr sz="2800" spc="-5" dirty="0">
                <a:cs typeface="+mn-ea"/>
                <a:sym typeface="+mn-lt"/>
              </a:rPr>
              <a:t>(partial)</a:t>
            </a:r>
            <a:r>
              <a:rPr sz="2800" spc="-10" dirty="0">
                <a:cs typeface="+mn-ea"/>
                <a:sym typeface="+mn-lt"/>
              </a:rPr>
              <a:t> </a:t>
            </a:r>
            <a:r>
              <a:rPr sz="2800" spc="-5" dirty="0">
                <a:cs typeface="+mn-ea"/>
                <a:sym typeface="+mn-lt"/>
              </a:rPr>
              <a:t>partitioning</a:t>
            </a:r>
            <a:endParaRPr lang="en-US" sz="2800" dirty="0">
              <a:cs typeface="+mn-ea"/>
              <a:sym typeface="+mn-lt"/>
            </a:endParaRPr>
          </a:p>
          <a:p>
            <a:pPr marL="812800" lvl="1" indent="-342900"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cs typeface="+mn-ea"/>
                <a:sym typeface="+mn-lt"/>
              </a:rPr>
              <a:t>Refine </a:t>
            </a:r>
            <a:r>
              <a:rPr sz="2800" spc="-5" dirty="0">
                <a:cs typeface="+mn-ea"/>
                <a:sym typeface="+mn-lt"/>
              </a:rPr>
              <a:t>it</a:t>
            </a:r>
            <a:r>
              <a:rPr sz="2800" spc="-55" dirty="0">
                <a:cs typeface="+mn-ea"/>
                <a:sym typeface="+mn-lt"/>
              </a:rPr>
              <a:t> </a:t>
            </a:r>
            <a:r>
              <a:rPr sz="2800" spc="-20" dirty="0">
                <a:cs typeface="+mn-ea"/>
                <a:sym typeface="+mn-lt"/>
              </a:rPr>
              <a:t>iteratively</a:t>
            </a:r>
            <a:endParaRPr sz="2800" dirty="0">
              <a:cs typeface="+mn-ea"/>
              <a:sym typeface="+mn-lt"/>
            </a:endParaRPr>
          </a:p>
          <a:p>
            <a:pPr marL="228600" marR="1640205" lvl="2" indent="-228600" algn="r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28600" algn="l"/>
              </a:tabLst>
            </a:pPr>
            <a:r>
              <a:rPr sz="2400" dirty="0">
                <a:solidFill>
                  <a:srgbClr val="0000FF"/>
                </a:solidFill>
                <a:cs typeface="+mn-ea"/>
                <a:sym typeface="+mn-lt"/>
              </a:rPr>
              <a:t>K means</a:t>
            </a:r>
            <a:r>
              <a:rPr sz="2400" spc="-80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0000FF"/>
                </a:solidFill>
                <a:cs typeface="+mn-ea"/>
                <a:sym typeface="+mn-lt"/>
              </a:rPr>
              <a:t>clustering</a:t>
            </a:r>
            <a:endParaRPr sz="2400" dirty="0">
              <a:cs typeface="+mn-ea"/>
              <a:sym typeface="+mn-lt"/>
            </a:endParaRPr>
          </a:p>
          <a:p>
            <a:pPr marL="1155700" lvl="2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Mixture-Model </a:t>
            </a:r>
            <a:r>
              <a:rPr sz="2400" dirty="0">
                <a:solidFill>
                  <a:srgbClr val="0000FF"/>
                </a:solidFill>
                <a:cs typeface="+mn-ea"/>
                <a:sym typeface="+mn-lt"/>
              </a:rPr>
              <a:t>based</a:t>
            </a:r>
            <a:r>
              <a:rPr sz="2400" spc="-50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0000FF"/>
                </a:solidFill>
                <a:cs typeface="+mn-ea"/>
                <a:sym typeface="+mn-lt"/>
              </a:rPr>
              <a:t>clustering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5979470" y="1879035"/>
            <a:ext cx="2747659" cy="162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821554" y="3644884"/>
            <a:ext cx="541020" cy="412115"/>
          </a:xfrm>
          <a:custGeom>
            <a:avLst/>
            <a:gdLst/>
            <a:ahLst/>
            <a:cxnLst/>
            <a:rect l="l" t="t" r="r" b="b"/>
            <a:pathLst>
              <a:path w="541019" h="412114">
                <a:moveTo>
                  <a:pt x="0" y="102966"/>
                </a:moveTo>
                <a:lnTo>
                  <a:pt x="334662" y="102966"/>
                </a:lnTo>
                <a:lnTo>
                  <a:pt x="334662" y="0"/>
                </a:lnTo>
                <a:lnTo>
                  <a:pt x="540595" y="205933"/>
                </a:lnTo>
                <a:lnTo>
                  <a:pt x="334662" y="411866"/>
                </a:lnTo>
                <a:lnTo>
                  <a:pt x="334662" y="308899"/>
                </a:lnTo>
                <a:lnTo>
                  <a:pt x="0" y="308899"/>
                </a:lnTo>
                <a:lnTo>
                  <a:pt x="0" y="10296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56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e5fqaym">
      <a:majorFont>
        <a:latin typeface="Calibri" panose="020F0302020204030204"/>
        <a:ea typeface="微软雅黑"/>
        <a:cs typeface=""/>
      </a:majorFont>
      <a:minorFont>
        <a:latin typeface="Calibri" panose="020F0502020204030204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8628</TotalTime>
  <Words>1941</Words>
  <Application>Microsoft Office PowerPoint</Application>
  <PresentationFormat>全屏显示(4:3)</PresentationFormat>
  <Paragraphs>390</Paragraphs>
  <Slides>45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等线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Course Content Plan</vt:lpstr>
      <vt:lpstr>What is clustering?</vt:lpstr>
      <vt:lpstr>Today</vt:lpstr>
      <vt:lpstr>Clustering Algorithms</vt:lpstr>
      <vt:lpstr>Partitional Clustering</vt:lpstr>
      <vt:lpstr>Partitional Clustering (e.g. K=3)</vt:lpstr>
      <vt:lpstr>Partitional Clustering (e.g. K=3) </vt:lpstr>
      <vt:lpstr>Clustering Algorithms</vt:lpstr>
      <vt:lpstr>Partitioning Algorithms</vt:lpstr>
      <vt:lpstr>K-Means Algorithm</vt:lpstr>
      <vt:lpstr>K-means Clustering: Step 1  Random guess of cluster centers </vt:lpstr>
      <vt:lpstr>K-means Clustering: Step 2  Determine the membership of each data points</vt:lpstr>
      <vt:lpstr>PowerPoint 演示文稿</vt:lpstr>
      <vt:lpstr>PowerPoint 演示文稿</vt:lpstr>
      <vt:lpstr>PowerPoint 演示文稿</vt:lpstr>
      <vt:lpstr>How K-means partitions?</vt:lpstr>
      <vt:lpstr>K-means: another Demo</vt:lpstr>
      <vt:lpstr>K-means: another Demo </vt:lpstr>
      <vt:lpstr>K-means: another Demo</vt:lpstr>
      <vt:lpstr>K-means: another Demo</vt:lpstr>
      <vt:lpstr>K-means: another Demo</vt:lpstr>
      <vt:lpstr>K-means: another Demo</vt:lpstr>
      <vt:lpstr>K-means: another Demo</vt:lpstr>
      <vt:lpstr>K-means</vt:lpstr>
      <vt:lpstr>K-means</vt:lpstr>
      <vt:lpstr>Time Complexity</vt:lpstr>
      <vt:lpstr>Today</vt:lpstr>
      <vt:lpstr>How to Find good Clustering?</vt:lpstr>
      <vt:lpstr>How to Find good Clustering? E.g.</vt:lpstr>
      <vt:lpstr>PowerPoint 演示文稿</vt:lpstr>
      <vt:lpstr>Iterative Optimization </vt:lpstr>
      <vt:lpstr>Convergence</vt:lpstr>
      <vt:lpstr>Convergence</vt:lpstr>
      <vt:lpstr>Seed Choice</vt:lpstr>
      <vt:lpstr>Today</vt:lpstr>
      <vt:lpstr>How can we tell the right number of clusters?</vt:lpstr>
      <vt:lpstr>PowerPoint 演示文稿</vt:lpstr>
      <vt:lpstr>PowerPoint 演示文稿</vt:lpstr>
      <vt:lpstr>PowerPoint 演示文稿</vt:lpstr>
      <vt:lpstr>PowerPoint 演示文稿</vt:lpstr>
      <vt:lpstr>What Is A Good Clustering?</vt:lpstr>
      <vt:lpstr>External Evaluation of Cluster Quality e.g. using purity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Wang Wang</cp:lastModifiedBy>
  <cp:revision>307</cp:revision>
  <dcterms:created xsi:type="dcterms:W3CDTF">2019-04-07T06:41:07Z</dcterms:created>
  <dcterms:modified xsi:type="dcterms:W3CDTF">2020-06-04T10:12:11Z</dcterms:modified>
</cp:coreProperties>
</file>