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0" r:id="rId2"/>
    <p:sldMasterId id="2147483853" r:id="rId3"/>
    <p:sldMasterId id="2147483864" r:id="rId4"/>
    <p:sldMasterId id="2147483876" r:id="rId5"/>
  </p:sldMasterIdLst>
  <p:notesMasterIdLst>
    <p:notesMasterId r:id="rId42"/>
  </p:notesMasterIdLst>
  <p:handoutMasterIdLst>
    <p:handoutMasterId r:id="rId43"/>
  </p:handoutMasterIdLst>
  <p:sldIdLst>
    <p:sldId id="841" r:id="rId6"/>
    <p:sldId id="789" r:id="rId7"/>
    <p:sldId id="777" r:id="rId8"/>
    <p:sldId id="778" r:id="rId9"/>
    <p:sldId id="842" r:id="rId10"/>
    <p:sldId id="790" r:id="rId11"/>
    <p:sldId id="795" r:id="rId12"/>
    <p:sldId id="864" r:id="rId13"/>
    <p:sldId id="865" r:id="rId14"/>
    <p:sldId id="866" r:id="rId15"/>
    <p:sldId id="867" r:id="rId16"/>
    <p:sldId id="868" r:id="rId17"/>
    <p:sldId id="797" r:id="rId18"/>
    <p:sldId id="869" r:id="rId19"/>
    <p:sldId id="870" r:id="rId20"/>
    <p:sldId id="871" r:id="rId21"/>
    <p:sldId id="872" r:id="rId22"/>
    <p:sldId id="875" r:id="rId23"/>
    <p:sldId id="873" r:id="rId24"/>
    <p:sldId id="874" r:id="rId25"/>
    <p:sldId id="802" r:id="rId26"/>
    <p:sldId id="877" r:id="rId27"/>
    <p:sldId id="878" r:id="rId28"/>
    <p:sldId id="837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887" r:id="rId38"/>
    <p:sldId id="888" r:id="rId39"/>
    <p:sldId id="889" r:id="rId40"/>
    <p:sldId id="890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C657670-FB53-3343-967B-6C409A7B0F2F}">
          <p14:sldIdLst>
            <p14:sldId id="841"/>
            <p14:sldId id="789"/>
            <p14:sldId id="777"/>
            <p14:sldId id="778"/>
            <p14:sldId id="842"/>
            <p14:sldId id="790"/>
            <p14:sldId id="795"/>
            <p14:sldId id="864"/>
            <p14:sldId id="865"/>
            <p14:sldId id="866"/>
            <p14:sldId id="867"/>
            <p14:sldId id="868"/>
            <p14:sldId id="797"/>
            <p14:sldId id="869"/>
            <p14:sldId id="870"/>
            <p14:sldId id="871"/>
            <p14:sldId id="872"/>
            <p14:sldId id="875"/>
            <p14:sldId id="873"/>
            <p14:sldId id="874"/>
            <p14:sldId id="802"/>
            <p14:sldId id="877"/>
            <p14:sldId id="878"/>
            <p14:sldId id="837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</p14:sldIdLst>
        </p14:section>
        <p14:section name="backup" id="{D8A0AFE3-3AB0-B54B-B14E-62F823B72D1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A99"/>
    <a:srgbClr val="C32A2E"/>
    <a:srgbClr val="8000FF"/>
    <a:srgbClr val="FF0080"/>
    <a:srgbClr val="FF00FF"/>
    <a:srgbClr val="6666FF"/>
    <a:srgbClr val="CC4B44"/>
    <a:srgbClr val="919191"/>
    <a:srgbClr val="B8B8B8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7" autoAdjust="0"/>
    <p:restoredTop sz="86169" autoAdjust="0"/>
  </p:normalViewPr>
  <p:slideViewPr>
    <p:cSldViewPr snapToObjects="1">
      <p:cViewPr>
        <p:scale>
          <a:sx n="100" d="100"/>
          <a:sy n="100" d="100"/>
        </p:scale>
        <p:origin x="-2120" y="-200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26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9404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AE87-5955-4B76-87EE-B76E9A46D81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89AEB-C4A3-6646-B595-940E0655BE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43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94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5BF8-25FD-433C-B671-01541186FB72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94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5BF8-25FD-433C-B671-01541186FB72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470-C10E-414C-905E-BBE6EFAB880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0F1E5-AD06-4561-BD73-71867974E0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0F1E5-AD06-4561-BD73-71867974E0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0F1E5-AD06-4561-BD73-71867974E0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367E9-6217-467F-9FBB-578A0F4503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0F1E5-AD06-4561-BD73-71867974E0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94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5BF8-25FD-433C-B671-01541186FB72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9404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B5BF8-25FD-433C-B671-01541186FB72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 dirty="0">
              <a:solidFill>
                <a:srgbClr val="FFFFFF"/>
              </a:solidFill>
              <a:latin typeface="Gill Sans Ligh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249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1640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4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300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318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05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22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53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682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187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457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43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45" descr="select-lab-red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2209800" cy="379413"/>
          </a:xfrm>
          <a:prstGeom prst="rect">
            <a:avLst/>
          </a:prstGeom>
          <a:noFill/>
        </p:spPr>
      </p:pic>
      <p:sp>
        <p:nvSpPr>
          <p:cNvPr id="7" name="Rectangle 46"/>
          <p:cNvSpPr>
            <a:spLocks noChangeArrowheads="1"/>
          </p:cNvSpPr>
          <p:nvPr userDrawn="1"/>
        </p:nvSpPr>
        <p:spPr bwMode="auto">
          <a:xfrm>
            <a:off x="6686469" y="6248400"/>
            <a:ext cx="2381331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630000"/>
                </a:solidFill>
                <a:latin typeface="Times" pitchFamily="-64" charset="0"/>
                <a:ea typeface="+mn-ea"/>
                <a:cs typeface="+mn-cs"/>
              </a:rPr>
              <a:t>Carnegie </a:t>
            </a:r>
            <a:r>
              <a:rPr lang="en-US" b="1" dirty="0" smtClean="0">
                <a:solidFill>
                  <a:srgbClr val="630000"/>
                </a:solidFill>
                <a:latin typeface="Times" pitchFamily="-64" charset="0"/>
                <a:ea typeface="+mn-ea"/>
                <a:cs typeface="+mn-cs"/>
              </a:rPr>
              <a:t>Mellon</a:t>
            </a:r>
            <a:endParaRPr lang="en-US" b="1" dirty="0">
              <a:solidFill>
                <a:srgbClr val="630000"/>
              </a:solidFill>
              <a:latin typeface="Times" pitchFamily="-6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91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71600" y="1219200"/>
            <a:ext cx="6400800" cy="16764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63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32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79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391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64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536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34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65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13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797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9406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834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77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271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9970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1389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6871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5546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3543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617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EDF6-B3C5-924C-BB92-30DE880A8C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08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88AF-7DEA-0C4D-AAEA-AC751AC85EB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1359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0F16-8615-E643-9F8D-A7EECE5CA30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2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A97B-2757-B14F-8CB7-761F8A9D153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722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D7E-F9E1-0549-9529-23BCC238767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157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4056-16CD-1B4F-8BF6-3C6B154AF4F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786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70A0-D508-F840-8E09-06B046070A4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3349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5249-E920-4E41-86CC-CEC14DF985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098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116C-05E8-574E-8D44-5B2DFBF203A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269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B292-AFA5-574C-890B-A6A4300392F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079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C2AF-071C-7D4A-8531-DE0F10CEAC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25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5.png"/><Relationship Id="rId17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31EFADD-4D95-B349-B669-87666039122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39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8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3025" y="76200"/>
            <a:ext cx="7496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14CF0EDA-FF3F-4FD0-9547-A360A05A4197}" type="slidenum">
              <a:rPr lang="en-US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8" name="Picture 55" descr="logo3"/>
          <p:cNvPicPr>
            <a:picLocks noChangeAspect="1" noChangeArrowheads="1"/>
          </p:cNvPicPr>
          <p:nvPr userDrawn="1"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87325"/>
            <a:ext cx="1066800" cy="592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78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-6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-64" charset="2"/>
        <a:buBlip>
          <a:blip r:embed="rId13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-64" charset="2"/>
        <a:buBlip>
          <a:blip r:embed="rId14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64" charset="2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Blip>
          <a:blip r:embed="rId16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-64" charset="2"/>
        <a:buBlip>
          <a:blip r:embed="rId17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31EFADD-4D95-B349-B669-87666039122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22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831EFADD-4D95-B349-B669-87666039122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2/9/14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7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6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37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jpeg"/><Relationship Id="rId12" Type="http://schemas.openxmlformats.org/officeDocument/2006/relationships/image" Target="../media/image31.jpeg"/><Relationship Id="rId13" Type="http://schemas.openxmlformats.org/officeDocument/2006/relationships/image" Target="../media/image32.jpeg"/><Relationship Id="rId14" Type="http://schemas.openxmlformats.org/officeDocument/2006/relationships/image" Target="../media/image33.jpeg"/><Relationship Id="rId15" Type="http://schemas.openxmlformats.org/officeDocument/2006/relationships/image" Target="../media/image34.jpe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jpeg"/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jpeg"/><Relationship Id="rId8" Type="http://schemas.openxmlformats.org/officeDocument/2006/relationships/image" Target="../media/image27.jpeg"/><Relationship Id="rId9" Type="http://schemas.openxmlformats.org/officeDocument/2006/relationships/image" Target="../media/image28.jpeg"/><Relationship Id="rId10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05800" cy="1692475"/>
          </a:xfrm>
        </p:spPr>
        <p:txBody>
          <a:bodyPr/>
          <a:lstStyle/>
          <a:p>
            <a:pPr algn="l"/>
            <a:r>
              <a:rPr lang="en-US" sz="5400" dirty="0" err="1" smtClean="0">
                <a:ea typeface="ＭＳ Ｐゴシック" charset="-128"/>
                <a:cs typeface="ＭＳ Ｐゴシック" charset="-128"/>
              </a:rPr>
              <a:t>GraphCloud</a:t>
            </a:r>
            <a:r>
              <a:rPr lang="en-US" sz="5400" dirty="0" smtClean="0">
                <a:ea typeface="ＭＳ Ｐゴシック" charset="-128"/>
                <a:cs typeface="ＭＳ Ｐゴシック" charset="-128"/>
              </a:rPr>
              <a:t>:</a:t>
            </a:r>
            <a:r>
              <a:rPr lang="en-US" sz="5400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sz="5400" dirty="0" smtClean="0">
                <a:ea typeface="ＭＳ Ｐゴシック" charset="-128"/>
                <a:cs typeface="ＭＳ Ｐゴシック" charset="-128"/>
              </a:rPr>
            </a:br>
            <a:r>
              <a:rPr lang="en-US" sz="5400" dirty="0" smtClean="0">
                <a:ea typeface="ＭＳ Ｐゴシック" charset="-128"/>
                <a:cs typeface="ＭＳ Ｐゴシック" charset="-128"/>
              </a:rPr>
              <a:t>Graph Analytics on </a:t>
            </a:r>
            <a:r>
              <a:rPr lang="en-US" sz="5400" dirty="0" smtClean="0">
                <a:ea typeface="ＭＳ Ｐゴシック" charset="-128"/>
                <a:cs typeface="ＭＳ Ｐゴシック" charset="-128"/>
              </a:rPr>
              <a:t>YARN</a:t>
            </a:r>
            <a:endParaRPr lang="en-US" sz="5400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36864" y="4072467"/>
            <a:ext cx="803681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dirty="0" err="1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Haosong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 Huang</a:t>
            </a:r>
            <a:endParaRPr lang="en-US" sz="2600" dirty="0" smtClean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  <a:p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Developed at </a:t>
            </a:r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HCI@SCAU</a:t>
            </a:r>
            <a:endParaRPr lang="en-US" sz="2600" dirty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  <a:p>
            <a:endParaRPr lang="en-US" sz="2600" dirty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  <a:p>
            <a:r>
              <a:rPr lang="en-US" sz="2600" dirty="0" smtClean="0">
                <a:solidFill>
                  <a:srgbClr val="3366FF"/>
                </a:solidFill>
                <a:latin typeface="Gill Sans Light"/>
                <a:ea typeface="Gill Sans Light"/>
                <a:cs typeface="Gill Sans Light"/>
              </a:rPr>
              <a:t>February 9, 2014</a:t>
            </a:r>
            <a:endParaRPr lang="en-US" sz="2600" dirty="0">
              <a:solidFill>
                <a:srgbClr val="3366FF"/>
              </a:solidFill>
              <a:latin typeface="Gill Sans Light"/>
              <a:ea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0546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/>
          <p:cNvGrpSpPr/>
          <p:nvPr/>
        </p:nvGrpSpPr>
        <p:grpSpPr>
          <a:xfrm>
            <a:off x="150166" y="3333695"/>
            <a:ext cx="8460434" cy="1377300"/>
            <a:chOff x="150166" y="4343312"/>
            <a:chExt cx="8460434" cy="2203680"/>
          </a:xfrm>
        </p:grpSpPr>
        <p:sp>
          <p:nvSpPr>
            <p:cNvPr id="183" name="Rounded Rectangle 182"/>
            <p:cNvSpPr/>
            <p:nvPr/>
          </p:nvSpPr>
          <p:spPr bwMode="auto">
            <a:xfrm>
              <a:off x="304800" y="4495800"/>
              <a:ext cx="8305800" cy="1828800"/>
            </a:xfrm>
            <a:prstGeom prst="roundRect">
              <a:avLst>
                <a:gd name="adj" fmla="val 654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-6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rot="16200000">
              <a:off x="-536175" y="5029653"/>
              <a:ext cx="22036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Slow</a:t>
              </a:r>
            </a:p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Processor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Gill Sans Light"/>
                <a:cs typeface="Gill Sans Light"/>
              </a:rPr>
              <a:t>MapReduce</a:t>
            </a:r>
            <a:r>
              <a:rPr lang="en-US" sz="4800" dirty="0" smtClean="0">
                <a:latin typeface="Gill Sans Light"/>
                <a:cs typeface="Gill Sans Light"/>
              </a:rPr>
              <a:t> in Graph-Parallel</a:t>
            </a:r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761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Gill Sans Light"/>
                <a:cs typeface="Gill Sans Light"/>
              </a:rPr>
              <a:t>MapReduce</a:t>
            </a:r>
            <a:r>
              <a:rPr lang="en-US" sz="3000" dirty="0" smtClean="0">
                <a:latin typeface="Gill Sans Light"/>
                <a:cs typeface="Gill Sans Light"/>
              </a:rPr>
              <a:t> </a:t>
            </a:r>
            <a:r>
              <a:rPr lang="en-US" sz="3000" dirty="0" smtClean="0">
                <a:latin typeface="Gill Sans Light"/>
                <a:cs typeface="Gill Sans Light"/>
              </a:rPr>
              <a:t>not efficiently express iterative algorithms:</a:t>
            </a:r>
            <a:endParaRPr lang="en-US" sz="3000" dirty="0"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90600" y="23469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90600" y="29311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0600" y="35153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40995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90600" y="46837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0600" y="52679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0600" y="58521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1524000" y="2346960"/>
            <a:ext cx="2133600" cy="3825240"/>
            <a:chOff x="990600" y="2118360"/>
            <a:chExt cx="2133600" cy="3825240"/>
          </a:xfrm>
        </p:grpSpPr>
        <p:sp>
          <p:nvSpPr>
            <p:cNvPr id="12" name="Oval 11"/>
            <p:cNvSpPr/>
            <p:nvPr/>
          </p:nvSpPr>
          <p:spPr bwMode="auto">
            <a:xfrm>
              <a:off x="25908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908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5908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5908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5908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5908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5908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4478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4478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4478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23" name="Straight Arrow Connector 22"/>
            <p:cNvCxnSpPr>
              <a:stCxn id="5" idx="6"/>
              <a:endCxn id="19" idx="1"/>
            </p:cNvCxnSpPr>
            <p:nvPr/>
          </p:nvCxnSpPr>
          <p:spPr bwMode="auto">
            <a:xfrm>
              <a:off x="990600" y="2278380"/>
              <a:ext cx="4572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6"/>
              <a:endCxn id="19" idx="1"/>
            </p:cNvCxnSpPr>
            <p:nvPr/>
          </p:nvCxnSpPr>
          <p:spPr bwMode="auto">
            <a:xfrm flipV="1">
              <a:off x="990600" y="2537460"/>
              <a:ext cx="4572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6"/>
              <a:endCxn id="20" idx="1"/>
            </p:cNvCxnSpPr>
            <p:nvPr/>
          </p:nvCxnSpPr>
          <p:spPr bwMode="auto">
            <a:xfrm>
              <a:off x="990600" y="3446780"/>
              <a:ext cx="4572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6"/>
              <a:endCxn id="20" idx="1"/>
            </p:cNvCxnSpPr>
            <p:nvPr/>
          </p:nvCxnSpPr>
          <p:spPr bwMode="auto">
            <a:xfrm flipV="1">
              <a:off x="990600" y="3756660"/>
              <a:ext cx="4572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6"/>
              <a:endCxn id="21" idx="1"/>
            </p:cNvCxnSpPr>
            <p:nvPr/>
          </p:nvCxnSpPr>
          <p:spPr bwMode="auto">
            <a:xfrm>
              <a:off x="990600" y="4615180"/>
              <a:ext cx="4572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6"/>
              <a:endCxn id="21" idx="1"/>
            </p:cNvCxnSpPr>
            <p:nvPr/>
          </p:nvCxnSpPr>
          <p:spPr bwMode="auto">
            <a:xfrm flipV="1">
              <a:off x="990600" y="4975860"/>
              <a:ext cx="4572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6"/>
              <a:endCxn id="21" idx="1"/>
            </p:cNvCxnSpPr>
            <p:nvPr/>
          </p:nvCxnSpPr>
          <p:spPr bwMode="auto">
            <a:xfrm flipV="1">
              <a:off x="990600" y="4975860"/>
              <a:ext cx="4572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3"/>
              <a:endCxn id="12" idx="2"/>
            </p:cNvCxnSpPr>
            <p:nvPr/>
          </p:nvCxnSpPr>
          <p:spPr bwMode="auto">
            <a:xfrm flipV="1">
              <a:off x="20574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3"/>
              <a:endCxn id="14" idx="2"/>
            </p:cNvCxnSpPr>
            <p:nvPr/>
          </p:nvCxnSpPr>
          <p:spPr bwMode="auto">
            <a:xfrm>
              <a:off x="20574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3"/>
              <a:endCxn id="13" idx="2"/>
            </p:cNvCxnSpPr>
            <p:nvPr/>
          </p:nvCxnSpPr>
          <p:spPr bwMode="auto">
            <a:xfrm flipV="1">
              <a:off x="20574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3"/>
              <a:endCxn id="16" idx="2"/>
            </p:cNvCxnSpPr>
            <p:nvPr/>
          </p:nvCxnSpPr>
          <p:spPr bwMode="auto">
            <a:xfrm>
              <a:off x="20574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3"/>
              <a:endCxn id="17" idx="2"/>
            </p:cNvCxnSpPr>
            <p:nvPr/>
          </p:nvCxnSpPr>
          <p:spPr bwMode="auto">
            <a:xfrm>
              <a:off x="20574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3"/>
              <a:endCxn id="15" idx="2"/>
            </p:cNvCxnSpPr>
            <p:nvPr/>
          </p:nvCxnSpPr>
          <p:spPr bwMode="auto">
            <a:xfrm flipV="1">
              <a:off x="20574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18" idx="2"/>
            </p:cNvCxnSpPr>
            <p:nvPr/>
          </p:nvCxnSpPr>
          <p:spPr bwMode="auto">
            <a:xfrm>
              <a:off x="20574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3657600" y="2346960"/>
            <a:ext cx="2209800" cy="3825240"/>
            <a:chOff x="3124200" y="2118360"/>
            <a:chExt cx="2209800" cy="3825240"/>
          </a:xfrm>
        </p:grpSpPr>
        <p:sp>
          <p:nvSpPr>
            <p:cNvPr id="105" name="Oval 104"/>
            <p:cNvSpPr/>
            <p:nvPr/>
          </p:nvSpPr>
          <p:spPr bwMode="auto">
            <a:xfrm>
              <a:off x="48006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8006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8006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8006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48006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8006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8006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36576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3" name="Rounded Rectangle 112"/>
            <p:cNvSpPr/>
            <p:nvPr/>
          </p:nvSpPr>
          <p:spPr bwMode="auto">
            <a:xfrm>
              <a:off x="36576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36576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115" name="Straight Arrow Connector 114"/>
            <p:cNvCxnSpPr>
              <a:endCxn id="112" idx="1"/>
            </p:cNvCxnSpPr>
            <p:nvPr/>
          </p:nvCxnSpPr>
          <p:spPr bwMode="auto">
            <a:xfrm>
              <a:off x="31242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112" idx="1"/>
            </p:cNvCxnSpPr>
            <p:nvPr/>
          </p:nvCxnSpPr>
          <p:spPr bwMode="auto">
            <a:xfrm flipV="1">
              <a:off x="3124200" y="25374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3" idx="1"/>
            </p:cNvCxnSpPr>
            <p:nvPr/>
          </p:nvCxnSpPr>
          <p:spPr bwMode="auto">
            <a:xfrm>
              <a:off x="3124200" y="34467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13" idx="1"/>
            </p:cNvCxnSpPr>
            <p:nvPr/>
          </p:nvCxnSpPr>
          <p:spPr bwMode="auto">
            <a:xfrm flipV="1">
              <a:off x="3124200" y="37566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4" idx="1"/>
            </p:cNvCxnSpPr>
            <p:nvPr/>
          </p:nvCxnSpPr>
          <p:spPr bwMode="auto">
            <a:xfrm>
              <a:off x="3124200" y="46151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4" idx="1"/>
            </p:cNvCxnSpPr>
            <p:nvPr/>
          </p:nvCxnSpPr>
          <p:spPr bwMode="auto">
            <a:xfrm flipV="1">
              <a:off x="31242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14" idx="1"/>
            </p:cNvCxnSpPr>
            <p:nvPr/>
          </p:nvCxnSpPr>
          <p:spPr bwMode="auto">
            <a:xfrm flipV="1">
              <a:off x="31242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2" idx="3"/>
              <a:endCxn id="105" idx="2"/>
            </p:cNvCxnSpPr>
            <p:nvPr/>
          </p:nvCxnSpPr>
          <p:spPr bwMode="auto">
            <a:xfrm flipV="1">
              <a:off x="42672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2" idx="3"/>
              <a:endCxn id="107" idx="2"/>
            </p:cNvCxnSpPr>
            <p:nvPr/>
          </p:nvCxnSpPr>
          <p:spPr bwMode="auto">
            <a:xfrm>
              <a:off x="42672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3"/>
              <a:endCxn id="106" idx="2"/>
            </p:cNvCxnSpPr>
            <p:nvPr/>
          </p:nvCxnSpPr>
          <p:spPr bwMode="auto">
            <a:xfrm flipV="1">
              <a:off x="42672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3" idx="3"/>
              <a:endCxn id="109" idx="2"/>
            </p:cNvCxnSpPr>
            <p:nvPr/>
          </p:nvCxnSpPr>
          <p:spPr bwMode="auto">
            <a:xfrm>
              <a:off x="42672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4" idx="3"/>
              <a:endCxn id="110" idx="2"/>
            </p:cNvCxnSpPr>
            <p:nvPr/>
          </p:nvCxnSpPr>
          <p:spPr bwMode="auto">
            <a:xfrm>
              <a:off x="42672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4" idx="3"/>
              <a:endCxn id="108" idx="2"/>
            </p:cNvCxnSpPr>
            <p:nvPr/>
          </p:nvCxnSpPr>
          <p:spPr bwMode="auto">
            <a:xfrm flipV="1">
              <a:off x="42672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4" idx="3"/>
              <a:endCxn id="111" idx="2"/>
            </p:cNvCxnSpPr>
            <p:nvPr/>
          </p:nvCxnSpPr>
          <p:spPr bwMode="auto">
            <a:xfrm>
              <a:off x="42672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867400" y="2346960"/>
            <a:ext cx="2209800" cy="3825240"/>
            <a:chOff x="5334000" y="2118360"/>
            <a:chExt cx="2209800" cy="3825240"/>
          </a:xfrm>
        </p:grpSpPr>
        <p:sp>
          <p:nvSpPr>
            <p:cNvPr id="129" name="Oval 128"/>
            <p:cNvSpPr/>
            <p:nvPr/>
          </p:nvSpPr>
          <p:spPr bwMode="auto">
            <a:xfrm>
              <a:off x="70104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70104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70104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70104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0104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0104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58674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58674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58674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139" name="Straight Arrow Connector 138"/>
            <p:cNvCxnSpPr>
              <a:endCxn id="136" idx="1"/>
            </p:cNvCxnSpPr>
            <p:nvPr/>
          </p:nvCxnSpPr>
          <p:spPr bwMode="auto">
            <a:xfrm>
              <a:off x="53340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36" idx="1"/>
            </p:cNvCxnSpPr>
            <p:nvPr/>
          </p:nvCxnSpPr>
          <p:spPr bwMode="auto">
            <a:xfrm flipV="1">
              <a:off x="5334000" y="25374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7" idx="1"/>
            </p:cNvCxnSpPr>
            <p:nvPr/>
          </p:nvCxnSpPr>
          <p:spPr bwMode="auto">
            <a:xfrm>
              <a:off x="5334000" y="34467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37" idx="1"/>
            </p:cNvCxnSpPr>
            <p:nvPr/>
          </p:nvCxnSpPr>
          <p:spPr bwMode="auto">
            <a:xfrm flipV="1">
              <a:off x="5334000" y="37566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38" idx="1"/>
            </p:cNvCxnSpPr>
            <p:nvPr/>
          </p:nvCxnSpPr>
          <p:spPr bwMode="auto">
            <a:xfrm>
              <a:off x="5334000" y="46151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38" idx="1"/>
            </p:cNvCxnSpPr>
            <p:nvPr/>
          </p:nvCxnSpPr>
          <p:spPr bwMode="auto">
            <a:xfrm flipV="1">
              <a:off x="53340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8" idx="1"/>
            </p:cNvCxnSpPr>
            <p:nvPr/>
          </p:nvCxnSpPr>
          <p:spPr bwMode="auto">
            <a:xfrm flipV="1">
              <a:off x="53340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6" idx="3"/>
              <a:endCxn id="129" idx="2"/>
            </p:cNvCxnSpPr>
            <p:nvPr/>
          </p:nvCxnSpPr>
          <p:spPr bwMode="auto">
            <a:xfrm flipV="1">
              <a:off x="64770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6" idx="3"/>
              <a:endCxn id="131" idx="2"/>
            </p:cNvCxnSpPr>
            <p:nvPr/>
          </p:nvCxnSpPr>
          <p:spPr bwMode="auto">
            <a:xfrm>
              <a:off x="64770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37" idx="3"/>
              <a:endCxn id="130" idx="2"/>
            </p:cNvCxnSpPr>
            <p:nvPr/>
          </p:nvCxnSpPr>
          <p:spPr bwMode="auto">
            <a:xfrm flipV="1">
              <a:off x="64770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37" idx="3"/>
              <a:endCxn id="133" idx="2"/>
            </p:cNvCxnSpPr>
            <p:nvPr/>
          </p:nvCxnSpPr>
          <p:spPr bwMode="auto">
            <a:xfrm>
              <a:off x="64770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8" idx="3"/>
              <a:endCxn id="134" idx="2"/>
            </p:cNvCxnSpPr>
            <p:nvPr/>
          </p:nvCxnSpPr>
          <p:spPr bwMode="auto">
            <a:xfrm>
              <a:off x="64770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38" idx="3"/>
              <a:endCxn id="132" idx="2"/>
            </p:cNvCxnSpPr>
            <p:nvPr/>
          </p:nvCxnSpPr>
          <p:spPr bwMode="auto">
            <a:xfrm flipV="1">
              <a:off x="64770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38" idx="3"/>
              <a:endCxn id="135" idx="2"/>
            </p:cNvCxnSpPr>
            <p:nvPr/>
          </p:nvCxnSpPr>
          <p:spPr bwMode="auto">
            <a:xfrm>
              <a:off x="64770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7" name="Straight Arrow Connector 156"/>
          <p:cNvCxnSpPr/>
          <p:nvPr/>
        </p:nvCxnSpPr>
        <p:spPr bwMode="auto">
          <a:xfrm>
            <a:off x="990600" y="2057400"/>
            <a:ext cx="6934200" cy="15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3733800" y="1567934"/>
            <a:ext cx="15886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ill Sans Light"/>
                <a:cs typeface="Gill Sans Light"/>
              </a:rPr>
              <a:t>Iterations</a:t>
            </a:r>
            <a:endParaRPr lang="en-US" sz="3000" dirty="0">
              <a:latin typeface="Gill Sans Light"/>
              <a:cs typeface="Gill Sans Light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2784901" y="2133599"/>
            <a:ext cx="4869597" cy="4813594"/>
            <a:chOff x="2784901" y="2133599"/>
            <a:chExt cx="4869597" cy="481359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784901" y="2133599"/>
              <a:ext cx="461665" cy="4813593"/>
              <a:chOff x="2784901" y="2133599"/>
              <a:chExt cx="461665" cy="4813593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 rot="5400000">
                <a:off x="795537" y="4462263"/>
                <a:ext cx="465732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 rot="16200000">
                <a:off x="2512005" y="6212631"/>
                <a:ext cx="1007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  <a:cs typeface="Gill Sans Light"/>
                  </a:rPr>
                  <a:t>Barrier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983033" y="2133600"/>
              <a:ext cx="461665" cy="4813593"/>
              <a:chOff x="2784901" y="2133599"/>
              <a:chExt cx="461665" cy="4813593"/>
            </a:xfrm>
          </p:grpSpPr>
          <p:cxnSp>
            <p:nvCxnSpPr>
              <p:cNvPr id="177" name="Straight Connector 176"/>
              <p:cNvCxnSpPr/>
              <p:nvPr/>
            </p:nvCxnSpPr>
            <p:spPr bwMode="auto">
              <a:xfrm rot="5400000">
                <a:off x="795537" y="4462263"/>
                <a:ext cx="465732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 rot="16200000">
                <a:off x="2512005" y="6212631"/>
                <a:ext cx="1007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  <a:cs typeface="Gill Sans Light"/>
                  </a:rPr>
                  <a:t>Barrier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192833" y="2133600"/>
              <a:ext cx="461665" cy="4813593"/>
              <a:chOff x="2784901" y="2133599"/>
              <a:chExt cx="461665" cy="4813593"/>
            </a:xfrm>
          </p:grpSpPr>
          <p:cxnSp>
            <p:nvCxnSpPr>
              <p:cNvPr id="180" name="Straight Connector 179"/>
              <p:cNvCxnSpPr/>
              <p:nvPr/>
            </p:nvCxnSpPr>
            <p:spPr bwMode="auto">
              <a:xfrm rot="5400000">
                <a:off x="795537" y="4462263"/>
                <a:ext cx="465732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 rot="16200000">
                <a:off x="2512005" y="6212631"/>
                <a:ext cx="1007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  <a:cs typeface="Gill Sans Light"/>
                  </a:rPr>
                  <a:t>Barrier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9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57"/>
          <p:cNvSpPr txBox="1"/>
          <p:nvPr/>
        </p:nvSpPr>
        <p:spPr>
          <a:xfrm>
            <a:off x="3733800" y="1567934"/>
            <a:ext cx="15886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ill Sans Light"/>
                <a:cs typeface="Gill Sans Light"/>
              </a:rPr>
              <a:t>Iterations</a:t>
            </a:r>
            <a:endParaRPr lang="en-US" sz="3000" dirty="0">
              <a:latin typeface="Gill Sans Light"/>
              <a:cs typeface="Gill Sans Light"/>
            </a:endParaRP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5181600" y="2209800"/>
            <a:ext cx="2133600" cy="1143000"/>
          </a:xfrm>
          <a:prstGeom prst="roundRect">
            <a:avLst>
              <a:gd name="adj" fmla="val 65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3048000" y="3429000"/>
            <a:ext cx="2133600" cy="1143000"/>
          </a:xfrm>
          <a:prstGeom prst="roundRect">
            <a:avLst>
              <a:gd name="adj" fmla="val 65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83" name="Rounded Rectangle 182"/>
          <p:cNvSpPr/>
          <p:nvPr/>
        </p:nvSpPr>
        <p:spPr bwMode="auto">
          <a:xfrm>
            <a:off x="914400" y="4572000"/>
            <a:ext cx="2133600" cy="1752600"/>
          </a:xfrm>
          <a:prstGeom prst="roundRect">
            <a:avLst>
              <a:gd name="adj" fmla="val 654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761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ill Sans Light"/>
                <a:cs typeface="Gill Sans Light"/>
              </a:rPr>
              <a:t>Only a subset of data needs computation: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90600" y="23469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90600" y="29311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0600" y="35153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40995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90600" y="46837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0600" y="52679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0600" y="58521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22" name="Group 152"/>
          <p:cNvGrpSpPr/>
          <p:nvPr/>
        </p:nvGrpSpPr>
        <p:grpSpPr>
          <a:xfrm>
            <a:off x="1524000" y="2346960"/>
            <a:ext cx="2133600" cy="3825240"/>
            <a:chOff x="990600" y="2118360"/>
            <a:chExt cx="2133600" cy="3825240"/>
          </a:xfrm>
        </p:grpSpPr>
        <p:sp>
          <p:nvSpPr>
            <p:cNvPr id="12" name="Oval 11"/>
            <p:cNvSpPr/>
            <p:nvPr/>
          </p:nvSpPr>
          <p:spPr bwMode="auto">
            <a:xfrm>
              <a:off x="25908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908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5908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5908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5908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5908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5908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4478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4478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4478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23" name="Straight Arrow Connector 22"/>
            <p:cNvCxnSpPr>
              <a:stCxn id="5" idx="6"/>
              <a:endCxn id="19" idx="1"/>
            </p:cNvCxnSpPr>
            <p:nvPr/>
          </p:nvCxnSpPr>
          <p:spPr bwMode="auto">
            <a:xfrm>
              <a:off x="990600" y="2278380"/>
              <a:ext cx="4572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6"/>
              <a:endCxn id="19" idx="1"/>
            </p:cNvCxnSpPr>
            <p:nvPr/>
          </p:nvCxnSpPr>
          <p:spPr bwMode="auto">
            <a:xfrm flipV="1">
              <a:off x="990600" y="2537460"/>
              <a:ext cx="4572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6"/>
              <a:endCxn id="20" idx="1"/>
            </p:cNvCxnSpPr>
            <p:nvPr/>
          </p:nvCxnSpPr>
          <p:spPr bwMode="auto">
            <a:xfrm>
              <a:off x="990600" y="3446780"/>
              <a:ext cx="4572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6"/>
              <a:endCxn id="20" idx="1"/>
            </p:cNvCxnSpPr>
            <p:nvPr/>
          </p:nvCxnSpPr>
          <p:spPr bwMode="auto">
            <a:xfrm flipV="1">
              <a:off x="990600" y="3756660"/>
              <a:ext cx="4572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6"/>
              <a:endCxn id="21" idx="1"/>
            </p:cNvCxnSpPr>
            <p:nvPr/>
          </p:nvCxnSpPr>
          <p:spPr bwMode="auto">
            <a:xfrm>
              <a:off x="990600" y="4615180"/>
              <a:ext cx="4572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6"/>
              <a:endCxn id="21" idx="1"/>
            </p:cNvCxnSpPr>
            <p:nvPr/>
          </p:nvCxnSpPr>
          <p:spPr bwMode="auto">
            <a:xfrm flipV="1">
              <a:off x="990600" y="4975860"/>
              <a:ext cx="4572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6"/>
              <a:endCxn id="21" idx="1"/>
            </p:cNvCxnSpPr>
            <p:nvPr/>
          </p:nvCxnSpPr>
          <p:spPr bwMode="auto">
            <a:xfrm flipV="1">
              <a:off x="990600" y="4975860"/>
              <a:ext cx="4572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3"/>
              <a:endCxn id="12" idx="2"/>
            </p:cNvCxnSpPr>
            <p:nvPr/>
          </p:nvCxnSpPr>
          <p:spPr bwMode="auto">
            <a:xfrm flipV="1">
              <a:off x="20574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3"/>
              <a:endCxn id="14" idx="2"/>
            </p:cNvCxnSpPr>
            <p:nvPr/>
          </p:nvCxnSpPr>
          <p:spPr bwMode="auto">
            <a:xfrm>
              <a:off x="20574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3"/>
              <a:endCxn id="13" idx="2"/>
            </p:cNvCxnSpPr>
            <p:nvPr/>
          </p:nvCxnSpPr>
          <p:spPr bwMode="auto">
            <a:xfrm flipV="1">
              <a:off x="20574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3"/>
              <a:endCxn id="16" idx="2"/>
            </p:cNvCxnSpPr>
            <p:nvPr/>
          </p:nvCxnSpPr>
          <p:spPr bwMode="auto">
            <a:xfrm>
              <a:off x="20574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3"/>
              <a:endCxn id="17" idx="2"/>
            </p:cNvCxnSpPr>
            <p:nvPr/>
          </p:nvCxnSpPr>
          <p:spPr bwMode="auto">
            <a:xfrm>
              <a:off x="20574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3"/>
              <a:endCxn id="15" idx="2"/>
            </p:cNvCxnSpPr>
            <p:nvPr/>
          </p:nvCxnSpPr>
          <p:spPr bwMode="auto">
            <a:xfrm flipV="1">
              <a:off x="20574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18" idx="2"/>
            </p:cNvCxnSpPr>
            <p:nvPr/>
          </p:nvCxnSpPr>
          <p:spPr bwMode="auto">
            <a:xfrm>
              <a:off x="20574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153"/>
          <p:cNvGrpSpPr/>
          <p:nvPr/>
        </p:nvGrpSpPr>
        <p:grpSpPr>
          <a:xfrm>
            <a:off x="3657600" y="2346960"/>
            <a:ext cx="2209800" cy="3825240"/>
            <a:chOff x="3124200" y="2118360"/>
            <a:chExt cx="2209800" cy="3825240"/>
          </a:xfrm>
        </p:grpSpPr>
        <p:sp>
          <p:nvSpPr>
            <p:cNvPr id="105" name="Oval 104"/>
            <p:cNvSpPr/>
            <p:nvPr/>
          </p:nvSpPr>
          <p:spPr bwMode="auto">
            <a:xfrm>
              <a:off x="48006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8006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8006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8006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48006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8006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8006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36576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3" name="Rounded Rectangle 112"/>
            <p:cNvSpPr/>
            <p:nvPr/>
          </p:nvSpPr>
          <p:spPr bwMode="auto">
            <a:xfrm>
              <a:off x="36576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36576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115" name="Straight Arrow Connector 114"/>
            <p:cNvCxnSpPr>
              <a:endCxn id="112" idx="1"/>
            </p:cNvCxnSpPr>
            <p:nvPr/>
          </p:nvCxnSpPr>
          <p:spPr bwMode="auto">
            <a:xfrm>
              <a:off x="31242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112" idx="1"/>
            </p:cNvCxnSpPr>
            <p:nvPr/>
          </p:nvCxnSpPr>
          <p:spPr bwMode="auto">
            <a:xfrm flipV="1">
              <a:off x="3124200" y="25374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3" idx="1"/>
            </p:cNvCxnSpPr>
            <p:nvPr/>
          </p:nvCxnSpPr>
          <p:spPr bwMode="auto">
            <a:xfrm>
              <a:off x="3124200" y="34467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13" idx="1"/>
            </p:cNvCxnSpPr>
            <p:nvPr/>
          </p:nvCxnSpPr>
          <p:spPr bwMode="auto">
            <a:xfrm flipV="1">
              <a:off x="3124200" y="37566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4" idx="1"/>
            </p:cNvCxnSpPr>
            <p:nvPr/>
          </p:nvCxnSpPr>
          <p:spPr bwMode="auto">
            <a:xfrm>
              <a:off x="3124200" y="46151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4" idx="1"/>
            </p:cNvCxnSpPr>
            <p:nvPr/>
          </p:nvCxnSpPr>
          <p:spPr bwMode="auto">
            <a:xfrm flipV="1">
              <a:off x="31242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14" idx="1"/>
            </p:cNvCxnSpPr>
            <p:nvPr/>
          </p:nvCxnSpPr>
          <p:spPr bwMode="auto">
            <a:xfrm flipV="1">
              <a:off x="31242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2" idx="3"/>
              <a:endCxn id="105" idx="2"/>
            </p:cNvCxnSpPr>
            <p:nvPr/>
          </p:nvCxnSpPr>
          <p:spPr bwMode="auto">
            <a:xfrm flipV="1">
              <a:off x="42672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2" idx="3"/>
              <a:endCxn id="107" idx="2"/>
            </p:cNvCxnSpPr>
            <p:nvPr/>
          </p:nvCxnSpPr>
          <p:spPr bwMode="auto">
            <a:xfrm>
              <a:off x="42672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3"/>
              <a:endCxn id="106" idx="2"/>
            </p:cNvCxnSpPr>
            <p:nvPr/>
          </p:nvCxnSpPr>
          <p:spPr bwMode="auto">
            <a:xfrm flipV="1">
              <a:off x="42672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3" idx="3"/>
              <a:endCxn id="109" idx="2"/>
            </p:cNvCxnSpPr>
            <p:nvPr/>
          </p:nvCxnSpPr>
          <p:spPr bwMode="auto">
            <a:xfrm>
              <a:off x="42672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4" idx="3"/>
              <a:endCxn id="110" idx="2"/>
            </p:cNvCxnSpPr>
            <p:nvPr/>
          </p:nvCxnSpPr>
          <p:spPr bwMode="auto">
            <a:xfrm>
              <a:off x="42672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4" idx="3"/>
              <a:endCxn id="108" idx="2"/>
            </p:cNvCxnSpPr>
            <p:nvPr/>
          </p:nvCxnSpPr>
          <p:spPr bwMode="auto">
            <a:xfrm flipV="1">
              <a:off x="42672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4" idx="3"/>
              <a:endCxn id="111" idx="2"/>
            </p:cNvCxnSpPr>
            <p:nvPr/>
          </p:nvCxnSpPr>
          <p:spPr bwMode="auto">
            <a:xfrm>
              <a:off x="42672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154"/>
          <p:cNvGrpSpPr/>
          <p:nvPr/>
        </p:nvGrpSpPr>
        <p:grpSpPr>
          <a:xfrm>
            <a:off x="5867400" y="2346960"/>
            <a:ext cx="2209800" cy="3825240"/>
            <a:chOff x="5334000" y="2118360"/>
            <a:chExt cx="2209800" cy="3825240"/>
          </a:xfrm>
        </p:grpSpPr>
        <p:sp>
          <p:nvSpPr>
            <p:cNvPr id="129" name="Oval 128"/>
            <p:cNvSpPr/>
            <p:nvPr/>
          </p:nvSpPr>
          <p:spPr bwMode="auto">
            <a:xfrm>
              <a:off x="70104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70104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70104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70104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0104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0104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58674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58674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58674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139" name="Straight Arrow Connector 138"/>
            <p:cNvCxnSpPr>
              <a:endCxn id="136" idx="1"/>
            </p:cNvCxnSpPr>
            <p:nvPr/>
          </p:nvCxnSpPr>
          <p:spPr bwMode="auto">
            <a:xfrm>
              <a:off x="53340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36" idx="1"/>
            </p:cNvCxnSpPr>
            <p:nvPr/>
          </p:nvCxnSpPr>
          <p:spPr bwMode="auto">
            <a:xfrm flipV="1">
              <a:off x="5334000" y="25374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7" idx="1"/>
            </p:cNvCxnSpPr>
            <p:nvPr/>
          </p:nvCxnSpPr>
          <p:spPr bwMode="auto">
            <a:xfrm>
              <a:off x="5334000" y="34467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37" idx="1"/>
            </p:cNvCxnSpPr>
            <p:nvPr/>
          </p:nvCxnSpPr>
          <p:spPr bwMode="auto">
            <a:xfrm flipV="1">
              <a:off x="5334000" y="37566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38" idx="1"/>
            </p:cNvCxnSpPr>
            <p:nvPr/>
          </p:nvCxnSpPr>
          <p:spPr bwMode="auto">
            <a:xfrm>
              <a:off x="5334000" y="46151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38" idx="1"/>
            </p:cNvCxnSpPr>
            <p:nvPr/>
          </p:nvCxnSpPr>
          <p:spPr bwMode="auto">
            <a:xfrm flipV="1">
              <a:off x="53340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8" idx="1"/>
            </p:cNvCxnSpPr>
            <p:nvPr/>
          </p:nvCxnSpPr>
          <p:spPr bwMode="auto">
            <a:xfrm flipV="1">
              <a:off x="53340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6" idx="3"/>
              <a:endCxn id="129" idx="2"/>
            </p:cNvCxnSpPr>
            <p:nvPr/>
          </p:nvCxnSpPr>
          <p:spPr bwMode="auto">
            <a:xfrm flipV="1">
              <a:off x="64770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6" idx="3"/>
              <a:endCxn id="131" idx="2"/>
            </p:cNvCxnSpPr>
            <p:nvPr/>
          </p:nvCxnSpPr>
          <p:spPr bwMode="auto">
            <a:xfrm>
              <a:off x="64770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37" idx="3"/>
              <a:endCxn id="130" idx="2"/>
            </p:cNvCxnSpPr>
            <p:nvPr/>
          </p:nvCxnSpPr>
          <p:spPr bwMode="auto">
            <a:xfrm flipV="1">
              <a:off x="64770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37" idx="3"/>
              <a:endCxn id="133" idx="2"/>
            </p:cNvCxnSpPr>
            <p:nvPr/>
          </p:nvCxnSpPr>
          <p:spPr bwMode="auto">
            <a:xfrm>
              <a:off x="64770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8" idx="3"/>
              <a:endCxn id="134" idx="2"/>
            </p:cNvCxnSpPr>
            <p:nvPr/>
          </p:nvCxnSpPr>
          <p:spPr bwMode="auto">
            <a:xfrm>
              <a:off x="64770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38" idx="3"/>
              <a:endCxn id="132" idx="2"/>
            </p:cNvCxnSpPr>
            <p:nvPr/>
          </p:nvCxnSpPr>
          <p:spPr bwMode="auto">
            <a:xfrm flipV="1">
              <a:off x="64770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38" idx="3"/>
              <a:endCxn id="135" idx="2"/>
            </p:cNvCxnSpPr>
            <p:nvPr/>
          </p:nvCxnSpPr>
          <p:spPr bwMode="auto">
            <a:xfrm>
              <a:off x="64770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7" name="Straight Arrow Connector 156"/>
          <p:cNvCxnSpPr/>
          <p:nvPr/>
        </p:nvCxnSpPr>
        <p:spPr bwMode="auto">
          <a:xfrm>
            <a:off x="990600" y="2057400"/>
            <a:ext cx="6934200" cy="15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7" name="Group 181"/>
          <p:cNvGrpSpPr/>
          <p:nvPr/>
        </p:nvGrpSpPr>
        <p:grpSpPr>
          <a:xfrm>
            <a:off x="2784901" y="2133599"/>
            <a:ext cx="4869597" cy="4813594"/>
            <a:chOff x="2784901" y="2133599"/>
            <a:chExt cx="4869597" cy="4813594"/>
          </a:xfrm>
        </p:grpSpPr>
        <p:grpSp>
          <p:nvGrpSpPr>
            <p:cNvPr id="28" name="Group 174"/>
            <p:cNvGrpSpPr/>
            <p:nvPr/>
          </p:nvGrpSpPr>
          <p:grpSpPr>
            <a:xfrm>
              <a:off x="2784901" y="2133599"/>
              <a:ext cx="461665" cy="4813593"/>
              <a:chOff x="2784901" y="2133599"/>
              <a:chExt cx="461665" cy="4813593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 rot="5400000">
                <a:off x="795537" y="4462263"/>
                <a:ext cx="465732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 rot="16200000">
                <a:off x="2512005" y="6212631"/>
                <a:ext cx="1007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  <a:cs typeface="Gill Sans Light"/>
                  </a:rPr>
                  <a:t>Barrier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0" name="Group 175"/>
            <p:cNvGrpSpPr/>
            <p:nvPr/>
          </p:nvGrpSpPr>
          <p:grpSpPr>
            <a:xfrm>
              <a:off x="4983033" y="2133600"/>
              <a:ext cx="461665" cy="4813593"/>
              <a:chOff x="2784901" y="2133599"/>
              <a:chExt cx="461665" cy="4813593"/>
            </a:xfrm>
          </p:grpSpPr>
          <p:cxnSp>
            <p:nvCxnSpPr>
              <p:cNvPr id="177" name="Straight Connector 176"/>
              <p:cNvCxnSpPr/>
              <p:nvPr/>
            </p:nvCxnSpPr>
            <p:spPr bwMode="auto">
              <a:xfrm rot="5400000">
                <a:off x="795537" y="4462263"/>
                <a:ext cx="465732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 rot="16200000">
                <a:off x="2512005" y="6212631"/>
                <a:ext cx="1007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  <a:cs typeface="Gill Sans Light"/>
                  </a:rPr>
                  <a:t>Barrier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2" name="Group 178"/>
            <p:cNvGrpSpPr/>
            <p:nvPr/>
          </p:nvGrpSpPr>
          <p:grpSpPr>
            <a:xfrm>
              <a:off x="7192833" y="2133600"/>
              <a:ext cx="461665" cy="4813593"/>
              <a:chOff x="2784901" y="2133599"/>
              <a:chExt cx="461665" cy="4813593"/>
            </a:xfrm>
          </p:grpSpPr>
          <p:cxnSp>
            <p:nvCxnSpPr>
              <p:cNvPr id="180" name="Straight Connector 179"/>
              <p:cNvCxnSpPr/>
              <p:nvPr/>
            </p:nvCxnSpPr>
            <p:spPr bwMode="auto">
              <a:xfrm rot="5400000">
                <a:off x="795537" y="4462263"/>
                <a:ext cx="465732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 rot="16200000">
                <a:off x="2512005" y="6212631"/>
                <a:ext cx="10074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  <a:cs typeface="Gill Sans Light"/>
                  </a:rPr>
                  <a:t>Barrier</a:t>
                </a:r>
                <a:endParaRPr lang="en-US" dirty="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103" name="Title 1"/>
          <p:cNvSpPr txBox="1">
            <a:spLocks/>
          </p:cNvSpPr>
          <p:nvPr/>
        </p:nvSpPr>
        <p:spPr>
          <a:xfrm>
            <a:off x="457200" y="76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 err="1">
                <a:latin typeface="Gill Sans Light"/>
                <a:cs typeface="Gill Sans Light"/>
              </a:rPr>
              <a:t>MapReduce</a:t>
            </a:r>
            <a:r>
              <a:rPr lang="en-US" altLang="zh-CN" sz="4800" dirty="0">
                <a:latin typeface="Gill Sans Light"/>
                <a:cs typeface="Gill Sans Light"/>
              </a:rPr>
              <a:t> in Graph-Parallel</a:t>
            </a:r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15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1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57"/>
          <p:cNvSpPr txBox="1"/>
          <p:nvPr/>
        </p:nvSpPr>
        <p:spPr>
          <a:xfrm>
            <a:off x="3733800" y="1567934"/>
            <a:ext cx="15886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Gill Sans Light"/>
                <a:cs typeface="Gill Sans Light"/>
              </a:rPr>
              <a:t>Iterations</a:t>
            </a:r>
            <a:endParaRPr lang="en-US" sz="3000" dirty="0"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90600" y="23469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90600" y="29311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90600" y="35153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40995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90600" y="46837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90600" y="52679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90600" y="5852160"/>
            <a:ext cx="533400" cy="32004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Gill Sans Light"/>
                <a:cs typeface="Gill Sans Light"/>
              </a:rPr>
              <a:t>Data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4" name="Group 152"/>
          <p:cNvGrpSpPr/>
          <p:nvPr/>
        </p:nvGrpSpPr>
        <p:grpSpPr>
          <a:xfrm>
            <a:off x="1524000" y="2346960"/>
            <a:ext cx="2133600" cy="3825240"/>
            <a:chOff x="990600" y="2118360"/>
            <a:chExt cx="2133600" cy="3825240"/>
          </a:xfrm>
        </p:grpSpPr>
        <p:sp>
          <p:nvSpPr>
            <p:cNvPr id="12" name="Oval 11"/>
            <p:cNvSpPr/>
            <p:nvPr/>
          </p:nvSpPr>
          <p:spPr bwMode="auto">
            <a:xfrm>
              <a:off x="25908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5908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5908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5908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25908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5908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5908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4478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14478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4478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23" name="Straight Arrow Connector 22"/>
            <p:cNvCxnSpPr>
              <a:stCxn id="5" idx="6"/>
              <a:endCxn id="19" idx="1"/>
            </p:cNvCxnSpPr>
            <p:nvPr/>
          </p:nvCxnSpPr>
          <p:spPr bwMode="auto">
            <a:xfrm>
              <a:off x="990600" y="2278380"/>
              <a:ext cx="4572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6"/>
              <a:endCxn id="19" idx="1"/>
            </p:cNvCxnSpPr>
            <p:nvPr/>
          </p:nvCxnSpPr>
          <p:spPr bwMode="auto">
            <a:xfrm flipV="1">
              <a:off x="990600" y="2537460"/>
              <a:ext cx="4572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6"/>
              <a:endCxn id="20" idx="1"/>
            </p:cNvCxnSpPr>
            <p:nvPr/>
          </p:nvCxnSpPr>
          <p:spPr bwMode="auto">
            <a:xfrm>
              <a:off x="990600" y="3446780"/>
              <a:ext cx="4572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6"/>
              <a:endCxn id="20" idx="1"/>
            </p:cNvCxnSpPr>
            <p:nvPr/>
          </p:nvCxnSpPr>
          <p:spPr bwMode="auto">
            <a:xfrm flipV="1">
              <a:off x="990600" y="3756660"/>
              <a:ext cx="4572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9" idx="6"/>
              <a:endCxn id="21" idx="1"/>
            </p:cNvCxnSpPr>
            <p:nvPr/>
          </p:nvCxnSpPr>
          <p:spPr bwMode="auto">
            <a:xfrm>
              <a:off x="990600" y="4615180"/>
              <a:ext cx="4572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6"/>
              <a:endCxn id="21" idx="1"/>
            </p:cNvCxnSpPr>
            <p:nvPr/>
          </p:nvCxnSpPr>
          <p:spPr bwMode="auto">
            <a:xfrm flipV="1">
              <a:off x="990600" y="4975860"/>
              <a:ext cx="4572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6"/>
              <a:endCxn id="21" idx="1"/>
            </p:cNvCxnSpPr>
            <p:nvPr/>
          </p:nvCxnSpPr>
          <p:spPr bwMode="auto">
            <a:xfrm flipV="1">
              <a:off x="990600" y="4975860"/>
              <a:ext cx="4572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3"/>
              <a:endCxn id="12" idx="2"/>
            </p:cNvCxnSpPr>
            <p:nvPr/>
          </p:nvCxnSpPr>
          <p:spPr bwMode="auto">
            <a:xfrm flipV="1">
              <a:off x="20574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3"/>
              <a:endCxn id="14" idx="2"/>
            </p:cNvCxnSpPr>
            <p:nvPr/>
          </p:nvCxnSpPr>
          <p:spPr bwMode="auto">
            <a:xfrm>
              <a:off x="20574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3"/>
              <a:endCxn id="13" idx="2"/>
            </p:cNvCxnSpPr>
            <p:nvPr/>
          </p:nvCxnSpPr>
          <p:spPr bwMode="auto">
            <a:xfrm flipV="1">
              <a:off x="20574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3"/>
              <a:endCxn id="16" idx="2"/>
            </p:cNvCxnSpPr>
            <p:nvPr/>
          </p:nvCxnSpPr>
          <p:spPr bwMode="auto">
            <a:xfrm>
              <a:off x="20574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3"/>
              <a:endCxn id="17" idx="2"/>
            </p:cNvCxnSpPr>
            <p:nvPr/>
          </p:nvCxnSpPr>
          <p:spPr bwMode="auto">
            <a:xfrm>
              <a:off x="20574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1" idx="3"/>
              <a:endCxn id="15" idx="2"/>
            </p:cNvCxnSpPr>
            <p:nvPr/>
          </p:nvCxnSpPr>
          <p:spPr bwMode="auto">
            <a:xfrm flipV="1">
              <a:off x="20574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18" idx="2"/>
            </p:cNvCxnSpPr>
            <p:nvPr/>
          </p:nvCxnSpPr>
          <p:spPr bwMode="auto">
            <a:xfrm>
              <a:off x="20574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153"/>
          <p:cNvGrpSpPr/>
          <p:nvPr/>
        </p:nvGrpSpPr>
        <p:grpSpPr>
          <a:xfrm>
            <a:off x="3657600" y="2346960"/>
            <a:ext cx="2209800" cy="3825240"/>
            <a:chOff x="3124200" y="2118360"/>
            <a:chExt cx="2209800" cy="3825240"/>
          </a:xfrm>
        </p:grpSpPr>
        <p:sp>
          <p:nvSpPr>
            <p:cNvPr id="105" name="Oval 104"/>
            <p:cNvSpPr/>
            <p:nvPr/>
          </p:nvSpPr>
          <p:spPr bwMode="auto">
            <a:xfrm>
              <a:off x="48006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8006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8006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8006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48006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8006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8006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2" name="Rounded Rectangle 111"/>
            <p:cNvSpPr/>
            <p:nvPr/>
          </p:nvSpPr>
          <p:spPr bwMode="auto">
            <a:xfrm>
              <a:off x="36576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3" name="Rounded Rectangle 112"/>
            <p:cNvSpPr/>
            <p:nvPr/>
          </p:nvSpPr>
          <p:spPr bwMode="auto">
            <a:xfrm>
              <a:off x="36576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14" name="Rounded Rectangle 113"/>
            <p:cNvSpPr/>
            <p:nvPr/>
          </p:nvSpPr>
          <p:spPr bwMode="auto">
            <a:xfrm>
              <a:off x="36576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115" name="Straight Arrow Connector 114"/>
            <p:cNvCxnSpPr>
              <a:endCxn id="112" idx="1"/>
            </p:cNvCxnSpPr>
            <p:nvPr/>
          </p:nvCxnSpPr>
          <p:spPr bwMode="auto">
            <a:xfrm>
              <a:off x="31242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112" idx="1"/>
            </p:cNvCxnSpPr>
            <p:nvPr/>
          </p:nvCxnSpPr>
          <p:spPr bwMode="auto">
            <a:xfrm flipV="1">
              <a:off x="3124200" y="25374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3" idx="1"/>
            </p:cNvCxnSpPr>
            <p:nvPr/>
          </p:nvCxnSpPr>
          <p:spPr bwMode="auto">
            <a:xfrm>
              <a:off x="3124200" y="34467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13" idx="1"/>
            </p:cNvCxnSpPr>
            <p:nvPr/>
          </p:nvCxnSpPr>
          <p:spPr bwMode="auto">
            <a:xfrm flipV="1">
              <a:off x="3124200" y="37566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114" idx="1"/>
            </p:cNvCxnSpPr>
            <p:nvPr/>
          </p:nvCxnSpPr>
          <p:spPr bwMode="auto">
            <a:xfrm>
              <a:off x="3124200" y="46151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4" idx="1"/>
            </p:cNvCxnSpPr>
            <p:nvPr/>
          </p:nvCxnSpPr>
          <p:spPr bwMode="auto">
            <a:xfrm flipV="1">
              <a:off x="31242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114" idx="1"/>
            </p:cNvCxnSpPr>
            <p:nvPr/>
          </p:nvCxnSpPr>
          <p:spPr bwMode="auto">
            <a:xfrm flipV="1">
              <a:off x="31242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2" idx="3"/>
              <a:endCxn id="105" idx="2"/>
            </p:cNvCxnSpPr>
            <p:nvPr/>
          </p:nvCxnSpPr>
          <p:spPr bwMode="auto">
            <a:xfrm flipV="1">
              <a:off x="42672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2" idx="3"/>
              <a:endCxn id="107" idx="2"/>
            </p:cNvCxnSpPr>
            <p:nvPr/>
          </p:nvCxnSpPr>
          <p:spPr bwMode="auto">
            <a:xfrm>
              <a:off x="42672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3"/>
              <a:endCxn id="106" idx="2"/>
            </p:cNvCxnSpPr>
            <p:nvPr/>
          </p:nvCxnSpPr>
          <p:spPr bwMode="auto">
            <a:xfrm flipV="1">
              <a:off x="42672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3" idx="3"/>
              <a:endCxn id="109" idx="2"/>
            </p:cNvCxnSpPr>
            <p:nvPr/>
          </p:nvCxnSpPr>
          <p:spPr bwMode="auto">
            <a:xfrm>
              <a:off x="42672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4" idx="3"/>
              <a:endCxn id="110" idx="2"/>
            </p:cNvCxnSpPr>
            <p:nvPr/>
          </p:nvCxnSpPr>
          <p:spPr bwMode="auto">
            <a:xfrm>
              <a:off x="42672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4" idx="3"/>
              <a:endCxn id="108" idx="2"/>
            </p:cNvCxnSpPr>
            <p:nvPr/>
          </p:nvCxnSpPr>
          <p:spPr bwMode="auto">
            <a:xfrm flipV="1">
              <a:off x="42672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4" idx="3"/>
              <a:endCxn id="111" idx="2"/>
            </p:cNvCxnSpPr>
            <p:nvPr/>
          </p:nvCxnSpPr>
          <p:spPr bwMode="auto">
            <a:xfrm>
              <a:off x="42672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154"/>
          <p:cNvGrpSpPr/>
          <p:nvPr/>
        </p:nvGrpSpPr>
        <p:grpSpPr>
          <a:xfrm>
            <a:off x="5867400" y="2346960"/>
            <a:ext cx="2209800" cy="3825240"/>
            <a:chOff x="5334000" y="2118360"/>
            <a:chExt cx="2209800" cy="3825240"/>
          </a:xfrm>
        </p:grpSpPr>
        <p:sp>
          <p:nvSpPr>
            <p:cNvPr id="129" name="Oval 128"/>
            <p:cNvSpPr/>
            <p:nvPr/>
          </p:nvSpPr>
          <p:spPr bwMode="auto">
            <a:xfrm>
              <a:off x="7010400" y="2118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7010400" y="2702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7010400" y="3286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7010400" y="3870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7010400" y="4455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010400" y="5039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010400" y="5623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Data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6" name="Rounded Rectangle 135"/>
            <p:cNvSpPr/>
            <p:nvPr/>
          </p:nvSpPr>
          <p:spPr bwMode="auto">
            <a:xfrm>
              <a:off x="5867400" y="2346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1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5867400" y="35661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2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5867400" y="47853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Gill Sans Light"/>
                  <a:cs typeface="Gill Sans Light"/>
                </a:rPr>
                <a:t>CPU 3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endParaRPr>
            </a:p>
          </p:txBody>
        </p:sp>
        <p:cxnSp>
          <p:nvCxnSpPr>
            <p:cNvPr id="139" name="Straight Arrow Connector 138"/>
            <p:cNvCxnSpPr>
              <a:endCxn id="136" idx="1"/>
            </p:cNvCxnSpPr>
            <p:nvPr/>
          </p:nvCxnSpPr>
          <p:spPr bwMode="auto">
            <a:xfrm>
              <a:off x="53340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36" idx="1"/>
            </p:cNvCxnSpPr>
            <p:nvPr/>
          </p:nvCxnSpPr>
          <p:spPr bwMode="auto">
            <a:xfrm flipV="1">
              <a:off x="5334000" y="25374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37" idx="1"/>
            </p:cNvCxnSpPr>
            <p:nvPr/>
          </p:nvCxnSpPr>
          <p:spPr bwMode="auto">
            <a:xfrm>
              <a:off x="5334000" y="34467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37" idx="1"/>
            </p:cNvCxnSpPr>
            <p:nvPr/>
          </p:nvCxnSpPr>
          <p:spPr bwMode="auto">
            <a:xfrm flipV="1">
              <a:off x="5334000" y="37566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endCxn id="138" idx="1"/>
            </p:cNvCxnSpPr>
            <p:nvPr/>
          </p:nvCxnSpPr>
          <p:spPr bwMode="auto">
            <a:xfrm>
              <a:off x="5334000" y="46151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endCxn id="138" idx="1"/>
            </p:cNvCxnSpPr>
            <p:nvPr/>
          </p:nvCxnSpPr>
          <p:spPr bwMode="auto">
            <a:xfrm flipV="1">
              <a:off x="53340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38" idx="1"/>
            </p:cNvCxnSpPr>
            <p:nvPr/>
          </p:nvCxnSpPr>
          <p:spPr bwMode="auto">
            <a:xfrm flipV="1">
              <a:off x="53340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36" idx="3"/>
              <a:endCxn id="129" idx="2"/>
            </p:cNvCxnSpPr>
            <p:nvPr/>
          </p:nvCxnSpPr>
          <p:spPr bwMode="auto">
            <a:xfrm flipV="1">
              <a:off x="6477000" y="22783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6" idx="3"/>
              <a:endCxn id="131" idx="2"/>
            </p:cNvCxnSpPr>
            <p:nvPr/>
          </p:nvCxnSpPr>
          <p:spPr bwMode="auto">
            <a:xfrm>
              <a:off x="6477000" y="25374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37" idx="3"/>
              <a:endCxn id="130" idx="2"/>
            </p:cNvCxnSpPr>
            <p:nvPr/>
          </p:nvCxnSpPr>
          <p:spPr bwMode="auto">
            <a:xfrm flipV="1">
              <a:off x="6477000" y="28625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37" idx="3"/>
              <a:endCxn id="133" idx="2"/>
            </p:cNvCxnSpPr>
            <p:nvPr/>
          </p:nvCxnSpPr>
          <p:spPr bwMode="auto">
            <a:xfrm>
              <a:off x="6477000" y="37566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8" idx="3"/>
              <a:endCxn id="134" idx="2"/>
            </p:cNvCxnSpPr>
            <p:nvPr/>
          </p:nvCxnSpPr>
          <p:spPr bwMode="auto">
            <a:xfrm>
              <a:off x="6477000" y="49758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38" idx="3"/>
              <a:endCxn id="132" idx="2"/>
            </p:cNvCxnSpPr>
            <p:nvPr/>
          </p:nvCxnSpPr>
          <p:spPr bwMode="auto">
            <a:xfrm flipV="1">
              <a:off x="6477000" y="40309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38" idx="3"/>
              <a:endCxn id="135" idx="2"/>
            </p:cNvCxnSpPr>
            <p:nvPr/>
          </p:nvCxnSpPr>
          <p:spPr bwMode="auto">
            <a:xfrm>
              <a:off x="6477000" y="49758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7" name="Straight Arrow Connector 156"/>
          <p:cNvCxnSpPr/>
          <p:nvPr/>
        </p:nvCxnSpPr>
        <p:spPr bwMode="auto">
          <a:xfrm>
            <a:off x="990600" y="2057400"/>
            <a:ext cx="6934200" cy="15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6" name="Group 169"/>
          <p:cNvGrpSpPr/>
          <p:nvPr/>
        </p:nvGrpSpPr>
        <p:grpSpPr>
          <a:xfrm>
            <a:off x="2590800" y="2514600"/>
            <a:ext cx="4953000" cy="3505200"/>
            <a:chOff x="2590800" y="2514600"/>
            <a:chExt cx="4953000" cy="3505200"/>
          </a:xfrm>
        </p:grpSpPr>
        <p:sp>
          <p:nvSpPr>
            <p:cNvPr id="167" name="Rectangle 166"/>
            <p:cNvSpPr/>
            <p:nvPr/>
          </p:nvSpPr>
          <p:spPr bwMode="auto">
            <a:xfrm rot="5400000">
              <a:off x="1066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Disk Penalty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 rot="5400000">
              <a:off x="3352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Disk Penalty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 rot="5400000">
              <a:off x="55626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Disk Penalty</a:t>
              </a:r>
            </a:p>
          </p:txBody>
        </p:sp>
      </p:grpSp>
      <p:grpSp>
        <p:nvGrpSpPr>
          <p:cNvPr id="92" name="Group 169"/>
          <p:cNvGrpSpPr/>
          <p:nvPr/>
        </p:nvGrpSpPr>
        <p:grpSpPr>
          <a:xfrm>
            <a:off x="1371600" y="2514600"/>
            <a:ext cx="4953000" cy="3505200"/>
            <a:chOff x="2590800" y="2514600"/>
            <a:chExt cx="4953000" cy="3505200"/>
          </a:xfrm>
        </p:grpSpPr>
        <p:sp>
          <p:nvSpPr>
            <p:cNvPr id="93" name="Rectangle 92"/>
            <p:cNvSpPr/>
            <p:nvPr/>
          </p:nvSpPr>
          <p:spPr bwMode="auto">
            <a:xfrm rot="5400000">
              <a:off x="1066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StartupPenalty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 rot="5400000">
              <a:off x="33528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Startup Penalty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 rot="5400000">
              <a:off x="5562600" y="4038600"/>
              <a:ext cx="35052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rPr>
                <a:t>Startup Penalty</a:t>
              </a:r>
            </a:p>
          </p:txBody>
        </p:sp>
      </p:grpSp>
      <p:sp>
        <p:nvSpPr>
          <p:cNvPr id="96" name="Title 1"/>
          <p:cNvSpPr txBox="1">
            <a:spLocks/>
          </p:cNvSpPr>
          <p:nvPr/>
        </p:nvSpPr>
        <p:spPr>
          <a:xfrm>
            <a:off x="457200" y="762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 err="1">
                <a:latin typeface="Gill Sans Light"/>
                <a:cs typeface="Gill Sans Light"/>
              </a:rPr>
              <a:t>MapReduce</a:t>
            </a:r>
            <a:r>
              <a:rPr lang="en-US" altLang="zh-CN" sz="4800" dirty="0">
                <a:latin typeface="Gill Sans Light"/>
                <a:cs typeface="Gill Sans Light"/>
              </a:rPr>
              <a:t> in Graph-Parallel</a:t>
            </a:r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228600" y="990601"/>
            <a:ext cx="8686800" cy="761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000" dirty="0" smtClean="0">
                <a:latin typeface="Gill Sans Light"/>
                <a:cs typeface="Gill Sans Light"/>
              </a:rPr>
              <a:t>System </a:t>
            </a:r>
            <a:r>
              <a:rPr lang="en-US" altLang="zh-CN" sz="3000" dirty="0">
                <a:latin typeface="Gill Sans Light"/>
                <a:cs typeface="Gill Sans Light"/>
              </a:rPr>
              <a:t>is not optimized for iteration: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Gill Sans Light"/>
              <a:cs typeface="Gill Sans Light"/>
            </a:endParaRPr>
          </a:p>
        </p:txBody>
      </p:sp>
      <p:sp>
        <p:nvSpPr>
          <p:cNvPr id="10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2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5238030" y="3094812"/>
            <a:ext cx="2142457" cy="3064439"/>
          </a:xfrm>
          <a:custGeom>
            <a:avLst/>
            <a:gdLst>
              <a:gd name="connsiteX0" fmla="*/ 2142018 w 2142435"/>
              <a:gd name="connsiteY0" fmla="*/ 1537245 h 3110703"/>
              <a:gd name="connsiteX1" fmla="*/ 643283 w 2142435"/>
              <a:gd name="connsiteY1" fmla="*/ 72679 h 3110703"/>
              <a:gd name="connsiteX2" fmla="*/ 36924 w 2142435"/>
              <a:gd name="connsiteY2" fmla="*/ 278634 h 3110703"/>
              <a:gd name="connsiteX3" fmla="*/ 197094 w 2142435"/>
              <a:gd name="connsiteY3" fmla="*/ 770636 h 3110703"/>
              <a:gd name="connsiteX4" fmla="*/ 1261082 w 2142435"/>
              <a:gd name="connsiteY4" fmla="*/ 1583013 h 3110703"/>
              <a:gd name="connsiteX5" fmla="*/ 231416 w 2142435"/>
              <a:gd name="connsiteY5" fmla="*/ 2361063 h 3110703"/>
              <a:gd name="connsiteX6" fmla="*/ 71246 w 2142435"/>
              <a:gd name="connsiteY6" fmla="*/ 2921717 h 3110703"/>
              <a:gd name="connsiteX7" fmla="*/ 403027 w 2142435"/>
              <a:gd name="connsiteY7" fmla="*/ 3081904 h 3110703"/>
              <a:gd name="connsiteX8" fmla="*/ 792012 w 2142435"/>
              <a:gd name="connsiteY8" fmla="*/ 2944601 h 3110703"/>
              <a:gd name="connsiteX9" fmla="*/ 2142018 w 2142435"/>
              <a:gd name="connsiteY9" fmla="*/ 1537245 h 3110703"/>
              <a:gd name="connsiteX0" fmla="*/ 2142018 w 2142457"/>
              <a:gd name="connsiteY0" fmla="*/ 1537245 h 3064439"/>
              <a:gd name="connsiteX1" fmla="*/ 643283 w 2142457"/>
              <a:gd name="connsiteY1" fmla="*/ 72679 h 3064439"/>
              <a:gd name="connsiteX2" fmla="*/ 36924 w 2142457"/>
              <a:gd name="connsiteY2" fmla="*/ 278634 h 3064439"/>
              <a:gd name="connsiteX3" fmla="*/ 197094 w 2142457"/>
              <a:gd name="connsiteY3" fmla="*/ 770636 h 3064439"/>
              <a:gd name="connsiteX4" fmla="*/ 1261082 w 2142457"/>
              <a:gd name="connsiteY4" fmla="*/ 1583013 h 3064439"/>
              <a:gd name="connsiteX5" fmla="*/ 231416 w 2142457"/>
              <a:gd name="connsiteY5" fmla="*/ 2361063 h 3064439"/>
              <a:gd name="connsiteX6" fmla="*/ 71246 w 2142457"/>
              <a:gd name="connsiteY6" fmla="*/ 2921717 h 3064439"/>
              <a:gd name="connsiteX7" fmla="*/ 792012 w 2142457"/>
              <a:gd name="connsiteY7" fmla="*/ 2944601 h 3064439"/>
              <a:gd name="connsiteX8" fmla="*/ 2142018 w 2142457"/>
              <a:gd name="connsiteY8" fmla="*/ 1537245 h 306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457" h="3064439">
                <a:moveTo>
                  <a:pt x="2142018" y="1537245"/>
                </a:moveTo>
                <a:cubicBezTo>
                  <a:pt x="2117230" y="1058591"/>
                  <a:pt x="994132" y="282448"/>
                  <a:pt x="643283" y="72679"/>
                </a:cubicBezTo>
                <a:cubicBezTo>
                  <a:pt x="292434" y="-137090"/>
                  <a:pt x="111289" y="162308"/>
                  <a:pt x="36924" y="278634"/>
                </a:cubicBezTo>
                <a:cubicBezTo>
                  <a:pt x="-37441" y="394960"/>
                  <a:pt x="-6932" y="553240"/>
                  <a:pt x="197094" y="770636"/>
                </a:cubicBezTo>
                <a:cubicBezTo>
                  <a:pt x="401120" y="988032"/>
                  <a:pt x="1255362" y="1317942"/>
                  <a:pt x="1261082" y="1583013"/>
                </a:cubicBezTo>
                <a:cubicBezTo>
                  <a:pt x="1266802" y="1848084"/>
                  <a:pt x="429722" y="2137946"/>
                  <a:pt x="231416" y="2361063"/>
                </a:cubicBezTo>
                <a:cubicBezTo>
                  <a:pt x="33110" y="2584180"/>
                  <a:pt x="-22187" y="2824461"/>
                  <a:pt x="71246" y="2921717"/>
                </a:cubicBezTo>
                <a:cubicBezTo>
                  <a:pt x="164679" y="3018973"/>
                  <a:pt x="446883" y="3175346"/>
                  <a:pt x="792012" y="2944601"/>
                </a:cubicBezTo>
                <a:cubicBezTo>
                  <a:pt x="1137141" y="2713856"/>
                  <a:pt x="2166806" y="2015899"/>
                  <a:pt x="2142018" y="1537245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1447800" y="3079595"/>
            <a:ext cx="2918211" cy="3245005"/>
          </a:xfrm>
          <a:custGeom>
            <a:avLst/>
            <a:gdLst>
              <a:gd name="connsiteX0" fmla="*/ 390293 w 3179956"/>
              <a:gd name="connsiteY0" fmla="*/ 496229 h 3964259"/>
              <a:gd name="connsiteX1" fmla="*/ 2687444 w 3179956"/>
              <a:gd name="connsiteY1" fmla="*/ 507380 h 3964259"/>
              <a:gd name="connsiteX2" fmla="*/ 3100039 w 3179956"/>
              <a:gd name="connsiteY2" fmla="*/ 964580 h 3964259"/>
              <a:gd name="connsiteX3" fmla="*/ 2598234 w 3179956"/>
              <a:gd name="connsiteY3" fmla="*/ 1287966 h 3964259"/>
              <a:gd name="connsiteX4" fmla="*/ 1516566 w 3179956"/>
              <a:gd name="connsiteY4" fmla="*/ 1176454 h 3964259"/>
              <a:gd name="connsiteX5" fmla="*/ 2932771 w 3179956"/>
              <a:gd name="connsiteY5" fmla="*/ 2849137 h 3964259"/>
              <a:gd name="connsiteX6" fmla="*/ 2999678 w 3179956"/>
              <a:gd name="connsiteY6" fmla="*/ 3406697 h 3964259"/>
              <a:gd name="connsiteX7" fmla="*/ 2430966 w 3179956"/>
              <a:gd name="connsiteY7" fmla="*/ 3518210 h 3964259"/>
              <a:gd name="connsiteX8" fmla="*/ 1170878 w 3179956"/>
              <a:gd name="connsiteY8" fmla="*/ 1923585 h 3964259"/>
              <a:gd name="connsiteX9" fmla="*/ 1471961 w 3179956"/>
              <a:gd name="connsiteY9" fmla="*/ 3362093 h 3964259"/>
              <a:gd name="connsiteX10" fmla="*/ 345688 w 3179956"/>
              <a:gd name="connsiteY10" fmla="*/ 3484756 h 3964259"/>
              <a:gd name="connsiteX11" fmla="*/ 390293 w 3179956"/>
              <a:gd name="connsiteY11" fmla="*/ 496229 h 3964259"/>
              <a:gd name="connsiteX0" fmla="*/ 390293 w 3163229"/>
              <a:gd name="connsiteY0" fmla="*/ 496229 h 3964259"/>
              <a:gd name="connsiteX1" fmla="*/ 2687444 w 3163229"/>
              <a:gd name="connsiteY1" fmla="*/ 507380 h 3964259"/>
              <a:gd name="connsiteX2" fmla="*/ 3100039 w 3163229"/>
              <a:gd name="connsiteY2" fmla="*/ 964580 h 3964259"/>
              <a:gd name="connsiteX3" fmla="*/ 2598234 w 3163229"/>
              <a:gd name="connsiteY3" fmla="*/ 1287966 h 3964259"/>
              <a:gd name="connsiteX4" fmla="*/ 1516566 w 3163229"/>
              <a:gd name="connsiteY4" fmla="*/ 1176454 h 3964259"/>
              <a:gd name="connsiteX5" fmla="*/ 2932771 w 3163229"/>
              <a:gd name="connsiteY5" fmla="*/ 2849137 h 3964259"/>
              <a:gd name="connsiteX6" fmla="*/ 2899317 w 3163229"/>
              <a:gd name="connsiteY6" fmla="*/ 3356517 h 3964259"/>
              <a:gd name="connsiteX7" fmla="*/ 2430966 w 3163229"/>
              <a:gd name="connsiteY7" fmla="*/ 3518210 h 3964259"/>
              <a:gd name="connsiteX8" fmla="*/ 1170878 w 3163229"/>
              <a:gd name="connsiteY8" fmla="*/ 1923585 h 3964259"/>
              <a:gd name="connsiteX9" fmla="*/ 1471961 w 3163229"/>
              <a:gd name="connsiteY9" fmla="*/ 3362093 h 3964259"/>
              <a:gd name="connsiteX10" fmla="*/ 345688 w 3163229"/>
              <a:gd name="connsiteY10" fmla="*/ 3484756 h 3964259"/>
              <a:gd name="connsiteX11" fmla="*/ 390293 w 3163229"/>
              <a:gd name="connsiteY11" fmla="*/ 496229 h 3964259"/>
              <a:gd name="connsiteX0" fmla="*/ 390293 w 3163229"/>
              <a:gd name="connsiteY0" fmla="*/ 496229 h 3964259"/>
              <a:gd name="connsiteX1" fmla="*/ 2687444 w 3163229"/>
              <a:gd name="connsiteY1" fmla="*/ 507380 h 3964259"/>
              <a:gd name="connsiteX2" fmla="*/ 3100039 w 3163229"/>
              <a:gd name="connsiteY2" fmla="*/ 964580 h 3964259"/>
              <a:gd name="connsiteX3" fmla="*/ 2598234 w 3163229"/>
              <a:gd name="connsiteY3" fmla="*/ 1287966 h 3964259"/>
              <a:gd name="connsiteX4" fmla="*/ 1516566 w 3163229"/>
              <a:gd name="connsiteY4" fmla="*/ 1176454 h 3964259"/>
              <a:gd name="connsiteX5" fmla="*/ 2932771 w 3163229"/>
              <a:gd name="connsiteY5" fmla="*/ 2849137 h 3964259"/>
              <a:gd name="connsiteX6" fmla="*/ 2899317 w 3163229"/>
              <a:gd name="connsiteY6" fmla="*/ 3356517 h 3964259"/>
              <a:gd name="connsiteX7" fmla="*/ 2213518 w 3163229"/>
              <a:gd name="connsiteY7" fmla="*/ 3280317 h 3964259"/>
              <a:gd name="connsiteX8" fmla="*/ 1170878 w 3163229"/>
              <a:gd name="connsiteY8" fmla="*/ 1923585 h 3964259"/>
              <a:gd name="connsiteX9" fmla="*/ 1471961 w 3163229"/>
              <a:gd name="connsiteY9" fmla="*/ 3362093 h 3964259"/>
              <a:gd name="connsiteX10" fmla="*/ 345688 w 3163229"/>
              <a:gd name="connsiteY10" fmla="*/ 3484756 h 3964259"/>
              <a:gd name="connsiteX11" fmla="*/ 390293 w 3163229"/>
              <a:gd name="connsiteY11" fmla="*/ 496229 h 3964259"/>
              <a:gd name="connsiteX0" fmla="*/ 390293 w 3139068"/>
              <a:gd name="connsiteY0" fmla="*/ 496229 h 3964259"/>
              <a:gd name="connsiteX1" fmla="*/ 2687444 w 3139068"/>
              <a:gd name="connsiteY1" fmla="*/ 507380 h 3964259"/>
              <a:gd name="connsiteX2" fmla="*/ 3100039 w 3139068"/>
              <a:gd name="connsiteY2" fmla="*/ 964580 h 3964259"/>
              <a:gd name="connsiteX3" fmla="*/ 2598234 w 3139068"/>
              <a:gd name="connsiteY3" fmla="*/ 1287966 h 3964259"/>
              <a:gd name="connsiteX4" fmla="*/ 1516566 w 3139068"/>
              <a:gd name="connsiteY4" fmla="*/ 1176454 h 3964259"/>
              <a:gd name="connsiteX5" fmla="*/ 2823118 w 3139068"/>
              <a:gd name="connsiteY5" fmla="*/ 2746917 h 3964259"/>
              <a:gd name="connsiteX6" fmla="*/ 2899317 w 3139068"/>
              <a:gd name="connsiteY6" fmla="*/ 3356517 h 3964259"/>
              <a:gd name="connsiteX7" fmla="*/ 2213518 w 3139068"/>
              <a:gd name="connsiteY7" fmla="*/ 3280317 h 3964259"/>
              <a:gd name="connsiteX8" fmla="*/ 1170878 w 3139068"/>
              <a:gd name="connsiteY8" fmla="*/ 1923585 h 3964259"/>
              <a:gd name="connsiteX9" fmla="*/ 1471961 w 3139068"/>
              <a:gd name="connsiteY9" fmla="*/ 3362093 h 3964259"/>
              <a:gd name="connsiteX10" fmla="*/ 345688 w 3139068"/>
              <a:gd name="connsiteY10" fmla="*/ 3484756 h 3964259"/>
              <a:gd name="connsiteX11" fmla="*/ 390293 w 3139068"/>
              <a:gd name="connsiteY11" fmla="*/ 496229 h 3964259"/>
              <a:gd name="connsiteX0" fmla="*/ 390293 w 3139068"/>
              <a:gd name="connsiteY0" fmla="*/ 496229 h 3936071"/>
              <a:gd name="connsiteX1" fmla="*/ 2687444 w 3139068"/>
              <a:gd name="connsiteY1" fmla="*/ 507380 h 3936071"/>
              <a:gd name="connsiteX2" fmla="*/ 3100039 w 3139068"/>
              <a:gd name="connsiteY2" fmla="*/ 964580 h 3936071"/>
              <a:gd name="connsiteX3" fmla="*/ 2598234 w 3139068"/>
              <a:gd name="connsiteY3" fmla="*/ 1287966 h 3936071"/>
              <a:gd name="connsiteX4" fmla="*/ 1516566 w 3139068"/>
              <a:gd name="connsiteY4" fmla="*/ 1176454 h 3936071"/>
              <a:gd name="connsiteX5" fmla="*/ 2823118 w 3139068"/>
              <a:gd name="connsiteY5" fmla="*/ 2746917 h 3936071"/>
              <a:gd name="connsiteX6" fmla="*/ 2899317 w 3139068"/>
              <a:gd name="connsiteY6" fmla="*/ 3356517 h 3936071"/>
              <a:gd name="connsiteX7" fmla="*/ 2213518 w 3139068"/>
              <a:gd name="connsiteY7" fmla="*/ 3280317 h 3936071"/>
              <a:gd name="connsiteX8" fmla="*/ 1170878 w 3139068"/>
              <a:gd name="connsiteY8" fmla="*/ 1923585 h 3936071"/>
              <a:gd name="connsiteX9" fmla="*/ 1222918 w 3139068"/>
              <a:gd name="connsiteY9" fmla="*/ 3204117 h 3936071"/>
              <a:gd name="connsiteX10" fmla="*/ 345688 w 3139068"/>
              <a:gd name="connsiteY10" fmla="*/ 3484756 h 3936071"/>
              <a:gd name="connsiteX11" fmla="*/ 390293 w 3139068"/>
              <a:gd name="connsiteY11" fmla="*/ 496229 h 3936071"/>
              <a:gd name="connsiteX0" fmla="*/ 383788 w 3132563"/>
              <a:gd name="connsiteY0" fmla="*/ 449456 h 3608659"/>
              <a:gd name="connsiteX1" fmla="*/ 2680939 w 3132563"/>
              <a:gd name="connsiteY1" fmla="*/ 460607 h 3608659"/>
              <a:gd name="connsiteX2" fmla="*/ 3093534 w 3132563"/>
              <a:gd name="connsiteY2" fmla="*/ 917807 h 3608659"/>
              <a:gd name="connsiteX3" fmla="*/ 2591729 w 3132563"/>
              <a:gd name="connsiteY3" fmla="*/ 1241193 h 3608659"/>
              <a:gd name="connsiteX4" fmla="*/ 1510061 w 3132563"/>
              <a:gd name="connsiteY4" fmla="*/ 1129681 h 3608659"/>
              <a:gd name="connsiteX5" fmla="*/ 2816613 w 3132563"/>
              <a:gd name="connsiteY5" fmla="*/ 2700144 h 3608659"/>
              <a:gd name="connsiteX6" fmla="*/ 2892812 w 3132563"/>
              <a:gd name="connsiteY6" fmla="*/ 3309744 h 3608659"/>
              <a:gd name="connsiteX7" fmla="*/ 2207013 w 3132563"/>
              <a:gd name="connsiteY7" fmla="*/ 3233544 h 3608659"/>
              <a:gd name="connsiteX8" fmla="*/ 1164373 w 3132563"/>
              <a:gd name="connsiteY8" fmla="*/ 1876812 h 3608659"/>
              <a:gd name="connsiteX9" fmla="*/ 1216413 w 3132563"/>
              <a:gd name="connsiteY9" fmla="*/ 3157344 h 3608659"/>
              <a:gd name="connsiteX10" fmla="*/ 378213 w 3132563"/>
              <a:gd name="connsiteY10" fmla="*/ 3157344 h 3608659"/>
              <a:gd name="connsiteX11" fmla="*/ 383788 w 3132563"/>
              <a:gd name="connsiteY11" fmla="*/ 449456 h 3608659"/>
              <a:gd name="connsiteX0" fmla="*/ 383788 w 3132563"/>
              <a:gd name="connsiteY0" fmla="*/ 449456 h 3621359"/>
              <a:gd name="connsiteX1" fmla="*/ 2680939 w 3132563"/>
              <a:gd name="connsiteY1" fmla="*/ 460607 h 3621359"/>
              <a:gd name="connsiteX2" fmla="*/ 3093534 w 3132563"/>
              <a:gd name="connsiteY2" fmla="*/ 917807 h 3621359"/>
              <a:gd name="connsiteX3" fmla="*/ 2591729 w 3132563"/>
              <a:gd name="connsiteY3" fmla="*/ 1241193 h 3621359"/>
              <a:gd name="connsiteX4" fmla="*/ 1510061 w 3132563"/>
              <a:gd name="connsiteY4" fmla="*/ 1129681 h 3621359"/>
              <a:gd name="connsiteX5" fmla="*/ 2816613 w 3132563"/>
              <a:gd name="connsiteY5" fmla="*/ 2700144 h 3621359"/>
              <a:gd name="connsiteX6" fmla="*/ 2892812 w 3132563"/>
              <a:gd name="connsiteY6" fmla="*/ 3309744 h 3621359"/>
              <a:gd name="connsiteX7" fmla="*/ 2207013 w 3132563"/>
              <a:gd name="connsiteY7" fmla="*/ 3233544 h 3621359"/>
              <a:gd name="connsiteX8" fmla="*/ 1164373 w 3132563"/>
              <a:gd name="connsiteY8" fmla="*/ 1876812 h 3621359"/>
              <a:gd name="connsiteX9" fmla="*/ 1064013 w 3132563"/>
              <a:gd name="connsiteY9" fmla="*/ 3233544 h 3621359"/>
              <a:gd name="connsiteX10" fmla="*/ 378213 w 3132563"/>
              <a:gd name="connsiteY10" fmla="*/ 3157344 h 3621359"/>
              <a:gd name="connsiteX11" fmla="*/ 383788 w 3132563"/>
              <a:gd name="connsiteY11" fmla="*/ 449456 h 3621359"/>
              <a:gd name="connsiteX0" fmla="*/ 383788 w 3050167"/>
              <a:gd name="connsiteY0" fmla="*/ 449456 h 3484756"/>
              <a:gd name="connsiteX1" fmla="*/ 2610314 w 3050167"/>
              <a:gd name="connsiteY1" fmla="*/ 343519 h 3484756"/>
              <a:gd name="connsiteX2" fmla="*/ 3022909 w 3050167"/>
              <a:gd name="connsiteY2" fmla="*/ 800719 h 3484756"/>
              <a:gd name="connsiteX3" fmla="*/ 2521104 w 3050167"/>
              <a:gd name="connsiteY3" fmla="*/ 1124105 h 3484756"/>
              <a:gd name="connsiteX4" fmla="*/ 1439436 w 3050167"/>
              <a:gd name="connsiteY4" fmla="*/ 1012593 h 3484756"/>
              <a:gd name="connsiteX5" fmla="*/ 2745988 w 3050167"/>
              <a:gd name="connsiteY5" fmla="*/ 2583056 h 3484756"/>
              <a:gd name="connsiteX6" fmla="*/ 2822187 w 3050167"/>
              <a:gd name="connsiteY6" fmla="*/ 3192656 h 3484756"/>
              <a:gd name="connsiteX7" fmla="*/ 2136388 w 3050167"/>
              <a:gd name="connsiteY7" fmla="*/ 3116456 h 3484756"/>
              <a:gd name="connsiteX8" fmla="*/ 1093748 w 3050167"/>
              <a:gd name="connsiteY8" fmla="*/ 1759724 h 3484756"/>
              <a:gd name="connsiteX9" fmla="*/ 993388 w 3050167"/>
              <a:gd name="connsiteY9" fmla="*/ 3116456 h 3484756"/>
              <a:gd name="connsiteX10" fmla="*/ 307588 w 3050167"/>
              <a:gd name="connsiteY10" fmla="*/ 3040256 h 3484756"/>
              <a:gd name="connsiteX11" fmla="*/ 383788 w 3050167"/>
              <a:gd name="connsiteY11" fmla="*/ 449456 h 3484756"/>
              <a:gd name="connsiteX0" fmla="*/ 383788 w 3050167"/>
              <a:gd name="connsiteY0" fmla="*/ 209705 h 3245005"/>
              <a:gd name="connsiteX1" fmla="*/ 2610314 w 3050167"/>
              <a:gd name="connsiteY1" fmla="*/ 103768 h 3245005"/>
              <a:gd name="connsiteX2" fmla="*/ 3022909 w 3050167"/>
              <a:gd name="connsiteY2" fmla="*/ 560968 h 3245005"/>
              <a:gd name="connsiteX3" fmla="*/ 2521104 w 3050167"/>
              <a:gd name="connsiteY3" fmla="*/ 884354 h 3245005"/>
              <a:gd name="connsiteX4" fmla="*/ 1439436 w 3050167"/>
              <a:gd name="connsiteY4" fmla="*/ 772842 h 3245005"/>
              <a:gd name="connsiteX5" fmla="*/ 2745988 w 3050167"/>
              <a:gd name="connsiteY5" fmla="*/ 2343305 h 3245005"/>
              <a:gd name="connsiteX6" fmla="*/ 2822187 w 3050167"/>
              <a:gd name="connsiteY6" fmla="*/ 2952905 h 3245005"/>
              <a:gd name="connsiteX7" fmla="*/ 2136388 w 3050167"/>
              <a:gd name="connsiteY7" fmla="*/ 2876705 h 3245005"/>
              <a:gd name="connsiteX8" fmla="*/ 1093748 w 3050167"/>
              <a:gd name="connsiteY8" fmla="*/ 1519973 h 3245005"/>
              <a:gd name="connsiteX9" fmla="*/ 993388 w 3050167"/>
              <a:gd name="connsiteY9" fmla="*/ 2876705 h 3245005"/>
              <a:gd name="connsiteX10" fmla="*/ 307588 w 3050167"/>
              <a:gd name="connsiteY10" fmla="*/ 2800505 h 3245005"/>
              <a:gd name="connsiteX11" fmla="*/ 383788 w 3050167"/>
              <a:gd name="connsiteY11" fmla="*/ 209705 h 3245005"/>
              <a:gd name="connsiteX0" fmla="*/ 251832 w 2918211"/>
              <a:gd name="connsiteY0" fmla="*/ 209705 h 3245005"/>
              <a:gd name="connsiteX1" fmla="*/ 2478358 w 2918211"/>
              <a:gd name="connsiteY1" fmla="*/ 103768 h 3245005"/>
              <a:gd name="connsiteX2" fmla="*/ 2890953 w 2918211"/>
              <a:gd name="connsiteY2" fmla="*/ 560968 h 3245005"/>
              <a:gd name="connsiteX3" fmla="*/ 2389148 w 2918211"/>
              <a:gd name="connsiteY3" fmla="*/ 884354 h 3245005"/>
              <a:gd name="connsiteX4" fmla="*/ 1307480 w 2918211"/>
              <a:gd name="connsiteY4" fmla="*/ 772842 h 3245005"/>
              <a:gd name="connsiteX5" fmla="*/ 2614032 w 2918211"/>
              <a:gd name="connsiteY5" fmla="*/ 2343305 h 3245005"/>
              <a:gd name="connsiteX6" fmla="*/ 2690231 w 2918211"/>
              <a:gd name="connsiteY6" fmla="*/ 2952905 h 3245005"/>
              <a:gd name="connsiteX7" fmla="*/ 2004432 w 2918211"/>
              <a:gd name="connsiteY7" fmla="*/ 2876705 h 3245005"/>
              <a:gd name="connsiteX8" fmla="*/ 961792 w 2918211"/>
              <a:gd name="connsiteY8" fmla="*/ 1519973 h 3245005"/>
              <a:gd name="connsiteX9" fmla="*/ 861432 w 2918211"/>
              <a:gd name="connsiteY9" fmla="*/ 2876705 h 3245005"/>
              <a:gd name="connsiteX10" fmla="*/ 175632 w 2918211"/>
              <a:gd name="connsiteY10" fmla="*/ 2800505 h 3245005"/>
              <a:gd name="connsiteX11" fmla="*/ 251832 w 2918211"/>
              <a:gd name="connsiteY11" fmla="*/ 209705 h 324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8211" h="3245005">
                <a:moveTo>
                  <a:pt x="251832" y="209705"/>
                </a:moveTo>
                <a:cubicBezTo>
                  <a:pt x="440474" y="0"/>
                  <a:pt x="2038505" y="45224"/>
                  <a:pt x="2478358" y="103768"/>
                </a:cubicBezTo>
                <a:cubicBezTo>
                  <a:pt x="2918211" y="162312"/>
                  <a:pt x="2905821" y="430870"/>
                  <a:pt x="2890953" y="560968"/>
                </a:cubicBezTo>
                <a:cubicBezTo>
                  <a:pt x="2876085" y="691066"/>
                  <a:pt x="2653060" y="849042"/>
                  <a:pt x="2389148" y="884354"/>
                </a:cubicBezTo>
                <a:cubicBezTo>
                  <a:pt x="2125236" y="919666"/>
                  <a:pt x="1269999" y="529684"/>
                  <a:pt x="1307480" y="772842"/>
                </a:cubicBezTo>
                <a:cubicBezTo>
                  <a:pt x="1344961" y="1016000"/>
                  <a:pt x="2383574" y="1979961"/>
                  <a:pt x="2614032" y="2343305"/>
                </a:cubicBezTo>
                <a:cubicBezTo>
                  <a:pt x="2844490" y="2706649"/>
                  <a:pt x="2791831" y="2864005"/>
                  <a:pt x="2690231" y="2952905"/>
                </a:cubicBezTo>
                <a:cubicBezTo>
                  <a:pt x="2588631" y="3041805"/>
                  <a:pt x="2292505" y="3115527"/>
                  <a:pt x="2004432" y="2876705"/>
                </a:cubicBezTo>
                <a:cubicBezTo>
                  <a:pt x="1716359" y="2637883"/>
                  <a:pt x="1152292" y="1519973"/>
                  <a:pt x="961792" y="1519973"/>
                </a:cubicBezTo>
                <a:cubicBezTo>
                  <a:pt x="771292" y="1519973"/>
                  <a:pt x="992459" y="2663283"/>
                  <a:pt x="861432" y="2876705"/>
                </a:cubicBezTo>
                <a:cubicBezTo>
                  <a:pt x="730405" y="3090127"/>
                  <a:pt x="277232" y="3245005"/>
                  <a:pt x="175632" y="2800505"/>
                </a:cubicBezTo>
                <a:cubicBezTo>
                  <a:pt x="74032" y="2356005"/>
                  <a:pt x="0" y="517912"/>
                  <a:pt x="251832" y="209705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775832" y="3289300"/>
            <a:ext cx="5410200" cy="2743200"/>
            <a:chOff x="2362200" y="4038600"/>
            <a:chExt cx="5410200" cy="2743200"/>
          </a:xfrm>
        </p:grpSpPr>
        <p:sp>
          <p:nvSpPr>
            <p:cNvPr id="42" name="Oval 41"/>
            <p:cNvSpPr/>
            <p:nvPr/>
          </p:nvSpPr>
          <p:spPr>
            <a:xfrm>
              <a:off x="23622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1910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019800" y="4038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15200" y="5181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362200" y="6324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191000" y="6324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019800" y="6324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ill Sans "/>
                <a:cs typeface="Gill Sans "/>
              </a:rPr>
              <a:t>Exist</a:t>
            </a:r>
            <a:r>
              <a:rPr lang="en-US" sz="4000" dirty="0" smtClean="0">
                <a:latin typeface="Gill Sans "/>
                <a:cs typeface="Gill Sans "/>
              </a:rPr>
              <a:t> </a:t>
            </a:r>
            <a:r>
              <a:rPr lang="en-US" sz="4000" b="1" dirty="0" smtClean="0">
                <a:latin typeface="Gill Sans "/>
                <a:cs typeface="Gill Sans "/>
              </a:rPr>
              <a:t>Graph-Parallel</a:t>
            </a:r>
            <a:r>
              <a:rPr lang="en-US" sz="4000" dirty="0" smtClean="0">
                <a:latin typeface="Gill Sans "/>
                <a:cs typeface="Gill Sans "/>
              </a:rPr>
              <a:t> </a:t>
            </a:r>
            <a:r>
              <a:rPr lang="en-US" sz="4000" dirty="0" smtClean="0">
                <a:latin typeface="Gill Sans "/>
                <a:cs typeface="Gill Sans "/>
              </a:rPr>
              <a:t>Solution</a:t>
            </a:r>
            <a:endParaRPr lang="en-US" sz="4000" dirty="0">
              <a:latin typeface="Gill Sans "/>
              <a:cs typeface="Gill Sans 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1"/>
            <a:ext cx="8686800" cy="2285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A user-defined</a:t>
            </a:r>
            <a:r>
              <a:rPr lang="en-US" sz="2800" b="1" dirty="0" smtClean="0">
                <a:solidFill>
                  <a:schemeClr val="tx2"/>
                </a:solidFill>
                <a:latin typeface="Gill Sans Light"/>
                <a:cs typeface="Gill Sans Light"/>
              </a:rPr>
              <a:t> Vertex-Program</a:t>
            </a:r>
            <a:r>
              <a:rPr lang="en-US" sz="2800" dirty="0" smtClean="0">
                <a:solidFill>
                  <a:schemeClr val="tx2"/>
                </a:solidFill>
                <a:latin typeface="Gill Sans Light"/>
                <a:cs typeface="Gill Sans Light"/>
              </a:rPr>
              <a:t> </a:t>
            </a:r>
            <a:r>
              <a:rPr lang="en-US" sz="2800" dirty="0" smtClean="0">
                <a:latin typeface="Gill Sans Light"/>
                <a:cs typeface="Gill Sans Light"/>
              </a:rPr>
              <a:t>runs on each vertex</a:t>
            </a:r>
            <a:endParaRPr lang="en-US" sz="2800" b="1" dirty="0" smtClean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US" sz="2800" b="1" dirty="0" smtClean="0">
                <a:latin typeface="Gill Sans Light"/>
                <a:cs typeface="Gill Sans Light"/>
              </a:rPr>
              <a:t>Graph</a:t>
            </a:r>
            <a:r>
              <a:rPr lang="en-US" sz="2400" dirty="0" smtClean="0">
                <a:latin typeface="Gill Sans Light"/>
                <a:cs typeface="Gill Sans Light"/>
              </a:rPr>
              <a:t> constrains </a:t>
            </a:r>
            <a:r>
              <a:rPr lang="en-US" sz="2400" b="1" dirty="0" smtClean="0">
                <a:latin typeface="Gill Sans Light"/>
                <a:cs typeface="Gill Sans Light"/>
              </a:rPr>
              <a:t>interaction</a:t>
            </a:r>
            <a:r>
              <a:rPr lang="en-US" sz="2400" dirty="0" smtClean="0">
                <a:latin typeface="Gill Sans Light"/>
                <a:cs typeface="Gill Sans Light"/>
              </a:rPr>
              <a:t> along edges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Gill Sans Light"/>
                <a:cs typeface="Gill Sans Light"/>
              </a:rPr>
              <a:t>Using </a:t>
            </a:r>
            <a:r>
              <a:rPr lang="en-US" sz="2000" b="1" dirty="0" smtClean="0">
                <a:latin typeface="Gill Sans Light"/>
                <a:cs typeface="Gill Sans Light"/>
              </a:rPr>
              <a:t>messages </a:t>
            </a:r>
            <a:r>
              <a:rPr lang="en-US" sz="2000" b="1" dirty="0" smtClean="0">
                <a:latin typeface="Gill Sans Light"/>
                <a:cs typeface="Gill Sans Light"/>
              </a:rPr>
              <a:t>and Bulk synchronous </a:t>
            </a:r>
            <a:r>
              <a:rPr lang="en-US" sz="2000" dirty="0" smtClean="0">
                <a:solidFill>
                  <a:srgbClr val="1F497D"/>
                </a:solidFill>
                <a:latin typeface="Gill Sans Light"/>
                <a:cs typeface="Gill Sans Light"/>
              </a:rPr>
              <a:t>(e.g. </a:t>
            </a:r>
            <a:r>
              <a:rPr lang="en-US" sz="2400" b="1" dirty="0" err="1" smtClean="0">
                <a:solidFill>
                  <a:srgbClr val="1F497D"/>
                </a:solidFill>
                <a:latin typeface="Gill Sans Light"/>
                <a:cs typeface="Gill Sans Light"/>
              </a:rPr>
              <a:t>Pregel</a:t>
            </a:r>
            <a:r>
              <a:rPr lang="en-US" sz="2000" b="1" dirty="0">
                <a:solidFill>
                  <a:srgbClr val="1F497D"/>
                </a:solidFill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Gill Sans Light"/>
                <a:cs typeface="Gill Sans Light"/>
              </a:rPr>
              <a:t>[PODC</a:t>
            </a:r>
            <a:r>
              <a:rPr lang="en-US" sz="2000" dirty="0">
                <a:solidFill>
                  <a:srgbClr val="1F497D"/>
                </a:solidFill>
                <a:latin typeface="Gill Sans Light"/>
                <a:cs typeface="Gill Sans Light"/>
              </a:rPr>
              <a:t>’09, SIGMOD’</a:t>
            </a:r>
            <a:r>
              <a:rPr lang="en-US" sz="2000" dirty="0" smtClean="0">
                <a:solidFill>
                  <a:srgbClr val="1F497D"/>
                </a:solidFill>
                <a:latin typeface="Gill Sans Light"/>
                <a:cs typeface="Gill Sans Light"/>
              </a:rPr>
              <a:t>10])</a:t>
            </a:r>
            <a:endParaRPr lang="en-US" sz="2000" b="1" dirty="0" smtClean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Gill Sans Light"/>
                <a:cs typeface="Gill Sans Light"/>
              </a:rPr>
              <a:t>Through </a:t>
            </a:r>
            <a:r>
              <a:rPr lang="en-US" sz="2000" b="1" dirty="0" smtClean="0">
                <a:latin typeface="Gill Sans Light"/>
                <a:cs typeface="Gill Sans Light"/>
              </a:rPr>
              <a:t>shared </a:t>
            </a:r>
            <a:r>
              <a:rPr lang="en-US" sz="2000" b="1" dirty="0" smtClean="0">
                <a:latin typeface="Gill Sans Light"/>
                <a:cs typeface="Gill Sans Light"/>
              </a:rPr>
              <a:t>state and A</a:t>
            </a:r>
            <a:r>
              <a:rPr lang="en-US" altLang="zh-CN" sz="2000" b="1" dirty="0" smtClean="0">
                <a:latin typeface="Gill Sans Light"/>
                <a:cs typeface="Gill Sans Light"/>
              </a:rPr>
              <a:t>synchronous</a:t>
            </a:r>
            <a:r>
              <a:rPr lang="en-US" sz="2000" b="1" dirty="0" smtClean="0">
                <a:latin typeface="Gill Sans Light"/>
                <a:cs typeface="Gill Sans Light"/>
              </a:rPr>
              <a:t> </a:t>
            </a:r>
            <a:r>
              <a:rPr lang="en-US" sz="2000" dirty="0" smtClean="0">
                <a:solidFill>
                  <a:srgbClr val="1F497D"/>
                </a:solidFill>
                <a:latin typeface="Gill Sans Light"/>
                <a:cs typeface="Gill Sans Light"/>
              </a:rPr>
              <a:t>(e.g., </a:t>
            </a:r>
            <a:r>
              <a:rPr lang="en-US" sz="2400" b="1" dirty="0" err="1" smtClean="0">
                <a:solidFill>
                  <a:srgbClr val="1F497D"/>
                </a:solidFill>
                <a:latin typeface="Gill Sans Light"/>
                <a:cs typeface="Gill Sans Light"/>
              </a:rPr>
              <a:t>GraphLab</a:t>
            </a:r>
            <a:r>
              <a:rPr lang="en-US" sz="2000" b="1" dirty="0">
                <a:solidFill>
                  <a:srgbClr val="1F497D"/>
                </a:solidFill>
                <a:latin typeface="Gill Sans Light"/>
                <a:cs typeface="Gill Sans Light"/>
              </a:rPr>
              <a:t> </a:t>
            </a:r>
            <a:r>
              <a:rPr lang="en-US" sz="2000" dirty="0">
                <a:solidFill>
                  <a:srgbClr val="1F497D"/>
                </a:solidFill>
                <a:latin typeface="Gill Sans Light"/>
                <a:cs typeface="Gill Sans Light"/>
              </a:rPr>
              <a:t>[</a:t>
            </a:r>
            <a:r>
              <a:rPr lang="en-US" sz="2000" dirty="0" smtClean="0">
                <a:solidFill>
                  <a:srgbClr val="1F497D"/>
                </a:solidFill>
                <a:latin typeface="Gill Sans Light"/>
                <a:cs typeface="Gill Sans Light"/>
              </a:rPr>
              <a:t>UAI</a:t>
            </a:r>
            <a:r>
              <a:rPr lang="en-US" sz="2000" dirty="0">
                <a:solidFill>
                  <a:srgbClr val="1F497D"/>
                </a:solidFill>
                <a:latin typeface="Gill Sans Light"/>
                <a:cs typeface="Gill Sans Light"/>
              </a:rPr>
              <a:t>’10, VLDB’</a:t>
            </a:r>
            <a:r>
              <a:rPr lang="en-US" sz="2000" dirty="0" smtClean="0">
                <a:solidFill>
                  <a:srgbClr val="1F497D"/>
                </a:solidFill>
                <a:latin typeface="Gill Sans Light"/>
                <a:cs typeface="Gill Sans Light"/>
              </a:rPr>
              <a:t>12])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 smtClean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 smtClean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 smtClean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457200" lvl="1" indent="0">
              <a:buNone/>
            </a:pPr>
            <a:endParaRPr lang="en-US" sz="2000" b="1" dirty="0" smtClean="0">
              <a:solidFill>
                <a:srgbClr val="1F497D"/>
              </a:solidFill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US" sz="2400" b="1" dirty="0" smtClean="0">
                <a:latin typeface="Gill Sans Light"/>
                <a:cs typeface="Gill Sans Light"/>
              </a:rPr>
              <a:t>Parallelism</a:t>
            </a:r>
            <a:r>
              <a:rPr lang="en-US" sz="2400" dirty="0" smtClean="0">
                <a:latin typeface="Gill Sans Light"/>
                <a:cs typeface="Gill Sans Light"/>
              </a:rPr>
              <a:t>: </a:t>
            </a:r>
            <a:r>
              <a:rPr lang="en-US" sz="2400" dirty="0">
                <a:latin typeface="Gill Sans Light"/>
                <a:cs typeface="Gill Sans Light"/>
              </a:rPr>
              <a:t>r</a:t>
            </a:r>
            <a:r>
              <a:rPr lang="en-US" sz="2400" dirty="0" smtClean="0">
                <a:latin typeface="Gill Sans Light"/>
                <a:cs typeface="Gill Sans Light"/>
              </a:rPr>
              <a:t>un multiple vertex programs simultaneously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775832" y="3289300"/>
            <a:ext cx="5410200" cy="2743200"/>
            <a:chOff x="2209800" y="3886200"/>
            <a:chExt cx="5410200" cy="2743200"/>
          </a:xfrm>
        </p:grpSpPr>
        <p:cxnSp>
          <p:nvCxnSpPr>
            <p:cNvPr id="13" name="Straight Connector 12"/>
            <p:cNvCxnSpPr>
              <a:stCxn id="4" idx="6"/>
              <a:endCxn id="6" idx="2"/>
            </p:cNvCxnSpPr>
            <p:nvPr/>
          </p:nvCxnSpPr>
          <p:spPr>
            <a:xfrm>
              <a:off x="2667000" y="4114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6"/>
              <a:endCxn id="7" idx="2"/>
            </p:cNvCxnSpPr>
            <p:nvPr/>
          </p:nvCxnSpPr>
          <p:spPr>
            <a:xfrm>
              <a:off x="4495800" y="4114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10" idx="2"/>
            </p:cNvCxnSpPr>
            <p:nvPr/>
          </p:nvCxnSpPr>
          <p:spPr>
            <a:xfrm>
              <a:off x="2667000" y="6400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6"/>
              <a:endCxn id="11" idx="2"/>
            </p:cNvCxnSpPr>
            <p:nvPr/>
          </p:nvCxnSpPr>
          <p:spPr>
            <a:xfrm>
              <a:off x="4495800" y="6400800"/>
              <a:ext cx="1371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0"/>
              <a:endCxn id="7" idx="4"/>
            </p:cNvCxnSpPr>
            <p:nvPr/>
          </p:nvCxnSpPr>
          <p:spPr>
            <a:xfrm flipV="1">
              <a:off x="6096000" y="4343400"/>
              <a:ext cx="0" cy="1828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4" idx="5"/>
              <a:endCxn id="10" idx="1"/>
            </p:cNvCxnSpPr>
            <p:nvPr/>
          </p:nvCxnSpPr>
          <p:spPr>
            <a:xfrm>
              <a:off x="2600045" y="4276445"/>
              <a:ext cx="1505510" cy="1962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" idx="4"/>
              <a:endCxn id="9" idx="0"/>
            </p:cNvCxnSpPr>
            <p:nvPr/>
          </p:nvCxnSpPr>
          <p:spPr>
            <a:xfrm>
              <a:off x="2438400" y="4343400"/>
              <a:ext cx="0" cy="1828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0"/>
              <a:endCxn id="6" idx="4"/>
            </p:cNvCxnSpPr>
            <p:nvPr/>
          </p:nvCxnSpPr>
          <p:spPr>
            <a:xfrm flipV="1">
              <a:off x="4267200" y="4343400"/>
              <a:ext cx="0" cy="1828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7" idx="5"/>
              <a:endCxn id="8" idx="1"/>
            </p:cNvCxnSpPr>
            <p:nvPr/>
          </p:nvCxnSpPr>
          <p:spPr>
            <a:xfrm>
              <a:off x="6257645" y="4276445"/>
              <a:ext cx="972110" cy="819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1" idx="7"/>
              <a:endCxn id="8" idx="3"/>
            </p:cNvCxnSpPr>
            <p:nvPr/>
          </p:nvCxnSpPr>
          <p:spPr>
            <a:xfrm flipV="1">
              <a:off x="6257645" y="5419445"/>
              <a:ext cx="972110" cy="819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6" idx="5"/>
              <a:endCxn id="11" idx="1"/>
            </p:cNvCxnSpPr>
            <p:nvPr/>
          </p:nvCxnSpPr>
          <p:spPr>
            <a:xfrm>
              <a:off x="4428845" y="4276445"/>
              <a:ext cx="1505510" cy="19627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209800" y="3886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038600" y="3886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867400" y="3886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162800" y="5029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09800" y="6172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6172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867400" y="6172200"/>
              <a:ext cx="457200" cy="457200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80632" y="3213100"/>
            <a:ext cx="1219200" cy="1752600"/>
            <a:chOff x="2514600" y="3810000"/>
            <a:chExt cx="1219200" cy="1752600"/>
          </a:xfrm>
        </p:grpSpPr>
        <p:grpSp>
          <p:nvGrpSpPr>
            <p:cNvPr id="53" name="Group 52"/>
            <p:cNvGrpSpPr/>
            <p:nvPr/>
          </p:nvGrpSpPr>
          <p:grpSpPr>
            <a:xfrm>
              <a:off x="2895600" y="3810000"/>
              <a:ext cx="838200" cy="190500"/>
              <a:chOff x="838200" y="4800600"/>
              <a:chExt cx="838200" cy="190500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 rot="3089847">
              <a:off x="2888151" y="4711628"/>
              <a:ext cx="838200" cy="190500"/>
              <a:chOff x="838200" y="4800600"/>
              <a:chExt cx="838200" cy="190500"/>
            </a:xfrm>
          </p:grpSpPr>
          <p:cxnSp>
            <p:nvCxnSpPr>
              <p:cNvPr id="55" name="Straight Arrow Connector 54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57" name="Rectangle 56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 rot="5400000">
              <a:off x="2190750" y="5048250"/>
              <a:ext cx="838200" cy="190500"/>
              <a:chOff x="838200" y="4800600"/>
              <a:chExt cx="838200" cy="190500"/>
            </a:xfrm>
          </p:grpSpPr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1219200" y="4876800"/>
                <a:ext cx="457200" cy="1588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Group 132"/>
              <p:cNvGrpSpPr/>
              <p:nvPr/>
            </p:nvGrpSpPr>
            <p:grpSpPr>
              <a:xfrm>
                <a:off x="838200" y="4800600"/>
                <a:ext cx="381000" cy="190500"/>
                <a:chOff x="762000" y="2971800"/>
                <a:chExt cx="838200" cy="381000"/>
              </a:xfrm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762000" y="2971800"/>
                  <a:ext cx="838200" cy="381000"/>
                </a:xfrm>
                <a:prstGeom prst="rect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 bwMode="auto">
                <a:xfrm rot="10800000">
                  <a:off x="762000" y="2971800"/>
                  <a:ext cx="838200" cy="152400"/>
                </a:xfrm>
                <a:prstGeom prst="triangle">
                  <a:avLst/>
                </a:prstGeom>
                <a:solidFill>
                  <a:schemeClr val="accent6"/>
                </a:solidFill>
                <a:ln w="38100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prstClr val="black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</p:grpSp>
      </p:grpSp>
      <p:sp>
        <p:nvSpPr>
          <p:cNvPr id="86" name="Oval 85"/>
          <p:cNvSpPr/>
          <p:nvPr/>
        </p:nvSpPr>
        <p:spPr>
          <a:xfrm>
            <a:off x="6740273" y="4432300"/>
            <a:ext cx="457200" cy="4572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775832" y="3291763"/>
            <a:ext cx="457200" cy="45720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latin typeface="Gill Sans Light"/>
                <a:cs typeface="Gill Sans Light"/>
              </a:rPr>
              <a:pPr/>
              <a:t>13</a:t>
            </a:fld>
            <a:endParaRPr 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8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5" grpId="0" animBg="1"/>
      <p:bldP spid="3" grpId="0" build="p" bldLvl="2"/>
      <p:bldP spid="86" grpId="0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9200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Gill Sans Light"/>
                <a:cs typeface="Gill Sans Light"/>
              </a:rPr>
              <a:t>Pregel</a:t>
            </a:r>
            <a:r>
              <a:rPr lang="en-US" sz="4800" dirty="0" smtClean="0">
                <a:latin typeface="Gill Sans Light"/>
                <a:cs typeface="Gill Sans Light"/>
              </a:rPr>
              <a:t> in Graph-Parallel</a:t>
            </a:r>
            <a:endParaRPr lang="en-US" sz="4800" dirty="0">
              <a:latin typeface="Gill Sans Light"/>
              <a:cs typeface="Gill Sans Light"/>
            </a:endParaRPr>
          </a:p>
        </p:txBody>
      </p:sp>
      <p:grpSp>
        <p:nvGrpSpPr>
          <p:cNvPr id="101" name="Group 172"/>
          <p:cNvGrpSpPr/>
          <p:nvPr/>
        </p:nvGrpSpPr>
        <p:grpSpPr>
          <a:xfrm>
            <a:off x="7467600" y="1905000"/>
            <a:ext cx="990600" cy="3886200"/>
            <a:chOff x="7772400" y="1981200"/>
            <a:chExt cx="990600" cy="3352800"/>
          </a:xfrm>
        </p:grpSpPr>
        <p:sp>
          <p:nvSpPr>
            <p:cNvPr id="102" name="Right Arrow 169"/>
            <p:cNvSpPr/>
            <p:nvPr/>
          </p:nvSpPr>
          <p:spPr bwMode="auto">
            <a:xfrm>
              <a:off x="7772400" y="3429000"/>
              <a:ext cx="457200" cy="53340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70"/>
            <p:cNvSpPr/>
            <p:nvPr/>
          </p:nvSpPr>
          <p:spPr bwMode="auto">
            <a:xfrm rot="5400000">
              <a:off x="6858000" y="3429000"/>
              <a:ext cx="33528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Barrier</a:t>
              </a:r>
            </a:p>
          </p:txBody>
        </p:sp>
      </p:grpSp>
      <p:grpSp>
        <p:nvGrpSpPr>
          <p:cNvPr id="104" name="Group 30"/>
          <p:cNvGrpSpPr/>
          <p:nvPr/>
        </p:nvGrpSpPr>
        <p:grpSpPr>
          <a:xfrm>
            <a:off x="609600" y="2857500"/>
            <a:ext cx="2667000" cy="2857500"/>
            <a:chOff x="1066800" y="2667000"/>
            <a:chExt cx="2133600" cy="2286000"/>
          </a:xfrm>
        </p:grpSpPr>
        <p:cxnSp>
          <p:nvCxnSpPr>
            <p:cNvPr id="156" name="Straight Connector 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Oval 21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169" name="Oval 16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170" name="Oval 17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171" name="Oval 18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174" name="Oval 19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186" name="Oval 22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187" name="Oval 23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</p:grpSp>
      <p:pic>
        <p:nvPicPr>
          <p:cNvPr id="188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2400300"/>
            <a:ext cx="457200" cy="721330"/>
          </a:xfrm>
          <a:prstGeom prst="rect">
            <a:avLst/>
          </a:prstGeom>
          <a:noFill/>
        </p:spPr>
      </p:pic>
      <p:pic>
        <p:nvPicPr>
          <p:cNvPr id="189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400300"/>
            <a:ext cx="457200" cy="721330"/>
          </a:xfrm>
          <a:prstGeom prst="rect">
            <a:avLst/>
          </a:prstGeom>
          <a:noFill/>
        </p:spPr>
      </p:pic>
      <p:pic>
        <p:nvPicPr>
          <p:cNvPr id="190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695700"/>
            <a:ext cx="457200" cy="721330"/>
          </a:xfrm>
          <a:prstGeom prst="rect">
            <a:avLst/>
          </a:prstGeom>
          <a:noFill/>
        </p:spPr>
      </p:pic>
      <p:pic>
        <p:nvPicPr>
          <p:cNvPr id="191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3314700"/>
            <a:ext cx="457200" cy="721330"/>
          </a:xfrm>
          <a:prstGeom prst="rect">
            <a:avLst/>
          </a:prstGeom>
          <a:noFill/>
        </p:spPr>
      </p:pic>
      <p:pic>
        <p:nvPicPr>
          <p:cNvPr id="192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686300"/>
            <a:ext cx="457200" cy="721330"/>
          </a:xfrm>
          <a:prstGeom prst="rect">
            <a:avLst/>
          </a:prstGeom>
          <a:noFill/>
        </p:spPr>
      </p:pic>
      <p:pic>
        <p:nvPicPr>
          <p:cNvPr id="193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4914900"/>
            <a:ext cx="457200" cy="721330"/>
          </a:xfrm>
          <a:prstGeom prst="rect">
            <a:avLst/>
          </a:prstGeom>
          <a:noFill/>
        </p:spPr>
      </p:pic>
      <p:pic>
        <p:nvPicPr>
          <p:cNvPr id="194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076700"/>
            <a:ext cx="457200" cy="721330"/>
          </a:xfrm>
          <a:prstGeom prst="rect">
            <a:avLst/>
          </a:prstGeom>
          <a:noFill/>
        </p:spPr>
      </p:pic>
      <p:grpSp>
        <p:nvGrpSpPr>
          <p:cNvPr id="195" name="Group 42"/>
          <p:cNvGrpSpPr/>
          <p:nvPr/>
        </p:nvGrpSpPr>
        <p:grpSpPr>
          <a:xfrm>
            <a:off x="4316018" y="2895600"/>
            <a:ext cx="2667000" cy="2857500"/>
            <a:chOff x="1066800" y="2667000"/>
            <a:chExt cx="2133600" cy="2286000"/>
          </a:xfrm>
        </p:grpSpPr>
        <p:cxnSp>
          <p:nvCxnSpPr>
            <p:cNvPr id="196" name="Straight Connector 4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4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4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4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4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4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4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5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5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5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6" name="Oval 53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207" name="Oval 54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208" name="Oval 55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209" name="Oval 56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210" name="Oval 57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211" name="Oval 58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  <p:sp>
          <p:nvSpPr>
            <p:cNvPr id="212" name="Oval 59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213" name="Group 72"/>
          <p:cNvGrpSpPr/>
          <p:nvPr/>
        </p:nvGrpSpPr>
        <p:grpSpPr>
          <a:xfrm>
            <a:off x="5459018" y="2781300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14" name="Straight Arrow Connector 66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1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16" name="Rectangle 63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Isosceles Triangle 64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8" name="Group 73"/>
          <p:cNvGrpSpPr/>
          <p:nvPr/>
        </p:nvGrpSpPr>
        <p:grpSpPr>
          <a:xfrm rot="17696688">
            <a:off x="4319600" y="3601526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19" name="Straight Arrow Connector 7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21" name="Rectangle 7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Isosceles Triangle 7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3" name="Group 78"/>
          <p:cNvGrpSpPr/>
          <p:nvPr/>
        </p:nvGrpSpPr>
        <p:grpSpPr>
          <a:xfrm rot="19876540">
            <a:off x="4702814" y="4034938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24" name="Straight Arrow Connector 7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26" name="Rectangle 8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Isosceles Triangle 8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8" name="Group 83"/>
          <p:cNvGrpSpPr/>
          <p:nvPr/>
        </p:nvGrpSpPr>
        <p:grpSpPr>
          <a:xfrm rot="17696688">
            <a:off x="6319914" y="4744525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29" name="Straight Arrow Connector 8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31" name="Rectangle 8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Isosceles Triangle 8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3" name="Group 88"/>
          <p:cNvGrpSpPr/>
          <p:nvPr/>
        </p:nvGrpSpPr>
        <p:grpSpPr>
          <a:xfrm rot="15609024">
            <a:off x="6424657" y="3534367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34" name="Straight Arrow Connector 8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36" name="Rectangle 9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Isosceles Triangle 9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8" name="Group 93"/>
          <p:cNvGrpSpPr/>
          <p:nvPr/>
        </p:nvGrpSpPr>
        <p:grpSpPr>
          <a:xfrm rot="19150095">
            <a:off x="5651134" y="3298844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39" name="Straight Arrow Connector 9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41" name="Rectangle 9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Isosceles Triangle 9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3" name="Group 98"/>
          <p:cNvGrpSpPr/>
          <p:nvPr/>
        </p:nvGrpSpPr>
        <p:grpSpPr>
          <a:xfrm rot="20073751">
            <a:off x="5535501" y="5429919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44" name="Straight Arrow Connector 9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46" name="Rectangle 10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Isosceles Triangle 10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8" name="Group 103"/>
          <p:cNvGrpSpPr/>
          <p:nvPr/>
        </p:nvGrpSpPr>
        <p:grpSpPr>
          <a:xfrm rot="3044479">
            <a:off x="4187068" y="5146198"/>
            <a:ext cx="838200" cy="190500"/>
            <a:chOff x="6705600" y="2133600"/>
            <a:chExt cx="838200" cy="190500"/>
          </a:xfrm>
          <a:solidFill>
            <a:schemeClr val="accent1">
              <a:lumMod val="60000"/>
              <a:lumOff val="40000"/>
            </a:schemeClr>
          </a:solidFill>
        </p:grpSpPr>
        <p:cxnSp>
          <p:nvCxnSpPr>
            <p:cNvPr id="249" name="Straight Arrow Connector 10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51" name="Rectangle 10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Isosceles Triangle 10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53" name="Group 108"/>
          <p:cNvGrpSpPr/>
          <p:nvPr/>
        </p:nvGrpSpPr>
        <p:grpSpPr>
          <a:xfrm rot="3953199">
            <a:off x="5755277" y="4364793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54" name="Straight Arrow Connector 10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56" name="Rectangle 11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Isosceles Triangle 11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58" name="Group 113"/>
          <p:cNvGrpSpPr/>
          <p:nvPr/>
        </p:nvGrpSpPr>
        <p:grpSpPr>
          <a:xfrm rot="17428016">
            <a:off x="4956535" y="4583024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59" name="Straight Arrow Connector 11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61" name="Rectangle 11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Isosceles Triangle 11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63" name="Group 118"/>
          <p:cNvGrpSpPr/>
          <p:nvPr/>
        </p:nvGrpSpPr>
        <p:grpSpPr>
          <a:xfrm flipH="1">
            <a:off x="5382818" y="3124200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64" name="Straight Arrow Connector 11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66" name="Rectangle 12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Isosceles Triangle 12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68" name="Group 123"/>
          <p:cNvGrpSpPr/>
          <p:nvPr/>
        </p:nvGrpSpPr>
        <p:grpSpPr>
          <a:xfrm rot="17611685" flipH="1">
            <a:off x="4679393" y="3597268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69" name="Straight Arrow Connector 12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71" name="Rectangle 12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Isosceles Triangle 12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73" name="Group 128"/>
          <p:cNvGrpSpPr/>
          <p:nvPr/>
        </p:nvGrpSpPr>
        <p:grpSpPr>
          <a:xfrm rot="19860717" flipH="1">
            <a:off x="4717384" y="4382175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74" name="Straight Arrow Connector 12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76" name="Rectangle 13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Isosceles Triangle 13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78" name="Group 133"/>
          <p:cNvGrpSpPr/>
          <p:nvPr/>
        </p:nvGrpSpPr>
        <p:grpSpPr>
          <a:xfrm rot="2931521" flipH="1">
            <a:off x="4495458" y="4936663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79" name="Straight Arrow Connector 13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81" name="Rectangle 13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Isosceles Triangle 13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83" name="Group 138"/>
          <p:cNvGrpSpPr/>
          <p:nvPr/>
        </p:nvGrpSpPr>
        <p:grpSpPr>
          <a:xfrm rot="17336772" flipH="1">
            <a:off x="5189882" y="4811429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84" name="Straight Arrow Connector 13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86" name="Rectangle 14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Isosceles Triangle 14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88" name="Group 143"/>
          <p:cNvGrpSpPr/>
          <p:nvPr/>
        </p:nvGrpSpPr>
        <p:grpSpPr>
          <a:xfrm rot="19968762" flipH="1">
            <a:off x="5342282" y="5114936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89" name="Straight Arrow Connector 14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91" name="Rectangle 14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Isosceles Triangle 14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93" name="Group 148"/>
          <p:cNvGrpSpPr/>
          <p:nvPr/>
        </p:nvGrpSpPr>
        <p:grpSpPr>
          <a:xfrm rot="4129500" flipH="1">
            <a:off x="5368399" y="4434220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94" name="Straight Arrow Connector 14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296" name="Rectangle 15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Isosceles Triangle 15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98" name="Group 153"/>
          <p:cNvGrpSpPr/>
          <p:nvPr/>
        </p:nvGrpSpPr>
        <p:grpSpPr>
          <a:xfrm rot="15507997" flipH="1">
            <a:off x="6123448" y="3666971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299" name="Straight Arrow Connector 15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301" name="Rectangle 15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Isosceles Triangle 15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3" name="Group 158"/>
          <p:cNvGrpSpPr/>
          <p:nvPr/>
        </p:nvGrpSpPr>
        <p:grpSpPr>
          <a:xfrm rot="17694349" flipH="1">
            <a:off x="6107306" y="4522675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304" name="Straight Arrow Connector 15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306" name="Rectangle 16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Isosceles Triangle 16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8" name="Group 163"/>
          <p:cNvGrpSpPr/>
          <p:nvPr/>
        </p:nvGrpSpPr>
        <p:grpSpPr>
          <a:xfrm rot="19050061" flipH="1">
            <a:off x="5836204" y="3610912"/>
            <a:ext cx="838200" cy="190500"/>
            <a:chOff x="6705600" y="2133600"/>
            <a:chExt cx="838200" cy="190500"/>
          </a:xfrm>
          <a:solidFill>
            <a:srgbClr val="95B3D7"/>
          </a:solidFill>
        </p:grpSpPr>
        <p:cxnSp>
          <p:nvCxnSpPr>
            <p:cNvPr id="309" name="Straight Arrow Connector 16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0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  <a:grpFill/>
          </p:grpSpPr>
          <p:sp>
            <p:nvSpPr>
              <p:cNvPr id="311" name="Rectangle 16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Isosceles Triangle 16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grpFill/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smtClean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13" name="TextBox 173"/>
          <p:cNvSpPr txBox="1"/>
          <p:nvPr/>
        </p:nvSpPr>
        <p:spPr>
          <a:xfrm>
            <a:off x="1355127" y="1790700"/>
            <a:ext cx="1740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Compute</a:t>
            </a:r>
            <a:endParaRPr lang="en-US" sz="3200" b="1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14" name="TextBox 174"/>
          <p:cNvSpPr txBox="1"/>
          <p:nvPr/>
        </p:nvSpPr>
        <p:spPr>
          <a:xfrm>
            <a:off x="4315316" y="1790700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Communicate</a:t>
            </a:r>
            <a:endParaRPr lang="en-US" sz="3200" b="1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15" name="U-Turn Arrow 175"/>
          <p:cNvSpPr/>
          <p:nvPr/>
        </p:nvSpPr>
        <p:spPr bwMode="auto">
          <a:xfrm rot="10800000">
            <a:off x="1371600" y="5867399"/>
            <a:ext cx="7010400" cy="609600"/>
          </a:xfrm>
          <a:prstGeom prst="uturnArrow">
            <a:avLst>
              <a:gd name="adj1" fmla="val 28507"/>
              <a:gd name="adj2" fmla="val 25000"/>
              <a:gd name="adj3" fmla="val 28326"/>
              <a:gd name="adj4" fmla="val 46309"/>
              <a:gd name="adj5" fmla="val 10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</a:endParaRPr>
          </a:p>
        </p:txBody>
      </p:sp>
      <p:sp>
        <p:nvSpPr>
          <p:cNvPr id="31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29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3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Gill Sans Light"/>
                <a:cs typeface="Gill Sans Light"/>
              </a:rPr>
              <a:t>Bulk synchronous computation can be highly inefficient.</a:t>
            </a:r>
            <a:endParaRPr lang="en-US" i="1" dirty="0">
              <a:latin typeface="Gill Sans Light"/>
              <a:cs typeface="Gill Sans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85800" y="3711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Gill Sans Light"/>
                <a:ea typeface="+mj-ea"/>
                <a:cs typeface="Gill Sans Light"/>
              </a:rPr>
              <a:t>Example:</a:t>
            </a:r>
            <a:r>
              <a:rPr kumimoji="0" lang="en-US" sz="4000" b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Gill Sans Light"/>
                <a:ea typeface="+mj-ea"/>
                <a:cs typeface="Gill Sans Light"/>
              </a:rPr>
              <a:t/>
            </a:r>
            <a:br>
              <a:rPr kumimoji="0" lang="en-US" sz="4000" b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Gill Sans Light"/>
                <a:ea typeface="+mj-ea"/>
                <a:cs typeface="Gill Sans Light"/>
              </a:rPr>
            </a:br>
            <a:r>
              <a:rPr kumimoji="0" lang="en-US" sz="4000" b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Gill Sans Light"/>
                <a:ea typeface="+mj-ea"/>
                <a:cs typeface="Gill Sans Light"/>
              </a:rPr>
              <a:t>Loopy Belief Propagation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Gill Sans Light"/>
              <a:ea typeface="+mj-ea"/>
              <a:cs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4014" y="1219200"/>
            <a:ext cx="248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Gill Sans Light"/>
                <a:cs typeface="Gill Sans Light"/>
              </a:rPr>
              <a:t>Problem</a:t>
            </a:r>
            <a:endParaRPr lang="en-US" sz="5400" b="1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30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6172200" y="3810000"/>
            <a:ext cx="838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Gill Sans Light"/>
                <a:cs typeface="Gill Sans Light"/>
              </a:rPr>
              <a:t>Loopy Belief Propagation (Loopy BP)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2671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Iteratively estimate the “beliefs” about vertices</a:t>
            </a:r>
          </a:p>
          <a:p>
            <a:pPr lvl="1"/>
            <a:r>
              <a:rPr lang="en-US" dirty="0" smtClean="0">
                <a:latin typeface="Gill Sans Light"/>
                <a:cs typeface="Gill Sans Light"/>
              </a:rPr>
              <a:t>Read </a:t>
            </a:r>
            <a:r>
              <a:rPr lang="en-US" dirty="0" smtClean="0">
                <a:solidFill>
                  <a:srgbClr val="00B050"/>
                </a:solidFill>
                <a:latin typeface="Gill Sans Light"/>
                <a:cs typeface="Gill Sans Light"/>
              </a:rPr>
              <a:t>in messages</a:t>
            </a:r>
          </a:p>
          <a:p>
            <a:pPr lvl="1"/>
            <a:r>
              <a:rPr lang="en-US" dirty="0" smtClean="0">
                <a:latin typeface="Gill Sans Light"/>
                <a:cs typeface="Gill Sans Light"/>
              </a:rPr>
              <a:t>Updates marginal</a:t>
            </a:r>
            <a:br>
              <a:rPr lang="en-US" dirty="0" smtClean="0">
                <a:latin typeface="Gill Sans Light"/>
                <a:cs typeface="Gill Sans Light"/>
              </a:rPr>
            </a:br>
            <a:r>
              <a:rPr lang="en-US" dirty="0" smtClean="0">
                <a:latin typeface="Gill Sans Light"/>
                <a:cs typeface="Gill Sans Light"/>
              </a:rPr>
              <a:t>estimate (</a:t>
            </a:r>
            <a:r>
              <a:rPr lang="en-US" b="1" dirty="0" smtClean="0">
                <a:latin typeface="Gill Sans Light"/>
                <a:cs typeface="Gill Sans Light"/>
              </a:rPr>
              <a:t>belief</a:t>
            </a:r>
            <a:r>
              <a:rPr lang="en-US" dirty="0" smtClean="0">
                <a:latin typeface="Gill Sans Light"/>
                <a:cs typeface="Gill Sans Light"/>
              </a:rPr>
              <a:t>)</a:t>
            </a:r>
          </a:p>
          <a:p>
            <a:pPr lvl="1"/>
            <a:r>
              <a:rPr lang="en-US" dirty="0" smtClean="0">
                <a:latin typeface="Gill Sans Light"/>
                <a:cs typeface="Gill Sans Light"/>
              </a:rPr>
              <a:t>Send updated </a:t>
            </a:r>
            <a:br>
              <a:rPr lang="en-US" dirty="0" smtClean="0">
                <a:latin typeface="Gill Sans Light"/>
                <a:cs typeface="Gill Sans Light"/>
              </a:rPr>
            </a:br>
            <a:r>
              <a:rPr lang="en-US" dirty="0" smtClean="0">
                <a:solidFill>
                  <a:srgbClr val="C00000"/>
                </a:solidFill>
                <a:latin typeface="Gill Sans Light"/>
                <a:cs typeface="Gill Sans Light"/>
              </a:rPr>
              <a:t>out messages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Repeat for all variables</a:t>
            </a:r>
            <a:br>
              <a:rPr lang="en-US" dirty="0" smtClean="0">
                <a:latin typeface="Gill Sans Light"/>
                <a:cs typeface="Gill Sans Light"/>
              </a:rPr>
            </a:br>
            <a:r>
              <a:rPr lang="en-US" dirty="0" smtClean="0">
                <a:latin typeface="Gill Sans Light"/>
                <a:cs typeface="Gill Sans Light"/>
              </a:rPr>
              <a:t>until convergence</a:t>
            </a:r>
          </a:p>
        </p:txBody>
      </p:sp>
      <p:cxnSp>
        <p:nvCxnSpPr>
          <p:cNvPr id="56" name="Straight Connector 55"/>
          <p:cNvCxnSpPr>
            <a:stCxn id="188" idx="6"/>
            <a:endCxn id="38" idx="2"/>
          </p:cNvCxnSpPr>
          <p:nvPr/>
        </p:nvCxnSpPr>
        <p:spPr>
          <a:xfrm>
            <a:off x="5245100" y="2758017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6"/>
            <a:endCxn id="49" idx="2"/>
          </p:cNvCxnSpPr>
          <p:nvPr/>
        </p:nvCxnSpPr>
        <p:spPr>
          <a:xfrm>
            <a:off x="5245100" y="4267200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6"/>
            <a:endCxn id="53" idx="2"/>
          </p:cNvCxnSpPr>
          <p:nvPr/>
        </p:nvCxnSpPr>
        <p:spPr>
          <a:xfrm>
            <a:off x="5245100" y="5776383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53" idx="0"/>
          </p:cNvCxnSpPr>
          <p:nvPr/>
        </p:nvCxnSpPr>
        <p:spPr>
          <a:xfrm rot="5400000">
            <a:off x="6949017" y="4267200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4"/>
            <a:endCxn id="52" idx="0"/>
          </p:cNvCxnSpPr>
          <p:nvPr/>
        </p:nvCxnSpPr>
        <p:spPr>
          <a:xfrm rot="5400000">
            <a:off x="5342467" y="4267200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8" idx="4"/>
            <a:endCxn id="51" idx="0"/>
          </p:cNvCxnSpPr>
          <p:nvPr/>
        </p:nvCxnSpPr>
        <p:spPr>
          <a:xfrm rot="5400000">
            <a:off x="3735917" y="4267200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4758267" y="251460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64817" y="251460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971367" y="251460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758267" y="4023783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364817" y="4023783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971367" y="4023783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758267" y="553296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364817" y="553296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971367" y="553296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5181600" y="2895600"/>
            <a:ext cx="2819400" cy="2743200"/>
            <a:chOff x="5181600" y="2895600"/>
            <a:chExt cx="2819400" cy="2743200"/>
          </a:xfrm>
        </p:grpSpPr>
        <p:sp>
          <p:nvSpPr>
            <p:cNvPr id="72" name="Arc 71"/>
            <p:cNvSpPr/>
            <p:nvPr/>
          </p:nvSpPr>
          <p:spPr>
            <a:xfrm>
              <a:off x="6400800" y="2895600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3" name="Arc 72"/>
            <p:cNvSpPr/>
            <p:nvPr/>
          </p:nvSpPr>
          <p:spPr>
            <a:xfrm rot="5400000">
              <a:off x="7048500" y="3771900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4" name="Arc 73"/>
            <p:cNvSpPr/>
            <p:nvPr/>
          </p:nvSpPr>
          <p:spPr>
            <a:xfrm rot="10800000">
              <a:off x="6096000" y="4419600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5" name="Arc 74"/>
            <p:cNvSpPr/>
            <p:nvPr/>
          </p:nvSpPr>
          <p:spPr>
            <a:xfrm rot="16200000">
              <a:off x="5448300" y="3467100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5181600" y="2895600"/>
            <a:ext cx="2819400" cy="2743200"/>
            <a:chOff x="5181600" y="2895600"/>
            <a:chExt cx="2819400" cy="2743200"/>
          </a:xfrm>
        </p:grpSpPr>
        <p:sp>
          <p:nvSpPr>
            <p:cNvPr id="79" name="Arc 78"/>
            <p:cNvSpPr/>
            <p:nvPr/>
          </p:nvSpPr>
          <p:spPr>
            <a:xfrm>
              <a:off x="6400800" y="4419600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0" name="Arc 79"/>
            <p:cNvSpPr/>
            <p:nvPr/>
          </p:nvSpPr>
          <p:spPr>
            <a:xfrm rot="16200000">
              <a:off x="7048500" y="3467101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1" name="Arc 80"/>
            <p:cNvSpPr/>
            <p:nvPr/>
          </p:nvSpPr>
          <p:spPr>
            <a:xfrm rot="5400000">
              <a:off x="5448300" y="3771900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2" name="Arc 81"/>
            <p:cNvSpPr/>
            <p:nvPr/>
          </p:nvSpPr>
          <p:spPr>
            <a:xfrm rot="10800000">
              <a:off x="6096001" y="2895600"/>
              <a:ext cx="685800" cy="1219200"/>
            </a:xfrm>
            <a:prstGeom prst="arc">
              <a:avLst>
                <a:gd name="adj1" fmla="val 16909292"/>
                <a:gd name="adj2" fmla="val 4537409"/>
              </a:avLst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6419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build="p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ill Sans Light"/>
                <a:cs typeface="Gill Sans Light"/>
              </a:rPr>
              <a:t>Bulk Synchronous</a:t>
            </a:r>
            <a:r>
              <a:rPr lang="en-US" sz="4000" dirty="0" smtClean="0">
                <a:latin typeface="Gill Sans Light"/>
                <a:cs typeface="Gill Sans Light"/>
              </a:rPr>
              <a:t> Loopy BP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Often considered embarrassingly parallel </a:t>
            </a:r>
          </a:p>
          <a:p>
            <a:pPr lvl="1"/>
            <a:r>
              <a:rPr lang="en-US" dirty="0" smtClean="0">
                <a:latin typeface="Gill Sans Light"/>
                <a:cs typeface="Gill Sans Light"/>
              </a:rPr>
              <a:t>Associate processor </a:t>
            </a:r>
            <a:br>
              <a:rPr lang="en-US" dirty="0" smtClean="0">
                <a:latin typeface="Gill Sans Light"/>
                <a:cs typeface="Gill Sans Light"/>
              </a:rPr>
            </a:br>
            <a:r>
              <a:rPr lang="en-US" dirty="0" smtClean="0">
                <a:latin typeface="Gill Sans Light"/>
                <a:cs typeface="Gill Sans Light"/>
              </a:rPr>
              <a:t>with each vertex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Gill Sans Light"/>
                <a:cs typeface="Gill Sans Light"/>
              </a:rPr>
              <a:t>Receive all messages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  <a:latin typeface="Gill Sans Light"/>
                <a:cs typeface="Gill Sans Light"/>
              </a:rPr>
              <a:t>Update all beliefs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Gill Sans Light"/>
                <a:cs typeface="Gill Sans Light"/>
              </a:rPr>
              <a:t>Send all messages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Proposed by:</a:t>
            </a:r>
          </a:p>
          <a:p>
            <a:pPr lvl="1"/>
            <a:r>
              <a:rPr lang="en-US" sz="2000" dirty="0" err="1" smtClean="0">
                <a:latin typeface="Gill Sans Light"/>
                <a:cs typeface="Gill Sans Light"/>
              </a:rPr>
              <a:t>Brunton</a:t>
            </a:r>
            <a:r>
              <a:rPr lang="en-US" sz="2000" dirty="0" smtClean="0">
                <a:latin typeface="Gill Sans Light"/>
                <a:cs typeface="Gill Sans Light"/>
              </a:rPr>
              <a:t> et al. CRV’06</a:t>
            </a:r>
          </a:p>
          <a:p>
            <a:pPr lvl="1"/>
            <a:r>
              <a:rPr lang="en-US" sz="2000" dirty="0" err="1" smtClean="0">
                <a:latin typeface="Gill Sans Light"/>
                <a:cs typeface="Gill Sans Light"/>
              </a:rPr>
              <a:t>Mendiburu</a:t>
            </a:r>
            <a:r>
              <a:rPr lang="en-US" sz="2000" dirty="0" smtClean="0">
                <a:latin typeface="Gill Sans Light"/>
                <a:cs typeface="Gill Sans Light"/>
              </a:rPr>
              <a:t> et al. GECC’07</a:t>
            </a:r>
          </a:p>
          <a:p>
            <a:pPr lvl="1"/>
            <a:r>
              <a:rPr lang="en-US" sz="2000" dirty="0" err="1" smtClean="0">
                <a:latin typeface="Gill Sans Light"/>
                <a:cs typeface="Gill Sans Light"/>
              </a:rPr>
              <a:t>Kang,et</a:t>
            </a:r>
            <a:r>
              <a:rPr lang="en-US" sz="2000" dirty="0" smtClean="0">
                <a:latin typeface="Gill Sans Light"/>
                <a:cs typeface="Gill Sans Light"/>
              </a:rPr>
              <a:t> al.  LDMTA’10</a:t>
            </a:r>
          </a:p>
          <a:p>
            <a:pPr lvl="1"/>
            <a:r>
              <a:rPr lang="en-US" sz="2000" dirty="0" smtClean="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56" name="Straight Connector 55"/>
          <p:cNvCxnSpPr>
            <a:stCxn id="188" idx="6"/>
            <a:endCxn id="38" idx="2"/>
          </p:cNvCxnSpPr>
          <p:nvPr/>
        </p:nvCxnSpPr>
        <p:spPr>
          <a:xfrm>
            <a:off x="5245100" y="2758017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7" idx="6"/>
            <a:endCxn id="49" idx="2"/>
          </p:cNvCxnSpPr>
          <p:nvPr/>
        </p:nvCxnSpPr>
        <p:spPr>
          <a:xfrm>
            <a:off x="5245100" y="4267200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6"/>
            <a:endCxn id="53" idx="2"/>
          </p:cNvCxnSpPr>
          <p:nvPr/>
        </p:nvCxnSpPr>
        <p:spPr>
          <a:xfrm>
            <a:off x="5245100" y="5776383"/>
            <a:ext cx="2726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8" idx="4"/>
            <a:endCxn id="53" idx="0"/>
          </p:cNvCxnSpPr>
          <p:nvPr/>
        </p:nvCxnSpPr>
        <p:spPr>
          <a:xfrm rot="5400000">
            <a:off x="6949017" y="4267200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7" idx="4"/>
            <a:endCxn id="52" idx="0"/>
          </p:cNvCxnSpPr>
          <p:nvPr/>
        </p:nvCxnSpPr>
        <p:spPr>
          <a:xfrm rot="5400000">
            <a:off x="5342467" y="4267200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8" idx="4"/>
            <a:endCxn id="51" idx="0"/>
          </p:cNvCxnSpPr>
          <p:nvPr/>
        </p:nvCxnSpPr>
        <p:spPr>
          <a:xfrm rot="5400000">
            <a:off x="3735917" y="4267200"/>
            <a:ext cx="25315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 bwMode="auto">
          <a:xfrm>
            <a:off x="4758267" y="251460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364817" y="251460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971367" y="2514600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758267" y="4023783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364817" y="4023783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971367" y="4023783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758267" y="553296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364817" y="553296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971367" y="5532967"/>
            <a:ext cx="486833" cy="48683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 smtClean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4" name="Group 170"/>
          <p:cNvGrpSpPr/>
          <p:nvPr/>
        </p:nvGrpSpPr>
        <p:grpSpPr>
          <a:xfrm>
            <a:off x="4724400" y="2547367"/>
            <a:ext cx="468987" cy="424433"/>
            <a:chOff x="838200" y="718566"/>
            <a:chExt cx="3352800" cy="3034285"/>
          </a:xfrm>
        </p:grpSpPr>
        <p:sp>
          <p:nvSpPr>
            <p:cNvPr id="170" name="Freeform 169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48132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5" name="Group 171"/>
          <p:cNvGrpSpPr/>
          <p:nvPr/>
        </p:nvGrpSpPr>
        <p:grpSpPr>
          <a:xfrm>
            <a:off x="6324600" y="2547367"/>
            <a:ext cx="468987" cy="424433"/>
            <a:chOff x="838200" y="718566"/>
            <a:chExt cx="3352800" cy="3034285"/>
          </a:xfrm>
        </p:grpSpPr>
        <p:sp>
          <p:nvSpPr>
            <p:cNvPr id="173" name="Freeform 172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74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6" name="Group 174"/>
          <p:cNvGrpSpPr/>
          <p:nvPr/>
        </p:nvGrpSpPr>
        <p:grpSpPr>
          <a:xfrm>
            <a:off x="7989213" y="2547367"/>
            <a:ext cx="468987" cy="424433"/>
            <a:chOff x="838200" y="718566"/>
            <a:chExt cx="3352800" cy="3034285"/>
          </a:xfrm>
        </p:grpSpPr>
        <p:sp>
          <p:nvSpPr>
            <p:cNvPr id="176" name="Freeform 175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77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7" name="Group 177"/>
          <p:cNvGrpSpPr/>
          <p:nvPr/>
        </p:nvGrpSpPr>
        <p:grpSpPr>
          <a:xfrm>
            <a:off x="4724400" y="4038600"/>
            <a:ext cx="468987" cy="424433"/>
            <a:chOff x="838200" y="718566"/>
            <a:chExt cx="3352800" cy="3034285"/>
          </a:xfrm>
        </p:grpSpPr>
        <p:sp>
          <p:nvSpPr>
            <p:cNvPr id="179" name="Freeform 178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80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8" name="Group 180"/>
          <p:cNvGrpSpPr/>
          <p:nvPr/>
        </p:nvGrpSpPr>
        <p:grpSpPr>
          <a:xfrm>
            <a:off x="6324600" y="4038600"/>
            <a:ext cx="468987" cy="424433"/>
            <a:chOff x="838200" y="718566"/>
            <a:chExt cx="3352800" cy="3034285"/>
          </a:xfrm>
        </p:grpSpPr>
        <p:sp>
          <p:nvSpPr>
            <p:cNvPr id="182" name="Freeform 181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83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9" name="Group 183"/>
          <p:cNvGrpSpPr/>
          <p:nvPr/>
        </p:nvGrpSpPr>
        <p:grpSpPr>
          <a:xfrm>
            <a:off x="7989213" y="4038600"/>
            <a:ext cx="468987" cy="424433"/>
            <a:chOff x="838200" y="718566"/>
            <a:chExt cx="3352800" cy="3034285"/>
          </a:xfrm>
        </p:grpSpPr>
        <p:sp>
          <p:nvSpPr>
            <p:cNvPr id="185" name="Freeform 184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86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0" name="Group 186"/>
          <p:cNvGrpSpPr/>
          <p:nvPr/>
        </p:nvGrpSpPr>
        <p:grpSpPr>
          <a:xfrm>
            <a:off x="4724400" y="5562600"/>
            <a:ext cx="468987" cy="424433"/>
            <a:chOff x="838200" y="718566"/>
            <a:chExt cx="3352800" cy="3034285"/>
          </a:xfrm>
        </p:grpSpPr>
        <p:sp>
          <p:nvSpPr>
            <p:cNvPr id="189" name="Freeform 188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90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1" name="Group 190"/>
          <p:cNvGrpSpPr/>
          <p:nvPr/>
        </p:nvGrpSpPr>
        <p:grpSpPr>
          <a:xfrm>
            <a:off x="6324600" y="5562600"/>
            <a:ext cx="468987" cy="424433"/>
            <a:chOff x="838200" y="718566"/>
            <a:chExt cx="3352800" cy="3034285"/>
          </a:xfrm>
        </p:grpSpPr>
        <p:sp>
          <p:nvSpPr>
            <p:cNvPr id="192" name="Freeform 191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93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2" name="Group 193"/>
          <p:cNvGrpSpPr/>
          <p:nvPr/>
        </p:nvGrpSpPr>
        <p:grpSpPr>
          <a:xfrm>
            <a:off x="7989213" y="5562600"/>
            <a:ext cx="468987" cy="424433"/>
            <a:chOff x="838200" y="718566"/>
            <a:chExt cx="3352800" cy="3034285"/>
          </a:xfrm>
        </p:grpSpPr>
        <p:sp>
          <p:nvSpPr>
            <p:cNvPr id="195" name="Freeform 194"/>
            <p:cNvSpPr/>
            <p:nvPr/>
          </p:nvSpPr>
          <p:spPr>
            <a:xfrm>
              <a:off x="1066800" y="838200"/>
              <a:ext cx="2816087" cy="2517913"/>
            </a:xfrm>
            <a:custGeom>
              <a:avLst/>
              <a:gdLst>
                <a:gd name="connsiteX0" fmla="*/ 0 w 3048000"/>
                <a:gd name="connsiteY0" fmla="*/ 2133600 h 2517913"/>
                <a:gd name="connsiteX1" fmla="*/ 954156 w 3048000"/>
                <a:gd name="connsiteY1" fmla="*/ 0 h 2517913"/>
                <a:gd name="connsiteX2" fmla="*/ 3048000 w 3048000"/>
                <a:gd name="connsiteY2" fmla="*/ 477078 h 2517913"/>
                <a:gd name="connsiteX3" fmla="*/ 2372139 w 3048000"/>
                <a:gd name="connsiteY3" fmla="*/ 2517913 h 2517913"/>
                <a:gd name="connsiteX4" fmla="*/ 0 w 3048000"/>
                <a:gd name="connsiteY4" fmla="*/ 2133600 h 2517913"/>
                <a:gd name="connsiteX0" fmla="*/ 0 w 2816087"/>
                <a:gd name="connsiteY0" fmla="*/ 20872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87217 h 2517913"/>
                <a:gd name="connsiteX0" fmla="*/ 0 w 2816087"/>
                <a:gd name="connsiteY0" fmla="*/ 2011017 h 2517913"/>
                <a:gd name="connsiteX1" fmla="*/ 722243 w 2816087"/>
                <a:gd name="connsiteY1" fmla="*/ 0 h 2517913"/>
                <a:gd name="connsiteX2" fmla="*/ 2816087 w 2816087"/>
                <a:gd name="connsiteY2" fmla="*/ 477078 h 2517913"/>
                <a:gd name="connsiteX3" fmla="*/ 2140226 w 2816087"/>
                <a:gd name="connsiteY3" fmla="*/ 2517913 h 2517913"/>
                <a:gd name="connsiteX4" fmla="*/ 0 w 2816087"/>
                <a:gd name="connsiteY4" fmla="*/ 2011017 h 25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6087" h="2517913">
                  <a:moveTo>
                    <a:pt x="0" y="2011017"/>
                  </a:moveTo>
                  <a:lnTo>
                    <a:pt x="722243" y="0"/>
                  </a:lnTo>
                  <a:lnTo>
                    <a:pt x="2816087" y="477078"/>
                  </a:lnTo>
                  <a:lnTo>
                    <a:pt x="2140226" y="2517913"/>
                  </a:lnTo>
                  <a:lnTo>
                    <a:pt x="0" y="2011017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96" name="Picture 4" descr="http://media.obsessable.com/media/2008/12/22/processor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38200" y="718566"/>
              <a:ext cx="3352800" cy="3034285"/>
            </a:xfrm>
            <a:prstGeom prst="rect">
              <a:avLst/>
            </a:prstGeom>
            <a:noFill/>
          </p:spPr>
        </p:pic>
      </p:grpSp>
      <p:grpSp>
        <p:nvGrpSpPr>
          <p:cNvPr id="13" name="Group 141"/>
          <p:cNvGrpSpPr/>
          <p:nvPr/>
        </p:nvGrpSpPr>
        <p:grpSpPr>
          <a:xfrm>
            <a:off x="5029200" y="2742406"/>
            <a:ext cx="3201988" cy="3048794"/>
            <a:chOff x="5028406" y="2743200"/>
            <a:chExt cx="3201988" cy="3048794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6019800" y="4267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 flipV="1">
              <a:off x="6705600" y="4267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620000" y="4267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7620000" y="5791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7620000" y="2743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6019800" y="2743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10800000" flipV="1">
              <a:off x="6705600" y="2743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rot="10800000" flipV="1">
              <a:off x="5105400" y="2743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6400800" y="45712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rot="5400000" flipH="1" flipV="1">
              <a:off x="8001000" y="45712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8001000" y="30472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rot="5400000" flipH="1" flipV="1">
              <a:off x="6400800" y="30472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5400000" flipH="1" flipV="1">
              <a:off x="4800600" y="30472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rot="5400000" flipH="1" flipV="1">
              <a:off x="4800600" y="45712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rot="10800000" flipV="1">
              <a:off x="5105400" y="4267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10800000" flipV="1">
              <a:off x="5105400" y="5791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6019800" y="5791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V="1">
              <a:off x="6401594" y="38854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 flipV="1">
              <a:off x="8001794" y="38854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5400000" flipV="1">
              <a:off x="8001794" y="54094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5400000" flipV="1">
              <a:off x="4801394" y="38854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rot="5400000" flipV="1">
              <a:off x="4801394" y="54094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5400000" flipV="1">
              <a:off x="6401594" y="5409406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rot="10800000" flipV="1">
              <a:off x="6705600" y="5791200"/>
              <a:ext cx="456406" cy="79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Group 142"/>
          <p:cNvGrpSpPr/>
          <p:nvPr/>
        </p:nvGrpSpPr>
        <p:grpSpPr>
          <a:xfrm>
            <a:off x="5029200" y="2743200"/>
            <a:ext cx="3201988" cy="3048794"/>
            <a:chOff x="5028406" y="2743200"/>
            <a:chExt cx="3201988" cy="3048794"/>
          </a:xfrm>
        </p:grpSpPr>
        <p:cxnSp>
          <p:nvCxnSpPr>
            <p:cNvPr id="144" name="Straight Arrow Connector 143"/>
            <p:cNvCxnSpPr/>
            <p:nvPr/>
          </p:nvCxnSpPr>
          <p:spPr>
            <a:xfrm flipV="1">
              <a:off x="6019800" y="4267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rot="10800000" flipV="1">
              <a:off x="6705600" y="4267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7620000" y="4267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7620000" y="5791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7620000" y="2743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6019800" y="2743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rot="10800000" flipV="1">
              <a:off x="6705600" y="2743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10800000" flipV="1">
              <a:off x="5105400" y="2743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rot="5400000" flipH="1" flipV="1">
              <a:off x="6400800" y="45712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rot="5400000" flipH="1" flipV="1">
              <a:off x="8001000" y="45712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rot="5400000" flipH="1" flipV="1">
              <a:off x="8001000" y="30472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rot="5400000" flipH="1" flipV="1">
              <a:off x="6400800" y="30472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rot="5400000" flipH="1" flipV="1">
              <a:off x="4800600" y="30472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rot="5400000" flipH="1" flipV="1">
              <a:off x="4800600" y="45712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rot="10800000" flipV="1">
              <a:off x="5105400" y="4267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10800000" flipV="1">
              <a:off x="5105400" y="5791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6019800" y="5791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 flipV="1">
              <a:off x="6401594" y="38854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5400000" flipV="1">
              <a:off x="8001794" y="38854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rot="5400000" flipV="1">
              <a:off x="8001794" y="54094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5400000" flipV="1">
              <a:off x="4801394" y="38854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5400000" flipV="1">
              <a:off x="4801394" y="54094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5400000" flipV="1">
              <a:off x="6401594" y="5409406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10800000" flipV="1">
              <a:off x="6705600" y="5791200"/>
              <a:ext cx="456406" cy="794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8" name="Slide Number Placeholder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08052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85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385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38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38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85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385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38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385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85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385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38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385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85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385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85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385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38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385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85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385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38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385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85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385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1" dur="38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385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85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385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0" dur="38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385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85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385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9" dur="38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1" dur="385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375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375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375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375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375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375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375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375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375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375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375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375" autoRev="1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375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375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375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375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375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375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375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375" autoRev="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375" autoRev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375" autoRev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375" autoRev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375" autoRev="1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375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7" dur="375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375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375" autoRev="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375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375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375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375" autoRev="1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375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375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375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375" autoRev="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50"/>
                            </p:stCondLst>
                            <p:childTnLst>
                              <p:par>
                                <p:cTn id="1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8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Gill Sans Light"/>
                <a:cs typeface="Gill Sans Light"/>
              </a:rPr>
              <a:t>GraphLab</a:t>
            </a:r>
            <a:r>
              <a:rPr lang="en-US" altLang="zh-CN" dirty="0">
                <a:latin typeface="Gill Sans Light"/>
                <a:cs typeface="Gill Sans Light"/>
              </a:rPr>
              <a:t> in Graph-Parallel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1295400" y="4572000"/>
            <a:ext cx="1981200" cy="1465523"/>
            <a:chOff x="6705600" y="1066800"/>
            <a:chExt cx="1981200" cy="1465523"/>
          </a:xfrm>
        </p:grpSpPr>
        <p:sp>
          <p:nvSpPr>
            <p:cNvPr id="14" name="TextBox 13"/>
            <p:cNvSpPr txBox="1"/>
            <p:nvPr/>
          </p:nvSpPr>
          <p:spPr>
            <a:xfrm>
              <a:off x="6705600" y="1066800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Scheduler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0" name="Group 87"/>
            <p:cNvGrpSpPr/>
            <p:nvPr/>
          </p:nvGrpSpPr>
          <p:grpSpPr>
            <a:xfrm rot="5400000">
              <a:off x="7420638" y="1418562"/>
              <a:ext cx="703523" cy="1524000"/>
              <a:chOff x="220878" y="1582423"/>
              <a:chExt cx="1339072" cy="2900753"/>
            </a:xfrm>
          </p:grpSpPr>
          <p:sp>
            <p:nvSpPr>
              <p:cNvPr id="82" name="Up Arrow 81"/>
              <p:cNvSpPr/>
              <p:nvPr/>
            </p:nvSpPr>
            <p:spPr bwMode="auto">
              <a:xfrm>
                <a:off x="220878" y="1582423"/>
                <a:ext cx="1339072" cy="2900753"/>
              </a:xfrm>
              <a:prstGeom prst="up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766990" y="231197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766990" y="284349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>
                <a:off x="766990" y="337501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766990" y="390653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</p:grpSp>
      <p:grpSp>
        <p:nvGrpSpPr>
          <p:cNvPr id="270" name="Group 269"/>
          <p:cNvGrpSpPr/>
          <p:nvPr/>
        </p:nvGrpSpPr>
        <p:grpSpPr>
          <a:xfrm>
            <a:off x="4648200" y="4495800"/>
            <a:ext cx="3851499" cy="1869662"/>
            <a:chOff x="4495800" y="4267200"/>
            <a:chExt cx="3851499" cy="1869662"/>
          </a:xfrm>
        </p:grpSpPr>
        <p:sp>
          <p:nvSpPr>
            <p:cNvPr id="17" name="TextBox 16"/>
            <p:cNvSpPr txBox="1"/>
            <p:nvPr/>
          </p:nvSpPr>
          <p:spPr>
            <a:xfrm>
              <a:off x="4953000" y="4267200"/>
              <a:ext cx="294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Consistency Model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8" name="Group 123"/>
            <p:cNvGrpSpPr/>
            <p:nvPr/>
          </p:nvGrpSpPr>
          <p:grpSpPr>
            <a:xfrm>
              <a:off x="4495800" y="4876800"/>
              <a:ext cx="3851499" cy="1260062"/>
              <a:chOff x="2905452" y="3733800"/>
              <a:chExt cx="8384848" cy="2743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584700" y="3733800"/>
                <a:ext cx="5029200" cy="27432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7700" y="4114800"/>
                <a:ext cx="2895600" cy="2133600"/>
              </a:xfrm>
              <a:prstGeom prst="ellipse">
                <a:avLst/>
              </a:prstGeom>
              <a:ln>
                <a:prstDash val="dash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594475" y="4457700"/>
                <a:ext cx="1143000" cy="1600200"/>
              </a:xfrm>
              <a:prstGeom prst="ellipse">
                <a:avLst/>
              </a:prstGeom>
              <a:ln>
                <a:prstDash val="sysDot"/>
                <a:tailEnd type="none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823075" y="4924425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8687127" y="4914900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0" name="Oval 6"/>
              <p:cNvSpPr/>
              <p:nvPr/>
            </p:nvSpPr>
            <p:spPr>
              <a:xfrm>
                <a:off x="4877127" y="4914900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03" name="Curved Connector 102"/>
              <p:cNvCxnSpPr>
                <a:stCxn id="98" idx="2"/>
                <a:endCxn id="100" idx="6"/>
              </p:cNvCxnSpPr>
              <p:nvPr/>
            </p:nvCxnSpPr>
            <p:spPr>
              <a:xfrm rot="10800000">
                <a:off x="5639129" y="5295904"/>
                <a:ext cx="1183948" cy="9525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" name="Cube 103"/>
              <p:cNvSpPr/>
              <p:nvPr/>
            </p:nvSpPr>
            <p:spPr>
              <a:xfrm>
                <a:off x="6116818" y="5096450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7" name="Cube 106"/>
              <p:cNvSpPr/>
              <p:nvPr/>
            </p:nvSpPr>
            <p:spPr>
              <a:xfrm>
                <a:off x="8890327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8" name="Cube 107"/>
              <p:cNvSpPr/>
              <p:nvPr/>
            </p:nvSpPr>
            <p:spPr>
              <a:xfrm>
                <a:off x="7036127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9" name="Cube 108"/>
              <p:cNvSpPr/>
              <p:nvPr/>
            </p:nvSpPr>
            <p:spPr>
              <a:xfrm>
                <a:off x="5080327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10" name="Curved Connector 109"/>
              <p:cNvCxnSpPr>
                <a:stCxn id="99" idx="2"/>
                <a:endCxn id="98" idx="6"/>
              </p:cNvCxnSpPr>
              <p:nvPr/>
            </p:nvCxnSpPr>
            <p:spPr>
              <a:xfrm rot="10800000" flipV="1">
                <a:off x="7585074" y="5295899"/>
                <a:ext cx="1102054" cy="9525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1" name="Cube 110"/>
              <p:cNvSpPr/>
              <p:nvPr/>
            </p:nvSpPr>
            <p:spPr>
              <a:xfrm>
                <a:off x="7937827" y="5114925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528300" y="4914900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5" name="Cube 114"/>
              <p:cNvSpPr/>
              <p:nvPr/>
            </p:nvSpPr>
            <p:spPr>
              <a:xfrm>
                <a:off x="10731500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16" name="Curved Connector 115"/>
              <p:cNvCxnSpPr>
                <a:stCxn id="112" idx="2"/>
                <a:endCxn id="99" idx="6"/>
              </p:cNvCxnSpPr>
              <p:nvPr/>
            </p:nvCxnSpPr>
            <p:spPr>
              <a:xfrm rot="10800000">
                <a:off x="9449127" y="5295902"/>
                <a:ext cx="1079174" cy="3457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7" name="Cube 116"/>
              <p:cNvSpPr/>
              <p:nvPr/>
            </p:nvSpPr>
            <p:spPr>
              <a:xfrm>
                <a:off x="9779000" y="5114925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905452" y="4924425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0" name="Curved Connector 119"/>
              <p:cNvCxnSpPr>
                <a:stCxn id="100" idx="2"/>
                <a:endCxn id="118" idx="6"/>
              </p:cNvCxnSpPr>
              <p:nvPr/>
            </p:nvCxnSpPr>
            <p:spPr>
              <a:xfrm rot="10800000" flipV="1">
                <a:off x="3667453" y="5295899"/>
                <a:ext cx="1209676" cy="9525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Cube 120"/>
              <p:cNvSpPr/>
              <p:nvPr/>
            </p:nvSpPr>
            <p:spPr>
              <a:xfrm>
                <a:off x="4061153" y="5105398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23" name="Cube 122"/>
              <p:cNvSpPr/>
              <p:nvPr/>
            </p:nvSpPr>
            <p:spPr>
              <a:xfrm>
                <a:off x="3108652" y="5114925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09600" y="1219200"/>
            <a:ext cx="3581400" cy="2835405"/>
            <a:chOff x="381000" y="1219200"/>
            <a:chExt cx="3581400" cy="2835405"/>
          </a:xfrm>
        </p:grpSpPr>
        <p:sp>
          <p:nvSpPr>
            <p:cNvPr id="7" name="TextBox 6"/>
            <p:cNvSpPr txBox="1"/>
            <p:nvPr/>
          </p:nvSpPr>
          <p:spPr>
            <a:xfrm>
              <a:off x="381000" y="1219200"/>
              <a:ext cx="3581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Graph Based</a:t>
              </a:r>
            </a:p>
            <a:p>
              <a:pPr algn="ctr"/>
              <a:r>
                <a:rPr lang="en-US" sz="2800" i="1" dirty="0" smtClean="0">
                  <a:latin typeface="Gill Sans Light"/>
                  <a:cs typeface="Gill Sans Light"/>
                </a:rPr>
                <a:t>Data Representation</a:t>
              </a:r>
              <a:endParaRPr lang="en-US" sz="2800" i="1" dirty="0">
                <a:latin typeface="Gill Sans Light"/>
                <a:cs typeface="Gill Sans Light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1143000" y="2362200"/>
              <a:ext cx="2172054" cy="1692405"/>
              <a:chOff x="457200" y="2895600"/>
              <a:chExt cx="4122177" cy="3211886"/>
            </a:xfrm>
          </p:grpSpPr>
          <p:cxnSp>
            <p:nvCxnSpPr>
              <p:cNvPr id="210" name="Straight Arrow Connector 209"/>
              <p:cNvCxnSpPr>
                <a:stCxn id="216" idx="6"/>
                <a:endCxn id="217" idx="2"/>
              </p:cNvCxnSpPr>
              <p:nvPr/>
            </p:nvCxnSpPr>
            <p:spPr bwMode="auto">
              <a:xfrm>
                <a:off x="857063" y="3091843"/>
                <a:ext cx="1093615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17" idx="6"/>
                <a:endCxn id="218" idx="2"/>
              </p:cNvCxnSpPr>
              <p:nvPr/>
            </p:nvCxnSpPr>
            <p:spPr bwMode="auto">
              <a:xfrm>
                <a:off x="2343164" y="3091843"/>
                <a:ext cx="1093614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22" idx="7"/>
                <a:endCxn id="217" idx="3"/>
              </p:cNvCxnSpPr>
              <p:nvPr/>
            </p:nvCxnSpPr>
            <p:spPr bwMode="auto">
              <a:xfrm rot="5400000" flipH="1" flipV="1">
                <a:off x="1216463" y="3563843"/>
                <a:ext cx="1124928" cy="45845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24" idx="1"/>
                <a:endCxn id="218" idx="5"/>
              </p:cNvCxnSpPr>
              <p:nvPr/>
            </p:nvCxnSpPr>
            <p:spPr bwMode="auto">
              <a:xfrm rot="16200000" flipV="1">
                <a:off x="34456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23" idx="7"/>
                <a:endCxn id="218" idx="3"/>
              </p:cNvCxnSpPr>
              <p:nvPr/>
            </p:nvCxnSpPr>
            <p:spPr bwMode="auto">
              <a:xfrm rot="5400000" flipH="1" flipV="1">
                <a:off x="2702563" y="3563844"/>
                <a:ext cx="1124928" cy="45845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23" idx="1"/>
                <a:endCxn id="217" idx="5"/>
              </p:cNvCxnSpPr>
              <p:nvPr/>
            </p:nvCxnSpPr>
            <p:spPr bwMode="auto">
              <a:xfrm rot="16200000" flipV="1">
                <a:off x="19595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6" name="Oval 4"/>
              <p:cNvSpPr/>
              <p:nvPr/>
            </p:nvSpPr>
            <p:spPr bwMode="auto">
              <a:xfrm>
                <a:off x="464577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 bwMode="auto">
              <a:xfrm>
                <a:off x="19506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 bwMode="auto">
              <a:xfrm>
                <a:off x="34367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19" name="Oval 4"/>
              <p:cNvSpPr/>
              <p:nvPr/>
            </p:nvSpPr>
            <p:spPr bwMode="auto">
              <a:xfrm>
                <a:off x="464577" y="57150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 bwMode="auto">
              <a:xfrm>
                <a:off x="1950678" y="57150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 bwMode="auto">
              <a:xfrm>
                <a:off x="3436778" y="57150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2" name="Oval 4"/>
              <p:cNvSpPr/>
              <p:nvPr/>
            </p:nvSpPr>
            <p:spPr bwMode="auto">
              <a:xfrm>
                <a:off x="1214690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27007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>
                <a:off x="41868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cxnSp>
            <p:nvCxnSpPr>
              <p:cNvPr id="225" name="Straight Arrow Connector 224"/>
              <p:cNvCxnSpPr>
                <a:stCxn id="219" idx="6"/>
                <a:endCxn id="220" idx="2"/>
              </p:cNvCxnSpPr>
              <p:nvPr/>
            </p:nvCxnSpPr>
            <p:spPr bwMode="auto">
              <a:xfrm>
                <a:off x="857063" y="5911243"/>
                <a:ext cx="1093615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0" idx="6"/>
                <a:endCxn id="221" idx="2"/>
              </p:cNvCxnSpPr>
              <p:nvPr/>
            </p:nvCxnSpPr>
            <p:spPr bwMode="auto">
              <a:xfrm>
                <a:off x="2343164" y="5911243"/>
                <a:ext cx="1093614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20" idx="1"/>
                <a:endCxn id="222" idx="5"/>
              </p:cNvCxnSpPr>
              <p:nvPr/>
            </p:nvCxnSpPr>
            <p:spPr bwMode="auto">
              <a:xfrm rot="16200000" flipV="1">
                <a:off x="1209221" y="4973543"/>
                <a:ext cx="1139412" cy="45845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1" idx="7"/>
                <a:endCxn id="224" idx="3"/>
              </p:cNvCxnSpPr>
              <p:nvPr/>
            </p:nvCxnSpPr>
            <p:spPr bwMode="auto">
              <a:xfrm rot="5400000" flipH="1" flipV="1">
                <a:off x="3438371" y="4966481"/>
                <a:ext cx="1139412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1"/>
                <a:endCxn id="223" idx="5"/>
              </p:cNvCxnSpPr>
              <p:nvPr/>
            </p:nvCxnSpPr>
            <p:spPr bwMode="auto">
              <a:xfrm rot="16200000" flipV="1">
                <a:off x="2695322" y="4973543"/>
                <a:ext cx="1139412" cy="45845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0" idx="7"/>
                <a:endCxn id="223" idx="3"/>
              </p:cNvCxnSpPr>
              <p:nvPr/>
            </p:nvCxnSpPr>
            <p:spPr bwMode="auto">
              <a:xfrm rot="5400000" flipH="1" flipV="1">
                <a:off x="1952271" y="4966481"/>
                <a:ext cx="1139412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1" name="Group 182"/>
              <p:cNvGrpSpPr/>
              <p:nvPr/>
            </p:nvGrpSpPr>
            <p:grpSpPr>
              <a:xfrm>
                <a:off x="457200" y="2971800"/>
                <a:ext cx="4073636" cy="3124200"/>
                <a:chOff x="602223" y="2884114"/>
                <a:chExt cx="4073636" cy="3124200"/>
              </a:xfrm>
            </p:grpSpPr>
            <p:sp>
              <p:nvSpPr>
                <p:cNvPr id="245" name="Cube 244"/>
                <p:cNvSpPr/>
                <p:nvPr/>
              </p:nvSpPr>
              <p:spPr bwMode="auto">
                <a:xfrm>
                  <a:off x="658141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6" name="Cube 245"/>
                <p:cNvSpPr/>
                <p:nvPr/>
              </p:nvSpPr>
              <p:spPr bwMode="auto">
                <a:xfrm>
                  <a:off x="3657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7" name="Cube 246"/>
                <p:cNvSpPr/>
                <p:nvPr/>
              </p:nvSpPr>
              <p:spPr bwMode="auto">
                <a:xfrm>
                  <a:off x="2845001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8" name="Cube 247"/>
                <p:cNvSpPr/>
                <p:nvPr/>
              </p:nvSpPr>
              <p:spPr bwMode="auto">
                <a:xfrm>
                  <a:off x="1371600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9" name="Cube 248"/>
                <p:cNvSpPr/>
                <p:nvPr/>
              </p:nvSpPr>
              <p:spPr bwMode="auto">
                <a:xfrm>
                  <a:off x="2133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0" name="Cube 249"/>
                <p:cNvSpPr/>
                <p:nvPr/>
              </p:nvSpPr>
              <p:spPr bwMode="auto">
                <a:xfrm>
                  <a:off x="3629941" y="5694206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1" name="Cube 250"/>
                <p:cNvSpPr/>
                <p:nvPr/>
              </p:nvSpPr>
              <p:spPr bwMode="auto">
                <a:xfrm>
                  <a:off x="2140917" y="5656106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2" name="Cube 251"/>
                <p:cNvSpPr/>
                <p:nvPr/>
              </p:nvSpPr>
              <p:spPr bwMode="auto">
                <a:xfrm>
                  <a:off x="602223" y="57035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3" name="Cube 252"/>
                <p:cNvSpPr/>
                <p:nvPr/>
              </p:nvSpPr>
              <p:spPr bwMode="auto">
                <a:xfrm>
                  <a:off x="4343400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  <p:grpSp>
            <p:nvGrpSpPr>
              <p:cNvPr id="232" name="Group 192"/>
              <p:cNvGrpSpPr/>
              <p:nvPr/>
            </p:nvGrpSpPr>
            <p:grpSpPr>
              <a:xfrm>
                <a:off x="1214690" y="2935878"/>
                <a:ext cx="3029680" cy="3147054"/>
                <a:chOff x="1359713" y="2848192"/>
                <a:chExt cx="3029680" cy="3147054"/>
              </a:xfrm>
            </p:grpSpPr>
            <p:sp>
              <p:nvSpPr>
                <p:cNvPr id="233" name="Cube 232"/>
                <p:cNvSpPr/>
                <p:nvPr/>
              </p:nvSpPr>
              <p:spPr bwMode="auto">
                <a:xfrm>
                  <a:off x="1359713" y="2864458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4" name="Cube 233"/>
                <p:cNvSpPr/>
                <p:nvPr/>
              </p:nvSpPr>
              <p:spPr bwMode="auto">
                <a:xfrm>
                  <a:off x="2875826" y="2848192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5" name="Cube 234"/>
                <p:cNvSpPr/>
                <p:nvPr/>
              </p:nvSpPr>
              <p:spPr bwMode="auto">
                <a:xfrm>
                  <a:off x="1750686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6" name="Cube 235"/>
                <p:cNvSpPr/>
                <p:nvPr/>
              </p:nvSpPr>
              <p:spPr bwMode="auto">
                <a:xfrm>
                  <a:off x="2547982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7" name="Cube 236"/>
                <p:cNvSpPr/>
                <p:nvPr/>
              </p:nvSpPr>
              <p:spPr bwMode="auto">
                <a:xfrm>
                  <a:off x="3282701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8" name="Cube 237"/>
                <p:cNvSpPr/>
                <p:nvPr/>
              </p:nvSpPr>
              <p:spPr bwMode="auto">
                <a:xfrm>
                  <a:off x="4056934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9" name="Cube 238"/>
                <p:cNvSpPr/>
                <p:nvPr/>
              </p:nvSpPr>
              <p:spPr bwMode="auto">
                <a:xfrm>
                  <a:off x="1737986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0" name="Cube 239"/>
                <p:cNvSpPr/>
                <p:nvPr/>
              </p:nvSpPr>
              <p:spPr bwMode="auto">
                <a:xfrm>
                  <a:off x="2535282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1" name="Cube 240"/>
                <p:cNvSpPr/>
                <p:nvPr/>
              </p:nvSpPr>
              <p:spPr bwMode="auto">
                <a:xfrm>
                  <a:off x="3270001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2" name="Cube 241"/>
                <p:cNvSpPr/>
                <p:nvPr/>
              </p:nvSpPr>
              <p:spPr bwMode="auto">
                <a:xfrm>
                  <a:off x="4044234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3" name="Cube 242"/>
                <p:cNvSpPr/>
                <p:nvPr/>
              </p:nvSpPr>
              <p:spPr bwMode="auto">
                <a:xfrm>
                  <a:off x="1359713" y="5690446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4" name="Cube 243"/>
                <p:cNvSpPr/>
                <p:nvPr/>
              </p:nvSpPr>
              <p:spPr bwMode="auto">
                <a:xfrm>
                  <a:off x="2875826" y="5674180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5029200" y="1219200"/>
            <a:ext cx="3048000" cy="2826717"/>
            <a:chOff x="5029200" y="1219200"/>
            <a:chExt cx="3048000" cy="2826717"/>
          </a:xfrm>
        </p:grpSpPr>
        <p:grpSp>
          <p:nvGrpSpPr>
            <p:cNvPr id="206" name="Group 205"/>
            <p:cNvGrpSpPr/>
            <p:nvPr/>
          </p:nvGrpSpPr>
          <p:grpSpPr>
            <a:xfrm>
              <a:off x="5413269" y="2209800"/>
              <a:ext cx="2435331" cy="1836117"/>
              <a:chOff x="464577" y="2641600"/>
              <a:chExt cx="4388704" cy="3308862"/>
            </a:xfrm>
          </p:grpSpPr>
          <p:sp>
            <p:nvSpPr>
              <p:cNvPr id="160" name="Freeform 159"/>
              <p:cNvSpPr/>
              <p:nvPr/>
            </p:nvSpPr>
            <p:spPr bwMode="auto">
              <a:xfrm>
                <a:off x="1706269" y="2641600"/>
                <a:ext cx="3147012" cy="2295407"/>
              </a:xfrm>
              <a:custGeom>
                <a:avLst/>
                <a:gdLst>
                  <a:gd name="connsiteX0" fmla="*/ 1930400 w 3149600"/>
                  <a:gd name="connsiteY0" fmla="*/ 159926 h 2455333"/>
                  <a:gd name="connsiteX1" fmla="*/ 237067 w 3149600"/>
                  <a:gd name="connsiteY1" fmla="*/ 193793 h 2455333"/>
                  <a:gd name="connsiteX2" fmla="*/ 508000 w 3149600"/>
                  <a:gd name="connsiteY2" fmla="*/ 1322682 h 2455333"/>
                  <a:gd name="connsiteX3" fmla="*/ 993423 w 3149600"/>
                  <a:gd name="connsiteY3" fmla="*/ 2304815 h 2455333"/>
                  <a:gd name="connsiteX4" fmla="*/ 1569156 w 3149600"/>
                  <a:gd name="connsiteY4" fmla="*/ 2225793 h 2455333"/>
                  <a:gd name="connsiteX5" fmla="*/ 1919111 w 3149600"/>
                  <a:gd name="connsiteY5" fmla="*/ 1175926 h 2455333"/>
                  <a:gd name="connsiteX6" fmla="*/ 2291645 w 3149600"/>
                  <a:gd name="connsiteY6" fmla="*/ 2135482 h 2455333"/>
                  <a:gd name="connsiteX7" fmla="*/ 2889956 w 3149600"/>
                  <a:gd name="connsiteY7" fmla="*/ 2304815 h 2455333"/>
                  <a:gd name="connsiteX8" fmla="*/ 3081867 w 3149600"/>
                  <a:gd name="connsiteY8" fmla="*/ 1841970 h 2455333"/>
                  <a:gd name="connsiteX9" fmla="*/ 2483556 w 3149600"/>
                  <a:gd name="connsiteY9" fmla="*/ 600193 h 2455333"/>
                  <a:gd name="connsiteX10" fmla="*/ 1930400 w 3149600"/>
                  <a:gd name="connsiteY10" fmla="*/ 159926 h 2455333"/>
                  <a:gd name="connsiteX0" fmla="*/ 1969911 w 3155244"/>
                  <a:gd name="connsiteY0" fmla="*/ 96426 h 2468033"/>
                  <a:gd name="connsiteX1" fmla="*/ 242711 w 3155244"/>
                  <a:gd name="connsiteY1" fmla="*/ 206493 h 2468033"/>
                  <a:gd name="connsiteX2" fmla="*/ 513644 w 3155244"/>
                  <a:gd name="connsiteY2" fmla="*/ 1335382 h 2468033"/>
                  <a:gd name="connsiteX3" fmla="*/ 999067 w 3155244"/>
                  <a:gd name="connsiteY3" fmla="*/ 2317515 h 2468033"/>
                  <a:gd name="connsiteX4" fmla="*/ 1574800 w 3155244"/>
                  <a:gd name="connsiteY4" fmla="*/ 2238493 h 2468033"/>
                  <a:gd name="connsiteX5" fmla="*/ 1924755 w 3155244"/>
                  <a:gd name="connsiteY5" fmla="*/ 1188626 h 2468033"/>
                  <a:gd name="connsiteX6" fmla="*/ 2297289 w 3155244"/>
                  <a:gd name="connsiteY6" fmla="*/ 2148182 h 2468033"/>
                  <a:gd name="connsiteX7" fmla="*/ 2895600 w 3155244"/>
                  <a:gd name="connsiteY7" fmla="*/ 2317515 h 2468033"/>
                  <a:gd name="connsiteX8" fmla="*/ 3087511 w 3155244"/>
                  <a:gd name="connsiteY8" fmla="*/ 1854670 h 2468033"/>
                  <a:gd name="connsiteX9" fmla="*/ 2489200 w 3155244"/>
                  <a:gd name="connsiteY9" fmla="*/ 612893 h 2468033"/>
                  <a:gd name="connsiteX10" fmla="*/ 1969911 w 3155244"/>
                  <a:gd name="connsiteY10" fmla="*/ 96426 h 2468033"/>
                  <a:gd name="connsiteX0" fmla="*/ 1969911 w 3165592"/>
                  <a:gd name="connsiteY0" fmla="*/ 96426 h 2468033"/>
                  <a:gd name="connsiteX1" fmla="*/ 242711 w 3165592"/>
                  <a:gd name="connsiteY1" fmla="*/ 206493 h 2468033"/>
                  <a:gd name="connsiteX2" fmla="*/ 513644 w 3165592"/>
                  <a:gd name="connsiteY2" fmla="*/ 1335382 h 2468033"/>
                  <a:gd name="connsiteX3" fmla="*/ 999067 w 3165592"/>
                  <a:gd name="connsiteY3" fmla="*/ 2317515 h 2468033"/>
                  <a:gd name="connsiteX4" fmla="*/ 1574800 w 3165592"/>
                  <a:gd name="connsiteY4" fmla="*/ 2238493 h 2468033"/>
                  <a:gd name="connsiteX5" fmla="*/ 1924755 w 3165592"/>
                  <a:gd name="connsiteY5" fmla="*/ 1188626 h 2468033"/>
                  <a:gd name="connsiteX6" fmla="*/ 2297289 w 3165592"/>
                  <a:gd name="connsiteY6" fmla="*/ 2148182 h 2468033"/>
                  <a:gd name="connsiteX7" fmla="*/ 2895600 w 3165592"/>
                  <a:gd name="connsiteY7" fmla="*/ 2317515 h 2468033"/>
                  <a:gd name="connsiteX8" fmla="*/ 3087511 w 3165592"/>
                  <a:gd name="connsiteY8" fmla="*/ 1854670 h 2468033"/>
                  <a:gd name="connsiteX9" fmla="*/ 2427111 w 3165592"/>
                  <a:gd name="connsiteY9" fmla="*/ 477426 h 2468033"/>
                  <a:gd name="connsiteX10" fmla="*/ 1969911 w 3165592"/>
                  <a:gd name="connsiteY10" fmla="*/ 96426 h 2468033"/>
                  <a:gd name="connsiteX0" fmla="*/ 1881011 w 3152892"/>
                  <a:gd name="connsiteY0" fmla="*/ 96426 h 2468033"/>
                  <a:gd name="connsiteX1" fmla="*/ 230011 w 3152892"/>
                  <a:gd name="connsiteY1" fmla="*/ 206493 h 2468033"/>
                  <a:gd name="connsiteX2" fmla="*/ 500944 w 3152892"/>
                  <a:gd name="connsiteY2" fmla="*/ 1335382 h 2468033"/>
                  <a:gd name="connsiteX3" fmla="*/ 986367 w 3152892"/>
                  <a:gd name="connsiteY3" fmla="*/ 2317515 h 2468033"/>
                  <a:gd name="connsiteX4" fmla="*/ 1562100 w 3152892"/>
                  <a:gd name="connsiteY4" fmla="*/ 2238493 h 2468033"/>
                  <a:gd name="connsiteX5" fmla="*/ 1912055 w 3152892"/>
                  <a:gd name="connsiteY5" fmla="*/ 1188626 h 2468033"/>
                  <a:gd name="connsiteX6" fmla="*/ 2284589 w 3152892"/>
                  <a:gd name="connsiteY6" fmla="*/ 2148182 h 2468033"/>
                  <a:gd name="connsiteX7" fmla="*/ 2882900 w 3152892"/>
                  <a:gd name="connsiteY7" fmla="*/ 2317515 h 2468033"/>
                  <a:gd name="connsiteX8" fmla="*/ 3074811 w 3152892"/>
                  <a:gd name="connsiteY8" fmla="*/ 1854670 h 2468033"/>
                  <a:gd name="connsiteX9" fmla="*/ 2414411 w 3152892"/>
                  <a:gd name="connsiteY9" fmla="*/ 477426 h 2468033"/>
                  <a:gd name="connsiteX10" fmla="*/ 1881011 w 3152892"/>
                  <a:gd name="connsiteY10" fmla="*/ 96426 h 2468033"/>
                  <a:gd name="connsiteX0" fmla="*/ 1690511 w 2962392"/>
                  <a:gd name="connsiteY0" fmla="*/ 83726 h 2455333"/>
                  <a:gd name="connsiteX1" fmla="*/ 547511 w 2962392"/>
                  <a:gd name="connsiteY1" fmla="*/ 159926 h 2455333"/>
                  <a:gd name="connsiteX2" fmla="*/ 39511 w 2962392"/>
                  <a:gd name="connsiteY2" fmla="*/ 193793 h 2455333"/>
                  <a:gd name="connsiteX3" fmla="*/ 310444 w 2962392"/>
                  <a:gd name="connsiteY3" fmla="*/ 1322682 h 2455333"/>
                  <a:gd name="connsiteX4" fmla="*/ 795867 w 2962392"/>
                  <a:gd name="connsiteY4" fmla="*/ 2304815 h 2455333"/>
                  <a:gd name="connsiteX5" fmla="*/ 1371600 w 2962392"/>
                  <a:gd name="connsiteY5" fmla="*/ 2225793 h 2455333"/>
                  <a:gd name="connsiteX6" fmla="*/ 1721555 w 2962392"/>
                  <a:gd name="connsiteY6" fmla="*/ 1175926 h 2455333"/>
                  <a:gd name="connsiteX7" fmla="*/ 2094089 w 2962392"/>
                  <a:gd name="connsiteY7" fmla="*/ 2135482 h 2455333"/>
                  <a:gd name="connsiteX8" fmla="*/ 2692400 w 2962392"/>
                  <a:gd name="connsiteY8" fmla="*/ 2304815 h 2455333"/>
                  <a:gd name="connsiteX9" fmla="*/ 2884311 w 2962392"/>
                  <a:gd name="connsiteY9" fmla="*/ 1841970 h 2455333"/>
                  <a:gd name="connsiteX10" fmla="*/ 2223911 w 2962392"/>
                  <a:gd name="connsiteY10" fmla="*/ 464726 h 2455333"/>
                  <a:gd name="connsiteX11" fmla="*/ 1690511 w 2962392"/>
                  <a:gd name="connsiteY11" fmla="*/ 83726 h 2455333"/>
                  <a:gd name="connsiteX0" fmla="*/ 1690511 w 2962392"/>
                  <a:gd name="connsiteY0" fmla="*/ 83726 h 2455333"/>
                  <a:gd name="connsiteX1" fmla="*/ 547511 w 2962392"/>
                  <a:gd name="connsiteY1" fmla="*/ 159926 h 2455333"/>
                  <a:gd name="connsiteX2" fmla="*/ 39511 w 2962392"/>
                  <a:gd name="connsiteY2" fmla="*/ 193793 h 2455333"/>
                  <a:gd name="connsiteX3" fmla="*/ 310444 w 2962392"/>
                  <a:gd name="connsiteY3" fmla="*/ 1322682 h 2455333"/>
                  <a:gd name="connsiteX4" fmla="*/ 795867 w 2962392"/>
                  <a:gd name="connsiteY4" fmla="*/ 2304815 h 2455333"/>
                  <a:gd name="connsiteX5" fmla="*/ 1371600 w 2962392"/>
                  <a:gd name="connsiteY5" fmla="*/ 2225793 h 2455333"/>
                  <a:gd name="connsiteX6" fmla="*/ 1721555 w 2962392"/>
                  <a:gd name="connsiteY6" fmla="*/ 1175926 h 2455333"/>
                  <a:gd name="connsiteX7" fmla="*/ 2094089 w 2962392"/>
                  <a:gd name="connsiteY7" fmla="*/ 2135482 h 2455333"/>
                  <a:gd name="connsiteX8" fmla="*/ 2692400 w 2962392"/>
                  <a:gd name="connsiteY8" fmla="*/ 2304815 h 2455333"/>
                  <a:gd name="connsiteX9" fmla="*/ 2884311 w 2962392"/>
                  <a:gd name="connsiteY9" fmla="*/ 1841970 h 2455333"/>
                  <a:gd name="connsiteX10" fmla="*/ 2223911 w 2962392"/>
                  <a:gd name="connsiteY10" fmla="*/ 464726 h 2455333"/>
                  <a:gd name="connsiteX11" fmla="*/ 1690511 w 2962392"/>
                  <a:gd name="connsiteY11" fmla="*/ 83726 h 2455333"/>
                  <a:gd name="connsiteX0" fmla="*/ 1792111 w 3063992"/>
                  <a:gd name="connsiteY0" fmla="*/ 50800 h 2422407"/>
                  <a:gd name="connsiteX1" fmla="*/ 649111 w 3063992"/>
                  <a:gd name="connsiteY1" fmla="*/ 127000 h 2422407"/>
                  <a:gd name="connsiteX2" fmla="*/ 39511 w 3063992"/>
                  <a:gd name="connsiteY2" fmla="*/ 279400 h 2422407"/>
                  <a:gd name="connsiteX3" fmla="*/ 412044 w 3063992"/>
                  <a:gd name="connsiteY3" fmla="*/ 1289756 h 2422407"/>
                  <a:gd name="connsiteX4" fmla="*/ 897467 w 3063992"/>
                  <a:gd name="connsiteY4" fmla="*/ 2271889 h 2422407"/>
                  <a:gd name="connsiteX5" fmla="*/ 1473200 w 3063992"/>
                  <a:gd name="connsiteY5" fmla="*/ 2192867 h 2422407"/>
                  <a:gd name="connsiteX6" fmla="*/ 1823155 w 3063992"/>
                  <a:gd name="connsiteY6" fmla="*/ 1143000 h 2422407"/>
                  <a:gd name="connsiteX7" fmla="*/ 2195689 w 3063992"/>
                  <a:gd name="connsiteY7" fmla="*/ 2102556 h 2422407"/>
                  <a:gd name="connsiteX8" fmla="*/ 2794000 w 3063992"/>
                  <a:gd name="connsiteY8" fmla="*/ 2271889 h 2422407"/>
                  <a:gd name="connsiteX9" fmla="*/ 2985911 w 3063992"/>
                  <a:gd name="connsiteY9" fmla="*/ 1809044 h 2422407"/>
                  <a:gd name="connsiteX10" fmla="*/ 2325511 w 3063992"/>
                  <a:gd name="connsiteY10" fmla="*/ 431800 h 2422407"/>
                  <a:gd name="connsiteX11" fmla="*/ 1792111 w 3063992"/>
                  <a:gd name="connsiteY11" fmla="*/ 50800 h 2422407"/>
                  <a:gd name="connsiteX0" fmla="*/ 1715911 w 3063992"/>
                  <a:gd name="connsiteY0" fmla="*/ 50800 h 2422407"/>
                  <a:gd name="connsiteX1" fmla="*/ 649111 w 3063992"/>
                  <a:gd name="connsiteY1" fmla="*/ 127000 h 2422407"/>
                  <a:gd name="connsiteX2" fmla="*/ 39511 w 3063992"/>
                  <a:gd name="connsiteY2" fmla="*/ 279400 h 2422407"/>
                  <a:gd name="connsiteX3" fmla="*/ 412044 w 3063992"/>
                  <a:gd name="connsiteY3" fmla="*/ 1289756 h 2422407"/>
                  <a:gd name="connsiteX4" fmla="*/ 897467 w 3063992"/>
                  <a:gd name="connsiteY4" fmla="*/ 2271889 h 2422407"/>
                  <a:gd name="connsiteX5" fmla="*/ 1473200 w 3063992"/>
                  <a:gd name="connsiteY5" fmla="*/ 2192867 h 2422407"/>
                  <a:gd name="connsiteX6" fmla="*/ 1823155 w 3063992"/>
                  <a:gd name="connsiteY6" fmla="*/ 1143000 h 2422407"/>
                  <a:gd name="connsiteX7" fmla="*/ 2195689 w 3063992"/>
                  <a:gd name="connsiteY7" fmla="*/ 2102556 h 2422407"/>
                  <a:gd name="connsiteX8" fmla="*/ 2794000 w 3063992"/>
                  <a:gd name="connsiteY8" fmla="*/ 2271889 h 2422407"/>
                  <a:gd name="connsiteX9" fmla="*/ 2985911 w 3063992"/>
                  <a:gd name="connsiteY9" fmla="*/ 1809044 h 2422407"/>
                  <a:gd name="connsiteX10" fmla="*/ 2325511 w 3063992"/>
                  <a:gd name="connsiteY10" fmla="*/ 431800 h 2422407"/>
                  <a:gd name="connsiteX11" fmla="*/ 1715911 w 3063992"/>
                  <a:gd name="connsiteY11" fmla="*/ 50800 h 2422407"/>
                  <a:gd name="connsiteX0" fmla="*/ 1779411 w 3127492"/>
                  <a:gd name="connsiteY0" fmla="*/ 38100 h 2409707"/>
                  <a:gd name="connsiteX1" fmla="*/ 1093611 w 3127492"/>
                  <a:gd name="connsiteY1" fmla="*/ 190500 h 2409707"/>
                  <a:gd name="connsiteX2" fmla="*/ 103011 w 3127492"/>
                  <a:gd name="connsiteY2" fmla="*/ 266700 h 2409707"/>
                  <a:gd name="connsiteX3" fmla="*/ 475544 w 3127492"/>
                  <a:gd name="connsiteY3" fmla="*/ 1277056 h 2409707"/>
                  <a:gd name="connsiteX4" fmla="*/ 960967 w 3127492"/>
                  <a:gd name="connsiteY4" fmla="*/ 2259189 h 2409707"/>
                  <a:gd name="connsiteX5" fmla="*/ 1536700 w 3127492"/>
                  <a:gd name="connsiteY5" fmla="*/ 2180167 h 2409707"/>
                  <a:gd name="connsiteX6" fmla="*/ 1886655 w 3127492"/>
                  <a:gd name="connsiteY6" fmla="*/ 1130300 h 2409707"/>
                  <a:gd name="connsiteX7" fmla="*/ 2259189 w 3127492"/>
                  <a:gd name="connsiteY7" fmla="*/ 2089856 h 2409707"/>
                  <a:gd name="connsiteX8" fmla="*/ 2857500 w 3127492"/>
                  <a:gd name="connsiteY8" fmla="*/ 2259189 h 2409707"/>
                  <a:gd name="connsiteX9" fmla="*/ 3049411 w 3127492"/>
                  <a:gd name="connsiteY9" fmla="*/ 1796344 h 2409707"/>
                  <a:gd name="connsiteX10" fmla="*/ 2389011 w 3127492"/>
                  <a:gd name="connsiteY10" fmla="*/ 419100 h 2409707"/>
                  <a:gd name="connsiteX11" fmla="*/ 1779411 w 3127492"/>
                  <a:gd name="connsiteY11" fmla="*/ 38100 h 2409707"/>
                  <a:gd name="connsiteX0" fmla="*/ 1855611 w 3127492"/>
                  <a:gd name="connsiteY0" fmla="*/ 38100 h 2333507"/>
                  <a:gd name="connsiteX1" fmla="*/ 1093611 w 3127492"/>
                  <a:gd name="connsiteY1" fmla="*/ 114300 h 2333507"/>
                  <a:gd name="connsiteX2" fmla="*/ 103011 w 3127492"/>
                  <a:gd name="connsiteY2" fmla="*/ 190500 h 2333507"/>
                  <a:gd name="connsiteX3" fmla="*/ 475544 w 3127492"/>
                  <a:gd name="connsiteY3" fmla="*/ 1200856 h 2333507"/>
                  <a:gd name="connsiteX4" fmla="*/ 960967 w 3127492"/>
                  <a:gd name="connsiteY4" fmla="*/ 2182989 h 2333507"/>
                  <a:gd name="connsiteX5" fmla="*/ 1536700 w 3127492"/>
                  <a:gd name="connsiteY5" fmla="*/ 2103967 h 2333507"/>
                  <a:gd name="connsiteX6" fmla="*/ 1886655 w 3127492"/>
                  <a:gd name="connsiteY6" fmla="*/ 1054100 h 2333507"/>
                  <a:gd name="connsiteX7" fmla="*/ 2259189 w 3127492"/>
                  <a:gd name="connsiteY7" fmla="*/ 2013656 h 2333507"/>
                  <a:gd name="connsiteX8" fmla="*/ 2857500 w 3127492"/>
                  <a:gd name="connsiteY8" fmla="*/ 2182989 h 2333507"/>
                  <a:gd name="connsiteX9" fmla="*/ 3049411 w 3127492"/>
                  <a:gd name="connsiteY9" fmla="*/ 1720144 h 2333507"/>
                  <a:gd name="connsiteX10" fmla="*/ 2389011 w 3127492"/>
                  <a:gd name="connsiteY10" fmla="*/ 342900 h 2333507"/>
                  <a:gd name="connsiteX11" fmla="*/ 1855611 w 3127492"/>
                  <a:gd name="connsiteY11" fmla="*/ 38100 h 2333507"/>
                  <a:gd name="connsiteX0" fmla="*/ 1765300 w 3037181"/>
                  <a:gd name="connsiteY0" fmla="*/ 38100 h 2374900"/>
                  <a:gd name="connsiteX1" fmla="*/ 1003300 w 3037181"/>
                  <a:gd name="connsiteY1" fmla="*/ 114300 h 2374900"/>
                  <a:gd name="connsiteX2" fmla="*/ 12700 w 3037181"/>
                  <a:gd name="connsiteY2" fmla="*/ 190500 h 2374900"/>
                  <a:gd name="connsiteX3" fmla="*/ 1079500 w 3037181"/>
                  <a:gd name="connsiteY3" fmla="*/ 952500 h 2374900"/>
                  <a:gd name="connsiteX4" fmla="*/ 870656 w 3037181"/>
                  <a:gd name="connsiteY4" fmla="*/ 2182989 h 2374900"/>
                  <a:gd name="connsiteX5" fmla="*/ 1446389 w 3037181"/>
                  <a:gd name="connsiteY5" fmla="*/ 2103967 h 2374900"/>
                  <a:gd name="connsiteX6" fmla="*/ 1796344 w 3037181"/>
                  <a:gd name="connsiteY6" fmla="*/ 1054100 h 2374900"/>
                  <a:gd name="connsiteX7" fmla="*/ 2168878 w 3037181"/>
                  <a:gd name="connsiteY7" fmla="*/ 2013656 h 2374900"/>
                  <a:gd name="connsiteX8" fmla="*/ 2767189 w 3037181"/>
                  <a:gd name="connsiteY8" fmla="*/ 2182989 h 2374900"/>
                  <a:gd name="connsiteX9" fmla="*/ 2959100 w 3037181"/>
                  <a:gd name="connsiteY9" fmla="*/ 1720144 h 2374900"/>
                  <a:gd name="connsiteX10" fmla="*/ 2298700 w 3037181"/>
                  <a:gd name="connsiteY10" fmla="*/ 342900 h 2374900"/>
                  <a:gd name="connsiteX11" fmla="*/ 1765300 w 3037181"/>
                  <a:gd name="connsiteY11" fmla="*/ 38100 h 2374900"/>
                  <a:gd name="connsiteX0" fmla="*/ 1765300 w 3037181"/>
                  <a:gd name="connsiteY0" fmla="*/ 38100 h 2239433"/>
                  <a:gd name="connsiteX1" fmla="*/ 1003300 w 3037181"/>
                  <a:gd name="connsiteY1" fmla="*/ 114300 h 2239433"/>
                  <a:gd name="connsiteX2" fmla="*/ 12700 w 3037181"/>
                  <a:gd name="connsiteY2" fmla="*/ 190500 h 2239433"/>
                  <a:gd name="connsiteX3" fmla="*/ 1079500 w 3037181"/>
                  <a:gd name="connsiteY3" fmla="*/ 952500 h 2239433"/>
                  <a:gd name="connsiteX4" fmla="*/ 698500 w 3037181"/>
                  <a:gd name="connsiteY4" fmla="*/ 1866899 h 2239433"/>
                  <a:gd name="connsiteX5" fmla="*/ 1446389 w 3037181"/>
                  <a:gd name="connsiteY5" fmla="*/ 2103967 h 2239433"/>
                  <a:gd name="connsiteX6" fmla="*/ 1796344 w 3037181"/>
                  <a:gd name="connsiteY6" fmla="*/ 1054100 h 2239433"/>
                  <a:gd name="connsiteX7" fmla="*/ 2168878 w 3037181"/>
                  <a:gd name="connsiteY7" fmla="*/ 2013656 h 2239433"/>
                  <a:gd name="connsiteX8" fmla="*/ 2767189 w 3037181"/>
                  <a:gd name="connsiteY8" fmla="*/ 2182989 h 2239433"/>
                  <a:gd name="connsiteX9" fmla="*/ 2959100 w 3037181"/>
                  <a:gd name="connsiteY9" fmla="*/ 1720144 h 2239433"/>
                  <a:gd name="connsiteX10" fmla="*/ 2298700 w 3037181"/>
                  <a:gd name="connsiteY10" fmla="*/ 342900 h 2239433"/>
                  <a:gd name="connsiteX11" fmla="*/ 1765300 w 3037181"/>
                  <a:gd name="connsiteY11" fmla="*/ 38100 h 2239433"/>
                  <a:gd name="connsiteX0" fmla="*/ 1765300 w 3037181"/>
                  <a:gd name="connsiteY0" fmla="*/ 38100 h 2231908"/>
                  <a:gd name="connsiteX1" fmla="*/ 1003300 w 3037181"/>
                  <a:gd name="connsiteY1" fmla="*/ 114300 h 2231908"/>
                  <a:gd name="connsiteX2" fmla="*/ 12700 w 3037181"/>
                  <a:gd name="connsiteY2" fmla="*/ 190500 h 2231908"/>
                  <a:gd name="connsiteX3" fmla="*/ 1079500 w 3037181"/>
                  <a:gd name="connsiteY3" fmla="*/ 952500 h 2231908"/>
                  <a:gd name="connsiteX4" fmla="*/ 698500 w 3037181"/>
                  <a:gd name="connsiteY4" fmla="*/ 1866899 h 2231908"/>
                  <a:gd name="connsiteX5" fmla="*/ 1384300 w 3037181"/>
                  <a:gd name="connsiteY5" fmla="*/ 2095500 h 2231908"/>
                  <a:gd name="connsiteX6" fmla="*/ 1796344 w 3037181"/>
                  <a:gd name="connsiteY6" fmla="*/ 1054100 h 2231908"/>
                  <a:gd name="connsiteX7" fmla="*/ 2168878 w 3037181"/>
                  <a:gd name="connsiteY7" fmla="*/ 2013656 h 2231908"/>
                  <a:gd name="connsiteX8" fmla="*/ 2767189 w 3037181"/>
                  <a:gd name="connsiteY8" fmla="*/ 2182989 h 2231908"/>
                  <a:gd name="connsiteX9" fmla="*/ 2959100 w 3037181"/>
                  <a:gd name="connsiteY9" fmla="*/ 1720144 h 2231908"/>
                  <a:gd name="connsiteX10" fmla="*/ 2298700 w 3037181"/>
                  <a:gd name="connsiteY10" fmla="*/ 342900 h 2231908"/>
                  <a:gd name="connsiteX11" fmla="*/ 1765300 w 3037181"/>
                  <a:gd name="connsiteY11" fmla="*/ 38100 h 2231908"/>
                  <a:gd name="connsiteX0" fmla="*/ 1854200 w 3126081"/>
                  <a:gd name="connsiteY0" fmla="*/ 38100 h 2231908"/>
                  <a:gd name="connsiteX1" fmla="*/ 1092200 w 3126081"/>
                  <a:gd name="connsiteY1" fmla="*/ 114300 h 2231908"/>
                  <a:gd name="connsiteX2" fmla="*/ 101600 w 3126081"/>
                  <a:gd name="connsiteY2" fmla="*/ 190500 h 2231908"/>
                  <a:gd name="connsiteX3" fmla="*/ 177800 w 3126081"/>
                  <a:gd name="connsiteY3" fmla="*/ 647700 h 2231908"/>
                  <a:gd name="connsiteX4" fmla="*/ 1168400 w 3126081"/>
                  <a:gd name="connsiteY4" fmla="*/ 952500 h 2231908"/>
                  <a:gd name="connsiteX5" fmla="*/ 787400 w 3126081"/>
                  <a:gd name="connsiteY5" fmla="*/ 1866899 h 2231908"/>
                  <a:gd name="connsiteX6" fmla="*/ 1473200 w 3126081"/>
                  <a:gd name="connsiteY6" fmla="*/ 2095500 h 2231908"/>
                  <a:gd name="connsiteX7" fmla="*/ 1885244 w 3126081"/>
                  <a:gd name="connsiteY7" fmla="*/ 1054100 h 2231908"/>
                  <a:gd name="connsiteX8" fmla="*/ 2257778 w 3126081"/>
                  <a:gd name="connsiteY8" fmla="*/ 2013656 h 2231908"/>
                  <a:gd name="connsiteX9" fmla="*/ 2856089 w 3126081"/>
                  <a:gd name="connsiteY9" fmla="*/ 2182989 h 2231908"/>
                  <a:gd name="connsiteX10" fmla="*/ 3048000 w 3126081"/>
                  <a:gd name="connsiteY10" fmla="*/ 1720144 h 2231908"/>
                  <a:gd name="connsiteX11" fmla="*/ 2387600 w 3126081"/>
                  <a:gd name="connsiteY11" fmla="*/ 342900 h 2231908"/>
                  <a:gd name="connsiteX12" fmla="*/ 1854200 w 3126081"/>
                  <a:gd name="connsiteY12" fmla="*/ 38100 h 2231908"/>
                  <a:gd name="connsiteX0" fmla="*/ 1854200 w 3126081"/>
                  <a:gd name="connsiteY0" fmla="*/ 38100 h 2231908"/>
                  <a:gd name="connsiteX1" fmla="*/ 1092200 w 3126081"/>
                  <a:gd name="connsiteY1" fmla="*/ 114300 h 2231908"/>
                  <a:gd name="connsiteX2" fmla="*/ 101600 w 3126081"/>
                  <a:gd name="connsiteY2" fmla="*/ 190500 h 2231908"/>
                  <a:gd name="connsiteX3" fmla="*/ 177800 w 3126081"/>
                  <a:gd name="connsiteY3" fmla="*/ 647700 h 2231908"/>
                  <a:gd name="connsiteX4" fmla="*/ 1168400 w 3126081"/>
                  <a:gd name="connsiteY4" fmla="*/ 952500 h 2231908"/>
                  <a:gd name="connsiteX5" fmla="*/ 787400 w 3126081"/>
                  <a:gd name="connsiteY5" fmla="*/ 1866899 h 2231908"/>
                  <a:gd name="connsiteX6" fmla="*/ 1473200 w 3126081"/>
                  <a:gd name="connsiteY6" fmla="*/ 2095500 h 2231908"/>
                  <a:gd name="connsiteX7" fmla="*/ 1885244 w 3126081"/>
                  <a:gd name="connsiteY7" fmla="*/ 1054100 h 2231908"/>
                  <a:gd name="connsiteX8" fmla="*/ 2257778 w 3126081"/>
                  <a:gd name="connsiteY8" fmla="*/ 2013656 h 2231908"/>
                  <a:gd name="connsiteX9" fmla="*/ 2856089 w 3126081"/>
                  <a:gd name="connsiteY9" fmla="*/ 2182989 h 2231908"/>
                  <a:gd name="connsiteX10" fmla="*/ 3048000 w 3126081"/>
                  <a:gd name="connsiteY10" fmla="*/ 1720144 h 2231908"/>
                  <a:gd name="connsiteX11" fmla="*/ 2387600 w 3126081"/>
                  <a:gd name="connsiteY11" fmla="*/ 342900 h 2231908"/>
                  <a:gd name="connsiteX12" fmla="*/ 1854200 w 3126081"/>
                  <a:gd name="connsiteY12" fmla="*/ 38100 h 2231908"/>
                  <a:gd name="connsiteX0" fmla="*/ 1854200 w 3126081"/>
                  <a:gd name="connsiteY0" fmla="*/ 51741 h 2245549"/>
                  <a:gd name="connsiteX1" fmla="*/ 1092200 w 3126081"/>
                  <a:gd name="connsiteY1" fmla="*/ 127941 h 2245549"/>
                  <a:gd name="connsiteX2" fmla="*/ 101600 w 3126081"/>
                  <a:gd name="connsiteY2" fmla="*/ 204141 h 2245549"/>
                  <a:gd name="connsiteX3" fmla="*/ 177800 w 3126081"/>
                  <a:gd name="connsiteY3" fmla="*/ 661341 h 2245549"/>
                  <a:gd name="connsiteX4" fmla="*/ 1168400 w 3126081"/>
                  <a:gd name="connsiteY4" fmla="*/ 966141 h 2245549"/>
                  <a:gd name="connsiteX5" fmla="*/ 787400 w 3126081"/>
                  <a:gd name="connsiteY5" fmla="*/ 1880540 h 2245549"/>
                  <a:gd name="connsiteX6" fmla="*/ 1473200 w 3126081"/>
                  <a:gd name="connsiteY6" fmla="*/ 2109141 h 2245549"/>
                  <a:gd name="connsiteX7" fmla="*/ 1885244 w 3126081"/>
                  <a:gd name="connsiteY7" fmla="*/ 1067741 h 2245549"/>
                  <a:gd name="connsiteX8" fmla="*/ 2257778 w 3126081"/>
                  <a:gd name="connsiteY8" fmla="*/ 2027297 h 2245549"/>
                  <a:gd name="connsiteX9" fmla="*/ 2856089 w 3126081"/>
                  <a:gd name="connsiteY9" fmla="*/ 2196630 h 2245549"/>
                  <a:gd name="connsiteX10" fmla="*/ 3048000 w 3126081"/>
                  <a:gd name="connsiteY10" fmla="*/ 1733785 h 2245549"/>
                  <a:gd name="connsiteX11" fmla="*/ 2387600 w 3126081"/>
                  <a:gd name="connsiteY11" fmla="*/ 280341 h 2245549"/>
                  <a:gd name="connsiteX12" fmla="*/ 1854200 w 3126081"/>
                  <a:gd name="connsiteY12" fmla="*/ 51741 h 2245549"/>
                  <a:gd name="connsiteX0" fmla="*/ 1778000 w 3126081"/>
                  <a:gd name="connsiteY0" fmla="*/ 25400 h 2295407"/>
                  <a:gd name="connsiteX1" fmla="*/ 1092200 w 3126081"/>
                  <a:gd name="connsiteY1" fmla="*/ 177799 h 2295407"/>
                  <a:gd name="connsiteX2" fmla="*/ 101600 w 3126081"/>
                  <a:gd name="connsiteY2" fmla="*/ 253999 h 2295407"/>
                  <a:gd name="connsiteX3" fmla="*/ 177800 w 3126081"/>
                  <a:gd name="connsiteY3" fmla="*/ 711199 h 2295407"/>
                  <a:gd name="connsiteX4" fmla="*/ 1168400 w 3126081"/>
                  <a:gd name="connsiteY4" fmla="*/ 1015999 h 2295407"/>
                  <a:gd name="connsiteX5" fmla="*/ 787400 w 3126081"/>
                  <a:gd name="connsiteY5" fmla="*/ 1930398 h 2295407"/>
                  <a:gd name="connsiteX6" fmla="*/ 1473200 w 3126081"/>
                  <a:gd name="connsiteY6" fmla="*/ 2158999 h 2295407"/>
                  <a:gd name="connsiteX7" fmla="*/ 1885244 w 3126081"/>
                  <a:gd name="connsiteY7" fmla="*/ 1117599 h 2295407"/>
                  <a:gd name="connsiteX8" fmla="*/ 2257778 w 3126081"/>
                  <a:gd name="connsiteY8" fmla="*/ 2077155 h 2295407"/>
                  <a:gd name="connsiteX9" fmla="*/ 2856089 w 3126081"/>
                  <a:gd name="connsiteY9" fmla="*/ 2246488 h 2295407"/>
                  <a:gd name="connsiteX10" fmla="*/ 3048000 w 3126081"/>
                  <a:gd name="connsiteY10" fmla="*/ 1783643 h 2295407"/>
                  <a:gd name="connsiteX11" fmla="*/ 2387600 w 3126081"/>
                  <a:gd name="connsiteY11" fmla="*/ 330199 h 2295407"/>
                  <a:gd name="connsiteX12" fmla="*/ 1778000 w 3126081"/>
                  <a:gd name="connsiteY12" fmla="*/ 25400 h 2295407"/>
                  <a:gd name="connsiteX0" fmla="*/ 1778000 w 3126081"/>
                  <a:gd name="connsiteY0" fmla="*/ 25400 h 2295407"/>
                  <a:gd name="connsiteX1" fmla="*/ 1092200 w 3126081"/>
                  <a:gd name="connsiteY1" fmla="*/ 177799 h 2295407"/>
                  <a:gd name="connsiteX2" fmla="*/ 101600 w 3126081"/>
                  <a:gd name="connsiteY2" fmla="*/ 253999 h 2295407"/>
                  <a:gd name="connsiteX3" fmla="*/ 177800 w 3126081"/>
                  <a:gd name="connsiteY3" fmla="*/ 711199 h 2295407"/>
                  <a:gd name="connsiteX4" fmla="*/ 1168400 w 3126081"/>
                  <a:gd name="connsiteY4" fmla="*/ 1015999 h 2295407"/>
                  <a:gd name="connsiteX5" fmla="*/ 787400 w 3126081"/>
                  <a:gd name="connsiteY5" fmla="*/ 1930398 h 2295407"/>
                  <a:gd name="connsiteX6" fmla="*/ 1473200 w 3126081"/>
                  <a:gd name="connsiteY6" fmla="*/ 2158999 h 2295407"/>
                  <a:gd name="connsiteX7" fmla="*/ 1885244 w 3126081"/>
                  <a:gd name="connsiteY7" fmla="*/ 1117599 h 2295407"/>
                  <a:gd name="connsiteX8" fmla="*/ 2257778 w 3126081"/>
                  <a:gd name="connsiteY8" fmla="*/ 2077155 h 2295407"/>
                  <a:gd name="connsiteX9" fmla="*/ 2856089 w 3126081"/>
                  <a:gd name="connsiteY9" fmla="*/ 2246488 h 2295407"/>
                  <a:gd name="connsiteX10" fmla="*/ 3048000 w 3126081"/>
                  <a:gd name="connsiteY10" fmla="*/ 1783643 h 2295407"/>
                  <a:gd name="connsiteX11" fmla="*/ 2387600 w 3126081"/>
                  <a:gd name="connsiteY11" fmla="*/ 330199 h 2295407"/>
                  <a:gd name="connsiteX12" fmla="*/ 1778000 w 3126081"/>
                  <a:gd name="connsiteY12" fmla="*/ 25400 h 2295407"/>
                  <a:gd name="connsiteX0" fmla="*/ 1798931 w 3147012"/>
                  <a:gd name="connsiteY0" fmla="*/ 25400 h 2295407"/>
                  <a:gd name="connsiteX1" fmla="*/ 1113131 w 3147012"/>
                  <a:gd name="connsiteY1" fmla="*/ 177799 h 2295407"/>
                  <a:gd name="connsiteX2" fmla="*/ 122531 w 3147012"/>
                  <a:gd name="connsiteY2" fmla="*/ 253999 h 2295407"/>
                  <a:gd name="connsiteX3" fmla="*/ 198731 w 3147012"/>
                  <a:gd name="connsiteY3" fmla="*/ 711199 h 2295407"/>
                  <a:gd name="connsiteX4" fmla="*/ 1189331 w 3147012"/>
                  <a:gd name="connsiteY4" fmla="*/ 1015999 h 2295407"/>
                  <a:gd name="connsiteX5" fmla="*/ 808331 w 3147012"/>
                  <a:gd name="connsiteY5" fmla="*/ 1930398 h 2295407"/>
                  <a:gd name="connsiteX6" fmla="*/ 1494131 w 3147012"/>
                  <a:gd name="connsiteY6" fmla="*/ 2158999 h 2295407"/>
                  <a:gd name="connsiteX7" fmla="*/ 1906175 w 3147012"/>
                  <a:gd name="connsiteY7" fmla="*/ 1117599 h 2295407"/>
                  <a:gd name="connsiteX8" fmla="*/ 2278709 w 3147012"/>
                  <a:gd name="connsiteY8" fmla="*/ 2077155 h 2295407"/>
                  <a:gd name="connsiteX9" fmla="*/ 2877020 w 3147012"/>
                  <a:gd name="connsiteY9" fmla="*/ 2246488 h 2295407"/>
                  <a:gd name="connsiteX10" fmla="*/ 3068931 w 3147012"/>
                  <a:gd name="connsiteY10" fmla="*/ 1783643 h 2295407"/>
                  <a:gd name="connsiteX11" fmla="*/ 2408531 w 3147012"/>
                  <a:gd name="connsiteY11" fmla="*/ 330199 h 2295407"/>
                  <a:gd name="connsiteX12" fmla="*/ 1798931 w 3147012"/>
                  <a:gd name="connsiteY12" fmla="*/ 25400 h 229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7012" h="2295407">
                    <a:moveTo>
                      <a:pt x="1798931" y="25400"/>
                    </a:moveTo>
                    <a:cubicBezTo>
                      <a:pt x="1583031" y="0"/>
                      <a:pt x="1467320" y="173566"/>
                      <a:pt x="1113131" y="177799"/>
                    </a:cubicBezTo>
                    <a:cubicBezTo>
                      <a:pt x="837964" y="196143"/>
                      <a:pt x="332081" y="76199"/>
                      <a:pt x="122531" y="253999"/>
                    </a:cubicBezTo>
                    <a:cubicBezTo>
                      <a:pt x="0" y="433210"/>
                      <a:pt x="20931" y="584199"/>
                      <a:pt x="198731" y="711199"/>
                    </a:cubicBezTo>
                    <a:cubicBezTo>
                      <a:pt x="376531" y="838199"/>
                      <a:pt x="1087731" y="812799"/>
                      <a:pt x="1189331" y="1015999"/>
                    </a:cubicBezTo>
                    <a:cubicBezTo>
                      <a:pt x="1290931" y="1219199"/>
                      <a:pt x="757531" y="1739898"/>
                      <a:pt x="808331" y="1930398"/>
                    </a:cubicBezTo>
                    <a:cubicBezTo>
                      <a:pt x="859131" y="2120898"/>
                      <a:pt x="1311157" y="2294465"/>
                      <a:pt x="1494131" y="2158999"/>
                    </a:cubicBezTo>
                    <a:cubicBezTo>
                      <a:pt x="1677105" y="2023533"/>
                      <a:pt x="1775412" y="1131240"/>
                      <a:pt x="1906175" y="1117599"/>
                    </a:cubicBezTo>
                    <a:cubicBezTo>
                      <a:pt x="2036938" y="1103958"/>
                      <a:pt x="2116902" y="1889007"/>
                      <a:pt x="2278709" y="2077155"/>
                    </a:cubicBezTo>
                    <a:cubicBezTo>
                      <a:pt x="2440516" y="2265303"/>
                      <a:pt x="2745316" y="2295407"/>
                      <a:pt x="2877020" y="2246488"/>
                    </a:cubicBezTo>
                    <a:cubicBezTo>
                      <a:pt x="3008724" y="2197569"/>
                      <a:pt x="3147012" y="2103024"/>
                      <a:pt x="3068931" y="1783643"/>
                    </a:cubicBezTo>
                    <a:cubicBezTo>
                      <a:pt x="2990850" y="1464262"/>
                      <a:pt x="2620198" y="623240"/>
                      <a:pt x="2408531" y="330199"/>
                    </a:cubicBezTo>
                    <a:cubicBezTo>
                      <a:pt x="2196864" y="37158"/>
                      <a:pt x="2014831" y="50800"/>
                      <a:pt x="1798931" y="2540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 bwMode="auto">
              <a:xfrm>
                <a:off x="3276600" y="2743200"/>
                <a:ext cx="685800" cy="685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62" name="Straight Arrow Connector 161"/>
              <p:cNvCxnSpPr>
                <a:stCxn id="168" idx="6"/>
                <a:endCxn id="169" idx="2"/>
              </p:cNvCxnSpPr>
              <p:nvPr/>
            </p:nvCxnSpPr>
            <p:spPr bwMode="auto">
              <a:xfrm>
                <a:off x="857063" y="3091843"/>
                <a:ext cx="1093615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3" name="Straight Arrow Connector 162"/>
              <p:cNvCxnSpPr>
                <a:stCxn id="169" idx="6"/>
                <a:endCxn id="170" idx="2"/>
              </p:cNvCxnSpPr>
              <p:nvPr/>
            </p:nvCxnSpPr>
            <p:spPr bwMode="auto">
              <a:xfrm>
                <a:off x="2343164" y="3091843"/>
                <a:ext cx="1093614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4" name="Straight Arrow Connector 163"/>
              <p:cNvCxnSpPr>
                <a:stCxn id="174" idx="7"/>
                <a:endCxn id="169" idx="3"/>
              </p:cNvCxnSpPr>
              <p:nvPr/>
            </p:nvCxnSpPr>
            <p:spPr bwMode="auto">
              <a:xfrm rot="5400000" flipH="1" flipV="1">
                <a:off x="1216463" y="3563843"/>
                <a:ext cx="1124928" cy="45845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Arrow Connector 164"/>
              <p:cNvCxnSpPr>
                <a:stCxn id="176" idx="1"/>
                <a:endCxn id="170" idx="5"/>
              </p:cNvCxnSpPr>
              <p:nvPr/>
            </p:nvCxnSpPr>
            <p:spPr bwMode="auto">
              <a:xfrm rot="16200000" flipV="1">
                <a:off x="34456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Arrow Connector 165"/>
              <p:cNvCxnSpPr>
                <a:stCxn id="175" idx="7"/>
                <a:endCxn id="170" idx="3"/>
              </p:cNvCxnSpPr>
              <p:nvPr/>
            </p:nvCxnSpPr>
            <p:spPr bwMode="auto">
              <a:xfrm rot="5400000" flipH="1" flipV="1">
                <a:off x="2702563" y="3563844"/>
                <a:ext cx="1124928" cy="45845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7" name="Straight Arrow Connector 166"/>
              <p:cNvCxnSpPr>
                <a:stCxn id="175" idx="1"/>
                <a:endCxn id="169" idx="5"/>
              </p:cNvCxnSpPr>
              <p:nvPr/>
            </p:nvCxnSpPr>
            <p:spPr bwMode="auto">
              <a:xfrm rot="16200000" flipV="1">
                <a:off x="19595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8" name="Oval 4"/>
              <p:cNvSpPr/>
              <p:nvPr/>
            </p:nvSpPr>
            <p:spPr bwMode="auto">
              <a:xfrm>
                <a:off x="464577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19506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34367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1" name="Oval 4"/>
              <p:cNvSpPr/>
              <p:nvPr/>
            </p:nvSpPr>
            <p:spPr bwMode="auto">
              <a:xfrm>
                <a:off x="464577" y="5557976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1950677" y="5557976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3436778" y="5557976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4" name="Oval 4"/>
              <p:cNvSpPr/>
              <p:nvPr/>
            </p:nvSpPr>
            <p:spPr bwMode="auto">
              <a:xfrm>
                <a:off x="1214690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 bwMode="auto">
              <a:xfrm>
                <a:off x="27007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 bwMode="auto">
              <a:xfrm>
                <a:off x="41868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cxnSp>
            <p:nvCxnSpPr>
              <p:cNvPr id="177" name="Straight Arrow Connector 176"/>
              <p:cNvCxnSpPr>
                <a:stCxn id="171" idx="6"/>
                <a:endCxn id="172" idx="2"/>
              </p:cNvCxnSpPr>
              <p:nvPr/>
            </p:nvCxnSpPr>
            <p:spPr bwMode="auto">
              <a:xfrm>
                <a:off x="857063" y="5754220"/>
                <a:ext cx="1093614" cy="381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Arrow Connector 177"/>
              <p:cNvCxnSpPr>
                <a:stCxn id="172" idx="6"/>
                <a:endCxn id="173" idx="2"/>
              </p:cNvCxnSpPr>
              <p:nvPr/>
            </p:nvCxnSpPr>
            <p:spPr bwMode="auto">
              <a:xfrm>
                <a:off x="2343164" y="5754220"/>
                <a:ext cx="1093614" cy="381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Straight Arrow Connector 178"/>
              <p:cNvCxnSpPr>
                <a:stCxn id="172" idx="1"/>
                <a:endCxn id="174" idx="5"/>
              </p:cNvCxnSpPr>
              <p:nvPr/>
            </p:nvCxnSpPr>
            <p:spPr bwMode="auto">
              <a:xfrm rot="16200000" flipV="1">
                <a:off x="1287736" y="4895032"/>
                <a:ext cx="982385" cy="45845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Straight Arrow Connector 179"/>
              <p:cNvCxnSpPr>
                <a:stCxn id="173" idx="7"/>
                <a:endCxn id="176" idx="3"/>
              </p:cNvCxnSpPr>
              <p:nvPr/>
            </p:nvCxnSpPr>
            <p:spPr bwMode="auto">
              <a:xfrm rot="5400000" flipH="1" flipV="1">
                <a:off x="3516885" y="4887972"/>
                <a:ext cx="982385" cy="47258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1" name="Straight Arrow Connector 180"/>
              <p:cNvCxnSpPr>
                <a:stCxn id="173" idx="1"/>
                <a:endCxn id="175" idx="5"/>
              </p:cNvCxnSpPr>
              <p:nvPr/>
            </p:nvCxnSpPr>
            <p:spPr bwMode="auto">
              <a:xfrm rot="16200000" flipV="1">
                <a:off x="2773837" y="4895032"/>
                <a:ext cx="982385" cy="45845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Arrow Connector 181"/>
              <p:cNvCxnSpPr>
                <a:stCxn id="172" idx="7"/>
                <a:endCxn id="175" idx="3"/>
              </p:cNvCxnSpPr>
              <p:nvPr/>
            </p:nvCxnSpPr>
            <p:spPr bwMode="auto">
              <a:xfrm rot="5400000" flipH="1" flipV="1">
                <a:off x="2030784" y="4887972"/>
                <a:ext cx="982385" cy="47258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83" name="Group 182"/>
              <p:cNvGrpSpPr/>
              <p:nvPr/>
            </p:nvGrpSpPr>
            <p:grpSpPr>
              <a:xfrm>
                <a:off x="1988577" y="2971800"/>
                <a:ext cx="2542259" cy="1676400"/>
                <a:chOff x="2133600" y="2884114"/>
                <a:chExt cx="2542259" cy="1676400"/>
              </a:xfrm>
            </p:grpSpPr>
            <p:sp>
              <p:nvSpPr>
                <p:cNvPr id="185" name="Cube 184"/>
                <p:cNvSpPr/>
                <p:nvPr/>
              </p:nvSpPr>
              <p:spPr bwMode="auto">
                <a:xfrm>
                  <a:off x="3657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86" name="Cube 185"/>
                <p:cNvSpPr/>
                <p:nvPr/>
              </p:nvSpPr>
              <p:spPr bwMode="auto">
                <a:xfrm>
                  <a:off x="2845001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88" name="Cube 187"/>
                <p:cNvSpPr/>
                <p:nvPr/>
              </p:nvSpPr>
              <p:spPr bwMode="auto">
                <a:xfrm>
                  <a:off x="2133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92" name="Cube 191"/>
                <p:cNvSpPr/>
                <p:nvPr/>
              </p:nvSpPr>
              <p:spPr bwMode="auto">
                <a:xfrm>
                  <a:off x="4343400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2730803" y="2935878"/>
                <a:ext cx="1513567" cy="1071452"/>
                <a:chOff x="2875826" y="2848192"/>
                <a:chExt cx="1513567" cy="1071452"/>
              </a:xfrm>
            </p:grpSpPr>
            <p:sp>
              <p:nvSpPr>
                <p:cNvPr id="195" name="Cube 194"/>
                <p:cNvSpPr/>
                <p:nvPr/>
              </p:nvSpPr>
              <p:spPr bwMode="auto">
                <a:xfrm>
                  <a:off x="2875826" y="2848192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98" name="Cube 197"/>
                <p:cNvSpPr/>
                <p:nvPr/>
              </p:nvSpPr>
              <p:spPr bwMode="auto">
                <a:xfrm>
                  <a:off x="3282701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99" name="Cube 198"/>
                <p:cNvSpPr/>
                <p:nvPr/>
              </p:nvSpPr>
              <p:spPr bwMode="auto">
                <a:xfrm>
                  <a:off x="4056934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</p:grpSp>
        <p:sp>
          <p:nvSpPr>
            <p:cNvPr id="254" name="TextBox 253"/>
            <p:cNvSpPr txBox="1"/>
            <p:nvPr/>
          </p:nvSpPr>
          <p:spPr>
            <a:xfrm>
              <a:off x="5029200" y="1219200"/>
              <a:ext cx="3048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Update Functions</a:t>
              </a:r>
            </a:p>
            <a:p>
              <a:pPr algn="ctr"/>
              <a:r>
                <a:rPr lang="en-US" sz="2800" i="1" dirty="0" smtClean="0">
                  <a:latin typeface="Gill Sans Light"/>
                  <a:cs typeface="Gill Sans Light"/>
                </a:rPr>
                <a:t>User Computation</a:t>
              </a:r>
              <a:endParaRPr lang="en-US" sz="2800" i="1" dirty="0">
                <a:latin typeface="Gill Sans Light"/>
                <a:cs typeface="Gill Sans Light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762000" y="1295400"/>
            <a:ext cx="3352800" cy="2971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4876800" y="1219200"/>
            <a:ext cx="3352800" cy="2971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1066800" y="4419600"/>
            <a:ext cx="2590800" cy="2209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4419600" y="4495800"/>
            <a:ext cx="4191000" cy="2209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5AC5C-2115-43B4-93C1-A8C975FC4D86}" type="slidenum">
              <a:rPr lang="en-US" smtClean="0">
                <a:latin typeface="Gill Sans Light"/>
                <a:cs typeface="Gill Sans Light"/>
              </a:rPr>
              <a:pPr>
                <a:defRPr/>
              </a:pPr>
              <a:t>18</a:t>
            </a:fld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116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9" grpId="0" animBg="1"/>
      <p:bldP spid="122" grpId="0" animBg="1"/>
      <p:bldP spid="1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Gill Sans Light"/>
                <a:cs typeface="Gill Sans Light"/>
              </a:rPr>
              <a:t>GraphLab</a:t>
            </a:r>
            <a:r>
              <a:rPr lang="en-US" dirty="0" smtClean="0">
                <a:latin typeface="Gill Sans Light"/>
                <a:cs typeface="Gill Sans Light"/>
              </a:rPr>
              <a:t> in Graph-Parallel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1295400" y="4572000"/>
            <a:ext cx="1981200" cy="1465523"/>
            <a:chOff x="6705600" y="1066800"/>
            <a:chExt cx="1981200" cy="1465523"/>
          </a:xfrm>
        </p:grpSpPr>
        <p:sp>
          <p:nvSpPr>
            <p:cNvPr id="14" name="TextBox 13"/>
            <p:cNvSpPr txBox="1"/>
            <p:nvPr/>
          </p:nvSpPr>
          <p:spPr>
            <a:xfrm>
              <a:off x="6705600" y="1066800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Scheduler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0" name="Group 87"/>
            <p:cNvGrpSpPr/>
            <p:nvPr/>
          </p:nvGrpSpPr>
          <p:grpSpPr>
            <a:xfrm rot="5400000">
              <a:off x="7420638" y="1418562"/>
              <a:ext cx="703523" cy="1524000"/>
              <a:chOff x="220878" y="1582423"/>
              <a:chExt cx="1339072" cy="2900753"/>
            </a:xfrm>
          </p:grpSpPr>
          <p:sp>
            <p:nvSpPr>
              <p:cNvPr id="82" name="Up Arrow 81"/>
              <p:cNvSpPr/>
              <p:nvPr/>
            </p:nvSpPr>
            <p:spPr bwMode="auto">
              <a:xfrm>
                <a:off x="220878" y="1582423"/>
                <a:ext cx="1339072" cy="2900753"/>
              </a:xfrm>
              <a:prstGeom prst="up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766990" y="231197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766990" y="284349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>
                <a:off x="766990" y="337501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766990" y="3906534"/>
                <a:ext cx="276097" cy="2760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</p:grpSp>
      <p:grpSp>
        <p:nvGrpSpPr>
          <p:cNvPr id="270" name="Group 269"/>
          <p:cNvGrpSpPr/>
          <p:nvPr/>
        </p:nvGrpSpPr>
        <p:grpSpPr>
          <a:xfrm>
            <a:off x="4648200" y="4495800"/>
            <a:ext cx="3851499" cy="1869662"/>
            <a:chOff x="4495800" y="4267200"/>
            <a:chExt cx="3851499" cy="1869662"/>
          </a:xfrm>
        </p:grpSpPr>
        <p:sp>
          <p:nvSpPr>
            <p:cNvPr id="17" name="TextBox 16"/>
            <p:cNvSpPr txBox="1"/>
            <p:nvPr/>
          </p:nvSpPr>
          <p:spPr>
            <a:xfrm>
              <a:off x="4953000" y="4267200"/>
              <a:ext cx="294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Consistency Model</a:t>
              </a:r>
              <a:endParaRPr lang="en-US" sz="2800" dirty="0">
                <a:latin typeface="Gill Sans Light"/>
                <a:cs typeface="Gill Sans Light"/>
              </a:endParaRPr>
            </a:p>
          </p:txBody>
        </p:sp>
        <p:grpSp>
          <p:nvGrpSpPr>
            <p:cNvPr id="18" name="Group 123"/>
            <p:cNvGrpSpPr/>
            <p:nvPr/>
          </p:nvGrpSpPr>
          <p:grpSpPr>
            <a:xfrm>
              <a:off x="4495800" y="4876800"/>
              <a:ext cx="3851499" cy="1260062"/>
              <a:chOff x="2905452" y="3733800"/>
              <a:chExt cx="8384848" cy="27432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584700" y="3733800"/>
                <a:ext cx="5029200" cy="27432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7700" y="4114800"/>
                <a:ext cx="2895600" cy="2133600"/>
              </a:xfrm>
              <a:prstGeom prst="ellipse">
                <a:avLst/>
              </a:prstGeom>
              <a:ln>
                <a:prstDash val="dash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594475" y="4457700"/>
                <a:ext cx="1143000" cy="1600200"/>
              </a:xfrm>
              <a:prstGeom prst="ellipse">
                <a:avLst/>
              </a:prstGeom>
              <a:ln>
                <a:prstDash val="sysDot"/>
                <a:tailEnd type="none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823075" y="4924425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8687127" y="4914900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0" name="Oval 6"/>
              <p:cNvSpPr/>
              <p:nvPr/>
            </p:nvSpPr>
            <p:spPr>
              <a:xfrm>
                <a:off x="4877127" y="4914900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03" name="Curved Connector 102"/>
              <p:cNvCxnSpPr>
                <a:stCxn id="98" idx="2"/>
                <a:endCxn id="100" idx="6"/>
              </p:cNvCxnSpPr>
              <p:nvPr/>
            </p:nvCxnSpPr>
            <p:spPr>
              <a:xfrm rot="10800000">
                <a:off x="5639129" y="5295904"/>
                <a:ext cx="1183948" cy="9525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" name="Cube 103"/>
              <p:cNvSpPr/>
              <p:nvPr/>
            </p:nvSpPr>
            <p:spPr>
              <a:xfrm>
                <a:off x="6116818" y="5096450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7" name="Cube 106"/>
              <p:cNvSpPr/>
              <p:nvPr/>
            </p:nvSpPr>
            <p:spPr>
              <a:xfrm>
                <a:off x="8890327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8" name="Cube 107"/>
              <p:cNvSpPr/>
              <p:nvPr/>
            </p:nvSpPr>
            <p:spPr>
              <a:xfrm>
                <a:off x="7036127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09" name="Cube 108"/>
              <p:cNvSpPr/>
              <p:nvPr/>
            </p:nvSpPr>
            <p:spPr>
              <a:xfrm>
                <a:off x="5080327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10" name="Curved Connector 109"/>
              <p:cNvCxnSpPr>
                <a:stCxn id="99" idx="2"/>
                <a:endCxn id="98" idx="6"/>
              </p:cNvCxnSpPr>
              <p:nvPr/>
            </p:nvCxnSpPr>
            <p:spPr>
              <a:xfrm rot="10800000" flipV="1">
                <a:off x="7585074" y="5295899"/>
                <a:ext cx="1102054" cy="9525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1" name="Cube 110"/>
              <p:cNvSpPr/>
              <p:nvPr/>
            </p:nvSpPr>
            <p:spPr>
              <a:xfrm>
                <a:off x="7937827" y="5114925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0528300" y="4914900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5" name="Cube 114"/>
              <p:cNvSpPr/>
              <p:nvPr/>
            </p:nvSpPr>
            <p:spPr>
              <a:xfrm>
                <a:off x="10731500" y="5105400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16" name="Curved Connector 115"/>
              <p:cNvCxnSpPr>
                <a:stCxn id="112" idx="2"/>
                <a:endCxn id="99" idx="6"/>
              </p:cNvCxnSpPr>
              <p:nvPr/>
            </p:nvCxnSpPr>
            <p:spPr>
              <a:xfrm rot="10800000">
                <a:off x="9449127" y="5295902"/>
                <a:ext cx="1079174" cy="3457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7" name="Cube 116"/>
              <p:cNvSpPr/>
              <p:nvPr/>
            </p:nvSpPr>
            <p:spPr>
              <a:xfrm>
                <a:off x="9779000" y="5114925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905452" y="4924425"/>
                <a:ext cx="762000" cy="762000"/>
              </a:xfrm>
              <a:prstGeom prst="ellipse">
                <a:avLst/>
              </a:prstGeom>
              <a:ln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20" name="Curved Connector 119"/>
              <p:cNvCxnSpPr>
                <a:stCxn id="100" idx="2"/>
                <a:endCxn id="118" idx="6"/>
              </p:cNvCxnSpPr>
              <p:nvPr/>
            </p:nvCxnSpPr>
            <p:spPr>
              <a:xfrm rot="10800000" flipV="1">
                <a:off x="3667453" y="5295899"/>
                <a:ext cx="1209676" cy="9525"/>
              </a:xfrm>
              <a:prstGeom prst="curved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1" name="Cube 120"/>
              <p:cNvSpPr/>
              <p:nvPr/>
            </p:nvSpPr>
            <p:spPr>
              <a:xfrm>
                <a:off x="4061153" y="5105398"/>
                <a:ext cx="371147" cy="381001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23" name="Cube 122"/>
              <p:cNvSpPr/>
              <p:nvPr/>
            </p:nvSpPr>
            <p:spPr>
              <a:xfrm>
                <a:off x="3108652" y="5114925"/>
                <a:ext cx="371148" cy="381000"/>
              </a:xfrm>
              <a:prstGeom prst="cube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09600" y="1219200"/>
            <a:ext cx="3581400" cy="2835405"/>
            <a:chOff x="381000" y="1219200"/>
            <a:chExt cx="3581400" cy="2835405"/>
          </a:xfrm>
        </p:grpSpPr>
        <p:sp>
          <p:nvSpPr>
            <p:cNvPr id="7" name="TextBox 6"/>
            <p:cNvSpPr txBox="1"/>
            <p:nvPr/>
          </p:nvSpPr>
          <p:spPr>
            <a:xfrm>
              <a:off x="381000" y="1219200"/>
              <a:ext cx="3581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Graph Based</a:t>
              </a:r>
            </a:p>
            <a:p>
              <a:pPr algn="ctr"/>
              <a:r>
                <a:rPr lang="en-US" sz="2800" i="1" dirty="0" smtClean="0">
                  <a:latin typeface="Gill Sans Light"/>
                  <a:cs typeface="Gill Sans Light"/>
                </a:rPr>
                <a:t>Data Representation</a:t>
              </a:r>
              <a:endParaRPr lang="en-US" sz="2800" i="1" dirty="0">
                <a:latin typeface="Gill Sans Light"/>
                <a:cs typeface="Gill Sans Light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1143000" y="2362200"/>
              <a:ext cx="2172054" cy="1692405"/>
              <a:chOff x="457200" y="2895600"/>
              <a:chExt cx="4122177" cy="3211886"/>
            </a:xfrm>
          </p:grpSpPr>
          <p:cxnSp>
            <p:nvCxnSpPr>
              <p:cNvPr id="210" name="Straight Arrow Connector 209"/>
              <p:cNvCxnSpPr>
                <a:stCxn id="216" idx="6"/>
                <a:endCxn id="217" idx="2"/>
              </p:cNvCxnSpPr>
              <p:nvPr/>
            </p:nvCxnSpPr>
            <p:spPr bwMode="auto">
              <a:xfrm>
                <a:off x="857063" y="3091843"/>
                <a:ext cx="1093615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/>
              <p:cNvCxnSpPr>
                <a:stCxn id="217" idx="6"/>
                <a:endCxn id="218" idx="2"/>
              </p:cNvCxnSpPr>
              <p:nvPr/>
            </p:nvCxnSpPr>
            <p:spPr bwMode="auto">
              <a:xfrm>
                <a:off x="2343164" y="3091843"/>
                <a:ext cx="1093614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222" idx="7"/>
                <a:endCxn id="217" idx="3"/>
              </p:cNvCxnSpPr>
              <p:nvPr/>
            </p:nvCxnSpPr>
            <p:spPr bwMode="auto">
              <a:xfrm rot="5400000" flipH="1" flipV="1">
                <a:off x="1216463" y="3563843"/>
                <a:ext cx="1124928" cy="45845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>
                <a:stCxn id="224" idx="1"/>
                <a:endCxn id="218" idx="5"/>
              </p:cNvCxnSpPr>
              <p:nvPr/>
            </p:nvCxnSpPr>
            <p:spPr bwMode="auto">
              <a:xfrm rot="16200000" flipV="1">
                <a:off x="34456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>
                <a:stCxn id="223" idx="7"/>
                <a:endCxn id="218" idx="3"/>
              </p:cNvCxnSpPr>
              <p:nvPr/>
            </p:nvCxnSpPr>
            <p:spPr bwMode="auto">
              <a:xfrm rot="5400000" flipH="1" flipV="1">
                <a:off x="2702563" y="3563844"/>
                <a:ext cx="1124928" cy="45845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223" idx="1"/>
                <a:endCxn id="217" idx="5"/>
              </p:cNvCxnSpPr>
              <p:nvPr/>
            </p:nvCxnSpPr>
            <p:spPr bwMode="auto">
              <a:xfrm rot="16200000" flipV="1">
                <a:off x="19595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6" name="Oval 4"/>
              <p:cNvSpPr/>
              <p:nvPr/>
            </p:nvSpPr>
            <p:spPr bwMode="auto">
              <a:xfrm>
                <a:off x="464577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 bwMode="auto">
              <a:xfrm>
                <a:off x="19506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 bwMode="auto">
              <a:xfrm>
                <a:off x="34367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19" name="Oval 4"/>
              <p:cNvSpPr/>
              <p:nvPr/>
            </p:nvSpPr>
            <p:spPr bwMode="auto">
              <a:xfrm>
                <a:off x="464577" y="57150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 bwMode="auto">
              <a:xfrm>
                <a:off x="1950678" y="57150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 bwMode="auto">
              <a:xfrm>
                <a:off x="3436778" y="57150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2" name="Oval 4"/>
              <p:cNvSpPr/>
              <p:nvPr/>
            </p:nvSpPr>
            <p:spPr bwMode="auto">
              <a:xfrm>
                <a:off x="1214690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 bwMode="auto">
              <a:xfrm>
                <a:off x="27007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>
                <a:off x="41868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cxnSp>
            <p:nvCxnSpPr>
              <p:cNvPr id="225" name="Straight Arrow Connector 224"/>
              <p:cNvCxnSpPr>
                <a:stCxn id="219" idx="6"/>
                <a:endCxn id="220" idx="2"/>
              </p:cNvCxnSpPr>
              <p:nvPr/>
            </p:nvCxnSpPr>
            <p:spPr bwMode="auto">
              <a:xfrm>
                <a:off x="857063" y="5911243"/>
                <a:ext cx="1093615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0" idx="6"/>
                <a:endCxn id="221" idx="2"/>
              </p:cNvCxnSpPr>
              <p:nvPr/>
            </p:nvCxnSpPr>
            <p:spPr bwMode="auto">
              <a:xfrm>
                <a:off x="2343164" y="5911243"/>
                <a:ext cx="1093614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20" idx="1"/>
                <a:endCxn id="222" idx="5"/>
              </p:cNvCxnSpPr>
              <p:nvPr/>
            </p:nvCxnSpPr>
            <p:spPr bwMode="auto">
              <a:xfrm rot="16200000" flipV="1">
                <a:off x="1209221" y="4973543"/>
                <a:ext cx="1139412" cy="45845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21" idx="7"/>
                <a:endCxn id="224" idx="3"/>
              </p:cNvCxnSpPr>
              <p:nvPr/>
            </p:nvCxnSpPr>
            <p:spPr bwMode="auto">
              <a:xfrm rot="5400000" flipH="1" flipV="1">
                <a:off x="3438371" y="4966481"/>
                <a:ext cx="1139412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221" idx="1"/>
                <a:endCxn id="223" idx="5"/>
              </p:cNvCxnSpPr>
              <p:nvPr/>
            </p:nvCxnSpPr>
            <p:spPr bwMode="auto">
              <a:xfrm rot="16200000" flipV="1">
                <a:off x="2695322" y="4973543"/>
                <a:ext cx="1139412" cy="45845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20" idx="7"/>
                <a:endCxn id="223" idx="3"/>
              </p:cNvCxnSpPr>
              <p:nvPr/>
            </p:nvCxnSpPr>
            <p:spPr bwMode="auto">
              <a:xfrm rot="5400000" flipH="1" flipV="1">
                <a:off x="1952271" y="4966481"/>
                <a:ext cx="1139412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1" name="Group 182"/>
              <p:cNvGrpSpPr/>
              <p:nvPr/>
            </p:nvGrpSpPr>
            <p:grpSpPr>
              <a:xfrm>
                <a:off x="457200" y="2971800"/>
                <a:ext cx="4073636" cy="3124200"/>
                <a:chOff x="602223" y="2884114"/>
                <a:chExt cx="4073636" cy="3124200"/>
              </a:xfrm>
            </p:grpSpPr>
            <p:sp>
              <p:nvSpPr>
                <p:cNvPr id="245" name="Cube 244"/>
                <p:cNvSpPr/>
                <p:nvPr/>
              </p:nvSpPr>
              <p:spPr bwMode="auto">
                <a:xfrm>
                  <a:off x="658141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6" name="Cube 245"/>
                <p:cNvSpPr/>
                <p:nvPr/>
              </p:nvSpPr>
              <p:spPr bwMode="auto">
                <a:xfrm>
                  <a:off x="3657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7" name="Cube 246"/>
                <p:cNvSpPr/>
                <p:nvPr/>
              </p:nvSpPr>
              <p:spPr bwMode="auto">
                <a:xfrm>
                  <a:off x="2845001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8" name="Cube 247"/>
                <p:cNvSpPr/>
                <p:nvPr/>
              </p:nvSpPr>
              <p:spPr bwMode="auto">
                <a:xfrm>
                  <a:off x="1371600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9" name="Cube 248"/>
                <p:cNvSpPr/>
                <p:nvPr/>
              </p:nvSpPr>
              <p:spPr bwMode="auto">
                <a:xfrm>
                  <a:off x="2133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0" name="Cube 249"/>
                <p:cNvSpPr/>
                <p:nvPr/>
              </p:nvSpPr>
              <p:spPr bwMode="auto">
                <a:xfrm>
                  <a:off x="3629941" y="5694206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1" name="Cube 250"/>
                <p:cNvSpPr/>
                <p:nvPr/>
              </p:nvSpPr>
              <p:spPr bwMode="auto">
                <a:xfrm>
                  <a:off x="2140917" y="5656106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2" name="Cube 251"/>
                <p:cNvSpPr/>
                <p:nvPr/>
              </p:nvSpPr>
              <p:spPr bwMode="auto">
                <a:xfrm>
                  <a:off x="602223" y="57035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53" name="Cube 252"/>
                <p:cNvSpPr/>
                <p:nvPr/>
              </p:nvSpPr>
              <p:spPr bwMode="auto">
                <a:xfrm>
                  <a:off x="4343400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  <p:grpSp>
            <p:nvGrpSpPr>
              <p:cNvPr id="232" name="Group 192"/>
              <p:cNvGrpSpPr/>
              <p:nvPr/>
            </p:nvGrpSpPr>
            <p:grpSpPr>
              <a:xfrm>
                <a:off x="1214690" y="2935878"/>
                <a:ext cx="3029680" cy="3147054"/>
                <a:chOff x="1359713" y="2848192"/>
                <a:chExt cx="3029680" cy="3147054"/>
              </a:xfrm>
            </p:grpSpPr>
            <p:sp>
              <p:nvSpPr>
                <p:cNvPr id="233" name="Cube 232"/>
                <p:cNvSpPr/>
                <p:nvPr/>
              </p:nvSpPr>
              <p:spPr bwMode="auto">
                <a:xfrm>
                  <a:off x="1359713" y="2864458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4" name="Cube 233"/>
                <p:cNvSpPr/>
                <p:nvPr/>
              </p:nvSpPr>
              <p:spPr bwMode="auto">
                <a:xfrm>
                  <a:off x="2875826" y="2848192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5" name="Cube 234"/>
                <p:cNvSpPr/>
                <p:nvPr/>
              </p:nvSpPr>
              <p:spPr bwMode="auto">
                <a:xfrm>
                  <a:off x="1750686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6" name="Cube 235"/>
                <p:cNvSpPr/>
                <p:nvPr/>
              </p:nvSpPr>
              <p:spPr bwMode="auto">
                <a:xfrm>
                  <a:off x="2547982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7" name="Cube 236"/>
                <p:cNvSpPr/>
                <p:nvPr/>
              </p:nvSpPr>
              <p:spPr bwMode="auto">
                <a:xfrm>
                  <a:off x="3282701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8" name="Cube 237"/>
                <p:cNvSpPr/>
                <p:nvPr/>
              </p:nvSpPr>
              <p:spPr bwMode="auto">
                <a:xfrm>
                  <a:off x="4056934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39" name="Cube 238"/>
                <p:cNvSpPr/>
                <p:nvPr/>
              </p:nvSpPr>
              <p:spPr bwMode="auto">
                <a:xfrm>
                  <a:off x="1737986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0" name="Cube 239"/>
                <p:cNvSpPr/>
                <p:nvPr/>
              </p:nvSpPr>
              <p:spPr bwMode="auto">
                <a:xfrm>
                  <a:off x="2535282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1" name="Cube 240"/>
                <p:cNvSpPr/>
                <p:nvPr/>
              </p:nvSpPr>
              <p:spPr bwMode="auto">
                <a:xfrm>
                  <a:off x="3270001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2" name="Cube 241"/>
                <p:cNvSpPr/>
                <p:nvPr/>
              </p:nvSpPr>
              <p:spPr bwMode="auto">
                <a:xfrm>
                  <a:off x="4044234" y="4943581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3" name="Cube 242"/>
                <p:cNvSpPr/>
                <p:nvPr/>
              </p:nvSpPr>
              <p:spPr bwMode="auto">
                <a:xfrm>
                  <a:off x="1359713" y="5690446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244" name="Cube 243"/>
                <p:cNvSpPr/>
                <p:nvPr/>
              </p:nvSpPr>
              <p:spPr bwMode="auto">
                <a:xfrm>
                  <a:off x="2875826" y="5674180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</p:grpSp>
      </p:grpSp>
      <p:grpSp>
        <p:nvGrpSpPr>
          <p:cNvPr id="3" name="Group 2"/>
          <p:cNvGrpSpPr/>
          <p:nvPr/>
        </p:nvGrpSpPr>
        <p:grpSpPr>
          <a:xfrm>
            <a:off x="5029200" y="1219200"/>
            <a:ext cx="3048000" cy="2826717"/>
            <a:chOff x="5029200" y="1219200"/>
            <a:chExt cx="3048000" cy="2826717"/>
          </a:xfrm>
        </p:grpSpPr>
        <p:grpSp>
          <p:nvGrpSpPr>
            <p:cNvPr id="206" name="Group 205"/>
            <p:cNvGrpSpPr/>
            <p:nvPr/>
          </p:nvGrpSpPr>
          <p:grpSpPr>
            <a:xfrm>
              <a:off x="5413269" y="2209800"/>
              <a:ext cx="2435331" cy="1836117"/>
              <a:chOff x="464577" y="2641600"/>
              <a:chExt cx="4388704" cy="3308862"/>
            </a:xfrm>
          </p:grpSpPr>
          <p:sp>
            <p:nvSpPr>
              <p:cNvPr id="160" name="Freeform 159"/>
              <p:cNvSpPr/>
              <p:nvPr/>
            </p:nvSpPr>
            <p:spPr bwMode="auto">
              <a:xfrm>
                <a:off x="1706269" y="2641600"/>
                <a:ext cx="3147012" cy="2295407"/>
              </a:xfrm>
              <a:custGeom>
                <a:avLst/>
                <a:gdLst>
                  <a:gd name="connsiteX0" fmla="*/ 1930400 w 3149600"/>
                  <a:gd name="connsiteY0" fmla="*/ 159926 h 2455333"/>
                  <a:gd name="connsiteX1" fmla="*/ 237067 w 3149600"/>
                  <a:gd name="connsiteY1" fmla="*/ 193793 h 2455333"/>
                  <a:gd name="connsiteX2" fmla="*/ 508000 w 3149600"/>
                  <a:gd name="connsiteY2" fmla="*/ 1322682 h 2455333"/>
                  <a:gd name="connsiteX3" fmla="*/ 993423 w 3149600"/>
                  <a:gd name="connsiteY3" fmla="*/ 2304815 h 2455333"/>
                  <a:gd name="connsiteX4" fmla="*/ 1569156 w 3149600"/>
                  <a:gd name="connsiteY4" fmla="*/ 2225793 h 2455333"/>
                  <a:gd name="connsiteX5" fmla="*/ 1919111 w 3149600"/>
                  <a:gd name="connsiteY5" fmla="*/ 1175926 h 2455333"/>
                  <a:gd name="connsiteX6" fmla="*/ 2291645 w 3149600"/>
                  <a:gd name="connsiteY6" fmla="*/ 2135482 h 2455333"/>
                  <a:gd name="connsiteX7" fmla="*/ 2889956 w 3149600"/>
                  <a:gd name="connsiteY7" fmla="*/ 2304815 h 2455333"/>
                  <a:gd name="connsiteX8" fmla="*/ 3081867 w 3149600"/>
                  <a:gd name="connsiteY8" fmla="*/ 1841970 h 2455333"/>
                  <a:gd name="connsiteX9" fmla="*/ 2483556 w 3149600"/>
                  <a:gd name="connsiteY9" fmla="*/ 600193 h 2455333"/>
                  <a:gd name="connsiteX10" fmla="*/ 1930400 w 3149600"/>
                  <a:gd name="connsiteY10" fmla="*/ 159926 h 2455333"/>
                  <a:gd name="connsiteX0" fmla="*/ 1969911 w 3155244"/>
                  <a:gd name="connsiteY0" fmla="*/ 96426 h 2468033"/>
                  <a:gd name="connsiteX1" fmla="*/ 242711 w 3155244"/>
                  <a:gd name="connsiteY1" fmla="*/ 206493 h 2468033"/>
                  <a:gd name="connsiteX2" fmla="*/ 513644 w 3155244"/>
                  <a:gd name="connsiteY2" fmla="*/ 1335382 h 2468033"/>
                  <a:gd name="connsiteX3" fmla="*/ 999067 w 3155244"/>
                  <a:gd name="connsiteY3" fmla="*/ 2317515 h 2468033"/>
                  <a:gd name="connsiteX4" fmla="*/ 1574800 w 3155244"/>
                  <a:gd name="connsiteY4" fmla="*/ 2238493 h 2468033"/>
                  <a:gd name="connsiteX5" fmla="*/ 1924755 w 3155244"/>
                  <a:gd name="connsiteY5" fmla="*/ 1188626 h 2468033"/>
                  <a:gd name="connsiteX6" fmla="*/ 2297289 w 3155244"/>
                  <a:gd name="connsiteY6" fmla="*/ 2148182 h 2468033"/>
                  <a:gd name="connsiteX7" fmla="*/ 2895600 w 3155244"/>
                  <a:gd name="connsiteY7" fmla="*/ 2317515 h 2468033"/>
                  <a:gd name="connsiteX8" fmla="*/ 3087511 w 3155244"/>
                  <a:gd name="connsiteY8" fmla="*/ 1854670 h 2468033"/>
                  <a:gd name="connsiteX9" fmla="*/ 2489200 w 3155244"/>
                  <a:gd name="connsiteY9" fmla="*/ 612893 h 2468033"/>
                  <a:gd name="connsiteX10" fmla="*/ 1969911 w 3155244"/>
                  <a:gd name="connsiteY10" fmla="*/ 96426 h 2468033"/>
                  <a:gd name="connsiteX0" fmla="*/ 1969911 w 3165592"/>
                  <a:gd name="connsiteY0" fmla="*/ 96426 h 2468033"/>
                  <a:gd name="connsiteX1" fmla="*/ 242711 w 3165592"/>
                  <a:gd name="connsiteY1" fmla="*/ 206493 h 2468033"/>
                  <a:gd name="connsiteX2" fmla="*/ 513644 w 3165592"/>
                  <a:gd name="connsiteY2" fmla="*/ 1335382 h 2468033"/>
                  <a:gd name="connsiteX3" fmla="*/ 999067 w 3165592"/>
                  <a:gd name="connsiteY3" fmla="*/ 2317515 h 2468033"/>
                  <a:gd name="connsiteX4" fmla="*/ 1574800 w 3165592"/>
                  <a:gd name="connsiteY4" fmla="*/ 2238493 h 2468033"/>
                  <a:gd name="connsiteX5" fmla="*/ 1924755 w 3165592"/>
                  <a:gd name="connsiteY5" fmla="*/ 1188626 h 2468033"/>
                  <a:gd name="connsiteX6" fmla="*/ 2297289 w 3165592"/>
                  <a:gd name="connsiteY6" fmla="*/ 2148182 h 2468033"/>
                  <a:gd name="connsiteX7" fmla="*/ 2895600 w 3165592"/>
                  <a:gd name="connsiteY7" fmla="*/ 2317515 h 2468033"/>
                  <a:gd name="connsiteX8" fmla="*/ 3087511 w 3165592"/>
                  <a:gd name="connsiteY8" fmla="*/ 1854670 h 2468033"/>
                  <a:gd name="connsiteX9" fmla="*/ 2427111 w 3165592"/>
                  <a:gd name="connsiteY9" fmla="*/ 477426 h 2468033"/>
                  <a:gd name="connsiteX10" fmla="*/ 1969911 w 3165592"/>
                  <a:gd name="connsiteY10" fmla="*/ 96426 h 2468033"/>
                  <a:gd name="connsiteX0" fmla="*/ 1881011 w 3152892"/>
                  <a:gd name="connsiteY0" fmla="*/ 96426 h 2468033"/>
                  <a:gd name="connsiteX1" fmla="*/ 230011 w 3152892"/>
                  <a:gd name="connsiteY1" fmla="*/ 206493 h 2468033"/>
                  <a:gd name="connsiteX2" fmla="*/ 500944 w 3152892"/>
                  <a:gd name="connsiteY2" fmla="*/ 1335382 h 2468033"/>
                  <a:gd name="connsiteX3" fmla="*/ 986367 w 3152892"/>
                  <a:gd name="connsiteY3" fmla="*/ 2317515 h 2468033"/>
                  <a:gd name="connsiteX4" fmla="*/ 1562100 w 3152892"/>
                  <a:gd name="connsiteY4" fmla="*/ 2238493 h 2468033"/>
                  <a:gd name="connsiteX5" fmla="*/ 1912055 w 3152892"/>
                  <a:gd name="connsiteY5" fmla="*/ 1188626 h 2468033"/>
                  <a:gd name="connsiteX6" fmla="*/ 2284589 w 3152892"/>
                  <a:gd name="connsiteY6" fmla="*/ 2148182 h 2468033"/>
                  <a:gd name="connsiteX7" fmla="*/ 2882900 w 3152892"/>
                  <a:gd name="connsiteY7" fmla="*/ 2317515 h 2468033"/>
                  <a:gd name="connsiteX8" fmla="*/ 3074811 w 3152892"/>
                  <a:gd name="connsiteY8" fmla="*/ 1854670 h 2468033"/>
                  <a:gd name="connsiteX9" fmla="*/ 2414411 w 3152892"/>
                  <a:gd name="connsiteY9" fmla="*/ 477426 h 2468033"/>
                  <a:gd name="connsiteX10" fmla="*/ 1881011 w 3152892"/>
                  <a:gd name="connsiteY10" fmla="*/ 96426 h 2468033"/>
                  <a:gd name="connsiteX0" fmla="*/ 1690511 w 2962392"/>
                  <a:gd name="connsiteY0" fmla="*/ 83726 h 2455333"/>
                  <a:gd name="connsiteX1" fmla="*/ 547511 w 2962392"/>
                  <a:gd name="connsiteY1" fmla="*/ 159926 h 2455333"/>
                  <a:gd name="connsiteX2" fmla="*/ 39511 w 2962392"/>
                  <a:gd name="connsiteY2" fmla="*/ 193793 h 2455333"/>
                  <a:gd name="connsiteX3" fmla="*/ 310444 w 2962392"/>
                  <a:gd name="connsiteY3" fmla="*/ 1322682 h 2455333"/>
                  <a:gd name="connsiteX4" fmla="*/ 795867 w 2962392"/>
                  <a:gd name="connsiteY4" fmla="*/ 2304815 h 2455333"/>
                  <a:gd name="connsiteX5" fmla="*/ 1371600 w 2962392"/>
                  <a:gd name="connsiteY5" fmla="*/ 2225793 h 2455333"/>
                  <a:gd name="connsiteX6" fmla="*/ 1721555 w 2962392"/>
                  <a:gd name="connsiteY6" fmla="*/ 1175926 h 2455333"/>
                  <a:gd name="connsiteX7" fmla="*/ 2094089 w 2962392"/>
                  <a:gd name="connsiteY7" fmla="*/ 2135482 h 2455333"/>
                  <a:gd name="connsiteX8" fmla="*/ 2692400 w 2962392"/>
                  <a:gd name="connsiteY8" fmla="*/ 2304815 h 2455333"/>
                  <a:gd name="connsiteX9" fmla="*/ 2884311 w 2962392"/>
                  <a:gd name="connsiteY9" fmla="*/ 1841970 h 2455333"/>
                  <a:gd name="connsiteX10" fmla="*/ 2223911 w 2962392"/>
                  <a:gd name="connsiteY10" fmla="*/ 464726 h 2455333"/>
                  <a:gd name="connsiteX11" fmla="*/ 1690511 w 2962392"/>
                  <a:gd name="connsiteY11" fmla="*/ 83726 h 2455333"/>
                  <a:gd name="connsiteX0" fmla="*/ 1690511 w 2962392"/>
                  <a:gd name="connsiteY0" fmla="*/ 83726 h 2455333"/>
                  <a:gd name="connsiteX1" fmla="*/ 547511 w 2962392"/>
                  <a:gd name="connsiteY1" fmla="*/ 159926 h 2455333"/>
                  <a:gd name="connsiteX2" fmla="*/ 39511 w 2962392"/>
                  <a:gd name="connsiteY2" fmla="*/ 193793 h 2455333"/>
                  <a:gd name="connsiteX3" fmla="*/ 310444 w 2962392"/>
                  <a:gd name="connsiteY3" fmla="*/ 1322682 h 2455333"/>
                  <a:gd name="connsiteX4" fmla="*/ 795867 w 2962392"/>
                  <a:gd name="connsiteY4" fmla="*/ 2304815 h 2455333"/>
                  <a:gd name="connsiteX5" fmla="*/ 1371600 w 2962392"/>
                  <a:gd name="connsiteY5" fmla="*/ 2225793 h 2455333"/>
                  <a:gd name="connsiteX6" fmla="*/ 1721555 w 2962392"/>
                  <a:gd name="connsiteY6" fmla="*/ 1175926 h 2455333"/>
                  <a:gd name="connsiteX7" fmla="*/ 2094089 w 2962392"/>
                  <a:gd name="connsiteY7" fmla="*/ 2135482 h 2455333"/>
                  <a:gd name="connsiteX8" fmla="*/ 2692400 w 2962392"/>
                  <a:gd name="connsiteY8" fmla="*/ 2304815 h 2455333"/>
                  <a:gd name="connsiteX9" fmla="*/ 2884311 w 2962392"/>
                  <a:gd name="connsiteY9" fmla="*/ 1841970 h 2455333"/>
                  <a:gd name="connsiteX10" fmla="*/ 2223911 w 2962392"/>
                  <a:gd name="connsiteY10" fmla="*/ 464726 h 2455333"/>
                  <a:gd name="connsiteX11" fmla="*/ 1690511 w 2962392"/>
                  <a:gd name="connsiteY11" fmla="*/ 83726 h 2455333"/>
                  <a:gd name="connsiteX0" fmla="*/ 1792111 w 3063992"/>
                  <a:gd name="connsiteY0" fmla="*/ 50800 h 2422407"/>
                  <a:gd name="connsiteX1" fmla="*/ 649111 w 3063992"/>
                  <a:gd name="connsiteY1" fmla="*/ 127000 h 2422407"/>
                  <a:gd name="connsiteX2" fmla="*/ 39511 w 3063992"/>
                  <a:gd name="connsiteY2" fmla="*/ 279400 h 2422407"/>
                  <a:gd name="connsiteX3" fmla="*/ 412044 w 3063992"/>
                  <a:gd name="connsiteY3" fmla="*/ 1289756 h 2422407"/>
                  <a:gd name="connsiteX4" fmla="*/ 897467 w 3063992"/>
                  <a:gd name="connsiteY4" fmla="*/ 2271889 h 2422407"/>
                  <a:gd name="connsiteX5" fmla="*/ 1473200 w 3063992"/>
                  <a:gd name="connsiteY5" fmla="*/ 2192867 h 2422407"/>
                  <a:gd name="connsiteX6" fmla="*/ 1823155 w 3063992"/>
                  <a:gd name="connsiteY6" fmla="*/ 1143000 h 2422407"/>
                  <a:gd name="connsiteX7" fmla="*/ 2195689 w 3063992"/>
                  <a:gd name="connsiteY7" fmla="*/ 2102556 h 2422407"/>
                  <a:gd name="connsiteX8" fmla="*/ 2794000 w 3063992"/>
                  <a:gd name="connsiteY8" fmla="*/ 2271889 h 2422407"/>
                  <a:gd name="connsiteX9" fmla="*/ 2985911 w 3063992"/>
                  <a:gd name="connsiteY9" fmla="*/ 1809044 h 2422407"/>
                  <a:gd name="connsiteX10" fmla="*/ 2325511 w 3063992"/>
                  <a:gd name="connsiteY10" fmla="*/ 431800 h 2422407"/>
                  <a:gd name="connsiteX11" fmla="*/ 1792111 w 3063992"/>
                  <a:gd name="connsiteY11" fmla="*/ 50800 h 2422407"/>
                  <a:gd name="connsiteX0" fmla="*/ 1715911 w 3063992"/>
                  <a:gd name="connsiteY0" fmla="*/ 50800 h 2422407"/>
                  <a:gd name="connsiteX1" fmla="*/ 649111 w 3063992"/>
                  <a:gd name="connsiteY1" fmla="*/ 127000 h 2422407"/>
                  <a:gd name="connsiteX2" fmla="*/ 39511 w 3063992"/>
                  <a:gd name="connsiteY2" fmla="*/ 279400 h 2422407"/>
                  <a:gd name="connsiteX3" fmla="*/ 412044 w 3063992"/>
                  <a:gd name="connsiteY3" fmla="*/ 1289756 h 2422407"/>
                  <a:gd name="connsiteX4" fmla="*/ 897467 w 3063992"/>
                  <a:gd name="connsiteY4" fmla="*/ 2271889 h 2422407"/>
                  <a:gd name="connsiteX5" fmla="*/ 1473200 w 3063992"/>
                  <a:gd name="connsiteY5" fmla="*/ 2192867 h 2422407"/>
                  <a:gd name="connsiteX6" fmla="*/ 1823155 w 3063992"/>
                  <a:gd name="connsiteY6" fmla="*/ 1143000 h 2422407"/>
                  <a:gd name="connsiteX7" fmla="*/ 2195689 w 3063992"/>
                  <a:gd name="connsiteY7" fmla="*/ 2102556 h 2422407"/>
                  <a:gd name="connsiteX8" fmla="*/ 2794000 w 3063992"/>
                  <a:gd name="connsiteY8" fmla="*/ 2271889 h 2422407"/>
                  <a:gd name="connsiteX9" fmla="*/ 2985911 w 3063992"/>
                  <a:gd name="connsiteY9" fmla="*/ 1809044 h 2422407"/>
                  <a:gd name="connsiteX10" fmla="*/ 2325511 w 3063992"/>
                  <a:gd name="connsiteY10" fmla="*/ 431800 h 2422407"/>
                  <a:gd name="connsiteX11" fmla="*/ 1715911 w 3063992"/>
                  <a:gd name="connsiteY11" fmla="*/ 50800 h 2422407"/>
                  <a:gd name="connsiteX0" fmla="*/ 1779411 w 3127492"/>
                  <a:gd name="connsiteY0" fmla="*/ 38100 h 2409707"/>
                  <a:gd name="connsiteX1" fmla="*/ 1093611 w 3127492"/>
                  <a:gd name="connsiteY1" fmla="*/ 190500 h 2409707"/>
                  <a:gd name="connsiteX2" fmla="*/ 103011 w 3127492"/>
                  <a:gd name="connsiteY2" fmla="*/ 266700 h 2409707"/>
                  <a:gd name="connsiteX3" fmla="*/ 475544 w 3127492"/>
                  <a:gd name="connsiteY3" fmla="*/ 1277056 h 2409707"/>
                  <a:gd name="connsiteX4" fmla="*/ 960967 w 3127492"/>
                  <a:gd name="connsiteY4" fmla="*/ 2259189 h 2409707"/>
                  <a:gd name="connsiteX5" fmla="*/ 1536700 w 3127492"/>
                  <a:gd name="connsiteY5" fmla="*/ 2180167 h 2409707"/>
                  <a:gd name="connsiteX6" fmla="*/ 1886655 w 3127492"/>
                  <a:gd name="connsiteY6" fmla="*/ 1130300 h 2409707"/>
                  <a:gd name="connsiteX7" fmla="*/ 2259189 w 3127492"/>
                  <a:gd name="connsiteY7" fmla="*/ 2089856 h 2409707"/>
                  <a:gd name="connsiteX8" fmla="*/ 2857500 w 3127492"/>
                  <a:gd name="connsiteY8" fmla="*/ 2259189 h 2409707"/>
                  <a:gd name="connsiteX9" fmla="*/ 3049411 w 3127492"/>
                  <a:gd name="connsiteY9" fmla="*/ 1796344 h 2409707"/>
                  <a:gd name="connsiteX10" fmla="*/ 2389011 w 3127492"/>
                  <a:gd name="connsiteY10" fmla="*/ 419100 h 2409707"/>
                  <a:gd name="connsiteX11" fmla="*/ 1779411 w 3127492"/>
                  <a:gd name="connsiteY11" fmla="*/ 38100 h 2409707"/>
                  <a:gd name="connsiteX0" fmla="*/ 1855611 w 3127492"/>
                  <a:gd name="connsiteY0" fmla="*/ 38100 h 2333507"/>
                  <a:gd name="connsiteX1" fmla="*/ 1093611 w 3127492"/>
                  <a:gd name="connsiteY1" fmla="*/ 114300 h 2333507"/>
                  <a:gd name="connsiteX2" fmla="*/ 103011 w 3127492"/>
                  <a:gd name="connsiteY2" fmla="*/ 190500 h 2333507"/>
                  <a:gd name="connsiteX3" fmla="*/ 475544 w 3127492"/>
                  <a:gd name="connsiteY3" fmla="*/ 1200856 h 2333507"/>
                  <a:gd name="connsiteX4" fmla="*/ 960967 w 3127492"/>
                  <a:gd name="connsiteY4" fmla="*/ 2182989 h 2333507"/>
                  <a:gd name="connsiteX5" fmla="*/ 1536700 w 3127492"/>
                  <a:gd name="connsiteY5" fmla="*/ 2103967 h 2333507"/>
                  <a:gd name="connsiteX6" fmla="*/ 1886655 w 3127492"/>
                  <a:gd name="connsiteY6" fmla="*/ 1054100 h 2333507"/>
                  <a:gd name="connsiteX7" fmla="*/ 2259189 w 3127492"/>
                  <a:gd name="connsiteY7" fmla="*/ 2013656 h 2333507"/>
                  <a:gd name="connsiteX8" fmla="*/ 2857500 w 3127492"/>
                  <a:gd name="connsiteY8" fmla="*/ 2182989 h 2333507"/>
                  <a:gd name="connsiteX9" fmla="*/ 3049411 w 3127492"/>
                  <a:gd name="connsiteY9" fmla="*/ 1720144 h 2333507"/>
                  <a:gd name="connsiteX10" fmla="*/ 2389011 w 3127492"/>
                  <a:gd name="connsiteY10" fmla="*/ 342900 h 2333507"/>
                  <a:gd name="connsiteX11" fmla="*/ 1855611 w 3127492"/>
                  <a:gd name="connsiteY11" fmla="*/ 38100 h 2333507"/>
                  <a:gd name="connsiteX0" fmla="*/ 1765300 w 3037181"/>
                  <a:gd name="connsiteY0" fmla="*/ 38100 h 2374900"/>
                  <a:gd name="connsiteX1" fmla="*/ 1003300 w 3037181"/>
                  <a:gd name="connsiteY1" fmla="*/ 114300 h 2374900"/>
                  <a:gd name="connsiteX2" fmla="*/ 12700 w 3037181"/>
                  <a:gd name="connsiteY2" fmla="*/ 190500 h 2374900"/>
                  <a:gd name="connsiteX3" fmla="*/ 1079500 w 3037181"/>
                  <a:gd name="connsiteY3" fmla="*/ 952500 h 2374900"/>
                  <a:gd name="connsiteX4" fmla="*/ 870656 w 3037181"/>
                  <a:gd name="connsiteY4" fmla="*/ 2182989 h 2374900"/>
                  <a:gd name="connsiteX5" fmla="*/ 1446389 w 3037181"/>
                  <a:gd name="connsiteY5" fmla="*/ 2103967 h 2374900"/>
                  <a:gd name="connsiteX6" fmla="*/ 1796344 w 3037181"/>
                  <a:gd name="connsiteY6" fmla="*/ 1054100 h 2374900"/>
                  <a:gd name="connsiteX7" fmla="*/ 2168878 w 3037181"/>
                  <a:gd name="connsiteY7" fmla="*/ 2013656 h 2374900"/>
                  <a:gd name="connsiteX8" fmla="*/ 2767189 w 3037181"/>
                  <a:gd name="connsiteY8" fmla="*/ 2182989 h 2374900"/>
                  <a:gd name="connsiteX9" fmla="*/ 2959100 w 3037181"/>
                  <a:gd name="connsiteY9" fmla="*/ 1720144 h 2374900"/>
                  <a:gd name="connsiteX10" fmla="*/ 2298700 w 3037181"/>
                  <a:gd name="connsiteY10" fmla="*/ 342900 h 2374900"/>
                  <a:gd name="connsiteX11" fmla="*/ 1765300 w 3037181"/>
                  <a:gd name="connsiteY11" fmla="*/ 38100 h 2374900"/>
                  <a:gd name="connsiteX0" fmla="*/ 1765300 w 3037181"/>
                  <a:gd name="connsiteY0" fmla="*/ 38100 h 2239433"/>
                  <a:gd name="connsiteX1" fmla="*/ 1003300 w 3037181"/>
                  <a:gd name="connsiteY1" fmla="*/ 114300 h 2239433"/>
                  <a:gd name="connsiteX2" fmla="*/ 12700 w 3037181"/>
                  <a:gd name="connsiteY2" fmla="*/ 190500 h 2239433"/>
                  <a:gd name="connsiteX3" fmla="*/ 1079500 w 3037181"/>
                  <a:gd name="connsiteY3" fmla="*/ 952500 h 2239433"/>
                  <a:gd name="connsiteX4" fmla="*/ 698500 w 3037181"/>
                  <a:gd name="connsiteY4" fmla="*/ 1866899 h 2239433"/>
                  <a:gd name="connsiteX5" fmla="*/ 1446389 w 3037181"/>
                  <a:gd name="connsiteY5" fmla="*/ 2103967 h 2239433"/>
                  <a:gd name="connsiteX6" fmla="*/ 1796344 w 3037181"/>
                  <a:gd name="connsiteY6" fmla="*/ 1054100 h 2239433"/>
                  <a:gd name="connsiteX7" fmla="*/ 2168878 w 3037181"/>
                  <a:gd name="connsiteY7" fmla="*/ 2013656 h 2239433"/>
                  <a:gd name="connsiteX8" fmla="*/ 2767189 w 3037181"/>
                  <a:gd name="connsiteY8" fmla="*/ 2182989 h 2239433"/>
                  <a:gd name="connsiteX9" fmla="*/ 2959100 w 3037181"/>
                  <a:gd name="connsiteY9" fmla="*/ 1720144 h 2239433"/>
                  <a:gd name="connsiteX10" fmla="*/ 2298700 w 3037181"/>
                  <a:gd name="connsiteY10" fmla="*/ 342900 h 2239433"/>
                  <a:gd name="connsiteX11" fmla="*/ 1765300 w 3037181"/>
                  <a:gd name="connsiteY11" fmla="*/ 38100 h 2239433"/>
                  <a:gd name="connsiteX0" fmla="*/ 1765300 w 3037181"/>
                  <a:gd name="connsiteY0" fmla="*/ 38100 h 2231908"/>
                  <a:gd name="connsiteX1" fmla="*/ 1003300 w 3037181"/>
                  <a:gd name="connsiteY1" fmla="*/ 114300 h 2231908"/>
                  <a:gd name="connsiteX2" fmla="*/ 12700 w 3037181"/>
                  <a:gd name="connsiteY2" fmla="*/ 190500 h 2231908"/>
                  <a:gd name="connsiteX3" fmla="*/ 1079500 w 3037181"/>
                  <a:gd name="connsiteY3" fmla="*/ 952500 h 2231908"/>
                  <a:gd name="connsiteX4" fmla="*/ 698500 w 3037181"/>
                  <a:gd name="connsiteY4" fmla="*/ 1866899 h 2231908"/>
                  <a:gd name="connsiteX5" fmla="*/ 1384300 w 3037181"/>
                  <a:gd name="connsiteY5" fmla="*/ 2095500 h 2231908"/>
                  <a:gd name="connsiteX6" fmla="*/ 1796344 w 3037181"/>
                  <a:gd name="connsiteY6" fmla="*/ 1054100 h 2231908"/>
                  <a:gd name="connsiteX7" fmla="*/ 2168878 w 3037181"/>
                  <a:gd name="connsiteY7" fmla="*/ 2013656 h 2231908"/>
                  <a:gd name="connsiteX8" fmla="*/ 2767189 w 3037181"/>
                  <a:gd name="connsiteY8" fmla="*/ 2182989 h 2231908"/>
                  <a:gd name="connsiteX9" fmla="*/ 2959100 w 3037181"/>
                  <a:gd name="connsiteY9" fmla="*/ 1720144 h 2231908"/>
                  <a:gd name="connsiteX10" fmla="*/ 2298700 w 3037181"/>
                  <a:gd name="connsiteY10" fmla="*/ 342900 h 2231908"/>
                  <a:gd name="connsiteX11" fmla="*/ 1765300 w 3037181"/>
                  <a:gd name="connsiteY11" fmla="*/ 38100 h 2231908"/>
                  <a:gd name="connsiteX0" fmla="*/ 1854200 w 3126081"/>
                  <a:gd name="connsiteY0" fmla="*/ 38100 h 2231908"/>
                  <a:gd name="connsiteX1" fmla="*/ 1092200 w 3126081"/>
                  <a:gd name="connsiteY1" fmla="*/ 114300 h 2231908"/>
                  <a:gd name="connsiteX2" fmla="*/ 101600 w 3126081"/>
                  <a:gd name="connsiteY2" fmla="*/ 190500 h 2231908"/>
                  <a:gd name="connsiteX3" fmla="*/ 177800 w 3126081"/>
                  <a:gd name="connsiteY3" fmla="*/ 647700 h 2231908"/>
                  <a:gd name="connsiteX4" fmla="*/ 1168400 w 3126081"/>
                  <a:gd name="connsiteY4" fmla="*/ 952500 h 2231908"/>
                  <a:gd name="connsiteX5" fmla="*/ 787400 w 3126081"/>
                  <a:gd name="connsiteY5" fmla="*/ 1866899 h 2231908"/>
                  <a:gd name="connsiteX6" fmla="*/ 1473200 w 3126081"/>
                  <a:gd name="connsiteY6" fmla="*/ 2095500 h 2231908"/>
                  <a:gd name="connsiteX7" fmla="*/ 1885244 w 3126081"/>
                  <a:gd name="connsiteY7" fmla="*/ 1054100 h 2231908"/>
                  <a:gd name="connsiteX8" fmla="*/ 2257778 w 3126081"/>
                  <a:gd name="connsiteY8" fmla="*/ 2013656 h 2231908"/>
                  <a:gd name="connsiteX9" fmla="*/ 2856089 w 3126081"/>
                  <a:gd name="connsiteY9" fmla="*/ 2182989 h 2231908"/>
                  <a:gd name="connsiteX10" fmla="*/ 3048000 w 3126081"/>
                  <a:gd name="connsiteY10" fmla="*/ 1720144 h 2231908"/>
                  <a:gd name="connsiteX11" fmla="*/ 2387600 w 3126081"/>
                  <a:gd name="connsiteY11" fmla="*/ 342900 h 2231908"/>
                  <a:gd name="connsiteX12" fmla="*/ 1854200 w 3126081"/>
                  <a:gd name="connsiteY12" fmla="*/ 38100 h 2231908"/>
                  <a:gd name="connsiteX0" fmla="*/ 1854200 w 3126081"/>
                  <a:gd name="connsiteY0" fmla="*/ 38100 h 2231908"/>
                  <a:gd name="connsiteX1" fmla="*/ 1092200 w 3126081"/>
                  <a:gd name="connsiteY1" fmla="*/ 114300 h 2231908"/>
                  <a:gd name="connsiteX2" fmla="*/ 101600 w 3126081"/>
                  <a:gd name="connsiteY2" fmla="*/ 190500 h 2231908"/>
                  <a:gd name="connsiteX3" fmla="*/ 177800 w 3126081"/>
                  <a:gd name="connsiteY3" fmla="*/ 647700 h 2231908"/>
                  <a:gd name="connsiteX4" fmla="*/ 1168400 w 3126081"/>
                  <a:gd name="connsiteY4" fmla="*/ 952500 h 2231908"/>
                  <a:gd name="connsiteX5" fmla="*/ 787400 w 3126081"/>
                  <a:gd name="connsiteY5" fmla="*/ 1866899 h 2231908"/>
                  <a:gd name="connsiteX6" fmla="*/ 1473200 w 3126081"/>
                  <a:gd name="connsiteY6" fmla="*/ 2095500 h 2231908"/>
                  <a:gd name="connsiteX7" fmla="*/ 1885244 w 3126081"/>
                  <a:gd name="connsiteY7" fmla="*/ 1054100 h 2231908"/>
                  <a:gd name="connsiteX8" fmla="*/ 2257778 w 3126081"/>
                  <a:gd name="connsiteY8" fmla="*/ 2013656 h 2231908"/>
                  <a:gd name="connsiteX9" fmla="*/ 2856089 w 3126081"/>
                  <a:gd name="connsiteY9" fmla="*/ 2182989 h 2231908"/>
                  <a:gd name="connsiteX10" fmla="*/ 3048000 w 3126081"/>
                  <a:gd name="connsiteY10" fmla="*/ 1720144 h 2231908"/>
                  <a:gd name="connsiteX11" fmla="*/ 2387600 w 3126081"/>
                  <a:gd name="connsiteY11" fmla="*/ 342900 h 2231908"/>
                  <a:gd name="connsiteX12" fmla="*/ 1854200 w 3126081"/>
                  <a:gd name="connsiteY12" fmla="*/ 38100 h 2231908"/>
                  <a:gd name="connsiteX0" fmla="*/ 1854200 w 3126081"/>
                  <a:gd name="connsiteY0" fmla="*/ 51741 h 2245549"/>
                  <a:gd name="connsiteX1" fmla="*/ 1092200 w 3126081"/>
                  <a:gd name="connsiteY1" fmla="*/ 127941 h 2245549"/>
                  <a:gd name="connsiteX2" fmla="*/ 101600 w 3126081"/>
                  <a:gd name="connsiteY2" fmla="*/ 204141 h 2245549"/>
                  <a:gd name="connsiteX3" fmla="*/ 177800 w 3126081"/>
                  <a:gd name="connsiteY3" fmla="*/ 661341 h 2245549"/>
                  <a:gd name="connsiteX4" fmla="*/ 1168400 w 3126081"/>
                  <a:gd name="connsiteY4" fmla="*/ 966141 h 2245549"/>
                  <a:gd name="connsiteX5" fmla="*/ 787400 w 3126081"/>
                  <a:gd name="connsiteY5" fmla="*/ 1880540 h 2245549"/>
                  <a:gd name="connsiteX6" fmla="*/ 1473200 w 3126081"/>
                  <a:gd name="connsiteY6" fmla="*/ 2109141 h 2245549"/>
                  <a:gd name="connsiteX7" fmla="*/ 1885244 w 3126081"/>
                  <a:gd name="connsiteY7" fmla="*/ 1067741 h 2245549"/>
                  <a:gd name="connsiteX8" fmla="*/ 2257778 w 3126081"/>
                  <a:gd name="connsiteY8" fmla="*/ 2027297 h 2245549"/>
                  <a:gd name="connsiteX9" fmla="*/ 2856089 w 3126081"/>
                  <a:gd name="connsiteY9" fmla="*/ 2196630 h 2245549"/>
                  <a:gd name="connsiteX10" fmla="*/ 3048000 w 3126081"/>
                  <a:gd name="connsiteY10" fmla="*/ 1733785 h 2245549"/>
                  <a:gd name="connsiteX11" fmla="*/ 2387600 w 3126081"/>
                  <a:gd name="connsiteY11" fmla="*/ 280341 h 2245549"/>
                  <a:gd name="connsiteX12" fmla="*/ 1854200 w 3126081"/>
                  <a:gd name="connsiteY12" fmla="*/ 51741 h 2245549"/>
                  <a:gd name="connsiteX0" fmla="*/ 1778000 w 3126081"/>
                  <a:gd name="connsiteY0" fmla="*/ 25400 h 2295407"/>
                  <a:gd name="connsiteX1" fmla="*/ 1092200 w 3126081"/>
                  <a:gd name="connsiteY1" fmla="*/ 177799 h 2295407"/>
                  <a:gd name="connsiteX2" fmla="*/ 101600 w 3126081"/>
                  <a:gd name="connsiteY2" fmla="*/ 253999 h 2295407"/>
                  <a:gd name="connsiteX3" fmla="*/ 177800 w 3126081"/>
                  <a:gd name="connsiteY3" fmla="*/ 711199 h 2295407"/>
                  <a:gd name="connsiteX4" fmla="*/ 1168400 w 3126081"/>
                  <a:gd name="connsiteY4" fmla="*/ 1015999 h 2295407"/>
                  <a:gd name="connsiteX5" fmla="*/ 787400 w 3126081"/>
                  <a:gd name="connsiteY5" fmla="*/ 1930398 h 2295407"/>
                  <a:gd name="connsiteX6" fmla="*/ 1473200 w 3126081"/>
                  <a:gd name="connsiteY6" fmla="*/ 2158999 h 2295407"/>
                  <a:gd name="connsiteX7" fmla="*/ 1885244 w 3126081"/>
                  <a:gd name="connsiteY7" fmla="*/ 1117599 h 2295407"/>
                  <a:gd name="connsiteX8" fmla="*/ 2257778 w 3126081"/>
                  <a:gd name="connsiteY8" fmla="*/ 2077155 h 2295407"/>
                  <a:gd name="connsiteX9" fmla="*/ 2856089 w 3126081"/>
                  <a:gd name="connsiteY9" fmla="*/ 2246488 h 2295407"/>
                  <a:gd name="connsiteX10" fmla="*/ 3048000 w 3126081"/>
                  <a:gd name="connsiteY10" fmla="*/ 1783643 h 2295407"/>
                  <a:gd name="connsiteX11" fmla="*/ 2387600 w 3126081"/>
                  <a:gd name="connsiteY11" fmla="*/ 330199 h 2295407"/>
                  <a:gd name="connsiteX12" fmla="*/ 1778000 w 3126081"/>
                  <a:gd name="connsiteY12" fmla="*/ 25400 h 2295407"/>
                  <a:gd name="connsiteX0" fmla="*/ 1778000 w 3126081"/>
                  <a:gd name="connsiteY0" fmla="*/ 25400 h 2295407"/>
                  <a:gd name="connsiteX1" fmla="*/ 1092200 w 3126081"/>
                  <a:gd name="connsiteY1" fmla="*/ 177799 h 2295407"/>
                  <a:gd name="connsiteX2" fmla="*/ 101600 w 3126081"/>
                  <a:gd name="connsiteY2" fmla="*/ 253999 h 2295407"/>
                  <a:gd name="connsiteX3" fmla="*/ 177800 w 3126081"/>
                  <a:gd name="connsiteY3" fmla="*/ 711199 h 2295407"/>
                  <a:gd name="connsiteX4" fmla="*/ 1168400 w 3126081"/>
                  <a:gd name="connsiteY4" fmla="*/ 1015999 h 2295407"/>
                  <a:gd name="connsiteX5" fmla="*/ 787400 w 3126081"/>
                  <a:gd name="connsiteY5" fmla="*/ 1930398 h 2295407"/>
                  <a:gd name="connsiteX6" fmla="*/ 1473200 w 3126081"/>
                  <a:gd name="connsiteY6" fmla="*/ 2158999 h 2295407"/>
                  <a:gd name="connsiteX7" fmla="*/ 1885244 w 3126081"/>
                  <a:gd name="connsiteY7" fmla="*/ 1117599 h 2295407"/>
                  <a:gd name="connsiteX8" fmla="*/ 2257778 w 3126081"/>
                  <a:gd name="connsiteY8" fmla="*/ 2077155 h 2295407"/>
                  <a:gd name="connsiteX9" fmla="*/ 2856089 w 3126081"/>
                  <a:gd name="connsiteY9" fmla="*/ 2246488 h 2295407"/>
                  <a:gd name="connsiteX10" fmla="*/ 3048000 w 3126081"/>
                  <a:gd name="connsiteY10" fmla="*/ 1783643 h 2295407"/>
                  <a:gd name="connsiteX11" fmla="*/ 2387600 w 3126081"/>
                  <a:gd name="connsiteY11" fmla="*/ 330199 h 2295407"/>
                  <a:gd name="connsiteX12" fmla="*/ 1778000 w 3126081"/>
                  <a:gd name="connsiteY12" fmla="*/ 25400 h 2295407"/>
                  <a:gd name="connsiteX0" fmla="*/ 1798931 w 3147012"/>
                  <a:gd name="connsiteY0" fmla="*/ 25400 h 2295407"/>
                  <a:gd name="connsiteX1" fmla="*/ 1113131 w 3147012"/>
                  <a:gd name="connsiteY1" fmla="*/ 177799 h 2295407"/>
                  <a:gd name="connsiteX2" fmla="*/ 122531 w 3147012"/>
                  <a:gd name="connsiteY2" fmla="*/ 253999 h 2295407"/>
                  <a:gd name="connsiteX3" fmla="*/ 198731 w 3147012"/>
                  <a:gd name="connsiteY3" fmla="*/ 711199 h 2295407"/>
                  <a:gd name="connsiteX4" fmla="*/ 1189331 w 3147012"/>
                  <a:gd name="connsiteY4" fmla="*/ 1015999 h 2295407"/>
                  <a:gd name="connsiteX5" fmla="*/ 808331 w 3147012"/>
                  <a:gd name="connsiteY5" fmla="*/ 1930398 h 2295407"/>
                  <a:gd name="connsiteX6" fmla="*/ 1494131 w 3147012"/>
                  <a:gd name="connsiteY6" fmla="*/ 2158999 h 2295407"/>
                  <a:gd name="connsiteX7" fmla="*/ 1906175 w 3147012"/>
                  <a:gd name="connsiteY7" fmla="*/ 1117599 h 2295407"/>
                  <a:gd name="connsiteX8" fmla="*/ 2278709 w 3147012"/>
                  <a:gd name="connsiteY8" fmla="*/ 2077155 h 2295407"/>
                  <a:gd name="connsiteX9" fmla="*/ 2877020 w 3147012"/>
                  <a:gd name="connsiteY9" fmla="*/ 2246488 h 2295407"/>
                  <a:gd name="connsiteX10" fmla="*/ 3068931 w 3147012"/>
                  <a:gd name="connsiteY10" fmla="*/ 1783643 h 2295407"/>
                  <a:gd name="connsiteX11" fmla="*/ 2408531 w 3147012"/>
                  <a:gd name="connsiteY11" fmla="*/ 330199 h 2295407"/>
                  <a:gd name="connsiteX12" fmla="*/ 1798931 w 3147012"/>
                  <a:gd name="connsiteY12" fmla="*/ 25400 h 2295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7012" h="2295407">
                    <a:moveTo>
                      <a:pt x="1798931" y="25400"/>
                    </a:moveTo>
                    <a:cubicBezTo>
                      <a:pt x="1583031" y="0"/>
                      <a:pt x="1467320" y="173566"/>
                      <a:pt x="1113131" y="177799"/>
                    </a:cubicBezTo>
                    <a:cubicBezTo>
                      <a:pt x="837964" y="196143"/>
                      <a:pt x="332081" y="76199"/>
                      <a:pt x="122531" y="253999"/>
                    </a:cubicBezTo>
                    <a:cubicBezTo>
                      <a:pt x="0" y="433210"/>
                      <a:pt x="20931" y="584199"/>
                      <a:pt x="198731" y="711199"/>
                    </a:cubicBezTo>
                    <a:cubicBezTo>
                      <a:pt x="376531" y="838199"/>
                      <a:pt x="1087731" y="812799"/>
                      <a:pt x="1189331" y="1015999"/>
                    </a:cubicBezTo>
                    <a:cubicBezTo>
                      <a:pt x="1290931" y="1219199"/>
                      <a:pt x="757531" y="1739898"/>
                      <a:pt x="808331" y="1930398"/>
                    </a:cubicBezTo>
                    <a:cubicBezTo>
                      <a:pt x="859131" y="2120898"/>
                      <a:pt x="1311157" y="2294465"/>
                      <a:pt x="1494131" y="2158999"/>
                    </a:cubicBezTo>
                    <a:cubicBezTo>
                      <a:pt x="1677105" y="2023533"/>
                      <a:pt x="1775412" y="1131240"/>
                      <a:pt x="1906175" y="1117599"/>
                    </a:cubicBezTo>
                    <a:cubicBezTo>
                      <a:pt x="2036938" y="1103958"/>
                      <a:pt x="2116902" y="1889007"/>
                      <a:pt x="2278709" y="2077155"/>
                    </a:cubicBezTo>
                    <a:cubicBezTo>
                      <a:pt x="2440516" y="2265303"/>
                      <a:pt x="2745316" y="2295407"/>
                      <a:pt x="2877020" y="2246488"/>
                    </a:cubicBezTo>
                    <a:cubicBezTo>
                      <a:pt x="3008724" y="2197569"/>
                      <a:pt x="3147012" y="2103024"/>
                      <a:pt x="3068931" y="1783643"/>
                    </a:cubicBezTo>
                    <a:cubicBezTo>
                      <a:pt x="2990850" y="1464262"/>
                      <a:pt x="2620198" y="623240"/>
                      <a:pt x="2408531" y="330199"/>
                    </a:cubicBezTo>
                    <a:cubicBezTo>
                      <a:pt x="2196864" y="37158"/>
                      <a:pt x="2014831" y="50800"/>
                      <a:pt x="1798931" y="25400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 bwMode="auto">
              <a:xfrm>
                <a:off x="3276600" y="2743200"/>
                <a:ext cx="685800" cy="685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cs typeface="Gill Sans Light"/>
                </a:endParaRPr>
              </a:p>
            </p:txBody>
          </p:sp>
          <p:cxnSp>
            <p:nvCxnSpPr>
              <p:cNvPr id="162" name="Straight Arrow Connector 161"/>
              <p:cNvCxnSpPr>
                <a:stCxn id="168" idx="6"/>
                <a:endCxn id="169" idx="2"/>
              </p:cNvCxnSpPr>
              <p:nvPr/>
            </p:nvCxnSpPr>
            <p:spPr bwMode="auto">
              <a:xfrm>
                <a:off x="857063" y="3091843"/>
                <a:ext cx="1093615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3" name="Straight Arrow Connector 162"/>
              <p:cNvCxnSpPr>
                <a:stCxn id="169" idx="6"/>
                <a:endCxn id="170" idx="2"/>
              </p:cNvCxnSpPr>
              <p:nvPr/>
            </p:nvCxnSpPr>
            <p:spPr bwMode="auto">
              <a:xfrm>
                <a:off x="2343164" y="3091843"/>
                <a:ext cx="1093614" cy="158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4" name="Straight Arrow Connector 163"/>
              <p:cNvCxnSpPr>
                <a:stCxn id="174" idx="7"/>
                <a:endCxn id="169" idx="3"/>
              </p:cNvCxnSpPr>
              <p:nvPr/>
            </p:nvCxnSpPr>
            <p:spPr bwMode="auto">
              <a:xfrm rot="5400000" flipH="1" flipV="1">
                <a:off x="1216463" y="3563843"/>
                <a:ext cx="1124928" cy="458458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5" name="Straight Arrow Connector 164"/>
              <p:cNvCxnSpPr>
                <a:stCxn id="176" idx="1"/>
                <a:endCxn id="170" idx="5"/>
              </p:cNvCxnSpPr>
              <p:nvPr/>
            </p:nvCxnSpPr>
            <p:spPr bwMode="auto">
              <a:xfrm rot="16200000" flipV="1">
                <a:off x="34456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6" name="Straight Arrow Connector 165"/>
              <p:cNvCxnSpPr>
                <a:stCxn id="175" idx="7"/>
                <a:endCxn id="170" idx="3"/>
              </p:cNvCxnSpPr>
              <p:nvPr/>
            </p:nvCxnSpPr>
            <p:spPr bwMode="auto">
              <a:xfrm rot="5400000" flipH="1" flipV="1">
                <a:off x="2702563" y="3563844"/>
                <a:ext cx="1124928" cy="45845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7" name="Straight Arrow Connector 166"/>
              <p:cNvCxnSpPr>
                <a:stCxn id="175" idx="1"/>
                <a:endCxn id="169" idx="5"/>
              </p:cNvCxnSpPr>
              <p:nvPr/>
            </p:nvCxnSpPr>
            <p:spPr bwMode="auto">
              <a:xfrm rot="16200000" flipV="1">
                <a:off x="1959514" y="3556780"/>
                <a:ext cx="1124928" cy="47258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68" name="Oval 4"/>
              <p:cNvSpPr/>
              <p:nvPr/>
            </p:nvSpPr>
            <p:spPr bwMode="auto">
              <a:xfrm>
                <a:off x="464577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19506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3436778" y="2895600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1" name="Oval 4"/>
              <p:cNvSpPr/>
              <p:nvPr/>
            </p:nvSpPr>
            <p:spPr bwMode="auto">
              <a:xfrm>
                <a:off x="464577" y="5557976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1950677" y="5557976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3436778" y="5557976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4" name="Oval 4"/>
              <p:cNvSpPr/>
              <p:nvPr/>
            </p:nvSpPr>
            <p:spPr bwMode="auto">
              <a:xfrm>
                <a:off x="1214690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 bwMode="auto">
              <a:xfrm>
                <a:off x="27007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 bwMode="auto">
              <a:xfrm>
                <a:off x="4186891" y="4298058"/>
                <a:ext cx="392486" cy="392486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cxnSp>
            <p:nvCxnSpPr>
              <p:cNvPr id="177" name="Straight Arrow Connector 176"/>
              <p:cNvCxnSpPr>
                <a:stCxn id="171" idx="6"/>
                <a:endCxn id="172" idx="2"/>
              </p:cNvCxnSpPr>
              <p:nvPr/>
            </p:nvCxnSpPr>
            <p:spPr bwMode="auto">
              <a:xfrm>
                <a:off x="857063" y="5754220"/>
                <a:ext cx="1093614" cy="381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8" name="Straight Arrow Connector 177"/>
              <p:cNvCxnSpPr>
                <a:stCxn id="172" idx="6"/>
                <a:endCxn id="173" idx="2"/>
              </p:cNvCxnSpPr>
              <p:nvPr/>
            </p:nvCxnSpPr>
            <p:spPr bwMode="auto">
              <a:xfrm>
                <a:off x="2343164" y="5754220"/>
                <a:ext cx="1093614" cy="381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9" name="Straight Arrow Connector 178"/>
              <p:cNvCxnSpPr>
                <a:stCxn id="172" idx="1"/>
                <a:endCxn id="174" idx="5"/>
              </p:cNvCxnSpPr>
              <p:nvPr/>
            </p:nvCxnSpPr>
            <p:spPr bwMode="auto">
              <a:xfrm rot="16200000" flipV="1">
                <a:off x="1287736" y="4895032"/>
                <a:ext cx="982385" cy="45845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0" name="Straight Arrow Connector 179"/>
              <p:cNvCxnSpPr>
                <a:stCxn id="173" idx="7"/>
                <a:endCxn id="176" idx="3"/>
              </p:cNvCxnSpPr>
              <p:nvPr/>
            </p:nvCxnSpPr>
            <p:spPr bwMode="auto">
              <a:xfrm rot="5400000" flipH="1" flipV="1">
                <a:off x="3516885" y="4887972"/>
                <a:ext cx="982385" cy="47258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1" name="Straight Arrow Connector 180"/>
              <p:cNvCxnSpPr>
                <a:stCxn id="173" idx="1"/>
                <a:endCxn id="175" idx="5"/>
              </p:cNvCxnSpPr>
              <p:nvPr/>
            </p:nvCxnSpPr>
            <p:spPr bwMode="auto">
              <a:xfrm rot="16200000" flipV="1">
                <a:off x="2773837" y="4895032"/>
                <a:ext cx="982385" cy="45845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2" name="Straight Arrow Connector 181"/>
              <p:cNvCxnSpPr>
                <a:stCxn id="172" idx="7"/>
                <a:endCxn id="175" idx="3"/>
              </p:cNvCxnSpPr>
              <p:nvPr/>
            </p:nvCxnSpPr>
            <p:spPr bwMode="auto">
              <a:xfrm rot="5400000" flipH="1" flipV="1">
                <a:off x="2030784" y="4887972"/>
                <a:ext cx="982385" cy="47258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83" name="Group 182"/>
              <p:cNvGrpSpPr/>
              <p:nvPr/>
            </p:nvGrpSpPr>
            <p:grpSpPr>
              <a:xfrm>
                <a:off x="1988577" y="2971800"/>
                <a:ext cx="2542259" cy="1676400"/>
                <a:chOff x="2133600" y="2884114"/>
                <a:chExt cx="2542259" cy="1676400"/>
              </a:xfrm>
            </p:grpSpPr>
            <p:sp>
              <p:nvSpPr>
                <p:cNvPr id="185" name="Cube 184"/>
                <p:cNvSpPr/>
                <p:nvPr/>
              </p:nvSpPr>
              <p:spPr bwMode="auto">
                <a:xfrm>
                  <a:off x="3657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86" name="Cube 185"/>
                <p:cNvSpPr/>
                <p:nvPr/>
              </p:nvSpPr>
              <p:spPr bwMode="auto">
                <a:xfrm>
                  <a:off x="2845001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88" name="Cube 187"/>
                <p:cNvSpPr/>
                <p:nvPr/>
              </p:nvSpPr>
              <p:spPr bwMode="auto">
                <a:xfrm>
                  <a:off x="2133600" y="28841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92" name="Cube 191"/>
                <p:cNvSpPr/>
                <p:nvPr/>
              </p:nvSpPr>
              <p:spPr bwMode="auto">
                <a:xfrm>
                  <a:off x="4343400" y="425571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2730803" y="2935878"/>
                <a:ext cx="1513567" cy="1071452"/>
                <a:chOff x="2875826" y="2848192"/>
                <a:chExt cx="1513567" cy="1071452"/>
              </a:xfrm>
            </p:grpSpPr>
            <p:sp>
              <p:nvSpPr>
                <p:cNvPr id="195" name="Cube 194"/>
                <p:cNvSpPr/>
                <p:nvPr/>
              </p:nvSpPr>
              <p:spPr bwMode="auto">
                <a:xfrm>
                  <a:off x="2875826" y="2848192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98" name="Cube 197"/>
                <p:cNvSpPr/>
                <p:nvPr/>
              </p:nvSpPr>
              <p:spPr bwMode="auto">
                <a:xfrm>
                  <a:off x="3282701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  <p:sp>
              <p:nvSpPr>
                <p:cNvPr id="199" name="Cube 198"/>
                <p:cNvSpPr/>
                <p:nvPr/>
              </p:nvSpPr>
              <p:spPr bwMode="auto">
                <a:xfrm>
                  <a:off x="4056934" y="3614844"/>
                  <a:ext cx="332459" cy="304800"/>
                </a:xfrm>
                <a:prstGeom prst="cub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endParaRPr>
                </a:p>
              </p:txBody>
            </p:sp>
          </p:grpSp>
        </p:grpSp>
        <p:sp>
          <p:nvSpPr>
            <p:cNvPr id="254" name="TextBox 253"/>
            <p:cNvSpPr txBox="1"/>
            <p:nvPr/>
          </p:nvSpPr>
          <p:spPr>
            <a:xfrm>
              <a:off x="5029200" y="1219200"/>
              <a:ext cx="3048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Update Functions</a:t>
              </a:r>
            </a:p>
            <a:p>
              <a:pPr algn="ctr"/>
              <a:r>
                <a:rPr lang="en-US" sz="2800" i="1" dirty="0" smtClean="0">
                  <a:latin typeface="Gill Sans Light"/>
                  <a:cs typeface="Gill Sans Light"/>
                </a:rPr>
                <a:t>User Computation</a:t>
              </a:r>
              <a:endParaRPr lang="en-US" sz="2800" i="1" dirty="0">
                <a:latin typeface="Gill Sans Light"/>
                <a:cs typeface="Gill Sans Light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762000" y="1295400"/>
            <a:ext cx="3352800" cy="2971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4876800" y="1219200"/>
            <a:ext cx="3352800" cy="2971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1066800" y="4419600"/>
            <a:ext cx="2590800" cy="2209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4419600" y="4495800"/>
            <a:ext cx="4191000" cy="22098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5AC5C-2115-43B4-93C1-A8C975FC4D86}" type="slidenum">
              <a:rPr lang="en-US" smtClean="0">
                <a:latin typeface="Gill Sans Light"/>
                <a:cs typeface="Gill Sans Light"/>
              </a:rPr>
              <a:pPr>
                <a:defRPr/>
              </a:pPr>
              <a:t>19</a:t>
            </a:fld>
            <a:endParaRPr 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607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are </a:t>
            </a:r>
            <a:r>
              <a:rPr lang="en-US" dirty="0" smtClean="0"/>
              <a:t>Essential to </a:t>
            </a:r>
            <a:r>
              <a:rPr lang="en-US" dirty="0" smtClean="0"/>
              <a:t>Data Mining and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Identify influential people and information</a:t>
            </a:r>
          </a:p>
          <a:p>
            <a:r>
              <a:rPr lang="en-US" dirty="0" smtClean="0"/>
              <a:t>Find communities</a:t>
            </a:r>
          </a:p>
          <a:p>
            <a:r>
              <a:rPr lang="en-US" dirty="0" smtClean="0"/>
              <a:t>Understand people’s shared interests</a:t>
            </a:r>
          </a:p>
          <a:p>
            <a:r>
              <a:rPr lang="en-US" dirty="0" smtClean="0"/>
              <a:t>Model complex data dependencies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0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64"/>
          <p:cNvSpPr/>
          <p:nvPr/>
        </p:nvSpPr>
        <p:spPr bwMode="auto">
          <a:xfrm rot="10800000">
            <a:off x="4069964" y="2947107"/>
            <a:ext cx="3409950" cy="1811866"/>
          </a:xfrm>
          <a:custGeom>
            <a:avLst/>
            <a:gdLst>
              <a:gd name="connsiteX0" fmla="*/ 1629833 w 3409950"/>
              <a:gd name="connsiteY0" fmla="*/ 55033 h 1811866"/>
              <a:gd name="connsiteX1" fmla="*/ 3026833 w 3409950"/>
              <a:gd name="connsiteY1" fmla="*/ 105833 h 1811866"/>
              <a:gd name="connsiteX2" fmla="*/ 3230033 w 3409950"/>
              <a:gd name="connsiteY2" fmla="*/ 690033 h 1811866"/>
              <a:gd name="connsiteX3" fmla="*/ 1947333 w 3409950"/>
              <a:gd name="connsiteY3" fmla="*/ 664633 h 1811866"/>
              <a:gd name="connsiteX4" fmla="*/ 2493433 w 3409950"/>
              <a:gd name="connsiteY4" fmla="*/ 1413933 h 1811866"/>
              <a:gd name="connsiteX5" fmla="*/ 2290233 w 3409950"/>
              <a:gd name="connsiteY5" fmla="*/ 1769533 h 1811866"/>
              <a:gd name="connsiteX6" fmla="*/ 1833033 w 3409950"/>
              <a:gd name="connsiteY6" fmla="*/ 1642533 h 1811866"/>
              <a:gd name="connsiteX7" fmla="*/ 1540933 w 3409950"/>
              <a:gd name="connsiteY7" fmla="*/ 753533 h 1811866"/>
              <a:gd name="connsiteX8" fmla="*/ 1274233 w 3409950"/>
              <a:gd name="connsiteY8" fmla="*/ 1591733 h 1811866"/>
              <a:gd name="connsiteX9" fmla="*/ 867833 w 3409950"/>
              <a:gd name="connsiteY9" fmla="*/ 1756833 h 1811866"/>
              <a:gd name="connsiteX10" fmla="*/ 740833 w 3409950"/>
              <a:gd name="connsiteY10" fmla="*/ 1325033 h 1811866"/>
              <a:gd name="connsiteX11" fmla="*/ 1198033 w 3409950"/>
              <a:gd name="connsiteY11" fmla="*/ 677333 h 1811866"/>
              <a:gd name="connsiteX12" fmla="*/ 194733 w 3409950"/>
              <a:gd name="connsiteY12" fmla="*/ 690033 h 1811866"/>
              <a:gd name="connsiteX13" fmla="*/ 29633 w 3409950"/>
              <a:gd name="connsiteY13" fmla="*/ 283633 h 1811866"/>
              <a:gd name="connsiteX14" fmla="*/ 372533 w 3409950"/>
              <a:gd name="connsiteY14" fmla="*/ 93133 h 1811866"/>
              <a:gd name="connsiteX15" fmla="*/ 1629833 w 3409950"/>
              <a:gd name="connsiteY15" fmla="*/ 55033 h 181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09950" h="1811866">
                <a:moveTo>
                  <a:pt x="1629833" y="55033"/>
                </a:moveTo>
                <a:cubicBezTo>
                  <a:pt x="2072216" y="57150"/>
                  <a:pt x="2760133" y="0"/>
                  <a:pt x="3026833" y="105833"/>
                </a:cubicBezTo>
                <a:cubicBezTo>
                  <a:pt x="3293533" y="211666"/>
                  <a:pt x="3409950" y="596900"/>
                  <a:pt x="3230033" y="690033"/>
                </a:cubicBezTo>
                <a:cubicBezTo>
                  <a:pt x="3050116" y="783166"/>
                  <a:pt x="2070100" y="543983"/>
                  <a:pt x="1947333" y="664633"/>
                </a:cubicBezTo>
                <a:cubicBezTo>
                  <a:pt x="1824566" y="785283"/>
                  <a:pt x="2436283" y="1229783"/>
                  <a:pt x="2493433" y="1413933"/>
                </a:cubicBezTo>
                <a:cubicBezTo>
                  <a:pt x="2550583" y="1598083"/>
                  <a:pt x="2400300" y="1731433"/>
                  <a:pt x="2290233" y="1769533"/>
                </a:cubicBezTo>
                <a:cubicBezTo>
                  <a:pt x="2180166" y="1807633"/>
                  <a:pt x="1957916" y="1811866"/>
                  <a:pt x="1833033" y="1642533"/>
                </a:cubicBezTo>
                <a:cubicBezTo>
                  <a:pt x="1708150" y="1473200"/>
                  <a:pt x="1634066" y="762000"/>
                  <a:pt x="1540933" y="753533"/>
                </a:cubicBezTo>
                <a:cubicBezTo>
                  <a:pt x="1447800" y="745066"/>
                  <a:pt x="1386416" y="1424516"/>
                  <a:pt x="1274233" y="1591733"/>
                </a:cubicBezTo>
                <a:cubicBezTo>
                  <a:pt x="1162050" y="1758950"/>
                  <a:pt x="956733" y="1801283"/>
                  <a:pt x="867833" y="1756833"/>
                </a:cubicBezTo>
                <a:cubicBezTo>
                  <a:pt x="778933" y="1712383"/>
                  <a:pt x="685800" y="1504950"/>
                  <a:pt x="740833" y="1325033"/>
                </a:cubicBezTo>
                <a:cubicBezTo>
                  <a:pt x="795866" y="1145116"/>
                  <a:pt x="1289050" y="783166"/>
                  <a:pt x="1198033" y="677333"/>
                </a:cubicBezTo>
                <a:cubicBezTo>
                  <a:pt x="1107016" y="571500"/>
                  <a:pt x="389466" y="755650"/>
                  <a:pt x="194733" y="690033"/>
                </a:cubicBezTo>
                <a:cubicBezTo>
                  <a:pt x="0" y="624416"/>
                  <a:pt x="0" y="383116"/>
                  <a:pt x="29633" y="283633"/>
                </a:cubicBezTo>
                <a:cubicBezTo>
                  <a:pt x="59266" y="184150"/>
                  <a:pt x="105833" y="131233"/>
                  <a:pt x="372533" y="93133"/>
                </a:cubicBezTo>
                <a:cubicBezTo>
                  <a:pt x="639233" y="55033"/>
                  <a:pt x="1187450" y="52916"/>
                  <a:pt x="1629833" y="55033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5562600" y="411258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4069964" y="1905000"/>
            <a:ext cx="2144183" cy="755172"/>
          </a:xfrm>
          <a:custGeom>
            <a:avLst/>
            <a:gdLst>
              <a:gd name="connsiteX0" fmla="*/ 38100 w 2144183"/>
              <a:gd name="connsiteY0" fmla="*/ 410633 h 1041400"/>
              <a:gd name="connsiteX1" fmla="*/ 495300 w 2144183"/>
              <a:gd name="connsiteY1" fmla="*/ 131233 h 1041400"/>
              <a:gd name="connsiteX2" fmla="*/ 1879600 w 2144183"/>
              <a:gd name="connsiteY2" fmla="*/ 105833 h 1041400"/>
              <a:gd name="connsiteX3" fmla="*/ 2082800 w 2144183"/>
              <a:gd name="connsiteY3" fmla="*/ 766233 h 1041400"/>
              <a:gd name="connsiteX4" fmla="*/ 1536700 w 2144183"/>
              <a:gd name="connsiteY4" fmla="*/ 1007533 h 1041400"/>
              <a:gd name="connsiteX5" fmla="*/ 266700 w 2144183"/>
              <a:gd name="connsiteY5" fmla="*/ 944033 h 1041400"/>
              <a:gd name="connsiteX6" fmla="*/ 38100 w 2144183"/>
              <a:gd name="connsiteY6" fmla="*/ 410633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4183" h="1041400">
                <a:moveTo>
                  <a:pt x="38100" y="410633"/>
                </a:moveTo>
                <a:cubicBezTo>
                  <a:pt x="76200" y="275166"/>
                  <a:pt x="188383" y="182033"/>
                  <a:pt x="495300" y="131233"/>
                </a:cubicBezTo>
                <a:cubicBezTo>
                  <a:pt x="802217" y="80433"/>
                  <a:pt x="1615017" y="0"/>
                  <a:pt x="1879600" y="105833"/>
                </a:cubicBezTo>
                <a:cubicBezTo>
                  <a:pt x="2144183" y="211666"/>
                  <a:pt x="2139950" y="615950"/>
                  <a:pt x="2082800" y="766233"/>
                </a:cubicBezTo>
                <a:cubicBezTo>
                  <a:pt x="2025650" y="916516"/>
                  <a:pt x="1839383" y="977900"/>
                  <a:pt x="1536700" y="1007533"/>
                </a:cubicBezTo>
                <a:cubicBezTo>
                  <a:pt x="1234017" y="1037166"/>
                  <a:pt x="520700" y="1041400"/>
                  <a:pt x="266700" y="944033"/>
                </a:cubicBezTo>
                <a:cubicBezTo>
                  <a:pt x="12700" y="846666"/>
                  <a:pt x="0" y="546100"/>
                  <a:pt x="38100" y="410633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4112423" y="3981766"/>
            <a:ext cx="2144183" cy="755172"/>
          </a:xfrm>
          <a:custGeom>
            <a:avLst/>
            <a:gdLst>
              <a:gd name="connsiteX0" fmla="*/ 38100 w 2144183"/>
              <a:gd name="connsiteY0" fmla="*/ 410633 h 1041400"/>
              <a:gd name="connsiteX1" fmla="*/ 495300 w 2144183"/>
              <a:gd name="connsiteY1" fmla="*/ 131233 h 1041400"/>
              <a:gd name="connsiteX2" fmla="*/ 1879600 w 2144183"/>
              <a:gd name="connsiteY2" fmla="*/ 105833 h 1041400"/>
              <a:gd name="connsiteX3" fmla="*/ 2082800 w 2144183"/>
              <a:gd name="connsiteY3" fmla="*/ 766233 h 1041400"/>
              <a:gd name="connsiteX4" fmla="*/ 1536700 w 2144183"/>
              <a:gd name="connsiteY4" fmla="*/ 1007533 h 1041400"/>
              <a:gd name="connsiteX5" fmla="*/ 266700 w 2144183"/>
              <a:gd name="connsiteY5" fmla="*/ 944033 h 1041400"/>
              <a:gd name="connsiteX6" fmla="*/ 38100 w 2144183"/>
              <a:gd name="connsiteY6" fmla="*/ 410633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4183" h="1041400">
                <a:moveTo>
                  <a:pt x="38100" y="410633"/>
                </a:moveTo>
                <a:cubicBezTo>
                  <a:pt x="76200" y="275166"/>
                  <a:pt x="188383" y="182033"/>
                  <a:pt x="495300" y="131233"/>
                </a:cubicBezTo>
                <a:cubicBezTo>
                  <a:pt x="802217" y="80433"/>
                  <a:pt x="1615017" y="0"/>
                  <a:pt x="1879600" y="105833"/>
                </a:cubicBezTo>
                <a:cubicBezTo>
                  <a:pt x="2144183" y="211666"/>
                  <a:pt x="2139950" y="615950"/>
                  <a:pt x="2082800" y="766233"/>
                </a:cubicBezTo>
                <a:cubicBezTo>
                  <a:pt x="2025650" y="916516"/>
                  <a:pt x="1839383" y="977900"/>
                  <a:pt x="1536700" y="1007533"/>
                </a:cubicBezTo>
                <a:cubicBezTo>
                  <a:pt x="1234017" y="1037166"/>
                  <a:pt x="520700" y="1041400"/>
                  <a:pt x="266700" y="944033"/>
                </a:cubicBezTo>
                <a:cubicBezTo>
                  <a:pt x="12700" y="846666"/>
                  <a:pt x="0" y="546100"/>
                  <a:pt x="38100" y="410633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Gill Sans Light"/>
                <a:cs typeface="Gill Sans Light"/>
              </a:rPr>
              <a:t>GraphLab</a:t>
            </a:r>
            <a:r>
              <a:rPr lang="en-US" altLang="zh-CN" dirty="0">
                <a:latin typeface="Gill Sans Light"/>
                <a:cs typeface="Gill Sans Light"/>
              </a:rPr>
              <a:t> in Graph-Parallel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95AC5C-2115-43B4-93C1-A8C975FC4D86}" type="slidenum">
              <a:rPr lang="en-US" smtClean="0">
                <a:latin typeface="Gill Sans Light"/>
                <a:cs typeface="Gill Sans Light"/>
              </a:rPr>
              <a:pPr>
                <a:defRPr/>
              </a:pPr>
              <a:t>20</a:t>
            </a:fld>
            <a:endParaRPr lang="en-US">
              <a:latin typeface="Gill Sans Light"/>
              <a:cs typeface="Gill Sans Light"/>
            </a:endParaRP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2319218" y="2031508"/>
            <a:ext cx="1452675" cy="731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CPU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 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138" name="Rounded Rectangle 137"/>
          <p:cNvSpPr/>
          <p:nvPr/>
        </p:nvSpPr>
        <p:spPr bwMode="auto">
          <a:xfrm>
            <a:off x="2319218" y="4351913"/>
            <a:ext cx="1452675" cy="731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CPU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 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419600" y="2055182"/>
            <a:ext cx="457200" cy="4723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cxnSp>
        <p:nvCxnSpPr>
          <p:cNvPr id="46" name="Straight Arrow Connector 45"/>
          <p:cNvCxnSpPr>
            <a:endCxn id="44" idx="2"/>
          </p:cNvCxnSpPr>
          <p:nvPr/>
        </p:nvCxnSpPr>
        <p:spPr bwMode="auto">
          <a:xfrm flipV="1">
            <a:off x="3098800" y="2291371"/>
            <a:ext cx="1320800" cy="1743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Oval 61"/>
          <p:cNvSpPr/>
          <p:nvPr/>
        </p:nvSpPr>
        <p:spPr bwMode="auto">
          <a:xfrm>
            <a:off x="4419600" y="411258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cxnSp>
        <p:nvCxnSpPr>
          <p:cNvPr id="63" name="Straight Arrow Connector 62"/>
          <p:cNvCxnSpPr>
            <a:endCxn id="62" idx="2"/>
          </p:cNvCxnSpPr>
          <p:nvPr/>
        </p:nvCxnSpPr>
        <p:spPr bwMode="auto">
          <a:xfrm flipV="1">
            <a:off x="3098800" y="4341181"/>
            <a:ext cx="1320800" cy="395758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457200" y="1214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The </a:t>
            </a:r>
            <a:r>
              <a:rPr lang="en-US" sz="2400" b="1" dirty="0" smtClean="0">
                <a:latin typeface="Gill Sans Light"/>
                <a:cs typeface="Gill Sans Light"/>
              </a:rPr>
              <a:t>scheduler</a:t>
            </a:r>
            <a:r>
              <a:rPr lang="en-US" sz="2400" dirty="0" smtClean="0">
                <a:latin typeface="Gill Sans Light"/>
                <a:cs typeface="Gill Sans Light"/>
              </a:rPr>
              <a:t> determines the order that vertices are updated.</a:t>
            </a:r>
            <a:endParaRPr lang="en-US" sz="2400" dirty="0">
              <a:latin typeface="Gill Sans Light"/>
              <a:cs typeface="Gill Sans Light"/>
            </a:endParaRPr>
          </a:p>
        </p:txBody>
      </p:sp>
      <p:cxnSp>
        <p:nvCxnSpPr>
          <p:cNvPr id="67" name="Straight Arrow Connector 66"/>
          <p:cNvCxnSpPr>
            <a:endCxn id="66" idx="3"/>
          </p:cNvCxnSpPr>
          <p:nvPr/>
        </p:nvCxnSpPr>
        <p:spPr bwMode="auto">
          <a:xfrm flipV="1">
            <a:off x="3098800" y="4502826"/>
            <a:ext cx="2530755" cy="157831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reeform 76"/>
          <p:cNvSpPr/>
          <p:nvPr/>
        </p:nvSpPr>
        <p:spPr bwMode="auto">
          <a:xfrm>
            <a:off x="4352990" y="1969440"/>
            <a:ext cx="3130486" cy="1711341"/>
          </a:xfrm>
          <a:custGeom>
            <a:avLst/>
            <a:gdLst>
              <a:gd name="connsiteX0" fmla="*/ 38100 w 2144183"/>
              <a:gd name="connsiteY0" fmla="*/ 410633 h 1041400"/>
              <a:gd name="connsiteX1" fmla="*/ 495300 w 2144183"/>
              <a:gd name="connsiteY1" fmla="*/ 131233 h 1041400"/>
              <a:gd name="connsiteX2" fmla="*/ 1879600 w 2144183"/>
              <a:gd name="connsiteY2" fmla="*/ 105833 h 1041400"/>
              <a:gd name="connsiteX3" fmla="*/ 2082800 w 2144183"/>
              <a:gd name="connsiteY3" fmla="*/ 766233 h 1041400"/>
              <a:gd name="connsiteX4" fmla="*/ 1536700 w 2144183"/>
              <a:gd name="connsiteY4" fmla="*/ 1007533 h 1041400"/>
              <a:gd name="connsiteX5" fmla="*/ 266700 w 2144183"/>
              <a:gd name="connsiteY5" fmla="*/ 944033 h 1041400"/>
              <a:gd name="connsiteX6" fmla="*/ 38100 w 2144183"/>
              <a:gd name="connsiteY6" fmla="*/ 410633 h 1041400"/>
              <a:gd name="connsiteX0" fmla="*/ 1263264 w 3369347"/>
              <a:gd name="connsiteY0" fmla="*/ 410633 h 1030157"/>
              <a:gd name="connsiteX1" fmla="*/ 1720464 w 3369347"/>
              <a:gd name="connsiteY1" fmla="*/ 131233 h 1030157"/>
              <a:gd name="connsiteX2" fmla="*/ 3104764 w 3369347"/>
              <a:gd name="connsiteY2" fmla="*/ 105833 h 1030157"/>
              <a:gd name="connsiteX3" fmla="*/ 3307964 w 3369347"/>
              <a:gd name="connsiteY3" fmla="*/ 766233 h 1030157"/>
              <a:gd name="connsiteX4" fmla="*/ 2761864 w 3369347"/>
              <a:gd name="connsiteY4" fmla="*/ 1007533 h 1030157"/>
              <a:gd name="connsiteX5" fmla="*/ 254000 w 3369347"/>
              <a:gd name="connsiteY5" fmla="*/ 630490 h 1030157"/>
              <a:gd name="connsiteX6" fmla="*/ 1263264 w 3369347"/>
              <a:gd name="connsiteY6" fmla="*/ 410633 h 1030157"/>
              <a:gd name="connsiteX0" fmla="*/ 1376441 w 3482524"/>
              <a:gd name="connsiteY0" fmla="*/ 410633 h 1030157"/>
              <a:gd name="connsiteX1" fmla="*/ 1833641 w 3482524"/>
              <a:gd name="connsiteY1" fmla="*/ 131233 h 1030157"/>
              <a:gd name="connsiteX2" fmla="*/ 3217941 w 3482524"/>
              <a:gd name="connsiteY2" fmla="*/ 105833 h 1030157"/>
              <a:gd name="connsiteX3" fmla="*/ 3421141 w 3482524"/>
              <a:gd name="connsiteY3" fmla="*/ 766233 h 1030157"/>
              <a:gd name="connsiteX4" fmla="*/ 2875041 w 3482524"/>
              <a:gd name="connsiteY4" fmla="*/ 1007533 h 1030157"/>
              <a:gd name="connsiteX5" fmla="*/ 367177 w 3482524"/>
              <a:gd name="connsiteY5" fmla="*/ 630490 h 1030157"/>
              <a:gd name="connsiteX6" fmla="*/ 671977 w 3482524"/>
              <a:gd name="connsiteY6" fmla="*/ 105083 h 1030157"/>
              <a:gd name="connsiteX7" fmla="*/ 1376441 w 3482524"/>
              <a:gd name="connsiteY7" fmla="*/ 410633 h 1030157"/>
              <a:gd name="connsiteX0" fmla="*/ 1357777 w 3482524"/>
              <a:gd name="connsiteY0" fmla="*/ 105083 h 1030157"/>
              <a:gd name="connsiteX1" fmla="*/ 1833641 w 3482524"/>
              <a:gd name="connsiteY1" fmla="*/ 131233 h 1030157"/>
              <a:gd name="connsiteX2" fmla="*/ 3217941 w 3482524"/>
              <a:gd name="connsiteY2" fmla="*/ 105833 h 1030157"/>
              <a:gd name="connsiteX3" fmla="*/ 3421141 w 3482524"/>
              <a:gd name="connsiteY3" fmla="*/ 766233 h 1030157"/>
              <a:gd name="connsiteX4" fmla="*/ 2875041 w 3482524"/>
              <a:gd name="connsiteY4" fmla="*/ 1007533 h 1030157"/>
              <a:gd name="connsiteX5" fmla="*/ 367177 w 3482524"/>
              <a:gd name="connsiteY5" fmla="*/ 630490 h 1030157"/>
              <a:gd name="connsiteX6" fmla="*/ 671977 w 3482524"/>
              <a:gd name="connsiteY6" fmla="*/ 105083 h 1030157"/>
              <a:gd name="connsiteX7" fmla="*/ 1357777 w 3482524"/>
              <a:gd name="connsiteY7" fmla="*/ 105083 h 1030157"/>
              <a:gd name="connsiteX0" fmla="*/ 1357777 w 3482524"/>
              <a:gd name="connsiteY0" fmla="*/ 105083 h 1030157"/>
              <a:gd name="connsiteX1" fmla="*/ 1833641 w 3482524"/>
              <a:gd name="connsiteY1" fmla="*/ 131233 h 1030157"/>
              <a:gd name="connsiteX2" fmla="*/ 3217941 w 3482524"/>
              <a:gd name="connsiteY2" fmla="*/ 105833 h 1030157"/>
              <a:gd name="connsiteX3" fmla="*/ 3421141 w 3482524"/>
              <a:gd name="connsiteY3" fmla="*/ 766233 h 1030157"/>
              <a:gd name="connsiteX4" fmla="*/ 2875041 w 3482524"/>
              <a:gd name="connsiteY4" fmla="*/ 1007533 h 1030157"/>
              <a:gd name="connsiteX5" fmla="*/ 367177 w 3482524"/>
              <a:gd name="connsiteY5" fmla="*/ 630490 h 1030157"/>
              <a:gd name="connsiteX6" fmla="*/ 671977 w 3482524"/>
              <a:gd name="connsiteY6" fmla="*/ 105083 h 1030157"/>
              <a:gd name="connsiteX7" fmla="*/ 1357777 w 3482524"/>
              <a:gd name="connsiteY7" fmla="*/ 105083 h 1030157"/>
              <a:gd name="connsiteX0" fmla="*/ 671977 w 3482524"/>
              <a:gd name="connsiteY0" fmla="*/ 105083 h 1030157"/>
              <a:gd name="connsiteX1" fmla="*/ 1833641 w 3482524"/>
              <a:gd name="connsiteY1" fmla="*/ 131233 h 1030157"/>
              <a:gd name="connsiteX2" fmla="*/ 3217941 w 3482524"/>
              <a:gd name="connsiteY2" fmla="*/ 105833 h 1030157"/>
              <a:gd name="connsiteX3" fmla="*/ 3421141 w 3482524"/>
              <a:gd name="connsiteY3" fmla="*/ 766233 h 1030157"/>
              <a:gd name="connsiteX4" fmla="*/ 2875041 w 3482524"/>
              <a:gd name="connsiteY4" fmla="*/ 1007533 h 1030157"/>
              <a:gd name="connsiteX5" fmla="*/ 367177 w 3482524"/>
              <a:gd name="connsiteY5" fmla="*/ 630490 h 1030157"/>
              <a:gd name="connsiteX6" fmla="*/ 671977 w 3482524"/>
              <a:gd name="connsiteY6" fmla="*/ 105083 h 1030157"/>
              <a:gd name="connsiteX0" fmla="*/ 443377 w 3253924"/>
              <a:gd name="connsiteY0" fmla="*/ 118238 h 1033092"/>
              <a:gd name="connsiteX1" fmla="*/ 1605041 w 3253924"/>
              <a:gd name="connsiteY1" fmla="*/ 144388 h 1033092"/>
              <a:gd name="connsiteX2" fmla="*/ 2989341 w 3253924"/>
              <a:gd name="connsiteY2" fmla="*/ 118988 h 1033092"/>
              <a:gd name="connsiteX3" fmla="*/ 3192541 w 3253924"/>
              <a:gd name="connsiteY3" fmla="*/ 779388 h 1033092"/>
              <a:gd name="connsiteX4" fmla="*/ 2646441 w 3253924"/>
              <a:gd name="connsiteY4" fmla="*/ 1020688 h 1033092"/>
              <a:gd name="connsiteX5" fmla="*/ 367177 w 3253924"/>
              <a:gd name="connsiteY5" fmla="*/ 853809 h 1033092"/>
              <a:gd name="connsiteX6" fmla="*/ 443377 w 3253924"/>
              <a:gd name="connsiteY6" fmla="*/ 118238 h 1033092"/>
              <a:gd name="connsiteX0" fmla="*/ 206311 w 3016858"/>
              <a:gd name="connsiteY0" fmla="*/ 118237 h 1050604"/>
              <a:gd name="connsiteX1" fmla="*/ 1367975 w 3016858"/>
              <a:gd name="connsiteY1" fmla="*/ 144387 h 1050604"/>
              <a:gd name="connsiteX2" fmla="*/ 2752275 w 3016858"/>
              <a:gd name="connsiteY2" fmla="*/ 118987 h 1050604"/>
              <a:gd name="connsiteX3" fmla="*/ 2955475 w 3016858"/>
              <a:gd name="connsiteY3" fmla="*/ 779387 h 1050604"/>
              <a:gd name="connsiteX4" fmla="*/ 2409375 w 3016858"/>
              <a:gd name="connsiteY4" fmla="*/ 1020687 h 1050604"/>
              <a:gd name="connsiteX5" fmla="*/ 739711 w 3016858"/>
              <a:gd name="connsiteY5" fmla="*/ 958891 h 1050604"/>
              <a:gd name="connsiteX6" fmla="*/ 130111 w 3016858"/>
              <a:gd name="connsiteY6" fmla="*/ 853808 h 1050604"/>
              <a:gd name="connsiteX7" fmla="*/ 206311 w 3016858"/>
              <a:gd name="connsiteY7" fmla="*/ 118237 h 1050604"/>
              <a:gd name="connsiteX0" fmla="*/ 206311 w 3016858"/>
              <a:gd name="connsiteY0" fmla="*/ 118237 h 2335250"/>
              <a:gd name="connsiteX1" fmla="*/ 1367975 w 3016858"/>
              <a:gd name="connsiteY1" fmla="*/ 144387 h 2335250"/>
              <a:gd name="connsiteX2" fmla="*/ 2752275 w 3016858"/>
              <a:gd name="connsiteY2" fmla="*/ 118987 h 2335250"/>
              <a:gd name="connsiteX3" fmla="*/ 2955475 w 3016858"/>
              <a:gd name="connsiteY3" fmla="*/ 779387 h 2335250"/>
              <a:gd name="connsiteX4" fmla="*/ 2409375 w 3016858"/>
              <a:gd name="connsiteY4" fmla="*/ 1020687 h 2335250"/>
              <a:gd name="connsiteX5" fmla="*/ 663511 w 3016858"/>
              <a:gd name="connsiteY5" fmla="*/ 2324951 h 2335250"/>
              <a:gd name="connsiteX6" fmla="*/ 739711 w 3016858"/>
              <a:gd name="connsiteY6" fmla="*/ 958891 h 2335250"/>
              <a:gd name="connsiteX7" fmla="*/ 130111 w 3016858"/>
              <a:gd name="connsiteY7" fmla="*/ 853808 h 2335250"/>
              <a:gd name="connsiteX8" fmla="*/ 206311 w 3016858"/>
              <a:gd name="connsiteY8" fmla="*/ 118237 h 2335250"/>
              <a:gd name="connsiteX0" fmla="*/ 206311 w 3016858"/>
              <a:gd name="connsiteY0" fmla="*/ 118237 h 2359979"/>
              <a:gd name="connsiteX1" fmla="*/ 1367975 w 3016858"/>
              <a:gd name="connsiteY1" fmla="*/ 144387 h 2359979"/>
              <a:gd name="connsiteX2" fmla="*/ 2752275 w 3016858"/>
              <a:gd name="connsiteY2" fmla="*/ 118987 h 2359979"/>
              <a:gd name="connsiteX3" fmla="*/ 2955475 w 3016858"/>
              <a:gd name="connsiteY3" fmla="*/ 779387 h 2359979"/>
              <a:gd name="connsiteX4" fmla="*/ 2409375 w 3016858"/>
              <a:gd name="connsiteY4" fmla="*/ 1020687 h 2359979"/>
              <a:gd name="connsiteX5" fmla="*/ 1349311 w 3016858"/>
              <a:gd name="connsiteY5" fmla="*/ 1169052 h 2359979"/>
              <a:gd name="connsiteX6" fmla="*/ 663511 w 3016858"/>
              <a:gd name="connsiteY6" fmla="*/ 2324951 h 2359979"/>
              <a:gd name="connsiteX7" fmla="*/ 739711 w 3016858"/>
              <a:gd name="connsiteY7" fmla="*/ 958891 h 2359979"/>
              <a:gd name="connsiteX8" fmla="*/ 130111 w 3016858"/>
              <a:gd name="connsiteY8" fmla="*/ 853808 h 2359979"/>
              <a:gd name="connsiteX9" fmla="*/ 206311 w 3016858"/>
              <a:gd name="connsiteY9" fmla="*/ 118237 h 2359979"/>
              <a:gd name="connsiteX0" fmla="*/ 206311 w 3016858"/>
              <a:gd name="connsiteY0" fmla="*/ 118237 h 2517600"/>
              <a:gd name="connsiteX1" fmla="*/ 1367975 w 3016858"/>
              <a:gd name="connsiteY1" fmla="*/ 144387 h 2517600"/>
              <a:gd name="connsiteX2" fmla="*/ 2752275 w 3016858"/>
              <a:gd name="connsiteY2" fmla="*/ 118987 h 2517600"/>
              <a:gd name="connsiteX3" fmla="*/ 2955475 w 3016858"/>
              <a:gd name="connsiteY3" fmla="*/ 779387 h 2517600"/>
              <a:gd name="connsiteX4" fmla="*/ 2409375 w 3016858"/>
              <a:gd name="connsiteY4" fmla="*/ 1020687 h 2517600"/>
              <a:gd name="connsiteX5" fmla="*/ 1349311 w 3016858"/>
              <a:gd name="connsiteY5" fmla="*/ 1169052 h 2517600"/>
              <a:gd name="connsiteX6" fmla="*/ 968311 w 3016858"/>
              <a:gd name="connsiteY6" fmla="*/ 2114787 h 2517600"/>
              <a:gd name="connsiteX7" fmla="*/ 663511 w 3016858"/>
              <a:gd name="connsiteY7" fmla="*/ 2324951 h 2517600"/>
              <a:gd name="connsiteX8" fmla="*/ 739711 w 3016858"/>
              <a:gd name="connsiteY8" fmla="*/ 958891 h 2517600"/>
              <a:gd name="connsiteX9" fmla="*/ 130111 w 3016858"/>
              <a:gd name="connsiteY9" fmla="*/ 853808 h 2517600"/>
              <a:gd name="connsiteX10" fmla="*/ 206311 w 3016858"/>
              <a:gd name="connsiteY10" fmla="*/ 118237 h 2517600"/>
              <a:gd name="connsiteX0" fmla="*/ 206311 w 3016858"/>
              <a:gd name="connsiteY0" fmla="*/ 118237 h 2517600"/>
              <a:gd name="connsiteX1" fmla="*/ 1367975 w 3016858"/>
              <a:gd name="connsiteY1" fmla="*/ 144387 h 2517600"/>
              <a:gd name="connsiteX2" fmla="*/ 2752275 w 3016858"/>
              <a:gd name="connsiteY2" fmla="*/ 118987 h 2517600"/>
              <a:gd name="connsiteX3" fmla="*/ 2955475 w 3016858"/>
              <a:gd name="connsiteY3" fmla="*/ 779387 h 2517600"/>
              <a:gd name="connsiteX4" fmla="*/ 2409375 w 3016858"/>
              <a:gd name="connsiteY4" fmla="*/ 1020687 h 2517600"/>
              <a:gd name="connsiteX5" fmla="*/ 1882711 w 3016858"/>
              <a:gd name="connsiteY5" fmla="*/ 2324950 h 2517600"/>
              <a:gd name="connsiteX6" fmla="*/ 1349311 w 3016858"/>
              <a:gd name="connsiteY6" fmla="*/ 1169052 h 2517600"/>
              <a:gd name="connsiteX7" fmla="*/ 968311 w 3016858"/>
              <a:gd name="connsiteY7" fmla="*/ 2114787 h 2517600"/>
              <a:gd name="connsiteX8" fmla="*/ 663511 w 3016858"/>
              <a:gd name="connsiteY8" fmla="*/ 2324951 h 2517600"/>
              <a:gd name="connsiteX9" fmla="*/ 739711 w 3016858"/>
              <a:gd name="connsiteY9" fmla="*/ 958891 h 2517600"/>
              <a:gd name="connsiteX10" fmla="*/ 130111 w 3016858"/>
              <a:gd name="connsiteY10" fmla="*/ 853808 h 2517600"/>
              <a:gd name="connsiteX11" fmla="*/ 206311 w 3016858"/>
              <a:gd name="connsiteY11" fmla="*/ 118237 h 2517600"/>
              <a:gd name="connsiteX0" fmla="*/ 206311 w 3016858"/>
              <a:gd name="connsiteY0" fmla="*/ 118237 h 2517600"/>
              <a:gd name="connsiteX1" fmla="*/ 1367975 w 3016858"/>
              <a:gd name="connsiteY1" fmla="*/ 144387 h 2517600"/>
              <a:gd name="connsiteX2" fmla="*/ 2752275 w 3016858"/>
              <a:gd name="connsiteY2" fmla="*/ 118987 h 2517600"/>
              <a:gd name="connsiteX3" fmla="*/ 2955475 w 3016858"/>
              <a:gd name="connsiteY3" fmla="*/ 779387 h 2517600"/>
              <a:gd name="connsiteX4" fmla="*/ 2409375 w 3016858"/>
              <a:gd name="connsiteY4" fmla="*/ 1020687 h 2517600"/>
              <a:gd name="connsiteX5" fmla="*/ 1806511 w 3016858"/>
              <a:gd name="connsiteY5" fmla="*/ 853808 h 2517600"/>
              <a:gd name="connsiteX6" fmla="*/ 1882711 w 3016858"/>
              <a:gd name="connsiteY6" fmla="*/ 2324950 h 2517600"/>
              <a:gd name="connsiteX7" fmla="*/ 1349311 w 3016858"/>
              <a:gd name="connsiteY7" fmla="*/ 1169052 h 2517600"/>
              <a:gd name="connsiteX8" fmla="*/ 968311 w 3016858"/>
              <a:gd name="connsiteY8" fmla="*/ 2114787 h 2517600"/>
              <a:gd name="connsiteX9" fmla="*/ 663511 w 3016858"/>
              <a:gd name="connsiteY9" fmla="*/ 2324951 h 2517600"/>
              <a:gd name="connsiteX10" fmla="*/ 739711 w 3016858"/>
              <a:gd name="connsiteY10" fmla="*/ 958891 h 2517600"/>
              <a:gd name="connsiteX11" fmla="*/ 130111 w 3016858"/>
              <a:gd name="connsiteY11" fmla="*/ 853808 h 2517600"/>
              <a:gd name="connsiteX12" fmla="*/ 206311 w 3016858"/>
              <a:gd name="connsiteY12" fmla="*/ 118237 h 2517600"/>
              <a:gd name="connsiteX0" fmla="*/ 206311 w 3016858"/>
              <a:gd name="connsiteY0" fmla="*/ 118237 h 2517600"/>
              <a:gd name="connsiteX1" fmla="*/ 1367975 w 3016858"/>
              <a:gd name="connsiteY1" fmla="*/ 144387 h 2517600"/>
              <a:gd name="connsiteX2" fmla="*/ 2752275 w 3016858"/>
              <a:gd name="connsiteY2" fmla="*/ 118987 h 2517600"/>
              <a:gd name="connsiteX3" fmla="*/ 2955475 w 3016858"/>
              <a:gd name="connsiteY3" fmla="*/ 779387 h 2517600"/>
              <a:gd name="connsiteX4" fmla="*/ 2409375 w 3016858"/>
              <a:gd name="connsiteY4" fmla="*/ 1020687 h 2517600"/>
              <a:gd name="connsiteX5" fmla="*/ 1806511 w 3016858"/>
              <a:gd name="connsiteY5" fmla="*/ 853808 h 2517600"/>
              <a:gd name="connsiteX6" fmla="*/ 2111311 w 3016858"/>
              <a:gd name="connsiteY6" fmla="*/ 2009705 h 2517600"/>
              <a:gd name="connsiteX7" fmla="*/ 1882711 w 3016858"/>
              <a:gd name="connsiteY7" fmla="*/ 2324950 h 2517600"/>
              <a:gd name="connsiteX8" fmla="*/ 1349311 w 3016858"/>
              <a:gd name="connsiteY8" fmla="*/ 1169052 h 2517600"/>
              <a:gd name="connsiteX9" fmla="*/ 968311 w 3016858"/>
              <a:gd name="connsiteY9" fmla="*/ 2114787 h 2517600"/>
              <a:gd name="connsiteX10" fmla="*/ 663511 w 3016858"/>
              <a:gd name="connsiteY10" fmla="*/ 2324951 h 2517600"/>
              <a:gd name="connsiteX11" fmla="*/ 739711 w 3016858"/>
              <a:gd name="connsiteY11" fmla="*/ 958891 h 2517600"/>
              <a:gd name="connsiteX12" fmla="*/ 130111 w 3016858"/>
              <a:gd name="connsiteY12" fmla="*/ 853808 h 2517600"/>
              <a:gd name="connsiteX13" fmla="*/ 206311 w 3016858"/>
              <a:gd name="connsiteY13" fmla="*/ 118237 h 2517600"/>
              <a:gd name="connsiteX0" fmla="*/ 206311 w 3016858"/>
              <a:gd name="connsiteY0" fmla="*/ 118237 h 2465059"/>
              <a:gd name="connsiteX1" fmla="*/ 1367975 w 3016858"/>
              <a:gd name="connsiteY1" fmla="*/ 144387 h 2465059"/>
              <a:gd name="connsiteX2" fmla="*/ 2752275 w 3016858"/>
              <a:gd name="connsiteY2" fmla="*/ 118987 h 2465059"/>
              <a:gd name="connsiteX3" fmla="*/ 2955475 w 3016858"/>
              <a:gd name="connsiteY3" fmla="*/ 779387 h 2465059"/>
              <a:gd name="connsiteX4" fmla="*/ 2409375 w 3016858"/>
              <a:gd name="connsiteY4" fmla="*/ 1020687 h 2465059"/>
              <a:gd name="connsiteX5" fmla="*/ 1806511 w 3016858"/>
              <a:gd name="connsiteY5" fmla="*/ 853808 h 2465059"/>
              <a:gd name="connsiteX6" fmla="*/ 2111311 w 3016858"/>
              <a:gd name="connsiteY6" fmla="*/ 2009705 h 2465059"/>
              <a:gd name="connsiteX7" fmla="*/ 1882711 w 3016858"/>
              <a:gd name="connsiteY7" fmla="*/ 2324950 h 2465059"/>
              <a:gd name="connsiteX8" fmla="*/ 1349311 w 3016858"/>
              <a:gd name="connsiteY8" fmla="*/ 1169052 h 2465059"/>
              <a:gd name="connsiteX9" fmla="*/ 968311 w 3016858"/>
              <a:gd name="connsiteY9" fmla="*/ 2114787 h 2465059"/>
              <a:gd name="connsiteX10" fmla="*/ 587311 w 3016858"/>
              <a:gd name="connsiteY10" fmla="*/ 2009705 h 2465059"/>
              <a:gd name="connsiteX11" fmla="*/ 739711 w 3016858"/>
              <a:gd name="connsiteY11" fmla="*/ 958891 h 2465059"/>
              <a:gd name="connsiteX12" fmla="*/ 130111 w 3016858"/>
              <a:gd name="connsiteY12" fmla="*/ 853808 h 2465059"/>
              <a:gd name="connsiteX13" fmla="*/ 206311 w 3016858"/>
              <a:gd name="connsiteY13" fmla="*/ 118237 h 2465059"/>
              <a:gd name="connsiteX0" fmla="*/ 206311 w 3016858"/>
              <a:gd name="connsiteY0" fmla="*/ 118237 h 2465059"/>
              <a:gd name="connsiteX1" fmla="*/ 1367975 w 3016858"/>
              <a:gd name="connsiteY1" fmla="*/ 144387 h 2465059"/>
              <a:gd name="connsiteX2" fmla="*/ 2752275 w 3016858"/>
              <a:gd name="connsiteY2" fmla="*/ 118987 h 2465059"/>
              <a:gd name="connsiteX3" fmla="*/ 2955475 w 3016858"/>
              <a:gd name="connsiteY3" fmla="*/ 779387 h 2465059"/>
              <a:gd name="connsiteX4" fmla="*/ 2409375 w 3016858"/>
              <a:gd name="connsiteY4" fmla="*/ 1020687 h 2465059"/>
              <a:gd name="connsiteX5" fmla="*/ 1806511 w 3016858"/>
              <a:gd name="connsiteY5" fmla="*/ 853808 h 2465059"/>
              <a:gd name="connsiteX6" fmla="*/ 2111311 w 3016858"/>
              <a:gd name="connsiteY6" fmla="*/ 2009705 h 2465059"/>
              <a:gd name="connsiteX7" fmla="*/ 1882711 w 3016858"/>
              <a:gd name="connsiteY7" fmla="*/ 2324950 h 2465059"/>
              <a:gd name="connsiteX8" fmla="*/ 1349311 w 3016858"/>
              <a:gd name="connsiteY8" fmla="*/ 1169052 h 2465059"/>
              <a:gd name="connsiteX9" fmla="*/ 968311 w 3016858"/>
              <a:gd name="connsiteY9" fmla="*/ 2219869 h 2465059"/>
              <a:gd name="connsiteX10" fmla="*/ 587311 w 3016858"/>
              <a:gd name="connsiteY10" fmla="*/ 2009705 h 2465059"/>
              <a:gd name="connsiteX11" fmla="*/ 739711 w 3016858"/>
              <a:gd name="connsiteY11" fmla="*/ 958891 h 2465059"/>
              <a:gd name="connsiteX12" fmla="*/ 130111 w 3016858"/>
              <a:gd name="connsiteY12" fmla="*/ 853808 h 2465059"/>
              <a:gd name="connsiteX13" fmla="*/ 206311 w 3016858"/>
              <a:gd name="connsiteY13" fmla="*/ 118237 h 2465059"/>
              <a:gd name="connsiteX0" fmla="*/ 206311 w 3016858"/>
              <a:gd name="connsiteY0" fmla="*/ 118237 h 2465059"/>
              <a:gd name="connsiteX1" fmla="*/ 1367975 w 3016858"/>
              <a:gd name="connsiteY1" fmla="*/ 144387 h 2465059"/>
              <a:gd name="connsiteX2" fmla="*/ 2752275 w 3016858"/>
              <a:gd name="connsiteY2" fmla="*/ 118987 h 2465059"/>
              <a:gd name="connsiteX3" fmla="*/ 2955475 w 3016858"/>
              <a:gd name="connsiteY3" fmla="*/ 779387 h 2465059"/>
              <a:gd name="connsiteX4" fmla="*/ 2409375 w 3016858"/>
              <a:gd name="connsiteY4" fmla="*/ 1020687 h 2465059"/>
              <a:gd name="connsiteX5" fmla="*/ 1806511 w 3016858"/>
              <a:gd name="connsiteY5" fmla="*/ 853808 h 2465059"/>
              <a:gd name="connsiteX6" fmla="*/ 2111311 w 3016858"/>
              <a:gd name="connsiteY6" fmla="*/ 2009705 h 2465059"/>
              <a:gd name="connsiteX7" fmla="*/ 1806511 w 3016858"/>
              <a:gd name="connsiteY7" fmla="*/ 2324950 h 2465059"/>
              <a:gd name="connsiteX8" fmla="*/ 1349311 w 3016858"/>
              <a:gd name="connsiteY8" fmla="*/ 1169052 h 2465059"/>
              <a:gd name="connsiteX9" fmla="*/ 968311 w 3016858"/>
              <a:gd name="connsiteY9" fmla="*/ 2219869 h 2465059"/>
              <a:gd name="connsiteX10" fmla="*/ 587311 w 3016858"/>
              <a:gd name="connsiteY10" fmla="*/ 2009705 h 2465059"/>
              <a:gd name="connsiteX11" fmla="*/ 739711 w 3016858"/>
              <a:gd name="connsiteY11" fmla="*/ 958891 h 2465059"/>
              <a:gd name="connsiteX12" fmla="*/ 130111 w 3016858"/>
              <a:gd name="connsiteY12" fmla="*/ 853808 h 2465059"/>
              <a:gd name="connsiteX13" fmla="*/ 206311 w 3016858"/>
              <a:gd name="connsiteY13" fmla="*/ 118237 h 2465059"/>
              <a:gd name="connsiteX0" fmla="*/ 206311 w 3016858"/>
              <a:gd name="connsiteY0" fmla="*/ 118237 h 2465059"/>
              <a:gd name="connsiteX1" fmla="*/ 1367975 w 3016858"/>
              <a:gd name="connsiteY1" fmla="*/ 144387 h 2465059"/>
              <a:gd name="connsiteX2" fmla="*/ 2752275 w 3016858"/>
              <a:gd name="connsiteY2" fmla="*/ 118987 h 2465059"/>
              <a:gd name="connsiteX3" fmla="*/ 2955475 w 3016858"/>
              <a:gd name="connsiteY3" fmla="*/ 779387 h 2465059"/>
              <a:gd name="connsiteX4" fmla="*/ 2409375 w 3016858"/>
              <a:gd name="connsiteY4" fmla="*/ 1020687 h 2465059"/>
              <a:gd name="connsiteX5" fmla="*/ 1806511 w 3016858"/>
              <a:gd name="connsiteY5" fmla="*/ 853808 h 2465059"/>
              <a:gd name="connsiteX6" fmla="*/ 2111311 w 3016858"/>
              <a:gd name="connsiteY6" fmla="*/ 2009705 h 2465059"/>
              <a:gd name="connsiteX7" fmla="*/ 1806511 w 3016858"/>
              <a:gd name="connsiteY7" fmla="*/ 2324950 h 2465059"/>
              <a:gd name="connsiteX8" fmla="*/ 1349311 w 3016858"/>
              <a:gd name="connsiteY8" fmla="*/ 1169052 h 2465059"/>
              <a:gd name="connsiteX9" fmla="*/ 968311 w 3016858"/>
              <a:gd name="connsiteY9" fmla="*/ 2219869 h 2465059"/>
              <a:gd name="connsiteX10" fmla="*/ 587311 w 3016858"/>
              <a:gd name="connsiteY10" fmla="*/ 2009705 h 2465059"/>
              <a:gd name="connsiteX11" fmla="*/ 739711 w 3016858"/>
              <a:gd name="connsiteY11" fmla="*/ 958891 h 2465059"/>
              <a:gd name="connsiteX12" fmla="*/ 130111 w 3016858"/>
              <a:gd name="connsiteY12" fmla="*/ 853808 h 2465059"/>
              <a:gd name="connsiteX13" fmla="*/ 206311 w 3016858"/>
              <a:gd name="connsiteY13" fmla="*/ 118237 h 2465059"/>
              <a:gd name="connsiteX0" fmla="*/ 241300 w 3051847"/>
              <a:gd name="connsiteY0" fmla="*/ 118237 h 2465059"/>
              <a:gd name="connsiteX1" fmla="*/ 1402964 w 3051847"/>
              <a:gd name="connsiteY1" fmla="*/ 144387 h 2465059"/>
              <a:gd name="connsiteX2" fmla="*/ 2787264 w 3051847"/>
              <a:gd name="connsiteY2" fmla="*/ 118987 h 2465059"/>
              <a:gd name="connsiteX3" fmla="*/ 2990464 w 3051847"/>
              <a:gd name="connsiteY3" fmla="*/ 779387 h 2465059"/>
              <a:gd name="connsiteX4" fmla="*/ 2444364 w 3051847"/>
              <a:gd name="connsiteY4" fmla="*/ 1020687 h 2465059"/>
              <a:gd name="connsiteX5" fmla="*/ 1841500 w 3051847"/>
              <a:gd name="connsiteY5" fmla="*/ 853808 h 2465059"/>
              <a:gd name="connsiteX6" fmla="*/ 2146300 w 3051847"/>
              <a:gd name="connsiteY6" fmla="*/ 2009705 h 2465059"/>
              <a:gd name="connsiteX7" fmla="*/ 1841500 w 3051847"/>
              <a:gd name="connsiteY7" fmla="*/ 2324950 h 2465059"/>
              <a:gd name="connsiteX8" fmla="*/ 1384300 w 3051847"/>
              <a:gd name="connsiteY8" fmla="*/ 1169052 h 2465059"/>
              <a:gd name="connsiteX9" fmla="*/ 1003300 w 3051847"/>
              <a:gd name="connsiteY9" fmla="*/ 2219869 h 2465059"/>
              <a:gd name="connsiteX10" fmla="*/ 622300 w 3051847"/>
              <a:gd name="connsiteY10" fmla="*/ 2009705 h 2465059"/>
              <a:gd name="connsiteX11" fmla="*/ 774700 w 3051847"/>
              <a:gd name="connsiteY11" fmla="*/ 958891 h 2465059"/>
              <a:gd name="connsiteX12" fmla="*/ 88900 w 3051847"/>
              <a:gd name="connsiteY12" fmla="*/ 853807 h 2465059"/>
              <a:gd name="connsiteX13" fmla="*/ 241300 w 3051847"/>
              <a:gd name="connsiteY13" fmla="*/ 118237 h 2465059"/>
              <a:gd name="connsiteX0" fmla="*/ 219011 w 3105757"/>
              <a:gd name="connsiteY0" fmla="*/ 315244 h 2451904"/>
              <a:gd name="connsiteX1" fmla="*/ 1456874 w 3105757"/>
              <a:gd name="connsiteY1" fmla="*/ 131232 h 2451904"/>
              <a:gd name="connsiteX2" fmla="*/ 2841174 w 3105757"/>
              <a:gd name="connsiteY2" fmla="*/ 105832 h 2451904"/>
              <a:gd name="connsiteX3" fmla="*/ 3044374 w 3105757"/>
              <a:gd name="connsiteY3" fmla="*/ 766232 h 2451904"/>
              <a:gd name="connsiteX4" fmla="*/ 2498274 w 3105757"/>
              <a:gd name="connsiteY4" fmla="*/ 1007532 h 2451904"/>
              <a:gd name="connsiteX5" fmla="*/ 1895410 w 3105757"/>
              <a:gd name="connsiteY5" fmla="*/ 840653 h 2451904"/>
              <a:gd name="connsiteX6" fmla="*/ 2200210 w 3105757"/>
              <a:gd name="connsiteY6" fmla="*/ 1996550 h 2451904"/>
              <a:gd name="connsiteX7" fmla="*/ 1895410 w 3105757"/>
              <a:gd name="connsiteY7" fmla="*/ 2311795 h 2451904"/>
              <a:gd name="connsiteX8" fmla="*/ 1438210 w 3105757"/>
              <a:gd name="connsiteY8" fmla="*/ 1155897 h 2451904"/>
              <a:gd name="connsiteX9" fmla="*/ 1057210 w 3105757"/>
              <a:gd name="connsiteY9" fmla="*/ 2206714 h 2451904"/>
              <a:gd name="connsiteX10" fmla="*/ 676210 w 3105757"/>
              <a:gd name="connsiteY10" fmla="*/ 1996550 h 2451904"/>
              <a:gd name="connsiteX11" fmla="*/ 828610 w 3105757"/>
              <a:gd name="connsiteY11" fmla="*/ 945736 h 2451904"/>
              <a:gd name="connsiteX12" fmla="*/ 142810 w 3105757"/>
              <a:gd name="connsiteY12" fmla="*/ 840652 h 2451904"/>
              <a:gd name="connsiteX13" fmla="*/ 219011 w 3105757"/>
              <a:gd name="connsiteY13" fmla="*/ 315244 h 2451904"/>
              <a:gd name="connsiteX0" fmla="*/ 219011 w 3105757"/>
              <a:gd name="connsiteY0" fmla="*/ 210163 h 2451905"/>
              <a:gd name="connsiteX1" fmla="*/ 1456874 w 3105757"/>
              <a:gd name="connsiteY1" fmla="*/ 131233 h 2451905"/>
              <a:gd name="connsiteX2" fmla="*/ 2841174 w 3105757"/>
              <a:gd name="connsiteY2" fmla="*/ 105833 h 2451905"/>
              <a:gd name="connsiteX3" fmla="*/ 3044374 w 3105757"/>
              <a:gd name="connsiteY3" fmla="*/ 766233 h 2451905"/>
              <a:gd name="connsiteX4" fmla="*/ 2498274 w 3105757"/>
              <a:gd name="connsiteY4" fmla="*/ 1007533 h 2451905"/>
              <a:gd name="connsiteX5" fmla="*/ 1895410 w 3105757"/>
              <a:gd name="connsiteY5" fmla="*/ 840654 h 2451905"/>
              <a:gd name="connsiteX6" fmla="*/ 2200210 w 3105757"/>
              <a:gd name="connsiteY6" fmla="*/ 1996551 h 2451905"/>
              <a:gd name="connsiteX7" fmla="*/ 1895410 w 3105757"/>
              <a:gd name="connsiteY7" fmla="*/ 2311796 h 2451905"/>
              <a:gd name="connsiteX8" fmla="*/ 1438210 w 3105757"/>
              <a:gd name="connsiteY8" fmla="*/ 1155898 h 2451905"/>
              <a:gd name="connsiteX9" fmla="*/ 1057210 w 3105757"/>
              <a:gd name="connsiteY9" fmla="*/ 2206715 h 2451905"/>
              <a:gd name="connsiteX10" fmla="*/ 676210 w 3105757"/>
              <a:gd name="connsiteY10" fmla="*/ 1996551 h 2451905"/>
              <a:gd name="connsiteX11" fmla="*/ 828610 w 3105757"/>
              <a:gd name="connsiteY11" fmla="*/ 945737 h 2451905"/>
              <a:gd name="connsiteX12" fmla="*/ 142810 w 3105757"/>
              <a:gd name="connsiteY12" fmla="*/ 840653 h 2451905"/>
              <a:gd name="connsiteX13" fmla="*/ 219011 w 3105757"/>
              <a:gd name="connsiteY13" fmla="*/ 210163 h 2451905"/>
              <a:gd name="connsiteX0" fmla="*/ 219011 w 3096297"/>
              <a:gd name="connsiteY0" fmla="*/ 118237 h 2359979"/>
              <a:gd name="connsiteX1" fmla="*/ 1456874 w 3096297"/>
              <a:gd name="connsiteY1" fmla="*/ 39307 h 2359979"/>
              <a:gd name="connsiteX2" fmla="*/ 2809811 w 3096297"/>
              <a:gd name="connsiteY2" fmla="*/ 118239 h 2359979"/>
              <a:gd name="connsiteX3" fmla="*/ 3044374 w 3096297"/>
              <a:gd name="connsiteY3" fmla="*/ 674307 h 2359979"/>
              <a:gd name="connsiteX4" fmla="*/ 2498274 w 3096297"/>
              <a:gd name="connsiteY4" fmla="*/ 915607 h 2359979"/>
              <a:gd name="connsiteX5" fmla="*/ 1895410 w 3096297"/>
              <a:gd name="connsiteY5" fmla="*/ 748728 h 2359979"/>
              <a:gd name="connsiteX6" fmla="*/ 2200210 w 3096297"/>
              <a:gd name="connsiteY6" fmla="*/ 1904625 h 2359979"/>
              <a:gd name="connsiteX7" fmla="*/ 1895410 w 3096297"/>
              <a:gd name="connsiteY7" fmla="*/ 2219870 h 2359979"/>
              <a:gd name="connsiteX8" fmla="*/ 1438210 w 3096297"/>
              <a:gd name="connsiteY8" fmla="*/ 1063972 h 2359979"/>
              <a:gd name="connsiteX9" fmla="*/ 1057210 w 3096297"/>
              <a:gd name="connsiteY9" fmla="*/ 2114789 h 2359979"/>
              <a:gd name="connsiteX10" fmla="*/ 676210 w 3096297"/>
              <a:gd name="connsiteY10" fmla="*/ 1904625 h 2359979"/>
              <a:gd name="connsiteX11" fmla="*/ 828610 w 3096297"/>
              <a:gd name="connsiteY11" fmla="*/ 853811 h 2359979"/>
              <a:gd name="connsiteX12" fmla="*/ 142810 w 3096297"/>
              <a:gd name="connsiteY12" fmla="*/ 748727 h 2359979"/>
              <a:gd name="connsiteX13" fmla="*/ 219011 w 3096297"/>
              <a:gd name="connsiteY13" fmla="*/ 118237 h 2359979"/>
              <a:gd name="connsiteX0" fmla="*/ 219011 w 3048001"/>
              <a:gd name="connsiteY0" fmla="*/ 118237 h 2359979"/>
              <a:gd name="connsiteX1" fmla="*/ 1456874 w 3048001"/>
              <a:gd name="connsiteY1" fmla="*/ 39307 h 2359979"/>
              <a:gd name="connsiteX2" fmla="*/ 2809811 w 3048001"/>
              <a:gd name="connsiteY2" fmla="*/ 118239 h 2359979"/>
              <a:gd name="connsiteX3" fmla="*/ 2886011 w 3048001"/>
              <a:gd name="connsiteY3" fmla="*/ 643647 h 2359979"/>
              <a:gd name="connsiteX4" fmla="*/ 2498274 w 3048001"/>
              <a:gd name="connsiteY4" fmla="*/ 915607 h 2359979"/>
              <a:gd name="connsiteX5" fmla="*/ 1895410 w 3048001"/>
              <a:gd name="connsiteY5" fmla="*/ 748728 h 2359979"/>
              <a:gd name="connsiteX6" fmla="*/ 2200210 w 3048001"/>
              <a:gd name="connsiteY6" fmla="*/ 1904625 h 2359979"/>
              <a:gd name="connsiteX7" fmla="*/ 1895410 w 3048001"/>
              <a:gd name="connsiteY7" fmla="*/ 2219870 h 2359979"/>
              <a:gd name="connsiteX8" fmla="*/ 1438210 w 3048001"/>
              <a:gd name="connsiteY8" fmla="*/ 1063972 h 2359979"/>
              <a:gd name="connsiteX9" fmla="*/ 1057210 w 3048001"/>
              <a:gd name="connsiteY9" fmla="*/ 2114789 h 2359979"/>
              <a:gd name="connsiteX10" fmla="*/ 676210 w 3048001"/>
              <a:gd name="connsiteY10" fmla="*/ 1904625 h 2359979"/>
              <a:gd name="connsiteX11" fmla="*/ 828610 w 3048001"/>
              <a:gd name="connsiteY11" fmla="*/ 853811 h 2359979"/>
              <a:gd name="connsiteX12" fmla="*/ 142810 w 3048001"/>
              <a:gd name="connsiteY12" fmla="*/ 748727 h 2359979"/>
              <a:gd name="connsiteX13" fmla="*/ 219011 w 3048001"/>
              <a:gd name="connsiteY13" fmla="*/ 118237 h 2359979"/>
              <a:gd name="connsiteX0" fmla="*/ 219011 w 3048001"/>
              <a:gd name="connsiteY0" fmla="*/ 118237 h 2359979"/>
              <a:gd name="connsiteX1" fmla="*/ 1456874 w 3048001"/>
              <a:gd name="connsiteY1" fmla="*/ 39307 h 2359979"/>
              <a:gd name="connsiteX2" fmla="*/ 2809811 w 3048001"/>
              <a:gd name="connsiteY2" fmla="*/ 118239 h 2359979"/>
              <a:gd name="connsiteX3" fmla="*/ 2886011 w 3048001"/>
              <a:gd name="connsiteY3" fmla="*/ 643647 h 2359979"/>
              <a:gd name="connsiteX4" fmla="*/ 2428811 w 3048001"/>
              <a:gd name="connsiteY4" fmla="*/ 748728 h 2359979"/>
              <a:gd name="connsiteX5" fmla="*/ 1895410 w 3048001"/>
              <a:gd name="connsiteY5" fmla="*/ 748728 h 2359979"/>
              <a:gd name="connsiteX6" fmla="*/ 2200210 w 3048001"/>
              <a:gd name="connsiteY6" fmla="*/ 1904625 h 2359979"/>
              <a:gd name="connsiteX7" fmla="*/ 1895410 w 3048001"/>
              <a:gd name="connsiteY7" fmla="*/ 2219870 h 2359979"/>
              <a:gd name="connsiteX8" fmla="*/ 1438210 w 3048001"/>
              <a:gd name="connsiteY8" fmla="*/ 1063972 h 2359979"/>
              <a:gd name="connsiteX9" fmla="*/ 1057210 w 3048001"/>
              <a:gd name="connsiteY9" fmla="*/ 2114789 h 2359979"/>
              <a:gd name="connsiteX10" fmla="*/ 676210 w 3048001"/>
              <a:gd name="connsiteY10" fmla="*/ 1904625 h 2359979"/>
              <a:gd name="connsiteX11" fmla="*/ 828610 w 3048001"/>
              <a:gd name="connsiteY11" fmla="*/ 853811 h 2359979"/>
              <a:gd name="connsiteX12" fmla="*/ 142810 w 3048001"/>
              <a:gd name="connsiteY12" fmla="*/ 748727 h 2359979"/>
              <a:gd name="connsiteX13" fmla="*/ 219011 w 3048001"/>
              <a:gd name="connsiteY13" fmla="*/ 118237 h 2359979"/>
              <a:gd name="connsiteX0" fmla="*/ 219011 w 2971801"/>
              <a:gd name="connsiteY0" fmla="*/ 118237 h 2359979"/>
              <a:gd name="connsiteX1" fmla="*/ 1456874 w 2971801"/>
              <a:gd name="connsiteY1" fmla="*/ 39307 h 2359979"/>
              <a:gd name="connsiteX2" fmla="*/ 2733611 w 2971801"/>
              <a:gd name="connsiteY2" fmla="*/ 118239 h 2359979"/>
              <a:gd name="connsiteX3" fmla="*/ 2886011 w 2971801"/>
              <a:gd name="connsiteY3" fmla="*/ 643647 h 2359979"/>
              <a:gd name="connsiteX4" fmla="*/ 2428811 w 2971801"/>
              <a:gd name="connsiteY4" fmla="*/ 748728 h 2359979"/>
              <a:gd name="connsiteX5" fmla="*/ 1895410 w 2971801"/>
              <a:gd name="connsiteY5" fmla="*/ 748728 h 2359979"/>
              <a:gd name="connsiteX6" fmla="*/ 2200210 w 2971801"/>
              <a:gd name="connsiteY6" fmla="*/ 1904625 h 2359979"/>
              <a:gd name="connsiteX7" fmla="*/ 1895410 w 2971801"/>
              <a:gd name="connsiteY7" fmla="*/ 2219870 h 2359979"/>
              <a:gd name="connsiteX8" fmla="*/ 1438210 w 2971801"/>
              <a:gd name="connsiteY8" fmla="*/ 1063972 h 2359979"/>
              <a:gd name="connsiteX9" fmla="*/ 1057210 w 2971801"/>
              <a:gd name="connsiteY9" fmla="*/ 2114789 h 2359979"/>
              <a:gd name="connsiteX10" fmla="*/ 676210 w 2971801"/>
              <a:gd name="connsiteY10" fmla="*/ 1904625 h 2359979"/>
              <a:gd name="connsiteX11" fmla="*/ 828610 w 2971801"/>
              <a:gd name="connsiteY11" fmla="*/ 853811 h 2359979"/>
              <a:gd name="connsiteX12" fmla="*/ 142810 w 2971801"/>
              <a:gd name="connsiteY12" fmla="*/ 748727 h 2359979"/>
              <a:gd name="connsiteX13" fmla="*/ 219011 w 2971801"/>
              <a:gd name="connsiteY13" fmla="*/ 118237 h 2359979"/>
              <a:gd name="connsiteX0" fmla="*/ 219011 w 2895601"/>
              <a:gd name="connsiteY0" fmla="*/ 118237 h 2359979"/>
              <a:gd name="connsiteX1" fmla="*/ 1456874 w 2895601"/>
              <a:gd name="connsiteY1" fmla="*/ 39307 h 2359979"/>
              <a:gd name="connsiteX2" fmla="*/ 2733611 w 2895601"/>
              <a:gd name="connsiteY2" fmla="*/ 118239 h 2359979"/>
              <a:gd name="connsiteX3" fmla="*/ 2428811 w 2895601"/>
              <a:gd name="connsiteY3" fmla="*/ 748728 h 2359979"/>
              <a:gd name="connsiteX4" fmla="*/ 1895410 w 2895601"/>
              <a:gd name="connsiteY4" fmla="*/ 748728 h 2359979"/>
              <a:gd name="connsiteX5" fmla="*/ 2200210 w 2895601"/>
              <a:gd name="connsiteY5" fmla="*/ 1904625 h 2359979"/>
              <a:gd name="connsiteX6" fmla="*/ 1895410 w 2895601"/>
              <a:gd name="connsiteY6" fmla="*/ 2219870 h 2359979"/>
              <a:gd name="connsiteX7" fmla="*/ 1438210 w 2895601"/>
              <a:gd name="connsiteY7" fmla="*/ 1063972 h 2359979"/>
              <a:gd name="connsiteX8" fmla="*/ 1057210 w 2895601"/>
              <a:gd name="connsiteY8" fmla="*/ 2114789 h 2359979"/>
              <a:gd name="connsiteX9" fmla="*/ 676210 w 2895601"/>
              <a:gd name="connsiteY9" fmla="*/ 1904625 h 2359979"/>
              <a:gd name="connsiteX10" fmla="*/ 828610 w 2895601"/>
              <a:gd name="connsiteY10" fmla="*/ 853811 h 2359979"/>
              <a:gd name="connsiteX11" fmla="*/ 142810 w 2895601"/>
              <a:gd name="connsiteY11" fmla="*/ 748727 h 2359979"/>
              <a:gd name="connsiteX12" fmla="*/ 219011 w 2895601"/>
              <a:gd name="connsiteY12" fmla="*/ 118237 h 2359979"/>
              <a:gd name="connsiteX0" fmla="*/ 219011 w 2921000"/>
              <a:gd name="connsiteY0" fmla="*/ 118237 h 2359979"/>
              <a:gd name="connsiteX1" fmla="*/ 1456874 w 2921000"/>
              <a:gd name="connsiteY1" fmla="*/ 39307 h 2359979"/>
              <a:gd name="connsiteX2" fmla="*/ 2733611 w 2921000"/>
              <a:gd name="connsiteY2" fmla="*/ 118239 h 2359979"/>
              <a:gd name="connsiteX3" fmla="*/ 2581211 w 2921000"/>
              <a:gd name="connsiteY3" fmla="*/ 748728 h 2359979"/>
              <a:gd name="connsiteX4" fmla="*/ 1895410 w 2921000"/>
              <a:gd name="connsiteY4" fmla="*/ 748728 h 2359979"/>
              <a:gd name="connsiteX5" fmla="*/ 2200210 w 2921000"/>
              <a:gd name="connsiteY5" fmla="*/ 1904625 h 2359979"/>
              <a:gd name="connsiteX6" fmla="*/ 1895410 w 2921000"/>
              <a:gd name="connsiteY6" fmla="*/ 2219870 h 2359979"/>
              <a:gd name="connsiteX7" fmla="*/ 1438210 w 2921000"/>
              <a:gd name="connsiteY7" fmla="*/ 1063972 h 2359979"/>
              <a:gd name="connsiteX8" fmla="*/ 1057210 w 2921000"/>
              <a:gd name="connsiteY8" fmla="*/ 2114789 h 2359979"/>
              <a:gd name="connsiteX9" fmla="*/ 676210 w 2921000"/>
              <a:gd name="connsiteY9" fmla="*/ 1904625 h 2359979"/>
              <a:gd name="connsiteX10" fmla="*/ 828610 w 2921000"/>
              <a:gd name="connsiteY10" fmla="*/ 853811 h 2359979"/>
              <a:gd name="connsiteX11" fmla="*/ 142810 w 2921000"/>
              <a:gd name="connsiteY11" fmla="*/ 748727 h 2359979"/>
              <a:gd name="connsiteX12" fmla="*/ 219011 w 2921000"/>
              <a:gd name="connsiteY12" fmla="*/ 118237 h 2359979"/>
              <a:gd name="connsiteX0" fmla="*/ 219011 w 3054286"/>
              <a:gd name="connsiteY0" fmla="*/ 118237 h 2359979"/>
              <a:gd name="connsiteX1" fmla="*/ 1456874 w 3054286"/>
              <a:gd name="connsiteY1" fmla="*/ 39307 h 2359979"/>
              <a:gd name="connsiteX2" fmla="*/ 2733611 w 3054286"/>
              <a:gd name="connsiteY2" fmla="*/ 118239 h 2359979"/>
              <a:gd name="connsiteX3" fmla="*/ 2581211 w 3054286"/>
              <a:gd name="connsiteY3" fmla="*/ 748728 h 2359979"/>
              <a:gd name="connsiteX4" fmla="*/ 1895410 w 3054286"/>
              <a:gd name="connsiteY4" fmla="*/ 748728 h 2359979"/>
              <a:gd name="connsiteX5" fmla="*/ 2200210 w 3054286"/>
              <a:gd name="connsiteY5" fmla="*/ 1904625 h 2359979"/>
              <a:gd name="connsiteX6" fmla="*/ 1895410 w 3054286"/>
              <a:gd name="connsiteY6" fmla="*/ 2219870 h 2359979"/>
              <a:gd name="connsiteX7" fmla="*/ 1438210 w 3054286"/>
              <a:gd name="connsiteY7" fmla="*/ 1063972 h 2359979"/>
              <a:gd name="connsiteX8" fmla="*/ 1057210 w 3054286"/>
              <a:gd name="connsiteY8" fmla="*/ 2114789 h 2359979"/>
              <a:gd name="connsiteX9" fmla="*/ 676210 w 3054286"/>
              <a:gd name="connsiteY9" fmla="*/ 1904625 h 2359979"/>
              <a:gd name="connsiteX10" fmla="*/ 828610 w 3054286"/>
              <a:gd name="connsiteY10" fmla="*/ 853811 h 2359979"/>
              <a:gd name="connsiteX11" fmla="*/ 142810 w 3054286"/>
              <a:gd name="connsiteY11" fmla="*/ 748727 h 2359979"/>
              <a:gd name="connsiteX12" fmla="*/ 219011 w 3054286"/>
              <a:gd name="connsiteY12" fmla="*/ 118237 h 2359979"/>
              <a:gd name="connsiteX0" fmla="*/ 219011 w 3054285"/>
              <a:gd name="connsiteY0" fmla="*/ 118237 h 2359979"/>
              <a:gd name="connsiteX1" fmla="*/ 1456874 w 3054285"/>
              <a:gd name="connsiteY1" fmla="*/ 39307 h 2359979"/>
              <a:gd name="connsiteX2" fmla="*/ 2733611 w 3054285"/>
              <a:gd name="connsiteY2" fmla="*/ 118239 h 2359979"/>
              <a:gd name="connsiteX3" fmla="*/ 2581210 w 3054285"/>
              <a:gd name="connsiteY3" fmla="*/ 748728 h 2359979"/>
              <a:gd name="connsiteX4" fmla="*/ 1895410 w 3054285"/>
              <a:gd name="connsiteY4" fmla="*/ 748728 h 2359979"/>
              <a:gd name="connsiteX5" fmla="*/ 2200210 w 3054285"/>
              <a:gd name="connsiteY5" fmla="*/ 1904625 h 2359979"/>
              <a:gd name="connsiteX6" fmla="*/ 1895410 w 3054285"/>
              <a:gd name="connsiteY6" fmla="*/ 2219870 h 2359979"/>
              <a:gd name="connsiteX7" fmla="*/ 1438210 w 3054285"/>
              <a:gd name="connsiteY7" fmla="*/ 1063972 h 2359979"/>
              <a:gd name="connsiteX8" fmla="*/ 1057210 w 3054285"/>
              <a:gd name="connsiteY8" fmla="*/ 2114789 h 2359979"/>
              <a:gd name="connsiteX9" fmla="*/ 676210 w 3054285"/>
              <a:gd name="connsiteY9" fmla="*/ 1904625 h 2359979"/>
              <a:gd name="connsiteX10" fmla="*/ 828610 w 3054285"/>
              <a:gd name="connsiteY10" fmla="*/ 853811 h 2359979"/>
              <a:gd name="connsiteX11" fmla="*/ 142810 w 3054285"/>
              <a:gd name="connsiteY11" fmla="*/ 748727 h 2359979"/>
              <a:gd name="connsiteX12" fmla="*/ 219011 w 3054285"/>
              <a:gd name="connsiteY12" fmla="*/ 118237 h 2359979"/>
              <a:gd name="connsiteX0" fmla="*/ 219011 w 3054285"/>
              <a:gd name="connsiteY0" fmla="*/ 118237 h 2359979"/>
              <a:gd name="connsiteX1" fmla="*/ 1456874 w 3054285"/>
              <a:gd name="connsiteY1" fmla="*/ 39307 h 2359979"/>
              <a:gd name="connsiteX2" fmla="*/ 2733611 w 3054285"/>
              <a:gd name="connsiteY2" fmla="*/ 118239 h 2359979"/>
              <a:gd name="connsiteX3" fmla="*/ 2581210 w 3054285"/>
              <a:gd name="connsiteY3" fmla="*/ 748728 h 2359979"/>
              <a:gd name="connsiteX4" fmla="*/ 1895410 w 3054285"/>
              <a:gd name="connsiteY4" fmla="*/ 748728 h 2359979"/>
              <a:gd name="connsiteX5" fmla="*/ 2200210 w 3054285"/>
              <a:gd name="connsiteY5" fmla="*/ 1904625 h 2359979"/>
              <a:gd name="connsiteX6" fmla="*/ 1895410 w 3054285"/>
              <a:gd name="connsiteY6" fmla="*/ 2219870 h 2359979"/>
              <a:gd name="connsiteX7" fmla="*/ 1438210 w 3054285"/>
              <a:gd name="connsiteY7" fmla="*/ 1063972 h 2359979"/>
              <a:gd name="connsiteX8" fmla="*/ 1057210 w 3054285"/>
              <a:gd name="connsiteY8" fmla="*/ 2114789 h 2359979"/>
              <a:gd name="connsiteX9" fmla="*/ 676210 w 3054285"/>
              <a:gd name="connsiteY9" fmla="*/ 1904625 h 2359979"/>
              <a:gd name="connsiteX10" fmla="*/ 828610 w 3054285"/>
              <a:gd name="connsiteY10" fmla="*/ 853811 h 2359979"/>
              <a:gd name="connsiteX11" fmla="*/ 142810 w 3054285"/>
              <a:gd name="connsiteY11" fmla="*/ 748727 h 2359979"/>
              <a:gd name="connsiteX12" fmla="*/ 219011 w 3054285"/>
              <a:gd name="connsiteY12" fmla="*/ 118237 h 2359979"/>
              <a:gd name="connsiteX0" fmla="*/ 219011 w 3130486"/>
              <a:gd name="connsiteY0" fmla="*/ 118237 h 2359979"/>
              <a:gd name="connsiteX1" fmla="*/ 1456874 w 3130486"/>
              <a:gd name="connsiteY1" fmla="*/ 39307 h 2359979"/>
              <a:gd name="connsiteX2" fmla="*/ 2733611 w 3130486"/>
              <a:gd name="connsiteY2" fmla="*/ 118239 h 2359979"/>
              <a:gd name="connsiteX3" fmla="*/ 2657411 w 3130486"/>
              <a:gd name="connsiteY3" fmla="*/ 748728 h 2359979"/>
              <a:gd name="connsiteX4" fmla="*/ 1895410 w 3130486"/>
              <a:gd name="connsiteY4" fmla="*/ 748728 h 2359979"/>
              <a:gd name="connsiteX5" fmla="*/ 2200210 w 3130486"/>
              <a:gd name="connsiteY5" fmla="*/ 1904625 h 2359979"/>
              <a:gd name="connsiteX6" fmla="*/ 1895410 w 3130486"/>
              <a:gd name="connsiteY6" fmla="*/ 2219870 h 2359979"/>
              <a:gd name="connsiteX7" fmla="*/ 1438210 w 3130486"/>
              <a:gd name="connsiteY7" fmla="*/ 1063972 h 2359979"/>
              <a:gd name="connsiteX8" fmla="*/ 1057210 w 3130486"/>
              <a:gd name="connsiteY8" fmla="*/ 2114789 h 2359979"/>
              <a:gd name="connsiteX9" fmla="*/ 676210 w 3130486"/>
              <a:gd name="connsiteY9" fmla="*/ 1904625 h 2359979"/>
              <a:gd name="connsiteX10" fmla="*/ 828610 w 3130486"/>
              <a:gd name="connsiteY10" fmla="*/ 853811 h 2359979"/>
              <a:gd name="connsiteX11" fmla="*/ 142810 w 3130486"/>
              <a:gd name="connsiteY11" fmla="*/ 748727 h 2359979"/>
              <a:gd name="connsiteX12" fmla="*/ 219011 w 3130486"/>
              <a:gd name="connsiteY12" fmla="*/ 118237 h 2359979"/>
              <a:gd name="connsiteX0" fmla="*/ 219011 w 3130486"/>
              <a:gd name="connsiteY0" fmla="*/ 118237 h 2359979"/>
              <a:gd name="connsiteX1" fmla="*/ 1456874 w 3130486"/>
              <a:gd name="connsiteY1" fmla="*/ 39307 h 2359979"/>
              <a:gd name="connsiteX2" fmla="*/ 2581210 w 3130486"/>
              <a:gd name="connsiteY2" fmla="*/ 118239 h 2359979"/>
              <a:gd name="connsiteX3" fmla="*/ 2657411 w 3130486"/>
              <a:gd name="connsiteY3" fmla="*/ 748728 h 2359979"/>
              <a:gd name="connsiteX4" fmla="*/ 1895410 w 3130486"/>
              <a:gd name="connsiteY4" fmla="*/ 748728 h 2359979"/>
              <a:gd name="connsiteX5" fmla="*/ 2200210 w 3130486"/>
              <a:gd name="connsiteY5" fmla="*/ 1904625 h 2359979"/>
              <a:gd name="connsiteX6" fmla="*/ 1895410 w 3130486"/>
              <a:gd name="connsiteY6" fmla="*/ 2219870 h 2359979"/>
              <a:gd name="connsiteX7" fmla="*/ 1438210 w 3130486"/>
              <a:gd name="connsiteY7" fmla="*/ 1063972 h 2359979"/>
              <a:gd name="connsiteX8" fmla="*/ 1057210 w 3130486"/>
              <a:gd name="connsiteY8" fmla="*/ 2114789 h 2359979"/>
              <a:gd name="connsiteX9" fmla="*/ 676210 w 3130486"/>
              <a:gd name="connsiteY9" fmla="*/ 1904625 h 2359979"/>
              <a:gd name="connsiteX10" fmla="*/ 828610 w 3130486"/>
              <a:gd name="connsiteY10" fmla="*/ 853811 h 2359979"/>
              <a:gd name="connsiteX11" fmla="*/ 142810 w 3130486"/>
              <a:gd name="connsiteY11" fmla="*/ 748727 h 2359979"/>
              <a:gd name="connsiteX12" fmla="*/ 219011 w 3130486"/>
              <a:gd name="connsiteY12" fmla="*/ 118237 h 23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30486" h="2359979">
                <a:moveTo>
                  <a:pt x="219011" y="118237"/>
                </a:moveTo>
                <a:cubicBezTo>
                  <a:pt x="438022" y="0"/>
                  <a:pt x="1063174" y="39307"/>
                  <a:pt x="1456874" y="39307"/>
                </a:cubicBezTo>
                <a:cubicBezTo>
                  <a:pt x="1850574" y="39307"/>
                  <a:pt x="2381121" y="2"/>
                  <a:pt x="2581210" y="118239"/>
                </a:cubicBezTo>
                <a:cubicBezTo>
                  <a:pt x="2781299" y="236476"/>
                  <a:pt x="3130486" y="525430"/>
                  <a:pt x="2657411" y="748728"/>
                </a:cubicBezTo>
                <a:cubicBezTo>
                  <a:pt x="2312924" y="886649"/>
                  <a:pt x="1971610" y="556079"/>
                  <a:pt x="1895410" y="748728"/>
                </a:cubicBezTo>
                <a:cubicBezTo>
                  <a:pt x="1819210" y="941378"/>
                  <a:pt x="2200210" y="1659435"/>
                  <a:pt x="2200210" y="1904625"/>
                </a:cubicBezTo>
                <a:cubicBezTo>
                  <a:pt x="2200210" y="2149815"/>
                  <a:pt x="2022410" y="2359979"/>
                  <a:pt x="1895410" y="2219870"/>
                </a:cubicBezTo>
                <a:cubicBezTo>
                  <a:pt x="1768410" y="2079761"/>
                  <a:pt x="1577910" y="1081485"/>
                  <a:pt x="1438210" y="1063972"/>
                </a:cubicBezTo>
                <a:cubicBezTo>
                  <a:pt x="1298510" y="1046459"/>
                  <a:pt x="1184210" y="1974680"/>
                  <a:pt x="1057210" y="2114789"/>
                </a:cubicBezTo>
                <a:cubicBezTo>
                  <a:pt x="930210" y="2254898"/>
                  <a:pt x="714310" y="2114788"/>
                  <a:pt x="676210" y="1904625"/>
                </a:cubicBezTo>
                <a:cubicBezTo>
                  <a:pt x="638110" y="1694462"/>
                  <a:pt x="917510" y="1046461"/>
                  <a:pt x="828610" y="853811"/>
                </a:cubicBezTo>
                <a:cubicBezTo>
                  <a:pt x="739710" y="661161"/>
                  <a:pt x="244410" y="871323"/>
                  <a:pt x="142810" y="748727"/>
                </a:cubicBezTo>
                <a:cubicBezTo>
                  <a:pt x="41210" y="626131"/>
                  <a:pt x="0" y="236474"/>
                  <a:pt x="219011" y="118237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5562600" y="2052963"/>
            <a:ext cx="457200" cy="4723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grpSp>
        <p:nvGrpSpPr>
          <p:cNvPr id="3" name="Group 132"/>
          <p:cNvGrpSpPr/>
          <p:nvPr/>
        </p:nvGrpSpPr>
        <p:grpSpPr>
          <a:xfrm>
            <a:off x="4509245" y="2142458"/>
            <a:ext cx="3699724" cy="2361854"/>
            <a:chOff x="2659383" y="2354414"/>
            <a:chExt cx="3699724" cy="2361854"/>
          </a:xfrm>
        </p:grpSpPr>
        <p:grpSp>
          <p:nvGrpSpPr>
            <p:cNvPr id="16" name="Group 16"/>
            <p:cNvGrpSpPr/>
            <p:nvPr/>
          </p:nvGrpSpPr>
          <p:grpSpPr>
            <a:xfrm>
              <a:off x="3266534" y="3390380"/>
              <a:ext cx="2485423" cy="289921"/>
              <a:chOff x="2112145" y="2360781"/>
              <a:chExt cx="2485423" cy="289921"/>
            </a:xfrm>
          </p:grpSpPr>
          <p:sp>
            <p:nvSpPr>
              <p:cNvPr id="5" name="Oval 4"/>
              <p:cNvSpPr/>
              <p:nvPr/>
            </p:nvSpPr>
            <p:spPr bwMode="auto">
              <a:xfrm>
                <a:off x="2112145" y="23607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e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3209896" y="23607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f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4307647" y="23607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g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grpSp>
          <p:nvGrpSpPr>
            <p:cNvPr id="17" name="Group 15"/>
            <p:cNvGrpSpPr/>
            <p:nvPr/>
          </p:nvGrpSpPr>
          <p:grpSpPr>
            <a:xfrm>
              <a:off x="2659383" y="4418908"/>
              <a:ext cx="3699724" cy="297360"/>
              <a:chOff x="1519063" y="3382942"/>
              <a:chExt cx="3699724" cy="29736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4928866" y="3382942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k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3792265" y="33903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j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655664" y="3382942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i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519063" y="33903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h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659383" y="2354414"/>
              <a:ext cx="3699724" cy="297360"/>
              <a:chOff x="1526502" y="1318448"/>
              <a:chExt cx="3699724" cy="297360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4936305" y="1318448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d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3799704" y="1325887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c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2663103" y="1318448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b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  <a:ea typeface="ＭＳ Ｐゴシック" pitchFamily="-111" charset="-128"/>
                  <a:cs typeface="Gill Sans Light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1526502" y="1325887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 Light"/>
                    <a:ea typeface="ＭＳ Ｐゴシック" pitchFamily="-111" charset="-128"/>
                    <a:cs typeface="Gill Sans Light"/>
                  </a:rPr>
                  <a:t>a</a:t>
                </a:r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 bwMode="auto">
            <a:xfrm flipV="1">
              <a:off x="2949304" y="2506814"/>
              <a:ext cx="846680" cy="743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Arrow Connector 81"/>
            <p:cNvCxnSpPr>
              <a:stCxn id="14" idx="6"/>
              <a:endCxn id="13" idx="2"/>
            </p:cNvCxnSpPr>
            <p:nvPr/>
          </p:nvCxnSpPr>
          <p:spPr bwMode="auto">
            <a:xfrm>
              <a:off x="4085905" y="2499375"/>
              <a:ext cx="846680" cy="743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13" idx="6"/>
              <a:endCxn id="12" idx="2"/>
            </p:cNvCxnSpPr>
            <p:nvPr/>
          </p:nvCxnSpPr>
          <p:spPr bwMode="auto">
            <a:xfrm flipV="1">
              <a:off x="5222506" y="2499375"/>
              <a:ext cx="846680" cy="743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5" idx="7"/>
              <a:endCxn id="14" idx="3"/>
            </p:cNvCxnSpPr>
            <p:nvPr/>
          </p:nvCxnSpPr>
          <p:spPr bwMode="auto">
            <a:xfrm rot="5400000" flipH="1" flipV="1">
              <a:off x="3260739" y="2855136"/>
              <a:ext cx="830961" cy="32444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7" name="Straight Arrow Connector 86"/>
            <p:cNvCxnSpPr>
              <a:stCxn id="7" idx="1"/>
              <a:endCxn id="13" idx="5"/>
            </p:cNvCxnSpPr>
            <p:nvPr/>
          </p:nvCxnSpPr>
          <p:spPr bwMode="auto">
            <a:xfrm rot="16200000" flipV="1">
              <a:off x="4930510" y="2858854"/>
              <a:ext cx="823522" cy="3244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88" name="Straight Arrow Connector 87"/>
            <p:cNvCxnSpPr>
              <a:stCxn id="6" idx="7"/>
              <a:endCxn id="13" idx="3"/>
            </p:cNvCxnSpPr>
            <p:nvPr/>
          </p:nvCxnSpPr>
          <p:spPr bwMode="auto">
            <a:xfrm rot="5400000" flipH="1" flipV="1">
              <a:off x="4381634" y="2839430"/>
              <a:ext cx="823522" cy="36329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Straight Arrow Connector 92"/>
            <p:cNvCxnSpPr>
              <a:stCxn id="6" idx="1"/>
              <a:endCxn id="14" idx="5"/>
            </p:cNvCxnSpPr>
            <p:nvPr/>
          </p:nvCxnSpPr>
          <p:spPr bwMode="auto">
            <a:xfrm rot="16200000" flipV="1">
              <a:off x="3809615" y="2835710"/>
              <a:ext cx="830961" cy="36329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Straight Arrow Connector 105"/>
            <p:cNvCxnSpPr>
              <a:stCxn id="11" idx="6"/>
              <a:endCxn id="10" idx="2"/>
            </p:cNvCxnSpPr>
            <p:nvPr/>
          </p:nvCxnSpPr>
          <p:spPr bwMode="auto">
            <a:xfrm flipV="1">
              <a:off x="2949304" y="4563869"/>
              <a:ext cx="846680" cy="743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Straight Arrow Connector 106"/>
            <p:cNvCxnSpPr>
              <a:stCxn id="10" idx="6"/>
              <a:endCxn id="9" idx="2"/>
            </p:cNvCxnSpPr>
            <p:nvPr/>
          </p:nvCxnSpPr>
          <p:spPr bwMode="auto">
            <a:xfrm>
              <a:off x="4085905" y="4563869"/>
              <a:ext cx="846680" cy="743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Straight Arrow Connector 107"/>
            <p:cNvCxnSpPr>
              <a:stCxn id="9" idx="6"/>
              <a:endCxn id="8" idx="2"/>
            </p:cNvCxnSpPr>
            <p:nvPr/>
          </p:nvCxnSpPr>
          <p:spPr bwMode="auto">
            <a:xfrm flipV="1">
              <a:off x="5222506" y="4563869"/>
              <a:ext cx="846680" cy="743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Straight Arrow Connector 115"/>
            <p:cNvCxnSpPr>
              <a:stCxn id="10" idx="1"/>
              <a:endCxn id="5" idx="5"/>
            </p:cNvCxnSpPr>
            <p:nvPr/>
          </p:nvCxnSpPr>
          <p:spPr bwMode="auto">
            <a:xfrm rot="16200000" flipV="1">
              <a:off x="3264459" y="3887382"/>
              <a:ext cx="823523" cy="32444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Straight Arrow Connector 116"/>
            <p:cNvCxnSpPr>
              <a:stCxn id="9" idx="7"/>
              <a:endCxn id="7" idx="3"/>
            </p:cNvCxnSpPr>
            <p:nvPr/>
          </p:nvCxnSpPr>
          <p:spPr bwMode="auto">
            <a:xfrm rot="5400000" flipH="1" flipV="1">
              <a:off x="4926790" y="3891101"/>
              <a:ext cx="830962" cy="3244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Straight Arrow Connector 117"/>
            <p:cNvCxnSpPr>
              <a:stCxn id="9" idx="1"/>
              <a:endCxn id="6" idx="5"/>
            </p:cNvCxnSpPr>
            <p:nvPr/>
          </p:nvCxnSpPr>
          <p:spPr bwMode="auto">
            <a:xfrm rot="16200000" flipV="1">
              <a:off x="4377915" y="3871676"/>
              <a:ext cx="830962" cy="36329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Straight Arrow Connector 118"/>
            <p:cNvCxnSpPr>
              <a:stCxn id="10" idx="7"/>
              <a:endCxn id="6" idx="3"/>
            </p:cNvCxnSpPr>
            <p:nvPr/>
          </p:nvCxnSpPr>
          <p:spPr bwMode="auto">
            <a:xfrm rot="5400000" flipH="1" flipV="1">
              <a:off x="3813334" y="3867957"/>
              <a:ext cx="823523" cy="36329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79" name="Straight Arrow Connector 78"/>
          <p:cNvCxnSpPr>
            <a:endCxn id="78" idx="2"/>
          </p:cNvCxnSpPr>
          <p:nvPr/>
        </p:nvCxnSpPr>
        <p:spPr bwMode="auto">
          <a:xfrm flipV="1">
            <a:off x="3098800" y="2289152"/>
            <a:ext cx="2463800" cy="7083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Oval 59"/>
          <p:cNvSpPr/>
          <p:nvPr/>
        </p:nvSpPr>
        <p:spPr bwMode="auto">
          <a:xfrm>
            <a:off x="5638800" y="2146260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638800" y="4188781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371600" y="3883981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386479" y="3289260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a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1371600" y="3869102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1386479" y="3274381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b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5130628" y="3159908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6228379" y="3159908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f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6796679" y="4195875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j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796679" y="2131381"/>
            <a:ext cx="289921" cy="28992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ＭＳ Ｐゴシック" pitchFamily="-111" charset="-128"/>
                <a:cs typeface="Gill Sans Light"/>
              </a:rPr>
              <a:t>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ＭＳ Ｐゴシック" pitchFamily="-111" charset="-128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16200000">
            <a:off x="-457199" y="2971800"/>
            <a:ext cx="31242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 Light"/>
                <a:cs typeface="Gill Sans Light"/>
              </a:rPr>
              <a:t>Scheduler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66800" y="5496580"/>
            <a:ext cx="73914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Gill Sans Light"/>
                <a:cs typeface="Gill Sans Light"/>
              </a:rPr>
              <a:t>The process repeats until the scheduler is empty.</a:t>
            </a:r>
            <a:endParaRPr lang="en-US" sz="28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503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622E-6 6.01573E-8 L 0.09936 -0.1119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8" y="-55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93 L 0.10092 0.134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" y="67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1157 0.01667 -0.02291 -0.01199 0 C -0.04065 0.0229 -0.09641 0.11892 -0.17214 0.13674 C -0.24787 0.15455 -0.35731 0.13049 -0.46674 0.10666 " pathEditMode="relative" ptsTypes="aaaA">
                                      <p:cBhvr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254 -0.05206 -0.12507 -0.10389 -0.20237 -0.10459 C -0.27966 -0.10528 -0.37173 -0.05461 -0.46379 -0.00394 " pathEditMode="relative" ptsTypes="aaA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622E-6 6.01573E-8 L 0.09936 -0.1119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8" y="-559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93 L 0.10092 0.1344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" y="67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1075E-6 1.97131E-6 C -0.00903 0.03054 -0.01789 0.06108 -0.06253 0.07242 C -0.10752 0.08376 -0.19645 0.06316 -0.26889 0.06825 C -0.34115 0.07334 -0.44016 0.1062 -0.49696 0.1025 C -0.55376 0.09879 -0.58155 0.07242 -0.60934 0.04627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67" y="5298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614E-7 1.38362E-6 C -0.01094 -0.02291 -0.02171 -0.04512 -0.06601 -0.04604 C -0.11047 -0.04697 -0.20584 -0.00532 -0.26611 -0.00579 C -0.32638 -0.00602 -0.37676 -0.02753 -0.42713 -0.04882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65" y="-245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5119E-6 -1.23091E-6 C -0.0224 0.03309 -0.04429 0.06617 -0.08216 0.07381 C -0.12002 0.08145 -0.15112 0.04419 -0.2272 0.04558 C -0.30345 0.04628 -0.42157 0.06247 -0.53951 0.07913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76" y="407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36 -0.01874 -0.05072 -0.03748 -0.08615 -0.04836 C -0.12159 -0.05923 -0.16293 -0.06317 -0.21295 -0.06456 C -0.26298 -0.06594 -0.32291 -0.07127 -0.38666 -0.05646 C -0.4504 -0.04165 -0.52284 -0.00879 -0.5951 0.02406 " pathEditMode="relative" ptsTypes="aaaaA">
                                      <p:cBhvr>
                                        <p:cTn id="115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7" grpId="0" animBg="1"/>
      <p:bldP spid="57" grpId="1" animBg="1"/>
      <p:bldP spid="56" grpId="0" animBg="1"/>
      <p:bldP spid="56" grpId="1" animBg="1"/>
      <p:bldP spid="44" grpId="0" animBg="1"/>
      <p:bldP spid="44" grpId="1" animBg="1"/>
      <p:bldP spid="62" grpId="0" animBg="1"/>
      <p:bldP spid="62" grpId="1" animBg="1"/>
      <p:bldP spid="77" grpId="0" animBg="1"/>
      <p:bldP spid="78" grpId="0" animBg="1"/>
      <p:bldP spid="60" grpId="0" animBg="1"/>
      <p:bldP spid="60" grpId="1" animBg="1"/>
      <p:bldP spid="60" grpId="2" animBg="1"/>
      <p:bldP spid="70" grpId="0" animBg="1"/>
      <p:bldP spid="70" grpId="1" animBg="1"/>
      <p:bldP spid="70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6" grpId="0" animBg="1"/>
      <p:bldP spid="76" grpId="1" animBg="1"/>
      <p:bldP spid="81" grpId="0" animBg="1"/>
      <p:bldP spid="81" grpId="1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24000" y="1828800"/>
            <a:ext cx="6102082" cy="1270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Counted: 34.8 Billion Triangles</a:t>
            </a:r>
            <a:endParaRPr lang="en-US" sz="3200" b="1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1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"/>
                <a:cs typeface="Gill Sans"/>
              </a:rPr>
              <a:t>Triangle Counting </a:t>
            </a:r>
            <a:r>
              <a:rPr lang="en-US" dirty="0" smtClean="0">
                <a:latin typeface="Gill Sans"/>
                <a:cs typeface="Gill Sans"/>
              </a:rPr>
              <a:t>on Twitter</a:t>
            </a:r>
            <a:endParaRPr lang="en-US" dirty="0">
              <a:latin typeface="Gill Sans"/>
              <a:cs typeface="Gill San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3614" y="4343400"/>
            <a:ext cx="5223848" cy="1347519"/>
            <a:chOff x="696072" y="4315361"/>
            <a:chExt cx="5223848" cy="1347519"/>
          </a:xfrm>
        </p:grpSpPr>
        <p:sp>
          <p:nvSpPr>
            <p:cNvPr id="94" name="Rectangle 93"/>
            <p:cNvSpPr/>
            <p:nvPr/>
          </p:nvSpPr>
          <p:spPr>
            <a:xfrm>
              <a:off x="2895600" y="4474160"/>
              <a:ext cx="45719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219792" y="4315361"/>
              <a:ext cx="27001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1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64 Machines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1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15 Seconds</a:t>
              </a:r>
              <a:endParaRPr lang="en-US" sz="4000" b="1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072" y="4684692"/>
              <a:ext cx="2037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dirty="0" err="1" smtClean="0">
                  <a:ln w="3175">
                    <a:solidFill>
                      <a:prstClr val="black"/>
                    </a:solidFill>
                  </a:ln>
                  <a:solidFill>
                    <a:srgbClr val="F79646"/>
                  </a:solidFill>
                  <a:latin typeface="Calibri"/>
                  <a:ea typeface="+mn-ea"/>
                  <a:cs typeface="Calibri"/>
                </a:rPr>
                <a:t>GraphLab</a:t>
              </a:r>
              <a:endParaRPr lang="en-US" sz="3600" b="1" dirty="0">
                <a:ln w="3175">
                  <a:solidFill>
                    <a:prstClr val="black"/>
                  </a:solidFill>
                </a:ln>
                <a:solidFill>
                  <a:srgbClr val="F79646"/>
                </a:solidFill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276" y="3124200"/>
            <a:ext cx="7902866" cy="1188720"/>
            <a:chOff x="707734" y="3096161"/>
            <a:chExt cx="7902866" cy="1188720"/>
          </a:xfrm>
        </p:grpSpPr>
        <p:sp>
          <p:nvSpPr>
            <p:cNvPr id="98" name="Rectangle 97"/>
            <p:cNvSpPr/>
            <p:nvPr/>
          </p:nvSpPr>
          <p:spPr>
            <a:xfrm>
              <a:off x="2895600" y="3096161"/>
              <a:ext cx="5715000" cy="1188720"/>
            </a:xfrm>
            <a:prstGeom prst="rect">
              <a:avLst/>
            </a:prstGeom>
            <a:scene3d>
              <a:camera prst="obliqueTopRight"/>
              <a:lightRig rig="threePt" dir="t"/>
            </a:scene3d>
            <a:sp3d extrusionH="952500" contour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65921" y="3124200"/>
              <a:ext cx="260840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1536 Machines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 smtClean="0">
                  <a:solidFill>
                    <a:prstClr val="white"/>
                  </a:solidFill>
                  <a:latin typeface="Gill Sans Light"/>
                  <a:ea typeface="+mn-ea"/>
                  <a:cs typeface="Gill Sans Light"/>
                </a:rPr>
                <a:t>423 Minutes</a:t>
              </a:r>
              <a:endParaRPr lang="en-US" sz="3200" b="1" dirty="0">
                <a:solidFill>
                  <a:prstClr val="white"/>
                </a:solidFill>
                <a:latin typeface="Gill Sans Light"/>
                <a:ea typeface="+mn-ea"/>
                <a:cs typeface="Gill Sans Light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07734" y="3124200"/>
              <a:ext cx="2184988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err="1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Hadoop</a:t>
              </a:r>
              <a:r>
                <a:rPr lang="en-US" sz="36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/>
              </a:r>
              <a:br>
                <a:rPr lang="en-US" sz="3600" dirty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</a:br>
              <a:r>
                <a:rPr lang="en-US" sz="32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Gill Sans Light"/>
                  <a:ea typeface="+mn-ea"/>
                  <a:cs typeface="Gill Sans Light"/>
                </a:rPr>
                <a:t>[WWW’11]</a:t>
              </a:r>
              <a:endParaRPr lang="en-US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64886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Suri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and S. </a:t>
            </a: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Vassilvitskii</a:t>
            </a:r>
            <a:r>
              <a:rPr lang="en-US" sz="18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, “Counting triangles and the curse of the last reducer,” </a:t>
            </a: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WWW’11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019800" y="4572000"/>
            <a:ext cx="2971800" cy="1295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prstClr val="black"/>
                </a:solidFill>
                <a:latin typeface="Gill Sans Light"/>
                <a:cs typeface="Gill Sans Light"/>
              </a:rPr>
              <a:t>1000 x Faster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07759" y="1143000"/>
            <a:ext cx="4121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Gill Sans Light"/>
                <a:cs typeface="Gill Sans Light"/>
              </a:rPr>
              <a:t>40M Users,  1.4 Billion Links</a:t>
            </a:r>
            <a:endParaRPr lang="en-US" sz="2800" b="1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491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ill Sans Light"/>
                <a:cs typeface="Gill Sans Light"/>
              </a:rPr>
              <a:t>Why </a:t>
            </a:r>
            <a:r>
              <a:rPr lang="en-US" sz="4000" b="1" dirty="0" err="1" smtClean="0">
                <a:latin typeface="Gill Sans Light"/>
                <a:cs typeface="Gill Sans Light"/>
              </a:rPr>
              <a:t>GraphLab</a:t>
            </a:r>
            <a:r>
              <a:rPr lang="en-US" sz="4000" b="1" dirty="0" smtClean="0">
                <a:latin typeface="Gill Sans Light"/>
                <a:cs typeface="Gill Sans Light"/>
              </a:rPr>
              <a:t> Fast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ill Sans Light"/>
                <a:cs typeface="Gill Sans Light"/>
              </a:rPr>
              <a:t>Asynchronous</a:t>
            </a:r>
            <a:r>
              <a:rPr lang="en-US" altLang="zh-CN" b="1" dirty="0">
                <a:latin typeface="Gill Sans Light"/>
                <a:cs typeface="Gill Sans Light"/>
              </a:rPr>
              <a:t> </a:t>
            </a:r>
            <a:r>
              <a:rPr lang="en-US" altLang="zh-CN" dirty="0" smtClean="0">
                <a:latin typeface="Gill Sans Light"/>
                <a:cs typeface="Gill Sans Light"/>
              </a:rPr>
              <a:t>Computation</a:t>
            </a:r>
          </a:p>
          <a:p>
            <a:endParaRPr lang="en-US" dirty="0" smtClean="0">
              <a:latin typeface="Gill Sans Light"/>
              <a:cs typeface="Gill Sans Light"/>
            </a:endParaRPr>
          </a:p>
          <a:p>
            <a:endParaRPr lang="en-US" dirty="0">
              <a:latin typeface="Gill Sans Light"/>
              <a:cs typeface="Gill Sans Light"/>
            </a:endParaRPr>
          </a:p>
          <a:p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 smtClean="0">
                <a:latin typeface="Gill Sans Light"/>
                <a:cs typeface="Gill Sans Light"/>
              </a:rPr>
              <a:t>Shared state in Memory</a:t>
            </a:r>
            <a:endParaRPr lang="en-US" dirty="0" smtClean="0">
              <a:latin typeface="Gill Sans Light"/>
              <a:cs typeface="Gill Sans Light"/>
            </a:endParaRPr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8A9D-47DB-49FD-9415-23D209E6C17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sp>
        <p:nvSpPr>
          <p:cNvPr id="187" name="Freeform 51"/>
          <p:cNvSpPr/>
          <p:nvPr/>
        </p:nvSpPr>
        <p:spPr>
          <a:xfrm>
            <a:off x="7383068" y="2733270"/>
            <a:ext cx="1684732" cy="3710149"/>
          </a:xfrm>
          <a:custGeom>
            <a:avLst/>
            <a:gdLst>
              <a:gd name="connsiteX0" fmla="*/ 1505586 w 1506368"/>
              <a:gd name="connsiteY0" fmla="*/ 1990232 h 4046490"/>
              <a:gd name="connsiteX1" fmla="*/ 787733 w 1506368"/>
              <a:gd name="connsiteY1" fmla="*/ 236903 h 4046490"/>
              <a:gd name="connsiteX2" fmla="*/ 856 w 1506368"/>
              <a:gd name="connsiteY2" fmla="*/ 209292 h 4046490"/>
              <a:gd name="connsiteX3" fmla="*/ 622075 w 1506368"/>
              <a:gd name="connsiteY3" fmla="*/ 2017843 h 4046490"/>
              <a:gd name="connsiteX4" fmla="*/ 856 w 1506368"/>
              <a:gd name="connsiteY4" fmla="*/ 3826395 h 4046490"/>
              <a:gd name="connsiteX5" fmla="*/ 649684 w 1506368"/>
              <a:gd name="connsiteY5" fmla="*/ 3812589 h 4046490"/>
              <a:gd name="connsiteX6" fmla="*/ 1505586 w 1506368"/>
              <a:gd name="connsiteY6" fmla="*/ 1990232 h 4046490"/>
              <a:gd name="connsiteX0" fmla="*/ 1505586 w 1506368"/>
              <a:gd name="connsiteY0" fmla="*/ 1900908 h 3957166"/>
              <a:gd name="connsiteX1" fmla="*/ 787733 w 1506368"/>
              <a:gd name="connsiteY1" fmla="*/ 147579 h 3957166"/>
              <a:gd name="connsiteX2" fmla="*/ 856 w 1506368"/>
              <a:gd name="connsiteY2" fmla="*/ 299442 h 3957166"/>
              <a:gd name="connsiteX3" fmla="*/ 622075 w 1506368"/>
              <a:gd name="connsiteY3" fmla="*/ 1928519 h 3957166"/>
              <a:gd name="connsiteX4" fmla="*/ 856 w 1506368"/>
              <a:gd name="connsiteY4" fmla="*/ 3737071 h 3957166"/>
              <a:gd name="connsiteX5" fmla="*/ 649684 w 1506368"/>
              <a:gd name="connsiteY5" fmla="*/ 3723265 h 3957166"/>
              <a:gd name="connsiteX6" fmla="*/ 1505586 w 1506368"/>
              <a:gd name="connsiteY6" fmla="*/ 1900908 h 3957166"/>
              <a:gd name="connsiteX0" fmla="*/ 1505455 w 1506076"/>
              <a:gd name="connsiteY0" fmla="*/ 1844725 h 3900983"/>
              <a:gd name="connsiteX1" fmla="*/ 773798 w 1506076"/>
              <a:gd name="connsiteY1" fmla="*/ 174230 h 3900983"/>
              <a:gd name="connsiteX2" fmla="*/ 725 w 1506076"/>
              <a:gd name="connsiteY2" fmla="*/ 243259 h 3900983"/>
              <a:gd name="connsiteX3" fmla="*/ 621944 w 1506076"/>
              <a:gd name="connsiteY3" fmla="*/ 1872336 h 3900983"/>
              <a:gd name="connsiteX4" fmla="*/ 725 w 1506076"/>
              <a:gd name="connsiteY4" fmla="*/ 3680888 h 3900983"/>
              <a:gd name="connsiteX5" fmla="*/ 649553 w 1506076"/>
              <a:gd name="connsiteY5" fmla="*/ 3667082 h 3900983"/>
              <a:gd name="connsiteX6" fmla="*/ 1505455 w 1506076"/>
              <a:gd name="connsiteY6" fmla="*/ 1844725 h 3900983"/>
              <a:gd name="connsiteX0" fmla="*/ 1505455 w 1506076"/>
              <a:gd name="connsiteY0" fmla="*/ 1779129 h 3835387"/>
              <a:gd name="connsiteX1" fmla="*/ 773798 w 1506076"/>
              <a:gd name="connsiteY1" fmla="*/ 108634 h 3835387"/>
              <a:gd name="connsiteX2" fmla="*/ 725 w 1506076"/>
              <a:gd name="connsiteY2" fmla="*/ 343332 h 3835387"/>
              <a:gd name="connsiteX3" fmla="*/ 621944 w 1506076"/>
              <a:gd name="connsiteY3" fmla="*/ 1806740 h 3835387"/>
              <a:gd name="connsiteX4" fmla="*/ 725 w 1506076"/>
              <a:gd name="connsiteY4" fmla="*/ 3615292 h 3835387"/>
              <a:gd name="connsiteX5" fmla="*/ 649553 w 1506076"/>
              <a:gd name="connsiteY5" fmla="*/ 3601486 h 3835387"/>
              <a:gd name="connsiteX6" fmla="*/ 1505455 w 1506076"/>
              <a:gd name="connsiteY6" fmla="*/ 1779129 h 3835387"/>
              <a:gd name="connsiteX0" fmla="*/ 1629698 w 1630216"/>
              <a:gd name="connsiteY0" fmla="*/ 1779129 h 3835387"/>
              <a:gd name="connsiteX1" fmla="*/ 773798 w 1630216"/>
              <a:gd name="connsiteY1" fmla="*/ 108634 h 3835387"/>
              <a:gd name="connsiteX2" fmla="*/ 725 w 1630216"/>
              <a:gd name="connsiteY2" fmla="*/ 343332 h 3835387"/>
              <a:gd name="connsiteX3" fmla="*/ 621944 w 1630216"/>
              <a:gd name="connsiteY3" fmla="*/ 1806740 h 3835387"/>
              <a:gd name="connsiteX4" fmla="*/ 725 w 1630216"/>
              <a:gd name="connsiteY4" fmla="*/ 3615292 h 3835387"/>
              <a:gd name="connsiteX5" fmla="*/ 649553 w 1630216"/>
              <a:gd name="connsiteY5" fmla="*/ 3601486 h 3835387"/>
              <a:gd name="connsiteX6" fmla="*/ 1629698 w 1630216"/>
              <a:gd name="connsiteY6" fmla="*/ 1779129 h 3835387"/>
              <a:gd name="connsiteX0" fmla="*/ 1629174 w 1629692"/>
              <a:gd name="connsiteY0" fmla="*/ 1777249 h 3833507"/>
              <a:gd name="connsiteX1" fmla="*/ 773274 w 1629692"/>
              <a:gd name="connsiteY1" fmla="*/ 106754 h 3833507"/>
              <a:gd name="connsiteX2" fmla="*/ 201 w 1629692"/>
              <a:gd name="connsiteY2" fmla="*/ 341452 h 3833507"/>
              <a:gd name="connsiteX3" fmla="*/ 690444 w 1629692"/>
              <a:gd name="connsiteY3" fmla="*/ 1749637 h 3833507"/>
              <a:gd name="connsiteX4" fmla="*/ 201 w 1629692"/>
              <a:gd name="connsiteY4" fmla="*/ 3613412 h 3833507"/>
              <a:gd name="connsiteX5" fmla="*/ 649029 w 1629692"/>
              <a:gd name="connsiteY5" fmla="*/ 3599606 h 3833507"/>
              <a:gd name="connsiteX6" fmla="*/ 1629174 w 1629692"/>
              <a:gd name="connsiteY6" fmla="*/ 1777249 h 3833507"/>
              <a:gd name="connsiteX0" fmla="*/ 1684214 w 1684732"/>
              <a:gd name="connsiteY0" fmla="*/ 1777249 h 3710149"/>
              <a:gd name="connsiteX1" fmla="*/ 828314 w 1684732"/>
              <a:gd name="connsiteY1" fmla="*/ 106754 h 3710149"/>
              <a:gd name="connsiteX2" fmla="*/ 55241 w 1684732"/>
              <a:gd name="connsiteY2" fmla="*/ 341452 h 3710149"/>
              <a:gd name="connsiteX3" fmla="*/ 745484 w 1684732"/>
              <a:gd name="connsiteY3" fmla="*/ 1749637 h 3710149"/>
              <a:gd name="connsiteX4" fmla="*/ 21 w 1684732"/>
              <a:gd name="connsiteY4" fmla="*/ 3323492 h 3710149"/>
              <a:gd name="connsiteX5" fmla="*/ 704069 w 1684732"/>
              <a:gd name="connsiteY5" fmla="*/ 3599606 h 3710149"/>
              <a:gd name="connsiteX6" fmla="*/ 1684214 w 1684732"/>
              <a:gd name="connsiteY6" fmla="*/ 1777249 h 371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4732" h="3710149">
                <a:moveTo>
                  <a:pt x="1684214" y="1777249"/>
                </a:moveTo>
                <a:cubicBezTo>
                  <a:pt x="1704921" y="1195107"/>
                  <a:pt x="1099810" y="346054"/>
                  <a:pt x="828314" y="106754"/>
                </a:cubicBezTo>
                <a:cubicBezTo>
                  <a:pt x="556819" y="-132546"/>
                  <a:pt x="69046" y="67638"/>
                  <a:pt x="55241" y="341452"/>
                </a:cubicBezTo>
                <a:cubicBezTo>
                  <a:pt x="41436" y="615266"/>
                  <a:pt x="754687" y="1252630"/>
                  <a:pt x="745484" y="1749637"/>
                </a:cubicBezTo>
                <a:cubicBezTo>
                  <a:pt x="736281" y="2246644"/>
                  <a:pt x="-4581" y="3024368"/>
                  <a:pt x="21" y="3323492"/>
                </a:cubicBezTo>
                <a:cubicBezTo>
                  <a:pt x="4622" y="3622616"/>
                  <a:pt x="423370" y="3857313"/>
                  <a:pt x="704069" y="3599606"/>
                </a:cubicBezTo>
                <a:cubicBezTo>
                  <a:pt x="984768" y="3341899"/>
                  <a:pt x="1663507" y="2359391"/>
                  <a:pt x="1684214" y="1777249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91" name="Rounded Rectangle 49"/>
          <p:cNvSpPr/>
          <p:nvPr/>
        </p:nvSpPr>
        <p:spPr bwMode="auto">
          <a:xfrm>
            <a:off x="4353740" y="5473124"/>
            <a:ext cx="2362200" cy="990600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194" name="Rounded Rectangle 48"/>
          <p:cNvSpPr/>
          <p:nvPr/>
        </p:nvSpPr>
        <p:spPr bwMode="auto">
          <a:xfrm>
            <a:off x="4353740" y="2653724"/>
            <a:ext cx="2362200" cy="990600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00" name="Oval 45"/>
          <p:cNvSpPr/>
          <p:nvPr/>
        </p:nvSpPr>
        <p:spPr bwMode="auto">
          <a:xfrm>
            <a:off x="4506140" y="5625524"/>
            <a:ext cx="685800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01" name="Oval 46"/>
          <p:cNvSpPr/>
          <p:nvPr/>
        </p:nvSpPr>
        <p:spPr bwMode="auto">
          <a:xfrm>
            <a:off x="4506140" y="2806124"/>
            <a:ext cx="685800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202" name="Oval 47"/>
          <p:cNvSpPr/>
          <p:nvPr/>
        </p:nvSpPr>
        <p:spPr bwMode="auto">
          <a:xfrm>
            <a:off x="8229600" y="4177724"/>
            <a:ext cx="685800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cxnSp>
        <p:nvCxnSpPr>
          <p:cNvPr id="203" name="Straight Arrow Connector 3"/>
          <p:cNvCxnSpPr>
            <a:stCxn id="209" idx="6"/>
            <a:endCxn id="210" idx="2"/>
          </p:cNvCxnSpPr>
          <p:nvPr/>
        </p:nvCxnSpPr>
        <p:spPr bwMode="auto">
          <a:xfrm>
            <a:off x="5051026" y="3143281"/>
            <a:ext cx="1093615" cy="158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4" name="Straight Arrow Connector 4"/>
          <p:cNvCxnSpPr>
            <a:stCxn id="210" idx="6"/>
            <a:endCxn id="211" idx="2"/>
          </p:cNvCxnSpPr>
          <p:nvPr/>
        </p:nvCxnSpPr>
        <p:spPr bwMode="auto">
          <a:xfrm>
            <a:off x="6537127" y="3143281"/>
            <a:ext cx="1093614" cy="158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5" name="Straight Arrow Connector 5"/>
          <p:cNvCxnSpPr>
            <a:stCxn id="215" idx="7"/>
            <a:endCxn id="210" idx="3"/>
          </p:cNvCxnSpPr>
          <p:nvPr/>
        </p:nvCxnSpPr>
        <p:spPr bwMode="auto">
          <a:xfrm rot="5400000" flipH="1" flipV="1">
            <a:off x="5410426" y="3615281"/>
            <a:ext cx="1124928" cy="45845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6" name="Straight Arrow Connector 6"/>
          <p:cNvCxnSpPr>
            <a:stCxn id="217" idx="1"/>
            <a:endCxn id="211" idx="5"/>
          </p:cNvCxnSpPr>
          <p:nvPr/>
        </p:nvCxnSpPr>
        <p:spPr bwMode="auto">
          <a:xfrm rot="16200000" flipV="1">
            <a:off x="7639577" y="3608218"/>
            <a:ext cx="1124928" cy="47258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7" name="Straight Arrow Connector 7"/>
          <p:cNvCxnSpPr>
            <a:stCxn id="216" idx="7"/>
            <a:endCxn id="211" idx="3"/>
          </p:cNvCxnSpPr>
          <p:nvPr/>
        </p:nvCxnSpPr>
        <p:spPr bwMode="auto">
          <a:xfrm rot="5400000" flipH="1" flipV="1">
            <a:off x="6896526" y="3615282"/>
            <a:ext cx="1124928" cy="458457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08" name="Straight Arrow Connector 8"/>
          <p:cNvCxnSpPr>
            <a:stCxn id="216" idx="1"/>
            <a:endCxn id="210" idx="5"/>
          </p:cNvCxnSpPr>
          <p:nvPr/>
        </p:nvCxnSpPr>
        <p:spPr bwMode="auto">
          <a:xfrm rot="16200000" flipV="1">
            <a:off x="6153477" y="3608218"/>
            <a:ext cx="1124928" cy="47258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09" name="Oval 4"/>
          <p:cNvSpPr/>
          <p:nvPr/>
        </p:nvSpPr>
        <p:spPr bwMode="auto">
          <a:xfrm>
            <a:off x="4658540" y="2947038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0" name="Oval 10"/>
          <p:cNvSpPr/>
          <p:nvPr/>
        </p:nvSpPr>
        <p:spPr bwMode="auto">
          <a:xfrm>
            <a:off x="6144641" y="2947038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1" name="Oval 11"/>
          <p:cNvSpPr/>
          <p:nvPr/>
        </p:nvSpPr>
        <p:spPr bwMode="auto">
          <a:xfrm>
            <a:off x="7630741" y="2947038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2" name="Oval 4"/>
          <p:cNvSpPr/>
          <p:nvPr/>
        </p:nvSpPr>
        <p:spPr bwMode="auto">
          <a:xfrm>
            <a:off x="4658540" y="5766438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3" name="Oval 13"/>
          <p:cNvSpPr/>
          <p:nvPr/>
        </p:nvSpPr>
        <p:spPr bwMode="auto">
          <a:xfrm>
            <a:off x="6144641" y="5766438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4" name="Oval 14"/>
          <p:cNvSpPr/>
          <p:nvPr/>
        </p:nvSpPr>
        <p:spPr bwMode="auto">
          <a:xfrm>
            <a:off x="7630741" y="5766438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5" name="Oval 4"/>
          <p:cNvSpPr/>
          <p:nvPr/>
        </p:nvSpPr>
        <p:spPr bwMode="auto">
          <a:xfrm>
            <a:off x="5408653" y="4349496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6" name="Oval 16"/>
          <p:cNvSpPr/>
          <p:nvPr/>
        </p:nvSpPr>
        <p:spPr bwMode="auto">
          <a:xfrm>
            <a:off x="6894754" y="4349496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sp>
        <p:nvSpPr>
          <p:cNvPr id="217" name="Oval 17"/>
          <p:cNvSpPr/>
          <p:nvPr/>
        </p:nvSpPr>
        <p:spPr bwMode="auto">
          <a:xfrm>
            <a:off x="8380854" y="4349496"/>
            <a:ext cx="392486" cy="392486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-111" charset="-128"/>
            </a:endParaRPr>
          </a:p>
        </p:txBody>
      </p:sp>
      <p:cxnSp>
        <p:nvCxnSpPr>
          <p:cNvPr id="218" name="Straight Arrow Connector 18"/>
          <p:cNvCxnSpPr>
            <a:stCxn id="212" idx="6"/>
            <a:endCxn id="213" idx="2"/>
          </p:cNvCxnSpPr>
          <p:nvPr/>
        </p:nvCxnSpPr>
        <p:spPr bwMode="auto">
          <a:xfrm>
            <a:off x="5051026" y="5962681"/>
            <a:ext cx="1093615" cy="158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19" name="Straight Arrow Connector 19"/>
          <p:cNvCxnSpPr>
            <a:stCxn id="213" idx="6"/>
            <a:endCxn id="214" idx="2"/>
          </p:cNvCxnSpPr>
          <p:nvPr/>
        </p:nvCxnSpPr>
        <p:spPr bwMode="auto">
          <a:xfrm>
            <a:off x="6537127" y="5962681"/>
            <a:ext cx="1093614" cy="158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20" name="Straight Arrow Connector 20"/>
          <p:cNvCxnSpPr>
            <a:stCxn id="213" idx="1"/>
            <a:endCxn id="215" idx="5"/>
          </p:cNvCxnSpPr>
          <p:nvPr/>
        </p:nvCxnSpPr>
        <p:spPr bwMode="auto">
          <a:xfrm rot="16200000" flipV="1">
            <a:off x="5403184" y="5024981"/>
            <a:ext cx="1139412" cy="45845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21" name="Straight Arrow Connector 21"/>
          <p:cNvCxnSpPr>
            <a:stCxn id="214" idx="7"/>
            <a:endCxn id="217" idx="3"/>
          </p:cNvCxnSpPr>
          <p:nvPr/>
        </p:nvCxnSpPr>
        <p:spPr bwMode="auto">
          <a:xfrm rot="5400000" flipH="1" flipV="1">
            <a:off x="7632334" y="5017919"/>
            <a:ext cx="1139412" cy="47258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22" name="Straight Arrow Connector 22"/>
          <p:cNvCxnSpPr>
            <a:stCxn id="214" idx="1"/>
            <a:endCxn id="216" idx="5"/>
          </p:cNvCxnSpPr>
          <p:nvPr/>
        </p:nvCxnSpPr>
        <p:spPr bwMode="auto">
          <a:xfrm rot="16200000" flipV="1">
            <a:off x="6889285" y="5024981"/>
            <a:ext cx="1139412" cy="458457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223" name="Straight Arrow Connector 23"/>
          <p:cNvCxnSpPr>
            <a:stCxn id="213" idx="7"/>
            <a:endCxn id="216" idx="3"/>
          </p:cNvCxnSpPr>
          <p:nvPr/>
        </p:nvCxnSpPr>
        <p:spPr bwMode="auto">
          <a:xfrm rot="5400000" flipH="1" flipV="1">
            <a:off x="6146234" y="5017919"/>
            <a:ext cx="1139412" cy="47258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10739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Gill Sans Light"/>
                <a:cs typeface="Gill Sans Light"/>
              </a:rPr>
              <a:t>Keep the entire graph model in memory requires enough machines and memory</a:t>
            </a:r>
          </a:p>
          <a:p>
            <a:r>
              <a:rPr kumimoji="1" lang="en-US" altLang="zh-CN" dirty="0" smtClean="0">
                <a:latin typeface="Gill Sans Light"/>
                <a:cs typeface="Gill Sans Light"/>
              </a:rPr>
              <a:t>Difficult to use</a:t>
            </a:r>
          </a:p>
          <a:p>
            <a:pPr lvl="1"/>
            <a:r>
              <a:rPr kumimoji="1" lang="en-US" altLang="zh-CN" dirty="0">
                <a:latin typeface="Gill Sans Light"/>
                <a:cs typeface="Gill Sans Light"/>
              </a:rPr>
              <a:t>d</a:t>
            </a:r>
            <a:r>
              <a:rPr kumimoji="1" lang="en-US" altLang="zh-CN" dirty="0" smtClean="0">
                <a:latin typeface="Gill Sans Light"/>
                <a:cs typeface="Gill Sans Light"/>
              </a:rPr>
              <a:t>ifficult to deploy and maintain</a:t>
            </a:r>
          </a:p>
          <a:p>
            <a:pPr lvl="1"/>
            <a:r>
              <a:rPr kumimoji="1" lang="en-US" altLang="zh-CN" dirty="0" smtClean="0">
                <a:latin typeface="Gill Sans Light"/>
                <a:cs typeface="Gill Sans Light"/>
              </a:rPr>
              <a:t>couldn’t use exist computing </a:t>
            </a:r>
            <a:r>
              <a:rPr kumimoji="1" lang="en-US" altLang="zh-CN" b="1" dirty="0" smtClean="0">
                <a:latin typeface="Gill Sans Light"/>
                <a:cs typeface="Gill Sans Light"/>
              </a:rPr>
              <a:t>resources</a:t>
            </a:r>
            <a:endParaRPr kumimoji="1" lang="en-US" altLang="zh-CN" dirty="0" smtClean="0"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Gill Sans Light"/>
                <a:cs typeface="Gill Sans Light"/>
              </a:rPr>
              <a:t>The shortcoming of </a:t>
            </a:r>
            <a:r>
              <a:rPr lang="en-US" sz="4000" b="1" dirty="0" err="1" smtClean="0">
                <a:latin typeface="Gill Sans Light"/>
                <a:cs typeface="Gill Sans Light"/>
              </a:rPr>
              <a:t>GraphLab</a:t>
            </a:r>
            <a:endParaRPr lang="en-US" sz="4000" dirty="0">
              <a:latin typeface="Gill Sans Light"/>
              <a:cs typeface="Gill Sans Light"/>
            </a:endParaRPr>
          </a:p>
        </p:txBody>
      </p:sp>
      <p:pic>
        <p:nvPicPr>
          <p:cNvPr id="3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862" y="3311174"/>
            <a:ext cx="4364138" cy="3546826"/>
          </a:xfrm>
          <a:prstGeom prst="rect">
            <a:avLst/>
          </a:prstGeom>
        </p:spPr>
      </p:pic>
      <p:sp>
        <p:nvSpPr>
          <p:cNvPr id="3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9891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3352799"/>
          </a:xfrm>
        </p:spPr>
        <p:txBody>
          <a:bodyPr>
            <a:noAutofit/>
          </a:bodyPr>
          <a:lstStyle/>
          <a:p>
            <a:r>
              <a:rPr lang="en-US" sz="8000" i="1" dirty="0" smtClean="0">
                <a:latin typeface="Gill Sans Light"/>
                <a:cs typeface="Gill Sans Light"/>
              </a:rPr>
              <a:t>Why </a:t>
            </a:r>
            <a:r>
              <a:rPr lang="en-US" sz="8000" i="1" dirty="0" err="1" smtClean="0">
                <a:latin typeface="Gill Sans Light"/>
                <a:cs typeface="Gill Sans Light"/>
              </a:rPr>
              <a:t>GraphCloud</a:t>
            </a:r>
            <a:r>
              <a:rPr lang="en-US" sz="8000" i="1" dirty="0" smtClean="0">
                <a:latin typeface="Gill Sans Light"/>
                <a:cs typeface="Gill Sans Light"/>
              </a:rPr>
              <a:t>?</a:t>
            </a:r>
            <a:endParaRPr lang="en-US" sz="8000" i="1" dirty="0">
              <a:latin typeface="Gill Sans Light"/>
              <a:cs typeface="Gill Sans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44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Gill Sans Light"/>
                <a:cs typeface="Gill Sans Light"/>
              </a:rPr>
              <a:t>A </a:t>
            </a:r>
            <a:r>
              <a:rPr kumimoji="1" lang="en-US" altLang="zh-CN" b="1" dirty="0" err="1">
                <a:latin typeface="Gill Sans Light"/>
                <a:cs typeface="Gill Sans Light"/>
              </a:rPr>
              <a:t>GraphLab</a:t>
            </a:r>
            <a:r>
              <a:rPr kumimoji="1" lang="en-US" altLang="zh-CN" b="1" dirty="0">
                <a:latin typeface="Gill Sans Light"/>
                <a:cs typeface="Gill Sans Light"/>
              </a:rPr>
              <a:t> Implementation on YARN</a:t>
            </a:r>
            <a:endParaRPr kumimoji="1" lang="zh-CN" altLang="en-US" b="1" dirty="0">
              <a:latin typeface="Gill Sans Light"/>
              <a:cs typeface="Gill Sans Ligh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pic>
        <p:nvPicPr>
          <p:cNvPr id="7" name="内容占位符 6" descr="yar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20" b="-157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687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Gill Sans Light"/>
                <a:cs typeface="Gill Sans Light"/>
              </a:rPr>
              <a:t>A </a:t>
            </a:r>
            <a:r>
              <a:rPr kumimoji="1" lang="en-US" altLang="zh-CN" b="1" dirty="0" err="1">
                <a:latin typeface="Gill Sans Light"/>
                <a:cs typeface="Gill Sans Light"/>
              </a:rPr>
              <a:t>GraphLab</a:t>
            </a:r>
            <a:r>
              <a:rPr kumimoji="1" lang="en-US" altLang="zh-CN" b="1" dirty="0">
                <a:latin typeface="Gill Sans Light"/>
                <a:cs typeface="Gill Sans Light"/>
              </a:rPr>
              <a:t> Implementation on YARN</a:t>
            </a:r>
            <a:endParaRPr kumimoji="1" lang="zh-CN" altLang="en-US" b="1" dirty="0">
              <a:latin typeface="Gill Sans Light"/>
              <a:cs typeface="Gill Sans Ligh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ill Sans Light"/>
                <a:cs typeface="Gill Sans Light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Gill Sans Light"/>
              <a:cs typeface="Gill Sans Ligh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Gill Sans Light"/>
                <a:cs typeface="Gill Sans Light"/>
              </a:rPr>
              <a:t>Use shared resources of </a:t>
            </a:r>
            <a:r>
              <a:rPr kumimoji="1" lang="en-US" altLang="zh-CN" dirty="0" err="1" smtClean="0">
                <a:latin typeface="Gill Sans Light"/>
                <a:cs typeface="Gill Sans Light"/>
              </a:rPr>
              <a:t>Hadoop</a:t>
            </a:r>
            <a:r>
              <a:rPr kumimoji="1" lang="en-US" altLang="zh-CN" dirty="0" smtClean="0">
                <a:latin typeface="Gill Sans Light"/>
                <a:cs typeface="Gill Sans Light"/>
              </a:rPr>
              <a:t> cluster</a:t>
            </a:r>
          </a:p>
          <a:p>
            <a:r>
              <a:rPr kumimoji="1" lang="en-US" altLang="zh-CN" dirty="0" smtClean="0">
                <a:latin typeface="Gill Sans Light"/>
                <a:cs typeface="Gill Sans Light"/>
              </a:rPr>
              <a:t>Easy to manage</a:t>
            </a:r>
          </a:p>
          <a:p>
            <a:pPr lvl="1"/>
            <a:r>
              <a:rPr kumimoji="1" lang="en-US" altLang="zh-CN" dirty="0" smtClean="0">
                <a:latin typeface="Gill Sans Light"/>
                <a:cs typeface="Gill Sans Light"/>
              </a:rPr>
              <a:t>Deployed and Maintained </a:t>
            </a:r>
            <a:r>
              <a:rPr kumimoji="1" lang="en-US" altLang="zh-CN" dirty="0">
                <a:latin typeface="Gill Sans Light"/>
                <a:cs typeface="Gill Sans Light"/>
              </a:rPr>
              <a:t>by </a:t>
            </a:r>
            <a:r>
              <a:rPr kumimoji="1" lang="en-US" altLang="zh-CN" dirty="0" smtClean="0">
                <a:latin typeface="Gill Sans Light"/>
                <a:cs typeface="Gill Sans Light"/>
              </a:rPr>
              <a:t>YARN</a:t>
            </a:r>
            <a:endParaRPr kumimoji="1" lang="zh-CN" altLang="en-US" dirty="0">
              <a:latin typeface="Gill Sans Light"/>
              <a:cs typeface="Gill Sans Light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219200" y="4876800"/>
            <a:ext cx="678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YARN</a:t>
            </a: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193800" y="3810000"/>
            <a:ext cx="23876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latin typeface="Gill Sans Light"/>
                <a:cs typeface="Gill Sans Light"/>
              </a:rPr>
              <a:t>MapReduce</a:t>
            </a: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3733800" y="3810000"/>
            <a:ext cx="25146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latin typeface="Gill Sans Light"/>
                <a:cs typeface="Gill Sans Light"/>
              </a:rPr>
              <a:t>GraphCloud</a:t>
            </a: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3810000"/>
            <a:ext cx="1600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Gill Sans Light"/>
                <a:cs typeface="Gill Sans Light"/>
              </a:rPr>
              <a:t>Others</a:t>
            </a:r>
            <a:endParaRPr lang="en-US" sz="36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236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latin typeface="Gill Sans Light"/>
                <a:cs typeface="Gill Sans Light"/>
              </a:rPr>
              <a:t>How I achieve </a:t>
            </a:r>
            <a:r>
              <a:rPr kumimoji="1" lang="en-US" altLang="zh-CN" b="1" dirty="0" err="1" smtClean="0">
                <a:latin typeface="Gill Sans Light"/>
                <a:cs typeface="Gill Sans Light"/>
              </a:rPr>
              <a:t>GraphCloud</a:t>
            </a:r>
            <a:endParaRPr kumimoji="1" lang="zh-CN" altLang="en-US" b="1" dirty="0">
              <a:latin typeface="Gill Sans Light"/>
              <a:cs typeface="Gill Sans Ligh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Gill Sans Light"/>
                <a:cs typeface="Gill Sans Light"/>
              </a:rPr>
              <a:t>Keep the entire graph model in </a:t>
            </a:r>
            <a:r>
              <a:rPr kumimoji="1" lang="en-US" altLang="zh-CN" dirty="0" err="1" smtClean="0">
                <a:latin typeface="Gill Sans Light"/>
                <a:cs typeface="Gill Sans Light"/>
              </a:rPr>
              <a:t>HBase</a:t>
            </a:r>
            <a:endParaRPr kumimoji="1" lang="en-US" altLang="zh-CN" dirty="0" smtClean="0">
              <a:latin typeface="Gill Sans Light"/>
              <a:cs typeface="Gill Sans Light"/>
            </a:endParaRPr>
          </a:p>
          <a:p>
            <a:r>
              <a:rPr kumimoji="1" lang="en-US" altLang="zh-CN" dirty="0" smtClean="0">
                <a:latin typeface="Gill Sans Light"/>
                <a:cs typeface="Gill Sans Light"/>
              </a:rPr>
              <a:t>Use </a:t>
            </a:r>
            <a:r>
              <a:rPr kumimoji="1" lang="en-US" altLang="zh-CN" dirty="0" err="1" smtClean="0">
                <a:latin typeface="Gill Sans Light"/>
                <a:cs typeface="Gill Sans Light"/>
              </a:rPr>
              <a:t>akka</a:t>
            </a:r>
            <a:r>
              <a:rPr kumimoji="1" lang="en-US" altLang="zh-CN" dirty="0">
                <a:latin typeface="Gill Sans Light"/>
                <a:cs typeface="Gill Sans Light"/>
              </a:rPr>
              <a:t> to handle </a:t>
            </a:r>
            <a:r>
              <a:rPr kumimoji="1" lang="en-US" altLang="zh-CN" dirty="0" smtClean="0">
                <a:latin typeface="Gill Sans Light"/>
                <a:cs typeface="Gill Sans Light"/>
              </a:rPr>
              <a:t>fault tolerance and message delivery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图片 6" descr="440px-Akka_logo_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43300"/>
            <a:ext cx="2962940" cy="2316480"/>
          </a:xfrm>
          <a:prstGeom prst="rect">
            <a:avLst/>
          </a:prstGeom>
        </p:spPr>
      </p:pic>
      <p:pic>
        <p:nvPicPr>
          <p:cNvPr id="9" name="图片 8" descr="hbase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471740"/>
            <a:ext cx="4236720" cy="10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Gill Sans Light"/>
                <a:cs typeface="Gill Sans Light"/>
              </a:rPr>
              <a:t>Keep the entire graph model in </a:t>
            </a:r>
            <a:r>
              <a:rPr kumimoji="1" lang="en-US" altLang="zh-CN" b="1" dirty="0" err="1">
                <a:latin typeface="Gill Sans Light"/>
                <a:cs typeface="Gill Sans Light"/>
              </a:rPr>
              <a:t>HBase</a:t>
            </a:r>
            <a:endParaRPr kumimoji="1" lang="en-US" altLang="zh-CN" b="1" dirty="0">
              <a:latin typeface="Gill Sans Light"/>
              <a:cs typeface="Gill Sans Ligh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5400" dirty="0" smtClean="0">
                <a:latin typeface="Gill Sans Light"/>
                <a:cs typeface="Gill Sans Light"/>
              </a:rPr>
              <a:t>in </a:t>
            </a:r>
            <a:r>
              <a:rPr kumimoji="1" lang="en-US" altLang="zh-CN" sz="5400" dirty="0" err="1" smtClean="0">
                <a:latin typeface="Gill Sans Light"/>
                <a:cs typeface="Gill Sans Light"/>
              </a:rPr>
              <a:t>HBase</a:t>
            </a:r>
            <a:r>
              <a:rPr kumimoji="1" lang="en-US" altLang="zh-CN" sz="5400" dirty="0" smtClean="0">
                <a:latin typeface="Gill Sans Light"/>
                <a:cs typeface="Gill Sans Light"/>
              </a:rPr>
              <a:t> (</a:t>
            </a:r>
            <a:r>
              <a:rPr kumimoji="1" lang="en-US" altLang="zh-CN" sz="5400" dirty="0" err="1" smtClean="0">
                <a:latin typeface="Gill Sans Light"/>
                <a:cs typeface="Gill Sans Light"/>
              </a:rPr>
              <a:t>GraphCloud</a:t>
            </a:r>
            <a:r>
              <a:rPr kumimoji="1" lang="en-US" altLang="zh-CN" sz="5400" dirty="0" smtClean="0">
                <a:latin typeface="Gill Sans Light"/>
                <a:cs typeface="Gill Sans Light"/>
              </a:rPr>
              <a:t>)</a:t>
            </a:r>
          </a:p>
          <a:p>
            <a:pPr marL="0" indent="0" algn="ctr">
              <a:buNone/>
            </a:pPr>
            <a:r>
              <a:rPr kumimoji="1" lang="en-US" altLang="zh-CN" sz="5400" dirty="0" smtClean="0">
                <a:latin typeface="Gill Sans Light"/>
                <a:cs typeface="Gill Sans Light"/>
              </a:rPr>
              <a:t>VS</a:t>
            </a:r>
          </a:p>
          <a:p>
            <a:pPr marL="0" indent="0" algn="ctr">
              <a:buNone/>
            </a:pPr>
            <a:r>
              <a:rPr kumimoji="1" lang="en-US" altLang="zh-CN" sz="5400" dirty="0" smtClean="0">
                <a:latin typeface="Gill Sans Light"/>
                <a:cs typeface="Gill Sans Light"/>
              </a:rPr>
              <a:t>in memory (</a:t>
            </a:r>
            <a:r>
              <a:rPr kumimoji="1" lang="en-US" altLang="zh-CN" sz="5400" dirty="0" err="1" smtClean="0">
                <a:latin typeface="Gill Sans Light"/>
                <a:cs typeface="Gill Sans Light"/>
              </a:rPr>
              <a:t>GraphLab</a:t>
            </a:r>
            <a:r>
              <a:rPr kumimoji="1" lang="en-US" altLang="zh-CN" sz="5400" dirty="0" smtClean="0">
                <a:latin typeface="Gill Sans Light"/>
                <a:cs typeface="Gill Sans Light"/>
              </a:rPr>
              <a:t>)</a:t>
            </a:r>
            <a:endParaRPr kumimoji="1" lang="zh-CN" altLang="en-US" sz="5400" dirty="0">
              <a:latin typeface="Gill Sans Light"/>
              <a:cs typeface="Gill Sans Ligh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35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1143000"/>
          </a:xfrm>
        </p:spPr>
        <p:txBody>
          <a:bodyPr/>
          <a:lstStyle/>
          <a:p>
            <a:r>
              <a:rPr kumimoji="1" lang="en-US" altLang="zh-CN" b="1" dirty="0" smtClean="0">
                <a:latin typeface="Gill Sans Light"/>
                <a:cs typeface="Gill Sans Light"/>
              </a:rPr>
              <a:t>In Memory</a:t>
            </a:r>
            <a:endParaRPr kumimoji="1" lang="zh-CN" altLang="en-US" b="1" dirty="0">
              <a:latin typeface="Gill Sans Light"/>
              <a:cs typeface="Gill Sans Ligh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kumimoji="1" lang="en-US" altLang="zh-CN" dirty="0" smtClean="0">
                <a:latin typeface="Gill Sans Light"/>
                <a:cs typeface="Gill Sans Light"/>
              </a:rPr>
              <a:t>Require enough machines and memory to start</a:t>
            </a:r>
            <a:endParaRPr kumimoji="1" lang="zh-CN" altLang="en-US" dirty="0">
              <a:latin typeface="Gill Sans Light"/>
              <a:cs typeface="Gill Sans Ligh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648200" y="274638"/>
            <a:ext cx="4038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 smtClean="0">
                <a:latin typeface="Gill Sans Light"/>
                <a:cs typeface="Gill Sans Light"/>
              </a:rPr>
              <a:t>In </a:t>
            </a:r>
            <a:r>
              <a:rPr kumimoji="1" lang="en-US" altLang="zh-CN" b="1" dirty="0" err="1" smtClean="0">
                <a:latin typeface="Gill Sans Light"/>
                <a:cs typeface="Gill Sans Light"/>
              </a:rPr>
              <a:t>HBase</a:t>
            </a:r>
            <a:endParaRPr kumimoji="1" lang="zh-CN" altLang="en-US" b="1" dirty="0">
              <a:latin typeface="Gill Sans Light"/>
              <a:cs typeface="Gill Sans Light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latin typeface="Gill Sans Light"/>
                <a:cs typeface="Gill Sans Light"/>
              </a:rPr>
              <a:t>Require enough disk spaces</a:t>
            </a:r>
          </a:p>
          <a:p>
            <a:r>
              <a:rPr kumimoji="1" lang="en-US" altLang="zh-CN" dirty="0" smtClean="0">
                <a:latin typeface="Gill Sans Light"/>
                <a:cs typeface="Gill Sans Light"/>
              </a:rPr>
              <a:t>The processing speed depends on memory and the number of machines</a:t>
            </a:r>
            <a:endParaRPr kumimoji="1" lang="zh-CN" altLang="en-US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272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8453" y="2657559"/>
            <a:ext cx="1085850" cy="1085850"/>
          </a:xfrm>
          <a:prstGeom prst="rect">
            <a:avLst/>
          </a:prstGeom>
          <a:noFill/>
        </p:spPr>
      </p:pic>
      <p:pic>
        <p:nvPicPr>
          <p:cNvPr id="13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8195" y="2657559"/>
            <a:ext cx="1085850" cy="1085850"/>
          </a:xfrm>
          <a:prstGeom prst="rect">
            <a:avLst/>
          </a:prstGeom>
          <a:noFill/>
        </p:spPr>
      </p:pic>
      <p:sp>
        <p:nvSpPr>
          <p:cNvPr id="132" name="Cloud Callout 131"/>
          <p:cNvSpPr/>
          <p:nvPr/>
        </p:nvSpPr>
        <p:spPr>
          <a:xfrm>
            <a:off x="774204" y="1609809"/>
            <a:ext cx="2278341" cy="914400"/>
          </a:xfrm>
          <a:prstGeom prst="cloudCallout">
            <a:avLst>
              <a:gd name="adj1" fmla="val 31237"/>
              <a:gd name="adj2" fmla="val 721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Gill Sans"/>
                <a:cs typeface="Gill Sans"/>
              </a:rPr>
              <a:t>Liberal</a:t>
            </a:r>
            <a:endParaRPr lang="en-US" sz="2000" dirty="0">
              <a:solidFill>
                <a:prstClr val="white"/>
              </a:solidFill>
              <a:latin typeface="Gill Sans"/>
              <a:cs typeface="Gill Sans"/>
            </a:endParaRPr>
          </a:p>
        </p:txBody>
      </p:sp>
      <p:sp>
        <p:nvSpPr>
          <p:cNvPr id="133" name="Cloud Callout 132"/>
          <p:cNvSpPr/>
          <p:nvPr/>
        </p:nvSpPr>
        <p:spPr>
          <a:xfrm>
            <a:off x="6077752" y="1609809"/>
            <a:ext cx="2278341" cy="914400"/>
          </a:xfrm>
          <a:prstGeom prst="cloudCallout">
            <a:avLst>
              <a:gd name="adj1" fmla="val -21152"/>
              <a:gd name="adj2" fmla="val 7226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white"/>
                </a:solidFill>
                <a:latin typeface="Gill Sans"/>
                <a:cs typeface="Gill Sans"/>
              </a:rPr>
              <a:t>Conservative</a:t>
            </a:r>
            <a:endParaRPr lang="en-US" sz="2000" dirty="0">
              <a:solidFill>
                <a:prstClr val="white"/>
              </a:solidFill>
              <a:latin typeface="Gill Sans"/>
              <a:cs typeface="Gill San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02181" y="3987179"/>
            <a:ext cx="719794" cy="1988996"/>
            <a:chOff x="6102181" y="3987179"/>
            <a:chExt cx="719794" cy="1988996"/>
          </a:xfrm>
        </p:grpSpPr>
        <p:sp>
          <p:nvSpPr>
            <p:cNvPr id="137" name="Folded Corner 136"/>
            <p:cNvSpPr/>
            <p:nvPr/>
          </p:nvSpPr>
          <p:spPr>
            <a:xfrm>
              <a:off x="6102181" y="3987179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8" name="Folded Corner 137"/>
            <p:cNvSpPr/>
            <p:nvPr/>
          </p:nvSpPr>
          <p:spPr>
            <a:xfrm>
              <a:off x="6102181" y="4523178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6102181" y="5059177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6" name="Folded Corner 145"/>
            <p:cNvSpPr/>
            <p:nvPr/>
          </p:nvSpPr>
          <p:spPr>
            <a:xfrm>
              <a:off x="6102181" y="5595175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71077" y="3987179"/>
            <a:ext cx="719794" cy="1988996"/>
            <a:chOff x="2471077" y="3987179"/>
            <a:chExt cx="719794" cy="1988996"/>
          </a:xfrm>
        </p:grpSpPr>
        <p:sp>
          <p:nvSpPr>
            <p:cNvPr id="140" name="Folded Corner 139"/>
            <p:cNvSpPr/>
            <p:nvPr/>
          </p:nvSpPr>
          <p:spPr>
            <a:xfrm>
              <a:off x="2471077" y="3987179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2" name="Folded Corner 141"/>
            <p:cNvSpPr/>
            <p:nvPr/>
          </p:nvSpPr>
          <p:spPr>
            <a:xfrm>
              <a:off x="2471077" y="4523178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8" name="Folded Corner 147"/>
            <p:cNvSpPr/>
            <p:nvPr/>
          </p:nvSpPr>
          <p:spPr>
            <a:xfrm>
              <a:off x="2471077" y="5059177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0" name="Folded Corner 149"/>
            <p:cNvSpPr/>
            <p:nvPr/>
          </p:nvSpPr>
          <p:spPr>
            <a:xfrm>
              <a:off x="2471077" y="5595175"/>
              <a:ext cx="719794" cy="381000"/>
            </a:xfrm>
            <a:prstGeom prst="foldedCorner">
              <a:avLst>
                <a:gd name="adj" fmla="val 3867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Post</a:t>
              </a:r>
              <a:endParaRPr lang="en-US" sz="18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80" name="Title 7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>
                <a:latin typeface="Gill Sans Light"/>
                <a:cs typeface="Gill Sans Light"/>
              </a:rPr>
              <a:t>Predicting Political Bias</a:t>
            </a:r>
            <a:endParaRPr lang="en-US" i="1" dirty="0">
              <a:latin typeface="Gill Sans Light"/>
              <a:cs typeface="Gill Sans Light"/>
            </a:endParaRPr>
          </a:p>
        </p:txBody>
      </p:sp>
      <p:sp>
        <p:nvSpPr>
          <p:cNvPr id="154" name="Folded Corner 153"/>
          <p:cNvSpPr/>
          <p:nvPr/>
        </p:nvSpPr>
        <p:spPr>
          <a:xfrm>
            <a:off x="2471077" y="3987179"/>
            <a:ext cx="719794" cy="381000"/>
          </a:xfrm>
          <a:prstGeom prst="foldedCorner">
            <a:avLst>
              <a:gd name="adj" fmla="val 386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Post</a:t>
            </a:r>
            <a:endParaRPr lang="en-US" sz="18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Folded Corner 155"/>
          <p:cNvSpPr/>
          <p:nvPr/>
        </p:nvSpPr>
        <p:spPr>
          <a:xfrm>
            <a:off x="2471077" y="5059177"/>
            <a:ext cx="719794" cy="381000"/>
          </a:xfrm>
          <a:prstGeom prst="foldedCorner">
            <a:avLst>
              <a:gd name="adj" fmla="val 386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Post</a:t>
            </a:r>
            <a:endParaRPr lang="en-US" sz="18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8" name="Folded Corner 157"/>
          <p:cNvSpPr/>
          <p:nvPr/>
        </p:nvSpPr>
        <p:spPr>
          <a:xfrm>
            <a:off x="2471077" y="5595175"/>
            <a:ext cx="719794" cy="381000"/>
          </a:xfrm>
          <a:prstGeom prst="foldedCorner">
            <a:avLst>
              <a:gd name="adj" fmla="val 3867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Post</a:t>
            </a:r>
            <a:endParaRPr lang="en-US" sz="18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9" name="Folded Corner 158"/>
          <p:cNvSpPr/>
          <p:nvPr/>
        </p:nvSpPr>
        <p:spPr>
          <a:xfrm>
            <a:off x="6102181" y="3987179"/>
            <a:ext cx="719794" cy="381000"/>
          </a:xfrm>
          <a:prstGeom prst="foldedCorner">
            <a:avLst>
              <a:gd name="adj" fmla="val 3867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Post</a:t>
            </a:r>
            <a:endParaRPr lang="en-US" sz="18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60" name="Folded Corner 159"/>
          <p:cNvSpPr/>
          <p:nvPr/>
        </p:nvSpPr>
        <p:spPr>
          <a:xfrm>
            <a:off x="6102181" y="4523178"/>
            <a:ext cx="719794" cy="381000"/>
          </a:xfrm>
          <a:prstGeom prst="foldedCorner">
            <a:avLst>
              <a:gd name="adj" fmla="val 3867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Post</a:t>
            </a:r>
            <a:endParaRPr lang="en-US" sz="18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61" name="Folded Corner 160"/>
          <p:cNvSpPr/>
          <p:nvPr/>
        </p:nvSpPr>
        <p:spPr>
          <a:xfrm>
            <a:off x="6102181" y="5059177"/>
            <a:ext cx="719794" cy="381000"/>
          </a:xfrm>
          <a:prstGeom prst="foldedCorner">
            <a:avLst>
              <a:gd name="adj" fmla="val 3867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Post</a:t>
            </a:r>
            <a:endParaRPr lang="en-US" sz="18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pic>
        <p:nvPicPr>
          <p:cNvPr id="23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112" y="2741928"/>
            <a:ext cx="457200" cy="457200"/>
          </a:xfrm>
          <a:prstGeom prst="rect">
            <a:avLst/>
          </a:prstGeom>
          <a:noFill/>
        </p:spPr>
      </p:pic>
      <p:pic>
        <p:nvPicPr>
          <p:cNvPr id="26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5082" y="4259136"/>
            <a:ext cx="457200" cy="457200"/>
          </a:xfrm>
          <a:prstGeom prst="rect">
            <a:avLst/>
          </a:prstGeom>
          <a:noFill/>
        </p:spPr>
      </p:pic>
      <p:pic>
        <p:nvPicPr>
          <p:cNvPr id="2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60" y="5044040"/>
            <a:ext cx="457200" cy="457200"/>
          </a:xfrm>
          <a:prstGeom prst="rect">
            <a:avLst/>
          </a:prstGeom>
          <a:noFill/>
        </p:spPr>
      </p:pic>
      <p:pic>
        <p:nvPicPr>
          <p:cNvPr id="29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545" y="6072253"/>
            <a:ext cx="457200" cy="457200"/>
          </a:xfrm>
          <a:prstGeom prst="rect">
            <a:avLst/>
          </a:prstGeom>
          <a:noFill/>
        </p:spPr>
      </p:pic>
      <p:pic>
        <p:nvPicPr>
          <p:cNvPr id="3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3871" y="2147346"/>
            <a:ext cx="457200" cy="457200"/>
          </a:xfrm>
          <a:prstGeom prst="rect">
            <a:avLst/>
          </a:prstGeom>
          <a:noFill/>
        </p:spPr>
      </p:pic>
      <p:pic>
        <p:nvPicPr>
          <p:cNvPr id="34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3104" y="5027634"/>
            <a:ext cx="457200" cy="457200"/>
          </a:xfrm>
          <a:prstGeom prst="rect">
            <a:avLst/>
          </a:prstGeom>
          <a:noFill/>
        </p:spPr>
      </p:pic>
      <p:pic>
        <p:nvPicPr>
          <p:cNvPr id="35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1041" y="6183786"/>
            <a:ext cx="457200" cy="457200"/>
          </a:xfrm>
          <a:prstGeom prst="rect">
            <a:avLst/>
          </a:prstGeom>
          <a:noFill/>
        </p:spPr>
      </p:pic>
      <p:pic>
        <p:nvPicPr>
          <p:cNvPr id="36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3548" y="6039123"/>
            <a:ext cx="457200" cy="457200"/>
          </a:xfrm>
          <a:prstGeom prst="rect">
            <a:avLst/>
          </a:prstGeom>
          <a:noFill/>
        </p:spPr>
      </p:pic>
      <p:pic>
        <p:nvPicPr>
          <p:cNvPr id="3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0835" y="4863307"/>
            <a:ext cx="457200" cy="457200"/>
          </a:xfrm>
          <a:prstGeom prst="rect">
            <a:avLst/>
          </a:prstGeom>
          <a:noFill/>
        </p:spPr>
      </p:pic>
      <p:pic>
        <p:nvPicPr>
          <p:cNvPr id="39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1903" y="5308762"/>
            <a:ext cx="457200" cy="457200"/>
          </a:xfrm>
          <a:prstGeom prst="rect">
            <a:avLst/>
          </a:prstGeom>
          <a:noFill/>
        </p:spPr>
      </p:pic>
      <p:pic>
        <p:nvPicPr>
          <p:cNvPr id="4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3594" y="4966792"/>
            <a:ext cx="457200" cy="457200"/>
          </a:xfrm>
          <a:prstGeom prst="rect">
            <a:avLst/>
          </a:prstGeom>
          <a:noFill/>
        </p:spPr>
      </p:pic>
      <p:pic>
        <p:nvPicPr>
          <p:cNvPr id="41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34400" y="2319231"/>
            <a:ext cx="457200" cy="457200"/>
          </a:xfrm>
          <a:prstGeom prst="rect">
            <a:avLst/>
          </a:prstGeom>
          <a:noFill/>
        </p:spPr>
      </p:pic>
      <p:pic>
        <p:nvPicPr>
          <p:cNvPr id="42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5876" y="6197923"/>
            <a:ext cx="457200" cy="457200"/>
          </a:xfrm>
          <a:prstGeom prst="rect">
            <a:avLst/>
          </a:prstGeom>
          <a:noFill/>
        </p:spPr>
      </p:pic>
      <p:pic>
        <p:nvPicPr>
          <p:cNvPr id="43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42477" y="6300853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5904" y="1609809"/>
            <a:ext cx="457200" cy="457200"/>
          </a:xfrm>
          <a:prstGeom prst="rect">
            <a:avLst/>
          </a:prstGeom>
          <a:noFill/>
        </p:spPr>
      </p:pic>
      <p:pic>
        <p:nvPicPr>
          <p:cNvPr id="61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9018" y="1591790"/>
            <a:ext cx="457200" cy="457200"/>
          </a:xfrm>
          <a:prstGeom prst="rect">
            <a:avLst/>
          </a:prstGeom>
          <a:noFill/>
        </p:spPr>
      </p:pic>
      <p:pic>
        <p:nvPicPr>
          <p:cNvPr id="62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435" y="4394293"/>
            <a:ext cx="457200" cy="457200"/>
          </a:xfrm>
          <a:prstGeom prst="rect">
            <a:avLst/>
          </a:prstGeom>
          <a:noFill/>
        </p:spPr>
      </p:pic>
      <p:pic>
        <p:nvPicPr>
          <p:cNvPr id="63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2302" y="6033592"/>
            <a:ext cx="457200" cy="457200"/>
          </a:xfrm>
          <a:prstGeom prst="rect">
            <a:avLst/>
          </a:prstGeom>
          <a:noFill/>
        </p:spPr>
      </p:pic>
      <p:pic>
        <p:nvPicPr>
          <p:cNvPr id="64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4703" y="5945028"/>
            <a:ext cx="457200" cy="457200"/>
          </a:xfrm>
          <a:prstGeom prst="rect">
            <a:avLst/>
          </a:prstGeom>
          <a:noFill/>
        </p:spPr>
      </p:pic>
      <p:pic>
        <p:nvPicPr>
          <p:cNvPr id="65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0312" y="3405553"/>
            <a:ext cx="457200" cy="457200"/>
          </a:xfrm>
          <a:prstGeom prst="rect">
            <a:avLst/>
          </a:prstGeom>
          <a:noFill/>
        </p:spPr>
      </p:pic>
      <p:pic>
        <p:nvPicPr>
          <p:cNvPr id="66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788" y="2492616"/>
            <a:ext cx="457200" cy="457200"/>
          </a:xfrm>
          <a:prstGeom prst="rect">
            <a:avLst/>
          </a:prstGeom>
          <a:noFill/>
        </p:spPr>
      </p:pic>
      <p:pic>
        <p:nvPicPr>
          <p:cNvPr id="67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0748" y="3436581"/>
            <a:ext cx="457200" cy="457200"/>
          </a:xfrm>
          <a:prstGeom prst="rect">
            <a:avLst/>
          </a:prstGeom>
          <a:noFill/>
        </p:spPr>
      </p:pic>
      <p:pic>
        <p:nvPicPr>
          <p:cNvPr id="68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7519" y="5998255"/>
            <a:ext cx="457200" cy="457200"/>
          </a:xfrm>
          <a:prstGeom prst="rect">
            <a:avLst/>
          </a:prstGeom>
          <a:noFill/>
        </p:spPr>
      </p:pic>
      <p:pic>
        <p:nvPicPr>
          <p:cNvPr id="69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246" y="5233269"/>
            <a:ext cx="457200" cy="457200"/>
          </a:xfrm>
          <a:prstGeom prst="rect">
            <a:avLst/>
          </a:prstGeom>
          <a:noFill/>
        </p:spPr>
      </p:pic>
      <p:pic>
        <p:nvPicPr>
          <p:cNvPr id="70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3682" y="5173798"/>
            <a:ext cx="457200" cy="457200"/>
          </a:xfrm>
          <a:prstGeom prst="rect">
            <a:avLst/>
          </a:prstGeom>
          <a:noFill/>
        </p:spPr>
      </p:pic>
      <p:pic>
        <p:nvPicPr>
          <p:cNvPr id="71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9293" y="5170647"/>
            <a:ext cx="457200" cy="457200"/>
          </a:xfrm>
          <a:prstGeom prst="rect">
            <a:avLst/>
          </a:prstGeom>
          <a:noFill/>
        </p:spPr>
      </p:pic>
      <p:pic>
        <p:nvPicPr>
          <p:cNvPr id="72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9003" y="2200359"/>
            <a:ext cx="457200" cy="457200"/>
          </a:xfrm>
          <a:prstGeom prst="rect">
            <a:avLst/>
          </a:prstGeom>
          <a:noFill/>
        </p:spPr>
      </p:pic>
      <p:pic>
        <p:nvPicPr>
          <p:cNvPr id="73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8604" y="2705983"/>
            <a:ext cx="457200" cy="457200"/>
          </a:xfrm>
          <a:prstGeom prst="rect">
            <a:avLst/>
          </a:prstGeom>
          <a:noFill/>
        </p:spPr>
      </p:pic>
      <p:pic>
        <p:nvPicPr>
          <p:cNvPr id="74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7276" y="3436463"/>
            <a:ext cx="457200" cy="457200"/>
          </a:xfrm>
          <a:prstGeom prst="rect">
            <a:avLst/>
          </a:prstGeom>
          <a:noFill/>
        </p:spPr>
      </p:pic>
      <p:pic>
        <p:nvPicPr>
          <p:cNvPr id="75" name="Picture 2" descr="C:\Users\jegonzal\AppData\Local\Microsoft\Windows\Temporary Internet Files\Content.IE5\JIWITE16\MC900433938[1]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2775" y="3710962"/>
            <a:ext cx="457200" cy="4572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74204" y="2776431"/>
            <a:ext cx="636676" cy="1147869"/>
            <a:chOff x="774204" y="2776431"/>
            <a:chExt cx="636676" cy="1147869"/>
          </a:xfrm>
        </p:grpSpPr>
        <p:pic>
          <p:nvPicPr>
            <p:cNvPr id="25" name="Picture 2" descr="C:\Users\jegonzal\AppData\Local\Microsoft\Windows\Temporary Internet Files\Content.IE5\JIWITE16\MC900433938[1]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04" y="3151578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44" name="Folded Corner 43"/>
            <p:cNvSpPr/>
            <p:nvPr/>
          </p:nvSpPr>
          <p:spPr>
            <a:xfrm>
              <a:off x="951084" y="3800483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white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Cloud Callout 75"/>
            <p:cNvSpPr/>
            <p:nvPr/>
          </p:nvSpPr>
          <p:spPr>
            <a:xfrm>
              <a:off x="970943" y="2776431"/>
              <a:ext cx="439937" cy="314241"/>
            </a:xfrm>
            <a:prstGeom prst="cloudCallout">
              <a:avLst>
                <a:gd name="adj1" fmla="val -21558"/>
                <a:gd name="adj2" fmla="val 7263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1051" y="3694695"/>
            <a:ext cx="690094" cy="1145458"/>
            <a:chOff x="221051" y="3694695"/>
            <a:chExt cx="690094" cy="1145458"/>
          </a:xfrm>
        </p:grpSpPr>
        <p:pic>
          <p:nvPicPr>
            <p:cNvPr id="27" name="Picture 2" descr="C:\Users\jegonzal\AppData\Local\Microsoft\Windows\Temporary Internet Files\Content.IE5\JIWITE16\MC900433938[1]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45" y="4063379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47" name="Folded Corner 46"/>
            <p:cNvSpPr/>
            <p:nvPr/>
          </p:nvSpPr>
          <p:spPr>
            <a:xfrm>
              <a:off x="451217" y="4716336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Cloud Callout 76"/>
            <p:cNvSpPr/>
            <p:nvPr/>
          </p:nvSpPr>
          <p:spPr>
            <a:xfrm>
              <a:off x="221051" y="3694695"/>
              <a:ext cx="439937" cy="314241"/>
            </a:xfrm>
            <a:prstGeom prst="cloudCallout">
              <a:avLst>
                <a:gd name="adj1" fmla="val 31158"/>
                <a:gd name="adj2" fmla="val 9020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88813" y="4594344"/>
            <a:ext cx="702998" cy="1101161"/>
            <a:chOff x="3635512" y="4024750"/>
            <a:chExt cx="702998" cy="1101161"/>
          </a:xfrm>
        </p:grpSpPr>
        <p:pic>
          <p:nvPicPr>
            <p:cNvPr id="32" name="Picture 2" descr="C:\Users\jegonzal\AppData\Local\Microsoft\Windows\Temporary Internet Files\Content.IE5\JIWITE16\MC900433938[1]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512" y="4357708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45" name="Folded Corner 44"/>
            <p:cNvSpPr/>
            <p:nvPr/>
          </p:nvSpPr>
          <p:spPr>
            <a:xfrm>
              <a:off x="3864561" y="5002094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Cloud Callout 80"/>
            <p:cNvSpPr/>
            <p:nvPr/>
          </p:nvSpPr>
          <p:spPr>
            <a:xfrm>
              <a:off x="3898573" y="4024750"/>
              <a:ext cx="439937" cy="314241"/>
            </a:xfrm>
            <a:prstGeom prst="cloudCallout">
              <a:avLst>
                <a:gd name="adj1" fmla="val -21558"/>
                <a:gd name="adj2" fmla="val 7263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87463" y="3761178"/>
            <a:ext cx="618378" cy="1123341"/>
            <a:chOff x="4587463" y="3761178"/>
            <a:chExt cx="618378" cy="1123341"/>
          </a:xfrm>
        </p:grpSpPr>
        <p:pic>
          <p:nvPicPr>
            <p:cNvPr id="31" name="Picture 2" descr="C:\Users\jegonzal\AppData\Local\Microsoft\Windows\Temporary Internet Files\Content.IE5\JIWITE16\MC900433938[1]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463" y="4119366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49" name="Folded Corner 48"/>
            <p:cNvSpPr/>
            <p:nvPr/>
          </p:nvSpPr>
          <p:spPr>
            <a:xfrm>
              <a:off x="4779861" y="4760702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Cloud Callout 81"/>
            <p:cNvSpPr/>
            <p:nvPr/>
          </p:nvSpPr>
          <p:spPr>
            <a:xfrm>
              <a:off x="4765904" y="3761178"/>
              <a:ext cx="439937" cy="314241"/>
            </a:xfrm>
            <a:prstGeom prst="cloudCallout">
              <a:avLst>
                <a:gd name="adj1" fmla="val -21558"/>
                <a:gd name="adj2" fmla="val 7263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7332" y="2222445"/>
            <a:ext cx="691527" cy="1345989"/>
            <a:chOff x="4647332" y="2222445"/>
            <a:chExt cx="691527" cy="1345989"/>
          </a:xfrm>
        </p:grpSpPr>
        <p:pic>
          <p:nvPicPr>
            <p:cNvPr id="33" name="Picture 2" descr="C:\Users\jegonzal\AppData\Local\Microsoft\Windows\Temporary Internet Files\Content.IE5\JIWITE16\MC900433938[1]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7332" y="2627983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50" name="Folded Corner 49"/>
            <p:cNvSpPr/>
            <p:nvPr/>
          </p:nvSpPr>
          <p:spPr>
            <a:xfrm>
              <a:off x="4843906" y="3266233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white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1" name="Folded Corner 50"/>
            <p:cNvSpPr/>
            <p:nvPr/>
          </p:nvSpPr>
          <p:spPr>
            <a:xfrm>
              <a:off x="4843906" y="3444617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white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Cloud Callout 82"/>
            <p:cNvSpPr/>
            <p:nvPr/>
          </p:nvSpPr>
          <p:spPr>
            <a:xfrm>
              <a:off x="4898922" y="2222445"/>
              <a:ext cx="439937" cy="314241"/>
            </a:xfrm>
            <a:prstGeom prst="cloudCallout">
              <a:avLst>
                <a:gd name="adj1" fmla="val -21558"/>
                <a:gd name="adj2" fmla="val 72637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19503" y="2776431"/>
            <a:ext cx="685804" cy="1134746"/>
            <a:chOff x="7519503" y="2776431"/>
            <a:chExt cx="685804" cy="1134746"/>
          </a:xfrm>
        </p:grpSpPr>
        <p:pic>
          <p:nvPicPr>
            <p:cNvPr id="24" name="Picture 2" descr="C:\Users\jegonzal\AppData\Local\Microsoft\Windows\Temporary Internet Files\Content.IE5\JIWITE16\MC900433938[1]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503" y="3163183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48" name="Folded Corner 47"/>
            <p:cNvSpPr/>
            <p:nvPr/>
          </p:nvSpPr>
          <p:spPr>
            <a:xfrm>
              <a:off x="7652486" y="3787360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Cloud Callout 84"/>
            <p:cNvSpPr/>
            <p:nvPr/>
          </p:nvSpPr>
          <p:spPr>
            <a:xfrm>
              <a:off x="7765370" y="2776431"/>
              <a:ext cx="439937" cy="314241"/>
            </a:xfrm>
            <a:prstGeom prst="cloudCallout">
              <a:avLst>
                <a:gd name="adj1" fmla="val -21558"/>
                <a:gd name="adj2" fmla="val 7263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0" y="3287496"/>
            <a:ext cx="609600" cy="1212942"/>
            <a:chOff x="8382000" y="3287496"/>
            <a:chExt cx="609600" cy="1212942"/>
          </a:xfrm>
        </p:grpSpPr>
        <p:pic>
          <p:nvPicPr>
            <p:cNvPr id="37" name="Picture 2" descr="C:\Users\jegonzal\AppData\Local\Microsoft\Windows\Temporary Internet Files\Content.IE5\JIWITE16\MC900433938[1]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3725346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46" name="Folded Corner 45"/>
            <p:cNvSpPr/>
            <p:nvPr/>
          </p:nvSpPr>
          <p:spPr>
            <a:xfrm>
              <a:off x="8566886" y="4376621"/>
              <a:ext cx="239828" cy="123817"/>
            </a:xfrm>
            <a:prstGeom prst="foldedCorner">
              <a:avLst>
                <a:gd name="adj" fmla="val 38678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Post</a:t>
              </a:r>
              <a:endParaRPr lang="en-US" sz="7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Cloud Callout 86"/>
            <p:cNvSpPr/>
            <p:nvPr/>
          </p:nvSpPr>
          <p:spPr>
            <a:xfrm>
              <a:off x="8534403" y="3287496"/>
              <a:ext cx="439937" cy="314241"/>
            </a:xfrm>
            <a:prstGeom prst="cloudCallout">
              <a:avLst>
                <a:gd name="adj1" fmla="val -6496"/>
                <a:gd name="adj2" fmla="val 9372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1385" y="220082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92382" y="243703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94782" y="315379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69953" y="398349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4074" y="495181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43500" y="475367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00748" y="489962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10459" y="579150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57267" y="574387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47348" y="602043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588813" y="2437036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504147" y="132583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53807" y="590392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709134" y="571524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574416" y="485169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33765" y="470650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94761" y="592569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2436" y="314700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18902" y="1915472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857056" y="1335711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94160" y="1830193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 rot="10800000">
            <a:off x="4035366" y="3135959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27874" y="453814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68888" y="341882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829783" y="407195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633934" y="203694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87681" y="5036357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08492" y="565837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8111867" y="5751675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597759" y="4662150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?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-8836" y="1325831"/>
            <a:ext cx="9170450" cy="553216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410459" y="1830193"/>
            <a:ext cx="8324327" cy="4699260"/>
            <a:chOff x="410459" y="1830193"/>
            <a:chExt cx="8324327" cy="469926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0459" y="2741928"/>
              <a:ext cx="649715" cy="763364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1060174" y="2949816"/>
              <a:ext cx="850348" cy="555476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060174" y="3505292"/>
              <a:ext cx="850348" cy="220054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060174" y="3516334"/>
              <a:ext cx="533508" cy="984104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535703" y="3505292"/>
              <a:ext cx="524471" cy="889001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910522" y="2949816"/>
              <a:ext cx="789155" cy="337680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1910522" y="3266234"/>
              <a:ext cx="789155" cy="459112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1593682" y="3287496"/>
              <a:ext cx="1105995" cy="1212943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1822282" y="3287496"/>
              <a:ext cx="877395" cy="2118193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699677" y="1830193"/>
              <a:ext cx="966758" cy="1457303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699677" y="2949816"/>
              <a:ext cx="966758" cy="316418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2699677" y="3287496"/>
              <a:ext cx="1494484" cy="407200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2699677" y="3287496"/>
              <a:ext cx="1145759" cy="2021266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1060174" y="3523128"/>
              <a:ext cx="0" cy="1745828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410459" y="4394293"/>
              <a:ext cx="125244" cy="1011397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535703" y="4394293"/>
              <a:ext cx="524471" cy="926851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1469954" y="4523178"/>
              <a:ext cx="123728" cy="1750076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35703" y="6273253"/>
              <a:ext cx="934250" cy="27601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469953" y="6273254"/>
              <a:ext cx="1001124" cy="256199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699677" y="3287496"/>
              <a:ext cx="966758" cy="3208827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326995" y="2406277"/>
              <a:ext cx="673768" cy="543539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2699677" y="2949816"/>
              <a:ext cx="2301086" cy="337680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4926493" y="3725346"/>
              <a:ext cx="569383" cy="797832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4926493" y="4523178"/>
              <a:ext cx="569383" cy="785584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4926493" y="3418827"/>
              <a:ext cx="1489768" cy="1119320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3851874" y="5308762"/>
              <a:ext cx="857260" cy="131415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4843906" y="5335648"/>
              <a:ext cx="651970" cy="959383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5724476" y="3444617"/>
              <a:ext cx="691785" cy="3051706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000763" y="1830193"/>
              <a:ext cx="0" cy="1119623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5724476" y="2437036"/>
              <a:ext cx="691785" cy="968517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5000763" y="2949816"/>
              <a:ext cx="1415498" cy="469011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416261" y="3418827"/>
              <a:ext cx="811613" cy="568352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416261" y="3418827"/>
              <a:ext cx="1371420" cy="149608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7765370" y="2627983"/>
              <a:ext cx="969416" cy="943244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416261" y="3405553"/>
              <a:ext cx="892231" cy="1768245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633934" y="4168162"/>
              <a:ext cx="100852" cy="1065108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787681" y="3568434"/>
              <a:ext cx="104633" cy="1104545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7227874" y="3983496"/>
              <a:ext cx="664440" cy="1553406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7765370" y="3568434"/>
              <a:ext cx="868564" cy="599728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 flipV="1">
              <a:off x="6416261" y="3444617"/>
              <a:ext cx="1003714" cy="2753307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8205307" y="4168162"/>
              <a:ext cx="428627" cy="2182162"/>
            </a:xfrm>
            <a:prstGeom prst="line">
              <a:avLst/>
            </a:prstGeom>
            <a:ln w="25400">
              <a:headEnd type="oval" w="lg" len="lg"/>
              <a:tailEnd type="oval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8" name="Group 347"/>
          <p:cNvGrpSpPr/>
          <p:nvPr/>
        </p:nvGrpSpPr>
        <p:grpSpPr>
          <a:xfrm>
            <a:off x="4675453" y="3420768"/>
            <a:ext cx="1740001" cy="3045903"/>
            <a:chOff x="4675453" y="3420768"/>
            <a:chExt cx="1740001" cy="3045903"/>
          </a:xfrm>
        </p:grpSpPr>
        <p:cxnSp>
          <p:nvCxnSpPr>
            <p:cNvPr id="286" name="Straight Connector 285"/>
            <p:cNvCxnSpPr/>
            <p:nvPr/>
          </p:nvCxnSpPr>
          <p:spPr>
            <a:xfrm flipV="1">
              <a:off x="4925686" y="3727287"/>
              <a:ext cx="569383" cy="79783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4925686" y="4525119"/>
              <a:ext cx="569383" cy="785584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4925686" y="3420768"/>
              <a:ext cx="1489768" cy="111932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V="1">
              <a:off x="4843099" y="5337589"/>
              <a:ext cx="651970" cy="95938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19" name="Oval 318"/>
            <p:cNvSpPr/>
            <p:nvPr/>
          </p:nvSpPr>
          <p:spPr>
            <a:xfrm>
              <a:off x="4745858" y="4368179"/>
              <a:ext cx="327753" cy="32775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5326312" y="3553469"/>
              <a:ext cx="327753" cy="32775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5286055" y="5146826"/>
              <a:ext cx="327753" cy="32775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4675453" y="6138918"/>
              <a:ext cx="327753" cy="32775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253497" y="1681464"/>
            <a:ext cx="4746459" cy="5029709"/>
            <a:chOff x="253497" y="1681464"/>
            <a:chExt cx="4746459" cy="5029709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409652" y="2743869"/>
              <a:ext cx="649715" cy="763364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V="1">
              <a:off x="1059367" y="2951757"/>
              <a:ext cx="850348" cy="555476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1059367" y="3507233"/>
              <a:ext cx="850348" cy="220054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1059367" y="3518275"/>
              <a:ext cx="533508" cy="984104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flipV="1">
              <a:off x="534896" y="3507233"/>
              <a:ext cx="524471" cy="88900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1909715" y="2951757"/>
              <a:ext cx="789155" cy="33768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flipV="1">
              <a:off x="1909715" y="3268175"/>
              <a:ext cx="789155" cy="45911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1592875" y="3289437"/>
              <a:ext cx="1105995" cy="121294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1821475" y="3289437"/>
              <a:ext cx="877395" cy="211819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>
              <a:off x="2698870" y="1832134"/>
              <a:ext cx="966758" cy="145730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2698870" y="2951757"/>
              <a:ext cx="966758" cy="31641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 flipV="1">
              <a:off x="2698870" y="3289437"/>
              <a:ext cx="1494484" cy="40720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 flipV="1">
              <a:off x="2698870" y="3289437"/>
              <a:ext cx="1145759" cy="2021266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V="1">
              <a:off x="1059367" y="3525069"/>
              <a:ext cx="0" cy="174582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409652" y="4396234"/>
              <a:ext cx="125244" cy="1011397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 flipV="1">
              <a:off x="534896" y="4396234"/>
              <a:ext cx="524471" cy="92685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V="1">
              <a:off x="1469147" y="4525119"/>
              <a:ext cx="123728" cy="1750076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flipV="1">
              <a:off x="534896" y="6275194"/>
              <a:ext cx="934250" cy="2760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1469146" y="6275195"/>
              <a:ext cx="1001124" cy="256199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698870" y="3289437"/>
              <a:ext cx="966758" cy="3208827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flipH="1">
              <a:off x="2698870" y="2951757"/>
              <a:ext cx="2301086" cy="33768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 flipV="1">
              <a:off x="3851067" y="5310703"/>
              <a:ext cx="857260" cy="131415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/>
            <p:cNvSpPr/>
            <p:nvPr/>
          </p:nvSpPr>
          <p:spPr>
            <a:xfrm>
              <a:off x="2471077" y="3024760"/>
              <a:ext cx="477532" cy="4775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3531041" y="2771866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3504147" y="1681464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4032185" y="3535000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3687997" y="5123011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4545257" y="5257966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3496770" y="6334387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1410880" y="4334397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1664624" y="5245523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1754227" y="2806368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1758378" y="3575555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262956" y="2579992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912141" y="3371111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363292" y="4277413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253497" y="5257966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895490" y="5112424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1321143" y="6127702"/>
              <a:ext cx="327753" cy="32775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343230" y="6136976"/>
              <a:ext cx="327753" cy="32775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2306393" y="6383420"/>
              <a:ext cx="327753" cy="327753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4999956" y="2231357"/>
            <a:ext cx="1415498" cy="1189411"/>
            <a:chOff x="4999956" y="2231357"/>
            <a:chExt cx="1415498" cy="1189411"/>
          </a:xfrm>
        </p:grpSpPr>
        <p:cxnSp>
          <p:nvCxnSpPr>
            <p:cNvPr id="294" name="Straight Connector 293"/>
            <p:cNvCxnSpPr/>
            <p:nvPr/>
          </p:nvCxnSpPr>
          <p:spPr>
            <a:xfrm>
              <a:off x="4999956" y="2951757"/>
              <a:ext cx="1415498" cy="469011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5723669" y="2438977"/>
              <a:ext cx="691785" cy="968517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7" name="Oval 306"/>
            <p:cNvSpPr/>
            <p:nvPr/>
          </p:nvSpPr>
          <p:spPr>
            <a:xfrm>
              <a:off x="5568356" y="2231357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560845" y="3446558"/>
            <a:ext cx="854609" cy="3208110"/>
            <a:chOff x="5560845" y="3446558"/>
            <a:chExt cx="854609" cy="3208110"/>
          </a:xfrm>
        </p:grpSpPr>
        <p:cxnSp>
          <p:nvCxnSpPr>
            <p:cNvPr id="291" name="Straight Connector 290"/>
            <p:cNvCxnSpPr/>
            <p:nvPr/>
          </p:nvCxnSpPr>
          <p:spPr>
            <a:xfrm flipH="1">
              <a:off x="5723669" y="3446558"/>
              <a:ext cx="691785" cy="3051706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8" name="Oval 317"/>
            <p:cNvSpPr/>
            <p:nvPr/>
          </p:nvSpPr>
          <p:spPr>
            <a:xfrm>
              <a:off x="5560845" y="6326915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4163118" y="1693661"/>
            <a:ext cx="996415" cy="1421972"/>
            <a:chOff x="4163118" y="1693661"/>
            <a:chExt cx="996415" cy="1421972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4326188" y="2408218"/>
              <a:ext cx="673768" cy="543539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999956" y="1832134"/>
              <a:ext cx="0" cy="1119623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23" name="Oval 322"/>
            <p:cNvSpPr/>
            <p:nvPr/>
          </p:nvSpPr>
          <p:spPr>
            <a:xfrm>
              <a:off x="4831780" y="2787880"/>
              <a:ext cx="327753" cy="32775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4797533" y="1693661"/>
              <a:ext cx="327753" cy="32775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4163118" y="2244341"/>
              <a:ext cx="327753" cy="32775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177495" y="2455004"/>
            <a:ext cx="2746035" cy="4059196"/>
            <a:chOff x="6177495" y="2455004"/>
            <a:chExt cx="2746035" cy="4059196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6415454" y="3420768"/>
              <a:ext cx="811613" cy="56835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6415454" y="3420768"/>
              <a:ext cx="1371420" cy="14960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7764563" y="2629924"/>
              <a:ext cx="969416" cy="943244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6415454" y="3407494"/>
              <a:ext cx="892231" cy="1768245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8633127" y="4170103"/>
              <a:ext cx="100852" cy="106510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786874" y="3570375"/>
              <a:ext cx="104633" cy="1104545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227067" y="3985437"/>
              <a:ext cx="664440" cy="1553406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7764563" y="3570375"/>
              <a:ext cx="868564" cy="599728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 flipV="1">
              <a:off x="6415454" y="3446558"/>
              <a:ext cx="1003714" cy="2753307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8204500" y="4170103"/>
              <a:ext cx="428627" cy="2182162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Oval 305"/>
            <p:cNvSpPr/>
            <p:nvPr/>
          </p:nvSpPr>
          <p:spPr>
            <a:xfrm>
              <a:off x="6177495" y="3177160"/>
              <a:ext cx="477532" cy="47753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7586864" y="3433425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9" name="Oval 308"/>
            <p:cNvSpPr/>
            <p:nvPr/>
          </p:nvSpPr>
          <p:spPr>
            <a:xfrm>
              <a:off x="7065331" y="3819619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0" name="Oval 309"/>
            <p:cNvSpPr/>
            <p:nvPr/>
          </p:nvSpPr>
          <p:spPr>
            <a:xfrm>
              <a:off x="7727630" y="5362716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7144615" y="5015605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7266088" y="6040339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7747039" y="4513043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595777" y="2455004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8471939" y="3983296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8570102" y="5096239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055383" y="6186447"/>
              <a:ext cx="327753" cy="32775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E5EB-FB30-6D42-92F7-56862BADE3C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5486400"/>
            <a:ext cx="5009830" cy="1200329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Conditional Random Field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prstClr val="black"/>
                </a:solidFill>
                <a:latin typeface="Gill Sans Light"/>
                <a:ea typeface="+mn-ea"/>
                <a:cs typeface="Gill Sans Light"/>
              </a:rPr>
              <a:t>Belief Propagation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4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90"/>
    </mc:Choice>
    <mc:Fallback xmlns="">
      <p:transition xmlns:p14="http://schemas.microsoft.com/office/powerpoint/2010/main" spd="slow" advTm="7209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9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2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2000"/>
                            </p:stCondLst>
                            <p:childTnLst>
                              <p:par>
                                <p:cTn id="4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0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3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6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9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6" presetClass="entr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2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6" presetClass="entr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5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54" grpId="0" animBg="1"/>
      <p:bldP spid="156" grpId="0" animBg="1"/>
      <p:bldP spid="158" grpId="0" animBg="1"/>
      <p:bldP spid="159" grpId="0" animBg="1"/>
      <p:bldP spid="160" grpId="0" animBg="1"/>
      <p:bldP spid="161" grpId="0" animBg="1"/>
      <p:bldP spid="17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26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kumimoji="1" lang="en-US" altLang="zh-CN" sz="4000" b="1" dirty="0"/>
              <a:t>Keep the entire graph model in </a:t>
            </a:r>
            <a:r>
              <a:rPr kumimoji="1" lang="en-US" altLang="zh-CN" sz="4000" b="1" dirty="0" err="1"/>
              <a:t>HBase</a:t>
            </a:r>
            <a:endParaRPr lang="en-US" sz="4000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24812"/>
              </p:ext>
            </p:extLst>
          </p:nvPr>
        </p:nvGraphicFramePr>
        <p:xfrm>
          <a:off x="3375338" y="4000797"/>
          <a:ext cx="833120" cy="92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3029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449803" y="3005793"/>
            <a:ext cx="1450083" cy="1452270"/>
            <a:chOff x="2285128" y="2650070"/>
            <a:chExt cx="1450083" cy="1452270"/>
          </a:xfrm>
        </p:grpSpPr>
        <p:grpSp>
          <p:nvGrpSpPr>
            <p:cNvPr id="47" name="Group 46"/>
            <p:cNvGrpSpPr/>
            <p:nvPr/>
          </p:nvGrpSpPr>
          <p:grpSpPr>
            <a:xfrm>
              <a:off x="2285128" y="2650070"/>
              <a:ext cx="1450083" cy="973667"/>
              <a:chOff x="2844801" y="2980266"/>
              <a:chExt cx="2480733" cy="1665703"/>
            </a:xfrm>
          </p:grpSpPr>
          <p:cxnSp>
            <p:nvCxnSpPr>
              <p:cNvPr id="13" name="Straight Connector 12"/>
              <p:cNvCxnSpPr>
                <a:stCxn id="7" idx="5"/>
                <a:endCxn id="8" idx="1"/>
              </p:cNvCxnSpPr>
              <p:nvPr/>
            </p:nvCxnSpPr>
            <p:spPr>
              <a:xfrm>
                <a:off x="3990032" y="3312697"/>
                <a:ext cx="226371" cy="36584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491798" y="3397374"/>
                <a:ext cx="348906" cy="2811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1" idx="1"/>
                <a:endCxn id="8" idx="5"/>
              </p:cNvCxnSpPr>
              <p:nvPr/>
            </p:nvCxnSpPr>
            <p:spPr>
              <a:xfrm flipH="1" flipV="1">
                <a:off x="4491798" y="3953933"/>
                <a:ext cx="501305" cy="33643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4"/>
                <a:endCxn id="10" idx="0"/>
              </p:cNvCxnSpPr>
              <p:nvPr/>
            </p:nvCxnSpPr>
            <p:spPr>
              <a:xfrm flipH="1">
                <a:off x="3786833" y="3369733"/>
                <a:ext cx="65502" cy="886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6" idx="4"/>
                <a:endCxn id="10" idx="1"/>
              </p:cNvCxnSpPr>
              <p:nvPr/>
            </p:nvCxnSpPr>
            <p:spPr>
              <a:xfrm>
                <a:off x="3039535" y="3759200"/>
                <a:ext cx="609600" cy="5543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7" idx="2"/>
                <a:endCxn id="6" idx="7"/>
              </p:cNvCxnSpPr>
              <p:nvPr/>
            </p:nvCxnSpPr>
            <p:spPr>
              <a:xfrm flipH="1">
                <a:off x="3177232" y="3175000"/>
                <a:ext cx="480369" cy="251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8" idx="4"/>
                <a:endCxn id="10" idx="6"/>
              </p:cNvCxnSpPr>
              <p:nvPr/>
            </p:nvCxnSpPr>
            <p:spPr>
              <a:xfrm flipH="1">
                <a:off x="3981566" y="4010969"/>
                <a:ext cx="372535" cy="4402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2844801" y="33697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57601" y="2980266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59367" y="362150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783668" y="306494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592099" y="4256502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36067" y="4233333"/>
                <a:ext cx="389467" cy="38946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539705" y="3640675"/>
              <a:ext cx="955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Graph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70" name="Right Arrow 69"/>
          <p:cNvSpPr/>
          <p:nvPr/>
        </p:nvSpPr>
        <p:spPr>
          <a:xfrm>
            <a:off x="2208992" y="2474030"/>
            <a:ext cx="881860" cy="743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82730"/>
              </p:ext>
            </p:extLst>
          </p:nvPr>
        </p:nvGraphicFramePr>
        <p:xfrm>
          <a:off x="3375338" y="2546285"/>
          <a:ext cx="833120" cy="92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3029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298368" y="1643033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Vertex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Table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68471" y="2874560"/>
            <a:ext cx="4275529" cy="1400757"/>
            <a:chOff x="4787980" y="5085650"/>
            <a:chExt cx="4275529" cy="1400757"/>
          </a:xfrm>
        </p:grpSpPr>
        <p:sp>
          <p:nvSpPr>
            <p:cNvPr id="77" name="TextBox 76"/>
            <p:cNvSpPr txBox="1"/>
            <p:nvPr/>
          </p:nvSpPr>
          <p:spPr>
            <a:xfrm>
              <a:off x="4787980" y="5429345"/>
              <a:ext cx="4275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Tables             Graphs</a:t>
              </a:r>
              <a:endParaRPr lang="en-US" sz="3600" b="1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8" name="Circular Arrow 77"/>
            <p:cNvSpPr/>
            <p:nvPr/>
          </p:nvSpPr>
          <p:spPr>
            <a:xfrm>
              <a:off x="6155684" y="5085650"/>
              <a:ext cx="1248357" cy="124835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98392"/>
                <a:gd name="adj5" fmla="val 125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9" name="Circular Arrow 78"/>
            <p:cNvSpPr/>
            <p:nvPr/>
          </p:nvSpPr>
          <p:spPr>
            <a:xfrm rot="10800000">
              <a:off x="6155687" y="5238050"/>
              <a:ext cx="1248357" cy="124835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798392"/>
                <a:gd name="adj5" fmla="val 125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4" name="Right Arrow 69"/>
          <p:cNvSpPr/>
          <p:nvPr/>
        </p:nvSpPr>
        <p:spPr>
          <a:xfrm>
            <a:off x="2234392" y="4086381"/>
            <a:ext cx="881860" cy="743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9" name="TextBox 71"/>
          <p:cNvSpPr txBox="1"/>
          <p:nvPr/>
        </p:nvSpPr>
        <p:spPr>
          <a:xfrm>
            <a:off x="3362638" y="5131849"/>
            <a:ext cx="80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Gill Sans Light"/>
                <a:cs typeface="Gill Sans Light"/>
              </a:rPr>
              <a:t>Edge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Table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85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2" grpId="0"/>
      <p:bldP spid="54" grpId="0" animBg="1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kumimoji="1" lang="en-US" altLang="zh-CN" sz="4000" b="1" dirty="0" smtClean="0"/>
              <a:t>Graph-Parallel Processing</a:t>
            </a:r>
            <a:endParaRPr lang="en-US" sz="4000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24249"/>
              </p:ext>
            </p:extLst>
          </p:nvPr>
        </p:nvGraphicFramePr>
        <p:xfrm>
          <a:off x="6811735" y="4020671"/>
          <a:ext cx="833120" cy="92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3029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94313"/>
              </p:ext>
            </p:extLst>
          </p:nvPr>
        </p:nvGraphicFramePr>
        <p:xfrm>
          <a:off x="6811735" y="2566159"/>
          <a:ext cx="833120" cy="92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3029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734765" y="1662907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Vertex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Table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9" name="TextBox 71"/>
          <p:cNvSpPr txBox="1"/>
          <p:nvPr/>
        </p:nvSpPr>
        <p:spPr>
          <a:xfrm>
            <a:off x="6799035" y="5151723"/>
            <a:ext cx="80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Gill Sans Light"/>
                <a:cs typeface="Gill Sans Light"/>
              </a:rPr>
              <a:t>Edge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Table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700" y="2566159"/>
            <a:ext cx="1257300" cy="2585564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TextBox 71"/>
          <p:cNvSpPr txBox="1"/>
          <p:nvPr/>
        </p:nvSpPr>
        <p:spPr>
          <a:xfrm>
            <a:off x="1134785" y="2009479"/>
            <a:ext cx="10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Queue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4785" y="2743200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62400" y="2471144"/>
            <a:ext cx="1219200" cy="42445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Actor</a:t>
            </a:r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 rot="21037056">
            <a:off x="2514600" y="2634558"/>
            <a:ext cx="1219200" cy="304800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 rot="11615113">
            <a:off x="5484123" y="2676144"/>
            <a:ext cx="1219200" cy="304800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右箭头 38"/>
          <p:cNvSpPr/>
          <p:nvPr/>
        </p:nvSpPr>
        <p:spPr>
          <a:xfrm rot="14100699">
            <a:off x="5107742" y="3648057"/>
            <a:ext cx="1883961" cy="291730"/>
          </a:xfrm>
          <a:prstGeom prst="rightArrow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手杖形箭头 18"/>
          <p:cNvSpPr/>
          <p:nvPr/>
        </p:nvSpPr>
        <p:spPr>
          <a:xfrm>
            <a:off x="5029200" y="1905000"/>
            <a:ext cx="1782535" cy="457200"/>
          </a:xfrm>
          <a:prstGeom prst="uturnArrow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71"/>
          <p:cNvSpPr txBox="1"/>
          <p:nvPr/>
        </p:nvSpPr>
        <p:spPr>
          <a:xfrm>
            <a:off x="5369391" y="1399808"/>
            <a:ext cx="1085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Update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5" name="圆角右箭头 24"/>
          <p:cNvSpPr/>
          <p:nvPr/>
        </p:nvSpPr>
        <p:spPr>
          <a:xfrm flipV="1">
            <a:off x="5029200" y="3036698"/>
            <a:ext cx="1769836" cy="1905149"/>
          </a:xfrm>
          <a:prstGeom prst="bentArrow">
            <a:avLst>
              <a:gd name="adj1" fmla="val 8542"/>
              <a:gd name="adj2" fmla="val 8854"/>
              <a:gd name="adj3" fmla="val 9931"/>
              <a:gd name="adj4" fmla="val 43750"/>
            </a:avLst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TextBox 71"/>
          <p:cNvSpPr txBox="1"/>
          <p:nvPr/>
        </p:nvSpPr>
        <p:spPr>
          <a:xfrm>
            <a:off x="5390078" y="4941847"/>
            <a:ext cx="1085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Update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2" name="圆角右箭头 51"/>
          <p:cNvSpPr/>
          <p:nvPr/>
        </p:nvSpPr>
        <p:spPr>
          <a:xfrm flipH="1" flipV="1">
            <a:off x="2472510" y="3036698"/>
            <a:ext cx="1769836" cy="1905149"/>
          </a:xfrm>
          <a:prstGeom prst="bentArrow">
            <a:avLst>
              <a:gd name="adj1" fmla="val 8542"/>
              <a:gd name="adj2" fmla="val 8854"/>
              <a:gd name="adj3" fmla="val 9931"/>
              <a:gd name="adj4" fmla="val 43750"/>
            </a:avLst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TextBox 71"/>
          <p:cNvSpPr txBox="1"/>
          <p:nvPr/>
        </p:nvSpPr>
        <p:spPr>
          <a:xfrm>
            <a:off x="2788958" y="494184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Add Task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34785" y="3365500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1134785" y="4484647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58" name="TextBox 71"/>
          <p:cNvSpPr txBox="1"/>
          <p:nvPr/>
        </p:nvSpPr>
        <p:spPr>
          <a:xfrm>
            <a:off x="2320930" y="5896232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 smtClean="0">
                <a:solidFill>
                  <a:prstClr val="black"/>
                </a:solidFill>
                <a:latin typeface="Gill Sans Light"/>
                <a:cs typeface="Gill Sans Light"/>
              </a:rPr>
              <a:t>Until </a:t>
            </a:r>
            <a:r>
              <a:rPr lang="en-US" altLang="zh-CN" sz="4000" dirty="0" smtClean="0">
                <a:solidFill>
                  <a:prstClr val="black"/>
                </a:solidFill>
                <a:latin typeface="Gill Sans Light"/>
                <a:cs typeface="Gill Sans Light"/>
              </a:rPr>
              <a:t>Queue is Empty</a:t>
            </a:r>
            <a:endParaRPr lang="en-US" sz="40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425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" grpId="0" animBg="1"/>
      <p:bldP spid="39" grpId="0" animBg="1"/>
      <p:bldP spid="19" grpId="0" animBg="1"/>
      <p:bldP spid="42" grpId="0"/>
      <p:bldP spid="25" grpId="0" animBg="1"/>
      <p:bldP spid="50" grpId="0"/>
      <p:bldP spid="52" grpId="0" animBg="1"/>
      <p:bldP spid="55" grpId="0"/>
      <p:bldP spid="57" grpId="0" animBg="1"/>
      <p:bldP spid="5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200400" y="3886200"/>
            <a:ext cx="2895600" cy="1055647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Machine B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200400" y="2555006"/>
            <a:ext cx="2895600" cy="93232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Machine A</a:t>
            </a:r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kumimoji="1" lang="en-US" altLang="zh-CN" sz="4000" b="1" dirty="0" smtClean="0"/>
              <a:t>Graph-Parallel Processing</a:t>
            </a:r>
            <a:endParaRPr lang="en-US" sz="4000" dirty="0"/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83853"/>
              </p:ext>
            </p:extLst>
          </p:nvPr>
        </p:nvGraphicFramePr>
        <p:xfrm>
          <a:off x="6811735" y="4020671"/>
          <a:ext cx="833120" cy="92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3029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66615"/>
              </p:ext>
            </p:extLst>
          </p:nvPr>
        </p:nvGraphicFramePr>
        <p:xfrm>
          <a:off x="6811735" y="2566159"/>
          <a:ext cx="833120" cy="92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</a:tblGrid>
              <a:tr h="23029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29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734765" y="1662907"/>
            <a:ext cx="1018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Vertex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Table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9" name="TextBox 71"/>
          <p:cNvSpPr txBox="1"/>
          <p:nvPr/>
        </p:nvSpPr>
        <p:spPr>
          <a:xfrm>
            <a:off x="6799035" y="5151723"/>
            <a:ext cx="809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Gill Sans Light"/>
                <a:cs typeface="Gill Sans Light"/>
              </a:rPr>
              <a:t>Edge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Table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700" y="2566158"/>
            <a:ext cx="1257300" cy="299644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TextBox 71"/>
          <p:cNvSpPr txBox="1"/>
          <p:nvPr/>
        </p:nvSpPr>
        <p:spPr>
          <a:xfrm>
            <a:off x="1134785" y="2009479"/>
            <a:ext cx="10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Queue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4785" y="2743200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2687044"/>
            <a:ext cx="1219200" cy="42445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Actor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352800" y="4060198"/>
            <a:ext cx="1219200" cy="42445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Actor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24400" y="2687044"/>
            <a:ext cx="1219200" cy="42445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Actor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753023" y="4057956"/>
            <a:ext cx="1219200" cy="42445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......</a:t>
            </a:r>
            <a:endParaRPr kumimoji="1" lang="zh-CN" altLang="en-US" dirty="0"/>
          </a:p>
        </p:txBody>
      </p:sp>
      <p:sp>
        <p:nvSpPr>
          <p:cNvPr id="26" name="TextBox 71"/>
          <p:cNvSpPr txBox="1"/>
          <p:nvPr/>
        </p:nvSpPr>
        <p:spPr>
          <a:xfrm>
            <a:off x="3647640" y="1778646"/>
            <a:ext cx="171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Many Actors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00400" y="5106259"/>
            <a:ext cx="2895600" cy="45634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......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34785" y="3352800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0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1" grpId="0" animBg="1"/>
      <p:bldP spid="22" grpId="0" animBg="1"/>
      <p:bldP spid="24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200400" y="2555006"/>
            <a:ext cx="2895600" cy="93232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/>
              <a:t>Machine A</a:t>
            </a:r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kumimoji="1" lang="en-US" altLang="zh-CN" sz="4000" b="1" dirty="0" smtClean="0"/>
              <a:t>Fault </a:t>
            </a:r>
            <a:r>
              <a:rPr kumimoji="1" lang="en-US" altLang="zh-CN" sz="4000" b="1" dirty="0"/>
              <a:t>T</a:t>
            </a:r>
            <a:r>
              <a:rPr kumimoji="1" lang="en-US" altLang="zh-CN" sz="4000" b="1" dirty="0" smtClean="0"/>
              <a:t>olerance</a:t>
            </a:r>
            <a:endParaRPr lang="en-US" sz="4000" b="1" dirty="0"/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700" y="2566158"/>
            <a:ext cx="1257300" cy="299644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TextBox 71"/>
          <p:cNvSpPr txBox="1"/>
          <p:nvPr/>
        </p:nvSpPr>
        <p:spPr>
          <a:xfrm>
            <a:off x="1134785" y="2009479"/>
            <a:ext cx="10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Queue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4785" y="2743200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00" y="2687044"/>
            <a:ext cx="1219200" cy="42445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Actor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24400" y="2687044"/>
            <a:ext cx="1219200" cy="42445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Actor</a:t>
            </a:r>
            <a:endParaRPr kumimoji="1" lang="zh-CN" altLang="en-US" dirty="0"/>
          </a:p>
        </p:txBody>
      </p:sp>
      <p:sp>
        <p:nvSpPr>
          <p:cNvPr id="26" name="TextBox 71"/>
          <p:cNvSpPr txBox="1"/>
          <p:nvPr/>
        </p:nvSpPr>
        <p:spPr>
          <a:xfrm>
            <a:off x="3647640" y="1778646"/>
            <a:ext cx="171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Gill Sans Light"/>
                <a:cs typeface="Gill Sans Light"/>
              </a:rPr>
              <a:t>Many Actors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34785" y="3352800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sp>
        <p:nvSpPr>
          <p:cNvPr id="6" name="乘 5"/>
          <p:cNvSpPr/>
          <p:nvPr/>
        </p:nvSpPr>
        <p:spPr>
          <a:xfrm>
            <a:off x="4953000" y="2471144"/>
            <a:ext cx="762000" cy="881656"/>
          </a:xfrm>
          <a:prstGeom prst="mathMultiply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右箭头 7"/>
          <p:cNvSpPr/>
          <p:nvPr/>
        </p:nvSpPr>
        <p:spPr>
          <a:xfrm flipH="1" flipV="1">
            <a:off x="2311400" y="3657598"/>
            <a:ext cx="3251200" cy="870951"/>
          </a:xfrm>
          <a:prstGeom prst="bentArrow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TextBox 71"/>
          <p:cNvSpPr txBox="1"/>
          <p:nvPr/>
        </p:nvSpPr>
        <p:spPr>
          <a:xfrm>
            <a:off x="3213100" y="4528549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Gill Sans Light"/>
                <a:cs typeface="Gill Sans Light"/>
              </a:rPr>
              <a:t>Restore Task</a:t>
            </a:r>
            <a:endParaRPr lang="en-US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72885" y="4071349"/>
            <a:ext cx="1034658" cy="457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96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5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>
                <a:latin typeface="Gill Sans Light"/>
                <a:cs typeface="Gill Sans Light"/>
              </a:rPr>
              <a:t>Integrated into YARN(Uncompleted)</a:t>
            </a:r>
            <a:endParaRPr kumimoji="1" lang="zh-CN" altLang="en-US" b="1" dirty="0">
              <a:latin typeface="Gill Sans Light"/>
              <a:cs typeface="Gill Sans Ligh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kumimoji="1" lang="en-US" altLang="zh-CN" dirty="0" smtClean="0">
                <a:latin typeface="Gill Sans Light"/>
                <a:cs typeface="Gill Sans Light"/>
              </a:rPr>
              <a:t>Under rebuilding</a:t>
            </a:r>
          </a:p>
          <a:p>
            <a:pPr lvl="1"/>
            <a:r>
              <a:rPr kumimoji="1" lang="en-US" altLang="zh-CN" dirty="0" smtClean="0">
                <a:latin typeface="Gill Sans Light"/>
                <a:cs typeface="Gill Sans Light"/>
              </a:rPr>
              <a:t>Since the wrong order of development</a:t>
            </a:r>
            <a:endParaRPr kumimoji="1" lang="zh-CN" altLang="en-US" dirty="0">
              <a:latin typeface="Gill Sans Light"/>
              <a:cs typeface="Gill Sans Light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219200" y="4876800"/>
            <a:ext cx="678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YARN</a:t>
            </a: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219200" y="3733800"/>
            <a:ext cx="3200400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Submit a job</a:t>
            </a: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4800600" y="3733800"/>
            <a:ext cx="32004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ill Sans Light"/>
                <a:cs typeface="Gill Sans Light"/>
              </a:rPr>
              <a:t>Apply resources</a:t>
            </a:r>
            <a:endParaRPr lang="en-US" sz="36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499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latin typeface="Gill Sans Light"/>
                <a:cs typeface="Gill Sans Light"/>
              </a:rPr>
              <a:t>Progress (For Demo version)</a:t>
            </a:r>
            <a:endParaRPr kumimoji="1" lang="zh-CN" altLang="en-US" b="1" dirty="0">
              <a:latin typeface="Gill Sans Light"/>
              <a:cs typeface="Gill Sans Ligh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3000" dirty="0" smtClean="0">
                <a:latin typeface="Gill Sans Light"/>
                <a:cs typeface="Gill Sans Light"/>
              </a:rPr>
              <a:t>Complete</a:t>
            </a:r>
            <a:endParaRPr kumimoji="1" lang="zh-CN" altLang="en-US" sz="3000" dirty="0">
              <a:latin typeface="Gill Sans Light"/>
              <a:cs typeface="Gill Sans Ligh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Gill Sans Light"/>
                <a:cs typeface="Gill Sans Light"/>
              </a:rPr>
              <a:t>Communication part</a:t>
            </a:r>
          </a:p>
          <a:p>
            <a:r>
              <a:rPr kumimoji="1" lang="en-US" altLang="zh-CN" dirty="0">
                <a:latin typeface="Gill Sans Light"/>
                <a:cs typeface="Gill Sans Light"/>
              </a:rPr>
              <a:t>Fault Tolerance and </a:t>
            </a:r>
            <a:r>
              <a:rPr kumimoji="1" lang="en-US" altLang="zh-CN" dirty="0" smtClean="0">
                <a:latin typeface="Gill Sans Light"/>
                <a:cs typeface="Gill Sans Light"/>
              </a:rPr>
              <a:t>Supervision parts</a:t>
            </a:r>
          </a:p>
          <a:p>
            <a:r>
              <a:rPr kumimoji="1" lang="en-US" altLang="zh-CN" dirty="0" smtClean="0">
                <a:latin typeface="Gill Sans Light"/>
                <a:cs typeface="Gill Sans Light"/>
              </a:rPr>
              <a:t>The storage of graph model</a:t>
            </a:r>
          </a:p>
          <a:p>
            <a:r>
              <a:rPr kumimoji="1" lang="en-US" altLang="zh-CN" dirty="0" smtClean="0">
                <a:latin typeface="Gill Sans Light"/>
                <a:cs typeface="Gill Sans Light"/>
              </a:rPr>
              <a:t>Graph-Parallel processing</a:t>
            </a:r>
          </a:p>
          <a:p>
            <a:pPr lvl="1"/>
            <a:r>
              <a:rPr kumimoji="1" lang="en-US" altLang="zh-CN" dirty="0" smtClean="0">
                <a:latin typeface="Gill Sans Light"/>
                <a:cs typeface="Gill Sans Light"/>
              </a:rPr>
              <a:t>Gather part</a:t>
            </a:r>
          </a:p>
          <a:p>
            <a:pPr lvl="1"/>
            <a:r>
              <a:rPr kumimoji="1" lang="en-US" altLang="zh-CN" dirty="0" smtClean="0">
                <a:latin typeface="Gill Sans Light"/>
                <a:cs typeface="Gill Sans Light"/>
              </a:rPr>
              <a:t>Apply and Scatter parts</a:t>
            </a:r>
            <a:endParaRPr kumimoji="1" lang="zh-CN" altLang="en-US" dirty="0">
              <a:latin typeface="Gill Sans Light"/>
              <a:cs typeface="Gill Sans Ligh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>
                <a:latin typeface="Gill Sans Light"/>
                <a:cs typeface="Gill Sans Light"/>
              </a:rPr>
              <a:t>TODO</a:t>
            </a:r>
            <a:endParaRPr kumimoji="1" lang="zh-CN" altLang="en-US" sz="3000" dirty="0">
              <a:latin typeface="Gill Sans Light"/>
              <a:cs typeface="Gill Sans Light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Gill Sans Light"/>
                <a:cs typeface="Gill Sans Light"/>
              </a:rPr>
              <a:t>Integrated into YARN</a:t>
            </a:r>
          </a:p>
          <a:p>
            <a:r>
              <a:rPr kumimoji="1" lang="en-US" altLang="zh-CN" dirty="0" smtClean="0">
                <a:latin typeface="Gill Sans Light"/>
                <a:cs typeface="Gill Sans Light"/>
              </a:rPr>
              <a:t>Speed test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6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Gill Sans Light"/>
                <a:cs typeface="Gill Sans Light"/>
              </a:rPr>
              <a:t>S</a:t>
            </a:r>
            <a:r>
              <a:rPr lang="en-US" altLang="zh-CN" sz="4800" b="1" dirty="0" smtClean="0">
                <a:latin typeface="Gill Sans Light"/>
                <a:cs typeface="Gill Sans Light"/>
              </a:rPr>
              <a:t>ummary</a:t>
            </a:r>
            <a:endParaRPr lang="en-US" sz="4800" b="1" dirty="0">
              <a:latin typeface="Gill Sans Light"/>
              <a:cs typeface="Gill Sans Ligh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04539"/>
              </p:ext>
            </p:extLst>
          </p:nvPr>
        </p:nvGraphicFramePr>
        <p:xfrm>
          <a:off x="228599" y="2743200"/>
          <a:ext cx="8686800" cy="25907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38401"/>
                <a:gridCol w="2133600"/>
                <a:gridCol w="1943099"/>
                <a:gridCol w="21717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chemeClr val="accent2"/>
                          </a:solidFill>
                          <a:latin typeface="Gill Sans Light"/>
                          <a:cs typeface="Gill Sans Light"/>
                        </a:rPr>
                        <a:t>GraphCloud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rgbClr val="C0504D"/>
                          </a:solidFill>
                          <a:latin typeface="Gill Sans Light"/>
                          <a:cs typeface="Gill Sans Light"/>
                        </a:rPr>
                        <a:t>GraphLab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rgbClr val="C0504D"/>
                          </a:solidFill>
                          <a:latin typeface="Gill Sans Light"/>
                          <a:cs typeface="Gill Sans Light"/>
                        </a:rPr>
                        <a:t>GraphX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Gill Sans Light"/>
                          <a:cs typeface="Gill Sans Light"/>
                        </a:rPr>
                        <a:t>API</a:t>
                      </a:r>
                      <a:endParaRPr lang="en-US" altLang="zh-CN" sz="2800" b="1" dirty="0" smtClean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Table API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Graph API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Table </a:t>
                      </a:r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API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Gill Sans Light"/>
                          <a:cs typeface="Gill Sans Light"/>
                        </a:rPr>
                        <a:t>Platform</a:t>
                      </a:r>
                      <a:endParaRPr lang="zh-CN" altLang="en-US" sz="2800" b="1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YARN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--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YARN/--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Gill Sans Light"/>
                          <a:cs typeface="Gill Sans Light"/>
                        </a:rPr>
                        <a:t>Shared state</a:t>
                      </a:r>
                      <a:endParaRPr lang="zh-CN" altLang="en-US" sz="2800" b="1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Gill Sans Light"/>
                          <a:cs typeface="Gill Sans Light"/>
                        </a:rPr>
                        <a:t>HBase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Memory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RDDs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Gill Sans Light"/>
                          <a:cs typeface="Gill Sans Light"/>
                        </a:rPr>
                        <a:t>Communication</a:t>
                      </a:r>
                      <a:endParaRPr lang="zh-CN" altLang="en-US" sz="2800" b="1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latin typeface="Gill Sans Light"/>
                          <a:cs typeface="Gill Sans Light"/>
                        </a:rPr>
                        <a:t>Akka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MPI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Gill Sans Light"/>
                          <a:cs typeface="Gill Sans Light"/>
                        </a:rPr>
                        <a:t>RPC</a:t>
                      </a:r>
                      <a:endParaRPr lang="zh-CN" altLang="en-US" sz="28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16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Triangle Counting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21162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Count the triangles passing through each vertex: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Gill Sans Light"/>
              <a:cs typeface="Gill Sans Light"/>
            </a:endParaRPr>
          </a:p>
          <a:p>
            <a:endParaRPr lang="en-US" dirty="0">
              <a:latin typeface="Gill Sans Light"/>
              <a:cs typeface="Gill Sans Light"/>
            </a:endParaRPr>
          </a:p>
          <a:p>
            <a:r>
              <a:rPr lang="en-US" dirty="0" smtClean="0">
                <a:latin typeface="Gill Sans Light"/>
                <a:cs typeface="Gill Sans Light"/>
              </a:rPr>
              <a:t>Measures “cohesiveness” of local community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787452" y="4678362"/>
            <a:ext cx="1672652" cy="1508580"/>
            <a:chOff x="4735855" y="2922929"/>
            <a:chExt cx="2644978" cy="2385529"/>
          </a:xfrm>
        </p:grpSpPr>
        <p:cxnSp>
          <p:nvCxnSpPr>
            <p:cNvPr id="28" name="Straight Connector 27"/>
            <p:cNvCxnSpPr>
              <a:stCxn id="43" idx="1"/>
              <a:endCxn id="49" idx="6"/>
            </p:cNvCxnSpPr>
            <p:nvPr/>
          </p:nvCxnSpPr>
          <p:spPr>
            <a:xfrm flipH="1">
              <a:off x="5061363" y="3949290"/>
              <a:ext cx="1255863" cy="6068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59" idx="6"/>
              <a:endCxn id="53" idx="6"/>
            </p:cNvCxnSpPr>
            <p:nvPr/>
          </p:nvCxnSpPr>
          <p:spPr>
            <a:xfrm flipH="1">
              <a:off x="5296933" y="3936134"/>
              <a:ext cx="463823" cy="276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3" idx="6"/>
              <a:endCxn id="49" idx="6"/>
            </p:cNvCxnSpPr>
            <p:nvPr/>
          </p:nvCxnSpPr>
          <p:spPr>
            <a:xfrm flipH="1">
              <a:off x="5061363" y="4212237"/>
              <a:ext cx="235570" cy="3438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55" idx="8"/>
              <a:endCxn id="51" idx="8"/>
            </p:cNvCxnSpPr>
            <p:nvPr/>
          </p:nvCxnSpPr>
          <p:spPr>
            <a:xfrm>
              <a:off x="6730866" y="4180310"/>
              <a:ext cx="353988" cy="309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7" idx="8"/>
              <a:endCxn id="59" idx="6"/>
            </p:cNvCxnSpPr>
            <p:nvPr/>
          </p:nvCxnSpPr>
          <p:spPr>
            <a:xfrm flipH="1" flipV="1">
              <a:off x="5760756" y="3936134"/>
              <a:ext cx="549932" cy="30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7" idx="6"/>
              <a:endCxn id="49" idx="6"/>
            </p:cNvCxnSpPr>
            <p:nvPr/>
          </p:nvCxnSpPr>
          <p:spPr>
            <a:xfrm flipH="1" flipV="1">
              <a:off x="5061363" y="4556098"/>
              <a:ext cx="984204" cy="50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7" idx="6"/>
              <a:endCxn id="51" idx="8"/>
            </p:cNvCxnSpPr>
            <p:nvPr/>
          </p:nvCxnSpPr>
          <p:spPr>
            <a:xfrm flipV="1">
              <a:off x="6045567" y="4489464"/>
              <a:ext cx="1039287" cy="1174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7" idx="6"/>
              <a:endCxn id="59" idx="6"/>
            </p:cNvCxnSpPr>
            <p:nvPr/>
          </p:nvCxnSpPr>
          <p:spPr>
            <a:xfrm flipH="1" flipV="1">
              <a:off x="5760756" y="3936134"/>
              <a:ext cx="284811" cy="6707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7" idx="6"/>
              <a:endCxn id="53" idx="6"/>
            </p:cNvCxnSpPr>
            <p:nvPr/>
          </p:nvCxnSpPr>
          <p:spPr>
            <a:xfrm flipH="1" flipV="1">
              <a:off x="5296933" y="4212237"/>
              <a:ext cx="748634" cy="394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435248" y="292292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58" name="Oval 57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144511" y="2955188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56" name="Oval 55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64689" y="3169025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54" name="Oval 53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971425" y="3199032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52" name="Oval 51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918677" y="347817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50" name="Oval 49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735855" y="3542893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48" name="Oval 47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9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3" name="Freeform 42"/>
            <p:cNvSpPr/>
            <p:nvPr/>
          </p:nvSpPr>
          <p:spPr>
            <a:xfrm>
              <a:off x="6022258" y="3949290"/>
              <a:ext cx="721032" cy="663678"/>
            </a:xfrm>
            <a:custGeom>
              <a:avLst/>
              <a:gdLst>
                <a:gd name="connsiteX0" fmla="*/ 0 w 721032"/>
                <a:gd name="connsiteY0" fmla="*/ 663678 h 663678"/>
                <a:gd name="connsiteX1" fmla="*/ 294968 w 721032"/>
                <a:gd name="connsiteY1" fmla="*/ 0 h 663678"/>
                <a:gd name="connsiteX2" fmla="*/ 721032 w 721032"/>
                <a:gd name="connsiteY2" fmla="*/ 229420 h 663678"/>
                <a:gd name="connsiteX3" fmla="*/ 0 w 721032"/>
                <a:gd name="connsiteY3" fmla="*/ 663678 h 663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032" h="663678">
                  <a:moveTo>
                    <a:pt x="0" y="663678"/>
                  </a:moveTo>
                  <a:lnTo>
                    <a:pt x="294968" y="0"/>
                  </a:lnTo>
                  <a:lnTo>
                    <a:pt x="721032" y="229420"/>
                  </a:lnTo>
                  <a:lnTo>
                    <a:pt x="0" y="663678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720059" y="3593687"/>
              <a:ext cx="462156" cy="1013205"/>
              <a:chOff x="3953558" y="579521"/>
              <a:chExt cx="2779560" cy="6093752"/>
            </a:xfrm>
            <a:solidFill>
              <a:schemeClr val="accent2"/>
            </a:solidFill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46" name="Oval 45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7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097342" y="4662127"/>
              <a:ext cx="2138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More Triangles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Stronger Community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4693115"/>
            <a:ext cx="1672652" cy="1507366"/>
            <a:chOff x="1248681" y="2924849"/>
            <a:chExt cx="2644978" cy="2383609"/>
          </a:xfrm>
        </p:grpSpPr>
        <p:cxnSp>
          <p:nvCxnSpPr>
            <p:cNvPr id="61" name="Straight Connector 60"/>
            <p:cNvCxnSpPr>
              <a:stCxn id="81" idx="6"/>
              <a:endCxn id="77" idx="6"/>
            </p:cNvCxnSpPr>
            <p:nvPr/>
          </p:nvCxnSpPr>
          <p:spPr>
            <a:xfrm flipH="1" flipV="1">
              <a:off x="1574189" y="4558018"/>
              <a:ext cx="984204" cy="507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81" idx="6"/>
              <a:endCxn id="85" idx="8"/>
            </p:cNvCxnSpPr>
            <p:nvPr/>
          </p:nvCxnSpPr>
          <p:spPr>
            <a:xfrm flipV="1">
              <a:off x="2558393" y="4182230"/>
              <a:ext cx="685299" cy="4265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81" idx="6"/>
              <a:endCxn id="79" idx="8"/>
            </p:cNvCxnSpPr>
            <p:nvPr/>
          </p:nvCxnSpPr>
          <p:spPr>
            <a:xfrm flipV="1">
              <a:off x="2558393" y="4491384"/>
              <a:ext cx="1039287" cy="1174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87" idx="8"/>
            </p:cNvCxnSpPr>
            <p:nvPr/>
          </p:nvCxnSpPr>
          <p:spPr>
            <a:xfrm flipV="1">
              <a:off x="2573751" y="3968393"/>
              <a:ext cx="249763" cy="6404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81" idx="6"/>
              <a:endCxn id="89" idx="6"/>
            </p:cNvCxnSpPr>
            <p:nvPr/>
          </p:nvCxnSpPr>
          <p:spPr>
            <a:xfrm flipH="1" flipV="1">
              <a:off x="2273582" y="3938054"/>
              <a:ext cx="284811" cy="6707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81" idx="6"/>
              <a:endCxn id="83" idx="6"/>
            </p:cNvCxnSpPr>
            <p:nvPr/>
          </p:nvCxnSpPr>
          <p:spPr>
            <a:xfrm flipH="1" flipV="1">
              <a:off x="1809759" y="4214157"/>
              <a:ext cx="748634" cy="3946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1948074" y="292484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88" name="Oval 87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657337" y="2957108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86" name="Oval 85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077515" y="3170945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84" name="Oval 83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484251" y="3200952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82" name="Oval 81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232885" y="3595607"/>
              <a:ext cx="462156" cy="1013205"/>
              <a:chOff x="3953558" y="579521"/>
              <a:chExt cx="2779560" cy="6093752"/>
            </a:xfrm>
            <a:solidFill>
              <a:schemeClr val="accent4">
                <a:lumMod val="75000"/>
              </a:schemeClr>
            </a:solidFill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80" name="Oval 79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grpFill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3431503" y="3480099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78" name="Oval 77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9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248681" y="3544813"/>
              <a:ext cx="462156" cy="1013205"/>
              <a:chOff x="3953558" y="579521"/>
              <a:chExt cx="2779560" cy="6093752"/>
            </a:xfrm>
            <a:scene3d>
              <a:camera prst="isometricOffAxis2Left"/>
              <a:lightRig rig="threePt" dir="t">
                <a:rot lat="0" lon="0" rev="21300000"/>
              </a:lightRig>
            </a:scene3d>
          </p:grpSpPr>
          <p:sp>
            <p:nvSpPr>
              <p:cNvPr id="76" name="Oval 75"/>
              <p:cNvSpPr/>
              <p:nvPr/>
            </p:nvSpPr>
            <p:spPr>
              <a:xfrm>
                <a:off x="4816706" y="579521"/>
                <a:ext cx="1186932" cy="1186932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9"/>
              <p:cNvSpPr/>
              <p:nvPr/>
            </p:nvSpPr>
            <p:spPr>
              <a:xfrm>
                <a:off x="3953558" y="1916544"/>
                <a:ext cx="2779560" cy="4756729"/>
              </a:xfrm>
              <a:custGeom>
                <a:avLst/>
                <a:gdLst>
                  <a:gd name="connsiteX0" fmla="*/ 0 w 1062182"/>
                  <a:gd name="connsiteY0" fmla="*/ 0 h 2355272"/>
                  <a:gd name="connsiteX1" fmla="*/ 1062182 w 1062182"/>
                  <a:gd name="connsiteY1" fmla="*/ 0 h 2355272"/>
                  <a:gd name="connsiteX2" fmla="*/ 1062182 w 1062182"/>
                  <a:gd name="connsiteY2" fmla="*/ 2355272 h 2355272"/>
                  <a:gd name="connsiteX3" fmla="*/ 0 w 1062182"/>
                  <a:gd name="connsiteY3" fmla="*/ 2355272 h 2355272"/>
                  <a:gd name="connsiteX4" fmla="*/ 0 w 1062182"/>
                  <a:gd name="connsiteY4" fmla="*/ 0 h 2355272"/>
                  <a:gd name="connsiteX0" fmla="*/ 300182 w 1362364"/>
                  <a:gd name="connsiteY0" fmla="*/ 0 h 2355272"/>
                  <a:gd name="connsiteX1" fmla="*/ 1362364 w 1362364"/>
                  <a:gd name="connsiteY1" fmla="*/ 0 h 2355272"/>
                  <a:gd name="connsiteX2" fmla="*/ 1362364 w 1362364"/>
                  <a:gd name="connsiteY2" fmla="*/ 2355272 h 2355272"/>
                  <a:gd name="connsiteX3" fmla="*/ 300182 w 1362364"/>
                  <a:gd name="connsiteY3" fmla="*/ 2355272 h 2355272"/>
                  <a:gd name="connsiteX4" fmla="*/ 0 w 1362364"/>
                  <a:gd name="connsiteY4" fmla="*/ 277090 h 2355272"/>
                  <a:gd name="connsiteX5" fmla="*/ 300182 w 1362364"/>
                  <a:gd name="connsiteY5" fmla="*/ 0 h 2355272"/>
                  <a:gd name="connsiteX0" fmla="*/ 303141 w 1365323"/>
                  <a:gd name="connsiteY0" fmla="*/ 0 h 2355272"/>
                  <a:gd name="connsiteX1" fmla="*/ 1365323 w 1365323"/>
                  <a:gd name="connsiteY1" fmla="*/ 0 h 2355272"/>
                  <a:gd name="connsiteX2" fmla="*/ 1365323 w 1365323"/>
                  <a:gd name="connsiteY2" fmla="*/ 2355272 h 2355272"/>
                  <a:gd name="connsiteX3" fmla="*/ 303141 w 1365323"/>
                  <a:gd name="connsiteY3" fmla="*/ 2355272 h 2355272"/>
                  <a:gd name="connsiteX4" fmla="*/ 268504 w 1365323"/>
                  <a:gd name="connsiteY4" fmla="*/ 588818 h 2355272"/>
                  <a:gd name="connsiteX5" fmla="*/ 2959 w 1365323"/>
                  <a:gd name="connsiteY5" fmla="*/ 277090 h 2355272"/>
                  <a:gd name="connsiteX6" fmla="*/ 303141 w 1365323"/>
                  <a:gd name="connsiteY6" fmla="*/ 0 h 2355272"/>
                  <a:gd name="connsiteX0" fmla="*/ 670890 w 1733072"/>
                  <a:gd name="connsiteY0" fmla="*/ 0 h 2355272"/>
                  <a:gd name="connsiteX1" fmla="*/ 1733072 w 1733072"/>
                  <a:gd name="connsiteY1" fmla="*/ 0 h 2355272"/>
                  <a:gd name="connsiteX2" fmla="*/ 1733072 w 1733072"/>
                  <a:gd name="connsiteY2" fmla="*/ 2355272 h 2355272"/>
                  <a:gd name="connsiteX3" fmla="*/ 670890 w 1733072"/>
                  <a:gd name="connsiteY3" fmla="*/ 2355272 h 2355272"/>
                  <a:gd name="connsiteX4" fmla="*/ 636253 w 1733072"/>
                  <a:gd name="connsiteY4" fmla="*/ 588818 h 2355272"/>
                  <a:gd name="connsiteX5" fmla="*/ 1254 w 1733072"/>
                  <a:gd name="connsiteY5" fmla="*/ 253999 h 2355272"/>
                  <a:gd name="connsiteX6" fmla="*/ 670890 w 1733072"/>
                  <a:gd name="connsiteY6" fmla="*/ 0 h 2355272"/>
                  <a:gd name="connsiteX0" fmla="*/ 714702 w 1776884"/>
                  <a:gd name="connsiteY0" fmla="*/ 0 h 2355272"/>
                  <a:gd name="connsiteX1" fmla="*/ 1776884 w 1776884"/>
                  <a:gd name="connsiteY1" fmla="*/ 0 h 2355272"/>
                  <a:gd name="connsiteX2" fmla="*/ 1776884 w 1776884"/>
                  <a:gd name="connsiteY2" fmla="*/ 2355272 h 2355272"/>
                  <a:gd name="connsiteX3" fmla="*/ 714702 w 1776884"/>
                  <a:gd name="connsiteY3" fmla="*/ 2355272 h 2355272"/>
                  <a:gd name="connsiteX4" fmla="*/ 680065 w 1776884"/>
                  <a:gd name="connsiteY4" fmla="*/ 588818 h 2355272"/>
                  <a:gd name="connsiteX5" fmla="*/ 91248 w 1776884"/>
                  <a:gd name="connsiteY5" fmla="*/ 1050636 h 2355272"/>
                  <a:gd name="connsiteX6" fmla="*/ 45066 w 1776884"/>
                  <a:gd name="connsiteY6" fmla="*/ 253999 h 2355272"/>
                  <a:gd name="connsiteX7" fmla="*/ 714702 w 1776884"/>
                  <a:gd name="connsiteY7" fmla="*/ 0 h 2355272"/>
                  <a:gd name="connsiteX0" fmla="*/ 699793 w 1761975"/>
                  <a:gd name="connsiteY0" fmla="*/ 0 h 2355272"/>
                  <a:gd name="connsiteX1" fmla="*/ 1761975 w 1761975"/>
                  <a:gd name="connsiteY1" fmla="*/ 0 h 2355272"/>
                  <a:gd name="connsiteX2" fmla="*/ 1761975 w 1761975"/>
                  <a:gd name="connsiteY2" fmla="*/ 2355272 h 2355272"/>
                  <a:gd name="connsiteX3" fmla="*/ 699793 w 1761975"/>
                  <a:gd name="connsiteY3" fmla="*/ 2355272 h 2355272"/>
                  <a:gd name="connsiteX4" fmla="*/ 665156 w 1761975"/>
                  <a:gd name="connsiteY4" fmla="*/ 588818 h 2355272"/>
                  <a:gd name="connsiteX5" fmla="*/ 341884 w 1761975"/>
                  <a:gd name="connsiteY5" fmla="*/ 658090 h 2355272"/>
                  <a:gd name="connsiteX6" fmla="*/ 76339 w 1761975"/>
                  <a:gd name="connsiteY6" fmla="*/ 1050636 h 2355272"/>
                  <a:gd name="connsiteX7" fmla="*/ 30157 w 1761975"/>
                  <a:gd name="connsiteY7" fmla="*/ 253999 h 2355272"/>
                  <a:gd name="connsiteX8" fmla="*/ 699793 w 1761975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409415 w 1829506"/>
                  <a:gd name="connsiteY5" fmla="*/ 658090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501778 w 1829506"/>
                  <a:gd name="connsiteY5" fmla="*/ 669635 h 2355272"/>
                  <a:gd name="connsiteX6" fmla="*/ 16870 w 1829506"/>
                  <a:gd name="connsiteY6" fmla="*/ 2239818 h 2355272"/>
                  <a:gd name="connsiteX7" fmla="*/ 97688 w 1829506"/>
                  <a:gd name="connsiteY7" fmla="*/ 253999 h 2355272"/>
                  <a:gd name="connsiteX8" fmla="*/ 767324 w 1829506"/>
                  <a:gd name="connsiteY8" fmla="*/ 0 h 2355272"/>
                  <a:gd name="connsiteX0" fmla="*/ 767324 w 1829506"/>
                  <a:gd name="connsiteY0" fmla="*/ 0 h 2355272"/>
                  <a:gd name="connsiteX1" fmla="*/ 1829506 w 1829506"/>
                  <a:gd name="connsiteY1" fmla="*/ 0 h 2355272"/>
                  <a:gd name="connsiteX2" fmla="*/ 1829506 w 1829506"/>
                  <a:gd name="connsiteY2" fmla="*/ 2355272 h 2355272"/>
                  <a:gd name="connsiteX3" fmla="*/ 767324 w 1829506"/>
                  <a:gd name="connsiteY3" fmla="*/ 2355272 h 2355272"/>
                  <a:gd name="connsiteX4" fmla="*/ 732687 w 1829506"/>
                  <a:gd name="connsiteY4" fmla="*/ 588818 h 2355272"/>
                  <a:gd name="connsiteX5" fmla="*/ 16870 w 1829506"/>
                  <a:gd name="connsiteY5" fmla="*/ 2239818 h 2355272"/>
                  <a:gd name="connsiteX6" fmla="*/ 97688 w 1829506"/>
                  <a:gd name="connsiteY6" fmla="*/ 253999 h 2355272"/>
                  <a:gd name="connsiteX7" fmla="*/ 767324 w 1829506"/>
                  <a:gd name="connsiteY7" fmla="*/ 0 h 2355272"/>
                  <a:gd name="connsiteX0" fmla="*/ 754974 w 1817156"/>
                  <a:gd name="connsiteY0" fmla="*/ 0 h 2355272"/>
                  <a:gd name="connsiteX1" fmla="*/ 1817156 w 1817156"/>
                  <a:gd name="connsiteY1" fmla="*/ 0 h 2355272"/>
                  <a:gd name="connsiteX2" fmla="*/ 1817156 w 1817156"/>
                  <a:gd name="connsiteY2" fmla="*/ 2355272 h 2355272"/>
                  <a:gd name="connsiteX3" fmla="*/ 754974 w 1817156"/>
                  <a:gd name="connsiteY3" fmla="*/ 2355272 h 2355272"/>
                  <a:gd name="connsiteX4" fmla="*/ 720337 w 1817156"/>
                  <a:gd name="connsiteY4" fmla="*/ 588818 h 2355272"/>
                  <a:gd name="connsiteX5" fmla="*/ 4520 w 1817156"/>
                  <a:gd name="connsiteY5" fmla="*/ 2239818 h 2355272"/>
                  <a:gd name="connsiteX6" fmla="*/ 350884 w 1817156"/>
                  <a:gd name="connsiteY6" fmla="*/ 288636 h 2355272"/>
                  <a:gd name="connsiteX7" fmla="*/ 754974 w 1817156"/>
                  <a:gd name="connsiteY7" fmla="*/ 0 h 2355272"/>
                  <a:gd name="connsiteX0" fmla="*/ 982218 w 2044400"/>
                  <a:gd name="connsiteY0" fmla="*/ 0 h 2355272"/>
                  <a:gd name="connsiteX1" fmla="*/ 2044400 w 2044400"/>
                  <a:gd name="connsiteY1" fmla="*/ 0 h 2355272"/>
                  <a:gd name="connsiteX2" fmla="*/ 2044400 w 2044400"/>
                  <a:gd name="connsiteY2" fmla="*/ 2355272 h 2355272"/>
                  <a:gd name="connsiteX3" fmla="*/ 982218 w 2044400"/>
                  <a:gd name="connsiteY3" fmla="*/ 2355272 h 2355272"/>
                  <a:gd name="connsiteX4" fmla="*/ 947581 w 2044400"/>
                  <a:gd name="connsiteY4" fmla="*/ 588818 h 2355272"/>
                  <a:gd name="connsiteX5" fmla="*/ 231764 w 2044400"/>
                  <a:gd name="connsiteY5" fmla="*/ 2239818 h 2355272"/>
                  <a:gd name="connsiteX6" fmla="*/ 12400 w 2044400"/>
                  <a:gd name="connsiteY6" fmla="*/ 1870363 h 2355272"/>
                  <a:gd name="connsiteX7" fmla="*/ 578128 w 2044400"/>
                  <a:gd name="connsiteY7" fmla="*/ 288636 h 2355272"/>
                  <a:gd name="connsiteX8" fmla="*/ 982218 w 2044400"/>
                  <a:gd name="connsiteY8" fmla="*/ 0 h 2355272"/>
                  <a:gd name="connsiteX0" fmla="*/ 975088 w 2037270"/>
                  <a:gd name="connsiteY0" fmla="*/ 0 h 2355272"/>
                  <a:gd name="connsiteX1" fmla="*/ 2037270 w 2037270"/>
                  <a:gd name="connsiteY1" fmla="*/ 0 h 2355272"/>
                  <a:gd name="connsiteX2" fmla="*/ 2037270 w 2037270"/>
                  <a:gd name="connsiteY2" fmla="*/ 2355272 h 2355272"/>
                  <a:gd name="connsiteX3" fmla="*/ 975088 w 2037270"/>
                  <a:gd name="connsiteY3" fmla="*/ 2355272 h 2355272"/>
                  <a:gd name="connsiteX4" fmla="*/ 940451 w 2037270"/>
                  <a:gd name="connsiteY4" fmla="*/ 588818 h 2355272"/>
                  <a:gd name="connsiteX5" fmla="*/ 501725 w 2037270"/>
                  <a:gd name="connsiteY5" fmla="*/ 2216727 h 2355272"/>
                  <a:gd name="connsiteX6" fmla="*/ 5270 w 2037270"/>
                  <a:gd name="connsiteY6" fmla="*/ 1870363 h 2355272"/>
                  <a:gd name="connsiteX7" fmla="*/ 570998 w 2037270"/>
                  <a:gd name="connsiteY7" fmla="*/ 288636 h 2355272"/>
                  <a:gd name="connsiteX8" fmla="*/ 975088 w 2037270"/>
                  <a:gd name="connsiteY8" fmla="*/ 0 h 2355272"/>
                  <a:gd name="connsiteX0" fmla="*/ 883988 w 1946170"/>
                  <a:gd name="connsiteY0" fmla="*/ 0 h 2355272"/>
                  <a:gd name="connsiteX1" fmla="*/ 1946170 w 1946170"/>
                  <a:gd name="connsiteY1" fmla="*/ 0 h 2355272"/>
                  <a:gd name="connsiteX2" fmla="*/ 1946170 w 1946170"/>
                  <a:gd name="connsiteY2" fmla="*/ 2355272 h 2355272"/>
                  <a:gd name="connsiteX3" fmla="*/ 883988 w 1946170"/>
                  <a:gd name="connsiteY3" fmla="*/ 2355272 h 2355272"/>
                  <a:gd name="connsiteX4" fmla="*/ 849351 w 1946170"/>
                  <a:gd name="connsiteY4" fmla="*/ 588818 h 2355272"/>
                  <a:gd name="connsiteX5" fmla="*/ 410625 w 1946170"/>
                  <a:gd name="connsiteY5" fmla="*/ 2216727 h 2355272"/>
                  <a:gd name="connsiteX6" fmla="*/ 6533 w 1946170"/>
                  <a:gd name="connsiteY6" fmla="*/ 1881909 h 2355272"/>
                  <a:gd name="connsiteX7" fmla="*/ 479898 w 1946170"/>
                  <a:gd name="connsiteY7" fmla="*/ 288636 h 2355272"/>
                  <a:gd name="connsiteX8" fmla="*/ 883988 w 1946170"/>
                  <a:gd name="connsiteY8" fmla="*/ 0 h 2355272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653079 w 1946170"/>
                  <a:gd name="connsiteY3" fmla="*/ 4687453 h 4687453"/>
                  <a:gd name="connsiteX4" fmla="*/ 849351 w 1946170"/>
                  <a:gd name="connsiteY4" fmla="*/ 588818 h 4687453"/>
                  <a:gd name="connsiteX5" fmla="*/ 410625 w 1946170"/>
                  <a:gd name="connsiteY5" fmla="*/ 2216727 h 4687453"/>
                  <a:gd name="connsiteX6" fmla="*/ 6533 w 1946170"/>
                  <a:gd name="connsiteY6" fmla="*/ 1881909 h 4687453"/>
                  <a:gd name="connsiteX7" fmla="*/ 479898 w 1946170"/>
                  <a:gd name="connsiteY7" fmla="*/ 288636 h 4687453"/>
                  <a:gd name="connsiteX8" fmla="*/ 883988 w 1946170"/>
                  <a:gd name="connsiteY8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999443 w 1946170"/>
                  <a:gd name="connsiteY3" fmla="*/ 4595090 h 4687453"/>
                  <a:gd name="connsiteX4" fmla="*/ 653079 w 1946170"/>
                  <a:gd name="connsiteY4" fmla="*/ 4687453 h 4687453"/>
                  <a:gd name="connsiteX5" fmla="*/ 849351 w 1946170"/>
                  <a:gd name="connsiteY5" fmla="*/ 588818 h 4687453"/>
                  <a:gd name="connsiteX6" fmla="*/ 410625 w 1946170"/>
                  <a:gd name="connsiteY6" fmla="*/ 2216727 h 4687453"/>
                  <a:gd name="connsiteX7" fmla="*/ 6533 w 1946170"/>
                  <a:gd name="connsiteY7" fmla="*/ 1881909 h 4687453"/>
                  <a:gd name="connsiteX8" fmla="*/ 479898 w 1946170"/>
                  <a:gd name="connsiteY8" fmla="*/ 288636 h 4687453"/>
                  <a:gd name="connsiteX9" fmla="*/ 883988 w 1946170"/>
                  <a:gd name="connsiteY9" fmla="*/ 0 h 4687453"/>
                  <a:gd name="connsiteX0" fmla="*/ 883988 w 1946170"/>
                  <a:gd name="connsiteY0" fmla="*/ 0 h 4687453"/>
                  <a:gd name="connsiteX1" fmla="*/ 1946170 w 1946170"/>
                  <a:gd name="connsiteY1" fmla="*/ 0 h 4687453"/>
                  <a:gd name="connsiteX2" fmla="*/ 1946170 w 1946170"/>
                  <a:gd name="connsiteY2" fmla="*/ 2355272 h 4687453"/>
                  <a:gd name="connsiteX3" fmla="*/ 1507443 w 1946170"/>
                  <a:gd name="connsiteY3" fmla="*/ 2528454 h 4687453"/>
                  <a:gd name="connsiteX4" fmla="*/ 999443 w 1946170"/>
                  <a:gd name="connsiteY4" fmla="*/ 4595090 h 4687453"/>
                  <a:gd name="connsiteX5" fmla="*/ 653079 w 1946170"/>
                  <a:gd name="connsiteY5" fmla="*/ 4687453 h 4687453"/>
                  <a:gd name="connsiteX6" fmla="*/ 849351 w 1946170"/>
                  <a:gd name="connsiteY6" fmla="*/ 588818 h 4687453"/>
                  <a:gd name="connsiteX7" fmla="*/ 410625 w 1946170"/>
                  <a:gd name="connsiteY7" fmla="*/ 2216727 h 4687453"/>
                  <a:gd name="connsiteX8" fmla="*/ 6533 w 1946170"/>
                  <a:gd name="connsiteY8" fmla="*/ 1881909 h 4687453"/>
                  <a:gd name="connsiteX9" fmla="*/ 479898 w 1946170"/>
                  <a:gd name="connsiteY9" fmla="*/ 288636 h 4687453"/>
                  <a:gd name="connsiteX10" fmla="*/ 883988 w 1946170"/>
                  <a:gd name="connsiteY10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1946170 w 2361807"/>
                  <a:gd name="connsiteY3" fmla="*/ 2355272 h 4687453"/>
                  <a:gd name="connsiteX4" fmla="*/ 1507443 w 2361807"/>
                  <a:gd name="connsiteY4" fmla="*/ 2528454 h 4687453"/>
                  <a:gd name="connsiteX5" fmla="*/ 999443 w 2361807"/>
                  <a:gd name="connsiteY5" fmla="*/ 4595090 h 4687453"/>
                  <a:gd name="connsiteX6" fmla="*/ 653079 w 2361807"/>
                  <a:gd name="connsiteY6" fmla="*/ 4687453 h 4687453"/>
                  <a:gd name="connsiteX7" fmla="*/ 849351 w 2361807"/>
                  <a:gd name="connsiteY7" fmla="*/ 588818 h 4687453"/>
                  <a:gd name="connsiteX8" fmla="*/ 410625 w 2361807"/>
                  <a:gd name="connsiteY8" fmla="*/ 2216727 h 4687453"/>
                  <a:gd name="connsiteX9" fmla="*/ 6533 w 2361807"/>
                  <a:gd name="connsiteY9" fmla="*/ 1881909 h 4687453"/>
                  <a:gd name="connsiteX10" fmla="*/ 479898 w 2361807"/>
                  <a:gd name="connsiteY10" fmla="*/ 288636 h 4687453"/>
                  <a:gd name="connsiteX11" fmla="*/ 883988 w 2361807"/>
                  <a:gd name="connsiteY11" fmla="*/ 0 h 4687453"/>
                  <a:gd name="connsiteX0" fmla="*/ 883988 w 2361807"/>
                  <a:gd name="connsiteY0" fmla="*/ 0 h 4687453"/>
                  <a:gd name="connsiteX1" fmla="*/ 1946170 w 2361807"/>
                  <a:gd name="connsiteY1" fmla="*/ 0 h 4687453"/>
                  <a:gd name="connsiteX2" fmla="*/ 2361807 w 2361807"/>
                  <a:gd name="connsiteY2" fmla="*/ 288636 h 4687453"/>
                  <a:gd name="connsiteX3" fmla="*/ 2026988 w 2361807"/>
                  <a:gd name="connsiteY3" fmla="*/ 681181 h 4687453"/>
                  <a:gd name="connsiteX4" fmla="*/ 1946170 w 2361807"/>
                  <a:gd name="connsiteY4" fmla="*/ 2355272 h 4687453"/>
                  <a:gd name="connsiteX5" fmla="*/ 1507443 w 2361807"/>
                  <a:gd name="connsiteY5" fmla="*/ 2528454 h 4687453"/>
                  <a:gd name="connsiteX6" fmla="*/ 999443 w 2361807"/>
                  <a:gd name="connsiteY6" fmla="*/ 4595090 h 4687453"/>
                  <a:gd name="connsiteX7" fmla="*/ 653079 w 2361807"/>
                  <a:gd name="connsiteY7" fmla="*/ 4687453 h 4687453"/>
                  <a:gd name="connsiteX8" fmla="*/ 849351 w 2361807"/>
                  <a:gd name="connsiteY8" fmla="*/ 588818 h 4687453"/>
                  <a:gd name="connsiteX9" fmla="*/ 410625 w 2361807"/>
                  <a:gd name="connsiteY9" fmla="*/ 2216727 h 4687453"/>
                  <a:gd name="connsiteX10" fmla="*/ 6533 w 2361807"/>
                  <a:gd name="connsiteY10" fmla="*/ 1881909 h 4687453"/>
                  <a:gd name="connsiteX11" fmla="*/ 479898 w 2361807"/>
                  <a:gd name="connsiteY11" fmla="*/ 288636 h 4687453"/>
                  <a:gd name="connsiteX12" fmla="*/ 883988 w 2361807"/>
                  <a:gd name="connsiteY12" fmla="*/ 0 h 4687453"/>
                  <a:gd name="connsiteX0" fmla="*/ 883988 w 2556068"/>
                  <a:gd name="connsiteY0" fmla="*/ 0 h 4687453"/>
                  <a:gd name="connsiteX1" fmla="*/ 1946170 w 2556068"/>
                  <a:gd name="connsiteY1" fmla="*/ 0 h 4687453"/>
                  <a:gd name="connsiteX2" fmla="*/ 2361807 w 2556068"/>
                  <a:gd name="connsiteY2" fmla="*/ 288636 h 4687453"/>
                  <a:gd name="connsiteX3" fmla="*/ 2546534 w 2556068"/>
                  <a:gd name="connsiteY3" fmla="*/ 2355272 h 4687453"/>
                  <a:gd name="connsiteX4" fmla="*/ 2026988 w 2556068"/>
                  <a:gd name="connsiteY4" fmla="*/ 681181 h 4687453"/>
                  <a:gd name="connsiteX5" fmla="*/ 1946170 w 2556068"/>
                  <a:gd name="connsiteY5" fmla="*/ 2355272 h 4687453"/>
                  <a:gd name="connsiteX6" fmla="*/ 1507443 w 2556068"/>
                  <a:gd name="connsiteY6" fmla="*/ 2528454 h 4687453"/>
                  <a:gd name="connsiteX7" fmla="*/ 999443 w 2556068"/>
                  <a:gd name="connsiteY7" fmla="*/ 4595090 h 4687453"/>
                  <a:gd name="connsiteX8" fmla="*/ 653079 w 2556068"/>
                  <a:gd name="connsiteY8" fmla="*/ 4687453 h 4687453"/>
                  <a:gd name="connsiteX9" fmla="*/ 849351 w 2556068"/>
                  <a:gd name="connsiteY9" fmla="*/ 588818 h 4687453"/>
                  <a:gd name="connsiteX10" fmla="*/ 410625 w 2556068"/>
                  <a:gd name="connsiteY10" fmla="*/ 2216727 h 4687453"/>
                  <a:gd name="connsiteX11" fmla="*/ 6533 w 2556068"/>
                  <a:gd name="connsiteY11" fmla="*/ 1881909 h 4687453"/>
                  <a:gd name="connsiteX12" fmla="*/ 479898 w 2556068"/>
                  <a:gd name="connsiteY12" fmla="*/ 288636 h 4687453"/>
                  <a:gd name="connsiteX13" fmla="*/ 883988 w 2556068"/>
                  <a:gd name="connsiteY13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1946170 w 2781029"/>
                  <a:gd name="connsiteY6" fmla="*/ 2355272 h 4687453"/>
                  <a:gd name="connsiteX7" fmla="*/ 1507443 w 2781029"/>
                  <a:gd name="connsiteY7" fmla="*/ 2528454 h 4687453"/>
                  <a:gd name="connsiteX8" fmla="*/ 999443 w 2781029"/>
                  <a:gd name="connsiteY8" fmla="*/ 4595090 h 4687453"/>
                  <a:gd name="connsiteX9" fmla="*/ 653079 w 2781029"/>
                  <a:gd name="connsiteY9" fmla="*/ 4687453 h 4687453"/>
                  <a:gd name="connsiteX10" fmla="*/ 849351 w 2781029"/>
                  <a:gd name="connsiteY10" fmla="*/ 588818 h 4687453"/>
                  <a:gd name="connsiteX11" fmla="*/ 410625 w 2781029"/>
                  <a:gd name="connsiteY11" fmla="*/ 2216727 h 4687453"/>
                  <a:gd name="connsiteX12" fmla="*/ 6533 w 2781029"/>
                  <a:gd name="connsiteY12" fmla="*/ 1881909 h 4687453"/>
                  <a:gd name="connsiteX13" fmla="*/ 479898 w 2781029"/>
                  <a:gd name="connsiteY13" fmla="*/ 288636 h 4687453"/>
                  <a:gd name="connsiteX14" fmla="*/ 883988 w 2781029"/>
                  <a:gd name="connsiteY14" fmla="*/ 0 h 4687453"/>
                  <a:gd name="connsiteX0" fmla="*/ 883988 w 2781029"/>
                  <a:gd name="connsiteY0" fmla="*/ 0 h 4695306"/>
                  <a:gd name="connsiteX1" fmla="*/ 1946170 w 2781029"/>
                  <a:gd name="connsiteY1" fmla="*/ 0 h 4695306"/>
                  <a:gd name="connsiteX2" fmla="*/ 2361807 w 2781029"/>
                  <a:gd name="connsiteY2" fmla="*/ 288636 h 4695306"/>
                  <a:gd name="connsiteX3" fmla="*/ 2777442 w 2781029"/>
                  <a:gd name="connsiteY3" fmla="*/ 1881908 h 4695306"/>
                  <a:gd name="connsiteX4" fmla="*/ 2546534 w 2781029"/>
                  <a:gd name="connsiteY4" fmla="*/ 2355272 h 4695306"/>
                  <a:gd name="connsiteX5" fmla="*/ 2026988 w 2781029"/>
                  <a:gd name="connsiteY5" fmla="*/ 681181 h 4695306"/>
                  <a:gd name="connsiteX6" fmla="*/ 2177079 w 2781029"/>
                  <a:gd name="connsiteY6" fmla="*/ 4641272 h 4695306"/>
                  <a:gd name="connsiteX7" fmla="*/ 1507443 w 2781029"/>
                  <a:gd name="connsiteY7" fmla="*/ 2528454 h 4695306"/>
                  <a:gd name="connsiteX8" fmla="*/ 999443 w 2781029"/>
                  <a:gd name="connsiteY8" fmla="*/ 4595090 h 4695306"/>
                  <a:gd name="connsiteX9" fmla="*/ 653079 w 2781029"/>
                  <a:gd name="connsiteY9" fmla="*/ 4687453 h 4695306"/>
                  <a:gd name="connsiteX10" fmla="*/ 849351 w 2781029"/>
                  <a:gd name="connsiteY10" fmla="*/ 588818 h 4695306"/>
                  <a:gd name="connsiteX11" fmla="*/ 410625 w 2781029"/>
                  <a:gd name="connsiteY11" fmla="*/ 2216727 h 4695306"/>
                  <a:gd name="connsiteX12" fmla="*/ 6533 w 2781029"/>
                  <a:gd name="connsiteY12" fmla="*/ 1881909 h 4695306"/>
                  <a:gd name="connsiteX13" fmla="*/ 479898 w 2781029"/>
                  <a:gd name="connsiteY13" fmla="*/ 288636 h 4695306"/>
                  <a:gd name="connsiteX14" fmla="*/ 883988 w 2781029"/>
                  <a:gd name="connsiteY14" fmla="*/ 0 h 4695306"/>
                  <a:gd name="connsiteX0" fmla="*/ 883988 w 2781029"/>
                  <a:gd name="connsiteY0" fmla="*/ 0 h 4870887"/>
                  <a:gd name="connsiteX1" fmla="*/ 1946170 w 2781029"/>
                  <a:gd name="connsiteY1" fmla="*/ 0 h 4870887"/>
                  <a:gd name="connsiteX2" fmla="*/ 2361807 w 2781029"/>
                  <a:gd name="connsiteY2" fmla="*/ 288636 h 4870887"/>
                  <a:gd name="connsiteX3" fmla="*/ 2777442 w 2781029"/>
                  <a:gd name="connsiteY3" fmla="*/ 1881908 h 4870887"/>
                  <a:gd name="connsiteX4" fmla="*/ 2546534 w 2781029"/>
                  <a:gd name="connsiteY4" fmla="*/ 2355272 h 4870887"/>
                  <a:gd name="connsiteX5" fmla="*/ 2026988 w 2781029"/>
                  <a:gd name="connsiteY5" fmla="*/ 681181 h 4870887"/>
                  <a:gd name="connsiteX6" fmla="*/ 2177079 w 2781029"/>
                  <a:gd name="connsiteY6" fmla="*/ 4641272 h 4870887"/>
                  <a:gd name="connsiteX7" fmla="*/ 1715260 w 2781029"/>
                  <a:gd name="connsiteY7" fmla="*/ 4202544 h 4870887"/>
                  <a:gd name="connsiteX8" fmla="*/ 1507443 w 2781029"/>
                  <a:gd name="connsiteY8" fmla="*/ 2528454 h 4870887"/>
                  <a:gd name="connsiteX9" fmla="*/ 999443 w 2781029"/>
                  <a:gd name="connsiteY9" fmla="*/ 4595090 h 4870887"/>
                  <a:gd name="connsiteX10" fmla="*/ 653079 w 2781029"/>
                  <a:gd name="connsiteY10" fmla="*/ 4687453 h 4870887"/>
                  <a:gd name="connsiteX11" fmla="*/ 849351 w 2781029"/>
                  <a:gd name="connsiteY11" fmla="*/ 588818 h 4870887"/>
                  <a:gd name="connsiteX12" fmla="*/ 410625 w 2781029"/>
                  <a:gd name="connsiteY12" fmla="*/ 2216727 h 4870887"/>
                  <a:gd name="connsiteX13" fmla="*/ 6533 w 2781029"/>
                  <a:gd name="connsiteY13" fmla="*/ 1881909 h 4870887"/>
                  <a:gd name="connsiteX14" fmla="*/ 479898 w 2781029"/>
                  <a:gd name="connsiteY14" fmla="*/ 288636 h 4870887"/>
                  <a:gd name="connsiteX15" fmla="*/ 883988 w 2781029"/>
                  <a:gd name="connsiteY15" fmla="*/ 0 h 4870887"/>
                  <a:gd name="connsiteX0" fmla="*/ 883988 w 2781029"/>
                  <a:gd name="connsiteY0" fmla="*/ 0 h 4842241"/>
                  <a:gd name="connsiteX1" fmla="*/ 1946170 w 2781029"/>
                  <a:gd name="connsiteY1" fmla="*/ 0 h 4842241"/>
                  <a:gd name="connsiteX2" fmla="*/ 2361807 w 2781029"/>
                  <a:gd name="connsiteY2" fmla="*/ 288636 h 4842241"/>
                  <a:gd name="connsiteX3" fmla="*/ 2777442 w 2781029"/>
                  <a:gd name="connsiteY3" fmla="*/ 1881908 h 4842241"/>
                  <a:gd name="connsiteX4" fmla="*/ 2546534 w 2781029"/>
                  <a:gd name="connsiteY4" fmla="*/ 2355272 h 4842241"/>
                  <a:gd name="connsiteX5" fmla="*/ 2026988 w 2781029"/>
                  <a:gd name="connsiteY5" fmla="*/ 681181 h 4842241"/>
                  <a:gd name="connsiteX6" fmla="*/ 2177079 w 2781029"/>
                  <a:gd name="connsiteY6" fmla="*/ 4641272 h 4842241"/>
                  <a:gd name="connsiteX7" fmla="*/ 1715260 w 2781029"/>
                  <a:gd name="connsiteY7" fmla="*/ 4202544 h 4842241"/>
                  <a:gd name="connsiteX8" fmla="*/ 1507443 w 2781029"/>
                  <a:gd name="connsiteY8" fmla="*/ 2528454 h 4842241"/>
                  <a:gd name="connsiteX9" fmla="*/ 999443 w 2781029"/>
                  <a:gd name="connsiteY9" fmla="*/ 4595090 h 4842241"/>
                  <a:gd name="connsiteX10" fmla="*/ 653079 w 2781029"/>
                  <a:gd name="connsiteY10" fmla="*/ 4687453 h 4842241"/>
                  <a:gd name="connsiteX11" fmla="*/ 849351 w 2781029"/>
                  <a:gd name="connsiteY11" fmla="*/ 588818 h 4842241"/>
                  <a:gd name="connsiteX12" fmla="*/ 410625 w 2781029"/>
                  <a:gd name="connsiteY12" fmla="*/ 2216727 h 4842241"/>
                  <a:gd name="connsiteX13" fmla="*/ 6533 w 2781029"/>
                  <a:gd name="connsiteY13" fmla="*/ 1881909 h 4842241"/>
                  <a:gd name="connsiteX14" fmla="*/ 479898 w 2781029"/>
                  <a:gd name="connsiteY14" fmla="*/ 288636 h 4842241"/>
                  <a:gd name="connsiteX15" fmla="*/ 883988 w 2781029"/>
                  <a:gd name="connsiteY15" fmla="*/ 0 h 4842241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15260 w 2781029"/>
                  <a:gd name="connsiteY7" fmla="*/ 4202544 h 4687453"/>
                  <a:gd name="connsiteX8" fmla="*/ 1507443 w 2781029"/>
                  <a:gd name="connsiteY8" fmla="*/ 2528454 h 4687453"/>
                  <a:gd name="connsiteX9" fmla="*/ 999443 w 2781029"/>
                  <a:gd name="connsiteY9" fmla="*/ 4595090 h 4687453"/>
                  <a:gd name="connsiteX10" fmla="*/ 653079 w 2781029"/>
                  <a:gd name="connsiteY10" fmla="*/ 4687453 h 4687453"/>
                  <a:gd name="connsiteX11" fmla="*/ 849351 w 2781029"/>
                  <a:gd name="connsiteY11" fmla="*/ 588818 h 4687453"/>
                  <a:gd name="connsiteX12" fmla="*/ 410625 w 2781029"/>
                  <a:gd name="connsiteY12" fmla="*/ 2216727 h 4687453"/>
                  <a:gd name="connsiteX13" fmla="*/ 6533 w 2781029"/>
                  <a:gd name="connsiteY13" fmla="*/ 1881909 h 4687453"/>
                  <a:gd name="connsiteX14" fmla="*/ 479898 w 2781029"/>
                  <a:gd name="connsiteY14" fmla="*/ 288636 h 4687453"/>
                  <a:gd name="connsiteX15" fmla="*/ 883988 w 2781029"/>
                  <a:gd name="connsiteY15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507443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0 h 4687453"/>
                  <a:gd name="connsiteX1" fmla="*/ 1946170 w 2781029"/>
                  <a:gd name="connsiteY1" fmla="*/ 0 h 4687453"/>
                  <a:gd name="connsiteX2" fmla="*/ 2361807 w 2781029"/>
                  <a:gd name="connsiteY2" fmla="*/ 288636 h 4687453"/>
                  <a:gd name="connsiteX3" fmla="*/ 2777442 w 2781029"/>
                  <a:gd name="connsiteY3" fmla="*/ 1881908 h 4687453"/>
                  <a:gd name="connsiteX4" fmla="*/ 2546534 w 2781029"/>
                  <a:gd name="connsiteY4" fmla="*/ 2355272 h 4687453"/>
                  <a:gd name="connsiteX5" fmla="*/ 2026988 w 2781029"/>
                  <a:gd name="connsiteY5" fmla="*/ 681181 h 4687453"/>
                  <a:gd name="connsiteX6" fmla="*/ 2177079 w 2781029"/>
                  <a:gd name="connsiteY6" fmla="*/ 4375726 h 4687453"/>
                  <a:gd name="connsiteX7" fmla="*/ 1749897 w 2781029"/>
                  <a:gd name="connsiteY7" fmla="*/ 4421907 h 4687453"/>
                  <a:gd name="connsiteX8" fmla="*/ 1715260 w 2781029"/>
                  <a:gd name="connsiteY8" fmla="*/ 4202544 h 4687453"/>
                  <a:gd name="connsiteX9" fmla="*/ 1391988 w 2781029"/>
                  <a:gd name="connsiteY9" fmla="*/ 2528454 h 4687453"/>
                  <a:gd name="connsiteX10" fmla="*/ 999443 w 2781029"/>
                  <a:gd name="connsiteY10" fmla="*/ 4595090 h 4687453"/>
                  <a:gd name="connsiteX11" fmla="*/ 653079 w 2781029"/>
                  <a:gd name="connsiteY11" fmla="*/ 4687453 h 4687453"/>
                  <a:gd name="connsiteX12" fmla="*/ 849351 w 2781029"/>
                  <a:gd name="connsiteY12" fmla="*/ 588818 h 4687453"/>
                  <a:gd name="connsiteX13" fmla="*/ 410625 w 2781029"/>
                  <a:gd name="connsiteY13" fmla="*/ 2216727 h 4687453"/>
                  <a:gd name="connsiteX14" fmla="*/ 6533 w 2781029"/>
                  <a:gd name="connsiteY14" fmla="*/ 1881909 h 4687453"/>
                  <a:gd name="connsiteX15" fmla="*/ 479898 w 2781029"/>
                  <a:gd name="connsiteY15" fmla="*/ 288636 h 4687453"/>
                  <a:gd name="connsiteX16" fmla="*/ 883988 w 2781029"/>
                  <a:gd name="connsiteY16" fmla="*/ 0 h 4687453"/>
                  <a:gd name="connsiteX0" fmla="*/ 883988 w 2781029"/>
                  <a:gd name="connsiteY0" fmla="*/ 150093 h 4837546"/>
                  <a:gd name="connsiteX1" fmla="*/ 1461260 w 2781029"/>
                  <a:gd name="connsiteY1" fmla="*/ 0 h 4837546"/>
                  <a:gd name="connsiteX2" fmla="*/ 1946170 w 2781029"/>
                  <a:gd name="connsiteY2" fmla="*/ 150093 h 4837546"/>
                  <a:gd name="connsiteX3" fmla="*/ 2361807 w 2781029"/>
                  <a:gd name="connsiteY3" fmla="*/ 438729 h 4837546"/>
                  <a:gd name="connsiteX4" fmla="*/ 2777442 w 2781029"/>
                  <a:gd name="connsiteY4" fmla="*/ 2032001 h 4837546"/>
                  <a:gd name="connsiteX5" fmla="*/ 2546534 w 2781029"/>
                  <a:gd name="connsiteY5" fmla="*/ 2505365 h 4837546"/>
                  <a:gd name="connsiteX6" fmla="*/ 2026988 w 2781029"/>
                  <a:gd name="connsiteY6" fmla="*/ 831274 h 4837546"/>
                  <a:gd name="connsiteX7" fmla="*/ 2177079 w 2781029"/>
                  <a:gd name="connsiteY7" fmla="*/ 4525819 h 4837546"/>
                  <a:gd name="connsiteX8" fmla="*/ 1749897 w 2781029"/>
                  <a:gd name="connsiteY8" fmla="*/ 4572000 h 4837546"/>
                  <a:gd name="connsiteX9" fmla="*/ 1715260 w 2781029"/>
                  <a:gd name="connsiteY9" fmla="*/ 4352637 h 4837546"/>
                  <a:gd name="connsiteX10" fmla="*/ 1391988 w 2781029"/>
                  <a:gd name="connsiteY10" fmla="*/ 2678547 h 4837546"/>
                  <a:gd name="connsiteX11" fmla="*/ 999443 w 2781029"/>
                  <a:gd name="connsiteY11" fmla="*/ 4745183 h 4837546"/>
                  <a:gd name="connsiteX12" fmla="*/ 653079 w 2781029"/>
                  <a:gd name="connsiteY12" fmla="*/ 4837546 h 4837546"/>
                  <a:gd name="connsiteX13" fmla="*/ 849351 w 2781029"/>
                  <a:gd name="connsiteY13" fmla="*/ 738911 h 4837546"/>
                  <a:gd name="connsiteX14" fmla="*/ 410625 w 2781029"/>
                  <a:gd name="connsiteY14" fmla="*/ 2366820 h 4837546"/>
                  <a:gd name="connsiteX15" fmla="*/ 6533 w 2781029"/>
                  <a:gd name="connsiteY15" fmla="*/ 2032002 h 4837546"/>
                  <a:gd name="connsiteX16" fmla="*/ 479898 w 2781029"/>
                  <a:gd name="connsiteY16" fmla="*/ 438729 h 4837546"/>
                  <a:gd name="connsiteX17" fmla="*/ 883988 w 2781029"/>
                  <a:gd name="connsiteY17" fmla="*/ 150093 h 4837546"/>
                  <a:gd name="connsiteX0" fmla="*/ 479898 w 2781029"/>
                  <a:gd name="connsiteY0" fmla="*/ 449454 h 4848271"/>
                  <a:gd name="connsiteX1" fmla="*/ 1461260 w 2781029"/>
                  <a:gd name="connsiteY1" fmla="*/ 10725 h 4848271"/>
                  <a:gd name="connsiteX2" fmla="*/ 1946170 w 2781029"/>
                  <a:gd name="connsiteY2" fmla="*/ 160818 h 4848271"/>
                  <a:gd name="connsiteX3" fmla="*/ 2361807 w 2781029"/>
                  <a:gd name="connsiteY3" fmla="*/ 449454 h 4848271"/>
                  <a:gd name="connsiteX4" fmla="*/ 2777442 w 2781029"/>
                  <a:gd name="connsiteY4" fmla="*/ 2042726 h 4848271"/>
                  <a:gd name="connsiteX5" fmla="*/ 2546534 w 2781029"/>
                  <a:gd name="connsiteY5" fmla="*/ 2516090 h 4848271"/>
                  <a:gd name="connsiteX6" fmla="*/ 2026988 w 2781029"/>
                  <a:gd name="connsiteY6" fmla="*/ 841999 h 4848271"/>
                  <a:gd name="connsiteX7" fmla="*/ 2177079 w 2781029"/>
                  <a:gd name="connsiteY7" fmla="*/ 4536544 h 4848271"/>
                  <a:gd name="connsiteX8" fmla="*/ 1749897 w 2781029"/>
                  <a:gd name="connsiteY8" fmla="*/ 4582725 h 4848271"/>
                  <a:gd name="connsiteX9" fmla="*/ 1715260 w 2781029"/>
                  <a:gd name="connsiteY9" fmla="*/ 4363362 h 4848271"/>
                  <a:gd name="connsiteX10" fmla="*/ 1391988 w 2781029"/>
                  <a:gd name="connsiteY10" fmla="*/ 2689272 h 4848271"/>
                  <a:gd name="connsiteX11" fmla="*/ 999443 w 2781029"/>
                  <a:gd name="connsiteY11" fmla="*/ 4755908 h 4848271"/>
                  <a:gd name="connsiteX12" fmla="*/ 653079 w 2781029"/>
                  <a:gd name="connsiteY12" fmla="*/ 4848271 h 4848271"/>
                  <a:gd name="connsiteX13" fmla="*/ 849351 w 2781029"/>
                  <a:gd name="connsiteY13" fmla="*/ 749636 h 4848271"/>
                  <a:gd name="connsiteX14" fmla="*/ 410625 w 2781029"/>
                  <a:gd name="connsiteY14" fmla="*/ 2377545 h 4848271"/>
                  <a:gd name="connsiteX15" fmla="*/ 6533 w 2781029"/>
                  <a:gd name="connsiteY15" fmla="*/ 2042727 h 4848271"/>
                  <a:gd name="connsiteX16" fmla="*/ 479898 w 2781029"/>
                  <a:gd name="connsiteY16" fmla="*/ 449454 h 4848271"/>
                  <a:gd name="connsiteX0" fmla="*/ 479898 w 2781029"/>
                  <a:gd name="connsiteY0" fmla="*/ 438729 h 4837546"/>
                  <a:gd name="connsiteX1" fmla="*/ 1461260 w 2781029"/>
                  <a:gd name="connsiteY1" fmla="*/ 0 h 4837546"/>
                  <a:gd name="connsiteX2" fmla="*/ 2361807 w 2781029"/>
                  <a:gd name="connsiteY2" fmla="*/ 438729 h 4837546"/>
                  <a:gd name="connsiteX3" fmla="*/ 2777442 w 2781029"/>
                  <a:gd name="connsiteY3" fmla="*/ 2032001 h 4837546"/>
                  <a:gd name="connsiteX4" fmla="*/ 2546534 w 2781029"/>
                  <a:gd name="connsiteY4" fmla="*/ 2505365 h 4837546"/>
                  <a:gd name="connsiteX5" fmla="*/ 2026988 w 2781029"/>
                  <a:gd name="connsiteY5" fmla="*/ 831274 h 4837546"/>
                  <a:gd name="connsiteX6" fmla="*/ 2177079 w 2781029"/>
                  <a:gd name="connsiteY6" fmla="*/ 4525819 h 4837546"/>
                  <a:gd name="connsiteX7" fmla="*/ 1749897 w 2781029"/>
                  <a:gd name="connsiteY7" fmla="*/ 4572000 h 4837546"/>
                  <a:gd name="connsiteX8" fmla="*/ 1715260 w 2781029"/>
                  <a:gd name="connsiteY8" fmla="*/ 4352637 h 4837546"/>
                  <a:gd name="connsiteX9" fmla="*/ 1391988 w 2781029"/>
                  <a:gd name="connsiteY9" fmla="*/ 2678547 h 4837546"/>
                  <a:gd name="connsiteX10" fmla="*/ 999443 w 2781029"/>
                  <a:gd name="connsiteY10" fmla="*/ 4745183 h 4837546"/>
                  <a:gd name="connsiteX11" fmla="*/ 653079 w 2781029"/>
                  <a:gd name="connsiteY11" fmla="*/ 4837546 h 4837546"/>
                  <a:gd name="connsiteX12" fmla="*/ 849351 w 2781029"/>
                  <a:gd name="connsiteY12" fmla="*/ 738911 h 4837546"/>
                  <a:gd name="connsiteX13" fmla="*/ 410625 w 2781029"/>
                  <a:gd name="connsiteY13" fmla="*/ 2366820 h 4837546"/>
                  <a:gd name="connsiteX14" fmla="*/ 6533 w 2781029"/>
                  <a:gd name="connsiteY14" fmla="*/ 2032002 h 4837546"/>
                  <a:gd name="connsiteX15" fmla="*/ 479898 w 2781029"/>
                  <a:gd name="connsiteY15" fmla="*/ 438729 h 4837546"/>
                  <a:gd name="connsiteX0" fmla="*/ 479898 w 2779560"/>
                  <a:gd name="connsiteY0" fmla="*/ 438729 h 4837546"/>
                  <a:gd name="connsiteX1" fmla="*/ 1461260 w 2779560"/>
                  <a:gd name="connsiteY1" fmla="*/ 0 h 4837546"/>
                  <a:gd name="connsiteX2" fmla="*/ 2361807 w 2779560"/>
                  <a:gd name="connsiteY2" fmla="*/ 438729 h 4837546"/>
                  <a:gd name="connsiteX3" fmla="*/ 2777442 w 2779560"/>
                  <a:gd name="connsiteY3" fmla="*/ 2032001 h 4837546"/>
                  <a:gd name="connsiteX4" fmla="*/ 2407988 w 2779560"/>
                  <a:gd name="connsiteY4" fmla="*/ 2262911 h 4837546"/>
                  <a:gd name="connsiteX5" fmla="*/ 2026988 w 2779560"/>
                  <a:gd name="connsiteY5" fmla="*/ 831274 h 4837546"/>
                  <a:gd name="connsiteX6" fmla="*/ 2177079 w 2779560"/>
                  <a:gd name="connsiteY6" fmla="*/ 4525819 h 4837546"/>
                  <a:gd name="connsiteX7" fmla="*/ 1749897 w 2779560"/>
                  <a:gd name="connsiteY7" fmla="*/ 4572000 h 4837546"/>
                  <a:gd name="connsiteX8" fmla="*/ 1715260 w 2779560"/>
                  <a:gd name="connsiteY8" fmla="*/ 4352637 h 4837546"/>
                  <a:gd name="connsiteX9" fmla="*/ 1391988 w 2779560"/>
                  <a:gd name="connsiteY9" fmla="*/ 2678547 h 4837546"/>
                  <a:gd name="connsiteX10" fmla="*/ 999443 w 2779560"/>
                  <a:gd name="connsiteY10" fmla="*/ 4745183 h 4837546"/>
                  <a:gd name="connsiteX11" fmla="*/ 653079 w 2779560"/>
                  <a:gd name="connsiteY11" fmla="*/ 4837546 h 4837546"/>
                  <a:gd name="connsiteX12" fmla="*/ 849351 w 2779560"/>
                  <a:gd name="connsiteY12" fmla="*/ 738911 h 4837546"/>
                  <a:gd name="connsiteX13" fmla="*/ 410625 w 2779560"/>
                  <a:gd name="connsiteY13" fmla="*/ 2366820 h 4837546"/>
                  <a:gd name="connsiteX14" fmla="*/ 6533 w 2779560"/>
                  <a:gd name="connsiteY14" fmla="*/ 2032002 h 4837546"/>
                  <a:gd name="connsiteX15" fmla="*/ 479898 w 2779560"/>
                  <a:gd name="connsiteY15" fmla="*/ 438729 h 483754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37736"/>
                  <a:gd name="connsiteX1" fmla="*/ 1461260 w 2779560"/>
                  <a:gd name="connsiteY1" fmla="*/ 0 h 4837736"/>
                  <a:gd name="connsiteX2" fmla="*/ 2361807 w 2779560"/>
                  <a:gd name="connsiteY2" fmla="*/ 438729 h 4837736"/>
                  <a:gd name="connsiteX3" fmla="*/ 2777442 w 2779560"/>
                  <a:gd name="connsiteY3" fmla="*/ 2032001 h 4837736"/>
                  <a:gd name="connsiteX4" fmla="*/ 2407988 w 2779560"/>
                  <a:gd name="connsiteY4" fmla="*/ 2262911 h 4837736"/>
                  <a:gd name="connsiteX5" fmla="*/ 2026988 w 2779560"/>
                  <a:gd name="connsiteY5" fmla="*/ 831274 h 4837736"/>
                  <a:gd name="connsiteX6" fmla="*/ 2177079 w 2779560"/>
                  <a:gd name="connsiteY6" fmla="*/ 4525819 h 4837736"/>
                  <a:gd name="connsiteX7" fmla="*/ 1749897 w 2779560"/>
                  <a:gd name="connsiteY7" fmla="*/ 4572000 h 4837736"/>
                  <a:gd name="connsiteX8" fmla="*/ 1715260 w 2779560"/>
                  <a:gd name="connsiteY8" fmla="*/ 4352637 h 4837736"/>
                  <a:gd name="connsiteX9" fmla="*/ 1391988 w 2779560"/>
                  <a:gd name="connsiteY9" fmla="*/ 2678547 h 4837736"/>
                  <a:gd name="connsiteX10" fmla="*/ 999443 w 2779560"/>
                  <a:gd name="connsiteY10" fmla="*/ 4745183 h 4837736"/>
                  <a:gd name="connsiteX11" fmla="*/ 653079 w 2779560"/>
                  <a:gd name="connsiteY11" fmla="*/ 4837546 h 4837736"/>
                  <a:gd name="connsiteX12" fmla="*/ 849351 w 2779560"/>
                  <a:gd name="connsiteY12" fmla="*/ 738911 h 4837736"/>
                  <a:gd name="connsiteX13" fmla="*/ 410625 w 2779560"/>
                  <a:gd name="connsiteY13" fmla="*/ 2366820 h 4837736"/>
                  <a:gd name="connsiteX14" fmla="*/ 6533 w 2779560"/>
                  <a:gd name="connsiteY14" fmla="*/ 2032002 h 4837736"/>
                  <a:gd name="connsiteX15" fmla="*/ 479898 w 2779560"/>
                  <a:gd name="connsiteY15" fmla="*/ 438729 h 4837736"/>
                  <a:gd name="connsiteX0" fmla="*/ 479898 w 2779560"/>
                  <a:gd name="connsiteY0" fmla="*/ 438729 h 4884064"/>
                  <a:gd name="connsiteX1" fmla="*/ 1461260 w 2779560"/>
                  <a:gd name="connsiteY1" fmla="*/ 0 h 4884064"/>
                  <a:gd name="connsiteX2" fmla="*/ 2361807 w 2779560"/>
                  <a:gd name="connsiteY2" fmla="*/ 438729 h 4884064"/>
                  <a:gd name="connsiteX3" fmla="*/ 2777442 w 2779560"/>
                  <a:gd name="connsiteY3" fmla="*/ 2032001 h 4884064"/>
                  <a:gd name="connsiteX4" fmla="*/ 2407988 w 2779560"/>
                  <a:gd name="connsiteY4" fmla="*/ 2262911 h 4884064"/>
                  <a:gd name="connsiteX5" fmla="*/ 2026988 w 2779560"/>
                  <a:gd name="connsiteY5" fmla="*/ 831274 h 4884064"/>
                  <a:gd name="connsiteX6" fmla="*/ 2177079 w 2779560"/>
                  <a:gd name="connsiteY6" fmla="*/ 4525819 h 4884064"/>
                  <a:gd name="connsiteX7" fmla="*/ 1749897 w 2779560"/>
                  <a:gd name="connsiteY7" fmla="*/ 4572000 h 4884064"/>
                  <a:gd name="connsiteX8" fmla="*/ 1715260 w 2779560"/>
                  <a:gd name="connsiteY8" fmla="*/ 4352637 h 4884064"/>
                  <a:gd name="connsiteX9" fmla="*/ 1391988 w 2779560"/>
                  <a:gd name="connsiteY9" fmla="*/ 2678547 h 4884064"/>
                  <a:gd name="connsiteX10" fmla="*/ 999443 w 2779560"/>
                  <a:gd name="connsiteY10" fmla="*/ 4745183 h 4884064"/>
                  <a:gd name="connsiteX11" fmla="*/ 629989 w 2779560"/>
                  <a:gd name="connsiteY11" fmla="*/ 4687456 h 4884064"/>
                  <a:gd name="connsiteX12" fmla="*/ 849351 w 2779560"/>
                  <a:gd name="connsiteY12" fmla="*/ 738911 h 4884064"/>
                  <a:gd name="connsiteX13" fmla="*/ 410625 w 2779560"/>
                  <a:gd name="connsiteY13" fmla="*/ 2366820 h 4884064"/>
                  <a:gd name="connsiteX14" fmla="*/ 6533 w 2779560"/>
                  <a:gd name="connsiteY14" fmla="*/ 2032002 h 4884064"/>
                  <a:gd name="connsiteX15" fmla="*/ 479898 w 2779560"/>
                  <a:gd name="connsiteY15" fmla="*/ 438729 h 4884064"/>
                  <a:gd name="connsiteX0" fmla="*/ 479898 w 2779560"/>
                  <a:gd name="connsiteY0" fmla="*/ 438729 h 4923948"/>
                  <a:gd name="connsiteX1" fmla="*/ 1461260 w 2779560"/>
                  <a:gd name="connsiteY1" fmla="*/ 0 h 4923948"/>
                  <a:gd name="connsiteX2" fmla="*/ 2361807 w 2779560"/>
                  <a:gd name="connsiteY2" fmla="*/ 438729 h 4923948"/>
                  <a:gd name="connsiteX3" fmla="*/ 2777442 w 2779560"/>
                  <a:gd name="connsiteY3" fmla="*/ 2032001 h 4923948"/>
                  <a:gd name="connsiteX4" fmla="*/ 2407988 w 2779560"/>
                  <a:gd name="connsiteY4" fmla="*/ 2262911 h 4923948"/>
                  <a:gd name="connsiteX5" fmla="*/ 2026988 w 2779560"/>
                  <a:gd name="connsiteY5" fmla="*/ 831274 h 4923948"/>
                  <a:gd name="connsiteX6" fmla="*/ 2177079 w 2779560"/>
                  <a:gd name="connsiteY6" fmla="*/ 4525819 h 4923948"/>
                  <a:gd name="connsiteX7" fmla="*/ 1749897 w 2779560"/>
                  <a:gd name="connsiteY7" fmla="*/ 4572000 h 4923948"/>
                  <a:gd name="connsiteX8" fmla="*/ 1715260 w 2779560"/>
                  <a:gd name="connsiteY8" fmla="*/ 4352637 h 4923948"/>
                  <a:gd name="connsiteX9" fmla="*/ 1391988 w 2779560"/>
                  <a:gd name="connsiteY9" fmla="*/ 2678547 h 4923948"/>
                  <a:gd name="connsiteX10" fmla="*/ 999443 w 2779560"/>
                  <a:gd name="connsiteY10" fmla="*/ 4745183 h 4923948"/>
                  <a:gd name="connsiteX11" fmla="*/ 629989 w 2779560"/>
                  <a:gd name="connsiteY11" fmla="*/ 4687456 h 4923948"/>
                  <a:gd name="connsiteX12" fmla="*/ 849351 w 2779560"/>
                  <a:gd name="connsiteY12" fmla="*/ 738911 h 4923948"/>
                  <a:gd name="connsiteX13" fmla="*/ 410625 w 2779560"/>
                  <a:gd name="connsiteY13" fmla="*/ 2366820 h 4923948"/>
                  <a:gd name="connsiteX14" fmla="*/ 6533 w 2779560"/>
                  <a:gd name="connsiteY14" fmla="*/ 2032002 h 4923948"/>
                  <a:gd name="connsiteX15" fmla="*/ 479898 w 2779560"/>
                  <a:gd name="connsiteY15" fmla="*/ 438729 h 4923948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97853"/>
                  <a:gd name="connsiteX1" fmla="*/ 1461260 w 2779560"/>
                  <a:gd name="connsiteY1" fmla="*/ 0 h 4897853"/>
                  <a:gd name="connsiteX2" fmla="*/ 2361807 w 2779560"/>
                  <a:gd name="connsiteY2" fmla="*/ 438729 h 4897853"/>
                  <a:gd name="connsiteX3" fmla="*/ 2777442 w 2779560"/>
                  <a:gd name="connsiteY3" fmla="*/ 2032001 h 4897853"/>
                  <a:gd name="connsiteX4" fmla="*/ 2407988 w 2779560"/>
                  <a:gd name="connsiteY4" fmla="*/ 2262911 h 4897853"/>
                  <a:gd name="connsiteX5" fmla="*/ 2026988 w 2779560"/>
                  <a:gd name="connsiteY5" fmla="*/ 831274 h 4897853"/>
                  <a:gd name="connsiteX6" fmla="*/ 2177079 w 2779560"/>
                  <a:gd name="connsiteY6" fmla="*/ 4525819 h 4897853"/>
                  <a:gd name="connsiteX7" fmla="*/ 1749897 w 2779560"/>
                  <a:gd name="connsiteY7" fmla="*/ 4572000 h 4897853"/>
                  <a:gd name="connsiteX8" fmla="*/ 1715260 w 2779560"/>
                  <a:gd name="connsiteY8" fmla="*/ 4352637 h 4897853"/>
                  <a:gd name="connsiteX9" fmla="*/ 1391988 w 2779560"/>
                  <a:gd name="connsiteY9" fmla="*/ 2678547 h 4897853"/>
                  <a:gd name="connsiteX10" fmla="*/ 999443 w 2779560"/>
                  <a:gd name="connsiteY10" fmla="*/ 4745183 h 4897853"/>
                  <a:gd name="connsiteX11" fmla="*/ 629989 w 2779560"/>
                  <a:gd name="connsiteY11" fmla="*/ 4687456 h 4897853"/>
                  <a:gd name="connsiteX12" fmla="*/ 849351 w 2779560"/>
                  <a:gd name="connsiteY12" fmla="*/ 738911 h 4897853"/>
                  <a:gd name="connsiteX13" fmla="*/ 410625 w 2779560"/>
                  <a:gd name="connsiteY13" fmla="*/ 2366820 h 4897853"/>
                  <a:gd name="connsiteX14" fmla="*/ 6533 w 2779560"/>
                  <a:gd name="connsiteY14" fmla="*/ 2032002 h 4897853"/>
                  <a:gd name="connsiteX15" fmla="*/ 479898 w 2779560"/>
                  <a:gd name="connsiteY15" fmla="*/ 438729 h 4897853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715260 w 2779560"/>
                  <a:gd name="connsiteY8" fmla="*/ 4352637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08824"/>
                  <a:gd name="connsiteX1" fmla="*/ 1461260 w 2779560"/>
                  <a:gd name="connsiteY1" fmla="*/ 0 h 4808824"/>
                  <a:gd name="connsiteX2" fmla="*/ 2361807 w 2779560"/>
                  <a:gd name="connsiteY2" fmla="*/ 438729 h 4808824"/>
                  <a:gd name="connsiteX3" fmla="*/ 2777442 w 2779560"/>
                  <a:gd name="connsiteY3" fmla="*/ 2032001 h 4808824"/>
                  <a:gd name="connsiteX4" fmla="*/ 2407988 w 2779560"/>
                  <a:gd name="connsiteY4" fmla="*/ 2262911 h 4808824"/>
                  <a:gd name="connsiteX5" fmla="*/ 2026988 w 2779560"/>
                  <a:gd name="connsiteY5" fmla="*/ 831274 h 4808824"/>
                  <a:gd name="connsiteX6" fmla="*/ 2177079 w 2779560"/>
                  <a:gd name="connsiteY6" fmla="*/ 4525819 h 4808824"/>
                  <a:gd name="connsiteX7" fmla="*/ 1749897 w 2779560"/>
                  <a:gd name="connsiteY7" fmla="*/ 4572000 h 4808824"/>
                  <a:gd name="connsiteX8" fmla="*/ 1576715 w 2779560"/>
                  <a:gd name="connsiteY8" fmla="*/ 4040910 h 4808824"/>
                  <a:gd name="connsiteX9" fmla="*/ 1391988 w 2779560"/>
                  <a:gd name="connsiteY9" fmla="*/ 2678547 h 4808824"/>
                  <a:gd name="connsiteX10" fmla="*/ 999443 w 2779560"/>
                  <a:gd name="connsiteY10" fmla="*/ 4745183 h 4808824"/>
                  <a:gd name="connsiteX11" fmla="*/ 629989 w 2779560"/>
                  <a:gd name="connsiteY11" fmla="*/ 4687456 h 4808824"/>
                  <a:gd name="connsiteX12" fmla="*/ 849351 w 2779560"/>
                  <a:gd name="connsiteY12" fmla="*/ 738911 h 4808824"/>
                  <a:gd name="connsiteX13" fmla="*/ 410625 w 2779560"/>
                  <a:gd name="connsiteY13" fmla="*/ 2366820 h 4808824"/>
                  <a:gd name="connsiteX14" fmla="*/ 6533 w 2779560"/>
                  <a:gd name="connsiteY14" fmla="*/ 2032002 h 4808824"/>
                  <a:gd name="connsiteX15" fmla="*/ 479898 w 2779560"/>
                  <a:gd name="connsiteY15" fmla="*/ 438729 h 4808824"/>
                  <a:gd name="connsiteX0" fmla="*/ 479898 w 2779560"/>
                  <a:gd name="connsiteY0" fmla="*/ 438729 h 4890359"/>
                  <a:gd name="connsiteX1" fmla="*/ 1461260 w 2779560"/>
                  <a:gd name="connsiteY1" fmla="*/ 0 h 4890359"/>
                  <a:gd name="connsiteX2" fmla="*/ 2361807 w 2779560"/>
                  <a:gd name="connsiteY2" fmla="*/ 438729 h 4890359"/>
                  <a:gd name="connsiteX3" fmla="*/ 2777442 w 2779560"/>
                  <a:gd name="connsiteY3" fmla="*/ 2032001 h 4890359"/>
                  <a:gd name="connsiteX4" fmla="*/ 2407988 w 2779560"/>
                  <a:gd name="connsiteY4" fmla="*/ 2262911 h 4890359"/>
                  <a:gd name="connsiteX5" fmla="*/ 2026988 w 2779560"/>
                  <a:gd name="connsiteY5" fmla="*/ 831274 h 4890359"/>
                  <a:gd name="connsiteX6" fmla="*/ 2177079 w 2779560"/>
                  <a:gd name="connsiteY6" fmla="*/ 4525819 h 4890359"/>
                  <a:gd name="connsiteX7" fmla="*/ 1749897 w 2779560"/>
                  <a:gd name="connsiteY7" fmla="*/ 4572000 h 4890359"/>
                  <a:gd name="connsiteX8" fmla="*/ 1391988 w 2779560"/>
                  <a:gd name="connsiteY8" fmla="*/ 2678547 h 4890359"/>
                  <a:gd name="connsiteX9" fmla="*/ 999443 w 2779560"/>
                  <a:gd name="connsiteY9" fmla="*/ 4745183 h 4890359"/>
                  <a:gd name="connsiteX10" fmla="*/ 629989 w 2779560"/>
                  <a:gd name="connsiteY10" fmla="*/ 4687456 h 4890359"/>
                  <a:gd name="connsiteX11" fmla="*/ 849351 w 2779560"/>
                  <a:gd name="connsiteY11" fmla="*/ 738911 h 4890359"/>
                  <a:gd name="connsiteX12" fmla="*/ 410625 w 2779560"/>
                  <a:gd name="connsiteY12" fmla="*/ 2366820 h 4890359"/>
                  <a:gd name="connsiteX13" fmla="*/ 6533 w 2779560"/>
                  <a:gd name="connsiteY13" fmla="*/ 2032002 h 4890359"/>
                  <a:gd name="connsiteX14" fmla="*/ 479898 w 2779560"/>
                  <a:gd name="connsiteY14" fmla="*/ 438729 h 4890359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629989 w 2779560"/>
                  <a:gd name="connsiteY9" fmla="*/ 4687456 h 4745183"/>
                  <a:gd name="connsiteX10" fmla="*/ 849351 w 2779560"/>
                  <a:gd name="connsiteY10" fmla="*/ 738911 h 4745183"/>
                  <a:gd name="connsiteX11" fmla="*/ 410625 w 2779560"/>
                  <a:gd name="connsiteY11" fmla="*/ 2366820 h 4745183"/>
                  <a:gd name="connsiteX12" fmla="*/ 6533 w 2779560"/>
                  <a:gd name="connsiteY12" fmla="*/ 2032002 h 4745183"/>
                  <a:gd name="connsiteX13" fmla="*/ 479898 w 2779560"/>
                  <a:gd name="connsiteY13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2177079 w 2779560"/>
                  <a:gd name="connsiteY6" fmla="*/ 4525819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76054"/>
                  <a:gd name="connsiteX1" fmla="*/ 1461260 w 2779560"/>
                  <a:gd name="connsiteY1" fmla="*/ 0 h 4776054"/>
                  <a:gd name="connsiteX2" fmla="*/ 2361807 w 2779560"/>
                  <a:gd name="connsiteY2" fmla="*/ 438729 h 4776054"/>
                  <a:gd name="connsiteX3" fmla="*/ 2777442 w 2779560"/>
                  <a:gd name="connsiteY3" fmla="*/ 2032001 h 4776054"/>
                  <a:gd name="connsiteX4" fmla="*/ 2407988 w 2779560"/>
                  <a:gd name="connsiteY4" fmla="*/ 2262911 h 4776054"/>
                  <a:gd name="connsiteX5" fmla="*/ 2026988 w 2779560"/>
                  <a:gd name="connsiteY5" fmla="*/ 831274 h 4776054"/>
                  <a:gd name="connsiteX6" fmla="*/ 1957715 w 2779560"/>
                  <a:gd name="connsiteY6" fmla="*/ 4675910 h 4776054"/>
                  <a:gd name="connsiteX7" fmla="*/ 1391988 w 2779560"/>
                  <a:gd name="connsiteY7" fmla="*/ 2678547 h 4776054"/>
                  <a:gd name="connsiteX8" fmla="*/ 999443 w 2779560"/>
                  <a:gd name="connsiteY8" fmla="*/ 4745183 h 4776054"/>
                  <a:gd name="connsiteX9" fmla="*/ 849351 w 2779560"/>
                  <a:gd name="connsiteY9" fmla="*/ 738911 h 4776054"/>
                  <a:gd name="connsiteX10" fmla="*/ 410625 w 2779560"/>
                  <a:gd name="connsiteY10" fmla="*/ 2366820 h 4776054"/>
                  <a:gd name="connsiteX11" fmla="*/ 6533 w 2779560"/>
                  <a:gd name="connsiteY11" fmla="*/ 2032002 h 4776054"/>
                  <a:gd name="connsiteX12" fmla="*/ 479898 w 2779560"/>
                  <a:gd name="connsiteY12" fmla="*/ 438729 h 4776054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45183"/>
                  <a:gd name="connsiteX1" fmla="*/ 1461260 w 2779560"/>
                  <a:gd name="connsiteY1" fmla="*/ 0 h 4745183"/>
                  <a:gd name="connsiteX2" fmla="*/ 2361807 w 2779560"/>
                  <a:gd name="connsiteY2" fmla="*/ 438729 h 4745183"/>
                  <a:gd name="connsiteX3" fmla="*/ 2777442 w 2779560"/>
                  <a:gd name="connsiteY3" fmla="*/ 2032001 h 4745183"/>
                  <a:gd name="connsiteX4" fmla="*/ 2407988 w 2779560"/>
                  <a:gd name="connsiteY4" fmla="*/ 2262911 h 4745183"/>
                  <a:gd name="connsiteX5" fmla="*/ 2026988 w 2779560"/>
                  <a:gd name="connsiteY5" fmla="*/ 831274 h 4745183"/>
                  <a:gd name="connsiteX6" fmla="*/ 1957715 w 2779560"/>
                  <a:gd name="connsiteY6" fmla="*/ 4675910 h 4745183"/>
                  <a:gd name="connsiteX7" fmla="*/ 1391988 w 2779560"/>
                  <a:gd name="connsiteY7" fmla="*/ 2678547 h 4745183"/>
                  <a:gd name="connsiteX8" fmla="*/ 999443 w 2779560"/>
                  <a:gd name="connsiteY8" fmla="*/ 4745183 h 4745183"/>
                  <a:gd name="connsiteX9" fmla="*/ 849351 w 2779560"/>
                  <a:gd name="connsiteY9" fmla="*/ 738911 h 4745183"/>
                  <a:gd name="connsiteX10" fmla="*/ 410625 w 2779560"/>
                  <a:gd name="connsiteY10" fmla="*/ 2366820 h 4745183"/>
                  <a:gd name="connsiteX11" fmla="*/ 6533 w 2779560"/>
                  <a:gd name="connsiteY11" fmla="*/ 2032002 h 4745183"/>
                  <a:gd name="connsiteX12" fmla="*/ 479898 w 2779560"/>
                  <a:gd name="connsiteY12" fmla="*/ 438729 h 4745183"/>
                  <a:gd name="connsiteX0" fmla="*/ 479898 w 2779560"/>
                  <a:gd name="connsiteY0" fmla="*/ 438729 h 4756733"/>
                  <a:gd name="connsiteX1" fmla="*/ 1461260 w 2779560"/>
                  <a:gd name="connsiteY1" fmla="*/ 0 h 4756733"/>
                  <a:gd name="connsiteX2" fmla="*/ 2361807 w 2779560"/>
                  <a:gd name="connsiteY2" fmla="*/ 438729 h 4756733"/>
                  <a:gd name="connsiteX3" fmla="*/ 2777442 w 2779560"/>
                  <a:gd name="connsiteY3" fmla="*/ 2032001 h 4756733"/>
                  <a:gd name="connsiteX4" fmla="*/ 2407988 w 2779560"/>
                  <a:gd name="connsiteY4" fmla="*/ 2262911 h 4756733"/>
                  <a:gd name="connsiteX5" fmla="*/ 2026988 w 2779560"/>
                  <a:gd name="connsiteY5" fmla="*/ 831274 h 4756733"/>
                  <a:gd name="connsiteX6" fmla="*/ 1957715 w 2779560"/>
                  <a:gd name="connsiteY6" fmla="*/ 4756728 h 4756733"/>
                  <a:gd name="connsiteX7" fmla="*/ 1391988 w 2779560"/>
                  <a:gd name="connsiteY7" fmla="*/ 2678547 h 4756733"/>
                  <a:gd name="connsiteX8" fmla="*/ 999443 w 2779560"/>
                  <a:gd name="connsiteY8" fmla="*/ 4745183 h 4756733"/>
                  <a:gd name="connsiteX9" fmla="*/ 849351 w 2779560"/>
                  <a:gd name="connsiteY9" fmla="*/ 738911 h 4756733"/>
                  <a:gd name="connsiteX10" fmla="*/ 410625 w 2779560"/>
                  <a:gd name="connsiteY10" fmla="*/ 2366820 h 4756733"/>
                  <a:gd name="connsiteX11" fmla="*/ 6533 w 2779560"/>
                  <a:gd name="connsiteY11" fmla="*/ 2032002 h 4756733"/>
                  <a:gd name="connsiteX12" fmla="*/ 479898 w 2779560"/>
                  <a:gd name="connsiteY12" fmla="*/ 438729 h 4756733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77935"/>
                  <a:gd name="connsiteX1" fmla="*/ 1461260 w 2779560"/>
                  <a:gd name="connsiteY1" fmla="*/ 0 h 4777935"/>
                  <a:gd name="connsiteX2" fmla="*/ 2361807 w 2779560"/>
                  <a:gd name="connsiteY2" fmla="*/ 438729 h 4777935"/>
                  <a:gd name="connsiteX3" fmla="*/ 2777442 w 2779560"/>
                  <a:gd name="connsiteY3" fmla="*/ 2032001 h 4777935"/>
                  <a:gd name="connsiteX4" fmla="*/ 2407988 w 2779560"/>
                  <a:gd name="connsiteY4" fmla="*/ 2262911 h 4777935"/>
                  <a:gd name="connsiteX5" fmla="*/ 2026988 w 2779560"/>
                  <a:gd name="connsiteY5" fmla="*/ 831274 h 4777935"/>
                  <a:gd name="connsiteX6" fmla="*/ 1957715 w 2779560"/>
                  <a:gd name="connsiteY6" fmla="*/ 4756728 h 4777935"/>
                  <a:gd name="connsiteX7" fmla="*/ 1461260 w 2779560"/>
                  <a:gd name="connsiteY7" fmla="*/ 2505366 h 4777935"/>
                  <a:gd name="connsiteX8" fmla="*/ 999443 w 2779560"/>
                  <a:gd name="connsiteY8" fmla="*/ 4745183 h 4777935"/>
                  <a:gd name="connsiteX9" fmla="*/ 849351 w 2779560"/>
                  <a:gd name="connsiteY9" fmla="*/ 738911 h 4777935"/>
                  <a:gd name="connsiteX10" fmla="*/ 410625 w 2779560"/>
                  <a:gd name="connsiteY10" fmla="*/ 2366820 h 4777935"/>
                  <a:gd name="connsiteX11" fmla="*/ 6533 w 2779560"/>
                  <a:gd name="connsiteY11" fmla="*/ 2032002 h 4777935"/>
                  <a:gd name="connsiteX12" fmla="*/ 479898 w 2779560"/>
                  <a:gd name="connsiteY12" fmla="*/ 438729 h 4777935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  <a:gd name="connsiteX0" fmla="*/ 479898 w 2779560"/>
                  <a:gd name="connsiteY0" fmla="*/ 438729 h 4756729"/>
                  <a:gd name="connsiteX1" fmla="*/ 1461260 w 2779560"/>
                  <a:gd name="connsiteY1" fmla="*/ 0 h 4756729"/>
                  <a:gd name="connsiteX2" fmla="*/ 2361807 w 2779560"/>
                  <a:gd name="connsiteY2" fmla="*/ 438729 h 4756729"/>
                  <a:gd name="connsiteX3" fmla="*/ 2777442 w 2779560"/>
                  <a:gd name="connsiteY3" fmla="*/ 2032001 h 4756729"/>
                  <a:gd name="connsiteX4" fmla="*/ 2407988 w 2779560"/>
                  <a:gd name="connsiteY4" fmla="*/ 2262911 h 4756729"/>
                  <a:gd name="connsiteX5" fmla="*/ 2026988 w 2779560"/>
                  <a:gd name="connsiteY5" fmla="*/ 831274 h 4756729"/>
                  <a:gd name="connsiteX6" fmla="*/ 1957715 w 2779560"/>
                  <a:gd name="connsiteY6" fmla="*/ 4756728 h 4756729"/>
                  <a:gd name="connsiteX7" fmla="*/ 1461260 w 2779560"/>
                  <a:gd name="connsiteY7" fmla="*/ 2505366 h 4756729"/>
                  <a:gd name="connsiteX8" fmla="*/ 999443 w 2779560"/>
                  <a:gd name="connsiteY8" fmla="*/ 4745183 h 4756729"/>
                  <a:gd name="connsiteX9" fmla="*/ 849351 w 2779560"/>
                  <a:gd name="connsiteY9" fmla="*/ 738911 h 4756729"/>
                  <a:gd name="connsiteX10" fmla="*/ 410625 w 2779560"/>
                  <a:gd name="connsiteY10" fmla="*/ 2366820 h 4756729"/>
                  <a:gd name="connsiteX11" fmla="*/ 6533 w 2779560"/>
                  <a:gd name="connsiteY11" fmla="*/ 2032002 h 4756729"/>
                  <a:gd name="connsiteX12" fmla="*/ 479898 w 2779560"/>
                  <a:gd name="connsiteY12" fmla="*/ 438729 h 47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9560" h="4756729">
                    <a:moveTo>
                      <a:pt x="479898" y="438729"/>
                    </a:moveTo>
                    <a:cubicBezTo>
                      <a:pt x="722353" y="100062"/>
                      <a:pt x="1147609" y="0"/>
                      <a:pt x="1461260" y="0"/>
                    </a:cubicBezTo>
                    <a:cubicBezTo>
                      <a:pt x="1774911" y="0"/>
                      <a:pt x="2142443" y="100062"/>
                      <a:pt x="2361807" y="438729"/>
                    </a:cubicBezTo>
                    <a:cubicBezTo>
                      <a:pt x="2581171" y="777396"/>
                      <a:pt x="2746654" y="1687562"/>
                      <a:pt x="2777442" y="2032001"/>
                    </a:cubicBezTo>
                    <a:cubicBezTo>
                      <a:pt x="2808230" y="2376440"/>
                      <a:pt x="2494579" y="2499593"/>
                      <a:pt x="2407988" y="2262911"/>
                    </a:cubicBezTo>
                    <a:cubicBezTo>
                      <a:pt x="2321397" y="2026229"/>
                      <a:pt x="2061624" y="519547"/>
                      <a:pt x="2026988" y="831274"/>
                    </a:cubicBezTo>
                    <a:cubicBezTo>
                      <a:pt x="2003897" y="2112819"/>
                      <a:pt x="2479185" y="4754804"/>
                      <a:pt x="1957715" y="4756728"/>
                    </a:cubicBezTo>
                    <a:cubicBezTo>
                      <a:pt x="1436245" y="4758652"/>
                      <a:pt x="1657532" y="2468805"/>
                      <a:pt x="1461260" y="2505366"/>
                    </a:cubicBezTo>
                    <a:cubicBezTo>
                      <a:pt x="1295775" y="2574639"/>
                      <a:pt x="1494912" y="4753937"/>
                      <a:pt x="999443" y="4745183"/>
                    </a:cubicBezTo>
                    <a:cubicBezTo>
                      <a:pt x="503974" y="4736429"/>
                      <a:pt x="947487" y="1135305"/>
                      <a:pt x="849351" y="738911"/>
                    </a:cubicBezTo>
                    <a:cubicBezTo>
                      <a:pt x="724275" y="719669"/>
                      <a:pt x="516458" y="2422623"/>
                      <a:pt x="410625" y="2366820"/>
                    </a:cubicBezTo>
                    <a:cubicBezTo>
                      <a:pt x="289398" y="2597729"/>
                      <a:pt x="-51194" y="2357199"/>
                      <a:pt x="6533" y="2032002"/>
                    </a:cubicBezTo>
                    <a:cubicBezTo>
                      <a:pt x="64260" y="1706805"/>
                      <a:pt x="237443" y="777396"/>
                      <a:pt x="479898" y="438729"/>
                    </a:cubicBezTo>
                    <a:close/>
                  </a:path>
                </a:pathLst>
              </a:cu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 prstMaterial="plastic">
                <a:bevelT w="38100" h="95250"/>
                <a:bevelB w="165100" h="82550" prst="coolSlant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74" name="Straight Connector 73"/>
            <p:cNvCxnSpPr>
              <a:stCxn id="85" idx="8"/>
              <a:endCxn id="79" idx="8"/>
            </p:cNvCxnSpPr>
            <p:nvPr/>
          </p:nvCxnSpPr>
          <p:spPr>
            <a:xfrm>
              <a:off x="3243692" y="4182230"/>
              <a:ext cx="353988" cy="3091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369177" y="4662127"/>
              <a:ext cx="2058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Fewer Triangles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Gill Sans Light"/>
                  <a:ea typeface="+mn-ea"/>
                  <a:cs typeface="Gill Sans Light"/>
                </a:rPr>
                <a:t>Weaker Community</a:t>
              </a:r>
              <a:endParaRPr lang="en-US" sz="1800" dirty="0">
                <a:solidFill>
                  <a:prstClr val="black"/>
                </a:solidFill>
                <a:latin typeface="Gill Sans Light"/>
                <a:ea typeface="+mn-ea"/>
                <a:cs typeface="Gill Sans Light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31180" y="2196891"/>
            <a:ext cx="1181932" cy="1409702"/>
            <a:chOff x="1676400" y="3810000"/>
            <a:chExt cx="1181932" cy="1409702"/>
          </a:xfrm>
        </p:grpSpPr>
        <p:sp>
          <p:nvSpPr>
            <p:cNvPr id="108" name="Isosceles Triangle 107"/>
            <p:cNvSpPr/>
            <p:nvPr/>
          </p:nvSpPr>
          <p:spPr>
            <a:xfrm rot="5400000">
              <a:off x="1562515" y="3923885"/>
              <a:ext cx="1409702" cy="1181932"/>
            </a:xfrm>
            <a:prstGeom prst="triangle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905000" y="4309511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"/>
                  <a:cs typeface="Gill Sans "/>
                </a:rPr>
                <a:t>1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924985" y="2201863"/>
            <a:ext cx="2404071" cy="713918"/>
            <a:chOff x="993755" y="4495800"/>
            <a:chExt cx="2404071" cy="713918"/>
          </a:xfrm>
        </p:grpSpPr>
        <p:sp>
          <p:nvSpPr>
            <p:cNvPr id="111" name="Isosceles Triangle 110"/>
            <p:cNvSpPr/>
            <p:nvPr/>
          </p:nvSpPr>
          <p:spPr>
            <a:xfrm rot="10800000">
              <a:off x="993755" y="4495800"/>
              <a:ext cx="2404071" cy="713918"/>
            </a:xfrm>
            <a:prstGeom prst="triangle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49294" y="45528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131795" y="2200680"/>
            <a:ext cx="2404071" cy="713918"/>
            <a:chOff x="2167929" y="4314410"/>
            <a:chExt cx="2404071" cy="713918"/>
          </a:xfrm>
        </p:grpSpPr>
        <p:sp>
          <p:nvSpPr>
            <p:cNvPr id="114" name="Isosceles Triangle 113"/>
            <p:cNvSpPr/>
            <p:nvPr/>
          </p:nvSpPr>
          <p:spPr>
            <a:xfrm>
              <a:off x="2167929" y="4314410"/>
              <a:ext cx="2404071" cy="713918"/>
            </a:xfrm>
            <a:prstGeom prst="triangle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200400" y="44958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"/>
                  <a:cs typeface="Gill Sans"/>
                </a:rPr>
                <a:t>3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181747" y="2911260"/>
            <a:ext cx="2404071" cy="713918"/>
            <a:chOff x="2133009" y="4437454"/>
            <a:chExt cx="2404071" cy="713918"/>
          </a:xfrm>
        </p:grpSpPr>
        <p:sp>
          <p:nvSpPr>
            <p:cNvPr id="117" name="Isosceles Triangle 116"/>
            <p:cNvSpPr/>
            <p:nvPr/>
          </p:nvSpPr>
          <p:spPr>
            <a:xfrm rot="10800000">
              <a:off x="2133009" y="4437454"/>
              <a:ext cx="2404071" cy="713918"/>
            </a:xfrm>
            <a:prstGeom prst="triangle">
              <a:avLst/>
            </a:prstGeom>
            <a:ln>
              <a:headEnd type="none" w="med" len="med"/>
              <a:tailEnd type="none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119812" y="4552890"/>
              <a:ext cx="327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 "/>
                  <a:cs typeface="Gill Sans "/>
                </a:rPr>
                <a:t>4</a:t>
              </a:r>
              <a:endParaRPr lang="en-US" sz="2000" dirty="0" smtClean="0">
                <a:latin typeface="Gill Sans "/>
                <a:cs typeface="Gill Sans 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19400" y="2087562"/>
            <a:ext cx="3805056" cy="1656887"/>
            <a:chOff x="766944" y="2754364"/>
            <a:chExt cx="3805056" cy="1656887"/>
          </a:xfrm>
        </p:grpSpPr>
        <p:sp>
          <p:nvSpPr>
            <p:cNvPr id="120" name="Isosceles Triangle 119"/>
            <p:cNvSpPr/>
            <p:nvPr/>
          </p:nvSpPr>
          <p:spPr>
            <a:xfrm rot="5400000">
              <a:off x="767359" y="2982549"/>
              <a:ext cx="1409702" cy="1181932"/>
            </a:xfrm>
            <a:prstGeom prst="triangl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 rot="10800000">
              <a:off x="881242" y="2868664"/>
              <a:ext cx="2404071" cy="713918"/>
            </a:xfrm>
            <a:prstGeom prst="triangl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0800000">
              <a:off x="2123097" y="3582583"/>
              <a:ext cx="2404071" cy="713918"/>
            </a:xfrm>
            <a:prstGeom prst="triangl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2083278" y="2868664"/>
              <a:ext cx="2404071" cy="713918"/>
            </a:xfrm>
            <a:prstGeom prst="triangl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1967191" y="3467664"/>
              <a:ext cx="228600" cy="228600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66944" y="2754364"/>
              <a:ext cx="228600" cy="228600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766944" y="4164066"/>
              <a:ext cx="228600" cy="228600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3211964" y="4182651"/>
              <a:ext cx="228600" cy="228600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169630" y="2754364"/>
              <a:ext cx="228600" cy="228600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4343400" y="3467664"/>
              <a:ext cx="228600" cy="228600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Isosceles Triangle 129"/>
          <p:cNvSpPr/>
          <p:nvPr/>
        </p:nvSpPr>
        <p:spPr>
          <a:xfrm rot="10800000">
            <a:off x="2924985" y="2200679"/>
            <a:ext cx="2404071" cy="713918"/>
          </a:xfrm>
          <a:prstGeom prst="triangl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017495" y="2798096"/>
            <a:ext cx="228600" cy="228600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1881820" y="2470874"/>
            <a:ext cx="5305340" cy="2659932"/>
            <a:chOff x="1881820" y="2470874"/>
            <a:chExt cx="5305340" cy="2659932"/>
          </a:xfrm>
        </p:grpSpPr>
        <p:cxnSp>
          <p:nvCxnSpPr>
            <p:cNvPr id="28" name="Straight Connector 27"/>
            <p:cNvCxnSpPr>
              <a:stCxn id="9" idx="3"/>
              <a:endCxn id="25" idx="1"/>
            </p:cNvCxnSpPr>
            <p:nvPr/>
          </p:nvCxnSpPr>
          <p:spPr>
            <a:xfrm>
              <a:off x="1893407" y="2470874"/>
              <a:ext cx="5293753" cy="26599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3"/>
              <a:endCxn id="19" idx="1"/>
            </p:cNvCxnSpPr>
            <p:nvPr/>
          </p:nvCxnSpPr>
          <p:spPr>
            <a:xfrm>
              <a:off x="1893407" y="2470874"/>
              <a:ext cx="5293753" cy="9440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7" idx="3"/>
              <a:endCxn id="19" idx="1"/>
            </p:cNvCxnSpPr>
            <p:nvPr/>
          </p:nvCxnSpPr>
          <p:spPr>
            <a:xfrm>
              <a:off x="1881820" y="3402118"/>
              <a:ext cx="5305340" cy="1284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7" idx="3"/>
              <a:endCxn id="24" idx="1"/>
            </p:cNvCxnSpPr>
            <p:nvPr/>
          </p:nvCxnSpPr>
          <p:spPr>
            <a:xfrm flipV="1">
              <a:off x="1881820" y="2599602"/>
              <a:ext cx="5305340" cy="8025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1893407" y="2599602"/>
            <a:ext cx="5293753" cy="3540506"/>
            <a:chOff x="1893407" y="2599602"/>
            <a:chExt cx="5293753" cy="3540506"/>
          </a:xfrm>
        </p:grpSpPr>
        <p:cxnSp>
          <p:nvCxnSpPr>
            <p:cNvPr id="45" name="Straight Connector 44"/>
            <p:cNvCxnSpPr>
              <a:stCxn id="12" idx="3"/>
              <a:endCxn id="24" idx="1"/>
            </p:cNvCxnSpPr>
            <p:nvPr/>
          </p:nvCxnSpPr>
          <p:spPr>
            <a:xfrm flipV="1">
              <a:off x="1897012" y="2599602"/>
              <a:ext cx="5290148" cy="262517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2" idx="3"/>
              <a:endCxn id="25" idx="1"/>
            </p:cNvCxnSpPr>
            <p:nvPr/>
          </p:nvCxnSpPr>
          <p:spPr>
            <a:xfrm flipV="1">
              <a:off x="1897012" y="5130806"/>
              <a:ext cx="5290148" cy="9397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6" idx="3"/>
              <a:endCxn id="23" idx="1"/>
            </p:cNvCxnSpPr>
            <p:nvPr/>
          </p:nvCxnSpPr>
          <p:spPr>
            <a:xfrm flipV="1">
              <a:off x="1893407" y="4250057"/>
              <a:ext cx="5293753" cy="189005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14" idx="3"/>
              <a:endCxn id="26" idx="1"/>
            </p:cNvCxnSpPr>
            <p:nvPr/>
          </p:nvCxnSpPr>
          <p:spPr>
            <a:xfrm>
              <a:off x="1893407" y="4311731"/>
              <a:ext cx="5293753" cy="162329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6" idx="3"/>
              <a:endCxn id="25" idx="1"/>
            </p:cNvCxnSpPr>
            <p:nvPr/>
          </p:nvCxnSpPr>
          <p:spPr>
            <a:xfrm flipV="1">
              <a:off x="1893407" y="5130806"/>
              <a:ext cx="5293753" cy="10093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4" idx="3"/>
              <a:endCxn id="23" idx="1"/>
            </p:cNvCxnSpPr>
            <p:nvPr/>
          </p:nvCxnSpPr>
          <p:spPr>
            <a:xfrm flipV="1">
              <a:off x="1893407" y="4250057"/>
              <a:ext cx="5293753" cy="6167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2754316" y="2456232"/>
            <a:ext cx="4236578" cy="3240809"/>
            <a:chOff x="2754316" y="2456232"/>
            <a:chExt cx="4236578" cy="3240809"/>
          </a:xfrm>
        </p:grpSpPr>
        <p:grpSp>
          <p:nvGrpSpPr>
            <p:cNvPr id="145" name="Group 144"/>
            <p:cNvGrpSpPr/>
            <p:nvPr/>
          </p:nvGrpSpPr>
          <p:grpSpPr>
            <a:xfrm>
              <a:off x="2765806" y="2456232"/>
              <a:ext cx="3241293" cy="896568"/>
              <a:chOff x="2765806" y="2456232"/>
              <a:chExt cx="3241293" cy="896568"/>
            </a:xfrm>
          </p:grpSpPr>
          <p:grpSp>
            <p:nvGrpSpPr>
              <p:cNvPr id="75" name="Group 74"/>
              <p:cNvGrpSpPr/>
              <p:nvPr/>
            </p:nvGrpSpPr>
            <p:grpSpPr>
              <a:xfrm rot="661342">
                <a:off x="2765806" y="2456232"/>
                <a:ext cx="1143000" cy="207536"/>
                <a:chOff x="2667000" y="2144132"/>
                <a:chExt cx="1143000" cy="207536"/>
              </a:xfrm>
            </p:grpSpPr>
            <p:sp>
              <p:nvSpPr>
                <p:cNvPr id="70" name="5-Point Star 69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5-Point Star 70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5-Point Star 71"/>
                <p:cNvSpPr/>
                <p:nvPr/>
              </p:nvSpPr>
              <p:spPr>
                <a:xfrm>
                  <a:off x="3134732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5-Point Star 72"/>
                <p:cNvSpPr/>
                <p:nvPr/>
              </p:nvSpPr>
              <p:spPr>
                <a:xfrm>
                  <a:off x="3368598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5-Point Star 73"/>
                <p:cNvSpPr/>
                <p:nvPr/>
              </p:nvSpPr>
              <p:spPr>
                <a:xfrm>
                  <a:off x="3602464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 rot="1544849">
                <a:off x="2830957" y="2803368"/>
                <a:ext cx="675268" cy="207536"/>
                <a:chOff x="2667000" y="2144132"/>
                <a:chExt cx="675268" cy="207536"/>
              </a:xfrm>
            </p:grpSpPr>
            <p:sp>
              <p:nvSpPr>
                <p:cNvPr id="77" name="5-Point Star 76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5-Point Star 77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5-Point Star 78"/>
                <p:cNvSpPr/>
                <p:nvPr/>
              </p:nvSpPr>
              <p:spPr>
                <a:xfrm>
                  <a:off x="3134732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 rot="21054667">
                <a:off x="5097965" y="2579089"/>
                <a:ext cx="909134" cy="207536"/>
                <a:chOff x="2667000" y="2144132"/>
                <a:chExt cx="909134" cy="207536"/>
              </a:xfrm>
            </p:grpSpPr>
            <p:sp>
              <p:nvSpPr>
                <p:cNvPr id="83" name="5-Point Star 82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5-Point Star 83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5-Point Star 84"/>
                <p:cNvSpPr/>
                <p:nvPr/>
              </p:nvSpPr>
              <p:spPr>
                <a:xfrm>
                  <a:off x="3134732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5-Point Star 85"/>
                <p:cNvSpPr/>
                <p:nvPr/>
              </p:nvSpPr>
              <p:spPr>
                <a:xfrm>
                  <a:off x="3368598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4419600" y="3145264"/>
                <a:ext cx="675268" cy="207536"/>
                <a:chOff x="3134732" y="2144132"/>
                <a:chExt cx="675268" cy="207536"/>
              </a:xfrm>
            </p:grpSpPr>
            <p:sp>
              <p:nvSpPr>
                <p:cNvPr id="91" name="5-Point Star 90"/>
                <p:cNvSpPr/>
                <p:nvPr/>
              </p:nvSpPr>
              <p:spPr>
                <a:xfrm>
                  <a:off x="3134732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5-Point Star 91"/>
                <p:cNvSpPr/>
                <p:nvPr/>
              </p:nvSpPr>
              <p:spPr>
                <a:xfrm>
                  <a:off x="3368598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5-Point Star 92"/>
                <p:cNvSpPr/>
                <p:nvPr/>
              </p:nvSpPr>
              <p:spPr>
                <a:xfrm>
                  <a:off x="3602464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6" name="Group 145"/>
            <p:cNvGrpSpPr/>
            <p:nvPr/>
          </p:nvGrpSpPr>
          <p:grpSpPr>
            <a:xfrm>
              <a:off x="2754316" y="3831064"/>
              <a:ext cx="4236578" cy="1865977"/>
              <a:chOff x="2754316" y="3831064"/>
              <a:chExt cx="4236578" cy="1865977"/>
            </a:xfrm>
          </p:grpSpPr>
          <p:grpSp>
            <p:nvGrpSpPr>
              <p:cNvPr id="106" name="Group 105"/>
              <p:cNvGrpSpPr/>
              <p:nvPr/>
            </p:nvGrpSpPr>
            <p:grpSpPr>
              <a:xfrm rot="19966592">
                <a:off x="3878975" y="3831064"/>
                <a:ext cx="441402" cy="207536"/>
                <a:chOff x="2667000" y="2144132"/>
                <a:chExt cx="441402" cy="207536"/>
              </a:xfrm>
            </p:grpSpPr>
            <p:sp>
              <p:nvSpPr>
                <p:cNvPr id="107" name="5-Point Star 106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5-Point Star 107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 rot="1004958">
                <a:off x="6315626" y="5489505"/>
                <a:ext cx="675268" cy="207536"/>
                <a:chOff x="2667000" y="2144132"/>
                <a:chExt cx="675268" cy="207536"/>
              </a:xfrm>
            </p:grpSpPr>
            <p:sp>
              <p:nvSpPr>
                <p:cNvPr id="113" name="5-Point Star 112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5-Point Star 113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5-Point Star 114"/>
                <p:cNvSpPr/>
                <p:nvPr/>
              </p:nvSpPr>
              <p:spPr>
                <a:xfrm>
                  <a:off x="3134732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2754316" y="4953874"/>
                <a:ext cx="441402" cy="207536"/>
                <a:chOff x="2667000" y="2144132"/>
                <a:chExt cx="441402" cy="207536"/>
              </a:xfrm>
            </p:grpSpPr>
            <p:sp>
              <p:nvSpPr>
                <p:cNvPr id="119" name="5-Point Star 118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5-Point Star 119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5-Point Star 122"/>
              <p:cNvSpPr/>
              <p:nvPr/>
            </p:nvSpPr>
            <p:spPr>
              <a:xfrm rot="20449853">
                <a:off x="5057872" y="4717144"/>
                <a:ext cx="207536" cy="207536"/>
              </a:xfrm>
              <a:prstGeom prst="star5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 rot="21036911">
                <a:off x="3955869" y="5374387"/>
                <a:ext cx="909134" cy="207536"/>
                <a:chOff x="2667000" y="2144132"/>
                <a:chExt cx="909134" cy="207536"/>
              </a:xfrm>
            </p:grpSpPr>
            <p:sp>
              <p:nvSpPr>
                <p:cNvPr id="126" name="5-Point Star 125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5-Point Star 126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5-Point Star 127"/>
                <p:cNvSpPr/>
                <p:nvPr/>
              </p:nvSpPr>
              <p:spPr>
                <a:xfrm>
                  <a:off x="3134732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5-Point Star 128"/>
                <p:cNvSpPr/>
                <p:nvPr/>
              </p:nvSpPr>
              <p:spPr>
                <a:xfrm>
                  <a:off x="3368598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5562600" y="3983464"/>
                <a:ext cx="1143000" cy="207536"/>
                <a:chOff x="2667000" y="2144132"/>
                <a:chExt cx="1143000" cy="207536"/>
              </a:xfrm>
            </p:grpSpPr>
            <p:sp>
              <p:nvSpPr>
                <p:cNvPr id="131" name="5-Point Star 130"/>
                <p:cNvSpPr/>
                <p:nvPr/>
              </p:nvSpPr>
              <p:spPr>
                <a:xfrm>
                  <a:off x="2667000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5-Point Star 131"/>
                <p:cNvSpPr/>
                <p:nvPr/>
              </p:nvSpPr>
              <p:spPr>
                <a:xfrm>
                  <a:off x="2900866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5-Point Star 132"/>
                <p:cNvSpPr/>
                <p:nvPr/>
              </p:nvSpPr>
              <p:spPr>
                <a:xfrm>
                  <a:off x="3134732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5-Point Star 133"/>
                <p:cNvSpPr/>
                <p:nvPr/>
              </p:nvSpPr>
              <p:spPr>
                <a:xfrm>
                  <a:off x="3368598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5-Point Star 134"/>
                <p:cNvSpPr/>
                <p:nvPr/>
              </p:nvSpPr>
              <p:spPr>
                <a:xfrm>
                  <a:off x="3602464" y="2144132"/>
                  <a:ext cx="207536" cy="207536"/>
                </a:xfrm>
                <a:prstGeom prst="star5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headEnd type="none" w="med" len="med"/>
                  <a:tailEnd type="non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43" name="Content Placeholder 2"/>
          <p:cNvSpPr txBox="1">
            <a:spLocks/>
          </p:cNvSpPr>
          <p:nvPr/>
        </p:nvSpPr>
        <p:spPr bwMode="auto">
          <a:xfrm>
            <a:off x="3581400" y="1414700"/>
            <a:ext cx="20915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Ratings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828800" y="2076360"/>
            <a:ext cx="5638800" cy="440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7010400" y="1371600"/>
            <a:ext cx="1219200" cy="4953000"/>
            <a:chOff x="7010400" y="1371600"/>
            <a:chExt cx="1219200" cy="495300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 bwMode="auto">
            <a:xfrm>
              <a:off x="7010400" y="1371600"/>
              <a:ext cx="1143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32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1pPr>
              <a:lvl2pPr marL="457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Char char="»"/>
                <a:defRPr sz="27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2pPr>
              <a:lvl3pPr marL="77724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Items</a:t>
              </a:r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7160" y="3037075"/>
              <a:ext cx="871721" cy="755782"/>
            </a:xfrm>
            <a:prstGeom prst="rect">
              <a:avLst/>
            </a:prstGeom>
          </p:spPr>
        </p:pic>
        <p:pic>
          <p:nvPicPr>
            <p:cNvPr id="23" name="Picture 22" descr="LS01832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160" y="3945257"/>
              <a:ext cx="714222" cy="6096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7160" y="2154664"/>
              <a:ext cx="883781" cy="8898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7160" y="4783457"/>
              <a:ext cx="1041526" cy="69469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7160" y="5545457"/>
              <a:ext cx="1042440" cy="779143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990600" y="1371600"/>
            <a:ext cx="1143000" cy="5086440"/>
            <a:chOff x="990600" y="1371600"/>
            <a:chExt cx="1143000" cy="50864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l="18665"/>
            <a:stretch/>
          </p:blipFill>
          <p:spPr>
            <a:xfrm>
              <a:off x="1344767" y="2133600"/>
              <a:ext cx="548640" cy="6745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8"/>
            <a:srcRect l="25200" t="7872" r="20771" b="12664"/>
            <a:stretch/>
          </p:blipFill>
          <p:spPr>
            <a:xfrm>
              <a:off x="1348372" y="4856277"/>
              <a:ext cx="548640" cy="73699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/>
            <a:srcRect l="13092"/>
            <a:stretch/>
          </p:blipFill>
          <p:spPr>
            <a:xfrm>
              <a:off x="1344767" y="3996087"/>
              <a:ext cx="548640" cy="6312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0"/>
            <a:srcRect l="18843" t="12398" r="18351" b="32765"/>
            <a:stretch/>
          </p:blipFill>
          <p:spPr>
            <a:xfrm>
              <a:off x="1344767" y="5822176"/>
              <a:ext cx="548640" cy="6358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11"/>
            <a:srcRect l="15622" t="4772" r="9643" b="10462"/>
            <a:stretch/>
          </p:blipFill>
          <p:spPr>
            <a:xfrm>
              <a:off x="1333180" y="3037050"/>
              <a:ext cx="548640" cy="7301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8" name="Content Placeholder 2"/>
            <p:cNvSpPr txBox="1">
              <a:spLocks/>
            </p:cNvSpPr>
            <p:nvPr/>
          </p:nvSpPr>
          <p:spPr bwMode="auto">
            <a:xfrm>
              <a:off x="990600" y="1371600"/>
              <a:ext cx="11430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32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1pPr>
              <a:lvl2pPr marL="457200" indent="-228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Char char="»"/>
                <a:defRPr sz="27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2pPr>
              <a:lvl3pPr marL="77724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3pPr>
              <a:lvl4pPr marL="16002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4pPr>
              <a:lvl5pPr marL="2057400" indent="-228600" algn="l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Gill Sans Light"/>
                  <a:ea typeface="ＭＳ Ｐゴシック" pitchFamily="-65" charset="-128"/>
                  <a:cs typeface="Gill Sans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/>
                <a:t>Users</a:t>
              </a:r>
              <a:endParaRPr lang="en-US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905000" y="2438400"/>
            <a:ext cx="5293753" cy="2659932"/>
            <a:chOff x="1893407" y="2470874"/>
            <a:chExt cx="5293753" cy="2659932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1893407" y="2470874"/>
              <a:ext cx="5293753" cy="2659932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893407" y="2470874"/>
              <a:ext cx="5293753" cy="944092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1881820" y="3402118"/>
            <a:ext cx="5305340" cy="2737990"/>
            <a:chOff x="1881820" y="3402118"/>
            <a:chExt cx="5305340" cy="2737990"/>
          </a:xfrm>
        </p:grpSpPr>
        <p:cxnSp>
          <p:nvCxnSpPr>
            <p:cNvPr id="161" name="Straight Connector 160"/>
            <p:cNvCxnSpPr>
              <a:stCxn id="12" idx="3"/>
            </p:cNvCxnSpPr>
            <p:nvPr/>
          </p:nvCxnSpPr>
          <p:spPr>
            <a:xfrm flipV="1">
              <a:off x="1897012" y="5098332"/>
              <a:ext cx="5290148" cy="126444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triangl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7" idx="3"/>
              <a:endCxn id="19" idx="1"/>
            </p:cNvCxnSpPr>
            <p:nvPr/>
          </p:nvCxnSpPr>
          <p:spPr>
            <a:xfrm>
              <a:off x="1881820" y="3402118"/>
              <a:ext cx="5305340" cy="12848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triangl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" idx="3"/>
              <a:endCxn id="25" idx="1"/>
            </p:cNvCxnSpPr>
            <p:nvPr/>
          </p:nvCxnSpPr>
          <p:spPr>
            <a:xfrm flipV="1">
              <a:off x="1893407" y="5130806"/>
              <a:ext cx="5293753" cy="1009302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triangl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1893407" y="2599602"/>
            <a:ext cx="5293753" cy="3540506"/>
            <a:chOff x="1893407" y="2599602"/>
            <a:chExt cx="5293753" cy="3540506"/>
          </a:xfrm>
        </p:grpSpPr>
        <p:cxnSp>
          <p:nvCxnSpPr>
            <p:cNvPr id="178" name="Straight Connector 177"/>
            <p:cNvCxnSpPr>
              <a:endCxn id="24" idx="1"/>
            </p:cNvCxnSpPr>
            <p:nvPr/>
          </p:nvCxnSpPr>
          <p:spPr>
            <a:xfrm flipV="1">
              <a:off x="1905000" y="2599602"/>
              <a:ext cx="5282160" cy="815364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2" idx="3"/>
            </p:cNvCxnSpPr>
            <p:nvPr/>
          </p:nvCxnSpPr>
          <p:spPr>
            <a:xfrm flipV="1">
              <a:off x="1897012" y="2636981"/>
              <a:ext cx="5290148" cy="2587795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6" idx="3"/>
              <a:endCxn id="23" idx="1"/>
            </p:cNvCxnSpPr>
            <p:nvPr/>
          </p:nvCxnSpPr>
          <p:spPr>
            <a:xfrm flipV="1">
              <a:off x="1893407" y="4250057"/>
              <a:ext cx="5293753" cy="1890051"/>
            </a:xfrm>
            <a:prstGeom prst="line">
              <a:avLst/>
            </a:prstGeom>
            <a:ln w="76200" cmpd="sng">
              <a:solidFill>
                <a:srgbClr val="FF00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/>
          <p:cNvSpPr/>
          <p:nvPr/>
        </p:nvSpPr>
        <p:spPr>
          <a:xfrm>
            <a:off x="6858000" y="2057400"/>
            <a:ext cx="1524000" cy="987140"/>
          </a:xfrm>
          <a:prstGeom prst="rect">
            <a:avLst/>
          </a:prstGeom>
          <a:ln w="57150" cmpd="sng">
            <a:solidFill>
              <a:srgbClr val="FF0000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8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56" grpId="0" animBg="1"/>
      <p:bldP spid="1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Many More Graph Algorithms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2800" b="1" dirty="0" smtClean="0">
                <a:latin typeface="Gill Sans Light"/>
                <a:cs typeface="Gill Sans Light"/>
              </a:rPr>
              <a:t>Collaborative Filtering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Alternating Least Squares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Stochastic Gradient Descent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Tensor Factorization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SVD</a:t>
            </a:r>
          </a:p>
          <a:p>
            <a:r>
              <a:rPr lang="en-US" sz="2800" b="1" dirty="0" smtClean="0">
                <a:latin typeface="Gill Sans Light"/>
                <a:cs typeface="Gill Sans Light"/>
              </a:rPr>
              <a:t>Structured Prediction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Loopy Belief Propagation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Max-Product Linear Programs</a:t>
            </a:r>
            <a:endParaRPr lang="en-US" sz="2400" dirty="0">
              <a:latin typeface="Gill Sans Light"/>
              <a:cs typeface="Gill Sans Light"/>
            </a:endParaRP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Gibbs Sampling</a:t>
            </a:r>
          </a:p>
          <a:p>
            <a:r>
              <a:rPr lang="en-US" sz="3200" b="1" dirty="0" smtClean="0">
                <a:latin typeface="Gill Sans Light"/>
                <a:cs typeface="Gill Sans Light"/>
              </a:rPr>
              <a:t>Semi-supervised ML</a:t>
            </a:r>
          </a:p>
          <a:p>
            <a:pPr lvl="1"/>
            <a:r>
              <a:rPr lang="en-US" dirty="0" smtClean="0">
                <a:latin typeface="Gill Sans Light"/>
                <a:cs typeface="Gill Sans Light"/>
              </a:rPr>
              <a:t>Graph SSL </a:t>
            </a:r>
          </a:p>
          <a:p>
            <a:pPr lvl="1"/>
            <a:r>
              <a:rPr lang="en-US" sz="2800" dirty="0" err="1" smtClean="0">
                <a:latin typeface="Gill Sans Light"/>
                <a:cs typeface="Gill Sans Light"/>
              </a:rPr>
              <a:t>CoEM</a:t>
            </a:r>
            <a:endParaRPr lang="en-US" sz="2800" dirty="0" smtClean="0">
              <a:latin typeface="Gill Sans Light"/>
              <a:cs typeface="Gill Sans Light"/>
            </a:endParaRPr>
          </a:p>
          <a:p>
            <a:r>
              <a:rPr lang="en-US" sz="2800" b="1" dirty="0" smtClean="0">
                <a:latin typeface="Gill Sans Light"/>
                <a:cs typeface="Gill Sans Light"/>
              </a:rPr>
              <a:t>Graph Analytics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PageRank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Single Source Shortest Path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Triangle-Counting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Graph Coloring</a:t>
            </a:r>
            <a:endParaRPr lang="en-US" sz="2400" dirty="0">
              <a:latin typeface="Gill Sans Light"/>
              <a:cs typeface="Gill Sans Light"/>
            </a:endParaRP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K-core Decomposition</a:t>
            </a:r>
          </a:p>
          <a:p>
            <a:pPr lvl="1"/>
            <a:r>
              <a:rPr lang="en-US" sz="2400" dirty="0" smtClean="0">
                <a:latin typeface="Gill Sans Light"/>
                <a:cs typeface="Gill Sans Light"/>
              </a:rPr>
              <a:t>Personalized PageRank</a:t>
            </a:r>
          </a:p>
          <a:p>
            <a:r>
              <a:rPr lang="en-US" b="1" dirty="0" smtClean="0">
                <a:latin typeface="Gill Sans Light"/>
                <a:cs typeface="Gill Sans Light"/>
              </a:rPr>
              <a:t>Classification</a:t>
            </a:r>
          </a:p>
          <a:p>
            <a:pPr lvl="1"/>
            <a:r>
              <a:rPr lang="en-US" dirty="0" smtClean="0">
                <a:latin typeface="Gill Sans Light"/>
                <a:cs typeface="Gill Sans Light"/>
              </a:rPr>
              <a:t>Neural Networks</a:t>
            </a:r>
          </a:p>
          <a:p>
            <a:pPr lvl="1"/>
            <a:r>
              <a:rPr lang="en-US" dirty="0" smtClean="0">
                <a:latin typeface="Gill Sans Light"/>
                <a:cs typeface="Gill Sans Light"/>
              </a:rPr>
              <a:t>Lasso</a:t>
            </a:r>
          </a:p>
          <a:p>
            <a:pPr marL="457200" lvl="1" indent="0">
              <a:buNone/>
            </a:pPr>
            <a:r>
              <a:rPr lang="en-US" dirty="0" smtClean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44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/>
          <p:cNvSpPr/>
          <p:nvPr/>
        </p:nvSpPr>
        <p:spPr>
          <a:xfrm>
            <a:off x="5334000" y="2057400"/>
            <a:ext cx="3048000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Dependency Graph</a:t>
            </a:r>
            <a:endParaRPr lang="en-US" sz="2800" dirty="0">
              <a:latin typeface="Gill Sans Light"/>
              <a:cs typeface="Gill Sans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525660" y="2895600"/>
            <a:ext cx="750939" cy="2057400"/>
            <a:chOff x="2743201" y="3048000"/>
            <a:chExt cx="609600" cy="2057400"/>
          </a:xfrm>
        </p:grpSpPr>
        <p:sp>
          <p:nvSpPr>
            <p:cNvPr id="36" name="Isosceles Triangle 35"/>
            <p:cNvSpPr/>
            <p:nvPr/>
          </p:nvSpPr>
          <p:spPr>
            <a:xfrm rot="5400000">
              <a:off x="2019301" y="3771900"/>
              <a:ext cx="2057400" cy="60960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37" name="Plus 36"/>
            <p:cNvSpPr/>
            <p:nvPr/>
          </p:nvSpPr>
          <p:spPr>
            <a:xfrm>
              <a:off x="2884540" y="3962400"/>
              <a:ext cx="304800" cy="30480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5800" y="2057400"/>
            <a:ext cx="1317523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Table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Gill Sans"/>
                <a:cs typeface="Gill Sans"/>
              </a:rPr>
              <a:t>Structure of Computation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F60F-3EA1-45ED-A3FD-0857F7C98CF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93" name="Group 192"/>
          <p:cNvGrpSpPr/>
          <p:nvPr/>
        </p:nvGrpSpPr>
        <p:grpSpPr>
          <a:xfrm>
            <a:off x="773061" y="2514600"/>
            <a:ext cx="1752600" cy="2819400"/>
            <a:chOff x="773061" y="2895600"/>
            <a:chExt cx="1752600" cy="2819400"/>
          </a:xfrm>
        </p:grpSpPr>
        <p:sp>
          <p:nvSpPr>
            <p:cNvPr id="29" name="Right Arrow 28"/>
            <p:cNvSpPr/>
            <p:nvPr/>
          </p:nvSpPr>
          <p:spPr>
            <a:xfrm>
              <a:off x="773061" y="2895600"/>
              <a:ext cx="1752600" cy="762000"/>
            </a:xfrm>
            <a:prstGeom prst="rightArrow">
              <a:avLst>
                <a:gd name="adj1" fmla="val 70328"/>
                <a:gd name="adj2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773061" y="3581400"/>
              <a:ext cx="1752600" cy="762000"/>
            </a:xfrm>
            <a:prstGeom prst="rightArrow">
              <a:avLst>
                <a:gd name="adj1" fmla="val 70328"/>
                <a:gd name="adj2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773061" y="4267200"/>
              <a:ext cx="1752600" cy="762000"/>
            </a:xfrm>
            <a:prstGeom prst="rightArrow">
              <a:avLst>
                <a:gd name="adj1" fmla="val 70328"/>
                <a:gd name="adj2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773061" y="4953000"/>
              <a:ext cx="1752600" cy="762000"/>
            </a:xfrm>
            <a:prstGeom prst="rightArrow">
              <a:avLst>
                <a:gd name="adj1" fmla="val 70328"/>
                <a:gd name="adj2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773061" y="5545125"/>
            <a:ext cx="3341739" cy="11763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sz="4400" dirty="0" err="1" smtClean="0">
                <a:latin typeface="Gill Sans Light"/>
                <a:cs typeface="Gill Sans Light"/>
              </a:rPr>
              <a:t>MapReduce</a:t>
            </a:r>
            <a:endParaRPr lang="en-US" sz="4400" dirty="0">
              <a:latin typeface="Gill Sans Light"/>
              <a:cs typeface="Gill Sans Light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5412017" y="2659047"/>
            <a:ext cx="1752501" cy="2522553"/>
            <a:chOff x="5640617" y="3597015"/>
            <a:chExt cx="1752501" cy="2522553"/>
          </a:xfrm>
        </p:grpSpPr>
        <p:sp>
          <p:nvSpPr>
            <p:cNvPr id="177" name="Freeform 176"/>
            <p:cNvSpPr/>
            <p:nvPr/>
          </p:nvSpPr>
          <p:spPr>
            <a:xfrm>
              <a:off x="5640617" y="3597015"/>
              <a:ext cx="1752501" cy="2522553"/>
            </a:xfrm>
            <a:custGeom>
              <a:avLst/>
              <a:gdLst>
                <a:gd name="connsiteX0" fmla="*/ 31632 w 1797847"/>
                <a:gd name="connsiteY0" fmla="*/ 812586 h 2552203"/>
                <a:gd name="connsiteX1" fmla="*/ 650368 w 1797847"/>
                <a:gd name="connsiteY1" fmla="*/ 96119 h 2552203"/>
                <a:gd name="connsiteX2" fmla="*/ 1073714 w 1797847"/>
                <a:gd name="connsiteY2" fmla="*/ 52697 h 2552203"/>
                <a:gd name="connsiteX3" fmla="*/ 1106279 w 1797847"/>
                <a:gd name="connsiteY3" fmla="*/ 519486 h 2552203"/>
                <a:gd name="connsiteX4" fmla="*/ 834904 w 1797847"/>
                <a:gd name="connsiteY4" fmla="*/ 682320 h 2552203"/>
                <a:gd name="connsiteX5" fmla="*/ 1214829 w 1797847"/>
                <a:gd name="connsiteY5" fmla="*/ 671464 h 2552203"/>
                <a:gd name="connsiteX6" fmla="*/ 1464495 w 1797847"/>
                <a:gd name="connsiteY6" fmla="*/ 552053 h 2552203"/>
                <a:gd name="connsiteX7" fmla="*/ 1735871 w 1797847"/>
                <a:gd name="connsiteY7" fmla="*/ 725742 h 2552203"/>
                <a:gd name="connsiteX8" fmla="*/ 1768436 w 1797847"/>
                <a:gd name="connsiteY8" fmla="*/ 1094831 h 2552203"/>
                <a:gd name="connsiteX9" fmla="*/ 1377655 w 1797847"/>
                <a:gd name="connsiteY9" fmla="*/ 1235953 h 2552203"/>
                <a:gd name="connsiteX10" fmla="*/ 1095424 w 1797847"/>
                <a:gd name="connsiteY10" fmla="*/ 1116542 h 2552203"/>
                <a:gd name="connsiteX11" fmla="*/ 552673 w 1797847"/>
                <a:gd name="connsiteY11" fmla="*/ 1170820 h 2552203"/>
                <a:gd name="connsiteX12" fmla="*/ 726353 w 1797847"/>
                <a:gd name="connsiteY12" fmla="*/ 2093542 h 2552203"/>
                <a:gd name="connsiteX13" fmla="*/ 672078 w 1797847"/>
                <a:gd name="connsiteY13" fmla="*/ 2527765 h 2552203"/>
                <a:gd name="connsiteX14" fmla="*/ 237877 w 1797847"/>
                <a:gd name="connsiteY14" fmla="*/ 2462631 h 2552203"/>
                <a:gd name="connsiteX15" fmla="*/ 107617 w 1797847"/>
                <a:gd name="connsiteY15" fmla="*/ 2169531 h 2552203"/>
                <a:gd name="connsiteX16" fmla="*/ 31632 w 1797847"/>
                <a:gd name="connsiteY16" fmla="*/ 812586 h 2552203"/>
                <a:gd name="connsiteX0" fmla="*/ 31632 w 1797847"/>
                <a:gd name="connsiteY0" fmla="*/ 806135 h 2545752"/>
                <a:gd name="connsiteX1" fmla="*/ 650368 w 1797847"/>
                <a:gd name="connsiteY1" fmla="*/ 89668 h 2545752"/>
                <a:gd name="connsiteX2" fmla="*/ 1073714 w 1797847"/>
                <a:gd name="connsiteY2" fmla="*/ 46246 h 2545752"/>
                <a:gd name="connsiteX3" fmla="*/ 1106279 w 1797847"/>
                <a:gd name="connsiteY3" fmla="*/ 415335 h 2545752"/>
                <a:gd name="connsiteX4" fmla="*/ 834904 w 1797847"/>
                <a:gd name="connsiteY4" fmla="*/ 675869 h 2545752"/>
                <a:gd name="connsiteX5" fmla="*/ 1214829 w 1797847"/>
                <a:gd name="connsiteY5" fmla="*/ 665013 h 2545752"/>
                <a:gd name="connsiteX6" fmla="*/ 1464495 w 1797847"/>
                <a:gd name="connsiteY6" fmla="*/ 545602 h 2545752"/>
                <a:gd name="connsiteX7" fmla="*/ 1735871 w 1797847"/>
                <a:gd name="connsiteY7" fmla="*/ 719291 h 2545752"/>
                <a:gd name="connsiteX8" fmla="*/ 1768436 w 1797847"/>
                <a:gd name="connsiteY8" fmla="*/ 1088380 h 2545752"/>
                <a:gd name="connsiteX9" fmla="*/ 1377655 w 1797847"/>
                <a:gd name="connsiteY9" fmla="*/ 1229502 h 2545752"/>
                <a:gd name="connsiteX10" fmla="*/ 1095424 w 1797847"/>
                <a:gd name="connsiteY10" fmla="*/ 1110091 h 2545752"/>
                <a:gd name="connsiteX11" fmla="*/ 552673 w 1797847"/>
                <a:gd name="connsiteY11" fmla="*/ 1164369 h 2545752"/>
                <a:gd name="connsiteX12" fmla="*/ 726353 w 1797847"/>
                <a:gd name="connsiteY12" fmla="*/ 2087091 h 2545752"/>
                <a:gd name="connsiteX13" fmla="*/ 672078 w 1797847"/>
                <a:gd name="connsiteY13" fmla="*/ 2521314 h 2545752"/>
                <a:gd name="connsiteX14" fmla="*/ 237877 w 1797847"/>
                <a:gd name="connsiteY14" fmla="*/ 2456180 h 2545752"/>
                <a:gd name="connsiteX15" fmla="*/ 107617 w 1797847"/>
                <a:gd name="connsiteY15" fmla="*/ 2163080 h 2545752"/>
                <a:gd name="connsiteX16" fmla="*/ 31632 w 1797847"/>
                <a:gd name="connsiteY16" fmla="*/ 806135 h 2545752"/>
                <a:gd name="connsiteX0" fmla="*/ 31632 w 1797847"/>
                <a:gd name="connsiteY0" fmla="*/ 806135 h 2545752"/>
                <a:gd name="connsiteX1" fmla="*/ 650368 w 1797847"/>
                <a:gd name="connsiteY1" fmla="*/ 89668 h 2545752"/>
                <a:gd name="connsiteX2" fmla="*/ 1073714 w 1797847"/>
                <a:gd name="connsiteY2" fmla="*/ 46246 h 2545752"/>
                <a:gd name="connsiteX3" fmla="*/ 1106279 w 1797847"/>
                <a:gd name="connsiteY3" fmla="*/ 415335 h 2545752"/>
                <a:gd name="connsiteX4" fmla="*/ 834904 w 1797847"/>
                <a:gd name="connsiteY4" fmla="*/ 675869 h 2545752"/>
                <a:gd name="connsiteX5" fmla="*/ 1464495 w 1797847"/>
                <a:gd name="connsiteY5" fmla="*/ 545602 h 2545752"/>
                <a:gd name="connsiteX6" fmla="*/ 1735871 w 1797847"/>
                <a:gd name="connsiteY6" fmla="*/ 719291 h 2545752"/>
                <a:gd name="connsiteX7" fmla="*/ 1768436 w 1797847"/>
                <a:gd name="connsiteY7" fmla="*/ 1088380 h 2545752"/>
                <a:gd name="connsiteX8" fmla="*/ 1377655 w 1797847"/>
                <a:gd name="connsiteY8" fmla="*/ 1229502 h 2545752"/>
                <a:gd name="connsiteX9" fmla="*/ 1095424 w 1797847"/>
                <a:gd name="connsiteY9" fmla="*/ 1110091 h 2545752"/>
                <a:gd name="connsiteX10" fmla="*/ 552673 w 1797847"/>
                <a:gd name="connsiteY10" fmla="*/ 1164369 h 2545752"/>
                <a:gd name="connsiteX11" fmla="*/ 726353 w 1797847"/>
                <a:gd name="connsiteY11" fmla="*/ 2087091 h 2545752"/>
                <a:gd name="connsiteX12" fmla="*/ 672078 w 1797847"/>
                <a:gd name="connsiteY12" fmla="*/ 2521314 h 2545752"/>
                <a:gd name="connsiteX13" fmla="*/ 237877 w 1797847"/>
                <a:gd name="connsiteY13" fmla="*/ 2456180 h 2545752"/>
                <a:gd name="connsiteX14" fmla="*/ 107617 w 1797847"/>
                <a:gd name="connsiteY14" fmla="*/ 2163080 h 2545752"/>
                <a:gd name="connsiteX15" fmla="*/ 31632 w 1797847"/>
                <a:gd name="connsiteY15" fmla="*/ 806135 h 2545752"/>
                <a:gd name="connsiteX0" fmla="*/ 31632 w 1797847"/>
                <a:gd name="connsiteY0" fmla="*/ 806135 h 2545752"/>
                <a:gd name="connsiteX1" fmla="*/ 650368 w 1797847"/>
                <a:gd name="connsiteY1" fmla="*/ 89668 h 2545752"/>
                <a:gd name="connsiteX2" fmla="*/ 1073714 w 1797847"/>
                <a:gd name="connsiteY2" fmla="*/ 46246 h 2545752"/>
                <a:gd name="connsiteX3" fmla="*/ 1106279 w 1797847"/>
                <a:gd name="connsiteY3" fmla="*/ 415335 h 2545752"/>
                <a:gd name="connsiteX4" fmla="*/ 900034 w 1797847"/>
                <a:gd name="connsiteY4" fmla="*/ 697580 h 2545752"/>
                <a:gd name="connsiteX5" fmla="*/ 1464495 w 1797847"/>
                <a:gd name="connsiteY5" fmla="*/ 545602 h 2545752"/>
                <a:gd name="connsiteX6" fmla="*/ 1735871 w 1797847"/>
                <a:gd name="connsiteY6" fmla="*/ 719291 h 2545752"/>
                <a:gd name="connsiteX7" fmla="*/ 1768436 w 1797847"/>
                <a:gd name="connsiteY7" fmla="*/ 1088380 h 2545752"/>
                <a:gd name="connsiteX8" fmla="*/ 1377655 w 1797847"/>
                <a:gd name="connsiteY8" fmla="*/ 1229502 h 2545752"/>
                <a:gd name="connsiteX9" fmla="*/ 1095424 w 1797847"/>
                <a:gd name="connsiteY9" fmla="*/ 1110091 h 2545752"/>
                <a:gd name="connsiteX10" fmla="*/ 552673 w 1797847"/>
                <a:gd name="connsiteY10" fmla="*/ 1164369 h 2545752"/>
                <a:gd name="connsiteX11" fmla="*/ 726353 w 1797847"/>
                <a:gd name="connsiteY11" fmla="*/ 2087091 h 2545752"/>
                <a:gd name="connsiteX12" fmla="*/ 672078 w 1797847"/>
                <a:gd name="connsiteY12" fmla="*/ 2521314 h 2545752"/>
                <a:gd name="connsiteX13" fmla="*/ 237877 w 1797847"/>
                <a:gd name="connsiteY13" fmla="*/ 2456180 h 2545752"/>
                <a:gd name="connsiteX14" fmla="*/ 107617 w 1797847"/>
                <a:gd name="connsiteY14" fmla="*/ 2163080 h 2545752"/>
                <a:gd name="connsiteX15" fmla="*/ 31632 w 1797847"/>
                <a:gd name="connsiteY15" fmla="*/ 806135 h 2545752"/>
                <a:gd name="connsiteX0" fmla="*/ 31632 w 1736862"/>
                <a:gd name="connsiteY0" fmla="*/ 806135 h 2545752"/>
                <a:gd name="connsiteX1" fmla="*/ 650368 w 1736862"/>
                <a:gd name="connsiteY1" fmla="*/ 89668 h 2545752"/>
                <a:gd name="connsiteX2" fmla="*/ 1073714 w 1736862"/>
                <a:gd name="connsiteY2" fmla="*/ 46246 h 2545752"/>
                <a:gd name="connsiteX3" fmla="*/ 1106279 w 1736862"/>
                <a:gd name="connsiteY3" fmla="*/ 415335 h 2545752"/>
                <a:gd name="connsiteX4" fmla="*/ 900034 w 1736862"/>
                <a:gd name="connsiteY4" fmla="*/ 697580 h 2545752"/>
                <a:gd name="connsiteX5" fmla="*/ 1464495 w 1736862"/>
                <a:gd name="connsiteY5" fmla="*/ 545602 h 2545752"/>
                <a:gd name="connsiteX6" fmla="*/ 1735871 w 1736862"/>
                <a:gd name="connsiteY6" fmla="*/ 719291 h 2545752"/>
                <a:gd name="connsiteX7" fmla="*/ 1377655 w 1736862"/>
                <a:gd name="connsiteY7" fmla="*/ 1229502 h 2545752"/>
                <a:gd name="connsiteX8" fmla="*/ 1095424 w 1736862"/>
                <a:gd name="connsiteY8" fmla="*/ 1110091 h 2545752"/>
                <a:gd name="connsiteX9" fmla="*/ 552673 w 1736862"/>
                <a:gd name="connsiteY9" fmla="*/ 1164369 h 2545752"/>
                <a:gd name="connsiteX10" fmla="*/ 726353 w 1736862"/>
                <a:gd name="connsiteY10" fmla="*/ 2087091 h 2545752"/>
                <a:gd name="connsiteX11" fmla="*/ 672078 w 1736862"/>
                <a:gd name="connsiteY11" fmla="*/ 2521314 h 2545752"/>
                <a:gd name="connsiteX12" fmla="*/ 237877 w 1736862"/>
                <a:gd name="connsiteY12" fmla="*/ 2456180 h 2545752"/>
                <a:gd name="connsiteX13" fmla="*/ 107617 w 1736862"/>
                <a:gd name="connsiteY13" fmla="*/ 2163080 h 2545752"/>
                <a:gd name="connsiteX14" fmla="*/ 31632 w 1736862"/>
                <a:gd name="connsiteY14" fmla="*/ 806135 h 2545752"/>
                <a:gd name="connsiteX0" fmla="*/ 31632 w 1769283"/>
                <a:gd name="connsiteY0" fmla="*/ 806135 h 2545752"/>
                <a:gd name="connsiteX1" fmla="*/ 650368 w 1769283"/>
                <a:gd name="connsiteY1" fmla="*/ 89668 h 2545752"/>
                <a:gd name="connsiteX2" fmla="*/ 1073714 w 1769283"/>
                <a:gd name="connsiteY2" fmla="*/ 46246 h 2545752"/>
                <a:gd name="connsiteX3" fmla="*/ 1106279 w 1769283"/>
                <a:gd name="connsiteY3" fmla="*/ 415335 h 2545752"/>
                <a:gd name="connsiteX4" fmla="*/ 900034 w 1769283"/>
                <a:gd name="connsiteY4" fmla="*/ 697580 h 2545752"/>
                <a:gd name="connsiteX5" fmla="*/ 1464495 w 1769283"/>
                <a:gd name="connsiteY5" fmla="*/ 545602 h 2545752"/>
                <a:gd name="connsiteX6" fmla="*/ 1768436 w 1769283"/>
                <a:gd name="connsiteY6" fmla="*/ 903836 h 2545752"/>
                <a:gd name="connsiteX7" fmla="*/ 1377655 w 1769283"/>
                <a:gd name="connsiteY7" fmla="*/ 1229502 h 2545752"/>
                <a:gd name="connsiteX8" fmla="*/ 1095424 w 1769283"/>
                <a:gd name="connsiteY8" fmla="*/ 1110091 h 2545752"/>
                <a:gd name="connsiteX9" fmla="*/ 552673 w 1769283"/>
                <a:gd name="connsiteY9" fmla="*/ 1164369 h 2545752"/>
                <a:gd name="connsiteX10" fmla="*/ 726353 w 1769283"/>
                <a:gd name="connsiteY10" fmla="*/ 2087091 h 2545752"/>
                <a:gd name="connsiteX11" fmla="*/ 672078 w 1769283"/>
                <a:gd name="connsiteY11" fmla="*/ 2521314 h 2545752"/>
                <a:gd name="connsiteX12" fmla="*/ 237877 w 1769283"/>
                <a:gd name="connsiteY12" fmla="*/ 2456180 h 2545752"/>
                <a:gd name="connsiteX13" fmla="*/ 107617 w 1769283"/>
                <a:gd name="connsiteY13" fmla="*/ 2163080 h 2545752"/>
                <a:gd name="connsiteX14" fmla="*/ 31632 w 1769283"/>
                <a:gd name="connsiteY14" fmla="*/ 806135 h 2545752"/>
                <a:gd name="connsiteX0" fmla="*/ 31632 w 1769283"/>
                <a:gd name="connsiteY0" fmla="*/ 806135 h 2545752"/>
                <a:gd name="connsiteX1" fmla="*/ 650368 w 1769283"/>
                <a:gd name="connsiteY1" fmla="*/ 89668 h 2545752"/>
                <a:gd name="connsiteX2" fmla="*/ 1073714 w 1769283"/>
                <a:gd name="connsiteY2" fmla="*/ 46246 h 2545752"/>
                <a:gd name="connsiteX3" fmla="*/ 1106279 w 1769283"/>
                <a:gd name="connsiteY3" fmla="*/ 415335 h 2545752"/>
                <a:gd name="connsiteX4" fmla="*/ 900034 w 1769283"/>
                <a:gd name="connsiteY4" fmla="*/ 697580 h 2545752"/>
                <a:gd name="connsiteX5" fmla="*/ 1464495 w 1769283"/>
                <a:gd name="connsiteY5" fmla="*/ 545602 h 2545752"/>
                <a:gd name="connsiteX6" fmla="*/ 1768436 w 1769283"/>
                <a:gd name="connsiteY6" fmla="*/ 903836 h 2545752"/>
                <a:gd name="connsiteX7" fmla="*/ 1377655 w 1769283"/>
                <a:gd name="connsiteY7" fmla="*/ 1229502 h 2545752"/>
                <a:gd name="connsiteX8" fmla="*/ 552673 w 1769283"/>
                <a:gd name="connsiteY8" fmla="*/ 1164369 h 2545752"/>
                <a:gd name="connsiteX9" fmla="*/ 726353 w 1769283"/>
                <a:gd name="connsiteY9" fmla="*/ 2087091 h 2545752"/>
                <a:gd name="connsiteX10" fmla="*/ 672078 w 1769283"/>
                <a:gd name="connsiteY10" fmla="*/ 2521314 h 2545752"/>
                <a:gd name="connsiteX11" fmla="*/ 237877 w 1769283"/>
                <a:gd name="connsiteY11" fmla="*/ 2456180 h 2545752"/>
                <a:gd name="connsiteX12" fmla="*/ 107617 w 1769283"/>
                <a:gd name="connsiteY12" fmla="*/ 2163080 h 2545752"/>
                <a:gd name="connsiteX13" fmla="*/ 31632 w 1769283"/>
                <a:gd name="connsiteY13" fmla="*/ 806135 h 2545752"/>
                <a:gd name="connsiteX0" fmla="*/ 16022 w 1753673"/>
                <a:gd name="connsiteY0" fmla="*/ 806135 h 2545752"/>
                <a:gd name="connsiteX1" fmla="*/ 634758 w 1753673"/>
                <a:gd name="connsiteY1" fmla="*/ 89668 h 2545752"/>
                <a:gd name="connsiteX2" fmla="*/ 1058104 w 1753673"/>
                <a:gd name="connsiteY2" fmla="*/ 46246 h 2545752"/>
                <a:gd name="connsiteX3" fmla="*/ 1090669 w 1753673"/>
                <a:gd name="connsiteY3" fmla="*/ 415335 h 2545752"/>
                <a:gd name="connsiteX4" fmla="*/ 884424 w 1753673"/>
                <a:gd name="connsiteY4" fmla="*/ 697580 h 2545752"/>
                <a:gd name="connsiteX5" fmla="*/ 1448885 w 1753673"/>
                <a:gd name="connsiteY5" fmla="*/ 545602 h 2545752"/>
                <a:gd name="connsiteX6" fmla="*/ 1752826 w 1753673"/>
                <a:gd name="connsiteY6" fmla="*/ 903836 h 2545752"/>
                <a:gd name="connsiteX7" fmla="*/ 1362045 w 1753673"/>
                <a:gd name="connsiteY7" fmla="*/ 1229502 h 2545752"/>
                <a:gd name="connsiteX8" fmla="*/ 537063 w 1753673"/>
                <a:gd name="connsiteY8" fmla="*/ 1164369 h 2545752"/>
                <a:gd name="connsiteX9" fmla="*/ 710743 w 1753673"/>
                <a:gd name="connsiteY9" fmla="*/ 2087091 h 2545752"/>
                <a:gd name="connsiteX10" fmla="*/ 656468 w 1753673"/>
                <a:gd name="connsiteY10" fmla="*/ 2521314 h 2545752"/>
                <a:gd name="connsiteX11" fmla="*/ 222267 w 1753673"/>
                <a:gd name="connsiteY11" fmla="*/ 2456180 h 2545752"/>
                <a:gd name="connsiteX12" fmla="*/ 16022 w 1753673"/>
                <a:gd name="connsiteY12" fmla="*/ 806135 h 2545752"/>
                <a:gd name="connsiteX0" fmla="*/ 22512 w 1760163"/>
                <a:gd name="connsiteY0" fmla="*/ 806135 h 2536601"/>
                <a:gd name="connsiteX1" fmla="*/ 641248 w 1760163"/>
                <a:gd name="connsiteY1" fmla="*/ 89668 h 2536601"/>
                <a:gd name="connsiteX2" fmla="*/ 1064594 w 1760163"/>
                <a:gd name="connsiteY2" fmla="*/ 46246 h 2536601"/>
                <a:gd name="connsiteX3" fmla="*/ 1097159 w 1760163"/>
                <a:gd name="connsiteY3" fmla="*/ 415335 h 2536601"/>
                <a:gd name="connsiteX4" fmla="*/ 890914 w 1760163"/>
                <a:gd name="connsiteY4" fmla="*/ 697580 h 2536601"/>
                <a:gd name="connsiteX5" fmla="*/ 1455375 w 1760163"/>
                <a:gd name="connsiteY5" fmla="*/ 545602 h 2536601"/>
                <a:gd name="connsiteX6" fmla="*/ 1759316 w 1760163"/>
                <a:gd name="connsiteY6" fmla="*/ 903836 h 2536601"/>
                <a:gd name="connsiteX7" fmla="*/ 1368535 w 1760163"/>
                <a:gd name="connsiteY7" fmla="*/ 1229502 h 2536601"/>
                <a:gd name="connsiteX8" fmla="*/ 543553 w 1760163"/>
                <a:gd name="connsiteY8" fmla="*/ 1164369 h 2536601"/>
                <a:gd name="connsiteX9" fmla="*/ 717233 w 1760163"/>
                <a:gd name="connsiteY9" fmla="*/ 2087091 h 2536601"/>
                <a:gd name="connsiteX10" fmla="*/ 662958 w 1760163"/>
                <a:gd name="connsiteY10" fmla="*/ 2521314 h 2536601"/>
                <a:gd name="connsiteX11" fmla="*/ 185337 w 1760163"/>
                <a:gd name="connsiteY11" fmla="*/ 2412758 h 2536601"/>
                <a:gd name="connsiteX12" fmla="*/ 22512 w 1760163"/>
                <a:gd name="connsiteY12" fmla="*/ 806135 h 2536601"/>
                <a:gd name="connsiteX0" fmla="*/ 22512 w 1760163"/>
                <a:gd name="connsiteY0" fmla="*/ 806135 h 2517435"/>
                <a:gd name="connsiteX1" fmla="*/ 641248 w 1760163"/>
                <a:gd name="connsiteY1" fmla="*/ 89668 h 2517435"/>
                <a:gd name="connsiteX2" fmla="*/ 1064594 w 1760163"/>
                <a:gd name="connsiteY2" fmla="*/ 46246 h 2517435"/>
                <a:gd name="connsiteX3" fmla="*/ 1097159 w 1760163"/>
                <a:gd name="connsiteY3" fmla="*/ 415335 h 2517435"/>
                <a:gd name="connsiteX4" fmla="*/ 890914 w 1760163"/>
                <a:gd name="connsiteY4" fmla="*/ 697580 h 2517435"/>
                <a:gd name="connsiteX5" fmla="*/ 1455375 w 1760163"/>
                <a:gd name="connsiteY5" fmla="*/ 545602 h 2517435"/>
                <a:gd name="connsiteX6" fmla="*/ 1759316 w 1760163"/>
                <a:gd name="connsiteY6" fmla="*/ 903836 h 2517435"/>
                <a:gd name="connsiteX7" fmla="*/ 1368535 w 1760163"/>
                <a:gd name="connsiteY7" fmla="*/ 1229502 h 2517435"/>
                <a:gd name="connsiteX8" fmla="*/ 543553 w 1760163"/>
                <a:gd name="connsiteY8" fmla="*/ 1164369 h 2517435"/>
                <a:gd name="connsiteX9" fmla="*/ 717233 w 1760163"/>
                <a:gd name="connsiteY9" fmla="*/ 2087091 h 2517435"/>
                <a:gd name="connsiteX10" fmla="*/ 619538 w 1760163"/>
                <a:gd name="connsiteY10" fmla="*/ 2499603 h 2517435"/>
                <a:gd name="connsiteX11" fmla="*/ 185337 w 1760163"/>
                <a:gd name="connsiteY11" fmla="*/ 2412758 h 2517435"/>
                <a:gd name="connsiteX12" fmla="*/ 22512 w 1760163"/>
                <a:gd name="connsiteY12" fmla="*/ 806135 h 2517435"/>
                <a:gd name="connsiteX0" fmla="*/ 30153 w 1767804"/>
                <a:gd name="connsiteY0" fmla="*/ 806135 h 2540057"/>
                <a:gd name="connsiteX1" fmla="*/ 648889 w 1767804"/>
                <a:gd name="connsiteY1" fmla="*/ 89668 h 2540057"/>
                <a:gd name="connsiteX2" fmla="*/ 1072235 w 1767804"/>
                <a:gd name="connsiteY2" fmla="*/ 46246 h 2540057"/>
                <a:gd name="connsiteX3" fmla="*/ 1104800 w 1767804"/>
                <a:gd name="connsiteY3" fmla="*/ 415335 h 2540057"/>
                <a:gd name="connsiteX4" fmla="*/ 898555 w 1767804"/>
                <a:gd name="connsiteY4" fmla="*/ 697580 h 2540057"/>
                <a:gd name="connsiteX5" fmla="*/ 1463016 w 1767804"/>
                <a:gd name="connsiteY5" fmla="*/ 545602 h 2540057"/>
                <a:gd name="connsiteX6" fmla="*/ 1766957 w 1767804"/>
                <a:gd name="connsiteY6" fmla="*/ 903836 h 2540057"/>
                <a:gd name="connsiteX7" fmla="*/ 1376176 w 1767804"/>
                <a:gd name="connsiteY7" fmla="*/ 1229502 h 2540057"/>
                <a:gd name="connsiteX8" fmla="*/ 551194 w 1767804"/>
                <a:gd name="connsiteY8" fmla="*/ 1164369 h 2540057"/>
                <a:gd name="connsiteX9" fmla="*/ 724874 w 1767804"/>
                <a:gd name="connsiteY9" fmla="*/ 2087091 h 2540057"/>
                <a:gd name="connsiteX10" fmla="*/ 627179 w 1767804"/>
                <a:gd name="connsiteY10" fmla="*/ 2499603 h 2540057"/>
                <a:gd name="connsiteX11" fmla="*/ 192978 w 1767804"/>
                <a:gd name="connsiteY11" fmla="*/ 2412758 h 2540057"/>
                <a:gd name="connsiteX12" fmla="*/ 106138 w 1767804"/>
                <a:gd name="connsiteY12" fmla="*/ 1511747 h 2540057"/>
                <a:gd name="connsiteX13" fmla="*/ 30153 w 1767804"/>
                <a:gd name="connsiteY13" fmla="*/ 806135 h 2540057"/>
                <a:gd name="connsiteX0" fmla="*/ 14850 w 1752501"/>
                <a:gd name="connsiteY0" fmla="*/ 788631 h 2522553"/>
                <a:gd name="connsiteX1" fmla="*/ 405631 w 1752501"/>
                <a:gd name="connsiteY1" fmla="*/ 452109 h 2522553"/>
                <a:gd name="connsiteX2" fmla="*/ 633586 w 1752501"/>
                <a:gd name="connsiteY2" fmla="*/ 72164 h 2522553"/>
                <a:gd name="connsiteX3" fmla="*/ 1056932 w 1752501"/>
                <a:gd name="connsiteY3" fmla="*/ 28742 h 2522553"/>
                <a:gd name="connsiteX4" fmla="*/ 1089497 w 1752501"/>
                <a:gd name="connsiteY4" fmla="*/ 397831 h 2522553"/>
                <a:gd name="connsiteX5" fmla="*/ 883252 w 1752501"/>
                <a:gd name="connsiteY5" fmla="*/ 680076 h 2522553"/>
                <a:gd name="connsiteX6" fmla="*/ 1447713 w 1752501"/>
                <a:gd name="connsiteY6" fmla="*/ 528098 h 2522553"/>
                <a:gd name="connsiteX7" fmla="*/ 1751654 w 1752501"/>
                <a:gd name="connsiteY7" fmla="*/ 886332 h 2522553"/>
                <a:gd name="connsiteX8" fmla="*/ 1360873 w 1752501"/>
                <a:gd name="connsiteY8" fmla="*/ 1211998 h 2522553"/>
                <a:gd name="connsiteX9" fmla="*/ 535891 w 1752501"/>
                <a:gd name="connsiteY9" fmla="*/ 1146865 h 2522553"/>
                <a:gd name="connsiteX10" fmla="*/ 709571 w 1752501"/>
                <a:gd name="connsiteY10" fmla="*/ 2069587 h 2522553"/>
                <a:gd name="connsiteX11" fmla="*/ 611876 w 1752501"/>
                <a:gd name="connsiteY11" fmla="*/ 2482099 h 2522553"/>
                <a:gd name="connsiteX12" fmla="*/ 177675 w 1752501"/>
                <a:gd name="connsiteY12" fmla="*/ 2395254 h 2522553"/>
                <a:gd name="connsiteX13" fmla="*/ 90835 w 1752501"/>
                <a:gd name="connsiteY13" fmla="*/ 1494243 h 2522553"/>
                <a:gd name="connsiteX14" fmla="*/ 14850 w 1752501"/>
                <a:gd name="connsiteY14" fmla="*/ 788631 h 252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2501" h="2522553">
                  <a:moveTo>
                    <a:pt x="14850" y="788631"/>
                  </a:moveTo>
                  <a:cubicBezTo>
                    <a:pt x="67316" y="614942"/>
                    <a:pt x="302508" y="571520"/>
                    <a:pt x="405631" y="452109"/>
                  </a:cubicBezTo>
                  <a:cubicBezTo>
                    <a:pt x="508754" y="332698"/>
                    <a:pt x="525036" y="142725"/>
                    <a:pt x="633586" y="72164"/>
                  </a:cubicBezTo>
                  <a:cubicBezTo>
                    <a:pt x="742136" y="1603"/>
                    <a:pt x="980947" y="-25536"/>
                    <a:pt x="1056932" y="28742"/>
                  </a:cubicBezTo>
                  <a:cubicBezTo>
                    <a:pt x="1132917" y="83020"/>
                    <a:pt x="1118444" y="289275"/>
                    <a:pt x="1089497" y="397831"/>
                  </a:cubicBezTo>
                  <a:cubicBezTo>
                    <a:pt x="1060550" y="506387"/>
                    <a:pt x="823549" y="658365"/>
                    <a:pt x="883252" y="680076"/>
                  </a:cubicBezTo>
                  <a:cubicBezTo>
                    <a:pt x="942955" y="701787"/>
                    <a:pt x="1302979" y="493722"/>
                    <a:pt x="1447713" y="528098"/>
                  </a:cubicBezTo>
                  <a:cubicBezTo>
                    <a:pt x="1592447" y="562474"/>
                    <a:pt x="1766127" y="772349"/>
                    <a:pt x="1751654" y="886332"/>
                  </a:cubicBezTo>
                  <a:cubicBezTo>
                    <a:pt x="1737181" y="1000315"/>
                    <a:pt x="1563500" y="1168576"/>
                    <a:pt x="1360873" y="1211998"/>
                  </a:cubicBezTo>
                  <a:cubicBezTo>
                    <a:pt x="1158246" y="1255420"/>
                    <a:pt x="644441" y="1003934"/>
                    <a:pt x="535891" y="1146865"/>
                  </a:cubicBezTo>
                  <a:cubicBezTo>
                    <a:pt x="427341" y="1289797"/>
                    <a:pt x="696907" y="1847048"/>
                    <a:pt x="709571" y="2069587"/>
                  </a:cubicBezTo>
                  <a:cubicBezTo>
                    <a:pt x="722235" y="2292126"/>
                    <a:pt x="700525" y="2427821"/>
                    <a:pt x="611876" y="2482099"/>
                  </a:cubicBezTo>
                  <a:cubicBezTo>
                    <a:pt x="523227" y="2536377"/>
                    <a:pt x="280798" y="2559897"/>
                    <a:pt x="177675" y="2395254"/>
                  </a:cubicBezTo>
                  <a:cubicBezTo>
                    <a:pt x="74552" y="2230611"/>
                    <a:pt x="117972" y="1762013"/>
                    <a:pt x="90835" y="1494243"/>
                  </a:cubicBezTo>
                  <a:cubicBezTo>
                    <a:pt x="63698" y="1226473"/>
                    <a:pt x="-37616" y="962320"/>
                    <a:pt x="14850" y="788631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5671580" y="4212712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502763" y="3176232"/>
            <a:ext cx="2778301" cy="1997546"/>
            <a:chOff x="5731363" y="4114200"/>
            <a:chExt cx="2778301" cy="1997546"/>
          </a:xfrm>
        </p:grpSpPr>
        <p:sp>
          <p:nvSpPr>
            <p:cNvPr id="185" name="Freeform 184"/>
            <p:cNvSpPr/>
            <p:nvPr/>
          </p:nvSpPr>
          <p:spPr>
            <a:xfrm>
              <a:off x="5731363" y="4114200"/>
              <a:ext cx="2778301" cy="1997546"/>
            </a:xfrm>
            <a:custGeom>
              <a:avLst/>
              <a:gdLst>
                <a:gd name="connsiteX0" fmla="*/ 1395586 w 2902853"/>
                <a:gd name="connsiteY0" fmla="*/ 2051860 h 2051860"/>
                <a:gd name="connsiteX1" fmla="*/ 1156775 w 2902853"/>
                <a:gd name="connsiteY1" fmla="*/ 1921593 h 2051860"/>
                <a:gd name="connsiteX2" fmla="*/ 559749 w 2902853"/>
                <a:gd name="connsiteY2" fmla="*/ 1986727 h 2051860"/>
                <a:gd name="connsiteX3" fmla="*/ 168968 w 2902853"/>
                <a:gd name="connsiteY3" fmla="*/ 2019293 h 2051860"/>
                <a:gd name="connsiteX4" fmla="*/ 6143 w 2902853"/>
                <a:gd name="connsiteY4" fmla="*/ 1693627 h 2051860"/>
                <a:gd name="connsiteX5" fmla="*/ 364359 w 2902853"/>
                <a:gd name="connsiteY5" fmla="*/ 1411382 h 2051860"/>
                <a:gd name="connsiteX6" fmla="*/ 809415 w 2902853"/>
                <a:gd name="connsiteY6" fmla="*/ 1509082 h 2051860"/>
                <a:gd name="connsiteX7" fmla="*/ 1211051 w 2902853"/>
                <a:gd name="connsiteY7" fmla="*/ 1454804 h 2051860"/>
                <a:gd name="connsiteX8" fmla="*/ 1297891 w 2902853"/>
                <a:gd name="connsiteY8" fmla="*/ 1053149 h 2051860"/>
                <a:gd name="connsiteX9" fmla="*/ 1145920 w 2902853"/>
                <a:gd name="connsiteY9" fmla="*/ 618926 h 2051860"/>
                <a:gd name="connsiteX10" fmla="*/ 1069935 w 2902853"/>
                <a:gd name="connsiteY10" fmla="*/ 336682 h 2051860"/>
                <a:gd name="connsiteX11" fmla="*/ 1439006 w 2902853"/>
                <a:gd name="connsiteY11" fmla="*/ 159 h 2051860"/>
                <a:gd name="connsiteX12" fmla="*/ 1742947 w 2902853"/>
                <a:gd name="connsiteY12" fmla="*/ 380104 h 2051860"/>
                <a:gd name="connsiteX13" fmla="*/ 1612686 w 2902853"/>
                <a:gd name="connsiteY13" fmla="*/ 792615 h 2051860"/>
                <a:gd name="connsiteX14" fmla="*/ 1547556 w 2902853"/>
                <a:gd name="connsiteY14" fmla="*/ 1335393 h 2051860"/>
                <a:gd name="connsiteX15" fmla="*/ 2242278 w 2902853"/>
                <a:gd name="connsiteY15" fmla="*/ 608071 h 2051860"/>
                <a:gd name="connsiteX16" fmla="*/ 2318263 w 2902853"/>
                <a:gd name="connsiteY16" fmla="*/ 152137 h 2051860"/>
                <a:gd name="connsiteX17" fmla="*/ 2850159 w 2902853"/>
                <a:gd name="connsiteY17" fmla="*/ 152137 h 2051860"/>
                <a:gd name="connsiteX18" fmla="*/ 2839304 w 2902853"/>
                <a:gd name="connsiteY18" fmla="*/ 694915 h 2051860"/>
                <a:gd name="connsiteX19" fmla="*/ 2459378 w 2902853"/>
                <a:gd name="connsiteY19" fmla="*/ 836037 h 2051860"/>
                <a:gd name="connsiteX20" fmla="*/ 1851497 w 2902853"/>
                <a:gd name="connsiteY20" fmla="*/ 1476515 h 2051860"/>
                <a:gd name="connsiteX21" fmla="*/ 2459378 w 2902853"/>
                <a:gd name="connsiteY21" fmla="*/ 1367960 h 2051860"/>
                <a:gd name="connsiteX22" fmla="*/ 2730754 w 2902853"/>
                <a:gd name="connsiteY22" fmla="*/ 1639349 h 2051860"/>
                <a:gd name="connsiteX23" fmla="*/ 2578783 w 2902853"/>
                <a:gd name="connsiteY23" fmla="*/ 2019293 h 2051860"/>
                <a:gd name="connsiteX24" fmla="*/ 1992612 w 2902853"/>
                <a:gd name="connsiteY24" fmla="*/ 1943305 h 2051860"/>
                <a:gd name="connsiteX25" fmla="*/ 1471571 w 2902853"/>
                <a:gd name="connsiteY25" fmla="*/ 2051860 h 2051860"/>
                <a:gd name="connsiteX0" fmla="*/ 1395586 w 2902853"/>
                <a:gd name="connsiteY0" fmla="*/ 2051860 h 2051860"/>
                <a:gd name="connsiteX1" fmla="*/ 1156775 w 2902853"/>
                <a:gd name="connsiteY1" fmla="*/ 1921593 h 2051860"/>
                <a:gd name="connsiteX2" fmla="*/ 559749 w 2902853"/>
                <a:gd name="connsiteY2" fmla="*/ 1986727 h 2051860"/>
                <a:gd name="connsiteX3" fmla="*/ 168968 w 2902853"/>
                <a:gd name="connsiteY3" fmla="*/ 2019293 h 2051860"/>
                <a:gd name="connsiteX4" fmla="*/ 6143 w 2902853"/>
                <a:gd name="connsiteY4" fmla="*/ 1693627 h 2051860"/>
                <a:gd name="connsiteX5" fmla="*/ 364359 w 2902853"/>
                <a:gd name="connsiteY5" fmla="*/ 1411382 h 2051860"/>
                <a:gd name="connsiteX6" fmla="*/ 809415 w 2902853"/>
                <a:gd name="connsiteY6" fmla="*/ 1509082 h 2051860"/>
                <a:gd name="connsiteX7" fmla="*/ 1211051 w 2902853"/>
                <a:gd name="connsiteY7" fmla="*/ 1454804 h 2051860"/>
                <a:gd name="connsiteX8" fmla="*/ 1297891 w 2902853"/>
                <a:gd name="connsiteY8" fmla="*/ 1053149 h 2051860"/>
                <a:gd name="connsiteX9" fmla="*/ 1145920 w 2902853"/>
                <a:gd name="connsiteY9" fmla="*/ 618926 h 2051860"/>
                <a:gd name="connsiteX10" fmla="*/ 1069935 w 2902853"/>
                <a:gd name="connsiteY10" fmla="*/ 336682 h 2051860"/>
                <a:gd name="connsiteX11" fmla="*/ 1439006 w 2902853"/>
                <a:gd name="connsiteY11" fmla="*/ 159 h 2051860"/>
                <a:gd name="connsiteX12" fmla="*/ 1742947 w 2902853"/>
                <a:gd name="connsiteY12" fmla="*/ 380104 h 2051860"/>
                <a:gd name="connsiteX13" fmla="*/ 1612686 w 2902853"/>
                <a:gd name="connsiteY13" fmla="*/ 792615 h 2051860"/>
                <a:gd name="connsiteX14" fmla="*/ 1547556 w 2902853"/>
                <a:gd name="connsiteY14" fmla="*/ 1335393 h 2051860"/>
                <a:gd name="connsiteX15" fmla="*/ 2242278 w 2902853"/>
                <a:gd name="connsiteY15" fmla="*/ 608071 h 2051860"/>
                <a:gd name="connsiteX16" fmla="*/ 2318263 w 2902853"/>
                <a:gd name="connsiteY16" fmla="*/ 152137 h 2051860"/>
                <a:gd name="connsiteX17" fmla="*/ 2850159 w 2902853"/>
                <a:gd name="connsiteY17" fmla="*/ 152137 h 2051860"/>
                <a:gd name="connsiteX18" fmla="*/ 2839304 w 2902853"/>
                <a:gd name="connsiteY18" fmla="*/ 694915 h 2051860"/>
                <a:gd name="connsiteX19" fmla="*/ 2459378 w 2902853"/>
                <a:gd name="connsiteY19" fmla="*/ 836037 h 2051860"/>
                <a:gd name="connsiteX20" fmla="*/ 1851497 w 2902853"/>
                <a:gd name="connsiteY20" fmla="*/ 1476515 h 2051860"/>
                <a:gd name="connsiteX21" fmla="*/ 2459378 w 2902853"/>
                <a:gd name="connsiteY21" fmla="*/ 1367960 h 2051860"/>
                <a:gd name="connsiteX22" fmla="*/ 2730754 w 2902853"/>
                <a:gd name="connsiteY22" fmla="*/ 1639349 h 2051860"/>
                <a:gd name="connsiteX23" fmla="*/ 2578783 w 2902853"/>
                <a:gd name="connsiteY23" fmla="*/ 2019293 h 2051860"/>
                <a:gd name="connsiteX24" fmla="*/ 1992612 w 2902853"/>
                <a:gd name="connsiteY24" fmla="*/ 1943305 h 2051860"/>
                <a:gd name="connsiteX25" fmla="*/ 1471571 w 2902853"/>
                <a:gd name="connsiteY25" fmla="*/ 2051860 h 2051860"/>
                <a:gd name="connsiteX26" fmla="*/ 1395586 w 2902853"/>
                <a:gd name="connsiteY26" fmla="*/ 2051860 h 2051860"/>
                <a:gd name="connsiteX0" fmla="*/ 1395586 w 2902853"/>
                <a:gd name="connsiteY0" fmla="*/ 2051860 h 2051860"/>
                <a:gd name="connsiteX1" fmla="*/ 1156775 w 2902853"/>
                <a:gd name="connsiteY1" fmla="*/ 1921593 h 2051860"/>
                <a:gd name="connsiteX2" fmla="*/ 559749 w 2902853"/>
                <a:gd name="connsiteY2" fmla="*/ 1986727 h 2051860"/>
                <a:gd name="connsiteX3" fmla="*/ 168968 w 2902853"/>
                <a:gd name="connsiteY3" fmla="*/ 2019293 h 2051860"/>
                <a:gd name="connsiteX4" fmla="*/ 6143 w 2902853"/>
                <a:gd name="connsiteY4" fmla="*/ 1693627 h 2051860"/>
                <a:gd name="connsiteX5" fmla="*/ 364359 w 2902853"/>
                <a:gd name="connsiteY5" fmla="*/ 1411382 h 2051860"/>
                <a:gd name="connsiteX6" fmla="*/ 809415 w 2902853"/>
                <a:gd name="connsiteY6" fmla="*/ 1509082 h 2051860"/>
                <a:gd name="connsiteX7" fmla="*/ 1211051 w 2902853"/>
                <a:gd name="connsiteY7" fmla="*/ 1454804 h 2051860"/>
                <a:gd name="connsiteX8" fmla="*/ 1297891 w 2902853"/>
                <a:gd name="connsiteY8" fmla="*/ 1053149 h 2051860"/>
                <a:gd name="connsiteX9" fmla="*/ 1145920 w 2902853"/>
                <a:gd name="connsiteY9" fmla="*/ 618926 h 2051860"/>
                <a:gd name="connsiteX10" fmla="*/ 1069935 w 2902853"/>
                <a:gd name="connsiteY10" fmla="*/ 336682 h 2051860"/>
                <a:gd name="connsiteX11" fmla="*/ 1439006 w 2902853"/>
                <a:gd name="connsiteY11" fmla="*/ 159 h 2051860"/>
                <a:gd name="connsiteX12" fmla="*/ 1742947 w 2902853"/>
                <a:gd name="connsiteY12" fmla="*/ 380104 h 2051860"/>
                <a:gd name="connsiteX13" fmla="*/ 1612686 w 2902853"/>
                <a:gd name="connsiteY13" fmla="*/ 792615 h 2051860"/>
                <a:gd name="connsiteX14" fmla="*/ 1547556 w 2902853"/>
                <a:gd name="connsiteY14" fmla="*/ 1335393 h 2051860"/>
                <a:gd name="connsiteX15" fmla="*/ 2242278 w 2902853"/>
                <a:gd name="connsiteY15" fmla="*/ 608071 h 2051860"/>
                <a:gd name="connsiteX16" fmla="*/ 2318263 w 2902853"/>
                <a:gd name="connsiteY16" fmla="*/ 152137 h 2051860"/>
                <a:gd name="connsiteX17" fmla="*/ 2850159 w 2902853"/>
                <a:gd name="connsiteY17" fmla="*/ 152137 h 2051860"/>
                <a:gd name="connsiteX18" fmla="*/ 2839304 w 2902853"/>
                <a:gd name="connsiteY18" fmla="*/ 694915 h 2051860"/>
                <a:gd name="connsiteX19" fmla="*/ 2459378 w 2902853"/>
                <a:gd name="connsiteY19" fmla="*/ 836037 h 2051860"/>
                <a:gd name="connsiteX20" fmla="*/ 1851497 w 2902853"/>
                <a:gd name="connsiteY20" fmla="*/ 1476515 h 2051860"/>
                <a:gd name="connsiteX21" fmla="*/ 2459378 w 2902853"/>
                <a:gd name="connsiteY21" fmla="*/ 1367960 h 2051860"/>
                <a:gd name="connsiteX22" fmla="*/ 2730754 w 2902853"/>
                <a:gd name="connsiteY22" fmla="*/ 1639349 h 2051860"/>
                <a:gd name="connsiteX23" fmla="*/ 2578783 w 2902853"/>
                <a:gd name="connsiteY23" fmla="*/ 2019293 h 2051860"/>
                <a:gd name="connsiteX24" fmla="*/ 1992612 w 2902853"/>
                <a:gd name="connsiteY24" fmla="*/ 1943305 h 2051860"/>
                <a:gd name="connsiteX25" fmla="*/ 1677817 w 2902853"/>
                <a:gd name="connsiteY25" fmla="*/ 2041004 h 2051860"/>
                <a:gd name="connsiteX26" fmla="*/ 1395586 w 2902853"/>
                <a:gd name="connsiteY26" fmla="*/ 2051860 h 2051860"/>
                <a:gd name="connsiteX0" fmla="*/ 1395586 w 2902853"/>
                <a:gd name="connsiteY0" fmla="*/ 2051860 h 2051949"/>
                <a:gd name="connsiteX1" fmla="*/ 1156775 w 2902853"/>
                <a:gd name="connsiteY1" fmla="*/ 1921593 h 2051949"/>
                <a:gd name="connsiteX2" fmla="*/ 559749 w 2902853"/>
                <a:gd name="connsiteY2" fmla="*/ 1986727 h 2051949"/>
                <a:gd name="connsiteX3" fmla="*/ 168968 w 2902853"/>
                <a:gd name="connsiteY3" fmla="*/ 2019293 h 2051949"/>
                <a:gd name="connsiteX4" fmla="*/ 6143 w 2902853"/>
                <a:gd name="connsiteY4" fmla="*/ 1693627 h 2051949"/>
                <a:gd name="connsiteX5" fmla="*/ 364359 w 2902853"/>
                <a:gd name="connsiteY5" fmla="*/ 1411382 h 2051949"/>
                <a:gd name="connsiteX6" fmla="*/ 809415 w 2902853"/>
                <a:gd name="connsiteY6" fmla="*/ 1509082 h 2051949"/>
                <a:gd name="connsiteX7" fmla="*/ 1211051 w 2902853"/>
                <a:gd name="connsiteY7" fmla="*/ 1454804 h 2051949"/>
                <a:gd name="connsiteX8" fmla="*/ 1297891 w 2902853"/>
                <a:gd name="connsiteY8" fmla="*/ 1053149 h 2051949"/>
                <a:gd name="connsiteX9" fmla="*/ 1145920 w 2902853"/>
                <a:gd name="connsiteY9" fmla="*/ 618926 h 2051949"/>
                <a:gd name="connsiteX10" fmla="*/ 1069935 w 2902853"/>
                <a:gd name="connsiteY10" fmla="*/ 336682 h 2051949"/>
                <a:gd name="connsiteX11" fmla="*/ 1439006 w 2902853"/>
                <a:gd name="connsiteY11" fmla="*/ 159 h 2051949"/>
                <a:gd name="connsiteX12" fmla="*/ 1742947 w 2902853"/>
                <a:gd name="connsiteY12" fmla="*/ 380104 h 2051949"/>
                <a:gd name="connsiteX13" fmla="*/ 1612686 w 2902853"/>
                <a:gd name="connsiteY13" fmla="*/ 792615 h 2051949"/>
                <a:gd name="connsiteX14" fmla="*/ 1547556 w 2902853"/>
                <a:gd name="connsiteY14" fmla="*/ 1335393 h 2051949"/>
                <a:gd name="connsiteX15" fmla="*/ 2242278 w 2902853"/>
                <a:gd name="connsiteY15" fmla="*/ 608071 h 2051949"/>
                <a:gd name="connsiteX16" fmla="*/ 2318263 w 2902853"/>
                <a:gd name="connsiteY16" fmla="*/ 152137 h 2051949"/>
                <a:gd name="connsiteX17" fmla="*/ 2850159 w 2902853"/>
                <a:gd name="connsiteY17" fmla="*/ 152137 h 2051949"/>
                <a:gd name="connsiteX18" fmla="*/ 2839304 w 2902853"/>
                <a:gd name="connsiteY18" fmla="*/ 694915 h 2051949"/>
                <a:gd name="connsiteX19" fmla="*/ 2459378 w 2902853"/>
                <a:gd name="connsiteY19" fmla="*/ 836037 h 2051949"/>
                <a:gd name="connsiteX20" fmla="*/ 1851497 w 2902853"/>
                <a:gd name="connsiteY20" fmla="*/ 1476515 h 2051949"/>
                <a:gd name="connsiteX21" fmla="*/ 2459378 w 2902853"/>
                <a:gd name="connsiteY21" fmla="*/ 1367960 h 2051949"/>
                <a:gd name="connsiteX22" fmla="*/ 2730754 w 2902853"/>
                <a:gd name="connsiteY22" fmla="*/ 1639349 h 2051949"/>
                <a:gd name="connsiteX23" fmla="*/ 2578783 w 2902853"/>
                <a:gd name="connsiteY23" fmla="*/ 2019293 h 2051949"/>
                <a:gd name="connsiteX24" fmla="*/ 1992612 w 2902853"/>
                <a:gd name="connsiteY24" fmla="*/ 1943305 h 2051949"/>
                <a:gd name="connsiteX25" fmla="*/ 1395586 w 2902853"/>
                <a:gd name="connsiteY25" fmla="*/ 2051860 h 2051949"/>
                <a:gd name="connsiteX0" fmla="*/ 1395586 w 2902853"/>
                <a:gd name="connsiteY0" fmla="*/ 2051860 h 2051949"/>
                <a:gd name="connsiteX1" fmla="*/ 1156775 w 2902853"/>
                <a:gd name="connsiteY1" fmla="*/ 1921593 h 2051949"/>
                <a:gd name="connsiteX2" fmla="*/ 559749 w 2902853"/>
                <a:gd name="connsiteY2" fmla="*/ 1986727 h 2051949"/>
                <a:gd name="connsiteX3" fmla="*/ 168968 w 2902853"/>
                <a:gd name="connsiteY3" fmla="*/ 2019293 h 2051949"/>
                <a:gd name="connsiteX4" fmla="*/ 6143 w 2902853"/>
                <a:gd name="connsiteY4" fmla="*/ 1693627 h 2051949"/>
                <a:gd name="connsiteX5" fmla="*/ 364359 w 2902853"/>
                <a:gd name="connsiteY5" fmla="*/ 1411382 h 2051949"/>
                <a:gd name="connsiteX6" fmla="*/ 809415 w 2902853"/>
                <a:gd name="connsiteY6" fmla="*/ 1509082 h 2051949"/>
                <a:gd name="connsiteX7" fmla="*/ 1211051 w 2902853"/>
                <a:gd name="connsiteY7" fmla="*/ 1454804 h 2051949"/>
                <a:gd name="connsiteX8" fmla="*/ 1297891 w 2902853"/>
                <a:gd name="connsiteY8" fmla="*/ 1053149 h 2051949"/>
                <a:gd name="connsiteX9" fmla="*/ 1145920 w 2902853"/>
                <a:gd name="connsiteY9" fmla="*/ 618926 h 2051949"/>
                <a:gd name="connsiteX10" fmla="*/ 1069935 w 2902853"/>
                <a:gd name="connsiteY10" fmla="*/ 336682 h 2051949"/>
                <a:gd name="connsiteX11" fmla="*/ 1439006 w 2902853"/>
                <a:gd name="connsiteY11" fmla="*/ 159 h 2051949"/>
                <a:gd name="connsiteX12" fmla="*/ 1742947 w 2902853"/>
                <a:gd name="connsiteY12" fmla="*/ 380104 h 2051949"/>
                <a:gd name="connsiteX13" fmla="*/ 1612686 w 2902853"/>
                <a:gd name="connsiteY13" fmla="*/ 792615 h 2051949"/>
                <a:gd name="connsiteX14" fmla="*/ 1547556 w 2902853"/>
                <a:gd name="connsiteY14" fmla="*/ 1335393 h 2051949"/>
                <a:gd name="connsiteX15" fmla="*/ 2242278 w 2902853"/>
                <a:gd name="connsiteY15" fmla="*/ 608071 h 2051949"/>
                <a:gd name="connsiteX16" fmla="*/ 2318263 w 2902853"/>
                <a:gd name="connsiteY16" fmla="*/ 152137 h 2051949"/>
                <a:gd name="connsiteX17" fmla="*/ 2850159 w 2902853"/>
                <a:gd name="connsiteY17" fmla="*/ 152137 h 2051949"/>
                <a:gd name="connsiteX18" fmla="*/ 2839304 w 2902853"/>
                <a:gd name="connsiteY18" fmla="*/ 694915 h 2051949"/>
                <a:gd name="connsiteX19" fmla="*/ 2459378 w 2902853"/>
                <a:gd name="connsiteY19" fmla="*/ 836037 h 2051949"/>
                <a:gd name="connsiteX20" fmla="*/ 1851497 w 2902853"/>
                <a:gd name="connsiteY20" fmla="*/ 1476515 h 2051949"/>
                <a:gd name="connsiteX21" fmla="*/ 2459378 w 2902853"/>
                <a:gd name="connsiteY21" fmla="*/ 1367960 h 2051949"/>
                <a:gd name="connsiteX22" fmla="*/ 2730754 w 2902853"/>
                <a:gd name="connsiteY22" fmla="*/ 1639349 h 2051949"/>
                <a:gd name="connsiteX23" fmla="*/ 2578783 w 2902853"/>
                <a:gd name="connsiteY23" fmla="*/ 2019293 h 2051949"/>
                <a:gd name="connsiteX24" fmla="*/ 1732092 w 2902853"/>
                <a:gd name="connsiteY24" fmla="*/ 1943305 h 2051949"/>
                <a:gd name="connsiteX25" fmla="*/ 1395586 w 2902853"/>
                <a:gd name="connsiteY25" fmla="*/ 2051860 h 2051949"/>
                <a:gd name="connsiteX0" fmla="*/ 1482426 w 2902853"/>
                <a:gd name="connsiteY0" fmla="*/ 2073571 h 2073648"/>
                <a:gd name="connsiteX1" fmla="*/ 1156775 w 2902853"/>
                <a:gd name="connsiteY1" fmla="*/ 1921593 h 2073648"/>
                <a:gd name="connsiteX2" fmla="*/ 559749 w 2902853"/>
                <a:gd name="connsiteY2" fmla="*/ 1986727 h 2073648"/>
                <a:gd name="connsiteX3" fmla="*/ 168968 w 2902853"/>
                <a:gd name="connsiteY3" fmla="*/ 2019293 h 2073648"/>
                <a:gd name="connsiteX4" fmla="*/ 6143 w 2902853"/>
                <a:gd name="connsiteY4" fmla="*/ 1693627 h 2073648"/>
                <a:gd name="connsiteX5" fmla="*/ 364359 w 2902853"/>
                <a:gd name="connsiteY5" fmla="*/ 1411382 h 2073648"/>
                <a:gd name="connsiteX6" fmla="*/ 809415 w 2902853"/>
                <a:gd name="connsiteY6" fmla="*/ 1509082 h 2073648"/>
                <a:gd name="connsiteX7" fmla="*/ 1211051 w 2902853"/>
                <a:gd name="connsiteY7" fmla="*/ 1454804 h 2073648"/>
                <a:gd name="connsiteX8" fmla="*/ 1297891 w 2902853"/>
                <a:gd name="connsiteY8" fmla="*/ 1053149 h 2073648"/>
                <a:gd name="connsiteX9" fmla="*/ 1145920 w 2902853"/>
                <a:gd name="connsiteY9" fmla="*/ 618926 h 2073648"/>
                <a:gd name="connsiteX10" fmla="*/ 1069935 w 2902853"/>
                <a:gd name="connsiteY10" fmla="*/ 336682 h 2073648"/>
                <a:gd name="connsiteX11" fmla="*/ 1439006 w 2902853"/>
                <a:gd name="connsiteY11" fmla="*/ 159 h 2073648"/>
                <a:gd name="connsiteX12" fmla="*/ 1742947 w 2902853"/>
                <a:gd name="connsiteY12" fmla="*/ 380104 h 2073648"/>
                <a:gd name="connsiteX13" fmla="*/ 1612686 w 2902853"/>
                <a:gd name="connsiteY13" fmla="*/ 792615 h 2073648"/>
                <a:gd name="connsiteX14" fmla="*/ 1547556 w 2902853"/>
                <a:gd name="connsiteY14" fmla="*/ 1335393 h 2073648"/>
                <a:gd name="connsiteX15" fmla="*/ 2242278 w 2902853"/>
                <a:gd name="connsiteY15" fmla="*/ 608071 h 2073648"/>
                <a:gd name="connsiteX16" fmla="*/ 2318263 w 2902853"/>
                <a:gd name="connsiteY16" fmla="*/ 152137 h 2073648"/>
                <a:gd name="connsiteX17" fmla="*/ 2850159 w 2902853"/>
                <a:gd name="connsiteY17" fmla="*/ 152137 h 2073648"/>
                <a:gd name="connsiteX18" fmla="*/ 2839304 w 2902853"/>
                <a:gd name="connsiteY18" fmla="*/ 694915 h 2073648"/>
                <a:gd name="connsiteX19" fmla="*/ 2459378 w 2902853"/>
                <a:gd name="connsiteY19" fmla="*/ 836037 h 2073648"/>
                <a:gd name="connsiteX20" fmla="*/ 1851497 w 2902853"/>
                <a:gd name="connsiteY20" fmla="*/ 1476515 h 2073648"/>
                <a:gd name="connsiteX21" fmla="*/ 2459378 w 2902853"/>
                <a:gd name="connsiteY21" fmla="*/ 1367960 h 2073648"/>
                <a:gd name="connsiteX22" fmla="*/ 2730754 w 2902853"/>
                <a:gd name="connsiteY22" fmla="*/ 1639349 h 2073648"/>
                <a:gd name="connsiteX23" fmla="*/ 2578783 w 2902853"/>
                <a:gd name="connsiteY23" fmla="*/ 2019293 h 2073648"/>
                <a:gd name="connsiteX24" fmla="*/ 1732092 w 2902853"/>
                <a:gd name="connsiteY24" fmla="*/ 1943305 h 2073648"/>
                <a:gd name="connsiteX25" fmla="*/ 1482426 w 2902853"/>
                <a:gd name="connsiteY25" fmla="*/ 2073571 h 2073648"/>
                <a:gd name="connsiteX0" fmla="*/ 1482426 w 2902853"/>
                <a:gd name="connsiteY0" fmla="*/ 2073571 h 2073648"/>
                <a:gd name="connsiteX1" fmla="*/ 1069935 w 2902853"/>
                <a:gd name="connsiteY1" fmla="*/ 1954159 h 2073648"/>
                <a:gd name="connsiteX2" fmla="*/ 559749 w 2902853"/>
                <a:gd name="connsiteY2" fmla="*/ 1986727 h 2073648"/>
                <a:gd name="connsiteX3" fmla="*/ 168968 w 2902853"/>
                <a:gd name="connsiteY3" fmla="*/ 2019293 h 2073648"/>
                <a:gd name="connsiteX4" fmla="*/ 6143 w 2902853"/>
                <a:gd name="connsiteY4" fmla="*/ 1693627 h 2073648"/>
                <a:gd name="connsiteX5" fmla="*/ 364359 w 2902853"/>
                <a:gd name="connsiteY5" fmla="*/ 1411382 h 2073648"/>
                <a:gd name="connsiteX6" fmla="*/ 809415 w 2902853"/>
                <a:gd name="connsiteY6" fmla="*/ 1509082 h 2073648"/>
                <a:gd name="connsiteX7" fmla="*/ 1211051 w 2902853"/>
                <a:gd name="connsiteY7" fmla="*/ 1454804 h 2073648"/>
                <a:gd name="connsiteX8" fmla="*/ 1297891 w 2902853"/>
                <a:gd name="connsiteY8" fmla="*/ 1053149 h 2073648"/>
                <a:gd name="connsiteX9" fmla="*/ 1145920 w 2902853"/>
                <a:gd name="connsiteY9" fmla="*/ 618926 h 2073648"/>
                <a:gd name="connsiteX10" fmla="*/ 1069935 w 2902853"/>
                <a:gd name="connsiteY10" fmla="*/ 336682 h 2073648"/>
                <a:gd name="connsiteX11" fmla="*/ 1439006 w 2902853"/>
                <a:gd name="connsiteY11" fmla="*/ 159 h 2073648"/>
                <a:gd name="connsiteX12" fmla="*/ 1742947 w 2902853"/>
                <a:gd name="connsiteY12" fmla="*/ 380104 h 2073648"/>
                <a:gd name="connsiteX13" fmla="*/ 1612686 w 2902853"/>
                <a:gd name="connsiteY13" fmla="*/ 792615 h 2073648"/>
                <a:gd name="connsiteX14" fmla="*/ 1547556 w 2902853"/>
                <a:gd name="connsiteY14" fmla="*/ 1335393 h 2073648"/>
                <a:gd name="connsiteX15" fmla="*/ 2242278 w 2902853"/>
                <a:gd name="connsiteY15" fmla="*/ 608071 h 2073648"/>
                <a:gd name="connsiteX16" fmla="*/ 2318263 w 2902853"/>
                <a:gd name="connsiteY16" fmla="*/ 152137 h 2073648"/>
                <a:gd name="connsiteX17" fmla="*/ 2850159 w 2902853"/>
                <a:gd name="connsiteY17" fmla="*/ 152137 h 2073648"/>
                <a:gd name="connsiteX18" fmla="*/ 2839304 w 2902853"/>
                <a:gd name="connsiteY18" fmla="*/ 694915 h 2073648"/>
                <a:gd name="connsiteX19" fmla="*/ 2459378 w 2902853"/>
                <a:gd name="connsiteY19" fmla="*/ 836037 h 2073648"/>
                <a:gd name="connsiteX20" fmla="*/ 1851497 w 2902853"/>
                <a:gd name="connsiteY20" fmla="*/ 1476515 h 2073648"/>
                <a:gd name="connsiteX21" fmla="*/ 2459378 w 2902853"/>
                <a:gd name="connsiteY21" fmla="*/ 1367960 h 2073648"/>
                <a:gd name="connsiteX22" fmla="*/ 2730754 w 2902853"/>
                <a:gd name="connsiteY22" fmla="*/ 1639349 h 2073648"/>
                <a:gd name="connsiteX23" fmla="*/ 2578783 w 2902853"/>
                <a:gd name="connsiteY23" fmla="*/ 2019293 h 2073648"/>
                <a:gd name="connsiteX24" fmla="*/ 1732092 w 2902853"/>
                <a:gd name="connsiteY24" fmla="*/ 1943305 h 2073648"/>
                <a:gd name="connsiteX25" fmla="*/ 1482426 w 2902853"/>
                <a:gd name="connsiteY25" fmla="*/ 2073571 h 2073648"/>
                <a:gd name="connsiteX0" fmla="*/ 1489514 w 2909941"/>
                <a:gd name="connsiteY0" fmla="*/ 2073571 h 2073648"/>
                <a:gd name="connsiteX1" fmla="*/ 1077023 w 2909941"/>
                <a:gd name="connsiteY1" fmla="*/ 1954159 h 2073648"/>
                <a:gd name="connsiteX2" fmla="*/ 176056 w 2909941"/>
                <a:gd name="connsiteY2" fmla="*/ 2019293 h 2073648"/>
                <a:gd name="connsiteX3" fmla="*/ 13231 w 2909941"/>
                <a:gd name="connsiteY3" fmla="*/ 1693627 h 2073648"/>
                <a:gd name="connsiteX4" fmla="*/ 371447 w 2909941"/>
                <a:gd name="connsiteY4" fmla="*/ 1411382 h 2073648"/>
                <a:gd name="connsiteX5" fmla="*/ 816503 w 2909941"/>
                <a:gd name="connsiteY5" fmla="*/ 1509082 h 2073648"/>
                <a:gd name="connsiteX6" fmla="*/ 1218139 w 2909941"/>
                <a:gd name="connsiteY6" fmla="*/ 1454804 h 2073648"/>
                <a:gd name="connsiteX7" fmla="*/ 1304979 w 2909941"/>
                <a:gd name="connsiteY7" fmla="*/ 1053149 h 2073648"/>
                <a:gd name="connsiteX8" fmla="*/ 1153008 w 2909941"/>
                <a:gd name="connsiteY8" fmla="*/ 618926 h 2073648"/>
                <a:gd name="connsiteX9" fmla="*/ 1077023 w 2909941"/>
                <a:gd name="connsiteY9" fmla="*/ 336682 h 2073648"/>
                <a:gd name="connsiteX10" fmla="*/ 1446094 w 2909941"/>
                <a:gd name="connsiteY10" fmla="*/ 159 h 2073648"/>
                <a:gd name="connsiteX11" fmla="*/ 1750035 w 2909941"/>
                <a:gd name="connsiteY11" fmla="*/ 380104 h 2073648"/>
                <a:gd name="connsiteX12" fmla="*/ 1619774 w 2909941"/>
                <a:gd name="connsiteY12" fmla="*/ 792615 h 2073648"/>
                <a:gd name="connsiteX13" fmla="*/ 1554644 w 2909941"/>
                <a:gd name="connsiteY13" fmla="*/ 1335393 h 2073648"/>
                <a:gd name="connsiteX14" fmla="*/ 2249366 w 2909941"/>
                <a:gd name="connsiteY14" fmla="*/ 608071 h 2073648"/>
                <a:gd name="connsiteX15" fmla="*/ 2325351 w 2909941"/>
                <a:gd name="connsiteY15" fmla="*/ 152137 h 2073648"/>
                <a:gd name="connsiteX16" fmla="*/ 2857247 w 2909941"/>
                <a:gd name="connsiteY16" fmla="*/ 152137 h 2073648"/>
                <a:gd name="connsiteX17" fmla="*/ 2846392 w 2909941"/>
                <a:gd name="connsiteY17" fmla="*/ 694915 h 2073648"/>
                <a:gd name="connsiteX18" fmla="*/ 2466466 w 2909941"/>
                <a:gd name="connsiteY18" fmla="*/ 836037 h 2073648"/>
                <a:gd name="connsiteX19" fmla="*/ 1858585 w 2909941"/>
                <a:gd name="connsiteY19" fmla="*/ 1476515 h 2073648"/>
                <a:gd name="connsiteX20" fmla="*/ 2466466 w 2909941"/>
                <a:gd name="connsiteY20" fmla="*/ 1367960 h 2073648"/>
                <a:gd name="connsiteX21" fmla="*/ 2737842 w 2909941"/>
                <a:gd name="connsiteY21" fmla="*/ 1639349 h 2073648"/>
                <a:gd name="connsiteX22" fmla="*/ 2585871 w 2909941"/>
                <a:gd name="connsiteY22" fmla="*/ 2019293 h 2073648"/>
                <a:gd name="connsiteX23" fmla="*/ 1739180 w 2909941"/>
                <a:gd name="connsiteY23" fmla="*/ 1943305 h 2073648"/>
                <a:gd name="connsiteX24" fmla="*/ 1489514 w 2909941"/>
                <a:gd name="connsiteY24" fmla="*/ 2073571 h 2073648"/>
                <a:gd name="connsiteX0" fmla="*/ 1476343 w 2896770"/>
                <a:gd name="connsiteY0" fmla="*/ 2073571 h 2073648"/>
                <a:gd name="connsiteX1" fmla="*/ 1063852 w 2896770"/>
                <a:gd name="connsiteY1" fmla="*/ 1954159 h 2073648"/>
                <a:gd name="connsiteX2" fmla="*/ 336566 w 2896770"/>
                <a:gd name="connsiteY2" fmla="*/ 2008438 h 2073648"/>
                <a:gd name="connsiteX3" fmla="*/ 60 w 2896770"/>
                <a:gd name="connsiteY3" fmla="*/ 1693627 h 2073648"/>
                <a:gd name="connsiteX4" fmla="*/ 358276 w 2896770"/>
                <a:gd name="connsiteY4" fmla="*/ 1411382 h 2073648"/>
                <a:gd name="connsiteX5" fmla="*/ 803332 w 2896770"/>
                <a:gd name="connsiteY5" fmla="*/ 1509082 h 2073648"/>
                <a:gd name="connsiteX6" fmla="*/ 1204968 w 2896770"/>
                <a:gd name="connsiteY6" fmla="*/ 1454804 h 2073648"/>
                <a:gd name="connsiteX7" fmla="*/ 1291808 w 2896770"/>
                <a:gd name="connsiteY7" fmla="*/ 1053149 h 2073648"/>
                <a:gd name="connsiteX8" fmla="*/ 1139837 w 2896770"/>
                <a:gd name="connsiteY8" fmla="*/ 618926 h 2073648"/>
                <a:gd name="connsiteX9" fmla="*/ 1063852 w 2896770"/>
                <a:gd name="connsiteY9" fmla="*/ 336682 h 2073648"/>
                <a:gd name="connsiteX10" fmla="*/ 1432923 w 2896770"/>
                <a:gd name="connsiteY10" fmla="*/ 159 h 2073648"/>
                <a:gd name="connsiteX11" fmla="*/ 1736864 w 2896770"/>
                <a:gd name="connsiteY11" fmla="*/ 380104 h 2073648"/>
                <a:gd name="connsiteX12" fmla="*/ 1606603 w 2896770"/>
                <a:gd name="connsiteY12" fmla="*/ 792615 h 2073648"/>
                <a:gd name="connsiteX13" fmla="*/ 1541473 w 2896770"/>
                <a:gd name="connsiteY13" fmla="*/ 1335393 h 2073648"/>
                <a:gd name="connsiteX14" fmla="*/ 2236195 w 2896770"/>
                <a:gd name="connsiteY14" fmla="*/ 608071 h 2073648"/>
                <a:gd name="connsiteX15" fmla="*/ 2312180 w 2896770"/>
                <a:gd name="connsiteY15" fmla="*/ 152137 h 2073648"/>
                <a:gd name="connsiteX16" fmla="*/ 2844076 w 2896770"/>
                <a:gd name="connsiteY16" fmla="*/ 152137 h 2073648"/>
                <a:gd name="connsiteX17" fmla="*/ 2833221 w 2896770"/>
                <a:gd name="connsiteY17" fmla="*/ 694915 h 2073648"/>
                <a:gd name="connsiteX18" fmla="*/ 2453295 w 2896770"/>
                <a:gd name="connsiteY18" fmla="*/ 836037 h 2073648"/>
                <a:gd name="connsiteX19" fmla="*/ 1845414 w 2896770"/>
                <a:gd name="connsiteY19" fmla="*/ 1476515 h 2073648"/>
                <a:gd name="connsiteX20" fmla="*/ 2453295 w 2896770"/>
                <a:gd name="connsiteY20" fmla="*/ 1367960 h 2073648"/>
                <a:gd name="connsiteX21" fmla="*/ 2724671 w 2896770"/>
                <a:gd name="connsiteY21" fmla="*/ 1639349 h 2073648"/>
                <a:gd name="connsiteX22" fmla="*/ 2572700 w 2896770"/>
                <a:gd name="connsiteY22" fmla="*/ 2019293 h 2073648"/>
                <a:gd name="connsiteX23" fmla="*/ 1726009 w 2896770"/>
                <a:gd name="connsiteY23" fmla="*/ 1943305 h 2073648"/>
                <a:gd name="connsiteX24" fmla="*/ 1476343 w 2896770"/>
                <a:gd name="connsiteY24" fmla="*/ 2073571 h 2073648"/>
                <a:gd name="connsiteX0" fmla="*/ 1400394 w 2820821"/>
                <a:gd name="connsiteY0" fmla="*/ 2073571 h 2073648"/>
                <a:gd name="connsiteX1" fmla="*/ 987903 w 2820821"/>
                <a:gd name="connsiteY1" fmla="*/ 1954159 h 2073648"/>
                <a:gd name="connsiteX2" fmla="*/ 260617 w 2820821"/>
                <a:gd name="connsiteY2" fmla="*/ 2008438 h 2073648"/>
                <a:gd name="connsiteX3" fmla="*/ 96 w 2820821"/>
                <a:gd name="connsiteY3" fmla="*/ 1693627 h 2073648"/>
                <a:gd name="connsiteX4" fmla="*/ 282327 w 2820821"/>
                <a:gd name="connsiteY4" fmla="*/ 1411382 h 2073648"/>
                <a:gd name="connsiteX5" fmla="*/ 727383 w 2820821"/>
                <a:gd name="connsiteY5" fmla="*/ 1509082 h 2073648"/>
                <a:gd name="connsiteX6" fmla="*/ 1129019 w 2820821"/>
                <a:gd name="connsiteY6" fmla="*/ 1454804 h 2073648"/>
                <a:gd name="connsiteX7" fmla="*/ 1215859 w 2820821"/>
                <a:gd name="connsiteY7" fmla="*/ 1053149 h 2073648"/>
                <a:gd name="connsiteX8" fmla="*/ 1063888 w 2820821"/>
                <a:gd name="connsiteY8" fmla="*/ 618926 h 2073648"/>
                <a:gd name="connsiteX9" fmla="*/ 987903 w 2820821"/>
                <a:gd name="connsiteY9" fmla="*/ 336682 h 2073648"/>
                <a:gd name="connsiteX10" fmla="*/ 1356974 w 2820821"/>
                <a:gd name="connsiteY10" fmla="*/ 159 h 2073648"/>
                <a:gd name="connsiteX11" fmla="*/ 1660915 w 2820821"/>
                <a:gd name="connsiteY11" fmla="*/ 380104 h 2073648"/>
                <a:gd name="connsiteX12" fmla="*/ 1530654 w 2820821"/>
                <a:gd name="connsiteY12" fmla="*/ 792615 h 2073648"/>
                <a:gd name="connsiteX13" fmla="*/ 1465524 w 2820821"/>
                <a:gd name="connsiteY13" fmla="*/ 1335393 h 2073648"/>
                <a:gd name="connsiteX14" fmla="*/ 2160246 w 2820821"/>
                <a:gd name="connsiteY14" fmla="*/ 608071 h 2073648"/>
                <a:gd name="connsiteX15" fmla="*/ 2236231 w 2820821"/>
                <a:gd name="connsiteY15" fmla="*/ 152137 h 2073648"/>
                <a:gd name="connsiteX16" fmla="*/ 2768127 w 2820821"/>
                <a:gd name="connsiteY16" fmla="*/ 152137 h 2073648"/>
                <a:gd name="connsiteX17" fmla="*/ 2757272 w 2820821"/>
                <a:gd name="connsiteY17" fmla="*/ 694915 h 2073648"/>
                <a:gd name="connsiteX18" fmla="*/ 2377346 w 2820821"/>
                <a:gd name="connsiteY18" fmla="*/ 836037 h 2073648"/>
                <a:gd name="connsiteX19" fmla="*/ 1769465 w 2820821"/>
                <a:gd name="connsiteY19" fmla="*/ 1476515 h 2073648"/>
                <a:gd name="connsiteX20" fmla="*/ 2377346 w 2820821"/>
                <a:gd name="connsiteY20" fmla="*/ 1367960 h 2073648"/>
                <a:gd name="connsiteX21" fmla="*/ 2648722 w 2820821"/>
                <a:gd name="connsiteY21" fmla="*/ 1639349 h 2073648"/>
                <a:gd name="connsiteX22" fmla="*/ 2496751 w 2820821"/>
                <a:gd name="connsiteY22" fmla="*/ 2019293 h 2073648"/>
                <a:gd name="connsiteX23" fmla="*/ 1650060 w 2820821"/>
                <a:gd name="connsiteY23" fmla="*/ 1943305 h 2073648"/>
                <a:gd name="connsiteX24" fmla="*/ 1400394 w 2820821"/>
                <a:gd name="connsiteY24" fmla="*/ 2073571 h 2073648"/>
                <a:gd name="connsiteX0" fmla="*/ 1400394 w 2820821"/>
                <a:gd name="connsiteY0" fmla="*/ 2073637 h 2073714"/>
                <a:gd name="connsiteX1" fmla="*/ 987903 w 2820821"/>
                <a:gd name="connsiteY1" fmla="*/ 1954225 h 2073714"/>
                <a:gd name="connsiteX2" fmla="*/ 260617 w 2820821"/>
                <a:gd name="connsiteY2" fmla="*/ 2008504 h 2073714"/>
                <a:gd name="connsiteX3" fmla="*/ 96 w 2820821"/>
                <a:gd name="connsiteY3" fmla="*/ 1693693 h 2073714"/>
                <a:gd name="connsiteX4" fmla="*/ 282327 w 2820821"/>
                <a:gd name="connsiteY4" fmla="*/ 1411448 h 2073714"/>
                <a:gd name="connsiteX5" fmla="*/ 727383 w 2820821"/>
                <a:gd name="connsiteY5" fmla="*/ 1509148 h 2073714"/>
                <a:gd name="connsiteX6" fmla="*/ 1129019 w 2820821"/>
                <a:gd name="connsiteY6" fmla="*/ 1454870 h 2073714"/>
                <a:gd name="connsiteX7" fmla="*/ 1215859 w 2820821"/>
                <a:gd name="connsiteY7" fmla="*/ 1053215 h 2073714"/>
                <a:gd name="connsiteX8" fmla="*/ 987903 w 2820821"/>
                <a:gd name="connsiteY8" fmla="*/ 336748 h 2073714"/>
                <a:gd name="connsiteX9" fmla="*/ 1356974 w 2820821"/>
                <a:gd name="connsiteY9" fmla="*/ 225 h 2073714"/>
                <a:gd name="connsiteX10" fmla="*/ 1660915 w 2820821"/>
                <a:gd name="connsiteY10" fmla="*/ 380170 h 2073714"/>
                <a:gd name="connsiteX11" fmla="*/ 1530654 w 2820821"/>
                <a:gd name="connsiteY11" fmla="*/ 792681 h 2073714"/>
                <a:gd name="connsiteX12" fmla="*/ 1465524 w 2820821"/>
                <a:gd name="connsiteY12" fmla="*/ 1335459 h 2073714"/>
                <a:gd name="connsiteX13" fmla="*/ 2160246 w 2820821"/>
                <a:gd name="connsiteY13" fmla="*/ 608137 h 2073714"/>
                <a:gd name="connsiteX14" fmla="*/ 2236231 w 2820821"/>
                <a:gd name="connsiteY14" fmla="*/ 152203 h 2073714"/>
                <a:gd name="connsiteX15" fmla="*/ 2768127 w 2820821"/>
                <a:gd name="connsiteY15" fmla="*/ 152203 h 2073714"/>
                <a:gd name="connsiteX16" fmla="*/ 2757272 w 2820821"/>
                <a:gd name="connsiteY16" fmla="*/ 694981 h 2073714"/>
                <a:gd name="connsiteX17" fmla="*/ 2377346 w 2820821"/>
                <a:gd name="connsiteY17" fmla="*/ 836103 h 2073714"/>
                <a:gd name="connsiteX18" fmla="*/ 1769465 w 2820821"/>
                <a:gd name="connsiteY18" fmla="*/ 1476581 h 2073714"/>
                <a:gd name="connsiteX19" fmla="*/ 2377346 w 2820821"/>
                <a:gd name="connsiteY19" fmla="*/ 1368026 h 2073714"/>
                <a:gd name="connsiteX20" fmla="*/ 2648722 w 2820821"/>
                <a:gd name="connsiteY20" fmla="*/ 1639415 h 2073714"/>
                <a:gd name="connsiteX21" fmla="*/ 2496751 w 2820821"/>
                <a:gd name="connsiteY21" fmla="*/ 2019359 h 2073714"/>
                <a:gd name="connsiteX22" fmla="*/ 1650060 w 2820821"/>
                <a:gd name="connsiteY22" fmla="*/ 1943371 h 2073714"/>
                <a:gd name="connsiteX23" fmla="*/ 1400394 w 2820821"/>
                <a:gd name="connsiteY23" fmla="*/ 2073637 h 2073714"/>
                <a:gd name="connsiteX0" fmla="*/ 1400394 w 2820821"/>
                <a:gd name="connsiteY0" fmla="*/ 2073451 h 2073528"/>
                <a:gd name="connsiteX1" fmla="*/ 987903 w 2820821"/>
                <a:gd name="connsiteY1" fmla="*/ 1954039 h 2073528"/>
                <a:gd name="connsiteX2" fmla="*/ 260617 w 2820821"/>
                <a:gd name="connsiteY2" fmla="*/ 2008318 h 2073528"/>
                <a:gd name="connsiteX3" fmla="*/ 96 w 2820821"/>
                <a:gd name="connsiteY3" fmla="*/ 1693507 h 2073528"/>
                <a:gd name="connsiteX4" fmla="*/ 282327 w 2820821"/>
                <a:gd name="connsiteY4" fmla="*/ 1411262 h 2073528"/>
                <a:gd name="connsiteX5" fmla="*/ 727383 w 2820821"/>
                <a:gd name="connsiteY5" fmla="*/ 1508962 h 2073528"/>
                <a:gd name="connsiteX6" fmla="*/ 1129019 w 2820821"/>
                <a:gd name="connsiteY6" fmla="*/ 1454684 h 2073528"/>
                <a:gd name="connsiteX7" fmla="*/ 1215859 w 2820821"/>
                <a:gd name="connsiteY7" fmla="*/ 1053029 h 2073528"/>
                <a:gd name="connsiteX8" fmla="*/ 987903 w 2820821"/>
                <a:gd name="connsiteY8" fmla="*/ 401695 h 2073528"/>
                <a:gd name="connsiteX9" fmla="*/ 1356974 w 2820821"/>
                <a:gd name="connsiteY9" fmla="*/ 39 h 2073528"/>
                <a:gd name="connsiteX10" fmla="*/ 1660915 w 2820821"/>
                <a:gd name="connsiteY10" fmla="*/ 379984 h 2073528"/>
                <a:gd name="connsiteX11" fmla="*/ 1530654 w 2820821"/>
                <a:gd name="connsiteY11" fmla="*/ 792495 h 2073528"/>
                <a:gd name="connsiteX12" fmla="*/ 1465524 w 2820821"/>
                <a:gd name="connsiteY12" fmla="*/ 1335273 h 2073528"/>
                <a:gd name="connsiteX13" fmla="*/ 2160246 w 2820821"/>
                <a:gd name="connsiteY13" fmla="*/ 607951 h 2073528"/>
                <a:gd name="connsiteX14" fmla="*/ 2236231 w 2820821"/>
                <a:gd name="connsiteY14" fmla="*/ 152017 h 2073528"/>
                <a:gd name="connsiteX15" fmla="*/ 2768127 w 2820821"/>
                <a:gd name="connsiteY15" fmla="*/ 152017 h 2073528"/>
                <a:gd name="connsiteX16" fmla="*/ 2757272 w 2820821"/>
                <a:gd name="connsiteY16" fmla="*/ 694795 h 2073528"/>
                <a:gd name="connsiteX17" fmla="*/ 2377346 w 2820821"/>
                <a:gd name="connsiteY17" fmla="*/ 835917 h 2073528"/>
                <a:gd name="connsiteX18" fmla="*/ 1769465 w 2820821"/>
                <a:gd name="connsiteY18" fmla="*/ 1476395 h 2073528"/>
                <a:gd name="connsiteX19" fmla="*/ 2377346 w 2820821"/>
                <a:gd name="connsiteY19" fmla="*/ 1367840 h 2073528"/>
                <a:gd name="connsiteX20" fmla="*/ 2648722 w 2820821"/>
                <a:gd name="connsiteY20" fmla="*/ 1639229 h 2073528"/>
                <a:gd name="connsiteX21" fmla="*/ 2496751 w 2820821"/>
                <a:gd name="connsiteY21" fmla="*/ 2019173 h 2073528"/>
                <a:gd name="connsiteX22" fmla="*/ 1650060 w 2820821"/>
                <a:gd name="connsiteY22" fmla="*/ 1943185 h 2073528"/>
                <a:gd name="connsiteX23" fmla="*/ 1400394 w 2820821"/>
                <a:gd name="connsiteY23" fmla="*/ 2073451 h 2073528"/>
                <a:gd name="connsiteX0" fmla="*/ 1400394 w 2820821"/>
                <a:gd name="connsiteY0" fmla="*/ 1997475 h 1997552"/>
                <a:gd name="connsiteX1" fmla="*/ 987903 w 2820821"/>
                <a:gd name="connsiteY1" fmla="*/ 1878063 h 1997552"/>
                <a:gd name="connsiteX2" fmla="*/ 260617 w 2820821"/>
                <a:gd name="connsiteY2" fmla="*/ 1932342 h 1997552"/>
                <a:gd name="connsiteX3" fmla="*/ 96 w 2820821"/>
                <a:gd name="connsiteY3" fmla="*/ 1617531 h 1997552"/>
                <a:gd name="connsiteX4" fmla="*/ 282327 w 2820821"/>
                <a:gd name="connsiteY4" fmla="*/ 1335286 h 1997552"/>
                <a:gd name="connsiteX5" fmla="*/ 727383 w 2820821"/>
                <a:gd name="connsiteY5" fmla="*/ 1432986 h 1997552"/>
                <a:gd name="connsiteX6" fmla="*/ 1129019 w 2820821"/>
                <a:gd name="connsiteY6" fmla="*/ 1378708 h 1997552"/>
                <a:gd name="connsiteX7" fmla="*/ 1215859 w 2820821"/>
                <a:gd name="connsiteY7" fmla="*/ 977053 h 1997552"/>
                <a:gd name="connsiteX8" fmla="*/ 987903 w 2820821"/>
                <a:gd name="connsiteY8" fmla="*/ 325719 h 1997552"/>
                <a:gd name="connsiteX9" fmla="*/ 1346119 w 2820821"/>
                <a:gd name="connsiteY9" fmla="*/ 52 h 1997552"/>
                <a:gd name="connsiteX10" fmla="*/ 1660915 w 2820821"/>
                <a:gd name="connsiteY10" fmla="*/ 304008 h 1997552"/>
                <a:gd name="connsiteX11" fmla="*/ 1530654 w 2820821"/>
                <a:gd name="connsiteY11" fmla="*/ 716519 h 1997552"/>
                <a:gd name="connsiteX12" fmla="*/ 1465524 w 2820821"/>
                <a:gd name="connsiteY12" fmla="*/ 1259297 h 1997552"/>
                <a:gd name="connsiteX13" fmla="*/ 2160246 w 2820821"/>
                <a:gd name="connsiteY13" fmla="*/ 531975 h 1997552"/>
                <a:gd name="connsiteX14" fmla="*/ 2236231 w 2820821"/>
                <a:gd name="connsiteY14" fmla="*/ 76041 h 1997552"/>
                <a:gd name="connsiteX15" fmla="*/ 2768127 w 2820821"/>
                <a:gd name="connsiteY15" fmla="*/ 76041 h 1997552"/>
                <a:gd name="connsiteX16" fmla="*/ 2757272 w 2820821"/>
                <a:gd name="connsiteY16" fmla="*/ 618819 h 1997552"/>
                <a:gd name="connsiteX17" fmla="*/ 2377346 w 2820821"/>
                <a:gd name="connsiteY17" fmla="*/ 759941 h 1997552"/>
                <a:gd name="connsiteX18" fmla="*/ 1769465 w 2820821"/>
                <a:gd name="connsiteY18" fmla="*/ 1400419 h 1997552"/>
                <a:gd name="connsiteX19" fmla="*/ 2377346 w 2820821"/>
                <a:gd name="connsiteY19" fmla="*/ 1291864 h 1997552"/>
                <a:gd name="connsiteX20" fmla="*/ 2648722 w 2820821"/>
                <a:gd name="connsiteY20" fmla="*/ 1563253 h 1997552"/>
                <a:gd name="connsiteX21" fmla="*/ 2496751 w 2820821"/>
                <a:gd name="connsiteY21" fmla="*/ 1943197 h 1997552"/>
                <a:gd name="connsiteX22" fmla="*/ 1650060 w 2820821"/>
                <a:gd name="connsiteY22" fmla="*/ 1867209 h 1997552"/>
                <a:gd name="connsiteX23" fmla="*/ 1400394 w 2820821"/>
                <a:gd name="connsiteY23" fmla="*/ 1997475 h 1997552"/>
                <a:gd name="connsiteX0" fmla="*/ 1400394 w 2820821"/>
                <a:gd name="connsiteY0" fmla="*/ 1997646 h 1997723"/>
                <a:gd name="connsiteX1" fmla="*/ 987903 w 2820821"/>
                <a:gd name="connsiteY1" fmla="*/ 1878234 h 1997723"/>
                <a:gd name="connsiteX2" fmla="*/ 260617 w 2820821"/>
                <a:gd name="connsiteY2" fmla="*/ 1932513 h 1997723"/>
                <a:gd name="connsiteX3" fmla="*/ 96 w 2820821"/>
                <a:gd name="connsiteY3" fmla="*/ 1617702 h 1997723"/>
                <a:gd name="connsiteX4" fmla="*/ 282327 w 2820821"/>
                <a:gd name="connsiteY4" fmla="*/ 1335457 h 1997723"/>
                <a:gd name="connsiteX5" fmla="*/ 727383 w 2820821"/>
                <a:gd name="connsiteY5" fmla="*/ 1433157 h 1997723"/>
                <a:gd name="connsiteX6" fmla="*/ 1129019 w 2820821"/>
                <a:gd name="connsiteY6" fmla="*/ 1378879 h 1997723"/>
                <a:gd name="connsiteX7" fmla="*/ 1215859 w 2820821"/>
                <a:gd name="connsiteY7" fmla="*/ 977224 h 1997723"/>
                <a:gd name="connsiteX8" fmla="*/ 987903 w 2820821"/>
                <a:gd name="connsiteY8" fmla="*/ 325890 h 1997723"/>
                <a:gd name="connsiteX9" fmla="*/ 1346119 w 2820821"/>
                <a:gd name="connsiteY9" fmla="*/ 223 h 1997723"/>
                <a:gd name="connsiteX10" fmla="*/ 1660915 w 2820821"/>
                <a:gd name="connsiteY10" fmla="*/ 369312 h 1997723"/>
                <a:gd name="connsiteX11" fmla="*/ 1530654 w 2820821"/>
                <a:gd name="connsiteY11" fmla="*/ 716690 h 1997723"/>
                <a:gd name="connsiteX12" fmla="*/ 1465524 w 2820821"/>
                <a:gd name="connsiteY12" fmla="*/ 1259468 h 1997723"/>
                <a:gd name="connsiteX13" fmla="*/ 2160246 w 2820821"/>
                <a:gd name="connsiteY13" fmla="*/ 532146 h 1997723"/>
                <a:gd name="connsiteX14" fmla="*/ 2236231 w 2820821"/>
                <a:gd name="connsiteY14" fmla="*/ 76212 h 1997723"/>
                <a:gd name="connsiteX15" fmla="*/ 2768127 w 2820821"/>
                <a:gd name="connsiteY15" fmla="*/ 76212 h 1997723"/>
                <a:gd name="connsiteX16" fmla="*/ 2757272 w 2820821"/>
                <a:gd name="connsiteY16" fmla="*/ 618990 h 1997723"/>
                <a:gd name="connsiteX17" fmla="*/ 2377346 w 2820821"/>
                <a:gd name="connsiteY17" fmla="*/ 760112 h 1997723"/>
                <a:gd name="connsiteX18" fmla="*/ 1769465 w 2820821"/>
                <a:gd name="connsiteY18" fmla="*/ 1400590 h 1997723"/>
                <a:gd name="connsiteX19" fmla="*/ 2377346 w 2820821"/>
                <a:gd name="connsiteY19" fmla="*/ 1292035 h 1997723"/>
                <a:gd name="connsiteX20" fmla="*/ 2648722 w 2820821"/>
                <a:gd name="connsiteY20" fmla="*/ 1563424 h 1997723"/>
                <a:gd name="connsiteX21" fmla="*/ 2496751 w 2820821"/>
                <a:gd name="connsiteY21" fmla="*/ 1943368 h 1997723"/>
                <a:gd name="connsiteX22" fmla="*/ 1650060 w 2820821"/>
                <a:gd name="connsiteY22" fmla="*/ 1867380 h 1997723"/>
                <a:gd name="connsiteX23" fmla="*/ 1400394 w 2820821"/>
                <a:gd name="connsiteY23" fmla="*/ 1997646 h 1997723"/>
                <a:gd name="connsiteX0" fmla="*/ 1400394 w 2820821"/>
                <a:gd name="connsiteY0" fmla="*/ 1997481 h 1997558"/>
                <a:gd name="connsiteX1" fmla="*/ 987903 w 2820821"/>
                <a:gd name="connsiteY1" fmla="*/ 1878069 h 1997558"/>
                <a:gd name="connsiteX2" fmla="*/ 260617 w 2820821"/>
                <a:gd name="connsiteY2" fmla="*/ 1932348 h 1997558"/>
                <a:gd name="connsiteX3" fmla="*/ 96 w 2820821"/>
                <a:gd name="connsiteY3" fmla="*/ 1617537 h 1997558"/>
                <a:gd name="connsiteX4" fmla="*/ 282327 w 2820821"/>
                <a:gd name="connsiteY4" fmla="*/ 1335292 h 1997558"/>
                <a:gd name="connsiteX5" fmla="*/ 727383 w 2820821"/>
                <a:gd name="connsiteY5" fmla="*/ 1432992 h 1997558"/>
                <a:gd name="connsiteX6" fmla="*/ 1129019 w 2820821"/>
                <a:gd name="connsiteY6" fmla="*/ 1378714 h 1997558"/>
                <a:gd name="connsiteX7" fmla="*/ 1215859 w 2820821"/>
                <a:gd name="connsiteY7" fmla="*/ 977059 h 1997558"/>
                <a:gd name="connsiteX8" fmla="*/ 987903 w 2820821"/>
                <a:gd name="connsiteY8" fmla="*/ 325725 h 1997558"/>
                <a:gd name="connsiteX9" fmla="*/ 1346119 w 2820821"/>
                <a:gd name="connsiteY9" fmla="*/ 58 h 1997558"/>
                <a:gd name="connsiteX10" fmla="*/ 1628350 w 2820821"/>
                <a:gd name="connsiteY10" fmla="*/ 347436 h 1997558"/>
                <a:gd name="connsiteX11" fmla="*/ 1530654 w 2820821"/>
                <a:gd name="connsiteY11" fmla="*/ 716525 h 1997558"/>
                <a:gd name="connsiteX12" fmla="*/ 1465524 w 2820821"/>
                <a:gd name="connsiteY12" fmla="*/ 1259303 h 1997558"/>
                <a:gd name="connsiteX13" fmla="*/ 2160246 w 2820821"/>
                <a:gd name="connsiteY13" fmla="*/ 531981 h 1997558"/>
                <a:gd name="connsiteX14" fmla="*/ 2236231 w 2820821"/>
                <a:gd name="connsiteY14" fmla="*/ 76047 h 1997558"/>
                <a:gd name="connsiteX15" fmla="*/ 2768127 w 2820821"/>
                <a:gd name="connsiteY15" fmla="*/ 76047 h 1997558"/>
                <a:gd name="connsiteX16" fmla="*/ 2757272 w 2820821"/>
                <a:gd name="connsiteY16" fmla="*/ 618825 h 1997558"/>
                <a:gd name="connsiteX17" fmla="*/ 2377346 w 2820821"/>
                <a:gd name="connsiteY17" fmla="*/ 759947 h 1997558"/>
                <a:gd name="connsiteX18" fmla="*/ 1769465 w 2820821"/>
                <a:gd name="connsiteY18" fmla="*/ 1400425 h 1997558"/>
                <a:gd name="connsiteX19" fmla="*/ 2377346 w 2820821"/>
                <a:gd name="connsiteY19" fmla="*/ 1291870 h 1997558"/>
                <a:gd name="connsiteX20" fmla="*/ 2648722 w 2820821"/>
                <a:gd name="connsiteY20" fmla="*/ 1563259 h 1997558"/>
                <a:gd name="connsiteX21" fmla="*/ 2496751 w 2820821"/>
                <a:gd name="connsiteY21" fmla="*/ 1943203 h 1997558"/>
                <a:gd name="connsiteX22" fmla="*/ 1650060 w 2820821"/>
                <a:gd name="connsiteY22" fmla="*/ 1867215 h 1997558"/>
                <a:gd name="connsiteX23" fmla="*/ 1400394 w 2820821"/>
                <a:gd name="connsiteY23" fmla="*/ 1997481 h 1997558"/>
                <a:gd name="connsiteX0" fmla="*/ 1400394 w 2820821"/>
                <a:gd name="connsiteY0" fmla="*/ 1997481 h 1997558"/>
                <a:gd name="connsiteX1" fmla="*/ 987903 w 2820821"/>
                <a:gd name="connsiteY1" fmla="*/ 1878069 h 1997558"/>
                <a:gd name="connsiteX2" fmla="*/ 260617 w 2820821"/>
                <a:gd name="connsiteY2" fmla="*/ 1932348 h 1997558"/>
                <a:gd name="connsiteX3" fmla="*/ 96 w 2820821"/>
                <a:gd name="connsiteY3" fmla="*/ 1617537 h 1997558"/>
                <a:gd name="connsiteX4" fmla="*/ 282327 w 2820821"/>
                <a:gd name="connsiteY4" fmla="*/ 1335292 h 1997558"/>
                <a:gd name="connsiteX5" fmla="*/ 727383 w 2820821"/>
                <a:gd name="connsiteY5" fmla="*/ 1432992 h 1997558"/>
                <a:gd name="connsiteX6" fmla="*/ 1129019 w 2820821"/>
                <a:gd name="connsiteY6" fmla="*/ 1378714 h 1997558"/>
                <a:gd name="connsiteX7" fmla="*/ 1215859 w 2820821"/>
                <a:gd name="connsiteY7" fmla="*/ 977059 h 1997558"/>
                <a:gd name="connsiteX8" fmla="*/ 987903 w 2820821"/>
                <a:gd name="connsiteY8" fmla="*/ 325725 h 1997558"/>
                <a:gd name="connsiteX9" fmla="*/ 1346119 w 2820821"/>
                <a:gd name="connsiteY9" fmla="*/ 58 h 1997558"/>
                <a:gd name="connsiteX10" fmla="*/ 1628350 w 2820821"/>
                <a:gd name="connsiteY10" fmla="*/ 347436 h 1997558"/>
                <a:gd name="connsiteX11" fmla="*/ 1465524 w 2820821"/>
                <a:gd name="connsiteY11" fmla="*/ 1259303 h 1997558"/>
                <a:gd name="connsiteX12" fmla="*/ 2160246 w 2820821"/>
                <a:gd name="connsiteY12" fmla="*/ 531981 h 1997558"/>
                <a:gd name="connsiteX13" fmla="*/ 2236231 w 2820821"/>
                <a:gd name="connsiteY13" fmla="*/ 76047 h 1997558"/>
                <a:gd name="connsiteX14" fmla="*/ 2768127 w 2820821"/>
                <a:gd name="connsiteY14" fmla="*/ 76047 h 1997558"/>
                <a:gd name="connsiteX15" fmla="*/ 2757272 w 2820821"/>
                <a:gd name="connsiteY15" fmla="*/ 618825 h 1997558"/>
                <a:gd name="connsiteX16" fmla="*/ 2377346 w 2820821"/>
                <a:gd name="connsiteY16" fmla="*/ 759947 h 1997558"/>
                <a:gd name="connsiteX17" fmla="*/ 1769465 w 2820821"/>
                <a:gd name="connsiteY17" fmla="*/ 1400425 h 1997558"/>
                <a:gd name="connsiteX18" fmla="*/ 2377346 w 2820821"/>
                <a:gd name="connsiteY18" fmla="*/ 1291870 h 1997558"/>
                <a:gd name="connsiteX19" fmla="*/ 2648722 w 2820821"/>
                <a:gd name="connsiteY19" fmla="*/ 1563259 h 1997558"/>
                <a:gd name="connsiteX20" fmla="*/ 2496751 w 2820821"/>
                <a:gd name="connsiteY20" fmla="*/ 1943203 h 1997558"/>
                <a:gd name="connsiteX21" fmla="*/ 1650060 w 2820821"/>
                <a:gd name="connsiteY21" fmla="*/ 1867215 h 1997558"/>
                <a:gd name="connsiteX22" fmla="*/ 1400394 w 2820821"/>
                <a:gd name="connsiteY22" fmla="*/ 1997481 h 1997558"/>
                <a:gd name="connsiteX0" fmla="*/ 1400394 w 2820821"/>
                <a:gd name="connsiteY0" fmla="*/ 1997481 h 1997558"/>
                <a:gd name="connsiteX1" fmla="*/ 987903 w 2820821"/>
                <a:gd name="connsiteY1" fmla="*/ 1878069 h 1997558"/>
                <a:gd name="connsiteX2" fmla="*/ 260617 w 2820821"/>
                <a:gd name="connsiteY2" fmla="*/ 1932348 h 1997558"/>
                <a:gd name="connsiteX3" fmla="*/ 96 w 2820821"/>
                <a:gd name="connsiteY3" fmla="*/ 1617537 h 1997558"/>
                <a:gd name="connsiteX4" fmla="*/ 282327 w 2820821"/>
                <a:gd name="connsiteY4" fmla="*/ 1335292 h 1997558"/>
                <a:gd name="connsiteX5" fmla="*/ 727383 w 2820821"/>
                <a:gd name="connsiteY5" fmla="*/ 1432992 h 1997558"/>
                <a:gd name="connsiteX6" fmla="*/ 1129019 w 2820821"/>
                <a:gd name="connsiteY6" fmla="*/ 1378714 h 1997558"/>
                <a:gd name="connsiteX7" fmla="*/ 1215859 w 2820821"/>
                <a:gd name="connsiteY7" fmla="*/ 977059 h 1997558"/>
                <a:gd name="connsiteX8" fmla="*/ 987903 w 2820821"/>
                <a:gd name="connsiteY8" fmla="*/ 325725 h 1997558"/>
                <a:gd name="connsiteX9" fmla="*/ 1346119 w 2820821"/>
                <a:gd name="connsiteY9" fmla="*/ 58 h 1997558"/>
                <a:gd name="connsiteX10" fmla="*/ 1628350 w 2820821"/>
                <a:gd name="connsiteY10" fmla="*/ 347436 h 1997558"/>
                <a:gd name="connsiteX11" fmla="*/ 1465524 w 2820821"/>
                <a:gd name="connsiteY11" fmla="*/ 1259303 h 1997558"/>
                <a:gd name="connsiteX12" fmla="*/ 2008275 w 2820821"/>
                <a:gd name="connsiteY12" fmla="*/ 662247 h 1997558"/>
                <a:gd name="connsiteX13" fmla="*/ 2236231 w 2820821"/>
                <a:gd name="connsiteY13" fmla="*/ 76047 h 1997558"/>
                <a:gd name="connsiteX14" fmla="*/ 2768127 w 2820821"/>
                <a:gd name="connsiteY14" fmla="*/ 76047 h 1997558"/>
                <a:gd name="connsiteX15" fmla="*/ 2757272 w 2820821"/>
                <a:gd name="connsiteY15" fmla="*/ 618825 h 1997558"/>
                <a:gd name="connsiteX16" fmla="*/ 2377346 w 2820821"/>
                <a:gd name="connsiteY16" fmla="*/ 759947 h 1997558"/>
                <a:gd name="connsiteX17" fmla="*/ 1769465 w 2820821"/>
                <a:gd name="connsiteY17" fmla="*/ 1400425 h 1997558"/>
                <a:gd name="connsiteX18" fmla="*/ 2377346 w 2820821"/>
                <a:gd name="connsiteY18" fmla="*/ 1291870 h 1997558"/>
                <a:gd name="connsiteX19" fmla="*/ 2648722 w 2820821"/>
                <a:gd name="connsiteY19" fmla="*/ 1563259 h 1997558"/>
                <a:gd name="connsiteX20" fmla="*/ 2496751 w 2820821"/>
                <a:gd name="connsiteY20" fmla="*/ 1943203 h 1997558"/>
                <a:gd name="connsiteX21" fmla="*/ 1650060 w 2820821"/>
                <a:gd name="connsiteY21" fmla="*/ 1867215 h 1997558"/>
                <a:gd name="connsiteX22" fmla="*/ 1400394 w 2820821"/>
                <a:gd name="connsiteY22" fmla="*/ 1997481 h 1997558"/>
                <a:gd name="connsiteX0" fmla="*/ 1400394 w 2825584"/>
                <a:gd name="connsiteY0" fmla="*/ 1997481 h 1997558"/>
                <a:gd name="connsiteX1" fmla="*/ 987903 w 2825584"/>
                <a:gd name="connsiteY1" fmla="*/ 1878069 h 1997558"/>
                <a:gd name="connsiteX2" fmla="*/ 260617 w 2825584"/>
                <a:gd name="connsiteY2" fmla="*/ 1932348 h 1997558"/>
                <a:gd name="connsiteX3" fmla="*/ 96 w 2825584"/>
                <a:gd name="connsiteY3" fmla="*/ 1617537 h 1997558"/>
                <a:gd name="connsiteX4" fmla="*/ 282327 w 2825584"/>
                <a:gd name="connsiteY4" fmla="*/ 1335292 h 1997558"/>
                <a:gd name="connsiteX5" fmla="*/ 727383 w 2825584"/>
                <a:gd name="connsiteY5" fmla="*/ 1432992 h 1997558"/>
                <a:gd name="connsiteX6" fmla="*/ 1129019 w 2825584"/>
                <a:gd name="connsiteY6" fmla="*/ 1378714 h 1997558"/>
                <a:gd name="connsiteX7" fmla="*/ 1215859 w 2825584"/>
                <a:gd name="connsiteY7" fmla="*/ 977059 h 1997558"/>
                <a:gd name="connsiteX8" fmla="*/ 987903 w 2825584"/>
                <a:gd name="connsiteY8" fmla="*/ 325725 h 1997558"/>
                <a:gd name="connsiteX9" fmla="*/ 1346119 w 2825584"/>
                <a:gd name="connsiteY9" fmla="*/ 58 h 1997558"/>
                <a:gd name="connsiteX10" fmla="*/ 1628350 w 2825584"/>
                <a:gd name="connsiteY10" fmla="*/ 347436 h 1997558"/>
                <a:gd name="connsiteX11" fmla="*/ 1465524 w 2825584"/>
                <a:gd name="connsiteY11" fmla="*/ 1259303 h 1997558"/>
                <a:gd name="connsiteX12" fmla="*/ 2008275 w 2825584"/>
                <a:gd name="connsiteY12" fmla="*/ 662247 h 1997558"/>
                <a:gd name="connsiteX13" fmla="*/ 2236231 w 2825584"/>
                <a:gd name="connsiteY13" fmla="*/ 76047 h 1997558"/>
                <a:gd name="connsiteX14" fmla="*/ 2768127 w 2825584"/>
                <a:gd name="connsiteY14" fmla="*/ 76047 h 1997558"/>
                <a:gd name="connsiteX15" fmla="*/ 2757272 w 2825584"/>
                <a:gd name="connsiteY15" fmla="*/ 618825 h 1997558"/>
                <a:gd name="connsiteX16" fmla="*/ 2290506 w 2825584"/>
                <a:gd name="connsiteY16" fmla="*/ 879359 h 1997558"/>
                <a:gd name="connsiteX17" fmla="*/ 1769465 w 2825584"/>
                <a:gd name="connsiteY17" fmla="*/ 1400425 h 1997558"/>
                <a:gd name="connsiteX18" fmla="*/ 2377346 w 2825584"/>
                <a:gd name="connsiteY18" fmla="*/ 1291870 h 1997558"/>
                <a:gd name="connsiteX19" fmla="*/ 2648722 w 2825584"/>
                <a:gd name="connsiteY19" fmla="*/ 1563259 h 1997558"/>
                <a:gd name="connsiteX20" fmla="*/ 2496751 w 2825584"/>
                <a:gd name="connsiteY20" fmla="*/ 1943203 h 1997558"/>
                <a:gd name="connsiteX21" fmla="*/ 1650060 w 2825584"/>
                <a:gd name="connsiteY21" fmla="*/ 1867215 h 1997558"/>
                <a:gd name="connsiteX22" fmla="*/ 1400394 w 2825584"/>
                <a:gd name="connsiteY22" fmla="*/ 1997481 h 1997558"/>
                <a:gd name="connsiteX0" fmla="*/ 1400394 w 2802192"/>
                <a:gd name="connsiteY0" fmla="*/ 1997481 h 1997558"/>
                <a:gd name="connsiteX1" fmla="*/ 987903 w 2802192"/>
                <a:gd name="connsiteY1" fmla="*/ 1878069 h 1997558"/>
                <a:gd name="connsiteX2" fmla="*/ 260617 w 2802192"/>
                <a:gd name="connsiteY2" fmla="*/ 1932348 h 1997558"/>
                <a:gd name="connsiteX3" fmla="*/ 96 w 2802192"/>
                <a:gd name="connsiteY3" fmla="*/ 1617537 h 1997558"/>
                <a:gd name="connsiteX4" fmla="*/ 282327 w 2802192"/>
                <a:gd name="connsiteY4" fmla="*/ 1335292 h 1997558"/>
                <a:gd name="connsiteX5" fmla="*/ 727383 w 2802192"/>
                <a:gd name="connsiteY5" fmla="*/ 1432992 h 1997558"/>
                <a:gd name="connsiteX6" fmla="*/ 1129019 w 2802192"/>
                <a:gd name="connsiteY6" fmla="*/ 1378714 h 1997558"/>
                <a:gd name="connsiteX7" fmla="*/ 1215859 w 2802192"/>
                <a:gd name="connsiteY7" fmla="*/ 977059 h 1997558"/>
                <a:gd name="connsiteX8" fmla="*/ 987903 w 2802192"/>
                <a:gd name="connsiteY8" fmla="*/ 325725 h 1997558"/>
                <a:gd name="connsiteX9" fmla="*/ 1346119 w 2802192"/>
                <a:gd name="connsiteY9" fmla="*/ 58 h 1997558"/>
                <a:gd name="connsiteX10" fmla="*/ 1628350 w 2802192"/>
                <a:gd name="connsiteY10" fmla="*/ 347436 h 1997558"/>
                <a:gd name="connsiteX11" fmla="*/ 1465524 w 2802192"/>
                <a:gd name="connsiteY11" fmla="*/ 1259303 h 1997558"/>
                <a:gd name="connsiteX12" fmla="*/ 2008275 w 2802192"/>
                <a:gd name="connsiteY12" fmla="*/ 662247 h 1997558"/>
                <a:gd name="connsiteX13" fmla="*/ 2236231 w 2802192"/>
                <a:gd name="connsiteY13" fmla="*/ 76047 h 1997558"/>
                <a:gd name="connsiteX14" fmla="*/ 2724707 w 2802192"/>
                <a:gd name="connsiteY14" fmla="*/ 130325 h 1997558"/>
                <a:gd name="connsiteX15" fmla="*/ 2757272 w 2802192"/>
                <a:gd name="connsiteY15" fmla="*/ 618825 h 1997558"/>
                <a:gd name="connsiteX16" fmla="*/ 2290506 w 2802192"/>
                <a:gd name="connsiteY16" fmla="*/ 879359 h 1997558"/>
                <a:gd name="connsiteX17" fmla="*/ 1769465 w 2802192"/>
                <a:gd name="connsiteY17" fmla="*/ 1400425 h 1997558"/>
                <a:gd name="connsiteX18" fmla="*/ 2377346 w 2802192"/>
                <a:gd name="connsiteY18" fmla="*/ 1291870 h 1997558"/>
                <a:gd name="connsiteX19" fmla="*/ 2648722 w 2802192"/>
                <a:gd name="connsiteY19" fmla="*/ 1563259 h 1997558"/>
                <a:gd name="connsiteX20" fmla="*/ 2496751 w 2802192"/>
                <a:gd name="connsiteY20" fmla="*/ 1943203 h 1997558"/>
                <a:gd name="connsiteX21" fmla="*/ 1650060 w 2802192"/>
                <a:gd name="connsiteY21" fmla="*/ 1867215 h 1997558"/>
                <a:gd name="connsiteX22" fmla="*/ 1400394 w 2802192"/>
                <a:gd name="connsiteY22" fmla="*/ 1997481 h 1997558"/>
                <a:gd name="connsiteX0" fmla="*/ 1400394 w 2782424"/>
                <a:gd name="connsiteY0" fmla="*/ 1997481 h 1997558"/>
                <a:gd name="connsiteX1" fmla="*/ 987903 w 2782424"/>
                <a:gd name="connsiteY1" fmla="*/ 1878069 h 1997558"/>
                <a:gd name="connsiteX2" fmla="*/ 260617 w 2782424"/>
                <a:gd name="connsiteY2" fmla="*/ 1932348 h 1997558"/>
                <a:gd name="connsiteX3" fmla="*/ 96 w 2782424"/>
                <a:gd name="connsiteY3" fmla="*/ 1617537 h 1997558"/>
                <a:gd name="connsiteX4" fmla="*/ 282327 w 2782424"/>
                <a:gd name="connsiteY4" fmla="*/ 1335292 h 1997558"/>
                <a:gd name="connsiteX5" fmla="*/ 727383 w 2782424"/>
                <a:gd name="connsiteY5" fmla="*/ 1432992 h 1997558"/>
                <a:gd name="connsiteX6" fmla="*/ 1129019 w 2782424"/>
                <a:gd name="connsiteY6" fmla="*/ 1378714 h 1997558"/>
                <a:gd name="connsiteX7" fmla="*/ 1215859 w 2782424"/>
                <a:gd name="connsiteY7" fmla="*/ 977059 h 1997558"/>
                <a:gd name="connsiteX8" fmla="*/ 987903 w 2782424"/>
                <a:gd name="connsiteY8" fmla="*/ 325725 h 1997558"/>
                <a:gd name="connsiteX9" fmla="*/ 1346119 w 2782424"/>
                <a:gd name="connsiteY9" fmla="*/ 58 h 1997558"/>
                <a:gd name="connsiteX10" fmla="*/ 1628350 w 2782424"/>
                <a:gd name="connsiteY10" fmla="*/ 347436 h 1997558"/>
                <a:gd name="connsiteX11" fmla="*/ 1465524 w 2782424"/>
                <a:gd name="connsiteY11" fmla="*/ 1259303 h 1997558"/>
                <a:gd name="connsiteX12" fmla="*/ 2008275 w 2782424"/>
                <a:gd name="connsiteY12" fmla="*/ 662247 h 1997558"/>
                <a:gd name="connsiteX13" fmla="*/ 2236231 w 2782424"/>
                <a:gd name="connsiteY13" fmla="*/ 76047 h 1997558"/>
                <a:gd name="connsiteX14" fmla="*/ 2724707 w 2782424"/>
                <a:gd name="connsiteY14" fmla="*/ 130325 h 1997558"/>
                <a:gd name="connsiteX15" fmla="*/ 2724707 w 2782424"/>
                <a:gd name="connsiteY15" fmla="*/ 575403 h 1997558"/>
                <a:gd name="connsiteX16" fmla="*/ 2290506 w 2782424"/>
                <a:gd name="connsiteY16" fmla="*/ 879359 h 1997558"/>
                <a:gd name="connsiteX17" fmla="*/ 1769465 w 2782424"/>
                <a:gd name="connsiteY17" fmla="*/ 1400425 h 1997558"/>
                <a:gd name="connsiteX18" fmla="*/ 2377346 w 2782424"/>
                <a:gd name="connsiteY18" fmla="*/ 1291870 h 1997558"/>
                <a:gd name="connsiteX19" fmla="*/ 2648722 w 2782424"/>
                <a:gd name="connsiteY19" fmla="*/ 1563259 h 1997558"/>
                <a:gd name="connsiteX20" fmla="*/ 2496751 w 2782424"/>
                <a:gd name="connsiteY20" fmla="*/ 1943203 h 1997558"/>
                <a:gd name="connsiteX21" fmla="*/ 1650060 w 2782424"/>
                <a:gd name="connsiteY21" fmla="*/ 1867215 h 1997558"/>
                <a:gd name="connsiteX22" fmla="*/ 1400394 w 2782424"/>
                <a:gd name="connsiteY22" fmla="*/ 1997481 h 1997558"/>
                <a:gd name="connsiteX0" fmla="*/ 1400394 w 2778306"/>
                <a:gd name="connsiteY0" fmla="*/ 1997481 h 1997558"/>
                <a:gd name="connsiteX1" fmla="*/ 987903 w 2778306"/>
                <a:gd name="connsiteY1" fmla="*/ 1878069 h 1997558"/>
                <a:gd name="connsiteX2" fmla="*/ 260617 w 2778306"/>
                <a:gd name="connsiteY2" fmla="*/ 1932348 h 1997558"/>
                <a:gd name="connsiteX3" fmla="*/ 96 w 2778306"/>
                <a:gd name="connsiteY3" fmla="*/ 1617537 h 1997558"/>
                <a:gd name="connsiteX4" fmla="*/ 282327 w 2778306"/>
                <a:gd name="connsiteY4" fmla="*/ 1335292 h 1997558"/>
                <a:gd name="connsiteX5" fmla="*/ 727383 w 2778306"/>
                <a:gd name="connsiteY5" fmla="*/ 1432992 h 1997558"/>
                <a:gd name="connsiteX6" fmla="*/ 1129019 w 2778306"/>
                <a:gd name="connsiteY6" fmla="*/ 1378714 h 1997558"/>
                <a:gd name="connsiteX7" fmla="*/ 1215859 w 2778306"/>
                <a:gd name="connsiteY7" fmla="*/ 977059 h 1997558"/>
                <a:gd name="connsiteX8" fmla="*/ 987903 w 2778306"/>
                <a:gd name="connsiteY8" fmla="*/ 325725 h 1997558"/>
                <a:gd name="connsiteX9" fmla="*/ 1346119 w 2778306"/>
                <a:gd name="connsiteY9" fmla="*/ 58 h 1997558"/>
                <a:gd name="connsiteX10" fmla="*/ 1628350 w 2778306"/>
                <a:gd name="connsiteY10" fmla="*/ 347436 h 1997558"/>
                <a:gd name="connsiteX11" fmla="*/ 1465524 w 2778306"/>
                <a:gd name="connsiteY11" fmla="*/ 1259303 h 1997558"/>
                <a:gd name="connsiteX12" fmla="*/ 2008275 w 2778306"/>
                <a:gd name="connsiteY12" fmla="*/ 662247 h 1997558"/>
                <a:gd name="connsiteX13" fmla="*/ 2301361 w 2778306"/>
                <a:gd name="connsiteY13" fmla="*/ 152036 h 1997558"/>
                <a:gd name="connsiteX14" fmla="*/ 2724707 w 2778306"/>
                <a:gd name="connsiteY14" fmla="*/ 130325 h 1997558"/>
                <a:gd name="connsiteX15" fmla="*/ 2724707 w 2778306"/>
                <a:gd name="connsiteY15" fmla="*/ 575403 h 1997558"/>
                <a:gd name="connsiteX16" fmla="*/ 2290506 w 2778306"/>
                <a:gd name="connsiteY16" fmla="*/ 879359 h 1997558"/>
                <a:gd name="connsiteX17" fmla="*/ 1769465 w 2778306"/>
                <a:gd name="connsiteY17" fmla="*/ 1400425 h 1997558"/>
                <a:gd name="connsiteX18" fmla="*/ 2377346 w 2778306"/>
                <a:gd name="connsiteY18" fmla="*/ 1291870 h 1997558"/>
                <a:gd name="connsiteX19" fmla="*/ 2648722 w 2778306"/>
                <a:gd name="connsiteY19" fmla="*/ 1563259 h 1997558"/>
                <a:gd name="connsiteX20" fmla="*/ 2496751 w 2778306"/>
                <a:gd name="connsiteY20" fmla="*/ 1943203 h 1997558"/>
                <a:gd name="connsiteX21" fmla="*/ 1650060 w 2778306"/>
                <a:gd name="connsiteY21" fmla="*/ 1867215 h 1997558"/>
                <a:gd name="connsiteX22" fmla="*/ 1400394 w 2778306"/>
                <a:gd name="connsiteY22" fmla="*/ 1997481 h 1997558"/>
                <a:gd name="connsiteX0" fmla="*/ 1400394 w 2778306"/>
                <a:gd name="connsiteY0" fmla="*/ 1997481 h 1997558"/>
                <a:gd name="connsiteX1" fmla="*/ 987903 w 2778306"/>
                <a:gd name="connsiteY1" fmla="*/ 1878069 h 1997558"/>
                <a:gd name="connsiteX2" fmla="*/ 260617 w 2778306"/>
                <a:gd name="connsiteY2" fmla="*/ 1932348 h 1997558"/>
                <a:gd name="connsiteX3" fmla="*/ 96 w 2778306"/>
                <a:gd name="connsiteY3" fmla="*/ 1617537 h 1997558"/>
                <a:gd name="connsiteX4" fmla="*/ 282327 w 2778306"/>
                <a:gd name="connsiteY4" fmla="*/ 1335292 h 1997558"/>
                <a:gd name="connsiteX5" fmla="*/ 727383 w 2778306"/>
                <a:gd name="connsiteY5" fmla="*/ 1432992 h 1997558"/>
                <a:gd name="connsiteX6" fmla="*/ 1129019 w 2778306"/>
                <a:gd name="connsiteY6" fmla="*/ 1378714 h 1997558"/>
                <a:gd name="connsiteX7" fmla="*/ 1215859 w 2778306"/>
                <a:gd name="connsiteY7" fmla="*/ 977059 h 1997558"/>
                <a:gd name="connsiteX8" fmla="*/ 987903 w 2778306"/>
                <a:gd name="connsiteY8" fmla="*/ 325725 h 1997558"/>
                <a:gd name="connsiteX9" fmla="*/ 1346119 w 2778306"/>
                <a:gd name="connsiteY9" fmla="*/ 58 h 1997558"/>
                <a:gd name="connsiteX10" fmla="*/ 1628350 w 2778306"/>
                <a:gd name="connsiteY10" fmla="*/ 347436 h 1997558"/>
                <a:gd name="connsiteX11" fmla="*/ 1465524 w 2778306"/>
                <a:gd name="connsiteY11" fmla="*/ 1259303 h 1997558"/>
                <a:gd name="connsiteX12" fmla="*/ 2008275 w 2778306"/>
                <a:gd name="connsiteY12" fmla="*/ 662247 h 1997558"/>
                <a:gd name="connsiteX13" fmla="*/ 2301361 w 2778306"/>
                <a:gd name="connsiteY13" fmla="*/ 152036 h 1997558"/>
                <a:gd name="connsiteX14" fmla="*/ 2724707 w 2778306"/>
                <a:gd name="connsiteY14" fmla="*/ 130325 h 1997558"/>
                <a:gd name="connsiteX15" fmla="*/ 2724707 w 2778306"/>
                <a:gd name="connsiteY15" fmla="*/ 575403 h 1997558"/>
                <a:gd name="connsiteX16" fmla="*/ 2290506 w 2778306"/>
                <a:gd name="connsiteY16" fmla="*/ 879359 h 1997558"/>
                <a:gd name="connsiteX17" fmla="*/ 1769465 w 2778306"/>
                <a:gd name="connsiteY17" fmla="*/ 1400425 h 1997558"/>
                <a:gd name="connsiteX18" fmla="*/ 2377346 w 2778306"/>
                <a:gd name="connsiteY18" fmla="*/ 1291870 h 1997558"/>
                <a:gd name="connsiteX19" fmla="*/ 2648722 w 2778306"/>
                <a:gd name="connsiteY19" fmla="*/ 1563259 h 1997558"/>
                <a:gd name="connsiteX20" fmla="*/ 2355636 w 2778306"/>
                <a:gd name="connsiteY20" fmla="*/ 1943203 h 1997558"/>
                <a:gd name="connsiteX21" fmla="*/ 1650060 w 2778306"/>
                <a:gd name="connsiteY21" fmla="*/ 1867215 h 1997558"/>
                <a:gd name="connsiteX22" fmla="*/ 1400394 w 2778306"/>
                <a:gd name="connsiteY22" fmla="*/ 1997481 h 1997558"/>
                <a:gd name="connsiteX0" fmla="*/ 1400394 w 2778306"/>
                <a:gd name="connsiteY0" fmla="*/ 1997481 h 1997558"/>
                <a:gd name="connsiteX1" fmla="*/ 987903 w 2778306"/>
                <a:gd name="connsiteY1" fmla="*/ 1878069 h 1997558"/>
                <a:gd name="connsiteX2" fmla="*/ 260617 w 2778306"/>
                <a:gd name="connsiteY2" fmla="*/ 1932348 h 1997558"/>
                <a:gd name="connsiteX3" fmla="*/ 96 w 2778306"/>
                <a:gd name="connsiteY3" fmla="*/ 1617537 h 1997558"/>
                <a:gd name="connsiteX4" fmla="*/ 282327 w 2778306"/>
                <a:gd name="connsiteY4" fmla="*/ 1335292 h 1997558"/>
                <a:gd name="connsiteX5" fmla="*/ 727383 w 2778306"/>
                <a:gd name="connsiteY5" fmla="*/ 1432992 h 1997558"/>
                <a:gd name="connsiteX6" fmla="*/ 1129019 w 2778306"/>
                <a:gd name="connsiteY6" fmla="*/ 1378714 h 1997558"/>
                <a:gd name="connsiteX7" fmla="*/ 1215859 w 2778306"/>
                <a:gd name="connsiteY7" fmla="*/ 977059 h 1997558"/>
                <a:gd name="connsiteX8" fmla="*/ 987903 w 2778306"/>
                <a:gd name="connsiteY8" fmla="*/ 325725 h 1997558"/>
                <a:gd name="connsiteX9" fmla="*/ 1346119 w 2778306"/>
                <a:gd name="connsiteY9" fmla="*/ 58 h 1997558"/>
                <a:gd name="connsiteX10" fmla="*/ 1628350 w 2778306"/>
                <a:gd name="connsiteY10" fmla="*/ 347436 h 1997558"/>
                <a:gd name="connsiteX11" fmla="*/ 1465524 w 2778306"/>
                <a:gd name="connsiteY11" fmla="*/ 1259303 h 1997558"/>
                <a:gd name="connsiteX12" fmla="*/ 2008275 w 2778306"/>
                <a:gd name="connsiteY12" fmla="*/ 662247 h 1997558"/>
                <a:gd name="connsiteX13" fmla="*/ 2301361 w 2778306"/>
                <a:gd name="connsiteY13" fmla="*/ 152036 h 1997558"/>
                <a:gd name="connsiteX14" fmla="*/ 2724707 w 2778306"/>
                <a:gd name="connsiteY14" fmla="*/ 130325 h 1997558"/>
                <a:gd name="connsiteX15" fmla="*/ 2724707 w 2778306"/>
                <a:gd name="connsiteY15" fmla="*/ 575403 h 1997558"/>
                <a:gd name="connsiteX16" fmla="*/ 2290506 w 2778306"/>
                <a:gd name="connsiteY16" fmla="*/ 879359 h 1997558"/>
                <a:gd name="connsiteX17" fmla="*/ 1769465 w 2778306"/>
                <a:gd name="connsiteY17" fmla="*/ 1400425 h 1997558"/>
                <a:gd name="connsiteX18" fmla="*/ 2344781 w 2778306"/>
                <a:gd name="connsiteY18" fmla="*/ 1346148 h 1997558"/>
                <a:gd name="connsiteX19" fmla="*/ 2648722 w 2778306"/>
                <a:gd name="connsiteY19" fmla="*/ 1563259 h 1997558"/>
                <a:gd name="connsiteX20" fmla="*/ 2355636 w 2778306"/>
                <a:gd name="connsiteY20" fmla="*/ 1943203 h 1997558"/>
                <a:gd name="connsiteX21" fmla="*/ 1650060 w 2778306"/>
                <a:gd name="connsiteY21" fmla="*/ 1867215 h 1997558"/>
                <a:gd name="connsiteX22" fmla="*/ 1400394 w 2778306"/>
                <a:gd name="connsiteY22" fmla="*/ 1997481 h 1997558"/>
                <a:gd name="connsiteX0" fmla="*/ 1400394 w 2778306"/>
                <a:gd name="connsiteY0" fmla="*/ 1997481 h 1997558"/>
                <a:gd name="connsiteX1" fmla="*/ 987903 w 2778306"/>
                <a:gd name="connsiteY1" fmla="*/ 1878069 h 1997558"/>
                <a:gd name="connsiteX2" fmla="*/ 260617 w 2778306"/>
                <a:gd name="connsiteY2" fmla="*/ 1932348 h 1997558"/>
                <a:gd name="connsiteX3" fmla="*/ 96 w 2778306"/>
                <a:gd name="connsiteY3" fmla="*/ 1617537 h 1997558"/>
                <a:gd name="connsiteX4" fmla="*/ 282327 w 2778306"/>
                <a:gd name="connsiteY4" fmla="*/ 1335292 h 1997558"/>
                <a:gd name="connsiteX5" fmla="*/ 727383 w 2778306"/>
                <a:gd name="connsiteY5" fmla="*/ 1432992 h 1997558"/>
                <a:gd name="connsiteX6" fmla="*/ 1129019 w 2778306"/>
                <a:gd name="connsiteY6" fmla="*/ 1378714 h 1997558"/>
                <a:gd name="connsiteX7" fmla="*/ 1215859 w 2778306"/>
                <a:gd name="connsiteY7" fmla="*/ 977059 h 1997558"/>
                <a:gd name="connsiteX8" fmla="*/ 987903 w 2778306"/>
                <a:gd name="connsiteY8" fmla="*/ 325725 h 1997558"/>
                <a:gd name="connsiteX9" fmla="*/ 1346119 w 2778306"/>
                <a:gd name="connsiteY9" fmla="*/ 58 h 1997558"/>
                <a:gd name="connsiteX10" fmla="*/ 1628350 w 2778306"/>
                <a:gd name="connsiteY10" fmla="*/ 347436 h 1997558"/>
                <a:gd name="connsiteX11" fmla="*/ 1465524 w 2778306"/>
                <a:gd name="connsiteY11" fmla="*/ 1259303 h 1997558"/>
                <a:gd name="connsiteX12" fmla="*/ 2008275 w 2778306"/>
                <a:gd name="connsiteY12" fmla="*/ 662247 h 1997558"/>
                <a:gd name="connsiteX13" fmla="*/ 2301361 w 2778306"/>
                <a:gd name="connsiteY13" fmla="*/ 152036 h 1997558"/>
                <a:gd name="connsiteX14" fmla="*/ 2724707 w 2778306"/>
                <a:gd name="connsiteY14" fmla="*/ 130325 h 1997558"/>
                <a:gd name="connsiteX15" fmla="*/ 2724707 w 2778306"/>
                <a:gd name="connsiteY15" fmla="*/ 575403 h 1997558"/>
                <a:gd name="connsiteX16" fmla="*/ 2290506 w 2778306"/>
                <a:gd name="connsiteY16" fmla="*/ 879359 h 1997558"/>
                <a:gd name="connsiteX17" fmla="*/ 1769465 w 2778306"/>
                <a:gd name="connsiteY17" fmla="*/ 1400425 h 1997558"/>
                <a:gd name="connsiteX18" fmla="*/ 2344781 w 2778306"/>
                <a:gd name="connsiteY18" fmla="*/ 1346148 h 1997558"/>
                <a:gd name="connsiteX19" fmla="*/ 2594447 w 2778306"/>
                <a:gd name="connsiteY19" fmla="*/ 1639248 h 1997558"/>
                <a:gd name="connsiteX20" fmla="*/ 2355636 w 2778306"/>
                <a:gd name="connsiteY20" fmla="*/ 1943203 h 1997558"/>
                <a:gd name="connsiteX21" fmla="*/ 1650060 w 2778306"/>
                <a:gd name="connsiteY21" fmla="*/ 1867215 h 1997558"/>
                <a:gd name="connsiteX22" fmla="*/ 1400394 w 2778306"/>
                <a:gd name="connsiteY22" fmla="*/ 1997481 h 1997558"/>
                <a:gd name="connsiteX0" fmla="*/ 1400394 w 2778306"/>
                <a:gd name="connsiteY0" fmla="*/ 1997481 h 1997546"/>
                <a:gd name="connsiteX1" fmla="*/ 987903 w 2778306"/>
                <a:gd name="connsiteY1" fmla="*/ 1878069 h 1997546"/>
                <a:gd name="connsiteX2" fmla="*/ 260617 w 2778306"/>
                <a:gd name="connsiteY2" fmla="*/ 1932348 h 1997546"/>
                <a:gd name="connsiteX3" fmla="*/ 96 w 2778306"/>
                <a:gd name="connsiteY3" fmla="*/ 1617537 h 1997546"/>
                <a:gd name="connsiteX4" fmla="*/ 282327 w 2778306"/>
                <a:gd name="connsiteY4" fmla="*/ 1335292 h 1997546"/>
                <a:gd name="connsiteX5" fmla="*/ 727383 w 2778306"/>
                <a:gd name="connsiteY5" fmla="*/ 1432992 h 1997546"/>
                <a:gd name="connsiteX6" fmla="*/ 1129019 w 2778306"/>
                <a:gd name="connsiteY6" fmla="*/ 1378714 h 1997546"/>
                <a:gd name="connsiteX7" fmla="*/ 1215859 w 2778306"/>
                <a:gd name="connsiteY7" fmla="*/ 977059 h 1997546"/>
                <a:gd name="connsiteX8" fmla="*/ 987903 w 2778306"/>
                <a:gd name="connsiteY8" fmla="*/ 325725 h 1997546"/>
                <a:gd name="connsiteX9" fmla="*/ 1346119 w 2778306"/>
                <a:gd name="connsiteY9" fmla="*/ 58 h 1997546"/>
                <a:gd name="connsiteX10" fmla="*/ 1628350 w 2778306"/>
                <a:gd name="connsiteY10" fmla="*/ 347436 h 1997546"/>
                <a:gd name="connsiteX11" fmla="*/ 1465524 w 2778306"/>
                <a:gd name="connsiteY11" fmla="*/ 1259303 h 1997546"/>
                <a:gd name="connsiteX12" fmla="*/ 2008275 w 2778306"/>
                <a:gd name="connsiteY12" fmla="*/ 662247 h 1997546"/>
                <a:gd name="connsiteX13" fmla="*/ 2301361 w 2778306"/>
                <a:gd name="connsiteY13" fmla="*/ 152036 h 1997546"/>
                <a:gd name="connsiteX14" fmla="*/ 2724707 w 2778306"/>
                <a:gd name="connsiteY14" fmla="*/ 130325 h 1997546"/>
                <a:gd name="connsiteX15" fmla="*/ 2724707 w 2778306"/>
                <a:gd name="connsiteY15" fmla="*/ 575403 h 1997546"/>
                <a:gd name="connsiteX16" fmla="*/ 2290506 w 2778306"/>
                <a:gd name="connsiteY16" fmla="*/ 879359 h 1997546"/>
                <a:gd name="connsiteX17" fmla="*/ 1769465 w 2778306"/>
                <a:gd name="connsiteY17" fmla="*/ 1400425 h 1997546"/>
                <a:gd name="connsiteX18" fmla="*/ 2344781 w 2778306"/>
                <a:gd name="connsiteY18" fmla="*/ 1346148 h 1997546"/>
                <a:gd name="connsiteX19" fmla="*/ 2594447 w 2778306"/>
                <a:gd name="connsiteY19" fmla="*/ 1639248 h 1997546"/>
                <a:gd name="connsiteX20" fmla="*/ 2355636 w 2778306"/>
                <a:gd name="connsiteY20" fmla="*/ 1943203 h 1997546"/>
                <a:gd name="connsiteX21" fmla="*/ 1758610 w 2778306"/>
                <a:gd name="connsiteY21" fmla="*/ 1845504 h 1997546"/>
                <a:gd name="connsiteX22" fmla="*/ 1400394 w 2778306"/>
                <a:gd name="connsiteY22" fmla="*/ 1997481 h 1997546"/>
                <a:gd name="connsiteX0" fmla="*/ 1400389 w 2778301"/>
                <a:gd name="connsiteY0" fmla="*/ 1997481 h 1997546"/>
                <a:gd name="connsiteX1" fmla="*/ 955333 w 2778301"/>
                <a:gd name="connsiteY1" fmla="*/ 1845502 h 1997546"/>
                <a:gd name="connsiteX2" fmla="*/ 260612 w 2778301"/>
                <a:gd name="connsiteY2" fmla="*/ 1932348 h 1997546"/>
                <a:gd name="connsiteX3" fmla="*/ 91 w 2778301"/>
                <a:gd name="connsiteY3" fmla="*/ 1617537 h 1997546"/>
                <a:gd name="connsiteX4" fmla="*/ 282322 w 2778301"/>
                <a:gd name="connsiteY4" fmla="*/ 1335292 h 1997546"/>
                <a:gd name="connsiteX5" fmla="*/ 727378 w 2778301"/>
                <a:gd name="connsiteY5" fmla="*/ 1432992 h 1997546"/>
                <a:gd name="connsiteX6" fmla="*/ 1129014 w 2778301"/>
                <a:gd name="connsiteY6" fmla="*/ 1378714 h 1997546"/>
                <a:gd name="connsiteX7" fmla="*/ 1215854 w 2778301"/>
                <a:gd name="connsiteY7" fmla="*/ 977059 h 1997546"/>
                <a:gd name="connsiteX8" fmla="*/ 987898 w 2778301"/>
                <a:gd name="connsiteY8" fmla="*/ 325725 h 1997546"/>
                <a:gd name="connsiteX9" fmla="*/ 1346114 w 2778301"/>
                <a:gd name="connsiteY9" fmla="*/ 58 h 1997546"/>
                <a:gd name="connsiteX10" fmla="*/ 1628345 w 2778301"/>
                <a:gd name="connsiteY10" fmla="*/ 347436 h 1997546"/>
                <a:gd name="connsiteX11" fmla="*/ 1465519 w 2778301"/>
                <a:gd name="connsiteY11" fmla="*/ 1259303 h 1997546"/>
                <a:gd name="connsiteX12" fmla="*/ 2008270 w 2778301"/>
                <a:gd name="connsiteY12" fmla="*/ 662247 h 1997546"/>
                <a:gd name="connsiteX13" fmla="*/ 2301356 w 2778301"/>
                <a:gd name="connsiteY13" fmla="*/ 152036 h 1997546"/>
                <a:gd name="connsiteX14" fmla="*/ 2724702 w 2778301"/>
                <a:gd name="connsiteY14" fmla="*/ 130325 h 1997546"/>
                <a:gd name="connsiteX15" fmla="*/ 2724702 w 2778301"/>
                <a:gd name="connsiteY15" fmla="*/ 575403 h 1997546"/>
                <a:gd name="connsiteX16" fmla="*/ 2290501 w 2778301"/>
                <a:gd name="connsiteY16" fmla="*/ 879359 h 1997546"/>
                <a:gd name="connsiteX17" fmla="*/ 1769460 w 2778301"/>
                <a:gd name="connsiteY17" fmla="*/ 1400425 h 1997546"/>
                <a:gd name="connsiteX18" fmla="*/ 2344776 w 2778301"/>
                <a:gd name="connsiteY18" fmla="*/ 1346148 h 1997546"/>
                <a:gd name="connsiteX19" fmla="*/ 2594442 w 2778301"/>
                <a:gd name="connsiteY19" fmla="*/ 1639248 h 1997546"/>
                <a:gd name="connsiteX20" fmla="*/ 2355631 w 2778301"/>
                <a:gd name="connsiteY20" fmla="*/ 1943203 h 1997546"/>
                <a:gd name="connsiteX21" fmla="*/ 1758605 w 2778301"/>
                <a:gd name="connsiteY21" fmla="*/ 1845504 h 1997546"/>
                <a:gd name="connsiteX22" fmla="*/ 1400389 w 2778301"/>
                <a:gd name="connsiteY22" fmla="*/ 1997481 h 1997546"/>
                <a:gd name="connsiteX0" fmla="*/ 1346114 w 2778301"/>
                <a:gd name="connsiteY0" fmla="*/ 1997481 h 1997546"/>
                <a:gd name="connsiteX1" fmla="*/ 955333 w 2778301"/>
                <a:gd name="connsiteY1" fmla="*/ 1845502 h 1997546"/>
                <a:gd name="connsiteX2" fmla="*/ 260612 w 2778301"/>
                <a:gd name="connsiteY2" fmla="*/ 1932348 h 1997546"/>
                <a:gd name="connsiteX3" fmla="*/ 91 w 2778301"/>
                <a:gd name="connsiteY3" fmla="*/ 1617537 h 1997546"/>
                <a:gd name="connsiteX4" fmla="*/ 282322 w 2778301"/>
                <a:gd name="connsiteY4" fmla="*/ 1335292 h 1997546"/>
                <a:gd name="connsiteX5" fmla="*/ 727378 w 2778301"/>
                <a:gd name="connsiteY5" fmla="*/ 1432992 h 1997546"/>
                <a:gd name="connsiteX6" fmla="*/ 1129014 w 2778301"/>
                <a:gd name="connsiteY6" fmla="*/ 1378714 h 1997546"/>
                <a:gd name="connsiteX7" fmla="*/ 1215854 w 2778301"/>
                <a:gd name="connsiteY7" fmla="*/ 977059 h 1997546"/>
                <a:gd name="connsiteX8" fmla="*/ 987898 w 2778301"/>
                <a:gd name="connsiteY8" fmla="*/ 325725 h 1997546"/>
                <a:gd name="connsiteX9" fmla="*/ 1346114 w 2778301"/>
                <a:gd name="connsiteY9" fmla="*/ 58 h 1997546"/>
                <a:gd name="connsiteX10" fmla="*/ 1628345 w 2778301"/>
                <a:gd name="connsiteY10" fmla="*/ 347436 h 1997546"/>
                <a:gd name="connsiteX11" fmla="*/ 1465519 w 2778301"/>
                <a:gd name="connsiteY11" fmla="*/ 1259303 h 1997546"/>
                <a:gd name="connsiteX12" fmla="*/ 2008270 w 2778301"/>
                <a:gd name="connsiteY12" fmla="*/ 662247 h 1997546"/>
                <a:gd name="connsiteX13" fmla="*/ 2301356 w 2778301"/>
                <a:gd name="connsiteY13" fmla="*/ 152036 h 1997546"/>
                <a:gd name="connsiteX14" fmla="*/ 2724702 w 2778301"/>
                <a:gd name="connsiteY14" fmla="*/ 130325 h 1997546"/>
                <a:gd name="connsiteX15" fmla="*/ 2724702 w 2778301"/>
                <a:gd name="connsiteY15" fmla="*/ 575403 h 1997546"/>
                <a:gd name="connsiteX16" fmla="*/ 2290501 w 2778301"/>
                <a:gd name="connsiteY16" fmla="*/ 879359 h 1997546"/>
                <a:gd name="connsiteX17" fmla="*/ 1769460 w 2778301"/>
                <a:gd name="connsiteY17" fmla="*/ 1400425 h 1997546"/>
                <a:gd name="connsiteX18" fmla="*/ 2344776 w 2778301"/>
                <a:gd name="connsiteY18" fmla="*/ 1346148 h 1997546"/>
                <a:gd name="connsiteX19" fmla="*/ 2594442 w 2778301"/>
                <a:gd name="connsiteY19" fmla="*/ 1639248 h 1997546"/>
                <a:gd name="connsiteX20" fmla="*/ 2355631 w 2778301"/>
                <a:gd name="connsiteY20" fmla="*/ 1943203 h 1997546"/>
                <a:gd name="connsiteX21" fmla="*/ 1758605 w 2778301"/>
                <a:gd name="connsiteY21" fmla="*/ 1845504 h 1997546"/>
                <a:gd name="connsiteX22" fmla="*/ 1346114 w 2778301"/>
                <a:gd name="connsiteY22" fmla="*/ 1997481 h 199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78301" h="1997546">
                  <a:moveTo>
                    <a:pt x="1346114" y="1997481"/>
                  </a:moveTo>
                  <a:cubicBezTo>
                    <a:pt x="1206808" y="1993862"/>
                    <a:pt x="1136250" y="1856358"/>
                    <a:pt x="955333" y="1845502"/>
                  </a:cubicBezTo>
                  <a:cubicBezTo>
                    <a:pt x="774416" y="1834647"/>
                    <a:pt x="419819" y="1970342"/>
                    <a:pt x="260612" y="1932348"/>
                  </a:cubicBezTo>
                  <a:cubicBezTo>
                    <a:pt x="101405" y="1894354"/>
                    <a:pt x="-3527" y="1717046"/>
                    <a:pt x="91" y="1617537"/>
                  </a:cubicBezTo>
                  <a:cubicBezTo>
                    <a:pt x="3709" y="1518028"/>
                    <a:pt x="161108" y="1366049"/>
                    <a:pt x="282322" y="1335292"/>
                  </a:cubicBezTo>
                  <a:cubicBezTo>
                    <a:pt x="403536" y="1304535"/>
                    <a:pt x="586263" y="1425755"/>
                    <a:pt x="727378" y="1432992"/>
                  </a:cubicBezTo>
                  <a:cubicBezTo>
                    <a:pt x="868493" y="1440229"/>
                    <a:pt x="1047601" y="1454703"/>
                    <a:pt x="1129014" y="1378714"/>
                  </a:cubicBezTo>
                  <a:cubicBezTo>
                    <a:pt x="1210427" y="1302725"/>
                    <a:pt x="1239373" y="1152557"/>
                    <a:pt x="1215854" y="977059"/>
                  </a:cubicBezTo>
                  <a:cubicBezTo>
                    <a:pt x="1192335" y="801561"/>
                    <a:pt x="966188" y="488558"/>
                    <a:pt x="987898" y="325725"/>
                  </a:cubicBezTo>
                  <a:cubicBezTo>
                    <a:pt x="1009608" y="162892"/>
                    <a:pt x="1239373" y="-3560"/>
                    <a:pt x="1346114" y="58"/>
                  </a:cubicBezTo>
                  <a:cubicBezTo>
                    <a:pt x="1452855" y="3676"/>
                    <a:pt x="1608444" y="137562"/>
                    <a:pt x="1628345" y="347436"/>
                  </a:cubicBezTo>
                  <a:cubicBezTo>
                    <a:pt x="1648246" y="557310"/>
                    <a:pt x="1402198" y="1206835"/>
                    <a:pt x="1465519" y="1259303"/>
                  </a:cubicBezTo>
                  <a:cubicBezTo>
                    <a:pt x="1528840" y="1311771"/>
                    <a:pt x="1868964" y="846792"/>
                    <a:pt x="2008270" y="662247"/>
                  </a:cubicBezTo>
                  <a:cubicBezTo>
                    <a:pt x="2147576" y="477703"/>
                    <a:pt x="2181951" y="240690"/>
                    <a:pt x="2301356" y="152036"/>
                  </a:cubicBezTo>
                  <a:cubicBezTo>
                    <a:pt x="2420761" y="63382"/>
                    <a:pt x="2654144" y="59764"/>
                    <a:pt x="2724702" y="130325"/>
                  </a:cubicBezTo>
                  <a:cubicBezTo>
                    <a:pt x="2795260" y="200886"/>
                    <a:pt x="2797069" y="450564"/>
                    <a:pt x="2724702" y="575403"/>
                  </a:cubicBezTo>
                  <a:cubicBezTo>
                    <a:pt x="2652335" y="700242"/>
                    <a:pt x="2449708" y="741855"/>
                    <a:pt x="2290501" y="879359"/>
                  </a:cubicBezTo>
                  <a:cubicBezTo>
                    <a:pt x="2131294" y="1016863"/>
                    <a:pt x="1760414" y="1322627"/>
                    <a:pt x="1769460" y="1400425"/>
                  </a:cubicBezTo>
                  <a:cubicBezTo>
                    <a:pt x="1778506" y="1478223"/>
                    <a:pt x="2207279" y="1306344"/>
                    <a:pt x="2344776" y="1346148"/>
                  </a:cubicBezTo>
                  <a:cubicBezTo>
                    <a:pt x="2482273" y="1385952"/>
                    <a:pt x="2592633" y="1539739"/>
                    <a:pt x="2594442" y="1639248"/>
                  </a:cubicBezTo>
                  <a:cubicBezTo>
                    <a:pt x="2596251" y="1738757"/>
                    <a:pt x="2494937" y="1908827"/>
                    <a:pt x="2355631" y="1943203"/>
                  </a:cubicBezTo>
                  <a:cubicBezTo>
                    <a:pt x="2216325" y="1977579"/>
                    <a:pt x="1926858" y="1836458"/>
                    <a:pt x="1758605" y="1845504"/>
                  </a:cubicBezTo>
                  <a:cubicBezTo>
                    <a:pt x="1590352" y="1854550"/>
                    <a:pt x="1485420" y="2001100"/>
                    <a:pt x="1346114" y="1997481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>
              <a:off x="6803725" y="5486400"/>
              <a:ext cx="533400" cy="533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524500" y="2734872"/>
            <a:ext cx="2689860" cy="2270760"/>
            <a:chOff x="5753100" y="3672840"/>
            <a:chExt cx="2689860" cy="2270760"/>
          </a:xfrm>
        </p:grpSpPr>
        <p:cxnSp>
          <p:nvCxnSpPr>
            <p:cNvPr id="55" name="Straight Connector 54"/>
            <p:cNvCxnSpPr>
              <a:stCxn id="42" idx="2"/>
              <a:endCxn id="47" idx="6"/>
            </p:cNvCxnSpPr>
            <p:nvPr/>
          </p:nvCxnSpPr>
          <p:spPr>
            <a:xfrm flipH="1">
              <a:off x="6118860" y="4472940"/>
              <a:ext cx="19583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0" idx="4"/>
              <a:endCxn id="51" idx="0"/>
            </p:cNvCxnSpPr>
            <p:nvPr/>
          </p:nvCxnSpPr>
          <p:spPr>
            <a:xfrm>
              <a:off x="7063740" y="4655820"/>
              <a:ext cx="0" cy="922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0" idx="7"/>
              <a:endCxn id="52" idx="3"/>
            </p:cNvCxnSpPr>
            <p:nvPr/>
          </p:nvCxnSpPr>
          <p:spPr>
            <a:xfrm flipV="1">
              <a:off x="7193056" y="3985036"/>
              <a:ext cx="427168" cy="358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2" idx="1"/>
              <a:endCxn id="52" idx="5"/>
            </p:cNvCxnSpPr>
            <p:nvPr/>
          </p:nvCxnSpPr>
          <p:spPr>
            <a:xfrm flipH="1" flipV="1">
              <a:off x="7878856" y="3985036"/>
              <a:ext cx="251908" cy="358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0" idx="1"/>
              <a:endCxn id="54" idx="5"/>
            </p:cNvCxnSpPr>
            <p:nvPr/>
          </p:nvCxnSpPr>
          <p:spPr>
            <a:xfrm flipH="1" flipV="1">
              <a:off x="6598696" y="3992656"/>
              <a:ext cx="335728" cy="3509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2" idx="3"/>
              <a:endCxn id="51" idx="7"/>
            </p:cNvCxnSpPr>
            <p:nvPr/>
          </p:nvCxnSpPr>
          <p:spPr>
            <a:xfrm flipH="1">
              <a:off x="7193056" y="4602256"/>
              <a:ext cx="937708" cy="10291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47" idx="7"/>
              <a:endCxn id="54" idx="3"/>
            </p:cNvCxnSpPr>
            <p:nvPr/>
          </p:nvCxnSpPr>
          <p:spPr>
            <a:xfrm flipV="1">
              <a:off x="6065296" y="3992656"/>
              <a:ext cx="274768" cy="3509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8" idx="6"/>
              <a:endCxn id="51" idx="2"/>
            </p:cNvCxnSpPr>
            <p:nvPr/>
          </p:nvCxnSpPr>
          <p:spPr>
            <a:xfrm>
              <a:off x="6240780" y="5753100"/>
              <a:ext cx="640080" cy="76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8" idx="0"/>
              <a:endCxn id="47" idx="4"/>
            </p:cNvCxnSpPr>
            <p:nvPr/>
          </p:nvCxnSpPr>
          <p:spPr>
            <a:xfrm flipH="1" flipV="1">
              <a:off x="5935980" y="4655820"/>
              <a:ext cx="12192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51" idx="6"/>
              <a:endCxn id="143" idx="2"/>
            </p:cNvCxnSpPr>
            <p:nvPr/>
          </p:nvCxnSpPr>
          <p:spPr>
            <a:xfrm flipV="1">
              <a:off x="7246620" y="5753100"/>
              <a:ext cx="609600" cy="76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43" idx="0"/>
              <a:endCxn id="42" idx="4"/>
            </p:cNvCxnSpPr>
            <p:nvPr/>
          </p:nvCxnSpPr>
          <p:spPr>
            <a:xfrm flipV="1">
              <a:off x="8039100" y="4655820"/>
              <a:ext cx="220980" cy="914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880860" y="429006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8077200" y="429006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753100" y="429006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880860" y="557784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566660" y="367284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6286500" y="368046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875020" y="557022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7856220" y="5570220"/>
              <a:ext cx="365760" cy="36576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0" y="1170057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Data-Parallel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572000" y="1170057"/>
            <a:ext cx="457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ill Sans Light"/>
                <a:cs typeface="Gill Sans Light"/>
              </a:rPr>
              <a:t>Graph-Parallel</a:t>
            </a:r>
            <a:endParaRPr lang="en-US" sz="4000" dirty="0">
              <a:latin typeface="Gill Sans Light"/>
              <a:cs typeface="Gill Sans Light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2000" y="1524000"/>
            <a:ext cx="0" cy="472440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49262" y="2743200"/>
            <a:ext cx="9905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Row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49262" y="3429000"/>
            <a:ext cx="9905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Row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9262" y="4114800"/>
            <a:ext cx="9905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Row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49262" y="4800600"/>
            <a:ext cx="990599" cy="304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Row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3" name="Rounded Rectangle 38"/>
          <p:cNvSpPr/>
          <p:nvPr/>
        </p:nvSpPr>
        <p:spPr>
          <a:xfrm>
            <a:off x="3429000" y="3810000"/>
            <a:ext cx="1066800" cy="533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Result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56" name="Rounded Rectangle 38"/>
          <p:cNvSpPr/>
          <p:nvPr/>
        </p:nvSpPr>
        <p:spPr>
          <a:xfrm>
            <a:off x="5164270" y="5570525"/>
            <a:ext cx="3341739" cy="11763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/>
            <a:r>
              <a:rPr lang="en-US" sz="4400" dirty="0" smtClean="0">
                <a:latin typeface="Gill Sans Light"/>
                <a:cs typeface="Gill Sans Light"/>
              </a:rPr>
              <a:t>???</a:t>
            </a:r>
            <a:endParaRPr lang="en-US" sz="44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5338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39" grpId="0" animBg="1"/>
      <p:bldP spid="189" grpId="0"/>
      <p:bldP spid="53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2819400"/>
          </a:xfrm>
        </p:spPr>
        <p:txBody>
          <a:bodyPr>
            <a:noAutofit/>
          </a:bodyPr>
          <a:lstStyle/>
          <a:p>
            <a:r>
              <a:rPr lang="en-US" sz="60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Why not use </a:t>
            </a:r>
            <a:r>
              <a:rPr lang="en-US" sz="6000" i="1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MapReduce</a:t>
            </a:r>
            <a:r>
              <a:rPr lang="en-US" sz="60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/>
            </a:r>
            <a:br>
              <a:rPr lang="en-US" sz="6000" i="1" dirty="0" smtClean="0">
                <a:solidFill>
                  <a:schemeClr val="tx1"/>
                </a:solidFill>
                <a:latin typeface="Gill Sans Light"/>
                <a:cs typeface="Gill Sans Light"/>
              </a:rPr>
            </a:br>
            <a:r>
              <a:rPr lang="en-US" sz="60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for </a:t>
            </a:r>
            <a:br>
              <a:rPr lang="en-US" sz="6000" i="1" dirty="0" smtClean="0">
                <a:solidFill>
                  <a:schemeClr val="tx1"/>
                </a:solidFill>
                <a:latin typeface="Gill Sans Light"/>
                <a:cs typeface="Gill Sans Light"/>
              </a:rPr>
            </a:br>
            <a:r>
              <a:rPr lang="en-US" sz="60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Graph-Parallel </a:t>
            </a:r>
            <a:r>
              <a:rPr lang="en-US" sz="6000" i="1" dirty="0" smtClean="0">
                <a:solidFill>
                  <a:schemeClr val="tx1"/>
                </a:solidFill>
                <a:latin typeface="Gill Sans Light"/>
                <a:cs typeface="Gill Sans Light"/>
              </a:rPr>
              <a:t>Algorithms?</a:t>
            </a:r>
            <a:endParaRPr lang="en-US" sz="6000" i="1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2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>
                <a:latin typeface="Gill Sans Light"/>
                <a:cs typeface="Gill Sans Light"/>
              </a:rPr>
              <a:t>MapReduce</a:t>
            </a:r>
            <a:r>
              <a:rPr lang="en-US" altLang="zh-CN" sz="4800" dirty="0">
                <a:latin typeface="Gill Sans Light"/>
                <a:cs typeface="Gill Sans Light"/>
              </a:rPr>
              <a:t> in Graph-Parallel</a:t>
            </a:r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2971800"/>
          </a:xfrm>
        </p:spPr>
        <p:txBody>
          <a:bodyPr/>
          <a:lstStyle/>
          <a:p>
            <a:r>
              <a:rPr lang="en-US" dirty="0" err="1" smtClean="0">
                <a:latin typeface="Gill Sans Light"/>
                <a:cs typeface="Gill Sans Light"/>
              </a:rPr>
              <a:t>MapReduce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smtClean="0">
                <a:latin typeface="Gill Sans Light"/>
                <a:cs typeface="Gill Sans Light"/>
              </a:rPr>
              <a:t>does not efficiently express </a:t>
            </a:r>
            <a:br>
              <a:rPr lang="en-US" dirty="0" smtClean="0">
                <a:latin typeface="Gill Sans Light"/>
                <a:cs typeface="Gill Sans Light"/>
              </a:rPr>
            </a:br>
            <a:r>
              <a:rPr lang="en-US" dirty="0" smtClean="0">
                <a:latin typeface="Gill Sans Light"/>
                <a:cs typeface="Gill Sans Light"/>
              </a:rPr>
              <a:t>dependent data</a:t>
            </a:r>
            <a:endParaRPr lang="en-US" b="1" dirty="0" smtClean="0">
              <a:latin typeface="Gill Sans Light"/>
              <a:cs typeface="Gill Sans Light"/>
            </a:endParaRPr>
          </a:p>
          <a:p>
            <a:pPr lvl="1"/>
            <a:r>
              <a:rPr lang="en-US" sz="2600" dirty="0" smtClean="0">
                <a:latin typeface="Gill Sans Light"/>
                <a:cs typeface="Gill Sans Light"/>
              </a:rPr>
              <a:t>User must code substantial data transformations </a:t>
            </a:r>
            <a:endParaRPr lang="en-US" sz="2600" dirty="0">
              <a:latin typeface="Gill Sans Light"/>
              <a:cs typeface="Gill Sans Light"/>
            </a:endParaRPr>
          </a:p>
          <a:p>
            <a:pPr lvl="1"/>
            <a:r>
              <a:rPr lang="en-US" sz="2600" dirty="0" smtClean="0">
                <a:latin typeface="Gill Sans Light"/>
                <a:cs typeface="Gill Sans Light"/>
              </a:rPr>
              <a:t>Costly data replication</a:t>
            </a:r>
            <a:endParaRPr lang="en-US" sz="2600" dirty="0">
              <a:latin typeface="Gill Sans Light"/>
              <a:cs typeface="Gill Sans Light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1962193" y="3630955"/>
            <a:ext cx="702904" cy="65634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 flipV="1">
            <a:off x="978128" y="4287304"/>
            <a:ext cx="984066" cy="55537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 flipV="1">
            <a:off x="1446730" y="3630955"/>
            <a:ext cx="1218367" cy="201953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 bwMode="auto">
          <a:xfrm flipH="1">
            <a:off x="978128" y="3782420"/>
            <a:ext cx="421743" cy="1060255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1093160" y="4781454"/>
            <a:ext cx="1363185" cy="37488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auto">
          <a:xfrm rot="16200000" flipH="1">
            <a:off x="855382" y="4918560"/>
            <a:ext cx="807813" cy="656044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2280992" y="4015060"/>
            <a:ext cx="908789" cy="140581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rot="5400000">
            <a:off x="2264819" y="4705721"/>
            <a:ext cx="706837" cy="37488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1716855" y="4532641"/>
            <a:ext cx="959278" cy="468602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 flipV="1">
            <a:off x="1587311" y="5246581"/>
            <a:ext cx="843485" cy="353418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ap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0215" y="4994139"/>
            <a:ext cx="298466" cy="4823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Picture 15" descr="arth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8236" y="4287304"/>
            <a:ext cx="353564" cy="4823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 descr="funia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0796" y="3429002"/>
            <a:ext cx="392878" cy="46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Picture 17" descr="gonzalez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0686" y="4590233"/>
            <a:ext cx="320212" cy="48300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18" descr="guestr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4752" y="4034861"/>
            <a:ext cx="324200" cy="46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 descr="ylow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869" y="5398046"/>
            <a:ext cx="344515" cy="4693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1" name="Picture 20" descr="ho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9288" y="3529978"/>
            <a:ext cx="332043" cy="482360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57" name="Group 56"/>
          <p:cNvGrpSpPr/>
          <p:nvPr/>
        </p:nvGrpSpPr>
        <p:grpSpPr>
          <a:xfrm>
            <a:off x="5507531" y="2895600"/>
            <a:ext cx="1263418" cy="484631"/>
            <a:chOff x="4745531" y="2895600"/>
            <a:chExt cx="1263418" cy="484631"/>
          </a:xfrm>
        </p:grpSpPr>
        <p:pic>
          <p:nvPicPr>
            <p:cNvPr id="22" name="Picture 21" descr="hong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5531" y="2895600"/>
              <a:ext cx="333606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" name="Picture 22" descr="funiak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3283" y="2895600"/>
              <a:ext cx="405666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" name="Picture 23" descr="gonzalez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6870" y="2895600"/>
              <a:ext cx="321291" cy="484631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25" name="Picture 24" descr="funiak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471" y="3433065"/>
            <a:ext cx="405666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6" name="Picture 25" descr="arthur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75644" y="3433065"/>
            <a:ext cx="355227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7" name="Picture 26" descr="hong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68870" y="3433065"/>
            <a:ext cx="333606" cy="48463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58" name="Group 57"/>
          <p:cNvGrpSpPr/>
          <p:nvPr/>
        </p:nvGrpSpPr>
        <p:grpSpPr>
          <a:xfrm>
            <a:off x="5506385" y="3978658"/>
            <a:ext cx="2494615" cy="484631"/>
            <a:chOff x="4744385" y="4011169"/>
            <a:chExt cx="2494615" cy="484631"/>
          </a:xfrm>
        </p:grpSpPr>
        <p:pic>
          <p:nvPicPr>
            <p:cNvPr id="28" name="Picture 27" descr="guestrin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44385" y="4011169"/>
              <a:ext cx="334752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0" name="Picture 29" descr="aapo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7201" y="4011169"/>
              <a:ext cx="299870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" name="Picture 30" descr="arthur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45071" y="4011169"/>
              <a:ext cx="355227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2" name="Picture 31" descr="funiak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7871" y="4011169"/>
              <a:ext cx="405666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3" name="Picture 32" descr="ylow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83271" y="4011169"/>
              <a:ext cx="355729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4" name="Picture 33" descr="gonzalez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6870" y="4011169"/>
              <a:ext cx="321291" cy="484631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35" name="Picture 34" descr="gonzalez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19846" y="4520187"/>
            <a:ext cx="321291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8" name="Picture 37" descr="ylow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07071" y="4520187"/>
            <a:ext cx="355729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9" name="Picture 38" descr="hong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68870" y="4520187"/>
            <a:ext cx="333606" cy="48463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0" name="Group 59"/>
          <p:cNvGrpSpPr/>
          <p:nvPr/>
        </p:nvGrpSpPr>
        <p:grpSpPr>
          <a:xfrm>
            <a:off x="5485910" y="5061716"/>
            <a:ext cx="1240031" cy="484631"/>
            <a:chOff x="4723910" y="5077969"/>
            <a:chExt cx="1240031" cy="484631"/>
          </a:xfrm>
        </p:grpSpPr>
        <p:pic>
          <p:nvPicPr>
            <p:cNvPr id="40" name="Picture 39" descr="arthur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3910" y="5077969"/>
              <a:ext cx="355227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1" name="Picture 40" descr="aapo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64071" y="5077969"/>
              <a:ext cx="299870" cy="48463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2" name="Picture 41" descr="funiak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6870" y="5077969"/>
              <a:ext cx="405666" cy="484631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43" name="Picture 42" descr="aap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41267" y="5603245"/>
            <a:ext cx="299870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4" name="Picture 43" descr="arthur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26071" y="5603245"/>
            <a:ext cx="355227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6" name="Picture 45" descr="ylow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83271" y="5603245"/>
            <a:ext cx="355729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7" name="Picture 46" descr="ylow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85408" y="6144769"/>
            <a:ext cx="355729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8" name="Picture 47" descr="aap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26071" y="6144769"/>
            <a:ext cx="299870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9" name="Picture 48" descr="gonzalez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07071" y="6144769"/>
            <a:ext cx="321291" cy="48463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3" name="Group 82"/>
          <p:cNvGrpSpPr/>
          <p:nvPr/>
        </p:nvGrpSpPr>
        <p:grpSpPr>
          <a:xfrm>
            <a:off x="5105400" y="3408680"/>
            <a:ext cx="3200400" cy="2707645"/>
            <a:chOff x="5257800" y="3408680"/>
            <a:chExt cx="3048000" cy="2707645"/>
          </a:xfrm>
        </p:grpSpPr>
        <p:cxnSp>
          <p:nvCxnSpPr>
            <p:cNvPr id="52" name="Straight Connector 51"/>
            <p:cNvCxnSpPr/>
            <p:nvPr/>
          </p:nvCxnSpPr>
          <p:spPr bwMode="auto">
            <a:xfrm>
              <a:off x="5257800" y="3408680"/>
              <a:ext cx="304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>
              <a:off x="5257800" y="3950209"/>
              <a:ext cx="304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 bwMode="auto">
            <a:xfrm>
              <a:off x="5257800" y="4491738"/>
              <a:ext cx="304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>
              <a:off x="5257800" y="5033267"/>
              <a:ext cx="304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>
              <a:off x="5257800" y="5574796"/>
              <a:ext cx="304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>
              <a:off x="5257800" y="6116325"/>
              <a:ext cx="3048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 bwMode="auto">
          <a:xfrm>
            <a:off x="5913180" y="2819400"/>
            <a:ext cx="0" cy="3886200"/>
          </a:xfrm>
          <a:prstGeom prst="line">
            <a:avLst/>
          </a:prstGeom>
          <a:ln w="12700" cmpd="sng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 bwMode="auto">
          <a:xfrm>
            <a:off x="3429000" y="4419600"/>
            <a:ext cx="914400" cy="381000"/>
          </a:xfrm>
          <a:prstGeom prst="rightArrow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-6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 rot="16200000">
            <a:off x="3158422" y="4479827"/>
            <a:ext cx="33722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Gill Sans Light"/>
                <a:cs typeface="Gill Sans Light"/>
              </a:rPr>
              <a:t>Independent Data Rows</a:t>
            </a:r>
            <a:endParaRPr lang="en-US" sz="2600" dirty="0">
              <a:latin typeface="Gill Sans Light"/>
              <a:cs typeface="Gill Sans Light"/>
            </a:endParaRPr>
          </a:p>
        </p:txBody>
      </p:sp>
      <p:pic>
        <p:nvPicPr>
          <p:cNvPr id="37" name="Picture 36" descr="guestrin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96119" y="4520187"/>
            <a:ext cx="334752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5" name="Picture 44" descr="guestrin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68870" y="5603245"/>
            <a:ext cx="334752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0" name="Picture 49" descr="guestrin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968870" y="6144769"/>
            <a:ext cx="334752" cy="484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6" name="Picture 85" descr="guestrin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81800" y="3433065"/>
            <a:ext cx="334752" cy="484631"/>
          </a:xfrm>
          <a:prstGeom prst="rect">
            <a:avLst/>
          </a:prstGeom>
          <a:ln>
            <a:noFill/>
          </a:ln>
          <a:effectLst/>
        </p:spPr>
      </p:pic>
      <p:sp>
        <p:nvSpPr>
          <p:cNvPr id="6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79F60F-3EA1-45ED-A3FD-0857F7C98C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7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5.1|5.5|2.9|2.7|5.8|13.3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selec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-64" charset="0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104489</TotalTime>
  <Words>1018</Words>
  <Application>Microsoft Macintosh PowerPoint</Application>
  <PresentationFormat>全屏显示(4:3)</PresentationFormat>
  <Paragraphs>518</Paragraphs>
  <Slides>36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Office Theme</vt:lpstr>
      <vt:lpstr>1_Office Theme</vt:lpstr>
      <vt:lpstr>3_select-template</vt:lpstr>
      <vt:lpstr>2_Office Theme</vt:lpstr>
      <vt:lpstr>3_Office Theme</vt:lpstr>
      <vt:lpstr>GraphCloud: Graph Analytics on YARN</vt:lpstr>
      <vt:lpstr>Graphs are Essential to Data Mining and Machine Learning</vt:lpstr>
      <vt:lpstr>Predicting Political Bias</vt:lpstr>
      <vt:lpstr>Triangle Counting</vt:lpstr>
      <vt:lpstr>Collaborative Filtering</vt:lpstr>
      <vt:lpstr>Many More Graph Algorithms</vt:lpstr>
      <vt:lpstr>Structure of Computation</vt:lpstr>
      <vt:lpstr>Why not use MapReduce for  Graph-Parallel Algorithms?</vt:lpstr>
      <vt:lpstr>MapReduce in Graph-Parallel</vt:lpstr>
      <vt:lpstr>MapReduce in Graph-Parallel</vt:lpstr>
      <vt:lpstr>PowerPoint 演示文稿</vt:lpstr>
      <vt:lpstr>PowerPoint 演示文稿</vt:lpstr>
      <vt:lpstr>Exist Graph-Parallel Solution</vt:lpstr>
      <vt:lpstr>Pregel in Graph-Parallel</vt:lpstr>
      <vt:lpstr>Bulk synchronous computation can be highly inefficient.</vt:lpstr>
      <vt:lpstr>Loopy Belief Propagation (Loopy BP)</vt:lpstr>
      <vt:lpstr>Bulk Synchronous Loopy BP</vt:lpstr>
      <vt:lpstr>GraphLab in Graph-Parallel</vt:lpstr>
      <vt:lpstr>GraphLab in Graph-Parallel</vt:lpstr>
      <vt:lpstr>GraphLab in Graph-Parallel</vt:lpstr>
      <vt:lpstr>Triangle Counting on Twitter</vt:lpstr>
      <vt:lpstr>Why GraphLab Fast</vt:lpstr>
      <vt:lpstr>The shortcoming of GraphLab</vt:lpstr>
      <vt:lpstr>Why GraphCloud?</vt:lpstr>
      <vt:lpstr>A GraphLab Implementation on YARN</vt:lpstr>
      <vt:lpstr>A GraphLab Implementation on YARN</vt:lpstr>
      <vt:lpstr>How I achieve GraphCloud</vt:lpstr>
      <vt:lpstr>Keep the entire graph model in HBase</vt:lpstr>
      <vt:lpstr>In Memory</vt:lpstr>
      <vt:lpstr>Keep the entire graph model in HBase</vt:lpstr>
      <vt:lpstr>_x0007_Graph-Parallel Processing</vt:lpstr>
      <vt:lpstr>_x0007_Graph-Parallel Processing</vt:lpstr>
      <vt:lpstr>Fault Tolerance</vt:lpstr>
      <vt:lpstr>Integrated into YARN(Uncompleted)</vt:lpstr>
      <vt:lpstr>Progress (For Demo version)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haosdent huang</cp:lastModifiedBy>
  <cp:revision>5444</cp:revision>
  <cp:lastPrinted>2013-02-11T05:20:40Z</cp:lastPrinted>
  <dcterms:created xsi:type="dcterms:W3CDTF">2010-06-28T20:28:41Z</dcterms:created>
  <dcterms:modified xsi:type="dcterms:W3CDTF">2014-02-09T11:39:28Z</dcterms:modified>
</cp:coreProperties>
</file>