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4" r:id="rId16"/>
    <p:sldId id="276" r:id="rId17"/>
    <p:sldId id="277" r:id="rId18"/>
    <p:sldId id="278" r:id="rId19"/>
    <p:sldId id="279" r:id="rId20"/>
    <p:sldId id="269" r:id="rId21"/>
    <p:sldId id="281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51BC-3453-41D2-B30F-9BC3B5C3B565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AA0DE-2BBB-43C4-96B9-ADE25045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AA0DE-2BBB-43C4-96B9-ADE250456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etti\Google Drive\WaterRunner\presentation 1\figures and stuff\funny_lizard-1440x9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7" t="21891" r="25131" b="19490"/>
          <a:stretch/>
        </p:blipFill>
        <p:spPr bwMode="auto">
          <a:xfrm>
            <a:off x="1714501" y="381000"/>
            <a:ext cx="5562599" cy="384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/>
                <a:cs typeface="Calibri"/>
              </a:rPr>
              <a:t>Multi-Terrain Locomotion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3600" dirty="0" smtClean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/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Lizard Robot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733143"/>
            <a:ext cx="6400800" cy="11430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chemeClr val="accent2">
                    <a:lumMod val="50000"/>
                  </a:schemeClr>
                </a:solidFill>
                <a:latin typeface="Harrington" pitchFamily="82" charset="0"/>
              </a:rPr>
              <a:t>Mahdi </a:t>
            </a:r>
            <a:r>
              <a:rPr lang="en-US" sz="2700" dirty="0" err="1" smtClean="0">
                <a:solidFill>
                  <a:schemeClr val="accent2">
                    <a:lumMod val="50000"/>
                  </a:schemeClr>
                </a:solidFill>
                <a:latin typeface="Harrington" pitchFamily="82" charset="0"/>
              </a:rPr>
              <a:t>Khoramshahi</a:t>
            </a:r>
            <a:endParaRPr lang="en-US" sz="2700" dirty="0" smtClean="0">
              <a:solidFill>
                <a:schemeClr val="accent2">
                  <a:lumMod val="50000"/>
                </a:schemeClr>
              </a:solidFill>
              <a:latin typeface="Harringto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11" y="1495425"/>
            <a:ext cx="6315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6" t="15774" r="18136" b="8036"/>
          <a:stretch/>
        </p:blipFill>
        <p:spPr bwMode="auto">
          <a:xfrm>
            <a:off x="1752598" y="2362200"/>
            <a:ext cx="625196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6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CPG (Central Pattern Generator) Network</a:t>
            </a:r>
          </a:p>
          <a:p>
            <a:pPr lvl="1"/>
            <a:r>
              <a:rPr lang="en-US" sz="2400" dirty="0" smtClean="0"/>
              <a:t>Consists of connected oscillatory nodes</a:t>
            </a:r>
            <a:endParaRPr 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492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50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0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CPG (Central Pattern Generator) Network</a:t>
            </a:r>
          </a:p>
          <a:p>
            <a:pPr lvl="1"/>
            <a:r>
              <a:rPr lang="en-US" sz="2400" dirty="0" smtClean="0"/>
              <a:t>Phase lags determine the gait</a:t>
            </a:r>
          </a:p>
          <a:p>
            <a:pPr lvl="2"/>
            <a:r>
              <a:rPr lang="en-US" sz="2000" dirty="0" smtClean="0"/>
              <a:t>In our case “Trot”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52925"/>
            <a:ext cx="4524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057900"/>
            <a:ext cx="1419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50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3105150"/>
            <a:ext cx="492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423681" y="3148694"/>
            <a:ext cx="533400" cy="5572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CPG (Central Pattern Generator) Network</a:t>
            </a:r>
          </a:p>
          <a:p>
            <a:pPr lvl="1"/>
            <a:r>
              <a:rPr lang="en-US" sz="2400" dirty="0" smtClean="0"/>
              <a:t>Gains determine connectivity and convergence behavior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50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31" y="4495800"/>
            <a:ext cx="34194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3105150"/>
            <a:ext cx="492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2590800" y="3148694"/>
            <a:ext cx="533400" cy="5572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CPG (Central Pattern Generator) Network</a:t>
            </a:r>
          </a:p>
          <a:p>
            <a:pPr lvl="1"/>
            <a:r>
              <a:rPr lang="en-US" sz="2400" dirty="0" smtClean="0"/>
              <a:t>External forces (   ) change instantaneous velocity.     </a:t>
            </a:r>
            <a:endParaRPr lang="en-US" sz="24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In our case, this inputs are</a:t>
            </a:r>
            <a:br>
              <a:rPr lang="en-US" sz="2000" dirty="0" smtClean="0"/>
            </a:br>
            <a:r>
              <a:rPr lang="en-US" sz="2000" dirty="0" smtClean="0"/>
              <a:t>provided by controller 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50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82" y="6096000"/>
            <a:ext cx="44291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44" y="5972175"/>
            <a:ext cx="2068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2068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3105150"/>
            <a:ext cx="492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5029200" y="3175227"/>
            <a:ext cx="533400" cy="5572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CPG (Central Pattern Generator) Network</a:t>
            </a:r>
          </a:p>
          <a:p>
            <a:pPr lvl="2"/>
            <a:r>
              <a:rPr lang="en-US" sz="2000" dirty="0" smtClean="0"/>
              <a:t>Equations: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50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56959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2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CPG (Central Pattern Generator) Network</a:t>
            </a:r>
          </a:p>
          <a:p>
            <a:pPr lvl="2"/>
            <a:r>
              <a:rPr lang="en-US" sz="2000" dirty="0" smtClean="0"/>
              <a:t>Study convergence behavior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50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56959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039529"/>
            <a:ext cx="2971800" cy="44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039529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transformation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99981"/>
            <a:ext cx="6189133" cy="153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CPG (Central Pattern Generator) Network</a:t>
            </a:r>
          </a:p>
          <a:p>
            <a:pPr lvl="2"/>
            <a:r>
              <a:rPr lang="en-US" sz="2000" dirty="0" smtClean="0"/>
              <a:t>Study convergence behavior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50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0257"/>
            <a:ext cx="6096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0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99981"/>
            <a:ext cx="6189133" cy="153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CPG (Central Pattern Generator) Network</a:t>
            </a:r>
          </a:p>
          <a:p>
            <a:pPr lvl="2"/>
            <a:r>
              <a:rPr lang="en-US" sz="2000" dirty="0" smtClean="0"/>
              <a:t>Study convergence behavior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50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6" y="3581400"/>
            <a:ext cx="4972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5236029" y="3897086"/>
            <a:ext cx="547519" cy="772885"/>
          </a:xfrm>
          <a:custGeom>
            <a:avLst/>
            <a:gdLst>
              <a:gd name="connsiteX0" fmla="*/ 185057 w 547519"/>
              <a:gd name="connsiteY0" fmla="*/ 0 h 772885"/>
              <a:gd name="connsiteX1" fmla="*/ 544285 w 547519"/>
              <a:gd name="connsiteY1" fmla="*/ 391885 h 772885"/>
              <a:gd name="connsiteX2" fmla="*/ 0 w 547519"/>
              <a:gd name="connsiteY2" fmla="*/ 772885 h 77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519" h="772885">
                <a:moveTo>
                  <a:pt x="185057" y="0"/>
                </a:moveTo>
                <a:cubicBezTo>
                  <a:pt x="380092" y="131535"/>
                  <a:pt x="575128" y="263071"/>
                  <a:pt x="544285" y="391885"/>
                </a:cubicBezTo>
                <a:cubicBezTo>
                  <a:pt x="513442" y="520699"/>
                  <a:pt x="92528" y="702128"/>
                  <a:pt x="0" y="77288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04" y="4495800"/>
            <a:ext cx="2981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2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CPG (Central Pattern Generator) Network</a:t>
            </a:r>
          </a:p>
          <a:p>
            <a:pPr lvl="2"/>
            <a:r>
              <a:rPr lang="en-US" sz="2000" dirty="0" smtClean="0"/>
              <a:t>Effect of input signal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50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0257"/>
            <a:ext cx="6096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518375"/>
            <a:ext cx="4067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15716"/>
            <a:ext cx="2438400" cy="6953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</a:p>
          <a:p>
            <a:pPr lvl="1"/>
            <a:r>
              <a:rPr lang="en-US" dirty="0" smtClean="0"/>
              <a:t>Model Water Contact</a:t>
            </a:r>
          </a:p>
          <a:p>
            <a:pPr lvl="1"/>
            <a:r>
              <a:rPr lang="en-US" dirty="0" smtClean="0"/>
              <a:t>CPG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etti\Google Drive\WaterRunner\presentation 1\figures and stuff\3d_lizard_funny-1152x86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" r="3226"/>
          <a:stretch/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76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Chiller" pitchFamily="82" charset="0"/>
              </a:rPr>
              <a:t>Questions?</a:t>
            </a:r>
            <a:endParaRPr lang="en-US" sz="8800" dirty="0">
              <a:solidFill>
                <a:schemeClr val="accent5">
                  <a:lumMod val="75000"/>
                </a:schemeClr>
              </a:solidFill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CPG Network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429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9" b="2561"/>
          <a:stretch/>
        </p:blipFill>
        <p:spPr bwMode="auto">
          <a:xfrm>
            <a:off x="5105401" y="2872289"/>
            <a:ext cx="4038600" cy="398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0" y="3810000"/>
            <a:ext cx="3124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5" y="1600200"/>
            <a:ext cx="3114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3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Contact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79914"/>
            <a:ext cx="62960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066800" y="367937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143" y="349470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53886" y="4191000"/>
            <a:ext cx="522514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5000" y="4953000"/>
            <a:ext cx="228600" cy="7402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53886" y="5693227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Submerging factor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43" y="4768334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velocity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91000" y="3918857"/>
            <a:ext cx="5090433" cy="2939143"/>
            <a:chOff x="4191000" y="3918857"/>
            <a:chExt cx="5090433" cy="293914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4" t="11429" r="7449" b="11429"/>
            <a:stretch/>
          </p:blipFill>
          <p:spPr bwMode="auto">
            <a:xfrm>
              <a:off x="4191000" y="3918857"/>
              <a:ext cx="4833258" cy="2939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305800" y="4371201"/>
              <a:ext cx="975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Water level</a:t>
              </a: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0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of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73074"/>
            <a:ext cx="258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2971799"/>
            <a:ext cx="27051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76800"/>
            <a:ext cx="3409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4876800"/>
            <a:ext cx="39909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31" y="5600700"/>
            <a:ext cx="352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595597" y="2057400"/>
            <a:ext cx="3379334" cy="1393372"/>
            <a:chOff x="5595597" y="2057400"/>
            <a:chExt cx="3379334" cy="139337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43600" y="2971800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400800" y="2462212"/>
              <a:ext cx="1371600" cy="9525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>
              <a:off x="6705600" y="2688772"/>
              <a:ext cx="762000" cy="762000"/>
            </a:xfrm>
            <a:prstGeom prst="arc">
              <a:avLst>
                <a:gd name="adj1" fmla="val 11655607"/>
                <a:gd name="adj2" fmla="val 140547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6" t="22774" r="1" b="18661"/>
            <a:stretch/>
          </p:blipFill>
          <p:spPr bwMode="auto">
            <a:xfrm>
              <a:off x="6559366" y="2694755"/>
              <a:ext cx="124462" cy="223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5943600" y="2057400"/>
              <a:ext cx="228600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001000" y="2095841"/>
              <a:ext cx="0" cy="881062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394186"/>
              <a:ext cx="897731" cy="26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6353175" y="2450476"/>
              <a:ext cx="0" cy="51469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5597" y="2592980"/>
              <a:ext cx="696006" cy="22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551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Upper boundary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2507116"/>
            <a:ext cx="6315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590800" y="2513920"/>
            <a:ext cx="1143000" cy="3810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62400"/>
            <a:ext cx="40386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2133600"/>
            <a:ext cx="6238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572000" y="3051740"/>
            <a:ext cx="990600" cy="59259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78826" y="3657602"/>
            <a:ext cx="1245357" cy="74499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519057" y="2924063"/>
            <a:ext cx="1436914" cy="319882"/>
          </a:xfrm>
          <a:custGeom>
            <a:avLst/>
            <a:gdLst>
              <a:gd name="connsiteX0" fmla="*/ 1436914 w 1436914"/>
              <a:gd name="connsiteY0" fmla="*/ 319882 h 319882"/>
              <a:gd name="connsiteX1" fmla="*/ 642257 w 1436914"/>
              <a:gd name="connsiteY1" fmla="*/ 4196 h 319882"/>
              <a:gd name="connsiteX2" fmla="*/ 0 w 1436914"/>
              <a:gd name="connsiteY2" fmla="*/ 167482 h 31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4" h="319882">
                <a:moveTo>
                  <a:pt x="1436914" y="319882"/>
                </a:moveTo>
                <a:cubicBezTo>
                  <a:pt x="1159328" y="174739"/>
                  <a:pt x="881743" y="29596"/>
                  <a:pt x="642257" y="4196"/>
                </a:cubicBezTo>
                <a:cubicBezTo>
                  <a:pt x="402771" y="-21204"/>
                  <a:pt x="201385" y="73139"/>
                  <a:pt x="0" y="16748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878286" y="3578031"/>
            <a:ext cx="1698171" cy="482342"/>
          </a:xfrm>
          <a:custGeom>
            <a:avLst/>
            <a:gdLst>
              <a:gd name="connsiteX0" fmla="*/ 1698171 w 1698171"/>
              <a:gd name="connsiteY0" fmla="*/ 482342 h 482342"/>
              <a:gd name="connsiteX1" fmla="*/ 598714 w 1698171"/>
              <a:gd name="connsiteY1" fmla="*/ 14257 h 482342"/>
              <a:gd name="connsiteX2" fmla="*/ 0 w 1698171"/>
              <a:gd name="connsiteY2" fmla="*/ 166657 h 48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8171" h="482342">
                <a:moveTo>
                  <a:pt x="1698171" y="482342"/>
                </a:moveTo>
                <a:cubicBezTo>
                  <a:pt x="1289956" y="274606"/>
                  <a:pt x="881742" y="66871"/>
                  <a:pt x="598714" y="14257"/>
                </a:cubicBezTo>
                <a:cubicBezTo>
                  <a:pt x="315685" y="-38357"/>
                  <a:pt x="157842" y="64150"/>
                  <a:pt x="0" y="16665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55971" y="3084004"/>
            <a:ext cx="16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Linear w.r.t z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5136" y="4095171"/>
            <a:ext cx="236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Quadratic w.r.t z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16" y="5029200"/>
            <a:ext cx="39147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9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 solution</a:t>
            </a:r>
          </a:p>
          <a:p>
            <a:pPr lvl="1"/>
            <a:r>
              <a:rPr lang="en-US" dirty="0" smtClean="0"/>
              <a:t>Defining two auxiliary function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854099"/>
            <a:ext cx="2381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348162"/>
            <a:ext cx="2324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3"/>
          <a:stretch/>
        </p:blipFill>
        <p:spPr bwMode="auto">
          <a:xfrm>
            <a:off x="2752725" y="4418238"/>
            <a:ext cx="3800475" cy="6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294538"/>
            <a:ext cx="21526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00674"/>
            <a:ext cx="65341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0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absolute value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40429"/>
            <a:ext cx="31337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4" y="3352800"/>
            <a:ext cx="1781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" y="4343400"/>
            <a:ext cx="3990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48175"/>
            <a:ext cx="26098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6096000" y="1489703"/>
            <a:ext cx="2774757" cy="2310772"/>
            <a:chOff x="6096000" y="1489703"/>
            <a:chExt cx="2774757" cy="231077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391400" y="1828800"/>
              <a:ext cx="0" cy="1971675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96000" y="2814637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91325" y="2057400"/>
              <a:ext cx="1590675" cy="137160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91325" y="2057400"/>
              <a:ext cx="878185" cy="757237"/>
            </a:xfrm>
            <a:prstGeom prst="line">
              <a:avLst/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645329" y="2068286"/>
              <a:ext cx="878185" cy="757237"/>
            </a:xfrm>
            <a:prstGeom prst="line">
              <a:avLst/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2645053"/>
              <a:ext cx="183957" cy="248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160" y="2893055"/>
              <a:ext cx="2667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214" y="1489703"/>
              <a:ext cx="528636" cy="36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68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absolute value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0"/>
            <a:ext cx="6096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429125"/>
            <a:ext cx="82105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31" y="5219700"/>
            <a:ext cx="6953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02" y="6286500"/>
            <a:ext cx="4400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40429"/>
            <a:ext cx="31337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60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201</Words>
  <Application>Microsoft Office PowerPoint</Application>
  <PresentationFormat>On-screen Show (4:3)</PresentationFormat>
  <Paragraphs>67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Multi-Terrain Locomotion  of  Lizard Robot</vt:lpstr>
      <vt:lpstr> </vt:lpstr>
      <vt:lpstr>Water Contact</vt:lpstr>
      <vt:lpstr>Water Contact</vt:lpstr>
      <vt:lpstr>Water Contact</vt:lpstr>
      <vt:lpstr>Water Contact</vt:lpstr>
      <vt:lpstr>Water Contact</vt:lpstr>
      <vt:lpstr>Water Contact</vt:lpstr>
      <vt:lpstr>Water Contact</vt:lpstr>
      <vt:lpstr>Water Contact</vt:lpstr>
      <vt:lpstr>CPG Network</vt:lpstr>
      <vt:lpstr>CPG Network</vt:lpstr>
      <vt:lpstr>CPG Network</vt:lpstr>
      <vt:lpstr>CPG Network</vt:lpstr>
      <vt:lpstr>CPG Network</vt:lpstr>
      <vt:lpstr>CPG Network</vt:lpstr>
      <vt:lpstr>CPG Network</vt:lpstr>
      <vt:lpstr>CPG Network</vt:lpstr>
      <vt:lpstr>CPG Network</vt:lpstr>
      <vt:lpstr>Questions?</vt:lpstr>
      <vt:lpstr>PowerPoint Presentation</vt:lpstr>
      <vt:lpstr>CPG Network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Metti</dc:creator>
  <cp:lastModifiedBy>Metti</cp:lastModifiedBy>
  <cp:revision>20</cp:revision>
  <dcterms:created xsi:type="dcterms:W3CDTF">2006-08-16T00:00:00Z</dcterms:created>
  <dcterms:modified xsi:type="dcterms:W3CDTF">2013-03-22T16:51:14Z</dcterms:modified>
</cp:coreProperties>
</file>