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665" r:id="rId2"/>
    <p:sldId id="667" r:id="rId3"/>
    <p:sldId id="668" r:id="rId4"/>
    <p:sldId id="688" r:id="rId5"/>
    <p:sldId id="689" r:id="rId6"/>
    <p:sldId id="690" r:id="rId7"/>
    <p:sldId id="691" r:id="rId8"/>
    <p:sldId id="669" r:id="rId9"/>
    <p:sldId id="670" r:id="rId10"/>
    <p:sldId id="671" r:id="rId11"/>
    <p:sldId id="672" r:id="rId12"/>
    <p:sldId id="673" r:id="rId13"/>
    <p:sldId id="674" r:id="rId14"/>
    <p:sldId id="686" r:id="rId15"/>
    <p:sldId id="675" r:id="rId16"/>
    <p:sldId id="676" r:id="rId17"/>
    <p:sldId id="677" r:id="rId18"/>
    <p:sldId id="695" r:id="rId19"/>
    <p:sldId id="696" r:id="rId20"/>
    <p:sldId id="705" r:id="rId21"/>
    <p:sldId id="704" r:id="rId22"/>
    <p:sldId id="706" r:id="rId23"/>
    <p:sldId id="678" r:id="rId24"/>
    <p:sldId id="679" r:id="rId25"/>
    <p:sldId id="698" r:id="rId26"/>
    <p:sldId id="680" r:id="rId27"/>
    <p:sldId id="681" r:id="rId28"/>
    <p:sldId id="682" r:id="rId29"/>
    <p:sldId id="683" r:id="rId30"/>
    <p:sldId id="684" r:id="rId31"/>
    <p:sldId id="685" r:id="rId32"/>
    <p:sldId id="707" r:id="rId33"/>
  </p:sldIdLst>
  <p:sldSz cx="9144000" cy="6858000" type="screen4x3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216" autoAdjust="0"/>
    <p:restoredTop sz="92478" autoAdjust="0"/>
  </p:normalViewPr>
  <p:slideViewPr>
    <p:cSldViewPr>
      <p:cViewPr varScale="1">
        <p:scale>
          <a:sx n="60" d="100"/>
          <a:sy n="60" d="100"/>
        </p:scale>
        <p:origin x="712" y="28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840" y="-66"/>
      </p:cViewPr>
      <p:guideLst>
        <p:guide orient="horz" pos="3025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1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B2971E53-7439-C045-8EB6-57DA60A3B2D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60888"/>
            <a:ext cx="5367337" cy="431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00437" tIns="50221" rIns="100437" bIns="502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41F2F0B8-44CA-4045-ACE5-C9C070469CB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1B734C57-8139-4D76-9BAF-AB3868C5B8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2313"/>
            <a:ext cx="4795837" cy="3597275"/>
          </a:xfrm>
          <a:solidFill>
            <a:srgbClr val="FFFFFF"/>
          </a:solidFill>
          <a:ln/>
        </p:spPr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1B2B8AEB-C750-4AA9-B438-13484E666C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80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4999" tIns="47495" rIns="94999" bIns="47495"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>
            <a:extLst>
              <a:ext uri="{FF2B5EF4-FFF2-40B4-BE49-F238E27FC236}">
                <a16:creationId xmlns:a16="http://schemas.microsoft.com/office/drawing/2014/main" id="{046F7D96-DBD1-4512-B81F-EFBD650983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Notes Placeholder 2">
            <a:extLst>
              <a:ext uri="{FF2B5EF4-FFF2-40B4-BE49-F238E27FC236}">
                <a16:creationId xmlns:a16="http://schemas.microsoft.com/office/drawing/2014/main" id="{68095217-7344-4B9D-BF3E-5B6F24B9F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4A7715B-3EED-4D9A-8042-F902952BB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ACFA483-D3A0-4234-9AC4-9D46EC73D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2/17/2021  Intro to Data Mining, 2nd Edition</a:t>
            </a:r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D7CC452D-D431-4BDE-BC3D-ACCDC10EC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037877-22D4-4518-B762-2C2117513F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0769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0C5D9B56-54FC-4E38-837A-F397C2D54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18128C79-64A9-420D-849B-BCCFD9A55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2/17/2021  Intro to Data Mining, 2nd Edition</a:t>
            </a:r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073349FC-4E0D-4B59-B407-4B4D4CD3D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B9E794-67C4-4FA0-ABE0-2C7A272BC3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3618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E7EE6C3B-046F-4502-A640-4FF3599F4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49AD977D-4655-41F4-AABB-53FCA2633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2/17/2021  Intro to Data Mining, 2nd Edition</a:t>
            </a:r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1B9EC3F3-A6E3-49DB-A3A5-0C2A52382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F8172C-9ABA-42AC-A7F5-1448F13B19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7767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11163" y="1143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11163" y="3810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6A21EAE1-8D45-4326-B9F0-C5E6A5868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2D37993C-0E43-4CD7-8B6D-DFCE80EB1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2/17/2021  Intro to Data Mining, 2nd Edition</a:t>
            </a:r>
            <a:endParaRPr lang="en-US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308150A7-1CBC-4EB6-9C9C-3AB51797F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50FF63-20C6-4237-9B92-454F1B500E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6333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01325DDF-F0E6-45F8-A83D-1ED42C49A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2CD11F3D-1DE5-40A6-8B8F-EF978BBCA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2/17/2021  Intro to Data Mining, 2nd Edition</a:t>
            </a:r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47A29662-B91F-4186-87C8-244050184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ACFB14-6A49-4336-A9DC-E7274D22C5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7453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FADEAE0B-55AE-456D-8272-BDED1ECD5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E744806-7769-4A80-B73E-D7FFEDCD2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29565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2/17/2021  Intro to Data Mining, 2nd Edition</a:t>
            </a:r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98235EC3-8ACC-4F36-A342-90A7F754F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818DB0-E25E-4CD0-82AB-18A1BC6784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4077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E76F3499-D09E-49C2-AFC4-2A0055D6A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39285F3-A517-4328-ABB9-BF375CAED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2/17/2021  Intro to Data Mining, 2nd Edition</a:t>
            </a:r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066A2CDD-C1A4-4F2E-BA48-9853A732A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0D2EDD-2B52-4896-9DDB-6711503A551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8498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AF4DFD67-D3F6-4DAD-AF87-D2E85A4AD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B47332CA-9132-4245-9355-DCD3C01AB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2/17/2021  Intro to Data Mining, 2nd Edition</a:t>
            </a:r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7AAF1E6-A849-4926-B976-874463177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FA3555-875B-4372-ABAC-3D5E23D693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3326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B19E3214-5999-4697-A1E0-C0D7495E1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07D15390-0297-4573-99B3-DBCA6315C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2/17/2021  Intro to Data Mining, 2nd Edition</a:t>
            </a:r>
            <a:endParaRPr lang="en-US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C836E07B-3F66-4E11-9602-C56AA5CCD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96B36A-F39C-4F3F-A9B2-6FD1A176AC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446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5DB3E-A96C-4D1B-9AB2-D0A3DAB0F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F01D8A-A47E-452D-822C-8F8ED4582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2/17/2021  Intro to Data Mining, 2nd Edition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F2AD66-022A-4F63-92AD-E166A4FDD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0C4350-8974-4ADC-9B8D-C06D93D944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527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6CB18E54-7232-4697-A096-82E19E3F2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02DB9027-05AE-4BBE-BA9F-E5A4F2A02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2/17/2021  Intro to Data Mining, 2nd Edition</a:t>
            </a:r>
            <a:endParaRPr lang="en-US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4E1937F1-18A5-4C5B-9935-A0356B25B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8C401C-EE02-443C-8CB0-2C06CDD00D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3781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082C298B-2425-406C-934C-1B49ACEE6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B7F67708-6476-49C4-B889-9548E8EDF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2/17/2021  Intro to Data Mining, 2nd Edition</a:t>
            </a:r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6CADFF1-8E32-43D6-A5A4-A23564A32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1DEBD5-F594-4E33-9F03-AB95476300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7182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4E02C71C-DC23-46B7-A379-9FB1464E5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1EE2F2E9-7564-4D08-9E8F-AFA025769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2/17/2021  Intro to Data Mining, 2nd Edition</a:t>
            </a:r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D4601FF8-42FE-4556-BF36-029051412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37F771-3E71-449B-BA24-59F0296205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2640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BC54AB2-903B-4F8E-997F-C71752A2A4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5A1D6B5-6FC4-4C09-A55C-429CFC9BE8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 Third Level</a:t>
            </a:r>
          </a:p>
        </p:txBody>
      </p:sp>
      <p:grpSp>
        <p:nvGrpSpPr>
          <p:cNvPr id="1028" name="Group 16">
            <a:extLst>
              <a:ext uri="{FF2B5EF4-FFF2-40B4-BE49-F238E27FC236}">
                <a16:creationId xmlns:a16="http://schemas.microsoft.com/office/drawing/2014/main" id="{8FEB0D6D-A9F7-403C-B3C1-B58C39BE68D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30" name="Rectangle 17">
              <a:extLst>
                <a:ext uri="{FF2B5EF4-FFF2-40B4-BE49-F238E27FC236}">
                  <a16:creationId xmlns:a16="http://schemas.microsoft.com/office/drawing/2014/main" id="{281C7C49-F2E1-1246-B5C7-A0D4C498F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031" name="Rectangle 18">
              <a:extLst>
                <a:ext uri="{FF2B5EF4-FFF2-40B4-BE49-F238E27FC236}">
                  <a16:creationId xmlns:a16="http://schemas.microsoft.com/office/drawing/2014/main" id="{F2CB6532-56E1-4C4C-8C62-DDD808175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E197EB-C9FB-904B-80A8-2022248AE0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CFF1A1-5F47-7F43-9B64-81E3A2F20A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219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smtClean="0"/>
              <a:t>2/17/2021  Intro to Data Mining, 2nd Edition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F9AED-3B23-0E41-AEAB-DB98D85130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BD44861A-52C0-4055-BC69-72BE0F2F48C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3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</p:sldLayoutIdLst>
  <p:hf hdr="0" dt="0"/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anose="05000000000000000000" pitchFamily="2" charset="2"/>
        <a:buChar char="u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16.emf"/><Relationship Id="rId3" Type="http://schemas.openxmlformats.org/officeDocument/2006/relationships/image" Target="../media/image12.wmf"/><Relationship Id="rId7" Type="http://schemas.openxmlformats.org/officeDocument/2006/relationships/image" Target="../media/image13.emf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5.emf"/><Relationship Id="rId5" Type="http://schemas.openxmlformats.org/officeDocument/2006/relationships/image" Target="../media/image11.e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21.emf"/><Relationship Id="rId3" Type="http://schemas.openxmlformats.org/officeDocument/2006/relationships/image" Target="../media/image22.wmf"/><Relationship Id="rId7" Type="http://schemas.openxmlformats.org/officeDocument/2006/relationships/image" Target="../media/image18.emf"/><Relationship Id="rId12" Type="http://schemas.openxmlformats.org/officeDocument/2006/relationships/oleObject" Target="../embeddings/oleObject1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20.emf"/><Relationship Id="rId5" Type="http://schemas.openxmlformats.org/officeDocument/2006/relationships/image" Target="../media/image17.e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9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>
            <a:extLst>
              <a:ext uri="{FF2B5EF4-FFF2-40B4-BE49-F238E27FC236}">
                <a16:creationId xmlns:a16="http://schemas.microsoft.com/office/drawing/2014/main" id="{587B1268-7E38-4534-A658-42D42EFF8C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-152400"/>
            <a:ext cx="8763000" cy="838200"/>
          </a:xfrm>
        </p:spPr>
        <p:txBody>
          <a:bodyPr/>
          <a:lstStyle/>
          <a:p>
            <a:r>
              <a:rPr lang="en-US" altLang="en-US"/>
              <a:t>Data Mining</a:t>
            </a:r>
            <a:endParaRPr lang="en-US" altLang="en-US" sz="2800"/>
          </a:p>
        </p:txBody>
      </p:sp>
      <p:sp>
        <p:nvSpPr>
          <p:cNvPr id="4099" name="Rectangle 1027">
            <a:extLst>
              <a:ext uri="{FF2B5EF4-FFF2-40B4-BE49-F238E27FC236}">
                <a16:creationId xmlns:a16="http://schemas.microsoft.com/office/drawing/2014/main" id="{F66442BA-5953-4926-A18C-9B3949130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08213"/>
            <a:ext cx="8229600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3200" b="0"/>
              <a:t>Ensemble Techniques</a:t>
            </a:r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n-US" sz="3200" b="0"/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Pct val="60000"/>
              <a:buFont typeface="Monotype Sorts" pitchFamily="2" charset="2"/>
              <a:buNone/>
            </a:pPr>
            <a:r>
              <a:rPr lang="en-US" altLang="en-US" sz="3200" b="0" smtClean="0">
                <a:solidFill>
                  <a:srgbClr val="000000"/>
                </a:solidFill>
              </a:rPr>
              <a:t>Introduction to Data Mining, 2</a:t>
            </a:r>
            <a:r>
              <a:rPr lang="en-US" altLang="en-US" sz="3200" b="0" baseline="30000" smtClean="0">
                <a:solidFill>
                  <a:srgbClr val="000000"/>
                </a:solidFill>
              </a:rPr>
              <a:t>nd</a:t>
            </a:r>
            <a:r>
              <a:rPr lang="en-US" altLang="en-US" sz="3200" b="0" smtClean="0">
                <a:solidFill>
                  <a:srgbClr val="000000"/>
                </a:solidFill>
              </a:rPr>
              <a:t> Edition</a:t>
            </a:r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Pct val="60000"/>
              <a:buFont typeface="Monotype Sorts" pitchFamily="2" charset="2"/>
              <a:buNone/>
            </a:pPr>
            <a:r>
              <a:rPr lang="en-US" altLang="en-US" sz="3200" b="0" smtClean="0">
                <a:solidFill>
                  <a:srgbClr val="000000"/>
                </a:solidFill>
              </a:rPr>
              <a:t>by</a:t>
            </a:r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Pct val="60000"/>
              <a:buFont typeface="Monotype Sorts" pitchFamily="2" charset="2"/>
              <a:buNone/>
            </a:pPr>
            <a:r>
              <a:rPr lang="en-US" altLang="en-US" sz="3200" b="0" smtClean="0">
                <a:solidFill>
                  <a:srgbClr val="000000"/>
                </a:solidFill>
              </a:rPr>
              <a:t>Tan, Steinbach, Karpatne, Kumar</a:t>
            </a:r>
            <a:endParaRPr lang="en-US" altLang="en-US" sz="1400" b="0" smtClean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000" b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9CA434-F76A-E24E-8473-88CE9EBD1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949DAE8-57A4-4F78-BFC3-E1B90C3EEB30}" type="slidenum">
              <a:rPr lang="en-US" altLang="en-US" sz="1200">
                <a:solidFill>
                  <a:srgbClr val="898989"/>
                </a:solidFill>
              </a:rPr>
              <a:pPr/>
              <a:t>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257590-54E7-4A52-B296-2CBDB067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2/17/2021  Intro to Data Mining, 2nd Edition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BCEBE6F2-EA68-4B04-AA31-6E0DA60C84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Bagging (Bootstrap AGGregatING)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8715C23C-06AB-4189-A0C9-F408801311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Bootstrap sampling: sampling with replacement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Build classifier on each bootstrap sample</a:t>
            </a:r>
          </a:p>
          <a:p>
            <a:endParaRPr lang="en-US" altLang="en-US" sz="1000"/>
          </a:p>
          <a:p>
            <a:r>
              <a:rPr lang="en-US" altLang="en-US"/>
              <a:t>Probability of a training instance being selected in a bootstrap sample is: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400"/>
              <a:t>1 – (1 - 1/n)</a:t>
            </a:r>
            <a:r>
              <a:rPr lang="en-US" altLang="en-US" sz="2400" baseline="30000"/>
              <a:t>n </a:t>
            </a:r>
            <a:r>
              <a:rPr lang="en-US" altLang="en-US" sz="2400"/>
              <a:t> (n: number of training instances)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400"/>
              <a:t>~0.632 when n is large </a:t>
            </a:r>
          </a:p>
          <a:p>
            <a:pPr lvl="1"/>
            <a:endParaRPr lang="en-US" altLang="en-US" baseline="30000"/>
          </a:p>
        </p:txBody>
      </p:sp>
      <p:pic>
        <p:nvPicPr>
          <p:cNvPr id="15364" name="Picture 289">
            <a:extLst>
              <a:ext uri="{FF2B5EF4-FFF2-40B4-BE49-F238E27FC236}">
                <a16:creationId xmlns:a16="http://schemas.microsoft.com/office/drawing/2014/main" id="{9190130D-032C-4DB7-A8E0-BBF883865269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2271713"/>
            <a:ext cx="7239000" cy="852487"/>
          </a:xfr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B76F1-B9BF-5346-9896-02AF21BD3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3553E86-C845-4860-976A-EE109BEBF044}" type="slidenum">
              <a:rPr lang="en-US" altLang="en-US" sz="1200">
                <a:solidFill>
                  <a:srgbClr val="898989"/>
                </a:solidFill>
              </a:rPr>
              <a:pPr/>
              <a:t>10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6E4145F-A78B-4EC4-BAA0-ECCD63B63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2/17/2021  Intro to Data Mining, 2nd Edition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FB0830B1-1991-4C9D-A87E-FB5989D71A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Bagging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81BD57-97E9-E844-8CEC-A00830AE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F5FFEA1-1E1F-43D9-9FE2-7F97A73DB2BA}" type="slidenum">
              <a:rPr lang="en-US" altLang="en-US" sz="1200">
                <a:solidFill>
                  <a:srgbClr val="898989"/>
                </a:solidFill>
              </a:rPr>
              <a:pPr/>
              <a:t>11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16388" name="Picture 6">
            <a:extLst>
              <a:ext uri="{FF2B5EF4-FFF2-40B4-BE49-F238E27FC236}">
                <a16:creationId xmlns:a16="http://schemas.microsoft.com/office/drawing/2014/main" id="{BC6E3B61-8B02-4A89-ACD5-776CE9693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57400"/>
            <a:ext cx="896302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3EC17F-B597-4533-ABD0-6F66CD18C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2/17/2021  Intro to Data Mining, 2nd Edition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63EFEAAC-4BAE-4298-9C7C-5BE3598B04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Bagging Example</a:t>
            </a:r>
          </a:p>
        </p:txBody>
      </p:sp>
      <p:sp>
        <p:nvSpPr>
          <p:cNvPr id="26626" name="Rectangle 9">
            <a:extLst>
              <a:ext uri="{FF2B5EF4-FFF2-40B4-BE49-F238E27FC236}">
                <a16:creationId xmlns:a16="http://schemas.microsoft.com/office/drawing/2014/main" id="{7BBD9E51-9546-9242-BBB5-A4467432CA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400" dirty="0"/>
              <a:t>Consider 1-dimensional data set:</a:t>
            </a:r>
          </a:p>
          <a:p>
            <a:pPr>
              <a:defRPr/>
            </a:pPr>
            <a:endParaRPr lang="en-US" altLang="en-US" sz="2400" dirty="0"/>
          </a:p>
          <a:p>
            <a:pPr>
              <a:defRPr/>
            </a:pPr>
            <a:endParaRPr lang="en-US" altLang="en-US" sz="2400" dirty="0"/>
          </a:p>
          <a:p>
            <a:pPr marL="0" indent="0">
              <a:buFont typeface="Monotype Sorts" pitchFamily="2" charset="2"/>
              <a:buNone/>
              <a:defRPr/>
            </a:pPr>
            <a:endParaRPr lang="en-US" altLang="en-US" sz="2400" dirty="0"/>
          </a:p>
          <a:p>
            <a:pPr>
              <a:defRPr/>
            </a:pPr>
            <a:endParaRPr lang="en-US" altLang="en-US" sz="2400" dirty="0"/>
          </a:p>
          <a:p>
            <a:pPr>
              <a:defRPr/>
            </a:pPr>
            <a:r>
              <a:rPr lang="en-US" altLang="en-US" sz="2400" dirty="0"/>
              <a:t>Classifier is a decision stump (decision tree of size 1)</a:t>
            </a:r>
          </a:p>
          <a:p>
            <a:pPr lvl="1">
              <a:defRPr/>
            </a:pPr>
            <a:r>
              <a:rPr lang="en-US" altLang="en-US" sz="2400" dirty="0"/>
              <a:t>Decision rule:  	x </a:t>
            </a:r>
            <a:r>
              <a:rPr lang="en-US" altLang="en-US" sz="2400" dirty="0">
                <a:sym typeface="Symbol" pitchFamily="2" charset="2"/>
              </a:rPr>
              <a:t> k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itchFamily="2" charset="2"/>
              </a:rPr>
              <a:t>versus </a:t>
            </a:r>
            <a:r>
              <a:rPr lang="en-US" altLang="en-US" sz="2400" dirty="0"/>
              <a:t>x &gt; k</a:t>
            </a:r>
          </a:p>
          <a:p>
            <a:pPr lvl="1">
              <a:defRPr/>
            </a:pPr>
            <a:r>
              <a:rPr lang="en-US" altLang="en-US" sz="2400" dirty="0"/>
              <a:t>Split point k is chosen based on entropy</a:t>
            </a:r>
          </a:p>
        </p:txBody>
      </p:sp>
      <p:graphicFrame>
        <p:nvGraphicFramePr>
          <p:cNvPr id="17412" name="Object 2">
            <a:extLst>
              <a:ext uri="{FF2B5EF4-FFF2-40B4-BE49-F238E27FC236}">
                <a16:creationId xmlns:a16="http://schemas.microsoft.com/office/drawing/2014/main" id="{AA6DEC1B-2B6C-46F9-8797-253A852F941A}"/>
              </a:ext>
            </a:extLst>
          </p:cNvPr>
          <p:cNvGraphicFramePr>
            <a:graphicFrameLocks noGrp="1" noChangeAspect="1"/>
          </p:cNvGraphicFramePr>
          <p:nvPr>
            <p:ph idx="4294967295"/>
          </p:nvPr>
        </p:nvGraphicFramePr>
        <p:xfrm>
          <a:off x="628650" y="1676400"/>
          <a:ext cx="7491413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9" name="Visio" r:id="rId3" imgW="6270295" imgH="1004995" progId="Visio.Drawing.6">
                  <p:embed/>
                </p:oleObj>
              </mc:Choice>
              <mc:Fallback>
                <p:oleObj name="Visio" r:id="rId3" imgW="6270295" imgH="1004995" progId="Visio.Drawing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1676400"/>
                        <a:ext cx="7491413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Oval 10">
            <a:extLst>
              <a:ext uri="{FF2B5EF4-FFF2-40B4-BE49-F238E27FC236}">
                <a16:creationId xmlns:a16="http://schemas.microsoft.com/office/drawing/2014/main" id="{CB1E402A-B70E-438B-AA64-AE6AF294A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891088"/>
            <a:ext cx="1295400" cy="685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x </a:t>
            </a:r>
            <a:r>
              <a:rPr lang="en-US" altLang="en-US" sz="1400">
                <a:sym typeface="Symbol" panose="05050102010706020507" pitchFamily="18" charset="2"/>
              </a:rPr>
              <a:t> k</a:t>
            </a:r>
          </a:p>
        </p:txBody>
      </p:sp>
      <p:sp>
        <p:nvSpPr>
          <p:cNvPr id="17414" name="Line 11">
            <a:extLst>
              <a:ext uri="{FF2B5EF4-FFF2-40B4-BE49-F238E27FC236}">
                <a16:creationId xmlns:a16="http://schemas.microsoft.com/office/drawing/2014/main" id="{4E886F02-2684-4848-9023-1FEFE7972E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5576888"/>
            <a:ext cx="762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5" name="Line 12">
            <a:extLst>
              <a:ext uri="{FF2B5EF4-FFF2-40B4-BE49-F238E27FC236}">
                <a16:creationId xmlns:a16="http://schemas.microsoft.com/office/drawing/2014/main" id="{238B140D-85D9-4BFE-A728-5981B361F6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5576888"/>
            <a:ext cx="838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6" name="Text Box 13">
            <a:extLst>
              <a:ext uri="{FF2B5EF4-FFF2-40B4-BE49-F238E27FC236}">
                <a16:creationId xmlns:a16="http://schemas.microsoft.com/office/drawing/2014/main" id="{E716B233-E0C6-40B3-A5B8-F4B22D9FE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957888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50000"/>
              </a:spcAft>
              <a:buClrTx/>
              <a:buSzTx/>
              <a:buFontTx/>
              <a:buNone/>
            </a:pPr>
            <a:r>
              <a:rPr lang="en-US" altLang="en-US" sz="1800"/>
              <a:t>y</a:t>
            </a:r>
            <a:r>
              <a:rPr lang="en-US" altLang="en-US" sz="1800" baseline="-25000"/>
              <a:t>left</a:t>
            </a:r>
            <a:endParaRPr lang="en-US" altLang="en-US" sz="1800"/>
          </a:p>
        </p:txBody>
      </p:sp>
      <p:sp>
        <p:nvSpPr>
          <p:cNvPr id="17417" name="Text Box 14">
            <a:extLst>
              <a:ext uri="{FF2B5EF4-FFF2-40B4-BE49-F238E27FC236}">
                <a16:creationId xmlns:a16="http://schemas.microsoft.com/office/drawing/2014/main" id="{D7CC8EED-2893-4B48-AE69-81A3475107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957888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50000"/>
              </a:spcAft>
              <a:buClrTx/>
              <a:buSzTx/>
              <a:buFontTx/>
              <a:buNone/>
            </a:pPr>
            <a:r>
              <a:rPr lang="en-US" altLang="en-US" sz="1800"/>
              <a:t>y</a:t>
            </a:r>
            <a:r>
              <a:rPr lang="en-US" altLang="en-US" sz="1800" baseline="-25000"/>
              <a:t>right</a:t>
            </a:r>
            <a:endParaRPr lang="en-US" altLang="en-US" sz="1800"/>
          </a:p>
        </p:txBody>
      </p:sp>
      <p:sp>
        <p:nvSpPr>
          <p:cNvPr id="17418" name="Text Box 15">
            <a:extLst>
              <a:ext uri="{FF2B5EF4-FFF2-40B4-BE49-F238E27FC236}">
                <a16:creationId xmlns:a16="http://schemas.microsoft.com/office/drawing/2014/main" id="{7112105F-6692-4F2C-A2ED-32183B886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486400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50000"/>
              </a:spcAft>
              <a:buClrTx/>
              <a:buSzTx/>
              <a:buFontTx/>
              <a:buNone/>
            </a:pPr>
            <a:r>
              <a:rPr lang="en-US" altLang="en-US" sz="1600"/>
              <a:t>True</a:t>
            </a:r>
          </a:p>
        </p:txBody>
      </p:sp>
      <p:sp>
        <p:nvSpPr>
          <p:cNvPr id="17419" name="Text Box 16">
            <a:extLst>
              <a:ext uri="{FF2B5EF4-FFF2-40B4-BE49-F238E27FC236}">
                <a16:creationId xmlns:a16="http://schemas.microsoft.com/office/drawing/2014/main" id="{4A090B32-F234-4212-9A2C-2D6D4B584F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4864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50000"/>
              </a:spcAft>
              <a:buClrTx/>
              <a:buSzTx/>
              <a:buFontTx/>
              <a:buNone/>
            </a:pPr>
            <a:r>
              <a:rPr lang="en-US" altLang="en-US" sz="1600"/>
              <a:t>False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B5C03-5497-9D46-A54F-C83D1BD55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F44943F-6D05-4BEC-99C7-C167F8B319E8}" type="slidenum">
              <a:rPr lang="en-US" altLang="en-US" sz="1200">
                <a:solidFill>
                  <a:srgbClr val="898989"/>
                </a:solidFill>
              </a:rPr>
              <a:pPr/>
              <a:t>12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3753347-C7E2-4A8A-AB22-54886A66C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2/17/2021  Intro to Data Mining, 2nd Edition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0B5EDC04-6719-4C0F-A15A-9121AE6F7224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altLang="en-US"/>
              <a:t>Bagging Example</a:t>
            </a:r>
          </a:p>
        </p:txBody>
      </p:sp>
      <p:pic>
        <p:nvPicPr>
          <p:cNvPr id="18435" name="Picture 866">
            <a:extLst>
              <a:ext uri="{FF2B5EF4-FFF2-40B4-BE49-F238E27FC236}">
                <a16:creationId xmlns:a16="http://schemas.microsoft.com/office/drawing/2014/main" id="{BCE32D27-92DA-4639-9634-5C81EFFD23A0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219200"/>
            <a:ext cx="6705600" cy="4778375"/>
          </a:xfrm>
          <a:noFill/>
        </p:spPr>
      </p:pic>
      <p:graphicFrame>
        <p:nvGraphicFramePr>
          <p:cNvPr id="18436" name="Object 2">
            <a:extLst>
              <a:ext uri="{FF2B5EF4-FFF2-40B4-BE49-F238E27FC236}">
                <a16:creationId xmlns:a16="http://schemas.microsoft.com/office/drawing/2014/main" id="{C2268AE7-F6FF-4F1E-A642-BF698711DA44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7315200" y="1447800"/>
          <a:ext cx="1500188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0" name="Visio" r:id="rId4" imgW="0" imgH="0" progId="Visio.Drawing.6">
                  <p:embed/>
                </p:oleObj>
              </mc:Choice>
              <mc:Fallback>
                <p:oleObj name="Visio" r:id="rId4" imgW="0" imgH="0" progId="Visio.Drawing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1447800"/>
                        <a:ext cx="1500188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Line 876">
            <a:extLst>
              <a:ext uri="{FF2B5EF4-FFF2-40B4-BE49-F238E27FC236}">
                <a16:creationId xmlns:a16="http://schemas.microsoft.com/office/drawing/2014/main" id="{BFEB687E-ED6C-41E1-8CDF-8BB7E888F5A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12192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8" name="Content Placeholder 1">
            <a:extLst>
              <a:ext uri="{FF2B5EF4-FFF2-40B4-BE49-F238E27FC236}">
                <a16:creationId xmlns:a16="http://schemas.microsoft.com/office/drawing/2014/main" id="{B40470AD-5694-4FF0-BBBC-AF59D59CAAC1}"/>
              </a:ext>
            </a:extLst>
          </p:cNvPr>
          <p:cNvSpPr>
            <a:spLocks noGrp="1" noChangeArrowheads="1"/>
          </p:cNvSpPr>
          <p:nvPr>
            <p:ph sz="quarter" idx="3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8439" name="Content Placeholder 2">
            <a:extLst>
              <a:ext uri="{FF2B5EF4-FFF2-40B4-BE49-F238E27FC236}">
                <a16:creationId xmlns:a16="http://schemas.microsoft.com/office/drawing/2014/main" id="{8047E351-2866-4FAA-909C-9CAB2E9F10EB}"/>
              </a:ext>
            </a:extLst>
          </p:cNvPr>
          <p:cNvSpPr>
            <a:spLocks noGrp="1" noChangeArrowheads="1"/>
          </p:cNvSpPr>
          <p:nvPr>
            <p:ph sz="quarter" idx="4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8440" name="Rectangle 3">
            <a:extLst>
              <a:ext uri="{FF2B5EF4-FFF2-40B4-BE49-F238E27FC236}">
                <a16:creationId xmlns:a16="http://schemas.microsoft.com/office/drawing/2014/main" id="{E1349DD3-09FA-48D8-A726-8B157C1CC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133600"/>
            <a:ext cx="7772400" cy="403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96F2A-7034-B541-B8DF-D3B805933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64C8E8B-C6D8-4ACC-95AA-F12D6F7859E0}" type="slidenum">
              <a:rPr lang="en-US" altLang="en-US" sz="1200">
                <a:solidFill>
                  <a:srgbClr val="898989"/>
                </a:solidFill>
              </a:rPr>
              <a:pPr/>
              <a:t>13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49E034-806A-4997-B6ED-5079BF812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2/17/2021  Intro to Data Mining, 2nd Edition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A9114E08-3496-4264-8E5F-01DCF1260000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altLang="en-US"/>
              <a:t>Bagging Example</a:t>
            </a:r>
          </a:p>
        </p:txBody>
      </p:sp>
      <p:pic>
        <p:nvPicPr>
          <p:cNvPr id="19459" name="Picture 866">
            <a:extLst>
              <a:ext uri="{FF2B5EF4-FFF2-40B4-BE49-F238E27FC236}">
                <a16:creationId xmlns:a16="http://schemas.microsoft.com/office/drawing/2014/main" id="{82B9D388-0DC9-4599-862F-EEBE85F5DB9A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219200"/>
            <a:ext cx="6705600" cy="4778375"/>
          </a:xfrm>
          <a:noFill/>
        </p:spPr>
      </p:pic>
      <p:graphicFrame>
        <p:nvGraphicFramePr>
          <p:cNvPr id="19460" name="Object 2">
            <a:extLst>
              <a:ext uri="{FF2B5EF4-FFF2-40B4-BE49-F238E27FC236}">
                <a16:creationId xmlns:a16="http://schemas.microsoft.com/office/drawing/2014/main" id="{BD2D980F-1378-4E21-9111-BBE158FA3A56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7315200" y="1447800"/>
          <a:ext cx="1500188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7" name="Visio" r:id="rId4" imgW="0" imgH="0" progId="Visio.Drawing.6">
                  <p:embed/>
                </p:oleObj>
              </mc:Choice>
              <mc:Fallback>
                <p:oleObj name="Visio" r:id="rId4" imgW="0" imgH="0" progId="Visio.Drawing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1447800"/>
                        <a:ext cx="1500188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3">
            <a:extLst>
              <a:ext uri="{FF2B5EF4-FFF2-40B4-BE49-F238E27FC236}">
                <a16:creationId xmlns:a16="http://schemas.microsoft.com/office/drawing/2014/main" id="{5AAA9076-84B7-49B4-A447-AAFD7B40E5B7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7315200" y="2438400"/>
          <a:ext cx="140017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8" name="Visio" r:id="rId6" imgW="0" imgH="0" progId="Visio.Drawing.6">
                  <p:embed/>
                </p:oleObj>
              </mc:Choice>
              <mc:Fallback>
                <p:oleObj name="Visio" r:id="rId6" imgW="0" imgH="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438400"/>
                        <a:ext cx="1400175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4">
            <a:extLst>
              <a:ext uri="{FF2B5EF4-FFF2-40B4-BE49-F238E27FC236}">
                <a16:creationId xmlns:a16="http://schemas.microsoft.com/office/drawing/2014/main" id="{DFFAA0F9-2B1C-4079-9B7F-CE34701E41F0}"/>
              </a:ext>
            </a:extLst>
          </p:cNvPr>
          <p:cNvGraphicFramePr>
            <a:graphicFrameLocks noGrp="1" noChangeAspect="1"/>
          </p:cNvGraphicFramePr>
          <p:nvPr>
            <p:ph sz="quarter" idx="4"/>
          </p:nvPr>
        </p:nvGraphicFramePr>
        <p:xfrm>
          <a:off x="7315200" y="3429000"/>
          <a:ext cx="1500188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9" name="Visio" r:id="rId8" imgW="0" imgH="0" progId="Visio.Drawing.6">
                  <p:embed/>
                </p:oleObj>
              </mc:Choice>
              <mc:Fallback>
                <p:oleObj name="Visio" r:id="rId8" imgW="0" imgH="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3429000"/>
                        <a:ext cx="1500188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5">
            <a:extLst>
              <a:ext uri="{FF2B5EF4-FFF2-40B4-BE49-F238E27FC236}">
                <a16:creationId xmlns:a16="http://schemas.microsoft.com/office/drawing/2014/main" id="{63A22DF1-6433-4687-BF1F-9DD5A07EA6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5200" y="4419600"/>
          <a:ext cx="140017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0" name="Visio" r:id="rId10" imgW="0" imgH="0" progId="Visio.Drawing.6">
                  <p:embed/>
                </p:oleObj>
              </mc:Choice>
              <mc:Fallback>
                <p:oleObj name="Visio" r:id="rId10" imgW="0" imgH="0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4419600"/>
                        <a:ext cx="1400175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6">
            <a:extLst>
              <a:ext uri="{FF2B5EF4-FFF2-40B4-BE49-F238E27FC236}">
                <a16:creationId xmlns:a16="http://schemas.microsoft.com/office/drawing/2014/main" id="{BF36DF10-9DAD-4086-AB8D-0F4F3A43F5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5200" y="5410200"/>
          <a:ext cx="1500188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1" name="Visio" r:id="rId12" imgW="0" imgH="0" progId="Visio.Drawing.6">
                  <p:embed/>
                </p:oleObj>
              </mc:Choice>
              <mc:Fallback>
                <p:oleObj name="Visio" r:id="rId12" imgW="0" imgH="0" progId="Visio.Drawing.6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5410200"/>
                        <a:ext cx="1500188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5" name="Line 876">
            <a:extLst>
              <a:ext uri="{FF2B5EF4-FFF2-40B4-BE49-F238E27FC236}">
                <a16:creationId xmlns:a16="http://schemas.microsoft.com/office/drawing/2014/main" id="{F1C63A08-5133-43C9-B274-03209FB9B16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12192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6" name="Line 877">
            <a:extLst>
              <a:ext uri="{FF2B5EF4-FFF2-40B4-BE49-F238E27FC236}">
                <a16:creationId xmlns:a16="http://schemas.microsoft.com/office/drawing/2014/main" id="{C364D687-5925-476C-B4DC-E494FACAF9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286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7" name="Line 878">
            <a:extLst>
              <a:ext uri="{FF2B5EF4-FFF2-40B4-BE49-F238E27FC236}">
                <a16:creationId xmlns:a16="http://schemas.microsoft.com/office/drawing/2014/main" id="{AC3FAB76-2B0F-4763-B924-213E2F6BCE5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32766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8" name="Line 879">
            <a:extLst>
              <a:ext uri="{FF2B5EF4-FFF2-40B4-BE49-F238E27FC236}">
                <a16:creationId xmlns:a16="http://schemas.microsoft.com/office/drawing/2014/main" id="{4060435C-90B0-4D3B-B380-9CC6262A448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2672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9" name="Line 880">
            <a:extLst>
              <a:ext uri="{FF2B5EF4-FFF2-40B4-BE49-F238E27FC236}">
                <a16:creationId xmlns:a16="http://schemas.microsoft.com/office/drawing/2014/main" id="{EFFB2FA3-B01C-4E27-9902-DE0D3608FF7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5334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174C9-4B3E-D04B-BE1A-64F1C7310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446B01D-C57E-416B-9347-C0F1DBB0CF1F}" type="slidenum">
              <a:rPr lang="en-US" altLang="en-US" sz="1200">
                <a:solidFill>
                  <a:srgbClr val="898989"/>
                </a:solidFill>
              </a:rPr>
              <a:pPr/>
              <a:t>14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95C520-1A9C-4544-B947-5D55AB54C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2/17/2021  Intro to Data Mining, 2nd Edition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29E61E88-6D17-4759-9D0B-994645820A24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altLang="en-US"/>
              <a:t>Bagging Example</a:t>
            </a:r>
          </a:p>
        </p:txBody>
      </p:sp>
      <p:pic>
        <p:nvPicPr>
          <p:cNvPr id="20483" name="Picture 864">
            <a:extLst>
              <a:ext uri="{FF2B5EF4-FFF2-40B4-BE49-F238E27FC236}">
                <a16:creationId xmlns:a16="http://schemas.microsoft.com/office/drawing/2014/main" id="{EC0C5C91-07F9-4359-AF59-5BA4036E1684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219200"/>
            <a:ext cx="6705600" cy="4778375"/>
          </a:xfrm>
          <a:noFill/>
        </p:spPr>
      </p:pic>
      <p:graphicFrame>
        <p:nvGraphicFramePr>
          <p:cNvPr id="20484" name="Object 2">
            <a:extLst>
              <a:ext uri="{FF2B5EF4-FFF2-40B4-BE49-F238E27FC236}">
                <a16:creationId xmlns:a16="http://schemas.microsoft.com/office/drawing/2014/main" id="{6F9C5AF6-700D-431D-89E5-0EE75B6A761D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7315200" y="1420813"/>
          <a:ext cx="1560513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1" name="Visio" r:id="rId4" imgW="0" imgH="0" progId="Visio.Drawing.6">
                  <p:embed/>
                </p:oleObj>
              </mc:Choice>
              <mc:Fallback>
                <p:oleObj name="Visio" r:id="rId4" imgW="0" imgH="0" progId="Visio.Drawing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1420813"/>
                        <a:ext cx="1560513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3">
            <a:extLst>
              <a:ext uri="{FF2B5EF4-FFF2-40B4-BE49-F238E27FC236}">
                <a16:creationId xmlns:a16="http://schemas.microsoft.com/office/drawing/2014/main" id="{30302B9B-28A0-4255-954C-F8F93CFDE97B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7315200" y="2438400"/>
          <a:ext cx="1560513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2" name="Visio" r:id="rId6" imgW="0" imgH="0" progId="Visio.Drawing.6">
                  <p:embed/>
                </p:oleObj>
              </mc:Choice>
              <mc:Fallback>
                <p:oleObj name="Visio" r:id="rId6" imgW="0" imgH="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438400"/>
                        <a:ext cx="1560513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4">
            <a:extLst>
              <a:ext uri="{FF2B5EF4-FFF2-40B4-BE49-F238E27FC236}">
                <a16:creationId xmlns:a16="http://schemas.microsoft.com/office/drawing/2014/main" id="{FCE15F40-E3C5-4DF6-8F51-FDF3E1252768}"/>
              </a:ext>
            </a:extLst>
          </p:cNvPr>
          <p:cNvGraphicFramePr>
            <a:graphicFrameLocks noGrp="1" noChangeAspect="1"/>
          </p:cNvGraphicFramePr>
          <p:nvPr>
            <p:ph sz="quarter" idx="4"/>
          </p:nvPr>
        </p:nvGraphicFramePr>
        <p:xfrm>
          <a:off x="7315200" y="3429000"/>
          <a:ext cx="1560513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3" name="Visio" r:id="rId8" imgW="0" imgH="0" progId="Visio.Drawing.6">
                  <p:embed/>
                </p:oleObj>
              </mc:Choice>
              <mc:Fallback>
                <p:oleObj name="Visio" r:id="rId8" imgW="0" imgH="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3429000"/>
                        <a:ext cx="1560513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5">
            <a:extLst>
              <a:ext uri="{FF2B5EF4-FFF2-40B4-BE49-F238E27FC236}">
                <a16:creationId xmlns:a16="http://schemas.microsoft.com/office/drawing/2014/main" id="{127F635E-B805-48C2-A6B6-38FE78CF8A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5200" y="4419600"/>
          <a:ext cx="1560513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4" name="Visio" r:id="rId10" imgW="0" imgH="0" progId="Visio.Drawing.6">
                  <p:embed/>
                </p:oleObj>
              </mc:Choice>
              <mc:Fallback>
                <p:oleObj name="Visio" r:id="rId10" imgW="0" imgH="0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4419600"/>
                        <a:ext cx="1560513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6">
            <a:extLst>
              <a:ext uri="{FF2B5EF4-FFF2-40B4-BE49-F238E27FC236}">
                <a16:creationId xmlns:a16="http://schemas.microsoft.com/office/drawing/2014/main" id="{9E7EA60B-8CE0-4C12-9860-CA8FF2340F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5200" y="5410200"/>
          <a:ext cx="1500188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5" name="Visio" r:id="rId12" imgW="0" imgH="0" progId="Visio.Drawing.6">
                  <p:embed/>
                </p:oleObj>
              </mc:Choice>
              <mc:Fallback>
                <p:oleObj name="Visio" r:id="rId12" imgW="0" imgH="0" progId="Visio.Drawing.6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5410200"/>
                        <a:ext cx="1500188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9" name="Line 874">
            <a:extLst>
              <a:ext uri="{FF2B5EF4-FFF2-40B4-BE49-F238E27FC236}">
                <a16:creationId xmlns:a16="http://schemas.microsoft.com/office/drawing/2014/main" id="{482849C7-0894-413F-BE70-7A19FBD5FC73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12954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0" name="Line 875">
            <a:extLst>
              <a:ext uri="{FF2B5EF4-FFF2-40B4-BE49-F238E27FC236}">
                <a16:creationId xmlns:a16="http://schemas.microsoft.com/office/drawing/2014/main" id="{F246C501-065D-4343-8F6F-411CB8689819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2286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1" name="Line 876">
            <a:extLst>
              <a:ext uri="{FF2B5EF4-FFF2-40B4-BE49-F238E27FC236}">
                <a16:creationId xmlns:a16="http://schemas.microsoft.com/office/drawing/2014/main" id="{98424ABC-DF40-4578-AFCA-86BA86A0A36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32766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2" name="Line 877">
            <a:extLst>
              <a:ext uri="{FF2B5EF4-FFF2-40B4-BE49-F238E27FC236}">
                <a16:creationId xmlns:a16="http://schemas.microsoft.com/office/drawing/2014/main" id="{31B19AA9-BB2B-4743-B286-3ECFD41B6DE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42672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3" name="Line 878">
            <a:extLst>
              <a:ext uri="{FF2B5EF4-FFF2-40B4-BE49-F238E27FC236}">
                <a16:creationId xmlns:a16="http://schemas.microsoft.com/office/drawing/2014/main" id="{5215DD76-8B0E-41A1-BB27-E5008EBD32F5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54102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25D6B4-5748-184F-87FE-4A98C295F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8D9C453-5207-40D6-9F97-3887DAB47A38}" type="slidenum">
              <a:rPr lang="en-US" altLang="en-US" sz="1200">
                <a:solidFill>
                  <a:srgbClr val="898989"/>
                </a:solidFill>
              </a:rPr>
              <a:pPr/>
              <a:t>15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D931BAE-3766-47FB-8315-D25D8213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2/17/2021  Intro to Data Mining, 2nd Edition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7EBEA01A-0064-4F00-A11D-E87709C282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Bagging Example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965A2660-AF3E-4FE0-8754-FC5F278937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Summary of Trained Decision Stumps:</a:t>
            </a:r>
          </a:p>
        </p:txBody>
      </p:sp>
      <p:pic>
        <p:nvPicPr>
          <p:cNvPr id="21508" name="Picture 4">
            <a:extLst>
              <a:ext uri="{FF2B5EF4-FFF2-40B4-BE49-F238E27FC236}">
                <a16:creationId xmlns:a16="http://schemas.microsoft.com/office/drawing/2014/main" id="{B691935A-38C0-49D2-92BD-8FF5AFD38932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2600" y="2286000"/>
            <a:ext cx="4495800" cy="3048000"/>
          </a:xfr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86C6FB-DB0B-D74F-BBF9-205C34C16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2B638DB-77A1-462F-B516-A4E748E50A4C}" type="slidenum">
              <a:rPr lang="en-US" altLang="en-US" sz="1200">
                <a:solidFill>
                  <a:srgbClr val="898989"/>
                </a:solidFill>
              </a:rPr>
              <a:pPr/>
              <a:t>16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0EC1EAB-AA54-4911-A95D-D1F7C03B5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2/17/2021  Intro to Data Mining, 2nd Edition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9CD37C5D-CD38-438C-AAE5-C8477EBCD7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Bagging Example</a:t>
            </a:r>
          </a:p>
        </p:txBody>
      </p:sp>
      <p:sp>
        <p:nvSpPr>
          <p:cNvPr id="31746" name="Rectangle 1257">
            <a:extLst>
              <a:ext uri="{FF2B5EF4-FFF2-40B4-BE49-F238E27FC236}">
                <a16:creationId xmlns:a16="http://schemas.microsoft.com/office/drawing/2014/main" id="{5E97BF5B-8484-46BB-BC90-7E46E7A661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914400"/>
            <a:ext cx="8318500" cy="5181600"/>
          </a:xfrm>
        </p:spPr>
        <p:txBody>
          <a:bodyPr/>
          <a:lstStyle/>
          <a:p>
            <a:r>
              <a:rPr lang="en-US" altLang="en-US" sz="2400"/>
              <a:t>Use majority vote (sign of sum of predictions) to determine class of ensemble classifier</a:t>
            </a:r>
          </a:p>
          <a:p>
            <a:endParaRPr lang="en-US" altLang="en-US" sz="2400"/>
          </a:p>
          <a:p>
            <a:endParaRPr lang="en-US" altLang="en-US" sz="2400"/>
          </a:p>
          <a:p>
            <a:endParaRPr lang="en-US" altLang="en-US" sz="2400"/>
          </a:p>
          <a:p>
            <a:endParaRPr lang="en-US" altLang="en-US" sz="2400"/>
          </a:p>
          <a:p>
            <a:endParaRPr lang="en-US" altLang="en-US" sz="2400"/>
          </a:p>
          <a:p>
            <a:endParaRPr lang="en-US" altLang="en-US" sz="2400"/>
          </a:p>
          <a:p>
            <a:endParaRPr lang="en-US" altLang="en-US" sz="2400"/>
          </a:p>
          <a:p>
            <a:endParaRPr lang="en-US" altLang="en-US" sz="3200"/>
          </a:p>
          <a:p>
            <a:r>
              <a:rPr lang="en-US" altLang="en-US" sz="2400"/>
              <a:t>Bagging can also increase the complexity (representation capacity) of simple classifiers such as decision stumps</a:t>
            </a:r>
          </a:p>
        </p:txBody>
      </p:sp>
      <p:pic>
        <p:nvPicPr>
          <p:cNvPr id="22532" name="Picture 1254">
            <a:extLst>
              <a:ext uri="{FF2B5EF4-FFF2-40B4-BE49-F238E27FC236}">
                <a16:creationId xmlns:a16="http://schemas.microsoft.com/office/drawing/2014/main" id="{7564F4A7-B9FC-4ACF-B029-29186AEF5981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47800" y="1905000"/>
            <a:ext cx="6934200" cy="3346450"/>
          </a:xfrm>
          <a:noFill/>
        </p:spPr>
      </p:pic>
      <p:sp>
        <p:nvSpPr>
          <p:cNvPr id="22533" name="Rectangle 1258">
            <a:extLst>
              <a:ext uri="{FF2B5EF4-FFF2-40B4-BE49-F238E27FC236}">
                <a16:creationId xmlns:a16="http://schemas.microsoft.com/office/drawing/2014/main" id="{F6011B94-6E3B-4288-87D2-4480C04E3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946650"/>
            <a:ext cx="6934200" cy="304800"/>
          </a:xfrm>
          <a:prstGeom prst="rect">
            <a:avLst/>
          </a:prstGeom>
          <a:noFill/>
          <a:ln w="317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22534" name="Text Box 1259">
            <a:extLst>
              <a:ext uri="{FF2B5EF4-FFF2-40B4-BE49-F238E27FC236}">
                <a16:creationId xmlns:a16="http://schemas.microsoft.com/office/drawing/2014/main" id="{46A35020-9452-46C0-AF51-0C0990361C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870450"/>
            <a:ext cx="11430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Predicted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AAD974-B034-2E4F-9E38-D89171A41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FCDC423-889B-4A27-AECB-C61AC9970AFA}" type="slidenum">
              <a:rPr lang="en-US" altLang="en-US" sz="1200">
                <a:solidFill>
                  <a:srgbClr val="898989"/>
                </a:solidFill>
              </a:rPr>
              <a:pPr/>
              <a:t>17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CCD753D-E6D0-42F1-99C3-E132F852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2/17/2021  Intro to Data Mining, 2nd Edition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A1AB855A-B489-4AA1-B112-72D0BC8C3F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Random Forest Algorithm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91EF8DD4-94FA-4330-9CFB-812BDA66C0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Construct an ensemble of decision trees by manipulating training set as well as features</a:t>
            </a:r>
          </a:p>
          <a:p>
            <a:endParaRPr lang="en-US" altLang="en-US" sz="1000"/>
          </a:p>
          <a:p>
            <a:pPr lvl="1"/>
            <a:r>
              <a:rPr lang="en-US" altLang="en-US"/>
              <a:t>Use bootstrap sample to train every decision tree (similar to Bagging)</a:t>
            </a:r>
          </a:p>
          <a:p>
            <a:pPr lvl="1"/>
            <a:r>
              <a:rPr lang="en-US" altLang="en-US"/>
              <a:t>Use the following tree induction algorithm:</a:t>
            </a:r>
          </a:p>
          <a:p>
            <a:pPr lvl="2"/>
            <a:r>
              <a:rPr lang="en-US" altLang="en-US"/>
              <a:t> At every internal node of decision tree, randomly sample p attributes for selecting split criterion</a:t>
            </a:r>
          </a:p>
          <a:p>
            <a:pPr lvl="2"/>
            <a:r>
              <a:rPr lang="en-US" altLang="en-US"/>
              <a:t> Repeat this procedure until all leaves are pure (unpruned tree)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2"/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36A0A-1193-5241-AF16-45F810F57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51D0CA-09F2-457F-BACD-AB188762A38C}" type="slidenum">
              <a:rPr lang="en-US" altLang="en-US" sz="1200">
                <a:solidFill>
                  <a:srgbClr val="898989"/>
                </a:solidFill>
              </a:rPr>
              <a:pPr/>
              <a:t>18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D83FF4-CD48-47F3-83B5-098F21F96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2/17/2021  Intro to Data Mining, 2nd Edition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86DF237F-F572-473E-890F-0FC9EDA81C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Characteristics of Random Forest</a:t>
            </a:r>
          </a:p>
        </p:txBody>
      </p:sp>
      <p:pic>
        <p:nvPicPr>
          <p:cNvPr id="32771" name="Content Placeholder 2">
            <a:extLst>
              <a:ext uri="{FF2B5EF4-FFF2-40B4-BE49-F238E27FC236}">
                <a16:creationId xmlns:a16="http://schemas.microsoft.com/office/drawing/2014/main" id="{9C58C699-0ADA-4039-960C-4E188EEF6DC4}"/>
              </a:ext>
            </a:extLst>
          </p:cNvPr>
          <p:cNvPicPr>
            <a:picLocks noGrp="1" noRot="1" noChangeAspect="1" noMove="1" noResize="1" noEditPoints="1" noAdjustHandles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5600" y="1130300"/>
            <a:ext cx="8369300" cy="519430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D1AF2-FFE2-7244-B7BD-D8CAFE17E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66B9F2-CB1B-4FBA-9D3C-550B689ABA5D}" type="slidenum">
              <a:rPr lang="en-US" altLang="en-US" sz="1200">
                <a:solidFill>
                  <a:srgbClr val="898989"/>
                </a:solidFill>
              </a:rPr>
              <a:pPr/>
              <a:t>19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1DF565B-9053-47AD-A60D-8DD74CFFA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2/17/2021  Intro to Data Mining, 2nd Edition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4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5B1F0D2-9F5A-4BBF-A0A7-5A3A991C7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Ensemble Methods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1C89AE9-2F86-4419-BB4E-E4AE6E2327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Construct a set of base classifiers learned from the training data</a:t>
            </a:r>
          </a:p>
          <a:p>
            <a:endParaRPr lang="en-US" altLang="en-US"/>
          </a:p>
          <a:p>
            <a:r>
              <a:rPr lang="en-US" altLang="en-US"/>
              <a:t>Predict class label of test records by combining the predictions made by multiple classifiers (e.g., by taking majority vote)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74AE53-F160-124D-B797-39F3DD304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FF635A-036F-44CA-BA6E-C3CB8709D167}" type="slidenum">
              <a:rPr lang="en-US" altLang="en-US" sz="1200">
                <a:solidFill>
                  <a:srgbClr val="898989"/>
                </a:solidFill>
              </a:rPr>
              <a:pPr/>
              <a:t>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E2EEAF-F853-4749-B1F9-B4DE532E9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2/17/2021  Intro to Data Mining, 2nd Edition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 importance </a:t>
            </a:r>
            <a:r>
              <a:rPr lang="en-US" smtClean="0"/>
              <a:t>measure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We can </a:t>
            </a:r>
            <a:r>
              <a:rPr lang="en-US" sz="2400"/>
              <a:t>obtain an overall summary of the importance </a:t>
            </a:r>
            <a:r>
              <a:rPr lang="en-US" sz="2400" smtClean="0"/>
              <a:t>of each </a:t>
            </a:r>
            <a:r>
              <a:rPr lang="en-US" sz="2400"/>
              <a:t>predictor using the RSS (for bagging regression trees) or the Gini </a:t>
            </a:r>
            <a:r>
              <a:rPr lang="en-US" sz="2400" smtClean="0"/>
              <a:t>index (for </a:t>
            </a:r>
            <a:r>
              <a:rPr lang="en-US" sz="2400"/>
              <a:t>bagging classiﬁcation trees).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18DB0-E25E-4CD0-82AB-18A1BC67842E}" type="slidenum">
              <a:rPr lang="en-US" altLang="en-US" smtClean="0"/>
              <a:pPr/>
              <a:t>20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650" y="2289175"/>
            <a:ext cx="4229100" cy="40671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80999" y="6334780"/>
            <a:ext cx="8348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/>
              <a:t>Gareth James, Daniela Witten, Trevor Hastie, and Robert Tibshirani, </a:t>
            </a:r>
            <a:r>
              <a:rPr lang="en-US" i="1"/>
              <a:t>Tree-Based Methods</a:t>
            </a:r>
            <a:r>
              <a:rPr lang="en-US" b="0"/>
              <a:t>, In </a:t>
            </a:r>
            <a:r>
              <a:rPr lang="en-US" b="0" i="1"/>
              <a:t>An introduction to statistical learning</a:t>
            </a:r>
            <a:r>
              <a:rPr lang="en-US" b="0"/>
              <a:t>, Springer, 2013.</a:t>
            </a:r>
          </a:p>
        </p:txBody>
      </p:sp>
    </p:spTree>
    <p:extLst>
      <p:ext uri="{BB962C8B-B14F-4D97-AF65-F5344CB8AC3E}">
        <p14:creationId xmlns:p14="http://schemas.microsoft.com/office/powerpoint/2010/main" val="38428392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80400" cy="533400"/>
          </a:xfrm>
        </p:spPr>
        <p:txBody>
          <a:bodyPr/>
          <a:lstStyle/>
          <a:p>
            <a:r>
              <a:rPr lang="en-US"/>
              <a:t>Bagging and random forest on the heart </a:t>
            </a:r>
            <a:r>
              <a:rPr lang="en-US" smtClean="0"/>
              <a:t>data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18DB0-E25E-4CD0-82AB-18A1BC67842E}" type="slidenum">
              <a:rPr lang="en-US" altLang="en-US" smtClean="0"/>
              <a:pPr/>
              <a:t>21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149626"/>
            <a:ext cx="5638800" cy="512484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80999" y="6334780"/>
            <a:ext cx="8348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/>
              <a:t>Gareth James, Daniela Witten, Trevor Hastie, and Robert Tibshirani, </a:t>
            </a:r>
            <a:r>
              <a:rPr lang="en-US" i="1"/>
              <a:t>Tree-Based Methods</a:t>
            </a:r>
            <a:r>
              <a:rPr lang="en-US" b="0"/>
              <a:t>, In </a:t>
            </a:r>
            <a:r>
              <a:rPr lang="en-US" b="0" i="1"/>
              <a:t>An introduction to statistical learning</a:t>
            </a:r>
            <a:r>
              <a:rPr lang="en-US" b="0"/>
              <a:t>, Springer, 2013.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486650" y="1981200"/>
                <a:ext cx="72103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ra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650" y="1981200"/>
                <a:ext cx="721030" cy="215444"/>
              </a:xfrm>
              <a:prstGeom prst="rect">
                <a:avLst/>
              </a:prstGeom>
              <a:blipFill>
                <a:blip r:embed="rId3"/>
                <a:stretch>
                  <a:fillRect l="-1695" r="-5085"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1695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79413"/>
            <a:ext cx="8280400" cy="533400"/>
          </a:xfrm>
        </p:spPr>
        <p:txBody>
          <a:bodyPr/>
          <a:lstStyle/>
          <a:p>
            <a:r>
              <a:rPr lang="en-US"/>
              <a:t>Random forest on gene expression </a:t>
            </a:r>
            <a:r>
              <a:rPr lang="en-US" smtClean="0"/>
              <a:t>data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Data: 15 class (normal and 14 diﬀerent types of cancer), 4,718 genes from 349 patients</a:t>
            </a:r>
            <a:r>
              <a:rPr lang="en-US" sz="2400" smtClean="0"/>
              <a:t>,</a:t>
            </a:r>
          </a:p>
          <a:p>
            <a:r>
              <a:rPr lang="en-US" sz="2400"/>
              <a:t>Choose p = 500 gens with largest variance </a:t>
            </a:r>
            <a:r>
              <a:rPr lang="en-US" sz="2400" smtClean="0"/>
              <a:t>in </a:t>
            </a:r>
            <a:r>
              <a:rPr lang="en-US" sz="2400"/>
              <a:t>training </a:t>
            </a:r>
            <a:r>
              <a:rPr lang="en-US" sz="2400" smtClean="0"/>
              <a:t>set</a:t>
            </a:r>
          </a:p>
          <a:p>
            <a:r>
              <a:rPr lang="en-US" sz="2400"/>
              <a:t>A </a:t>
            </a:r>
            <a:r>
              <a:rPr lang="en-US" sz="2400" smtClean="0"/>
              <a:t>single classiﬁcation </a:t>
            </a:r>
            <a:r>
              <a:rPr lang="en-US" sz="2400"/>
              <a:t>tree has an error rate of </a:t>
            </a:r>
            <a:r>
              <a:rPr lang="en-US" sz="2400" smtClean="0"/>
              <a:t>45.7%</a:t>
            </a:r>
            <a:endParaRPr lang="en-US" sz="2400"/>
          </a:p>
          <a:p>
            <a:endParaRPr lang="en-US" sz="2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18DB0-E25E-4CD0-82AB-18A1BC67842E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380999" y="6334780"/>
            <a:ext cx="8348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/>
              <a:t>Gareth James, Daniela Witten, Trevor Hastie, and Robert Tibshirani, </a:t>
            </a:r>
            <a:r>
              <a:rPr lang="en-US" i="1"/>
              <a:t>Tree-Based Methods</a:t>
            </a:r>
            <a:r>
              <a:rPr lang="en-US" b="0"/>
              <a:t>, In </a:t>
            </a:r>
            <a:r>
              <a:rPr lang="en-US" b="0" i="1"/>
              <a:t>An introduction to statistical learning</a:t>
            </a:r>
            <a:r>
              <a:rPr lang="en-US" b="0"/>
              <a:t>, Springer, 2013.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832311"/>
            <a:ext cx="4885006" cy="349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837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6E3783C3-BBA6-413C-B4B8-C8CA9782B6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Boosting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AE831A9F-6A50-4338-B6BB-9792E093F9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An iterative procedure to adaptively change distribution of training data by focusing more on previously misclassified records</a:t>
            </a:r>
          </a:p>
          <a:p>
            <a:pPr lvl="1"/>
            <a:r>
              <a:rPr lang="en-US" altLang="en-US"/>
              <a:t>Initially, all N records are assigned equal weights (for being selected for training)</a:t>
            </a:r>
          </a:p>
          <a:p>
            <a:pPr lvl="1"/>
            <a:r>
              <a:rPr lang="en-US" altLang="en-US"/>
              <a:t>Unlike bagging, weights may change at the end of each boosting 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E03ABE-BAB4-924F-93F5-FDFE4C8B7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A2CFC0D-3B91-4E5F-97EA-455364DFCF0D}" type="slidenum">
              <a:rPr lang="en-US" altLang="en-US" sz="1200">
                <a:solidFill>
                  <a:srgbClr val="898989"/>
                </a:solidFill>
              </a:rPr>
              <a:pPr/>
              <a:t>23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15F9E56-5656-4CA1-AC56-DE4FE4EC4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2/17/2021  Intro to Data Mining, 2nd Edition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9732B276-AD5D-4DB1-9AAC-E7B02F6F64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Boosting</a:t>
            </a:r>
          </a:p>
        </p:txBody>
      </p:sp>
      <p:sp>
        <p:nvSpPr>
          <p:cNvPr id="24579" name="Rectangle 13">
            <a:extLst>
              <a:ext uri="{FF2B5EF4-FFF2-40B4-BE49-F238E27FC236}">
                <a16:creationId xmlns:a16="http://schemas.microsoft.com/office/drawing/2014/main" id="{F36BE517-BE32-43C1-91A0-17D70E87E5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Records that are wrongly classified will have their weights increased in the next round</a:t>
            </a:r>
          </a:p>
          <a:p>
            <a:r>
              <a:rPr lang="en-US" altLang="en-US"/>
              <a:t>Records that are classified correctly will have their weights decreased in the next round</a:t>
            </a:r>
          </a:p>
        </p:txBody>
      </p:sp>
      <p:pic>
        <p:nvPicPr>
          <p:cNvPr id="24580" name="Picture 4">
            <a:extLst>
              <a:ext uri="{FF2B5EF4-FFF2-40B4-BE49-F238E27FC236}">
                <a16:creationId xmlns:a16="http://schemas.microsoft.com/office/drawing/2014/main" id="{AB545518-325B-4928-9A4A-15ACCE89D748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3594100"/>
            <a:ext cx="8077200" cy="952500"/>
          </a:xfrm>
          <a:noFill/>
        </p:spPr>
      </p:pic>
      <p:sp>
        <p:nvSpPr>
          <p:cNvPr id="24581" name="Oval 7">
            <a:extLst>
              <a:ext uri="{FF2B5EF4-FFF2-40B4-BE49-F238E27FC236}">
                <a16:creationId xmlns:a16="http://schemas.microsoft.com/office/drawing/2014/main" id="{46DD3046-09FA-4E05-A54C-67A9E2CE1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279900"/>
            <a:ext cx="304800" cy="304800"/>
          </a:xfrm>
          <a:prstGeom prst="ellips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24582" name="Oval 8">
            <a:extLst>
              <a:ext uri="{FF2B5EF4-FFF2-40B4-BE49-F238E27FC236}">
                <a16:creationId xmlns:a16="http://schemas.microsoft.com/office/drawing/2014/main" id="{F3E96349-CE6D-405A-96B2-B53BBAFED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279900"/>
            <a:ext cx="304800" cy="304800"/>
          </a:xfrm>
          <a:prstGeom prst="ellips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24583" name="Oval 9">
            <a:extLst>
              <a:ext uri="{FF2B5EF4-FFF2-40B4-BE49-F238E27FC236}">
                <a16:creationId xmlns:a16="http://schemas.microsoft.com/office/drawing/2014/main" id="{B3B7753E-F88C-4279-B87E-FD0AC0F05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279900"/>
            <a:ext cx="304800" cy="304800"/>
          </a:xfrm>
          <a:prstGeom prst="ellips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24584" name="Oval 10">
            <a:extLst>
              <a:ext uri="{FF2B5EF4-FFF2-40B4-BE49-F238E27FC236}">
                <a16:creationId xmlns:a16="http://schemas.microsoft.com/office/drawing/2014/main" id="{0C89075D-66F0-4F75-A37A-4803F1B88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279900"/>
            <a:ext cx="304800" cy="304800"/>
          </a:xfrm>
          <a:prstGeom prst="ellips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24585" name="Oval 11">
            <a:extLst>
              <a:ext uri="{FF2B5EF4-FFF2-40B4-BE49-F238E27FC236}">
                <a16:creationId xmlns:a16="http://schemas.microsoft.com/office/drawing/2014/main" id="{CFE0E13B-5BD9-4B21-B274-C9EB52BAE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4279900"/>
            <a:ext cx="304800" cy="304800"/>
          </a:xfrm>
          <a:prstGeom prst="ellips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24586" name="Text Box 12">
            <a:extLst>
              <a:ext uri="{FF2B5EF4-FFF2-40B4-BE49-F238E27FC236}">
                <a16:creationId xmlns:a16="http://schemas.microsoft.com/office/drawing/2014/main" id="{C5557D36-EF10-4B78-AEE5-2E707EAEF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813300"/>
            <a:ext cx="502920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b="0"/>
              <a:t> Example 4 is hard to classify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b="0"/>
              <a:t> Its weight is increased, therefore it is more likely to be chosen again in subsequent rounds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3E834-D020-9A48-A3BA-24270E3F6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42851D7-7531-495F-B9FC-99F5955A9BF7}" type="slidenum">
              <a:rPr lang="en-US" altLang="en-US" sz="1200">
                <a:solidFill>
                  <a:srgbClr val="898989"/>
                </a:solidFill>
              </a:rPr>
              <a:pPr/>
              <a:t>24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3C4C6D4-0B10-4370-9BB9-FBC42EDE1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2/17/2021  Intro to Data Mining, 2nd Edition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illustration </a:t>
            </a:r>
            <a:r>
              <a:rPr lang="en-US" smtClean="0"/>
              <a:t>for Boosting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18DB0-E25E-4CD0-82AB-18A1BC67842E}" type="slidenum">
              <a:rPr lang="en-US" altLang="en-US" smtClean="0"/>
              <a:pPr/>
              <a:t>25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884" y="1361661"/>
            <a:ext cx="5870632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4231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5F852B92-80B8-47CF-AB96-8489002FB4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AdaBoost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7954D60A-F6E8-4007-8E59-CED6DDA9DCF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11163" y="1143000"/>
            <a:ext cx="4770437" cy="5181600"/>
          </a:xfrm>
        </p:spPr>
        <p:txBody>
          <a:bodyPr/>
          <a:lstStyle/>
          <a:p>
            <a:r>
              <a:rPr lang="en-US" altLang="en-US" sz="2400"/>
              <a:t>Base classifiers: C</a:t>
            </a:r>
            <a:r>
              <a:rPr lang="en-US" altLang="en-US" sz="2400" baseline="-25000"/>
              <a:t>1</a:t>
            </a:r>
            <a:r>
              <a:rPr lang="en-US" altLang="en-US" sz="2400"/>
              <a:t>, C</a:t>
            </a:r>
            <a:r>
              <a:rPr lang="en-US" altLang="en-US" sz="2400" baseline="-25000"/>
              <a:t>2</a:t>
            </a:r>
            <a:r>
              <a:rPr lang="en-US" altLang="en-US" sz="2400"/>
              <a:t>, …, C</a:t>
            </a:r>
            <a:r>
              <a:rPr lang="en-US" altLang="en-US" sz="2400" baseline="-25000"/>
              <a:t>T</a:t>
            </a:r>
          </a:p>
          <a:p>
            <a:pPr lvl="4"/>
            <a:endParaRPr lang="en-US" altLang="en-US" sz="1800"/>
          </a:p>
          <a:p>
            <a:r>
              <a:rPr lang="en-US" altLang="en-US" sz="2400"/>
              <a:t>Error rate of a base classifier:</a:t>
            </a:r>
          </a:p>
          <a:p>
            <a:endParaRPr lang="en-US" altLang="en-US" sz="2400"/>
          </a:p>
          <a:p>
            <a:endParaRPr lang="en-US" altLang="en-US" sz="2400"/>
          </a:p>
          <a:p>
            <a:endParaRPr lang="en-US" altLang="en-US" sz="2400"/>
          </a:p>
          <a:p>
            <a:pPr lvl="4"/>
            <a:endParaRPr lang="en-US" altLang="en-US" sz="1800"/>
          </a:p>
          <a:p>
            <a:r>
              <a:rPr lang="en-US" altLang="en-US" sz="2400"/>
              <a:t>Importance of a classifier: </a:t>
            </a:r>
          </a:p>
          <a:p>
            <a:pPr lvl="4"/>
            <a:endParaRPr lang="en-US" altLang="en-US" sz="1800"/>
          </a:p>
        </p:txBody>
      </p:sp>
      <p:graphicFrame>
        <p:nvGraphicFramePr>
          <p:cNvPr id="25604" name="Object 3">
            <a:extLst>
              <a:ext uri="{FF2B5EF4-FFF2-40B4-BE49-F238E27FC236}">
                <a16:creationId xmlns:a16="http://schemas.microsoft.com/office/drawing/2014/main" id="{938F91A0-BDE2-4A07-9206-DCA7E78C8A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4724400"/>
          <a:ext cx="2492375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6" name="Equation" r:id="rId3" imgW="18211800" imgH="8334375" progId="Equation.3">
                  <p:embed/>
                </p:oleObj>
              </mc:Choice>
              <mc:Fallback>
                <p:oleObj name="Equation" r:id="rId3" imgW="18211800" imgH="833437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724400"/>
                        <a:ext cx="2492375" cy="114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605" name="Picture 12">
            <a:extLst>
              <a:ext uri="{FF2B5EF4-FFF2-40B4-BE49-F238E27FC236}">
                <a16:creationId xmlns:a16="http://schemas.microsoft.com/office/drawing/2014/main" id="{53DE4BA0-833E-4E68-BAD3-ABED56A03E0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88"/>
          <a:stretch>
            <a:fillRect/>
          </a:stretch>
        </p:blipFill>
        <p:spPr>
          <a:xfrm>
            <a:off x="4800600" y="2514600"/>
            <a:ext cx="4191000" cy="3641725"/>
          </a:xfr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A24D4E-D546-9D4F-82A4-871C8ECF8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16F1776-00FB-4E64-926E-FB5E7699671A}" type="slidenum">
              <a:rPr lang="en-US" altLang="en-US" sz="1200">
                <a:solidFill>
                  <a:srgbClr val="898989"/>
                </a:solidFill>
              </a:rPr>
              <a:pPr/>
              <a:t>26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25607" name="TextBox 4">
            <a:extLst>
              <a:ext uri="{FF2B5EF4-FFF2-40B4-BE49-F238E27FC236}">
                <a16:creationId xmlns:a16="http://schemas.microsoft.com/office/drawing/2014/main" id="{B8D69C3E-708F-4A78-B181-426AEFCC6BB7}"/>
              </a:ext>
            </a:extLst>
          </p:cNvPr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1219200"/>
            <a:ext cx="49403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2518200-645D-43F4-8998-2CBC3F650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2/17/2021  Intro to Data Mining, 2nd Edition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141A2547-6621-4F6A-A174-05A2D3D2C7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AdaBoost Algorithm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B9155E0D-5A3D-4A67-AB22-87106EE0EE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Weight update:</a:t>
            </a:r>
          </a:p>
          <a:p>
            <a:endParaRPr lang="en-US" altLang="en-US" sz="2400"/>
          </a:p>
          <a:p>
            <a:endParaRPr lang="en-US" altLang="en-US" sz="2400"/>
          </a:p>
          <a:p>
            <a:endParaRPr lang="en-US" altLang="en-US" sz="2400"/>
          </a:p>
          <a:p>
            <a:pPr lvl="4"/>
            <a:endParaRPr lang="en-US" altLang="en-US" sz="2400"/>
          </a:p>
          <a:p>
            <a:r>
              <a:rPr lang="en-US" altLang="en-US" sz="2400"/>
              <a:t>If any intermediate rounds produce error rate higher than 50%, the weights are reverted back to 1/n and the resampling procedure is repeated</a:t>
            </a:r>
          </a:p>
          <a:p>
            <a:r>
              <a:rPr lang="en-US" altLang="en-US" sz="2400"/>
              <a:t>Classification: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877DF-BDD1-EB4A-BA71-7A64D1FE2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4D5E1B2-FEC5-4365-8863-B56D1DCFB892}" type="slidenum">
              <a:rPr lang="en-US" altLang="en-US" sz="1200">
                <a:solidFill>
                  <a:srgbClr val="898989"/>
                </a:solidFill>
              </a:rPr>
              <a:pPr/>
              <a:t>27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91E4109-50A7-44BC-BE48-34FD4FDC0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2/17/2021  Intro to Data Mining, 2nd Edition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828800"/>
            <a:ext cx="5676900" cy="1323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5029200"/>
            <a:ext cx="5257800" cy="1257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AD83D6ED-48B7-4C58-B91B-87B02EF1B0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AdaBoost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E24C6-F8FD-264E-A362-01CA50B6B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27EF0C7-C8DA-4E20-8985-37C46A52955B}" type="slidenum">
              <a:rPr lang="en-US" altLang="en-US" sz="1200">
                <a:solidFill>
                  <a:srgbClr val="898989"/>
                </a:solidFill>
              </a:rPr>
              <a:pPr/>
              <a:t>28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27652" name="Picture 6">
            <a:extLst>
              <a:ext uri="{FF2B5EF4-FFF2-40B4-BE49-F238E27FC236}">
                <a16:creationId xmlns:a16="http://schemas.microsoft.com/office/drawing/2014/main" id="{5BE9EBDD-1890-4798-889B-2E43A86EA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95400"/>
            <a:ext cx="834707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F0E6D-F8E7-4DA3-AA87-6608E2FA5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2/17/2021  Intro to Data Mining, 2nd Edition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012CD175-0674-40FB-B5C4-101E7C7EB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AdaBoost Example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3C31CB6E-EC00-461B-A711-6726BAEC6A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Consider 1-dimensional data set: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Classifier is a decision stump</a:t>
            </a:r>
          </a:p>
          <a:p>
            <a:pPr lvl="1"/>
            <a:r>
              <a:rPr lang="en-US" altLang="en-US"/>
              <a:t>Decision rule:  	x </a:t>
            </a:r>
            <a:r>
              <a:rPr lang="en-US" altLang="en-US">
                <a:sym typeface="Symbol" panose="05050102010706020507" pitchFamily="18" charset="2"/>
              </a:rPr>
              <a:t> k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versus </a:t>
            </a:r>
            <a:r>
              <a:rPr lang="en-US" altLang="en-US"/>
              <a:t>x &gt; k</a:t>
            </a:r>
          </a:p>
          <a:p>
            <a:pPr lvl="1"/>
            <a:r>
              <a:rPr lang="en-US" altLang="en-US"/>
              <a:t>Split point k is chosen based on entropy</a:t>
            </a:r>
          </a:p>
        </p:txBody>
      </p:sp>
      <p:graphicFrame>
        <p:nvGraphicFramePr>
          <p:cNvPr id="28676" name="Object 2">
            <a:extLst>
              <a:ext uri="{FF2B5EF4-FFF2-40B4-BE49-F238E27FC236}">
                <a16:creationId xmlns:a16="http://schemas.microsoft.com/office/drawing/2014/main" id="{65DADCFE-23A9-4E61-ABFA-4AFC2866A921}"/>
              </a:ext>
            </a:extLst>
          </p:cNvPr>
          <p:cNvGraphicFramePr>
            <a:graphicFrameLocks noGrp="1" noChangeAspect="1"/>
          </p:cNvGraphicFramePr>
          <p:nvPr>
            <p:ph idx="4294967295"/>
          </p:nvPr>
        </p:nvGraphicFramePr>
        <p:xfrm>
          <a:off x="609600" y="1828800"/>
          <a:ext cx="7491413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3" name="Visio" r:id="rId3" imgW="6270295" imgH="1004995" progId="Visio.Drawing.6">
                  <p:embed/>
                </p:oleObj>
              </mc:Choice>
              <mc:Fallback>
                <p:oleObj name="Visio" r:id="rId3" imgW="6270295" imgH="1004995" progId="Visio.Drawing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828800"/>
                        <a:ext cx="7491413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Oval 5">
            <a:extLst>
              <a:ext uri="{FF2B5EF4-FFF2-40B4-BE49-F238E27FC236}">
                <a16:creationId xmlns:a16="http://schemas.microsoft.com/office/drawing/2014/main" id="{CB758B22-DE11-45E7-97FD-C99688389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891088"/>
            <a:ext cx="1295400" cy="685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x </a:t>
            </a:r>
            <a:r>
              <a:rPr lang="en-US" altLang="en-US" sz="1400">
                <a:sym typeface="Symbol" panose="05050102010706020507" pitchFamily="18" charset="2"/>
              </a:rPr>
              <a:t> k</a:t>
            </a:r>
          </a:p>
        </p:txBody>
      </p:sp>
      <p:sp>
        <p:nvSpPr>
          <p:cNvPr id="28678" name="Line 6">
            <a:extLst>
              <a:ext uri="{FF2B5EF4-FFF2-40B4-BE49-F238E27FC236}">
                <a16:creationId xmlns:a16="http://schemas.microsoft.com/office/drawing/2014/main" id="{02BA9675-DC02-4140-82D2-0522AD368B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5576888"/>
            <a:ext cx="762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9" name="Line 7">
            <a:extLst>
              <a:ext uri="{FF2B5EF4-FFF2-40B4-BE49-F238E27FC236}">
                <a16:creationId xmlns:a16="http://schemas.microsoft.com/office/drawing/2014/main" id="{EF83825C-A326-43B8-8A74-AD471B2C8CBB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5576888"/>
            <a:ext cx="838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0" name="Text Box 8">
            <a:extLst>
              <a:ext uri="{FF2B5EF4-FFF2-40B4-BE49-F238E27FC236}">
                <a16:creationId xmlns:a16="http://schemas.microsoft.com/office/drawing/2014/main" id="{839F340E-D249-4B7A-832D-C87C05BE8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957888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50000"/>
              </a:spcAft>
              <a:buClrTx/>
              <a:buSzTx/>
              <a:buFontTx/>
              <a:buNone/>
            </a:pPr>
            <a:r>
              <a:rPr lang="en-US" altLang="en-US" sz="1800"/>
              <a:t>y</a:t>
            </a:r>
            <a:r>
              <a:rPr lang="en-US" altLang="en-US" sz="1800" baseline="-25000"/>
              <a:t>left</a:t>
            </a:r>
            <a:endParaRPr lang="en-US" altLang="en-US" sz="1800"/>
          </a:p>
        </p:txBody>
      </p:sp>
      <p:sp>
        <p:nvSpPr>
          <p:cNvPr id="28681" name="Text Box 9">
            <a:extLst>
              <a:ext uri="{FF2B5EF4-FFF2-40B4-BE49-F238E27FC236}">
                <a16:creationId xmlns:a16="http://schemas.microsoft.com/office/drawing/2014/main" id="{4A855A4F-3D62-45AF-A88B-494C501D6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957888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50000"/>
              </a:spcAft>
              <a:buClrTx/>
              <a:buSzTx/>
              <a:buFontTx/>
              <a:buNone/>
            </a:pPr>
            <a:r>
              <a:rPr lang="en-US" altLang="en-US" sz="1800"/>
              <a:t>y</a:t>
            </a:r>
            <a:r>
              <a:rPr lang="en-US" altLang="en-US" sz="1800" baseline="-25000"/>
              <a:t>right</a:t>
            </a:r>
            <a:endParaRPr lang="en-US" altLang="en-US" sz="1800"/>
          </a:p>
        </p:txBody>
      </p:sp>
      <p:sp>
        <p:nvSpPr>
          <p:cNvPr id="28682" name="Text Box 10">
            <a:extLst>
              <a:ext uri="{FF2B5EF4-FFF2-40B4-BE49-F238E27FC236}">
                <a16:creationId xmlns:a16="http://schemas.microsoft.com/office/drawing/2014/main" id="{4B8547C0-79C0-4F5A-ADA5-A73EB050F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486400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50000"/>
              </a:spcAft>
              <a:buClrTx/>
              <a:buSzTx/>
              <a:buFontTx/>
              <a:buNone/>
            </a:pPr>
            <a:r>
              <a:rPr lang="en-US" altLang="en-US" sz="1600"/>
              <a:t>True</a:t>
            </a:r>
          </a:p>
        </p:txBody>
      </p:sp>
      <p:sp>
        <p:nvSpPr>
          <p:cNvPr id="28683" name="Text Box 11">
            <a:extLst>
              <a:ext uri="{FF2B5EF4-FFF2-40B4-BE49-F238E27FC236}">
                <a16:creationId xmlns:a16="http://schemas.microsoft.com/office/drawing/2014/main" id="{9E343018-CD3F-4A41-8D26-31BB7B136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4864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50000"/>
              </a:spcAft>
              <a:buClrTx/>
              <a:buSzTx/>
              <a:buFontTx/>
              <a:buNone/>
            </a:pPr>
            <a:r>
              <a:rPr lang="en-US" altLang="en-US" sz="1600"/>
              <a:t>False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7900C-8EBA-0340-BBD4-7DB86E936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BE8F19-3195-4DB6-9486-BEBFC81CFD4F}" type="slidenum">
              <a:rPr lang="en-US" altLang="en-US" sz="1200">
                <a:solidFill>
                  <a:srgbClr val="898989"/>
                </a:solidFill>
              </a:rPr>
              <a:pPr/>
              <a:t>29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A713544-777B-40D0-89F8-7E65D2665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2/17/2021  Intro to Data Mining, 2nd Edition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065C3339-41A0-41C4-9773-3785BC5EF9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Example: Why Do Ensemble Methods Work?</a:t>
            </a:r>
          </a:p>
        </p:txBody>
      </p:sp>
      <p:pic>
        <p:nvPicPr>
          <p:cNvPr id="8195" name="Rectangle 3">
            <a:extLst>
              <a:ext uri="{FF2B5EF4-FFF2-40B4-BE49-F238E27FC236}">
                <a16:creationId xmlns:a16="http://schemas.microsoft.com/office/drawing/2014/main" id="{69A20DE4-0B8B-4B99-A87D-020BBB71EF0E}"/>
              </a:ext>
            </a:extLst>
          </p:cNvPr>
          <p:cNvPicPr>
            <a:picLocks noGrp="1" noRot="1" noChangeAspect="1" noMove="1" noResize="1" noEditPoints="1" noAdjustHandles="1" noChangeArrowheads="1"/>
          </p:cNvPicPr>
          <p:nvPr>
            <p:ph type="body"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5600" y="1130300"/>
            <a:ext cx="8407400" cy="51943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065034-F6B7-6346-90DD-68183D3F0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BF8E2B1-0639-4260-B069-836DD9AE2128}" type="slidenum">
              <a:rPr lang="en-US" altLang="en-US" sz="1200">
                <a:solidFill>
                  <a:srgbClr val="898989"/>
                </a:solidFill>
              </a:rPr>
              <a:pPr/>
              <a:t>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6D6FA5-9C77-4143-9A4E-94401FF28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238" y="5105400"/>
            <a:ext cx="5476875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01D500-AE9C-4C63-81F1-C7004E4BD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2/17/2021  Intro to Data Mining, 2nd Edition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4F641395-E8FA-46C5-9914-EABBFF2B67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AdaBoost Example</a:t>
            </a:r>
          </a:p>
        </p:txBody>
      </p:sp>
      <p:sp>
        <p:nvSpPr>
          <p:cNvPr id="29699" name="Rectangle 6">
            <a:extLst>
              <a:ext uri="{FF2B5EF4-FFF2-40B4-BE49-F238E27FC236}">
                <a16:creationId xmlns:a16="http://schemas.microsoft.com/office/drawing/2014/main" id="{7DA00226-F7EA-4A93-901A-172FE6A950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Training sets for the first 3 boosting rounds: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Summary:</a:t>
            </a:r>
          </a:p>
        </p:txBody>
      </p:sp>
      <p:pic>
        <p:nvPicPr>
          <p:cNvPr id="29700" name="Picture 4">
            <a:extLst>
              <a:ext uri="{FF2B5EF4-FFF2-40B4-BE49-F238E27FC236}">
                <a16:creationId xmlns:a16="http://schemas.microsoft.com/office/drawing/2014/main" id="{818561EA-F77E-4F68-AD4D-256013F2E4BC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905000"/>
            <a:ext cx="6553200" cy="2714625"/>
          </a:xfrm>
          <a:noFill/>
        </p:spPr>
      </p:pic>
      <p:sp>
        <p:nvSpPr>
          <p:cNvPr id="29701" name="Line 7">
            <a:extLst>
              <a:ext uri="{FF2B5EF4-FFF2-40B4-BE49-F238E27FC236}">
                <a16:creationId xmlns:a16="http://schemas.microsoft.com/office/drawing/2014/main" id="{7FE58E1A-A0B8-4D3B-9B78-917DC8E0AF5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905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2" name="Line 8">
            <a:extLst>
              <a:ext uri="{FF2B5EF4-FFF2-40B4-BE49-F238E27FC236}">
                <a16:creationId xmlns:a16="http://schemas.microsoft.com/office/drawing/2014/main" id="{E0EBFCEA-D238-401E-987B-66AC84F38D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312420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3" name="Line 9">
            <a:extLst>
              <a:ext uri="{FF2B5EF4-FFF2-40B4-BE49-F238E27FC236}">
                <a16:creationId xmlns:a16="http://schemas.microsoft.com/office/drawing/2014/main" id="{BE3354F1-15E7-4ADA-8E07-C106BAFDA6F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38862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9704" name="Picture 140">
            <a:extLst>
              <a:ext uri="{FF2B5EF4-FFF2-40B4-BE49-F238E27FC236}">
                <a16:creationId xmlns:a16="http://schemas.microsoft.com/office/drawing/2014/main" id="{118B6DF9-2E87-4E76-8F2D-674C9ACD2772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38400" y="5257800"/>
            <a:ext cx="5486400" cy="1074738"/>
          </a:xfr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9BFF5A-0490-5B43-B0F6-95C39C3D6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82DAA01-3590-4379-8E15-428F7A1A3D1B}" type="slidenum">
              <a:rPr lang="en-US" altLang="en-US" sz="1200">
                <a:solidFill>
                  <a:srgbClr val="898989"/>
                </a:solidFill>
              </a:rPr>
              <a:pPr/>
              <a:t>30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4386F97-0A34-4C0E-9780-761A5037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2/17/2021  Intro to Data Mining, 2nd Edition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366EC3C-3A0C-4273-A552-0800A6D9DA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AdaBoost Example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0E405C7-1BCE-4A89-BFC2-B181F050BC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Weights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Classification</a:t>
            </a:r>
          </a:p>
        </p:txBody>
      </p:sp>
      <p:pic>
        <p:nvPicPr>
          <p:cNvPr id="30724" name="Picture 4">
            <a:extLst>
              <a:ext uri="{FF2B5EF4-FFF2-40B4-BE49-F238E27FC236}">
                <a16:creationId xmlns:a16="http://schemas.microsoft.com/office/drawing/2014/main" id="{30A50516-DD77-4974-9FF7-8C14793F461E}"/>
              </a:ext>
            </a:extLst>
          </p:cNvPr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1798638"/>
            <a:ext cx="6781800" cy="1020762"/>
          </a:xfrm>
          <a:noFill/>
        </p:spPr>
      </p:pic>
      <p:pic>
        <p:nvPicPr>
          <p:cNvPr id="30725" name="Picture 443">
            <a:extLst>
              <a:ext uri="{FF2B5EF4-FFF2-40B4-BE49-F238E27FC236}">
                <a16:creationId xmlns:a16="http://schemas.microsoft.com/office/drawing/2014/main" id="{E6A83B52-0E70-4143-9EFF-D3E79107AC2A}"/>
              </a:ext>
            </a:extLst>
          </p:cNvPr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47800" y="4086225"/>
            <a:ext cx="6934200" cy="1552575"/>
          </a:xfrm>
          <a:noFill/>
        </p:spPr>
      </p:pic>
      <p:sp>
        <p:nvSpPr>
          <p:cNvPr id="30726" name="Rectangle 445">
            <a:extLst>
              <a:ext uri="{FF2B5EF4-FFF2-40B4-BE49-F238E27FC236}">
                <a16:creationId xmlns:a16="http://schemas.microsoft.com/office/drawing/2014/main" id="{2EDA0966-0145-4433-A7AD-D385ECD53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334000"/>
            <a:ext cx="6934200" cy="304800"/>
          </a:xfrm>
          <a:prstGeom prst="rect">
            <a:avLst/>
          </a:prstGeom>
          <a:noFill/>
          <a:ln w="317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0727" name="Text Box 446">
            <a:extLst>
              <a:ext uri="{FF2B5EF4-FFF2-40B4-BE49-F238E27FC236}">
                <a16:creationId xmlns:a16="http://schemas.microsoft.com/office/drawing/2014/main" id="{59F079A7-C0D7-45D2-9878-337B0C583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257800"/>
            <a:ext cx="11430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Predicted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1D387-95D2-8B45-8477-D449F62F7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B0CBE63-69E6-4729-8867-38637F1E08A5}" type="slidenum">
              <a:rPr lang="en-US" altLang="en-US" sz="1200">
                <a:solidFill>
                  <a:srgbClr val="898989"/>
                </a:solidFill>
              </a:rPr>
              <a:pPr/>
              <a:t>31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FF2870-913E-4BC0-B796-3F1C0EF8A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2/17/2021  Intro to Data Mining, 2nd Edition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163" y="1066800"/>
            <a:ext cx="8318500" cy="5181600"/>
          </a:xfrm>
        </p:spPr>
        <p:txBody>
          <a:bodyPr/>
          <a:lstStyle/>
          <a:p>
            <a:r>
              <a:rPr lang="en-US" sz="2400" b="1"/>
              <a:t>Trees</a:t>
            </a:r>
            <a:r>
              <a:rPr lang="en-US" sz="2400"/>
              <a:t> are an attractive choice of </a:t>
            </a:r>
            <a:r>
              <a:rPr lang="en-US" sz="2400" b="1"/>
              <a:t>weak learner </a:t>
            </a:r>
            <a:r>
              <a:rPr lang="en-US" sz="2400"/>
              <a:t>for an </a:t>
            </a:r>
            <a:r>
              <a:rPr lang="en-US" sz="2400" b="1"/>
              <a:t>ensemble </a:t>
            </a:r>
            <a:r>
              <a:rPr lang="en-US" sz="2400" b="1" smtClean="0"/>
              <a:t>method</a:t>
            </a:r>
          </a:p>
          <a:p>
            <a:r>
              <a:rPr lang="en-US" sz="2400"/>
              <a:t>In </a:t>
            </a:r>
            <a:r>
              <a:rPr lang="en-US" sz="2400" b="1"/>
              <a:t>bagging</a:t>
            </a:r>
            <a:r>
              <a:rPr lang="en-US" sz="2400"/>
              <a:t>, the trees are grown independently on </a:t>
            </a:r>
            <a:r>
              <a:rPr lang="en-US" sz="2400" b="1" smtClean="0"/>
              <a:t>boostrap </a:t>
            </a:r>
            <a:r>
              <a:rPr lang="en-US" sz="2400" b="1"/>
              <a:t>samples </a:t>
            </a:r>
            <a:r>
              <a:rPr lang="en-US" sz="2400" smtClean="0">
                <a:sym typeface="Wingdings" panose="05000000000000000000" pitchFamily="2" charset="2"/>
              </a:rPr>
              <a:t></a:t>
            </a:r>
            <a:r>
              <a:rPr lang="en-US" sz="2400" smtClean="0"/>
              <a:t> the </a:t>
            </a:r>
            <a:r>
              <a:rPr lang="en-US" sz="2400"/>
              <a:t>trees tend to be quite similar </a:t>
            </a:r>
            <a:r>
              <a:rPr lang="en-US" sz="2400" smtClean="0"/>
              <a:t>to each other </a:t>
            </a:r>
            <a:r>
              <a:rPr lang="en-US" sz="2400">
                <a:sym typeface="Wingdings" panose="05000000000000000000" pitchFamily="2" charset="2"/>
              </a:rPr>
              <a:t> can get caught in local </a:t>
            </a:r>
            <a:r>
              <a:rPr lang="en-US" sz="2400" smtClean="0">
                <a:sym typeface="Wingdings" panose="05000000000000000000" pitchFamily="2" charset="2"/>
              </a:rPr>
              <a:t>optima</a:t>
            </a:r>
          </a:p>
          <a:p>
            <a:r>
              <a:rPr lang="en-US" sz="2400"/>
              <a:t>In </a:t>
            </a:r>
            <a:r>
              <a:rPr lang="en-US" sz="2400" b="1"/>
              <a:t>random forests</a:t>
            </a:r>
            <a:r>
              <a:rPr lang="en-US" sz="2400"/>
              <a:t>, the trees are </a:t>
            </a:r>
            <a:r>
              <a:rPr lang="en-US" sz="2400" smtClean="0"/>
              <a:t>also grown </a:t>
            </a:r>
            <a:r>
              <a:rPr lang="en-US" sz="2400"/>
              <a:t>independently </a:t>
            </a:r>
            <a:r>
              <a:rPr lang="en-US" sz="2400" smtClean="0"/>
              <a:t>on </a:t>
            </a:r>
            <a:r>
              <a:rPr lang="en-US" sz="2400" b="1"/>
              <a:t>boostrap </a:t>
            </a:r>
            <a:r>
              <a:rPr lang="en-US" sz="2400" b="1" smtClean="0"/>
              <a:t>samples</a:t>
            </a:r>
            <a:r>
              <a:rPr lang="en-US" sz="2400" smtClean="0"/>
              <a:t>. </a:t>
            </a:r>
            <a:r>
              <a:rPr lang="en-US" sz="2400"/>
              <a:t>However, each split on each </a:t>
            </a:r>
            <a:r>
              <a:rPr lang="en-US" sz="2400" smtClean="0"/>
              <a:t>tree is </a:t>
            </a:r>
            <a:r>
              <a:rPr lang="en-US" sz="2400"/>
              <a:t>performed using a </a:t>
            </a:r>
            <a:r>
              <a:rPr lang="en-US" sz="2400" b="1"/>
              <a:t>random subset of the </a:t>
            </a:r>
            <a:r>
              <a:rPr lang="en-US" sz="2400" b="1" smtClean="0"/>
              <a:t>features</a:t>
            </a:r>
            <a:r>
              <a:rPr lang="en-US" sz="2400" smtClean="0"/>
              <a:t> </a:t>
            </a:r>
            <a:r>
              <a:rPr lang="en-US" sz="2400" smtClean="0">
                <a:sym typeface="Wingdings" panose="05000000000000000000" pitchFamily="2" charset="2"/>
              </a:rPr>
              <a:t> </a:t>
            </a:r>
            <a:r>
              <a:rPr lang="en-US" sz="2400" smtClean="0"/>
              <a:t>more </a:t>
            </a:r>
            <a:r>
              <a:rPr lang="en-US" sz="2400"/>
              <a:t>thorough exploration of </a:t>
            </a:r>
            <a:r>
              <a:rPr lang="en-US" sz="2400" smtClean="0"/>
              <a:t>model space </a:t>
            </a:r>
            <a:r>
              <a:rPr lang="en-US" sz="2400"/>
              <a:t>relative to bagging</a:t>
            </a:r>
            <a:r>
              <a:rPr lang="en-US" sz="2400" smtClean="0"/>
              <a:t>.</a:t>
            </a:r>
          </a:p>
          <a:p>
            <a:r>
              <a:rPr lang="en-US" sz="2400"/>
              <a:t>In </a:t>
            </a:r>
            <a:r>
              <a:rPr lang="en-US" sz="2400" b="1"/>
              <a:t>boosting</a:t>
            </a:r>
            <a:r>
              <a:rPr lang="en-US" sz="2400"/>
              <a:t>, we only use the </a:t>
            </a:r>
            <a:r>
              <a:rPr lang="en-US" sz="2400" b="1"/>
              <a:t>original data</a:t>
            </a:r>
            <a:r>
              <a:rPr lang="en-US" sz="2400"/>
              <a:t>, and do not draw any </a:t>
            </a:r>
            <a:r>
              <a:rPr lang="en-US" sz="2400" smtClean="0"/>
              <a:t>random </a:t>
            </a:r>
            <a:r>
              <a:rPr lang="en-US" sz="2400"/>
              <a:t>samples. The </a:t>
            </a:r>
            <a:r>
              <a:rPr lang="en-US" sz="2400" b="1"/>
              <a:t>trees are grown successively</a:t>
            </a:r>
            <a:r>
              <a:rPr lang="en-US" sz="2400"/>
              <a:t>, using a </a:t>
            </a:r>
            <a:r>
              <a:rPr lang="en-US" sz="2400" b="1"/>
              <a:t>“slow” </a:t>
            </a:r>
            <a:r>
              <a:rPr lang="en-US" sz="2400" b="1" smtClean="0"/>
              <a:t>learning </a:t>
            </a:r>
            <a:r>
              <a:rPr lang="en-US" sz="2400" b="1"/>
              <a:t>approach</a:t>
            </a:r>
            <a:r>
              <a:rPr lang="en-US" sz="2400"/>
              <a:t>: each new tree is ﬁt to the signal that is left over </a:t>
            </a:r>
            <a:r>
              <a:rPr lang="en-US" sz="2400" smtClean="0"/>
              <a:t>from the </a:t>
            </a:r>
            <a:r>
              <a:rPr lang="en-US" sz="2400"/>
              <a:t>earlier </a:t>
            </a:r>
            <a:r>
              <a:rPr lang="en-US" sz="2400" smtClean="0"/>
              <a:t>trees.</a:t>
            </a:r>
            <a:endParaRPr lang="en-US" sz="2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18DB0-E25E-4CD0-82AB-18A1BC67842E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4705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D3986E40-BDFB-4C73-B450-6B4C8B860B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Necessary Conditions for Ensemble Methods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DFA4EC1F-C8DF-4052-B7EE-8744BA23533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143000"/>
            <a:ext cx="8839200" cy="5181600"/>
          </a:xfrm>
        </p:spPr>
        <p:txBody>
          <a:bodyPr/>
          <a:lstStyle/>
          <a:p>
            <a:r>
              <a:rPr lang="en-US" altLang="en-US" sz="2400"/>
              <a:t>Ensemble Methods work better than a single base classifier if:</a:t>
            </a:r>
          </a:p>
          <a:p>
            <a:pPr marL="965200" lvl="1" indent="-457200">
              <a:buFont typeface="Tahoma" panose="020B0604030504040204" pitchFamily="34" charset="0"/>
              <a:buAutoNum type="arabicPeriod"/>
            </a:pPr>
            <a:r>
              <a:rPr lang="en-US" altLang="en-US" sz="2400"/>
              <a:t>All base classifiers are independent of each other</a:t>
            </a:r>
          </a:p>
          <a:p>
            <a:pPr marL="965200" lvl="1" indent="-457200">
              <a:buFont typeface="Tahoma" panose="020B0604030504040204" pitchFamily="34" charset="0"/>
              <a:buAutoNum type="arabicPeriod"/>
            </a:pPr>
            <a:r>
              <a:rPr lang="en-US" altLang="en-US" sz="2400"/>
              <a:t>All base classifiers perform better than random guessing (error rate &lt; 0.5 for binary classification)</a:t>
            </a:r>
          </a:p>
          <a:p>
            <a:pPr marL="965200" lvl="1" indent="-457200">
              <a:buFont typeface="Tahoma" panose="020B0604030504040204" pitchFamily="34" charset="0"/>
              <a:buAutoNum type="arabicPeriod"/>
            </a:pPr>
            <a:endParaRPr lang="en-US" altLang="en-US" sz="2400"/>
          </a:p>
          <a:p>
            <a:endParaRPr lang="en-US" altLang="en-US" sz="2400"/>
          </a:p>
        </p:txBody>
      </p:sp>
      <p:pic>
        <p:nvPicPr>
          <p:cNvPr id="9220" name="Picture 6">
            <a:extLst>
              <a:ext uri="{FF2B5EF4-FFF2-40B4-BE49-F238E27FC236}">
                <a16:creationId xmlns:a16="http://schemas.microsoft.com/office/drawing/2014/main" id="{514BBE49-D5CB-4CE0-96B4-294DB21CF0E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9200" y="3124200"/>
            <a:ext cx="4083050" cy="3062288"/>
          </a:xfr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065034-F6B7-6346-90DD-68183D3F0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5F29A70-DDBA-4B09-A7A6-FA656E3CB308}" type="slidenum">
              <a:rPr lang="en-US" altLang="en-US" sz="1200">
                <a:solidFill>
                  <a:srgbClr val="898989"/>
                </a:solidFill>
              </a:rPr>
              <a:pPr/>
              <a:t>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9222" name="TextBox 4">
            <a:extLst>
              <a:ext uri="{FF2B5EF4-FFF2-40B4-BE49-F238E27FC236}">
                <a16:creationId xmlns:a16="http://schemas.microsoft.com/office/drawing/2014/main" id="{9A6366A3-EDDE-4507-9712-D8A580F23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886200"/>
            <a:ext cx="32004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b="0"/>
              <a:t>Classification error for an ensemble of 25 base classifiers, assuming their errors are uncorrelated.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DB33CBB-6586-4DD3-B565-D59173B43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2/17/2021  Intro to Data Mining, 2nd Edition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F4B0C44D-5683-46A4-A364-AC91BD3FFD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Rationale for Ensemble Learning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7851C7A2-7205-4908-A040-4FBDFB97C2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174750"/>
            <a:ext cx="8280400" cy="5181600"/>
          </a:xfrm>
        </p:spPr>
        <p:txBody>
          <a:bodyPr/>
          <a:lstStyle/>
          <a:p>
            <a:r>
              <a:rPr lang="en-US" altLang="en-US" dirty="0"/>
              <a:t>Ensemble Methods work best with </a:t>
            </a:r>
            <a:r>
              <a:rPr lang="en-US" altLang="en-US" b="1" dirty="0"/>
              <a:t>unstable</a:t>
            </a:r>
            <a:r>
              <a:rPr lang="en-US" altLang="en-US" dirty="0"/>
              <a:t> </a:t>
            </a:r>
            <a:r>
              <a:rPr lang="en-US" altLang="en-US" b="1" dirty="0"/>
              <a:t>base classifiers</a:t>
            </a:r>
          </a:p>
          <a:p>
            <a:pPr lvl="1"/>
            <a:r>
              <a:rPr lang="en-US" altLang="en-US" sz="2400" dirty="0"/>
              <a:t>Classifiers that are sensitive to minor perturbations in training set, due to </a:t>
            </a:r>
            <a:r>
              <a:rPr lang="en-US" altLang="en-US" sz="2400" i="1" dirty="0"/>
              <a:t>high model complexity</a:t>
            </a:r>
          </a:p>
          <a:p>
            <a:pPr lvl="1"/>
            <a:r>
              <a:rPr lang="en-US" altLang="en-US" sz="2400" dirty="0"/>
              <a:t>Examples: Unpruned decision trees, ANNs, …</a:t>
            </a:r>
          </a:p>
          <a:p>
            <a:pPr lvl="1"/>
            <a:endParaRPr lang="en-US" alt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D41AB-2CB3-9841-B7D4-B2163924A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52A276E-6A73-4535-A704-A94C4446C56C}" type="slidenum">
              <a:rPr lang="en-US" altLang="en-US" sz="1200">
                <a:solidFill>
                  <a:srgbClr val="898989"/>
                </a:solidFill>
              </a:rPr>
              <a:pPr/>
              <a:t>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4E0EE9-0874-439A-A183-F7732EDC4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2/17/2021  Intro to Data Mining, 2nd Edition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8A24A3D2-153C-417A-9747-EC9DD9274B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Bias-Variance Decomposition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5026013A-4F88-480C-99A7-0591A9A972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Analogous problem of reaching a target y by firing projectiles from x (regression problem)</a:t>
            </a:r>
          </a:p>
          <a:p>
            <a:endParaRPr lang="en-US" altLang="en-US" sz="2400"/>
          </a:p>
          <a:p>
            <a:endParaRPr lang="en-US" altLang="en-US" sz="2400"/>
          </a:p>
          <a:p>
            <a:endParaRPr lang="en-US" altLang="en-US" sz="2400"/>
          </a:p>
          <a:p>
            <a:endParaRPr lang="en-US" altLang="en-US" sz="2400"/>
          </a:p>
          <a:p>
            <a:endParaRPr lang="en-US" altLang="en-US" sz="2400"/>
          </a:p>
          <a:p>
            <a:endParaRPr lang="en-US" altLang="en-US" sz="2400"/>
          </a:p>
          <a:p>
            <a:r>
              <a:rPr lang="en-US" altLang="en-US" sz="2400"/>
              <a:t>For classification, gen. error or model m can be given by: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0F02F-FA49-7146-9EB6-99B458040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6F9C73F-2DDF-4AC0-A532-0492D0EA4249}" type="slidenum">
              <a:rPr lang="en-US" altLang="en-US" sz="1200">
                <a:solidFill>
                  <a:srgbClr val="898989"/>
                </a:solidFill>
              </a:rPr>
              <a:pPr/>
              <a:t>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11269" name="Picture 6">
            <a:extLst>
              <a:ext uri="{FF2B5EF4-FFF2-40B4-BE49-F238E27FC236}">
                <a16:creationId xmlns:a16="http://schemas.microsoft.com/office/drawing/2014/main" id="{DEDB8E34-F0C0-4287-A586-F6E639A49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3" y="2219325"/>
            <a:ext cx="7223125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7">
            <a:extLst>
              <a:ext uri="{FF2B5EF4-FFF2-40B4-BE49-F238E27FC236}">
                <a16:creationId xmlns:a16="http://schemas.microsoft.com/office/drawing/2014/main" id="{16148830-FFBF-42EA-98B2-C06E2C153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050" y="5459413"/>
            <a:ext cx="72263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8B5DA5-EC22-4D41-A0DB-C707FA1D8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2/17/2021  Intro to Data Mining, 2nd Edition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9609185C-C09E-42DA-9A93-583717B5D5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Bias-Variance Trade-off and Overfitting 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61B90608-EC45-43B3-BFAF-D0CC633F4C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42900" y="5140325"/>
            <a:ext cx="8318500" cy="1143000"/>
          </a:xfrm>
        </p:spPr>
        <p:txBody>
          <a:bodyPr/>
          <a:lstStyle/>
          <a:p>
            <a:r>
              <a:rPr lang="en-US" altLang="en-US" sz="2400"/>
              <a:t>Ensemble methods try to reduce the variance of complex models (with low bias) by </a:t>
            </a:r>
            <a:r>
              <a:rPr lang="en-US" altLang="en-US" sz="2400" i="1"/>
              <a:t>aggregating </a:t>
            </a:r>
            <a:r>
              <a:rPr lang="en-US" altLang="en-US" sz="2400"/>
              <a:t>responses of multiple base classifiers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C8D49-855C-0C40-983C-1CB57927F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0648A6A-118E-4508-8769-B2F246D496A8}" type="slidenum">
              <a:rPr lang="en-US" altLang="en-US" sz="1200">
                <a:solidFill>
                  <a:srgbClr val="898989"/>
                </a:solidFill>
              </a:rPr>
              <a:pPr/>
              <a:t>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12293" name="Picture 6">
            <a:extLst>
              <a:ext uri="{FF2B5EF4-FFF2-40B4-BE49-F238E27FC236}">
                <a16:creationId xmlns:a16="http://schemas.microsoft.com/office/drawing/2014/main" id="{A7892FA9-2B7A-4D16-886E-179779945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387"/>
          <a:stretch>
            <a:fillRect/>
          </a:stretch>
        </p:blipFill>
        <p:spPr bwMode="auto">
          <a:xfrm>
            <a:off x="762000" y="835025"/>
            <a:ext cx="7191375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7">
            <a:extLst>
              <a:ext uri="{FF2B5EF4-FFF2-40B4-BE49-F238E27FC236}">
                <a16:creationId xmlns:a16="http://schemas.microsoft.com/office/drawing/2014/main" id="{01CFEFAB-44C9-4D76-89D2-4F041801C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7" t="53481" r="-2167" b="8223"/>
          <a:stretch>
            <a:fillRect/>
          </a:stretch>
        </p:blipFill>
        <p:spPr bwMode="auto">
          <a:xfrm>
            <a:off x="1066800" y="2895600"/>
            <a:ext cx="719137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5" name="TextBox 8">
            <a:extLst>
              <a:ext uri="{FF2B5EF4-FFF2-40B4-BE49-F238E27FC236}">
                <a16:creationId xmlns:a16="http://schemas.microsoft.com/office/drawing/2014/main" id="{0E9F248A-63F2-4079-A10C-FA13D42F80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9213" y="4279900"/>
            <a:ext cx="1638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Underfitting</a:t>
            </a:r>
          </a:p>
        </p:txBody>
      </p:sp>
      <p:sp>
        <p:nvSpPr>
          <p:cNvPr id="12296" name="TextBox 10">
            <a:extLst>
              <a:ext uri="{FF2B5EF4-FFF2-40B4-BE49-F238E27FC236}">
                <a16:creationId xmlns:a16="http://schemas.microsoft.com/office/drawing/2014/main" id="{5094D364-7081-40AD-88FB-F0813BF78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0638" y="2308225"/>
            <a:ext cx="14779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Overfitting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747F5D4-9BF1-4B19-BA72-0333B2A71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2/17/2021  Intro to Data Mining, 2nd Edition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5B826B1C-E191-4B17-94A4-204D7E95AB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432800" cy="533400"/>
          </a:xfrm>
        </p:spPr>
        <p:txBody>
          <a:bodyPr/>
          <a:lstStyle/>
          <a:p>
            <a:r>
              <a:rPr lang="en-US" altLang="en-US"/>
              <a:t>General Approach of Ensemble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31BB9-0B09-3E45-8A78-215A73C88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3FEEB28-D8D0-419C-A557-95DAE5454D07}" type="slidenum">
              <a:rPr lang="en-US" altLang="en-US" sz="1200">
                <a:solidFill>
                  <a:srgbClr val="898989"/>
                </a:solidFill>
              </a:rPr>
              <a:pPr/>
              <a:t>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13316" name="Picture 6">
            <a:extLst>
              <a:ext uri="{FF2B5EF4-FFF2-40B4-BE49-F238E27FC236}">
                <a16:creationId xmlns:a16="http://schemas.microsoft.com/office/drawing/2014/main" id="{9A257B3B-C337-4D47-8C42-FB02E31D4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600"/>
            <a:ext cx="7224713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extBox 7">
            <a:extLst>
              <a:ext uri="{FF2B5EF4-FFF2-40B4-BE49-F238E27FC236}">
                <a16:creationId xmlns:a16="http://schemas.microsoft.com/office/drawing/2014/main" id="{374BC95F-9831-470B-93A5-1C7C53FCB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1150" y="4419600"/>
            <a:ext cx="3124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/>
              <a:t>Using majority vote or weighted majority vote 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/>
              <a:t>(weighted according to their accuracy or relevance)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9DAA096-1260-44CA-A40D-52B3D5F89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2/17/2021  Intro to Data Mining, 2nd Edition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C5A7FBA3-7AD0-4A9C-947B-6CE14CEF6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Constructing Ensemble Classifiers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0DD13D8E-96D8-0C4F-AB84-90437D9ABF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501063" cy="51816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altLang="en-US" dirty="0"/>
          </a:p>
          <a:p>
            <a:pPr>
              <a:lnSpc>
                <a:spcPct val="90000"/>
              </a:lnSpc>
              <a:defRPr/>
            </a:pPr>
            <a:r>
              <a:rPr lang="en-US" altLang="en-US" dirty="0"/>
              <a:t>By manipulating training set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000" dirty="0"/>
              <a:t>Example: bagging, </a:t>
            </a:r>
            <a:r>
              <a:rPr lang="en-US" altLang="en-US" sz="2000" dirty="0" smtClean="0"/>
              <a:t>boosting, random forests</a:t>
            </a:r>
            <a:endParaRPr lang="en-US" altLang="en-US" sz="2000" dirty="0"/>
          </a:p>
          <a:p>
            <a:pPr>
              <a:lnSpc>
                <a:spcPct val="90000"/>
              </a:lnSpc>
              <a:defRPr/>
            </a:pPr>
            <a:endParaRPr lang="en-US" altLang="en-US" sz="1000" dirty="0"/>
          </a:p>
          <a:p>
            <a:pPr>
              <a:lnSpc>
                <a:spcPct val="90000"/>
              </a:lnSpc>
              <a:defRPr/>
            </a:pPr>
            <a:r>
              <a:rPr lang="en-US" altLang="en-US" dirty="0"/>
              <a:t>By manipulating input features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000" dirty="0"/>
              <a:t>Example: random forests</a:t>
            </a:r>
          </a:p>
          <a:p>
            <a:pPr>
              <a:lnSpc>
                <a:spcPct val="90000"/>
              </a:lnSpc>
              <a:defRPr/>
            </a:pPr>
            <a:endParaRPr lang="en-US" altLang="en-US" sz="10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en-US" dirty="0"/>
              <a:t>By manipulating class labels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000" dirty="0"/>
              <a:t>Example: error-correcting output coding</a:t>
            </a:r>
          </a:p>
          <a:p>
            <a:pPr marL="457200" lvl="1" indent="0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en-US" altLang="en-US" sz="1000" dirty="0"/>
              <a:t> </a:t>
            </a:r>
            <a:endParaRPr lang="en-US" altLang="en-US" sz="10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en-US" dirty="0"/>
              <a:t>By manipulating learning algorithm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000" dirty="0"/>
              <a:t>Example: injecting randomness </a:t>
            </a:r>
            <a:r>
              <a:rPr lang="en-US" altLang="en-US" sz="2000" dirty="0" smtClean="0"/>
              <a:t>in the initial weights of  ANN</a:t>
            </a:r>
            <a:endParaRPr lang="en-US" alt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21D516-BA3A-1344-A276-018AFDF7D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A83EBEF-6D56-484B-9C77-96ACA627635D}" type="slidenum">
              <a:rPr lang="en-US" altLang="en-US" sz="1200">
                <a:solidFill>
                  <a:srgbClr val="898989"/>
                </a:solidFill>
              </a:rPr>
              <a:pPr/>
              <a:t>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63567B2-A1DA-43E1-90EC-AD5DE8420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2/17/2021  Intro to Data Mining, 2nd Edition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3808</TotalTime>
  <Pages>3</Pages>
  <Words>1276</Words>
  <Application>Microsoft Office PowerPoint</Application>
  <PresentationFormat>On-screen Show (4:3)</PresentationFormat>
  <Paragraphs>233</Paragraphs>
  <Slides>32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</vt:lpstr>
      <vt:lpstr>Cambria Math</vt:lpstr>
      <vt:lpstr>Monotype Sorts</vt:lpstr>
      <vt:lpstr>Symbol</vt:lpstr>
      <vt:lpstr>Tahoma</vt:lpstr>
      <vt:lpstr>Times New Roman</vt:lpstr>
      <vt:lpstr>Wingdings</vt:lpstr>
      <vt:lpstr>LC.BRev.FY97</vt:lpstr>
      <vt:lpstr>Visio</vt:lpstr>
      <vt:lpstr>Equation</vt:lpstr>
      <vt:lpstr>Data Mining</vt:lpstr>
      <vt:lpstr>Ensemble Methods</vt:lpstr>
      <vt:lpstr>Example: Why Do Ensemble Methods Work?</vt:lpstr>
      <vt:lpstr>Necessary Conditions for Ensemble Methods</vt:lpstr>
      <vt:lpstr>Rationale for Ensemble Learning</vt:lpstr>
      <vt:lpstr>Bias-Variance Decomposition</vt:lpstr>
      <vt:lpstr>Bias-Variance Trade-off and Overfitting </vt:lpstr>
      <vt:lpstr>General Approach of Ensemble Learning</vt:lpstr>
      <vt:lpstr>Constructing Ensemble Classifiers</vt:lpstr>
      <vt:lpstr>Bagging (Bootstrap AGGregatING)</vt:lpstr>
      <vt:lpstr>Bagging Algorithm</vt:lpstr>
      <vt:lpstr>Bagging Example</vt:lpstr>
      <vt:lpstr>Bagging Example</vt:lpstr>
      <vt:lpstr>Bagging Example</vt:lpstr>
      <vt:lpstr>Bagging Example</vt:lpstr>
      <vt:lpstr>Bagging Example</vt:lpstr>
      <vt:lpstr>Bagging Example</vt:lpstr>
      <vt:lpstr>Random Forest Algorithm</vt:lpstr>
      <vt:lpstr>Characteristics of Random Forest</vt:lpstr>
      <vt:lpstr>Variable importance measure</vt:lpstr>
      <vt:lpstr>Bagging and random forest on the heart data</vt:lpstr>
      <vt:lpstr>Random forest on gene expression data</vt:lpstr>
      <vt:lpstr>Boosting</vt:lpstr>
      <vt:lpstr>Boosting</vt:lpstr>
      <vt:lpstr>An illustration for Boosting</vt:lpstr>
      <vt:lpstr>AdaBoost</vt:lpstr>
      <vt:lpstr>AdaBoost Algorithm</vt:lpstr>
      <vt:lpstr>AdaBoost Algorithm</vt:lpstr>
      <vt:lpstr>AdaBoost Example</vt:lpstr>
      <vt:lpstr>AdaBoost Example</vt:lpstr>
      <vt:lpstr>AdaBoost Example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creator>anujkarpatne@gmail.com</dc:creator>
  <cp:lastModifiedBy>hoangqd@hcmute.edu.vn</cp:lastModifiedBy>
  <cp:revision>75</cp:revision>
  <cp:lastPrinted>2019-10-31T23:17:09Z</cp:lastPrinted>
  <dcterms:created xsi:type="dcterms:W3CDTF">2018-02-14T20:49:31Z</dcterms:created>
  <dcterms:modified xsi:type="dcterms:W3CDTF">2022-03-15T05:09:26Z</dcterms:modified>
</cp:coreProperties>
</file>