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73" r:id="rId4"/>
    <p:sldId id="272" r:id="rId5"/>
    <p:sldId id="274" r:id="rId6"/>
    <p:sldId id="275" r:id="rId7"/>
    <p:sldId id="263" r:id="rId8"/>
    <p:sldId id="264" r:id="rId9"/>
    <p:sldId id="267" r:id="rId10"/>
    <p:sldId id="260" r:id="rId11"/>
    <p:sldId id="265" r:id="rId12"/>
    <p:sldId id="276" r:id="rId13"/>
    <p:sldId id="259" r:id="rId14"/>
    <p:sldId id="261" r:id="rId15"/>
    <p:sldId id="269" r:id="rId16"/>
    <p:sldId id="270" r:id="rId17"/>
    <p:sldId id="271" r:id="rId18"/>
    <p:sldId id="26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851" autoAdjust="0"/>
  </p:normalViewPr>
  <p:slideViewPr>
    <p:cSldViewPr snapToGrid="0">
      <p:cViewPr varScale="1">
        <p:scale>
          <a:sx n="69" d="100"/>
          <a:sy n="69" d="100"/>
        </p:scale>
        <p:origin x="123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41EC1C-365D-4D5A-A2EA-708DE076975F}" type="datetimeFigureOut">
              <a:rPr lang="zh-CN" altLang="en-US" smtClean="0"/>
              <a:t>2022/6/1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BC227B-A75C-445F-8B5F-7FB46C4358D8}" type="slidenum">
              <a:rPr lang="zh-CN" altLang="en-US" smtClean="0"/>
              <a:t>‹#›</a:t>
            </a:fld>
            <a:endParaRPr lang="zh-CN" altLang="en-US"/>
          </a:p>
        </p:txBody>
      </p:sp>
    </p:spTree>
    <p:extLst>
      <p:ext uri="{BB962C8B-B14F-4D97-AF65-F5344CB8AC3E}">
        <p14:creationId xmlns:p14="http://schemas.microsoft.com/office/powerpoint/2010/main" val="2318500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Hello, everyone. I'm glad to meet you guys in today's meeting. It is really a precious opportunity that we can meet here together across such a long distance and discuss about our final achievement. My name is Pan Jiazheng, and I'm the program manager and liaison of the Interface group, Spirits. We have four members in our group, me, Tang </a:t>
            </a:r>
            <a:r>
              <a:rPr lang="en-US" altLang="zh-CN" dirty="0" err="1"/>
              <a:t>Haotian</a:t>
            </a:r>
            <a:r>
              <a:rPr lang="en-US" altLang="zh-CN" dirty="0"/>
              <a:t>, Cheng </a:t>
            </a:r>
            <a:r>
              <a:rPr lang="en-US" altLang="zh-CN" dirty="0" err="1"/>
              <a:t>Weibin</a:t>
            </a:r>
            <a:r>
              <a:rPr lang="en-US" altLang="zh-CN" dirty="0"/>
              <a:t> and Carlos from Portugal. And these are roles of our members.</a:t>
            </a:r>
            <a:endParaRPr lang="zh-CN" altLang="en-US" dirty="0"/>
          </a:p>
        </p:txBody>
      </p:sp>
      <p:sp>
        <p:nvSpPr>
          <p:cNvPr id="4" name="灯片编号占位符 3"/>
          <p:cNvSpPr>
            <a:spLocks noGrp="1"/>
          </p:cNvSpPr>
          <p:nvPr>
            <p:ph type="sldNum" sz="quarter" idx="5"/>
          </p:nvPr>
        </p:nvSpPr>
        <p:spPr/>
        <p:txBody>
          <a:bodyPr/>
          <a:lstStyle/>
          <a:p>
            <a:fld id="{07BC227B-A75C-445F-8B5F-7FB46C4358D8}" type="slidenum">
              <a:rPr lang="zh-CN" altLang="en-US" smtClean="0"/>
              <a:t>2</a:t>
            </a:fld>
            <a:endParaRPr lang="zh-CN" altLang="en-US"/>
          </a:p>
        </p:txBody>
      </p:sp>
    </p:spTree>
    <p:extLst>
      <p:ext uri="{BB962C8B-B14F-4D97-AF65-F5344CB8AC3E}">
        <p14:creationId xmlns:p14="http://schemas.microsoft.com/office/powerpoint/2010/main" val="3738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Cheng </a:t>
            </a:r>
            <a:r>
              <a:rPr lang="en-US" altLang="zh-CN" dirty="0" err="1"/>
              <a:t>Weibin</a:t>
            </a:r>
            <a:r>
              <a:rPr lang="en-US" altLang="zh-CN" dirty="0"/>
              <a:t> is the system architect and tester of our group. He was mainly responsible for the test task and system architecture. At the early stage, he </a:t>
            </a:r>
            <a:r>
              <a:rPr lang="en-US" altLang="zh-CN" dirty="0" err="1"/>
              <a:t>drawed</a:t>
            </a:r>
            <a:r>
              <a:rPr lang="en-US" altLang="zh-CN" dirty="0"/>
              <a:t> a data flow diagram to frame the structure of the system and did some auxiliary work for the system design. During the iteration period of our interface, he did some unit tests to find out the bugs in the code and errors in the interface button. And he would also provide some correction views for the programmer to accelerate the project progress. He also helped with the final integral test. What's more, he made contributions to our final interface, including the button layout, interface style, etc. Thanks to him, we can have such a tidy and organized interface.</a:t>
            </a:r>
            <a:endParaRPr lang="zh-CN" altLang="en-US" dirty="0"/>
          </a:p>
        </p:txBody>
      </p:sp>
      <p:sp>
        <p:nvSpPr>
          <p:cNvPr id="4" name="灯片编号占位符 3"/>
          <p:cNvSpPr>
            <a:spLocks noGrp="1"/>
          </p:cNvSpPr>
          <p:nvPr>
            <p:ph type="sldNum" sz="quarter" idx="5"/>
          </p:nvPr>
        </p:nvSpPr>
        <p:spPr/>
        <p:txBody>
          <a:bodyPr/>
          <a:lstStyle/>
          <a:p>
            <a:fld id="{07BC227B-A75C-445F-8B5F-7FB46C4358D8}" type="slidenum">
              <a:rPr lang="zh-CN" altLang="en-US" smtClean="0"/>
              <a:t>15</a:t>
            </a:fld>
            <a:endParaRPr lang="zh-CN" altLang="en-US"/>
          </a:p>
        </p:txBody>
      </p:sp>
    </p:spTree>
    <p:extLst>
      <p:ext uri="{BB962C8B-B14F-4D97-AF65-F5344CB8AC3E}">
        <p14:creationId xmlns:p14="http://schemas.microsoft.com/office/powerpoint/2010/main" val="37811621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Carlos is from Portugal and he wrote an email to me to express his will to join us about a month ago. We were glad to have him as our teammate and since then our team has been a complete one. He is really an active guy and he's always there to do something for our team. During the past month, he always wrote email to me on his own initiative and asked what is his job as well as the progress and situation of our project. When meeting some trouble or finding something wrong, he also actively wrote me an email to reflect the problem. Despite the time difference, we can still keep in contact in time. He mainly did some unit tests and wrote some test reports to make sure our interface can operate normally. However, he met some trouble when reading our codes and it may be a little bit hard for him to study so much new things since he is also busy with his courses. So he did part of the task. But he's indeed trying his best to join us and doing something useful to make contributions to the project. He may not give an presentation tonight and that is what I said on behalf of him. But his spirits always inspire our members.</a:t>
            </a:r>
            <a:endParaRPr lang="zh-CN" altLang="en-US" dirty="0"/>
          </a:p>
        </p:txBody>
      </p:sp>
      <p:sp>
        <p:nvSpPr>
          <p:cNvPr id="4" name="灯片编号占位符 3"/>
          <p:cNvSpPr>
            <a:spLocks noGrp="1"/>
          </p:cNvSpPr>
          <p:nvPr>
            <p:ph type="sldNum" sz="quarter" idx="5"/>
          </p:nvPr>
        </p:nvSpPr>
        <p:spPr/>
        <p:txBody>
          <a:bodyPr/>
          <a:lstStyle/>
          <a:p>
            <a:fld id="{07BC227B-A75C-445F-8B5F-7FB46C4358D8}" type="slidenum">
              <a:rPr lang="zh-CN" altLang="en-US" smtClean="0"/>
              <a:t>16</a:t>
            </a:fld>
            <a:endParaRPr lang="zh-CN" altLang="en-US"/>
          </a:p>
        </p:txBody>
      </p:sp>
    </p:spTree>
    <p:extLst>
      <p:ext uri="{BB962C8B-B14F-4D97-AF65-F5344CB8AC3E}">
        <p14:creationId xmlns:p14="http://schemas.microsoft.com/office/powerpoint/2010/main" val="381992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 me, I'm mainly responsible for the normal communication among group members, as well as document arrangement. Since this project is a group task and need all of us to finish it together, communication is significant. I make sure my Chinese teammates can communicate at any time. For our Portugal member, it may be a little troublesome to talk, but I still check my email frequently and give him timely reply to keep in contact. For the document tasks, I wrote some design documents that is required in the developing process, such as user story, use cases, guideline document and so on. Besides, I also sorted out </a:t>
            </a:r>
            <a:r>
              <a:rPr lang="en-US" altLang="zh-CN" dirty="0" err="1"/>
              <a:t>api</a:t>
            </a:r>
            <a:r>
              <a:rPr lang="en-US" altLang="zh-CN" dirty="0"/>
              <a:t> details from interface specification provided by Ciel to figure out the system logic, helping programmer to better design the interface. To speak the truth, I didn't participate in much code writing. But my teammates really did a good job, and I believe my document gave them some help to an extent. </a:t>
            </a:r>
            <a:endParaRPr lang="zh-CN" altLang="en-US" dirty="0"/>
          </a:p>
        </p:txBody>
      </p:sp>
      <p:sp>
        <p:nvSpPr>
          <p:cNvPr id="4" name="灯片编号占位符 3"/>
          <p:cNvSpPr>
            <a:spLocks noGrp="1"/>
          </p:cNvSpPr>
          <p:nvPr>
            <p:ph type="sldNum" sz="quarter" idx="5"/>
          </p:nvPr>
        </p:nvSpPr>
        <p:spPr/>
        <p:txBody>
          <a:bodyPr/>
          <a:lstStyle/>
          <a:p>
            <a:fld id="{07BC227B-A75C-445F-8B5F-7FB46C4358D8}" type="slidenum">
              <a:rPr lang="zh-CN" altLang="en-US" smtClean="0"/>
              <a:t>17</a:t>
            </a:fld>
            <a:endParaRPr lang="zh-CN" altLang="en-US"/>
          </a:p>
        </p:txBody>
      </p:sp>
    </p:spTree>
    <p:extLst>
      <p:ext uri="{BB962C8B-B14F-4D97-AF65-F5344CB8AC3E}">
        <p14:creationId xmlns:p14="http://schemas.microsoft.com/office/powerpoint/2010/main" val="2259638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Since Zhou </a:t>
            </a:r>
            <a:r>
              <a:rPr lang="en-US" altLang="zh-CN" dirty="0" err="1"/>
              <a:t>Wenhui</a:t>
            </a:r>
            <a:r>
              <a:rPr lang="en-US" altLang="zh-CN" dirty="0"/>
              <a:t> has demonstrated the integral test with our interface, I believe everyone has a clear understanding about our work.  And just now the main function buttons were also displayed and tried, so there is no need for me to repeat them once again. Next I will just make a supplementary explanation and simply introduce our interface. I will talk a little bit more about our phased work.</a:t>
            </a:r>
            <a:endParaRPr lang="zh-CN" altLang="en-US" dirty="0"/>
          </a:p>
        </p:txBody>
      </p:sp>
      <p:sp>
        <p:nvSpPr>
          <p:cNvPr id="4" name="灯片编号占位符 3"/>
          <p:cNvSpPr>
            <a:spLocks noGrp="1"/>
          </p:cNvSpPr>
          <p:nvPr>
            <p:ph type="sldNum" sz="quarter" idx="5"/>
          </p:nvPr>
        </p:nvSpPr>
        <p:spPr/>
        <p:txBody>
          <a:bodyPr/>
          <a:lstStyle/>
          <a:p>
            <a:fld id="{07BC227B-A75C-445F-8B5F-7FB46C4358D8}" type="slidenum">
              <a:rPr lang="zh-CN" altLang="en-US" smtClean="0"/>
              <a:t>3</a:t>
            </a:fld>
            <a:endParaRPr lang="zh-CN" altLang="en-US"/>
          </a:p>
        </p:txBody>
      </p:sp>
    </p:spTree>
    <p:extLst>
      <p:ext uri="{BB962C8B-B14F-4D97-AF65-F5344CB8AC3E}">
        <p14:creationId xmlns:p14="http://schemas.microsoft.com/office/powerpoint/2010/main" val="4244023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Since Zhou </a:t>
            </a:r>
            <a:r>
              <a:rPr lang="en-US" altLang="zh-CN" dirty="0" err="1"/>
              <a:t>Wenhui</a:t>
            </a:r>
            <a:r>
              <a:rPr lang="en-US" altLang="zh-CN" dirty="0"/>
              <a:t> has demonstrated the integral test with our interface, I believe everyone has a clear understanding about our work.  And just now the main function buttons were also displayed and tried, so there is no need for me to repeat them once again. Next I will just make a supplementary explanation and simply introduce our interface. I will talk a little bit more about our phased work.</a:t>
            </a:r>
            <a:endParaRPr lang="zh-CN" altLang="en-US" dirty="0"/>
          </a:p>
        </p:txBody>
      </p:sp>
      <p:sp>
        <p:nvSpPr>
          <p:cNvPr id="4" name="灯片编号占位符 3"/>
          <p:cNvSpPr>
            <a:spLocks noGrp="1"/>
          </p:cNvSpPr>
          <p:nvPr>
            <p:ph type="sldNum" sz="quarter" idx="5"/>
          </p:nvPr>
        </p:nvSpPr>
        <p:spPr/>
        <p:txBody>
          <a:bodyPr/>
          <a:lstStyle/>
          <a:p>
            <a:fld id="{07BC227B-A75C-445F-8B5F-7FB46C4358D8}" type="slidenum">
              <a:rPr lang="zh-CN" altLang="en-US" smtClean="0"/>
              <a:t>7</a:t>
            </a:fld>
            <a:endParaRPr lang="zh-CN" altLang="en-US"/>
          </a:p>
        </p:txBody>
      </p:sp>
    </p:spTree>
    <p:extLst>
      <p:ext uri="{BB962C8B-B14F-4D97-AF65-F5344CB8AC3E}">
        <p14:creationId xmlns:p14="http://schemas.microsoft.com/office/powerpoint/2010/main" val="3471572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First is the document work. Here I list some documents used in our work, including stage and requirements, user story, use case, </a:t>
            </a:r>
            <a:r>
              <a:rPr lang="en-US" altLang="zh-CN" dirty="0" err="1"/>
              <a:t>api</a:t>
            </a:r>
            <a:r>
              <a:rPr lang="en-US" altLang="zh-CN" dirty="0"/>
              <a:t> explanation doc, etc. To show our documents, I put some screenshots of documents here, as you can see in the slide. Because some documents are used in our internal design, for convenience we wrote them in Chinese.  </a:t>
            </a:r>
          </a:p>
          <a:p>
            <a:r>
              <a:rPr lang="en-US" altLang="zh-CN" dirty="0"/>
              <a:t>    Stages and requirements file is used to roughly determine requirements and different stages.</a:t>
            </a:r>
          </a:p>
          <a:p>
            <a:r>
              <a:rPr lang="en-US" altLang="zh-CN" dirty="0"/>
              <a:t>    User stories file is used to describe what users may intend to do.</a:t>
            </a:r>
          </a:p>
          <a:p>
            <a:r>
              <a:rPr lang="en-US" altLang="zh-CN" dirty="0"/>
              <a:t>    User case file is used to refine user stories and determine operation steps.</a:t>
            </a:r>
          </a:p>
        </p:txBody>
      </p:sp>
      <p:sp>
        <p:nvSpPr>
          <p:cNvPr id="4" name="灯片编号占位符 3"/>
          <p:cNvSpPr>
            <a:spLocks noGrp="1"/>
          </p:cNvSpPr>
          <p:nvPr>
            <p:ph type="sldNum" sz="quarter" idx="5"/>
          </p:nvPr>
        </p:nvSpPr>
        <p:spPr/>
        <p:txBody>
          <a:bodyPr/>
          <a:lstStyle/>
          <a:p>
            <a:fld id="{07BC227B-A75C-445F-8B5F-7FB46C4358D8}" type="slidenum">
              <a:rPr lang="zh-CN" altLang="en-US" smtClean="0"/>
              <a:t>8</a:t>
            </a:fld>
            <a:endParaRPr lang="zh-CN" altLang="en-US"/>
          </a:p>
        </p:txBody>
      </p:sp>
    </p:spTree>
    <p:extLst>
      <p:ext uri="{BB962C8B-B14F-4D97-AF65-F5344CB8AC3E}">
        <p14:creationId xmlns:p14="http://schemas.microsoft.com/office/powerpoint/2010/main" val="2053490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Interface call server file was wrote by ourselves and used only in our group. Because the software design specification doc is a little troublesome to read and use, I extracted detailed </a:t>
            </a:r>
            <a:r>
              <a:rPr lang="en-US" altLang="zh-CN" dirty="0" err="1"/>
              <a:t>api</a:t>
            </a:r>
            <a:r>
              <a:rPr lang="en-US" altLang="zh-CN" dirty="0"/>
              <a:t> information related to our job and arranged them into one word. Thus the subsequent coding work may be more convenient according to this word.</a:t>
            </a:r>
          </a:p>
          <a:p>
            <a:r>
              <a:rPr lang="en-US" altLang="zh-CN" dirty="0"/>
              <a:t>    Interface guideline file is written for users to figure out functions of the buttons and get to know how to use our interface.</a:t>
            </a:r>
            <a:endParaRPr lang="zh-CN" altLang="en-US" dirty="0"/>
          </a:p>
        </p:txBody>
      </p:sp>
      <p:sp>
        <p:nvSpPr>
          <p:cNvPr id="4" name="灯片编号占位符 3"/>
          <p:cNvSpPr>
            <a:spLocks noGrp="1"/>
          </p:cNvSpPr>
          <p:nvPr>
            <p:ph type="sldNum" sz="quarter" idx="5"/>
          </p:nvPr>
        </p:nvSpPr>
        <p:spPr/>
        <p:txBody>
          <a:bodyPr/>
          <a:lstStyle/>
          <a:p>
            <a:fld id="{07BC227B-A75C-445F-8B5F-7FB46C4358D8}" type="slidenum">
              <a:rPr lang="zh-CN" altLang="en-US" smtClean="0"/>
              <a:t>9</a:t>
            </a:fld>
            <a:endParaRPr lang="zh-CN" altLang="en-US"/>
          </a:p>
        </p:txBody>
      </p:sp>
    </p:spTree>
    <p:extLst>
      <p:ext uri="{BB962C8B-B14F-4D97-AF65-F5344CB8AC3E}">
        <p14:creationId xmlns:p14="http://schemas.microsoft.com/office/powerpoint/2010/main" val="380343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Next is the code work. Here is a screenshot of our code structure. You can see that it is a conventional front end structure with python, html, </a:t>
            </a:r>
            <a:r>
              <a:rPr lang="en-US" altLang="zh-CN" dirty="0" err="1"/>
              <a:t>javascript</a:t>
            </a:r>
            <a:r>
              <a:rPr lang="en-US" altLang="zh-CN" dirty="0"/>
              <a:t> and </a:t>
            </a:r>
            <a:r>
              <a:rPr lang="en-US" altLang="zh-CN" dirty="0" err="1"/>
              <a:t>css</a:t>
            </a:r>
            <a:r>
              <a:rPr lang="en-US" altLang="zh-CN" dirty="0"/>
              <a:t> file. Outside are some frequently used files, for example, flaskMain.py is used to launch the website, loginRelated.py is used for administrator login, etc. In the templates folder, there are user related html pages and admin related html pages, and they are clearly divided. In the static folder, there are </a:t>
            </a:r>
            <a:r>
              <a:rPr lang="en-US" altLang="zh-CN" dirty="0" err="1"/>
              <a:t>javascript</a:t>
            </a:r>
            <a:r>
              <a:rPr lang="en-US" altLang="zh-CN" dirty="0"/>
              <a:t> files and </a:t>
            </a:r>
            <a:r>
              <a:rPr lang="en-US" altLang="zh-CN" dirty="0" err="1"/>
              <a:t>css</a:t>
            </a:r>
            <a:r>
              <a:rPr lang="en-US" altLang="zh-CN" dirty="0"/>
              <a:t> files connected with html files. Also there are images. Thanks to my teammates, we have a clear code project.</a:t>
            </a:r>
            <a:endParaRPr lang="zh-CN" altLang="en-US" dirty="0"/>
          </a:p>
        </p:txBody>
      </p:sp>
      <p:sp>
        <p:nvSpPr>
          <p:cNvPr id="4" name="灯片编号占位符 3"/>
          <p:cNvSpPr>
            <a:spLocks noGrp="1"/>
          </p:cNvSpPr>
          <p:nvPr>
            <p:ph type="sldNum" sz="quarter" idx="5"/>
          </p:nvPr>
        </p:nvSpPr>
        <p:spPr/>
        <p:txBody>
          <a:bodyPr/>
          <a:lstStyle/>
          <a:p>
            <a:fld id="{07BC227B-A75C-445F-8B5F-7FB46C4358D8}" type="slidenum">
              <a:rPr lang="zh-CN" altLang="en-US" smtClean="0"/>
              <a:t>10</a:t>
            </a:fld>
            <a:endParaRPr lang="zh-CN" altLang="en-US"/>
          </a:p>
        </p:txBody>
      </p:sp>
    </p:spTree>
    <p:extLst>
      <p:ext uri="{BB962C8B-B14F-4D97-AF65-F5344CB8AC3E}">
        <p14:creationId xmlns:p14="http://schemas.microsoft.com/office/powerpoint/2010/main" val="2876611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Then is the communication and coordination work. We students from Jilin University can communicate with each other easily, so the main task of this work is to keep in contact with Carlos. Here I give a screenshot of our contact records and this is not a complete one. We can really keep in good touch and communicate easily when necessary. </a:t>
            </a:r>
            <a:endParaRPr lang="zh-CN" altLang="en-US" dirty="0"/>
          </a:p>
        </p:txBody>
      </p:sp>
      <p:sp>
        <p:nvSpPr>
          <p:cNvPr id="4" name="灯片编号占位符 3"/>
          <p:cNvSpPr>
            <a:spLocks noGrp="1"/>
          </p:cNvSpPr>
          <p:nvPr>
            <p:ph type="sldNum" sz="quarter" idx="5"/>
          </p:nvPr>
        </p:nvSpPr>
        <p:spPr/>
        <p:txBody>
          <a:bodyPr/>
          <a:lstStyle/>
          <a:p>
            <a:fld id="{07BC227B-A75C-445F-8B5F-7FB46C4358D8}" type="slidenum">
              <a:rPr lang="zh-CN" altLang="en-US" smtClean="0"/>
              <a:t>11</a:t>
            </a:fld>
            <a:endParaRPr lang="zh-CN" altLang="en-US"/>
          </a:p>
        </p:txBody>
      </p:sp>
    </p:spTree>
    <p:extLst>
      <p:ext uri="{BB962C8B-B14F-4D97-AF65-F5344CB8AC3E}">
        <p14:creationId xmlns:p14="http://schemas.microsoft.com/office/powerpoint/2010/main" val="379820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Next, I will introduce the division of labor in our group and talk about contributions of each member in more detail.</a:t>
            </a:r>
            <a:endParaRPr lang="zh-CN" altLang="en-US" dirty="0"/>
          </a:p>
        </p:txBody>
      </p:sp>
      <p:sp>
        <p:nvSpPr>
          <p:cNvPr id="4" name="灯片编号占位符 3"/>
          <p:cNvSpPr>
            <a:spLocks noGrp="1"/>
          </p:cNvSpPr>
          <p:nvPr>
            <p:ph type="sldNum" sz="quarter" idx="5"/>
          </p:nvPr>
        </p:nvSpPr>
        <p:spPr/>
        <p:txBody>
          <a:bodyPr/>
          <a:lstStyle/>
          <a:p>
            <a:fld id="{07BC227B-A75C-445F-8B5F-7FB46C4358D8}" type="slidenum">
              <a:rPr lang="zh-CN" altLang="en-US" smtClean="0"/>
              <a:t>13</a:t>
            </a:fld>
            <a:endParaRPr lang="zh-CN" altLang="en-US"/>
          </a:p>
        </p:txBody>
      </p:sp>
    </p:spTree>
    <p:extLst>
      <p:ext uri="{BB962C8B-B14F-4D97-AF65-F5344CB8AC3E}">
        <p14:creationId xmlns:p14="http://schemas.microsoft.com/office/powerpoint/2010/main" val="3429589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Tang </a:t>
            </a:r>
            <a:r>
              <a:rPr lang="en-US" altLang="zh-CN" dirty="0" err="1"/>
              <a:t>Haotian</a:t>
            </a:r>
            <a:r>
              <a:rPr lang="en-US" altLang="zh-CN" dirty="0"/>
              <a:t> is the programmer and requirement analyst of our group. He was mainly responsible for the interface design in the early stage and </a:t>
            </a:r>
            <a:r>
              <a:rPr lang="en-US" altLang="zh-CN" dirty="0" err="1"/>
              <a:t>api</a:t>
            </a:r>
            <a:r>
              <a:rPr lang="en-US" altLang="zh-CN" dirty="0"/>
              <a:t> docking with the server group. In the last few weeks, he designed the basic interface and made continuous improvement and perfection on this basis. And he completed docking with the server group, joker and associated the provided </a:t>
            </a:r>
            <a:r>
              <a:rPr lang="en-US" altLang="zh-CN" dirty="0" err="1"/>
              <a:t>apis</a:t>
            </a:r>
            <a:r>
              <a:rPr lang="en-US" altLang="zh-CN" dirty="0"/>
              <a:t> with interface buttons. Though he's not very good at web design, he never gives up and he's always studying related knowledge to make our interface better. As the analyst, he also finished requirement analysis and wrote some documents at the beginning. He’s also in charge of the interface deployment, as you can see in our interface website. That’s a good job.</a:t>
            </a:r>
            <a:endParaRPr lang="zh-CN" altLang="en-US" dirty="0"/>
          </a:p>
        </p:txBody>
      </p:sp>
      <p:sp>
        <p:nvSpPr>
          <p:cNvPr id="4" name="灯片编号占位符 3"/>
          <p:cNvSpPr>
            <a:spLocks noGrp="1"/>
          </p:cNvSpPr>
          <p:nvPr>
            <p:ph type="sldNum" sz="quarter" idx="5"/>
          </p:nvPr>
        </p:nvSpPr>
        <p:spPr/>
        <p:txBody>
          <a:bodyPr/>
          <a:lstStyle/>
          <a:p>
            <a:fld id="{07BC227B-A75C-445F-8B5F-7FB46C4358D8}" type="slidenum">
              <a:rPr lang="zh-CN" altLang="en-US" smtClean="0"/>
              <a:t>14</a:t>
            </a:fld>
            <a:endParaRPr lang="zh-CN" altLang="en-US"/>
          </a:p>
        </p:txBody>
      </p:sp>
    </p:spTree>
    <p:extLst>
      <p:ext uri="{BB962C8B-B14F-4D97-AF65-F5344CB8AC3E}">
        <p14:creationId xmlns:p14="http://schemas.microsoft.com/office/powerpoint/2010/main" val="37995468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6/1/2022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6/1/2022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6/1/2022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6/1/2022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48C696-E584-9BEF-224A-20D8926D28A8}"/>
              </a:ext>
            </a:extLst>
          </p:cNvPr>
          <p:cNvSpPr>
            <a:spLocks noGrp="1"/>
          </p:cNvSpPr>
          <p:nvPr>
            <p:ph type="ctrTitle"/>
          </p:nvPr>
        </p:nvSpPr>
        <p:spPr/>
        <p:txBody>
          <a:bodyPr/>
          <a:lstStyle/>
          <a:p>
            <a:r>
              <a:rPr lang="en-US" altLang="zh-CN" dirty="0"/>
              <a:t>Interface Presentation</a:t>
            </a:r>
            <a:endParaRPr lang="zh-CN" altLang="en-US" dirty="0"/>
          </a:p>
        </p:txBody>
      </p:sp>
      <p:sp>
        <p:nvSpPr>
          <p:cNvPr id="3" name="副标题 2">
            <a:extLst>
              <a:ext uri="{FF2B5EF4-FFF2-40B4-BE49-F238E27FC236}">
                <a16:creationId xmlns:a16="http://schemas.microsoft.com/office/drawing/2014/main" id="{8A0899EE-44BD-E60D-4545-451980560B1D}"/>
              </a:ext>
            </a:extLst>
          </p:cNvPr>
          <p:cNvSpPr>
            <a:spLocks noGrp="1"/>
          </p:cNvSpPr>
          <p:nvPr>
            <p:ph type="subTitle" idx="1"/>
          </p:nvPr>
        </p:nvSpPr>
        <p:spPr/>
        <p:txBody>
          <a:bodyPr/>
          <a:lstStyle/>
          <a:p>
            <a:r>
              <a:rPr lang="en-US" altLang="zh-CN" b="1" dirty="0"/>
              <a:t>By spirits</a:t>
            </a:r>
            <a:endParaRPr lang="zh-CN" altLang="en-US" b="1" dirty="0"/>
          </a:p>
        </p:txBody>
      </p:sp>
    </p:spTree>
    <p:extLst>
      <p:ext uri="{BB962C8B-B14F-4D97-AF65-F5344CB8AC3E}">
        <p14:creationId xmlns:p14="http://schemas.microsoft.com/office/powerpoint/2010/main" val="2884586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C76F91-02D3-B896-38EE-59E89B01A764}"/>
              </a:ext>
            </a:extLst>
          </p:cNvPr>
          <p:cNvSpPr>
            <a:spLocks noGrp="1"/>
          </p:cNvSpPr>
          <p:nvPr>
            <p:ph type="title"/>
          </p:nvPr>
        </p:nvSpPr>
        <p:spPr>
          <a:xfrm>
            <a:off x="913775" y="618518"/>
            <a:ext cx="10364451" cy="1275750"/>
          </a:xfrm>
        </p:spPr>
        <p:txBody>
          <a:bodyPr/>
          <a:lstStyle/>
          <a:p>
            <a:pPr algn="l"/>
            <a:r>
              <a:rPr lang="en-US" altLang="zh-CN" dirty="0"/>
              <a:t>CODE WORK</a:t>
            </a:r>
            <a:endParaRPr lang="zh-CN" altLang="en-US" dirty="0"/>
          </a:p>
        </p:txBody>
      </p:sp>
      <p:pic>
        <p:nvPicPr>
          <p:cNvPr id="5" name="图片 4">
            <a:extLst>
              <a:ext uri="{FF2B5EF4-FFF2-40B4-BE49-F238E27FC236}">
                <a16:creationId xmlns:a16="http://schemas.microsoft.com/office/drawing/2014/main" id="{FF807993-A05F-B39C-2CB0-7A9D1FCD439E}"/>
              </a:ext>
            </a:extLst>
          </p:cNvPr>
          <p:cNvPicPr>
            <a:picLocks noChangeAspect="1"/>
          </p:cNvPicPr>
          <p:nvPr/>
        </p:nvPicPr>
        <p:blipFill>
          <a:blip r:embed="rId3"/>
          <a:stretch>
            <a:fillRect/>
          </a:stretch>
        </p:blipFill>
        <p:spPr>
          <a:xfrm>
            <a:off x="1702689" y="1594232"/>
            <a:ext cx="8786621" cy="4740051"/>
          </a:xfrm>
          <a:prstGeom prst="rect">
            <a:avLst/>
          </a:prstGeom>
        </p:spPr>
      </p:pic>
    </p:spTree>
    <p:extLst>
      <p:ext uri="{BB962C8B-B14F-4D97-AF65-F5344CB8AC3E}">
        <p14:creationId xmlns:p14="http://schemas.microsoft.com/office/powerpoint/2010/main" val="2412438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B0145D-0291-582B-0B1E-B49F56715F7B}"/>
              </a:ext>
            </a:extLst>
          </p:cNvPr>
          <p:cNvSpPr>
            <a:spLocks noGrp="1"/>
          </p:cNvSpPr>
          <p:nvPr>
            <p:ph type="title"/>
          </p:nvPr>
        </p:nvSpPr>
        <p:spPr/>
        <p:txBody>
          <a:bodyPr/>
          <a:lstStyle/>
          <a:p>
            <a:pPr algn="l"/>
            <a:r>
              <a:rPr lang="en-US" altLang="zh-CN" dirty="0"/>
              <a:t>COMMUNICATION AND COORDINATION</a:t>
            </a:r>
            <a:endParaRPr lang="zh-CN" altLang="en-US" dirty="0"/>
          </a:p>
        </p:txBody>
      </p:sp>
      <p:pic>
        <p:nvPicPr>
          <p:cNvPr id="6" name="图片 5">
            <a:extLst>
              <a:ext uri="{FF2B5EF4-FFF2-40B4-BE49-F238E27FC236}">
                <a16:creationId xmlns:a16="http://schemas.microsoft.com/office/drawing/2014/main" id="{AA0F4A31-FD66-F592-E2E1-FDAE35D11187}"/>
              </a:ext>
            </a:extLst>
          </p:cNvPr>
          <p:cNvPicPr>
            <a:picLocks noChangeAspect="1"/>
          </p:cNvPicPr>
          <p:nvPr/>
        </p:nvPicPr>
        <p:blipFill>
          <a:blip r:embed="rId3"/>
          <a:stretch>
            <a:fillRect/>
          </a:stretch>
        </p:blipFill>
        <p:spPr>
          <a:xfrm>
            <a:off x="1142217" y="1901354"/>
            <a:ext cx="10364452" cy="4707797"/>
          </a:xfrm>
          <a:prstGeom prst="rect">
            <a:avLst/>
          </a:prstGeom>
        </p:spPr>
      </p:pic>
    </p:spTree>
    <p:extLst>
      <p:ext uri="{BB962C8B-B14F-4D97-AF65-F5344CB8AC3E}">
        <p14:creationId xmlns:p14="http://schemas.microsoft.com/office/powerpoint/2010/main" val="2033340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084550-1600-E53F-947C-73F0B1DEC6D2}"/>
              </a:ext>
            </a:extLst>
          </p:cNvPr>
          <p:cNvSpPr>
            <a:spLocks noGrp="1"/>
          </p:cNvSpPr>
          <p:nvPr>
            <p:ph type="title"/>
          </p:nvPr>
        </p:nvSpPr>
        <p:spPr>
          <a:xfrm>
            <a:off x="913775" y="618517"/>
            <a:ext cx="10364451" cy="918881"/>
          </a:xfrm>
        </p:spPr>
        <p:txBody>
          <a:bodyPr/>
          <a:lstStyle/>
          <a:p>
            <a:pPr algn="l"/>
            <a:r>
              <a:rPr lang="en-US" altLang="zh-CN" dirty="0"/>
              <a:t>Testing case</a:t>
            </a:r>
            <a:endParaRPr lang="zh-CN" altLang="en-US" dirty="0"/>
          </a:p>
        </p:txBody>
      </p:sp>
      <p:pic>
        <p:nvPicPr>
          <p:cNvPr id="5" name="图片 4">
            <a:extLst>
              <a:ext uri="{FF2B5EF4-FFF2-40B4-BE49-F238E27FC236}">
                <a16:creationId xmlns:a16="http://schemas.microsoft.com/office/drawing/2014/main" id="{5EEF2288-D256-C980-A260-568B90D4EB86}"/>
              </a:ext>
            </a:extLst>
          </p:cNvPr>
          <p:cNvPicPr>
            <a:picLocks noChangeAspect="1"/>
          </p:cNvPicPr>
          <p:nvPr/>
        </p:nvPicPr>
        <p:blipFill>
          <a:blip r:embed="rId2"/>
          <a:stretch>
            <a:fillRect/>
          </a:stretch>
        </p:blipFill>
        <p:spPr>
          <a:xfrm>
            <a:off x="1911246" y="1426867"/>
            <a:ext cx="3537822" cy="5189974"/>
          </a:xfrm>
          <a:prstGeom prst="rect">
            <a:avLst/>
          </a:prstGeom>
        </p:spPr>
      </p:pic>
      <p:pic>
        <p:nvPicPr>
          <p:cNvPr id="6" name="图片 5">
            <a:extLst>
              <a:ext uri="{FF2B5EF4-FFF2-40B4-BE49-F238E27FC236}">
                <a16:creationId xmlns:a16="http://schemas.microsoft.com/office/drawing/2014/main" id="{1466843D-C7DA-CD75-E9BC-0C131DC5FD9D}"/>
              </a:ext>
            </a:extLst>
          </p:cNvPr>
          <p:cNvPicPr>
            <a:picLocks noChangeAspect="1"/>
          </p:cNvPicPr>
          <p:nvPr/>
        </p:nvPicPr>
        <p:blipFill>
          <a:blip r:embed="rId3"/>
          <a:stretch>
            <a:fillRect/>
          </a:stretch>
        </p:blipFill>
        <p:spPr>
          <a:xfrm>
            <a:off x="6612973" y="1227325"/>
            <a:ext cx="3667781" cy="5389516"/>
          </a:xfrm>
          <a:prstGeom prst="rect">
            <a:avLst/>
          </a:prstGeom>
        </p:spPr>
      </p:pic>
    </p:spTree>
    <p:extLst>
      <p:ext uri="{BB962C8B-B14F-4D97-AF65-F5344CB8AC3E}">
        <p14:creationId xmlns:p14="http://schemas.microsoft.com/office/powerpoint/2010/main" val="2050962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C76F91-02D3-B896-38EE-59E89B01A764}"/>
              </a:ext>
            </a:extLst>
          </p:cNvPr>
          <p:cNvSpPr>
            <a:spLocks noGrp="1"/>
          </p:cNvSpPr>
          <p:nvPr>
            <p:ph type="title"/>
          </p:nvPr>
        </p:nvSpPr>
        <p:spPr>
          <a:xfrm>
            <a:off x="913774" y="2766913"/>
            <a:ext cx="10364451" cy="1596177"/>
          </a:xfrm>
        </p:spPr>
        <p:txBody>
          <a:bodyPr>
            <a:normAutofit/>
          </a:bodyPr>
          <a:lstStyle/>
          <a:p>
            <a:r>
              <a:rPr lang="en-US" altLang="zh-CN" sz="4800" dirty="0"/>
              <a:t>Division of labor and CONTRIBUTIONS</a:t>
            </a:r>
            <a:endParaRPr lang="zh-CN" altLang="en-US" sz="4800" dirty="0"/>
          </a:p>
        </p:txBody>
      </p:sp>
    </p:spTree>
    <p:extLst>
      <p:ext uri="{BB962C8B-B14F-4D97-AF65-F5344CB8AC3E}">
        <p14:creationId xmlns:p14="http://schemas.microsoft.com/office/powerpoint/2010/main" val="4080690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C76F91-02D3-B896-38EE-59E89B01A764}"/>
              </a:ext>
            </a:extLst>
          </p:cNvPr>
          <p:cNvSpPr>
            <a:spLocks noGrp="1"/>
          </p:cNvSpPr>
          <p:nvPr>
            <p:ph type="title"/>
          </p:nvPr>
        </p:nvSpPr>
        <p:spPr/>
        <p:txBody>
          <a:bodyPr/>
          <a:lstStyle/>
          <a:p>
            <a:pPr algn="l"/>
            <a:r>
              <a:rPr lang="en-US" altLang="zh-CN" dirty="0"/>
              <a:t>TANG </a:t>
            </a:r>
            <a:r>
              <a:rPr lang="en-US" altLang="zh-CN" dirty="0" err="1"/>
              <a:t>HAOTIAN</a:t>
            </a:r>
            <a:endParaRPr lang="zh-CN" altLang="en-US" dirty="0"/>
          </a:p>
        </p:txBody>
      </p:sp>
      <p:sp>
        <p:nvSpPr>
          <p:cNvPr id="3" name="内容占位符 2">
            <a:extLst>
              <a:ext uri="{FF2B5EF4-FFF2-40B4-BE49-F238E27FC236}">
                <a16:creationId xmlns:a16="http://schemas.microsoft.com/office/drawing/2014/main" id="{B99721D5-993C-A90F-75DC-82ECF99BF74B}"/>
              </a:ext>
            </a:extLst>
          </p:cNvPr>
          <p:cNvSpPr>
            <a:spLocks noGrp="1"/>
          </p:cNvSpPr>
          <p:nvPr>
            <p:ph sz="quarter" idx="13"/>
          </p:nvPr>
        </p:nvSpPr>
        <p:spPr/>
        <p:txBody>
          <a:bodyPr/>
          <a:lstStyle/>
          <a:p>
            <a:r>
              <a:rPr lang="en-US" altLang="zh-CN" dirty="0"/>
              <a:t>Requirement Analyst</a:t>
            </a:r>
          </a:p>
          <a:p>
            <a:r>
              <a:rPr lang="en-US" altLang="zh-CN" dirty="0"/>
              <a:t>programmer</a:t>
            </a:r>
          </a:p>
          <a:p>
            <a:endParaRPr lang="en-US" altLang="zh-CN" dirty="0"/>
          </a:p>
          <a:p>
            <a:pPr>
              <a:buFont typeface="Wingdings" panose="05000000000000000000" pitchFamily="2" charset="2"/>
              <a:buChar char="Ø"/>
            </a:pPr>
            <a:r>
              <a:rPr lang="en-US" altLang="zh-CN" dirty="0"/>
              <a:t>Main job</a:t>
            </a:r>
          </a:p>
          <a:p>
            <a:pPr marL="0" indent="0">
              <a:buNone/>
            </a:pPr>
            <a:r>
              <a:rPr lang="en-US" altLang="zh-CN" dirty="0"/>
              <a:t>        Interface code and </a:t>
            </a:r>
            <a:r>
              <a:rPr lang="en-US" altLang="zh-CN" dirty="0" err="1"/>
              <a:t>api</a:t>
            </a:r>
            <a:r>
              <a:rPr lang="en-US" altLang="zh-CN" dirty="0"/>
              <a:t> docking</a:t>
            </a:r>
            <a:endParaRPr lang="zh-CN" altLang="en-US" dirty="0"/>
          </a:p>
        </p:txBody>
      </p:sp>
    </p:spTree>
    <p:extLst>
      <p:ext uri="{BB962C8B-B14F-4D97-AF65-F5344CB8AC3E}">
        <p14:creationId xmlns:p14="http://schemas.microsoft.com/office/powerpoint/2010/main" val="3331359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C76F91-02D3-B896-38EE-59E89B01A764}"/>
              </a:ext>
            </a:extLst>
          </p:cNvPr>
          <p:cNvSpPr>
            <a:spLocks noGrp="1"/>
          </p:cNvSpPr>
          <p:nvPr>
            <p:ph type="title"/>
          </p:nvPr>
        </p:nvSpPr>
        <p:spPr/>
        <p:txBody>
          <a:bodyPr/>
          <a:lstStyle/>
          <a:p>
            <a:pPr algn="l"/>
            <a:r>
              <a:rPr lang="en-US" altLang="zh-CN" dirty="0"/>
              <a:t>CHENG </a:t>
            </a:r>
            <a:r>
              <a:rPr lang="en-US" altLang="zh-CN" dirty="0" err="1"/>
              <a:t>WEIBIN</a:t>
            </a:r>
            <a:endParaRPr lang="zh-CN" altLang="en-US" dirty="0"/>
          </a:p>
        </p:txBody>
      </p:sp>
      <p:sp>
        <p:nvSpPr>
          <p:cNvPr id="3" name="内容占位符 2">
            <a:extLst>
              <a:ext uri="{FF2B5EF4-FFF2-40B4-BE49-F238E27FC236}">
                <a16:creationId xmlns:a16="http://schemas.microsoft.com/office/drawing/2014/main" id="{B99721D5-993C-A90F-75DC-82ECF99BF74B}"/>
              </a:ext>
            </a:extLst>
          </p:cNvPr>
          <p:cNvSpPr>
            <a:spLocks noGrp="1"/>
          </p:cNvSpPr>
          <p:nvPr>
            <p:ph sz="quarter" idx="13"/>
          </p:nvPr>
        </p:nvSpPr>
        <p:spPr/>
        <p:txBody>
          <a:bodyPr/>
          <a:lstStyle/>
          <a:p>
            <a:r>
              <a:rPr lang="en-US" altLang="zh-CN" dirty="0"/>
              <a:t>System architect</a:t>
            </a:r>
          </a:p>
          <a:p>
            <a:r>
              <a:rPr lang="en-US" altLang="zh-CN" dirty="0"/>
              <a:t>tester</a:t>
            </a:r>
          </a:p>
          <a:p>
            <a:endParaRPr lang="en-US" altLang="zh-CN" dirty="0"/>
          </a:p>
          <a:p>
            <a:pPr>
              <a:buFont typeface="Wingdings" panose="05000000000000000000" pitchFamily="2" charset="2"/>
              <a:buChar char="Ø"/>
            </a:pPr>
            <a:r>
              <a:rPr lang="en-US" altLang="zh-CN" dirty="0"/>
              <a:t>Main job</a:t>
            </a:r>
          </a:p>
          <a:p>
            <a:pPr marL="0" indent="0">
              <a:buNone/>
            </a:pPr>
            <a:r>
              <a:rPr lang="en-US" altLang="zh-CN" dirty="0"/>
              <a:t>        interface style design and testing</a:t>
            </a:r>
            <a:endParaRPr lang="zh-CN" altLang="en-US" dirty="0"/>
          </a:p>
        </p:txBody>
      </p:sp>
    </p:spTree>
    <p:extLst>
      <p:ext uri="{BB962C8B-B14F-4D97-AF65-F5344CB8AC3E}">
        <p14:creationId xmlns:p14="http://schemas.microsoft.com/office/powerpoint/2010/main" val="808275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C76F91-02D3-B896-38EE-59E89B01A764}"/>
              </a:ext>
            </a:extLst>
          </p:cNvPr>
          <p:cNvSpPr>
            <a:spLocks noGrp="1"/>
          </p:cNvSpPr>
          <p:nvPr>
            <p:ph type="title"/>
          </p:nvPr>
        </p:nvSpPr>
        <p:spPr/>
        <p:txBody>
          <a:bodyPr/>
          <a:lstStyle/>
          <a:p>
            <a:pPr algn="l"/>
            <a:r>
              <a:rPr lang="en-US" altLang="zh-CN" dirty="0"/>
              <a:t>CARLOS</a:t>
            </a:r>
            <a:endParaRPr lang="zh-CN" altLang="en-US" dirty="0"/>
          </a:p>
        </p:txBody>
      </p:sp>
      <p:sp>
        <p:nvSpPr>
          <p:cNvPr id="3" name="内容占位符 2">
            <a:extLst>
              <a:ext uri="{FF2B5EF4-FFF2-40B4-BE49-F238E27FC236}">
                <a16:creationId xmlns:a16="http://schemas.microsoft.com/office/drawing/2014/main" id="{B99721D5-993C-A90F-75DC-82ECF99BF74B}"/>
              </a:ext>
            </a:extLst>
          </p:cNvPr>
          <p:cNvSpPr>
            <a:spLocks noGrp="1"/>
          </p:cNvSpPr>
          <p:nvPr>
            <p:ph sz="quarter" idx="13"/>
          </p:nvPr>
        </p:nvSpPr>
        <p:spPr/>
        <p:txBody>
          <a:bodyPr/>
          <a:lstStyle/>
          <a:p>
            <a:r>
              <a:rPr lang="en-US" altLang="zh-CN" dirty="0"/>
              <a:t>tester</a:t>
            </a:r>
          </a:p>
          <a:p>
            <a:endParaRPr lang="en-US" altLang="zh-CN" dirty="0"/>
          </a:p>
          <a:p>
            <a:pPr>
              <a:buFont typeface="Wingdings" panose="05000000000000000000" pitchFamily="2" charset="2"/>
              <a:buChar char="Ø"/>
            </a:pPr>
            <a:r>
              <a:rPr lang="en-US" altLang="zh-CN" dirty="0"/>
              <a:t>Main job</a:t>
            </a:r>
          </a:p>
          <a:p>
            <a:pPr marL="0" indent="0">
              <a:buNone/>
            </a:pPr>
            <a:r>
              <a:rPr lang="en-US" altLang="zh-CN" dirty="0"/>
              <a:t>        unit tests and testing feedback</a:t>
            </a:r>
            <a:endParaRPr lang="zh-CN" altLang="en-US" dirty="0"/>
          </a:p>
        </p:txBody>
      </p:sp>
    </p:spTree>
    <p:extLst>
      <p:ext uri="{BB962C8B-B14F-4D97-AF65-F5344CB8AC3E}">
        <p14:creationId xmlns:p14="http://schemas.microsoft.com/office/powerpoint/2010/main" val="2760084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C76F91-02D3-B896-38EE-59E89B01A764}"/>
              </a:ext>
            </a:extLst>
          </p:cNvPr>
          <p:cNvSpPr>
            <a:spLocks noGrp="1"/>
          </p:cNvSpPr>
          <p:nvPr>
            <p:ph type="title"/>
          </p:nvPr>
        </p:nvSpPr>
        <p:spPr/>
        <p:txBody>
          <a:bodyPr/>
          <a:lstStyle/>
          <a:p>
            <a:pPr algn="l"/>
            <a:r>
              <a:rPr lang="en-US" altLang="zh-CN" dirty="0"/>
              <a:t>Pan jiazheng</a:t>
            </a:r>
            <a:endParaRPr lang="zh-CN" altLang="en-US" dirty="0"/>
          </a:p>
        </p:txBody>
      </p:sp>
      <p:sp>
        <p:nvSpPr>
          <p:cNvPr id="3" name="内容占位符 2">
            <a:extLst>
              <a:ext uri="{FF2B5EF4-FFF2-40B4-BE49-F238E27FC236}">
                <a16:creationId xmlns:a16="http://schemas.microsoft.com/office/drawing/2014/main" id="{B99721D5-993C-A90F-75DC-82ECF99BF74B}"/>
              </a:ext>
            </a:extLst>
          </p:cNvPr>
          <p:cNvSpPr>
            <a:spLocks noGrp="1"/>
          </p:cNvSpPr>
          <p:nvPr>
            <p:ph sz="quarter" idx="13"/>
          </p:nvPr>
        </p:nvSpPr>
        <p:spPr/>
        <p:txBody>
          <a:bodyPr/>
          <a:lstStyle/>
          <a:p>
            <a:r>
              <a:rPr lang="en-US" altLang="zh-CN" dirty="0"/>
              <a:t>Project manager</a:t>
            </a:r>
          </a:p>
          <a:p>
            <a:r>
              <a:rPr lang="en-US" altLang="zh-CN" dirty="0"/>
              <a:t>liaison</a:t>
            </a:r>
          </a:p>
          <a:p>
            <a:endParaRPr lang="en-US" altLang="zh-CN" dirty="0"/>
          </a:p>
          <a:p>
            <a:pPr>
              <a:buFont typeface="Wingdings" panose="05000000000000000000" pitchFamily="2" charset="2"/>
              <a:buChar char="Ø"/>
            </a:pPr>
            <a:r>
              <a:rPr lang="en-US" altLang="zh-CN" dirty="0"/>
              <a:t>Main job</a:t>
            </a:r>
          </a:p>
          <a:p>
            <a:pPr marL="0" indent="0">
              <a:buNone/>
            </a:pPr>
            <a:r>
              <a:rPr lang="en-US" altLang="zh-CN" dirty="0"/>
              <a:t>        communication and document arrangement</a:t>
            </a:r>
            <a:endParaRPr lang="zh-CN" altLang="en-US" dirty="0"/>
          </a:p>
        </p:txBody>
      </p:sp>
    </p:spTree>
    <p:extLst>
      <p:ext uri="{BB962C8B-B14F-4D97-AF65-F5344CB8AC3E}">
        <p14:creationId xmlns:p14="http://schemas.microsoft.com/office/powerpoint/2010/main" val="3292564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C76F91-02D3-B896-38EE-59E89B01A764}"/>
              </a:ext>
            </a:extLst>
          </p:cNvPr>
          <p:cNvSpPr>
            <a:spLocks noGrp="1"/>
          </p:cNvSpPr>
          <p:nvPr>
            <p:ph type="title"/>
          </p:nvPr>
        </p:nvSpPr>
        <p:spPr>
          <a:xfrm>
            <a:off x="913774" y="2630911"/>
            <a:ext cx="10364451" cy="1596177"/>
          </a:xfrm>
        </p:spPr>
        <p:txBody>
          <a:bodyPr/>
          <a:lstStyle/>
          <a:p>
            <a:r>
              <a:rPr lang="en-US" altLang="zh-CN" dirty="0"/>
              <a:t>Thank you for listening!</a:t>
            </a:r>
            <a:endParaRPr lang="zh-CN" altLang="en-US" dirty="0"/>
          </a:p>
        </p:txBody>
      </p:sp>
    </p:spTree>
    <p:extLst>
      <p:ext uri="{BB962C8B-B14F-4D97-AF65-F5344CB8AC3E}">
        <p14:creationId xmlns:p14="http://schemas.microsoft.com/office/powerpoint/2010/main" val="1148017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C2F902-E595-1B4E-8E41-2C247A4C7E78}"/>
              </a:ext>
            </a:extLst>
          </p:cNvPr>
          <p:cNvSpPr>
            <a:spLocks noGrp="1"/>
          </p:cNvSpPr>
          <p:nvPr>
            <p:ph type="title"/>
          </p:nvPr>
        </p:nvSpPr>
        <p:spPr/>
        <p:txBody>
          <a:bodyPr/>
          <a:lstStyle/>
          <a:p>
            <a:pPr algn="l"/>
            <a:r>
              <a:rPr lang="en-US" altLang="zh-CN" dirty="0"/>
              <a:t>Group members</a:t>
            </a:r>
            <a:endParaRPr lang="zh-CN" altLang="en-US" dirty="0"/>
          </a:p>
        </p:txBody>
      </p:sp>
      <p:graphicFrame>
        <p:nvGraphicFramePr>
          <p:cNvPr id="4" name="表格 5">
            <a:extLst>
              <a:ext uri="{FF2B5EF4-FFF2-40B4-BE49-F238E27FC236}">
                <a16:creationId xmlns:a16="http://schemas.microsoft.com/office/drawing/2014/main" id="{7FB21818-D955-A49F-CDBB-5A548ED94B4A}"/>
              </a:ext>
            </a:extLst>
          </p:cNvPr>
          <p:cNvGraphicFramePr>
            <a:graphicFrameLocks/>
          </p:cNvGraphicFramePr>
          <p:nvPr>
            <p:extLst>
              <p:ext uri="{D42A27DB-BD31-4B8C-83A1-F6EECF244321}">
                <p14:modId xmlns:p14="http://schemas.microsoft.com/office/powerpoint/2010/main" val="3060329622"/>
              </p:ext>
            </p:extLst>
          </p:nvPr>
        </p:nvGraphicFramePr>
        <p:xfrm>
          <a:off x="1097280" y="3040356"/>
          <a:ext cx="10058400" cy="185420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3581621149"/>
                    </a:ext>
                  </a:extLst>
                </a:gridCol>
                <a:gridCol w="5029200">
                  <a:extLst>
                    <a:ext uri="{9D8B030D-6E8A-4147-A177-3AD203B41FA5}">
                      <a16:colId xmlns:a16="http://schemas.microsoft.com/office/drawing/2014/main" val="2282252295"/>
                    </a:ext>
                  </a:extLst>
                </a:gridCol>
              </a:tblGrid>
              <a:tr h="370840">
                <a:tc>
                  <a:txBody>
                    <a:bodyPr/>
                    <a:lstStyle/>
                    <a:p>
                      <a:pPr algn="ctr"/>
                      <a:r>
                        <a:rPr lang="en-US" altLang="zh-CN" dirty="0"/>
                        <a:t>Member</a:t>
                      </a:r>
                      <a:endParaRPr lang="zh-CN" altLang="en-US" dirty="0"/>
                    </a:p>
                  </a:txBody>
                  <a:tcPr/>
                </a:tc>
                <a:tc>
                  <a:txBody>
                    <a:bodyPr/>
                    <a:lstStyle/>
                    <a:p>
                      <a:pPr algn="ctr"/>
                      <a:r>
                        <a:rPr lang="en-US" altLang="zh-CN" dirty="0"/>
                        <a:t>Roles</a:t>
                      </a:r>
                      <a:endParaRPr lang="zh-CN" altLang="en-US" dirty="0"/>
                    </a:p>
                  </a:txBody>
                  <a:tcPr/>
                </a:tc>
                <a:extLst>
                  <a:ext uri="{0D108BD9-81ED-4DB2-BD59-A6C34878D82A}">
                    <a16:rowId xmlns:a16="http://schemas.microsoft.com/office/drawing/2014/main" val="1113500279"/>
                  </a:ext>
                </a:extLst>
              </a:tr>
              <a:tr h="370840">
                <a:tc>
                  <a:txBody>
                    <a:bodyPr/>
                    <a:lstStyle/>
                    <a:p>
                      <a:pPr algn="ctr"/>
                      <a:r>
                        <a:rPr lang="en-US" altLang="zh-CN" dirty="0"/>
                        <a:t>Jiazheng Pan</a:t>
                      </a:r>
                      <a:endParaRPr lang="zh-CN" altLang="en-US" dirty="0"/>
                    </a:p>
                  </a:txBody>
                  <a:tcPr/>
                </a:tc>
                <a:tc>
                  <a:txBody>
                    <a:bodyPr/>
                    <a:lstStyle/>
                    <a:p>
                      <a:pPr algn="ctr"/>
                      <a:r>
                        <a:rPr lang="en-US" altLang="zh-CN" dirty="0"/>
                        <a:t>Project Manager and Liaison</a:t>
                      </a:r>
                      <a:endParaRPr lang="zh-CN" altLang="en-US" dirty="0"/>
                    </a:p>
                  </a:txBody>
                  <a:tcPr/>
                </a:tc>
                <a:extLst>
                  <a:ext uri="{0D108BD9-81ED-4DB2-BD59-A6C34878D82A}">
                    <a16:rowId xmlns:a16="http://schemas.microsoft.com/office/drawing/2014/main" val="2154980930"/>
                  </a:ext>
                </a:extLst>
              </a:tr>
              <a:tr h="370840">
                <a:tc>
                  <a:txBody>
                    <a:bodyPr/>
                    <a:lstStyle/>
                    <a:p>
                      <a:pPr algn="ctr"/>
                      <a:r>
                        <a:rPr lang="en-US" altLang="zh-CN" dirty="0" err="1"/>
                        <a:t>Haotian</a:t>
                      </a:r>
                      <a:r>
                        <a:rPr lang="en-US" altLang="zh-CN" dirty="0"/>
                        <a:t> Tang</a:t>
                      </a:r>
                      <a:endParaRPr lang="zh-CN" altLang="en-US" dirty="0"/>
                    </a:p>
                  </a:txBody>
                  <a:tcPr/>
                </a:tc>
                <a:tc>
                  <a:txBody>
                    <a:bodyPr/>
                    <a:lstStyle/>
                    <a:p>
                      <a:pPr algn="ctr"/>
                      <a:r>
                        <a:rPr lang="en-US" altLang="zh-CN" dirty="0"/>
                        <a:t>Programmer and Requirement Analyst</a:t>
                      </a:r>
                      <a:endParaRPr lang="zh-CN" altLang="en-US" dirty="0"/>
                    </a:p>
                  </a:txBody>
                  <a:tcPr/>
                </a:tc>
                <a:extLst>
                  <a:ext uri="{0D108BD9-81ED-4DB2-BD59-A6C34878D82A}">
                    <a16:rowId xmlns:a16="http://schemas.microsoft.com/office/drawing/2014/main" val="1235038556"/>
                  </a:ext>
                </a:extLst>
              </a:tr>
              <a:tr h="370840">
                <a:tc>
                  <a:txBody>
                    <a:bodyPr/>
                    <a:lstStyle/>
                    <a:p>
                      <a:pPr algn="ctr"/>
                      <a:r>
                        <a:rPr lang="en-US" altLang="zh-CN" dirty="0" err="1"/>
                        <a:t>Weibin</a:t>
                      </a:r>
                      <a:r>
                        <a:rPr lang="en-US" altLang="zh-CN" dirty="0"/>
                        <a:t> Cheng</a:t>
                      </a:r>
                      <a:endParaRPr lang="zh-CN" altLang="en-US" dirty="0"/>
                    </a:p>
                  </a:txBody>
                  <a:tcPr/>
                </a:tc>
                <a:tc>
                  <a:txBody>
                    <a:bodyPr/>
                    <a:lstStyle/>
                    <a:p>
                      <a:pPr algn="ctr"/>
                      <a:r>
                        <a:rPr lang="en-US" altLang="zh-CN" dirty="0"/>
                        <a:t>System Architect and Tester</a:t>
                      </a:r>
                      <a:endParaRPr lang="zh-CN" altLang="en-US" dirty="0"/>
                    </a:p>
                  </a:txBody>
                  <a:tcPr/>
                </a:tc>
                <a:extLst>
                  <a:ext uri="{0D108BD9-81ED-4DB2-BD59-A6C34878D82A}">
                    <a16:rowId xmlns:a16="http://schemas.microsoft.com/office/drawing/2014/main" val="4052222"/>
                  </a:ext>
                </a:extLst>
              </a:tr>
              <a:tr h="370840">
                <a:tc>
                  <a:txBody>
                    <a:bodyPr/>
                    <a:lstStyle/>
                    <a:p>
                      <a:pPr algn="ctr"/>
                      <a:r>
                        <a:rPr lang="en-US" altLang="zh-CN" dirty="0"/>
                        <a:t>Carlos</a:t>
                      </a:r>
                      <a:endParaRPr lang="zh-CN" altLang="en-US" dirty="0"/>
                    </a:p>
                  </a:txBody>
                  <a:tcPr/>
                </a:tc>
                <a:tc>
                  <a:txBody>
                    <a:bodyPr/>
                    <a:lstStyle/>
                    <a:p>
                      <a:pPr algn="ctr"/>
                      <a:r>
                        <a:rPr lang="en-US" altLang="zh-CN" dirty="0"/>
                        <a:t>Tester</a:t>
                      </a:r>
                      <a:endParaRPr lang="zh-CN" altLang="en-US" dirty="0"/>
                    </a:p>
                  </a:txBody>
                  <a:tcPr/>
                </a:tc>
                <a:extLst>
                  <a:ext uri="{0D108BD9-81ED-4DB2-BD59-A6C34878D82A}">
                    <a16:rowId xmlns:a16="http://schemas.microsoft.com/office/drawing/2014/main" val="568726760"/>
                  </a:ext>
                </a:extLst>
              </a:tr>
            </a:tbl>
          </a:graphicData>
        </a:graphic>
      </p:graphicFrame>
    </p:spTree>
    <p:extLst>
      <p:ext uri="{BB962C8B-B14F-4D97-AF65-F5344CB8AC3E}">
        <p14:creationId xmlns:p14="http://schemas.microsoft.com/office/powerpoint/2010/main" val="3422416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C76F91-02D3-B896-38EE-59E89B01A764}"/>
              </a:ext>
            </a:extLst>
          </p:cNvPr>
          <p:cNvSpPr>
            <a:spLocks noGrp="1"/>
          </p:cNvSpPr>
          <p:nvPr>
            <p:ph type="title"/>
          </p:nvPr>
        </p:nvSpPr>
        <p:spPr>
          <a:xfrm>
            <a:off x="913774" y="2766913"/>
            <a:ext cx="10364451" cy="1596177"/>
          </a:xfrm>
        </p:spPr>
        <p:txBody>
          <a:bodyPr>
            <a:normAutofit/>
          </a:bodyPr>
          <a:lstStyle/>
          <a:p>
            <a:r>
              <a:rPr lang="en-US" altLang="zh-CN" sz="4800" dirty="0"/>
              <a:t>OUR interface</a:t>
            </a:r>
            <a:endParaRPr lang="zh-CN" altLang="en-US" sz="4800" dirty="0"/>
          </a:p>
        </p:txBody>
      </p:sp>
    </p:spTree>
    <p:extLst>
      <p:ext uri="{BB962C8B-B14F-4D97-AF65-F5344CB8AC3E}">
        <p14:creationId xmlns:p14="http://schemas.microsoft.com/office/powerpoint/2010/main" val="3582645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F0D5F7-AF7B-4DF1-4BA2-E783473FDBDB}"/>
              </a:ext>
            </a:extLst>
          </p:cNvPr>
          <p:cNvSpPr>
            <a:spLocks noGrp="1"/>
          </p:cNvSpPr>
          <p:nvPr>
            <p:ph type="title"/>
          </p:nvPr>
        </p:nvSpPr>
        <p:spPr>
          <a:xfrm>
            <a:off x="913774" y="377357"/>
            <a:ext cx="10364451" cy="1596177"/>
          </a:xfrm>
        </p:spPr>
        <p:txBody>
          <a:bodyPr/>
          <a:lstStyle/>
          <a:p>
            <a:pPr algn="l"/>
            <a:r>
              <a:rPr lang="en-US" altLang="zh-CN" dirty="0"/>
              <a:t>User interface</a:t>
            </a:r>
            <a:endParaRPr lang="zh-CN" altLang="en-US" dirty="0"/>
          </a:p>
        </p:txBody>
      </p:sp>
      <p:pic>
        <p:nvPicPr>
          <p:cNvPr id="4" name="图片 3">
            <a:extLst>
              <a:ext uri="{FF2B5EF4-FFF2-40B4-BE49-F238E27FC236}">
                <a16:creationId xmlns:a16="http://schemas.microsoft.com/office/drawing/2014/main" id="{66D33E67-D7F0-B4E2-42E5-B8635AD580F1}"/>
              </a:ext>
            </a:extLst>
          </p:cNvPr>
          <p:cNvPicPr>
            <a:picLocks noChangeAspect="1"/>
          </p:cNvPicPr>
          <p:nvPr/>
        </p:nvPicPr>
        <p:blipFill>
          <a:blip r:embed="rId2"/>
          <a:stretch>
            <a:fillRect/>
          </a:stretch>
        </p:blipFill>
        <p:spPr>
          <a:xfrm>
            <a:off x="1989573" y="1639636"/>
            <a:ext cx="8745415" cy="4281229"/>
          </a:xfrm>
          <a:prstGeom prst="rect">
            <a:avLst/>
          </a:prstGeom>
        </p:spPr>
      </p:pic>
    </p:spTree>
    <p:extLst>
      <p:ext uri="{BB962C8B-B14F-4D97-AF65-F5344CB8AC3E}">
        <p14:creationId xmlns:p14="http://schemas.microsoft.com/office/powerpoint/2010/main" val="1810990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4037B5-3AED-DCC2-9643-220B23DDD7C8}"/>
              </a:ext>
            </a:extLst>
          </p:cNvPr>
          <p:cNvSpPr>
            <a:spLocks noGrp="1"/>
          </p:cNvSpPr>
          <p:nvPr>
            <p:ph type="title"/>
          </p:nvPr>
        </p:nvSpPr>
        <p:spPr>
          <a:xfrm>
            <a:off x="913149" y="397453"/>
            <a:ext cx="10364451" cy="1596177"/>
          </a:xfrm>
        </p:spPr>
        <p:txBody>
          <a:bodyPr/>
          <a:lstStyle/>
          <a:p>
            <a:pPr algn="l"/>
            <a:r>
              <a:rPr lang="en-US" altLang="zh-CN" dirty="0"/>
              <a:t>Administrator login</a:t>
            </a:r>
            <a:endParaRPr lang="zh-CN" altLang="en-US" dirty="0"/>
          </a:p>
        </p:txBody>
      </p:sp>
      <p:pic>
        <p:nvPicPr>
          <p:cNvPr id="4" name="图片 3">
            <a:extLst>
              <a:ext uri="{FF2B5EF4-FFF2-40B4-BE49-F238E27FC236}">
                <a16:creationId xmlns:a16="http://schemas.microsoft.com/office/drawing/2014/main" id="{C14B1657-8DF7-E4BD-415A-1D996C970E43}"/>
              </a:ext>
            </a:extLst>
          </p:cNvPr>
          <p:cNvPicPr>
            <a:picLocks noChangeAspect="1"/>
          </p:cNvPicPr>
          <p:nvPr/>
        </p:nvPicPr>
        <p:blipFill>
          <a:blip r:embed="rId2"/>
          <a:stretch>
            <a:fillRect/>
          </a:stretch>
        </p:blipFill>
        <p:spPr>
          <a:xfrm>
            <a:off x="3627455" y="1993630"/>
            <a:ext cx="4329110" cy="3939910"/>
          </a:xfrm>
          <a:prstGeom prst="rect">
            <a:avLst/>
          </a:prstGeom>
        </p:spPr>
      </p:pic>
    </p:spTree>
    <p:extLst>
      <p:ext uri="{BB962C8B-B14F-4D97-AF65-F5344CB8AC3E}">
        <p14:creationId xmlns:p14="http://schemas.microsoft.com/office/powerpoint/2010/main" val="2329392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4037B5-3AED-DCC2-9643-220B23DDD7C8}"/>
              </a:ext>
            </a:extLst>
          </p:cNvPr>
          <p:cNvSpPr>
            <a:spLocks noGrp="1"/>
          </p:cNvSpPr>
          <p:nvPr>
            <p:ph type="title"/>
          </p:nvPr>
        </p:nvSpPr>
        <p:spPr/>
        <p:txBody>
          <a:bodyPr/>
          <a:lstStyle/>
          <a:p>
            <a:pPr algn="l"/>
            <a:r>
              <a:rPr lang="en-US" altLang="zh-CN" dirty="0"/>
              <a:t>ADMINISTRATOR INTERFACE</a:t>
            </a:r>
            <a:endParaRPr lang="zh-CN" altLang="en-US" dirty="0"/>
          </a:p>
        </p:txBody>
      </p:sp>
      <p:pic>
        <p:nvPicPr>
          <p:cNvPr id="4" name="图片 3">
            <a:extLst>
              <a:ext uri="{FF2B5EF4-FFF2-40B4-BE49-F238E27FC236}">
                <a16:creationId xmlns:a16="http://schemas.microsoft.com/office/drawing/2014/main" id="{86536807-162A-87A3-BC75-742190EAF541}"/>
              </a:ext>
            </a:extLst>
          </p:cNvPr>
          <p:cNvPicPr>
            <a:picLocks noChangeAspect="1"/>
          </p:cNvPicPr>
          <p:nvPr/>
        </p:nvPicPr>
        <p:blipFill>
          <a:blip r:embed="rId2"/>
          <a:stretch>
            <a:fillRect/>
          </a:stretch>
        </p:blipFill>
        <p:spPr>
          <a:xfrm>
            <a:off x="1678074" y="1877598"/>
            <a:ext cx="8835851" cy="4361885"/>
          </a:xfrm>
          <a:prstGeom prst="rect">
            <a:avLst/>
          </a:prstGeom>
        </p:spPr>
      </p:pic>
    </p:spTree>
    <p:extLst>
      <p:ext uri="{BB962C8B-B14F-4D97-AF65-F5344CB8AC3E}">
        <p14:creationId xmlns:p14="http://schemas.microsoft.com/office/powerpoint/2010/main" val="2018203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C76F91-02D3-B896-38EE-59E89B01A764}"/>
              </a:ext>
            </a:extLst>
          </p:cNvPr>
          <p:cNvSpPr>
            <a:spLocks noGrp="1"/>
          </p:cNvSpPr>
          <p:nvPr>
            <p:ph type="title"/>
          </p:nvPr>
        </p:nvSpPr>
        <p:spPr>
          <a:xfrm>
            <a:off x="913774" y="2766913"/>
            <a:ext cx="10364451" cy="1596177"/>
          </a:xfrm>
        </p:spPr>
        <p:txBody>
          <a:bodyPr>
            <a:normAutofit/>
          </a:bodyPr>
          <a:lstStyle/>
          <a:p>
            <a:r>
              <a:rPr lang="en-US" altLang="zh-CN" sz="4800" dirty="0"/>
              <a:t>OUR WORK</a:t>
            </a:r>
            <a:endParaRPr lang="zh-CN" altLang="en-US" sz="4800" dirty="0"/>
          </a:p>
        </p:txBody>
      </p:sp>
    </p:spTree>
    <p:extLst>
      <p:ext uri="{BB962C8B-B14F-4D97-AF65-F5344CB8AC3E}">
        <p14:creationId xmlns:p14="http://schemas.microsoft.com/office/powerpoint/2010/main" val="845289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DB1FC4-F95F-2ED0-7D03-38DBF46759FA}"/>
              </a:ext>
            </a:extLst>
          </p:cNvPr>
          <p:cNvSpPr>
            <a:spLocks noGrp="1"/>
          </p:cNvSpPr>
          <p:nvPr>
            <p:ph type="title"/>
          </p:nvPr>
        </p:nvSpPr>
        <p:spPr>
          <a:xfrm>
            <a:off x="913774" y="423030"/>
            <a:ext cx="10364451" cy="1110141"/>
          </a:xfrm>
        </p:spPr>
        <p:txBody>
          <a:bodyPr/>
          <a:lstStyle/>
          <a:p>
            <a:pPr algn="l"/>
            <a:r>
              <a:rPr lang="en-US" altLang="zh-CN" dirty="0"/>
              <a:t>Documentation work</a:t>
            </a:r>
            <a:endParaRPr lang="zh-CN" altLang="en-US" dirty="0"/>
          </a:p>
        </p:txBody>
      </p:sp>
      <p:pic>
        <p:nvPicPr>
          <p:cNvPr id="4" name="图片 3">
            <a:extLst>
              <a:ext uri="{FF2B5EF4-FFF2-40B4-BE49-F238E27FC236}">
                <a16:creationId xmlns:a16="http://schemas.microsoft.com/office/drawing/2014/main" id="{29919470-C329-9F16-5933-E1D1C96190B0}"/>
              </a:ext>
            </a:extLst>
          </p:cNvPr>
          <p:cNvPicPr>
            <a:picLocks noChangeAspect="1"/>
          </p:cNvPicPr>
          <p:nvPr/>
        </p:nvPicPr>
        <p:blipFill>
          <a:blip r:embed="rId3"/>
          <a:stretch>
            <a:fillRect/>
          </a:stretch>
        </p:blipFill>
        <p:spPr>
          <a:xfrm>
            <a:off x="654128" y="1538816"/>
            <a:ext cx="1084705" cy="1226962"/>
          </a:xfrm>
          <a:prstGeom prst="rect">
            <a:avLst/>
          </a:prstGeom>
        </p:spPr>
      </p:pic>
      <p:pic>
        <p:nvPicPr>
          <p:cNvPr id="7" name="图片 6">
            <a:extLst>
              <a:ext uri="{FF2B5EF4-FFF2-40B4-BE49-F238E27FC236}">
                <a16:creationId xmlns:a16="http://schemas.microsoft.com/office/drawing/2014/main" id="{81C48F89-0DC3-0466-D695-D8E703544B6E}"/>
              </a:ext>
            </a:extLst>
          </p:cNvPr>
          <p:cNvPicPr>
            <a:picLocks noChangeAspect="1"/>
          </p:cNvPicPr>
          <p:nvPr/>
        </p:nvPicPr>
        <p:blipFill>
          <a:blip r:embed="rId4"/>
          <a:stretch>
            <a:fillRect/>
          </a:stretch>
        </p:blipFill>
        <p:spPr>
          <a:xfrm>
            <a:off x="798212" y="2811142"/>
            <a:ext cx="2157046" cy="2641600"/>
          </a:xfrm>
          <a:prstGeom prst="rect">
            <a:avLst/>
          </a:prstGeom>
        </p:spPr>
      </p:pic>
      <p:pic>
        <p:nvPicPr>
          <p:cNvPr id="8" name="图片 7">
            <a:extLst>
              <a:ext uri="{FF2B5EF4-FFF2-40B4-BE49-F238E27FC236}">
                <a16:creationId xmlns:a16="http://schemas.microsoft.com/office/drawing/2014/main" id="{C0EA2BB9-F5A9-8822-8B55-61A25456712E}"/>
              </a:ext>
            </a:extLst>
          </p:cNvPr>
          <p:cNvPicPr>
            <a:picLocks noChangeAspect="1"/>
          </p:cNvPicPr>
          <p:nvPr/>
        </p:nvPicPr>
        <p:blipFill>
          <a:blip r:embed="rId5"/>
          <a:stretch>
            <a:fillRect/>
          </a:stretch>
        </p:blipFill>
        <p:spPr>
          <a:xfrm>
            <a:off x="3913696" y="1533171"/>
            <a:ext cx="948160" cy="1232607"/>
          </a:xfrm>
          <a:prstGeom prst="rect">
            <a:avLst/>
          </a:prstGeom>
        </p:spPr>
      </p:pic>
      <p:pic>
        <p:nvPicPr>
          <p:cNvPr id="10" name="图片 9">
            <a:extLst>
              <a:ext uri="{FF2B5EF4-FFF2-40B4-BE49-F238E27FC236}">
                <a16:creationId xmlns:a16="http://schemas.microsoft.com/office/drawing/2014/main" id="{DBCA364B-526C-8A25-CC59-01A552EBE1FE}"/>
              </a:ext>
            </a:extLst>
          </p:cNvPr>
          <p:cNvPicPr>
            <a:picLocks noChangeAspect="1"/>
          </p:cNvPicPr>
          <p:nvPr/>
        </p:nvPicPr>
        <p:blipFill>
          <a:blip r:embed="rId6"/>
          <a:stretch>
            <a:fillRect/>
          </a:stretch>
        </p:blipFill>
        <p:spPr>
          <a:xfrm>
            <a:off x="4361826" y="2811142"/>
            <a:ext cx="2846627" cy="2946191"/>
          </a:xfrm>
          <a:prstGeom prst="rect">
            <a:avLst/>
          </a:prstGeom>
        </p:spPr>
      </p:pic>
      <p:pic>
        <p:nvPicPr>
          <p:cNvPr id="13" name="图片 12">
            <a:extLst>
              <a:ext uri="{FF2B5EF4-FFF2-40B4-BE49-F238E27FC236}">
                <a16:creationId xmlns:a16="http://schemas.microsoft.com/office/drawing/2014/main" id="{A4DF40DB-536A-10E0-7EFB-0811AE2004A3}"/>
              </a:ext>
            </a:extLst>
          </p:cNvPr>
          <p:cNvPicPr>
            <a:picLocks noChangeAspect="1"/>
          </p:cNvPicPr>
          <p:nvPr/>
        </p:nvPicPr>
        <p:blipFill>
          <a:blip r:embed="rId7"/>
          <a:stretch>
            <a:fillRect/>
          </a:stretch>
        </p:blipFill>
        <p:spPr>
          <a:xfrm>
            <a:off x="7861777" y="1498132"/>
            <a:ext cx="1088522" cy="1267646"/>
          </a:xfrm>
          <a:prstGeom prst="rect">
            <a:avLst/>
          </a:prstGeom>
        </p:spPr>
      </p:pic>
      <p:pic>
        <p:nvPicPr>
          <p:cNvPr id="14" name="图片 13">
            <a:extLst>
              <a:ext uri="{FF2B5EF4-FFF2-40B4-BE49-F238E27FC236}">
                <a16:creationId xmlns:a16="http://schemas.microsoft.com/office/drawing/2014/main" id="{63D2B02E-3284-714D-F857-D4395C790ACA}"/>
              </a:ext>
            </a:extLst>
          </p:cNvPr>
          <p:cNvPicPr>
            <a:picLocks noChangeAspect="1"/>
          </p:cNvPicPr>
          <p:nvPr/>
        </p:nvPicPr>
        <p:blipFill>
          <a:blip r:embed="rId8"/>
          <a:stretch>
            <a:fillRect/>
          </a:stretch>
        </p:blipFill>
        <p:spPr>
          <a:xfrm>
            <a:off x="8184444" y="2811142"/>
            <a:ext cx="2618638" cy="3429000"/>
          </a:xfrm>
          <a:prstGeom prst="rect">
            <a:avLst/>
          </a:prstGeom>
        </p:spPr>
      </p:pic>
    </p:spTree>
    <p:extLst>
      <p:ext uri="{BB962C8B-B14F-4D97-AF65-F5344CB8AC3E}">
        <p14:creationId xmlns:p14="http://schemas.microsoft.com/office/powerpoint/2010/main" val="1207194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DB1FC4-F95F-2ED0-7D03-38DBF46759FA}"/>
              </a:ext>
            </a:extLst>
          </p:cNvPr>
          <p:cNvSpPr>
            <a:spLocks noGrp="1"/>
          </p:cNvSpPr>
          <p:nvPr>
            <p:ph type="title"/>
          </p:nvPr>
        </p:nvSpPr>
        <p:spPr>
          <a:xfrm>
            <a:off x="913774" y="423030"/>
            <a:ext cx="10364451" cy="1110141"/>
          </a:xfrm>
        </p:spPr>
        <p:txBody>
          <a:bodyPr/>
          <a:lstStyle/>
          <a:p>
            <a:pPr algn="l"/>
            <a:r>
              <a:rPr lang="en-US" altLang="zh-CN" dirty="0"/>
              <a:t>Documentation work</a:t>
            </a:r>
            <a:endParaRPr lang="zh-CN" altLang="en-US" dirty="0"/>
          </a:p>
        </p:txBody>
      </p:sp>
      <p:pic>
        <p:nvPicPr>
          <p:cNvPr id="3" name="图片 2">
            <a:extLst>
              <a:ext uri="{FF2B5EF4-FFF2-40B4-BE49-F238E27FC236}">
                <a16:creationId xmlns:a16="http://schemas.microsoft.com/office/drawing/2014/main" id="{A6EC1FD2-DA9E-8ACD-DBA7-23D78A030441}"/>
              </a:ext>
            </a:extLst>
          </p:cNvPr>
          <p:cNvPicPr>
            <a:picLocks noChangeAspect="1"/>
          </p:cNvPicPr>
          <p:nvPr/>
        </p:nvPicPr>
        <p:blipFill>
          <a:blip r:embed="rId3"/>
          <a:stretch>
            <a:fillRect/>
          </a:stretch>
        </p:blipFill>
        <p:spPr>
          <a:xfrm>
            <a:off x="2090758" y="1307394"/>
            <a:ext cx="1159014" cy="1480962"/>
          </a:xfrm>
          <a:prstGeom prst="rect">
            <a:avLst/>
          </a:prstGeom>
        </p:spPr>
      </p:pic>
      <p:pic>
        <p:nvPicPr>
          <p:cNvPr id="6" name="图片 5">
            <a:extLst>
              <a:ext uri="{FF2B5EF4-FFF2-40B4-BE49-F238E27FC236}">
                <a16:creationId xmlns:a16="http://schemas.microsoft.com/office/drawing/2014/main" id="{5095841D-794E-8B6D-6D8A-E12D428F9465}"/>
              </a:ext>
            </a:extLst>
          </p:cNvPr>
          <p:cNvPicPr>
            <a:picLocks noChangeAspect="1"/>
          </p:cNvPicPr>
          <p:nvPr/>
        </p:nvPicPr>
        <p:blipFill>
          <a:blip r:embed="rId4"/>
          <a:stretch>
            <a:fillRect/>
          </a:stretch>
        </p:blipFill>
        <p:spPr>
          <a:xfrm>
            <a:off x="2568665" y="2912533"/>
            <a:ext cx="3425735" cy="3788073"/>
          </a:xfrm>
          <a:prstGeom prst="rect">
            <a:avLst/>
          </a:prstGeom>
        </p:spPr>
      </p:pic>
      <p:pic>
        <p:nvPicPr>
          <p:cNvPr id="9" name="图片 8">
            <a:extLst>
              <a:ext uri="{FF2B5EF4-FFF2-40B4-BE49-F238E27FC236}">
                <a16:creationId xmlns:a16="http://schemas.microsoft.com/office/drawing/2014/main" id="{3EE11836-55E4-F27C-EDF0-C34709147EF6}"/>
              </a:ext>
            </a:extLst>
          </p:cNvPr>
          <p:cNvPicPr>
            <a:picLocks noChangeAspect="1"/>
          </p:cNvPicPr>
          <p:nvPr/>
        </p:nvPicPr>
        <p:blipFill>
          <a:blip r:embed="rId5"/>
          <a:stretch>
            <a:fillRect/>
          </a:stretch>
        </p:blipFill>
        <p:spPr>
          <a:xfrm>
            <a:off x="7289289" y="1307394"/>
            <a:ext cx="1197837" cy="1480962"/>
          </a:xfrm>
          <a:prstGeom prst="rect">
            <a:avLst/>
          </a:prstGeom>
        </p:spPr>
      </p:pic>
      <p:pic>
        <p:nvPicPr>
          <p:cNvPr id="11" name="图片 10">
            <a:extLst>
              <a:ext uri="{FF2B5EF4-FFF2-40B4-BE49-F238E27FC236}">
                <a16:creationId xmlns:a16="http://schemas.microsoft.com/office/drawing/2014/main" id="{E062B9A2-673E-7A70-B4D3-56B7BCAB8A3F}"/>
              </a:ext>
            </a:extLst>
          </p:cNvPr>
          <p:cNvPicPr>
            <a:picLocks noChangeAspect="1"/>
          </p:cNvPicPr>
          <p:nvPr/>
        </p:nvPicPr>
        <p:blipFill>
          <a:blip r:embed="rId6"/>
          <a:stretch>
            <a:fillRect/>
          </a:stretch>
        </p:blipFill>
        <p:spPr>
          <a:xfrm>
            <a:off x="7888207" y="2856661"/>
            <a:ext cx="2734637" cy="3801718"/>
          </a:xfrm>
          <a:prstGeom prst="rect">
            <a:avLst/>
          </a:prstGeom>
        </p:spPr>
      </p:pic>
    </p:spTree>
    <p:extLst>
      <p:ext uri="{BB962C8B-B14F-4D97-AF65-F5344CB8AC3E}">
        <p14:creationId xmlns:p14="http://schemas.microsoft.com/office/powerpoint/2010/main" val="3745484622"/>
      </p:ext>
    </p:extLst>
  </p:cSld>
  <p:clrMapOvr>
    <a:masterClrMapping/>
  </p:clrMapOvr>
</p:sld>
</file>

<file path=ppt/theme/theme1.xml><?xml version="1.0" encoding="utf-8"?>
<a:theme xmlns:a="http://schemas.openxmlformats.org/drawingml/2006/main" name="水滴">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TM04033925[[fn=水滴]]</Template>
  <TotalTime>249</TotalTime>
  <Words>1465</Words>
  <Application>Microsoft Office PowerPoint</Application>
  <PresentationFormat>宽屏</PresentationFormat>
  <Paragraphs>76</Paragraphs>
  <Slides>18</Slides>
  <Notes>12</Notes>
  <HiddenSlides>1</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等线</vt:lpstr>
      <vt:lpstr>Arial</vt:lpstr>
      <vt:lpstr>Tw Cen MT</vt:lpstr>
      <vt:lpstr>Wingdings</vt:lpstr>
      <vt:lpstr>水滴</vt:lpstr>
      <vt:lpstr>Interface Presentation</vt:lpstr>
      <vt:lpstr>Group members</vt:lpstr>
      <vt:lpstr>OUR interface</vt:lpstr>
      <vt:lpstr>User interface</vt:lpstr>
      <vt:lpstr>Administrator login</vt:lpstr>
      <vt:lpstr>ADMINISTRATOR INTERFACE</vt:lpstr>
      <vt:lpstr>OUR WORK</vt:lpstr>
      <vt:lpstr>Documentation work</vt:lpstr>
      <vt:lpstr>Documentation work</vt:lpstr>
      <vt:lpstr>CODE WORK</vt:lpstr>
      <vt:lpstr>COMMUNICATION AND COORDINATION</vt:lpstr>
      <vt:lpstr>Testing case</vt:lpstr>
      <vt:lpstr>Division of labor and CONTRIBUTIONS</vt:lpstr>
      <vt:lpstr>TANG HAOTIAN</vt:lpstr>
      <vt:lpstr>CHENG WEIBIN</vt:lpstr>
      <vt:lpstr>CARLOS</vt:lpstr>
      <vt:lpstr>Pan jiazheng</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Interface Presentation</dc:title>
  <dc:creator>Lebron Harden</dc:creator>
  <cp:lastModifiedBy>Lebron Harden</cp:lastModifiedBy>
  <cp:revision>4</cp:revision>
  <dcterms:created xsi:type="dcterms:W3CDTF">2022-06-01T01:49:32Z</dcterms:created>
  <dcterms:modified xsi:type="dcterms:W3CDTF">2022-06-01T10:35:29Z</dcterms:modified>
</cp:coreProperties>
</file>