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18"/>
  </p:notesMasterIdLst>
  <p:sldIdLst>
    <p:sldId id="434" r:id="rId3"/>
    <p:sldId id="409" r:id="rId4"/>
    <p:sldId id="448" r:id="rId5"/>
    <p:sldId id="373" r:id="rId6"/>
    <p:sldId id="467" r:id="rId7"/>
    <p:sldId id="453" r:id="rId8"/>
    <p:sldId id="466" r:id="rId9"/>
    <p:sldId id="469" r:id="rId10"/>
    <p:sldId id="461" r:id="rId11"/>
    <p:sldId id="450" r:id="rId12"/>
    <p:sldId id="468" r:id="rId13"/>
    <p:sldId id="470" r:id="rId14"/>
    <p:sldId id="458" r:id="rId15"/>
    <p:sldId id="459" r:id="rId16"/>
    <p:sldId id="45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50A2"/>
    <a:srgbClr val="3C3C3C"/>
    <a:srgbClr val="3D4042"/>
    <a:srgbClr val="5F5F5F"/>
    <a:srgbClr val="A6A6A6"/>
    <a:srgbClr val="D9D9D9"/>
    <a:srgbClr val="F8D158"/>
    <a:srgbClr val="84CBC3"/>
    <a:srgbClr val="223D7B"/>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73510" autoAdjust="0"/>
  </p:normalViewPr>
  <p:slideViewPr>
    <p:cSldViewPr snapToGrid="0">
      <p:cViewPr varScale="1">
        <p:scale>
          <a:sx n="83" d="100"/>
          <a:sy n="83" d="100"/>
        </p:scale>
        <p:origin x="18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2025/5/29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5</a:t>
            </a:fld>
            <a:endParaRPr lang="zh-CN" altLang="en-US"/>
          </a:p>
        </p:txBody>
      </p:sp>
    </p:spTree>
    <p:extLst>
      <p:ext uri="{BB962C8B-B14F-4D97-AF65-F5344CB8AC3E}">
        <p14:creationId xmlns:p14="http://schemas.microsoft.com/office/powerpoint/2010/main" val="401482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8</a:t>
            </a:fld>
            <a:endParaRPr lang="zh-CN" altLang="en-US"/>
          </a:p>
        </p:txBody>
      </p:sp>
    </p:spTree>
    <p:extLst>
      <p:ext uri="{BB962C8B-B14F-4D97-AF65-F5344CB8AC3E}">
        <p14:creationId xmlns:p14="http://schemas.microsoft.com/office/powerpoint/2010/main" val="51546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接下来我将介绍我们在智能闹钟App中采用的睡眠-唤醒模型。我们通过智能手环获取数据，主要通过三个步骤实现睡眠自动分期技术。</a:t>
            </a:r>
          </a:p>
          <a:p>
            <a:endParaRPr lang="zh-CN" altLang="en-US" dirty="0"/>
          </a:p>
          <a:p>
            <a:r>
              <a:rPr lang="zh-CN" altLang="en-US" dirty="0"/>
              <a:t>第一步是信号预处理。我们采集了多种生理信号，包括心率/脉搏、呼吸、体温、血氧，物理信号方面则包括姿势变换、肌肉张力、眼动，同时还考虑了心理信号，比如认知状态、梦呓、梦聚合程度。为了确保数据的准确性和可靠性，我们将进行时间同步、噪声消除以及异常值处理。这确保了我们的模型在后续的处理中能够基于可靠的数据进行工作。</a:t>
            </a:r>
          </a:p>
          <a:p>
            <a:endParaRPr lang="zh-CN" altLang="en-US" dirty="0"/>
          </a:p>
          <a:p>
            <a:r>
              <a:rPr lang="zh-CN" altLang="en-US" dirty="0"/>
              <a:t>第二步是特征提取。在这一阶段，我们利用了多种特征提取方法，包括统计特征、能量特征、熵特征、谱特征。为了更好地捕捉高度抽象的特征表示，我们设计采用一维卷积神经网络，同时还运用了循环神经网络和长短期记忆网络，让我们的模型能够更全面地分析时序数据，提高睡眠分期的准确性。</a:t>
            </a:r>
          </a:p>
          <a:p>
            <a:endParaRPr lang="zh-CN" altLang="en-US" dirty="0"/>
          </a:p>
          <a:p>
            <a:r>
              <a:rPr lang="zh-CN" altLang="en-US" dirty="0"/>
              <a:t>第三步是阶段分类。我们采用</a:t>
            </a:r>
            <a:r>
              <a:rPr lang="zh-CN" altLang="en-US" dirty="0">
                <a:sym typeface="+mn-ea"/>
              </a:rPr>
              <a:t>了AASM准则（2007）</a:t>
            </a:r>
            <a:r>
              <a:rPr lang="zh-CN" altLang="en-US" dirty="0"/>
              <a:t>将睡眠分为觉醒期、NREM期和REM期，最佳唤醒期在</a:t>
            </a:r>
            <a:r>
              <a:rPr lang="en-US" altLang="zh-CN" dirty="0"/>
              <a:t>REM</a:t>
            </a:r>
            <a:r>
              <a:rPr lang="zh-CN" altLang="en-US" dirty="0"/>
              <a:t>期结束到中度睡眠之前，如呈现箭头所示，这也是我们唤醒模型的理论支撑。我们也会通过交叉验证来验证模型的准确性和稳定性。这使得我们的智能闹钟能够更智能地根据用户的睡眠状态选择最佳的唤醒时机，确保用户在最合适的时刻被唤醒。</a:t>
            </a:r>
          </a:p>
          <a:p>
            <a:endParaRPr lang="zh-CN" altLang="en-US" dirty="0"/>
          </a:p>
          <a:p>
            <a:r>
              <a:rPr lang="zh-CN" altLang="en-US" dirty="0"/>
              <a:t>总的来说，我们的智能闹钟项目关注于唤醒的时机，通过深度学习技术对用户的睡眠状态进行全方位的监测和分析。</a:t>
            </a:r>
          </a:p>
          <a:p>
            <a:endParaRPr lang="zh-CN" altLang="en-US" dirty="0"/>
          </a:p>
        </p:txBody>
      </p:sp>
      <p:sp>
        <p:nvSpPr>
          <p:cNvPr id="4" name="灯片编号占位符 3"/>
          <p:cNvSpPr>
            <a:spLocks noGrp="1"/>
          </p:cNvSpPr>
          <p:nvPr>
            <p:ph type="sldNum" sz="quarter" idx="10"/>
          </p:nvPr>
        </p:nvSpPr>
        <p:spPr/>
        <p:txBody>
          <a:bodyPr/>
          <a:lstStyle/>
          <a:p>
            <a:fld id="{5F3E19AE-60AA-4E53-9E2D-7CCFE0F0AA57}" type="slidenum">
              <a:rPr lang="zh-CN" altLang="en-US" smtClean="0"/>
              <a:t>11</a:t>
            </a:fld>
            <a:endParaRPr lang="zh-CN" altLang="en-US"/>
          </a:p>
        </p:txBody>
      </p:sp>
    </p:spTree>
    <p:extLst>
      <p:ext uri="{BB962C8B-B14F-4D97-AF65-F5344CB8AC3E}">
        <p14:creationId xmlns:p14="http://schemas.microsoft.com/office/powerpoint/2010/main" val="35203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3E19AE-60AA-4E53-9E2D-7CCFE0F0AA57}"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任意多边形 20"/>
          <p:cNvSpPr/>
          <p:nvPr userDrawn="1"/>
        </p:nvSpPr>
        <p:spPr>
          <a:xfrm rot="900000">
            <a:off x="1627752" y="-351778"/>
            <a:ext cx="8991006" cy="6497831"/>
          </a:xfrm>
          <a:custGeom>
            <a:avLst/>
            <a:gdLst>
              <a:gd name="connsiteX0" fmla="*/ 5426945 w 8991006"/>
              <a:gd name="connsiteY0" fmla="*/ 0 h 6497831"/>
              <a:gd name="connsiteX1" fmla="*/ 8991006 w 8991006"/>
              <a:gd name="connsiteY1" fmla="*/ 6144936 h 6497831"/>
              <a:gd name="connsiteX2" fmla="*/ 7673985 w 8991006"/>
              <a:gd name="connsiteY2" fmla="*/ 6497831 h 6497831"/>
              <a:gd name="connsiteX3" fmla="*/ 0 w 8991006"/>
              <a:gd name="connsiteY3" fmla="*/ 6497831 h 6497831"/>
              <a:gd name="connsiteX4" fmla="*/ 3463621 w 8991006"/>
              <a:gd name="connsiteY4" fmla="*/ 526071 h 649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006" h="6497831">
                <a:moveTo>
                  <a:pt x="5426945" y="0"/>
                </a:moveTo>
                <a:lnTo>
                  <a:pt x="8991006" y="6144936"/>
                </a:lnTo>
                <a:lnTo>
                  <a:pt x="7673985" y="6497831"/>
                </a:lnTo>
                <a:lnTo>
                  <a:pt x="0" y="6497831"/>
                </a:lnTo>
                <a:lnTo>
                  <a:pt x="3463621" y="526071"/>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19" name="任意多边形 18"/>
          <p:cNvSpPr/>
          <p:nvPr userDrawn="1"/>
        </p:nvSpPr>
        <p:spPr>
          <a:xfrm rot="18900000">
            <a:off x="1448655" y="-1557643"/>
            <a:ext cx="8453764" cy="7417578"/>
          </a:xfrm>
          <a:custGeom>
            <a:avLst/>
            <a:gdLst>
              <a:gd name="connsiteX0" fmla="*/ 3560275 w 8453764"/>
              <a:gd name="connsiteY0" fmla="*/ 0 h 7417578"/>
              <a:gd name="connsiteX1" fmla="*/ 4968120 w 8453764"/>
              <a:gd name="connsiteY1" fmla="*/ 1407845 h 7417578"/>
              <a:gd name="connsiteX2" fmla="*/ 8453764 w 8453764"/>
              <a:gd name="connsiteY2" fmla="*/ 7417578 h 7417578"/>
              <a:gd name="connsiteX3" fmla="*/ 1279175 w 8453764"/>
              <a:gd name="connsiteY3" fmla="*/ 7417578 h 7417578"/>
              <a:gd name="connsiteX4" fmla="*/ 0 w 8453764"/>
              <a:gd name="connsiteY4" fmla="*/ 6138404 h 741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3764" h="7417578">
                <a:moveTo>
                  <a:pt x="3560275" y="0"/>
                </a:moveTo>
                <a:lnTo>
                  <a:pt x="4968120" y="1407845"/>
                </a:lnTo>
                <a:lnTo>
                  <a:pt x="8453764" y="7417578"/>
                </a:lnTo>
                <a:lnTo>
                  <a:pt x="1279175" y="7417578"/>
                </a:lnTo>
                <a:lnTo>
                  <a:pt x="0" y="6138404"/>
                </a:lnTo>
                <a:close/>
              </a:path>
            </a:pathLst>
          </a:custGeom>
          <a:noFill/>
          <a:ln>
            <a:solidFill>
              <a:schemeClr val="accent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标题 6"/>
          <p:cNvSpPr>
            <a:spLocks noGrp="1"/>
          </p:cNvSpPr>
          <p:nvPr>
            <p:ph type="title"/>
          </p:nvPr>
        </p:nvSpPr>
        <p:spPr>
          <a:xfrm>
            <a:off x="3692071" y="3449856"/>
            <a:ext cx="5090885" cy="853578"/>
          </a:xfrm>
        </p:spPr>
        <p:txBody>
          <a:bodyPr>
            <a:normAutofit/>
          </a:bodyPr>
          <a:lstStyle>
            <a:lvl1pPr algn="ctr">
              <a:defRPr sz="3200"/>
            </a:lvl1pPr>
          </a:lstStyle>
          <a:p>
            <a:r>
              <a:rPr lang="zh-CN" altLang="en-US" dirty="0"/>
              <a:t>单击此处编辑母版标题样式</a:t>
            </a:r>
          </a:p>
        </p:txBody>
      </p:sp>
      <p:sp>
        <p:nvSpPr>
          <p:cNvPr id="22" name="文本占位符 2"/>
          <p:cNvSpPr>
            <a:spLocks noGrp="1"/>
          </p:cNvSpPr>
          <p:nvPr>
            <p:ph type="body" idx="1" hasCustomPrompt="1"/>
          </p:nvPr>
        </p:nvSpPr>
        <p:spPr>
          <a:xfrm>
            <a:off x="5283200" y="4545661"/>
            <a:ext cx="2855018" cy="907817"/>
          </a:xfrm>
        </p:spPr>
        <p:txBody>
          <a:bodyPr>
            <a:normAutofit/>
          </a:bodyPr>
          <a:lstStyle>
            <a:lvl1pPr marL="0" indent="0" algn="l">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椭圆 9"/>
          <p:cNvSpPr/>
          <p:nvPr/>
        </p:nvSpPr>
        <p:spPr>
          <a:xfrm>
            <a:off x="5185138" y="1219201"/>
            <a:ext cx="4359725" cy="4359725"/>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椭圆 11"/>
          <p:cNvSpPr/>
          <p:nvPr/>
        </p:nvSpPr>
        <p:spPr>
          <a:xfrm>
            <a:off x="6047104"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nvSpPr>
        <p:spPr bwMode="auto">
          <a:xfrm>
            <a:off x="6105702" y="4427104"/>
            <a:ext cx="400965" cy="327526"/>
          </a:xfrm>
          <a:custGeom>
            <a:avLst/>
            <a:gdLst>
              <a:gd name="T0" fmla="*/ 470 w 694"/>
              <a:gd name="T1" fmla="*/ 171 h 565"/>
              <a:gd name="T2" fmla="*/ 493 w 694"/>
              <a:gd name="T3" fmla="*/ 172 h 565"/>
              <a:gd name="T4" fmla="*/ 246 w 694"/>
              <a:gd name="T5" fmla="*/ 0 h 565"/>
              <a:gd name="T6" fmla="*/ 0 w 694"/>
              <a:gd name="T7" fmla="*/ 209 h 565"/>
              <a:gd name="T8" fmla="*/ 99 w 694"/>
              <a:gd name="T9" fmla="*/ 374 h 565"/>
              <a:gd name="T10" fmla="*/ 74 w 694"/>
              <a:gd name="T11" fmla="*/ 448 h 565"/>
              <a:gd name="T12" fmla="*/ 160 w 694"/>
              <a:gd name="T13" fmla="*/ 405 h 565"/>
              <a:gd name="T14" fmla="*/ 246 w 694"/>
              <a:gd name="T15" fmla="*/ 418 h 565"/>
              <a:gd name="T16" fmla="*/ 269 w 694"/>
              <a:gd name="T17" fmla="*/ 417 h 565"/>
              <a:gd name="T18" fmla="*/ 261 w 694"/>
              <a:gd name="T19" fmla="*/ 365 h 565"/>
              <a:gd name="T20" fmla="*/ 470 w 694"/>
              <a:gd name="T21" fmla="*/ 171 h 565"/>
              <a:gd name="T22" fmla="*/ 338 w 694"/>
              <a:gd name="T23" fmla="*/ 104 h 565"/>
              <a:gd name="T24" fmla="*/ 368 w 694"/>
              <a:gd name="T25" fmla="*/ 135 h 565"/>
              <a:gd name="T26" fmla="*/ 338 w 694"/>
              <a:gd name="T27" fmla="*/ 166 h 565"/>
              <a:gd name="T28" fmla="*/ 301 w 694"/>
              <a:gd name="T29" fmla="*/ 135 h 565"/>
              <a:gd name="T30" fmla="*/ 338 w 694"/>
              <a:gd name="T31" fmla="*/ 104 h 565"/>
              <a:gd name="T32" fmla="*/ 166 w 694"/>
              <a:gd name="T33" fmla="*/ 166 h 565"/>
              <a:gd name="T34" fmla="*/ 129 w 694"/>
              <a:gd name="T35" fmla="*/ 135 h 565"/>
              <a:gd name="T36" fmla="*/ 166 w 694"/>
              <a:gd name="T37" fmla="*/ 104 h 565"/>
              <a:gd name="T38" fmla="*/ 197 w 694"/>
              <a:gd name="T39" fmla="*/ 135 h 565"/>
              <a:gd name="T40" fmla="*/ 166 w 694"/>
              <a:gd name="T41" fmla="*/ 166 h 565"/>
              <a:gd name="T42" fmla="*/ 694 w 694"/>
              <a:gd name="T43" fmla="*/ 362 h 565"/>
              <a:gd name="T44" fmla="*/ 485 w 694"/>
              <a:gd name="T45" fmla="*/ 184 h 565"/>
              <a:gd name="T46" fmla="*/ 277 w 694"/>
              <a:gd name="T47" fmla="*/ 362 h 565"/>
              <a:gd name="T48" fmla="*/ 485 w 694"/>
              <a:gd name="T49" fmla="*/ 540 h 565"/>
              <a:gd name="T50" fmla="*/ 559 w 694"/>
              <a:gd name="T51" fmla="*/ 528 h 565"/>
              <a:gd name="T52" fmla="*/ 626 w 694"/>
              <a:gd name="T53" fmla="*/ 565 h 565"/>
              <a:gd name="T54" fmla="*/ 608 w 694"/>
              <a:gd name="T55" fmla="*/ 503 h 565"/>
              <a:gd name="T56" fmla="*/ 694 w 694"/>
              <a:gd name="T57" fmla="*/ 362 h 565"/>
              <a:gd name="T58" fmla="*/ 418 w 694"/>
              <a:gd name="T59" fmla="*/ 331 h 565"/>
              <a:gd name="T60" fmla="*/ 393 w 694"/>
              <a:gd name="T61" fmla="*/ 307 h 565"/>
              <a:gd name="T62" fmla="*/ 418 w 694"/>
              <a:gd name="T63" fmla="*/ 282 h 565"/>
              <a:gd name="T64" fmla="*/ 448 w 694"/>
              <a:gd name="T65" fmla="*/ 307 h 565"/>
              <a:gd name="T66" fmla="*/ 418 w 694"/>
              <a:gd name="T67" fmla="*/ 331 h 565"/>
              <a:gd name="T68" fmla="*/ 552 w 694"/>
              <a:gd name="T69" fmla="*/ 331 h 565"/>
              <a:gd name="T70" fmla="*/ 528 w 694"/>
              <a:gd name="T71" fmla="*/ 307 h 565"/>
              <a:gd name="T72" fmla="*/ 552 w 694"/>
              <a:gd name="T73" fmla="*/ 282 h 565"/>
              <a:gd name="T74" fmla="*/ 583 w 694"/>
              <a:gd name="T75" fmla="*/ 307 h 565"/>
              <a:gd name="T76" fmla="*/ 552 w 694"/>
              <a:gd name="T77" fmla="*/ 33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565">
                <a:moveTo>
                  <a:pt x="470" y="171"/>
                </a:moveTo>
                <a:cubicBezTo>
                  <a:pt x="478" y="171"/>
                  <a:pt x="485" y="172"/>
                  <a:pt x="493" y="172"/>
                </a:cubicBezTo>
                <a:cubicBezTo>
                  <a:pt x="472" y="74"/>
                  <a:pt x="366" y="0"/>
                  <a:pt x="246" y="0"/>
                </a:cubicBezTo>
                <a:cubicBezTo>
                  <a:pt x="111" y="0"/>
                  <a:pt x="0" y="92"/>
                  <a:pt x="0" y="209"/>
                </a:cubicBezTo>
                <a:cubicBezTo>
                  <a:pt x="0" y="276"/>
                  <a:pt x="37" y="331"/>
                  <a:pt x="99" y="374"/>
                </a:cubicBezTo>
                <a:cubicBezTo>
                  <a:pt x="74" y="448"/>
                  <a:pt x="74" y="448"/>
                  <a:pt x="74" y="448"/>
                </a:cubicBezTo>
                <a:cubicBezTo>
                  <a:pt x="160" y="405"/>
                  <a:pt x="160" y="405"/>
                  <a:pt x="160" y="405"/>
                </a:cubicBezTo>
                <a:cubicBezTo>
                  <a:pt x="191" y="411"/>
                  <a:pt x="215" y="418"/>
                  <a:pt x="246" y="418"/>
                </a:cubicBezTo>
                <a:cubicBezTo>
                  <a:pt x="253" y="418"/>
                  <a:pt x="261" y="417"/>
                  <a:pt x="269" y="417"/>
                </a:cubicBezTo>
                <a:cubicBezTo>
                  <a:pt x="264" y="400"/>
                  <a:pt x="261" y="383"/>
                  <a:pt x="261" y="365"/>
                </a:cubicBezTo>
                <a:cubicBezTo>
                  <a:pt x="261" y="258"/>
                  <a:pt x="353" y="171"/>
                  <a:pt x="470" y="171"/>
                </a:cubicBezTo>
                <a:close/>
                <a:moveTo>
                  <a:pt x="338" y="104"/>
                </a:moveTo>
                <a:cubicBezTo>
                  <a:pt x="356" y="104"/>
                  <a:pt x="368" y="117"/>
                  <a:pt x="368" y="135"/>
                </a:cubicBezTo>
                <a:cubicBezTo>
                  <a:pt x="368" y="153"/>
                  <a:pt x="356" y="166"/>
                  <a:pt x="338" y="166"/>
                </a:cubicBezTo>
                <a:cubicBezTo>
                  <a:pt x="319" y="166"/>
                  <a:pt x="301" y="153"/>
                  <a:pt x="301" y="135"/>
                </a:cubicBezTo>
                <a:cubicBezTo>
                  <a:pt x="301" y="117"/>
                  <a:pt x="319" y="104"/>
                  <a:pt x="338" y="104"/>
                </a:cubicBezTo>
                <a:close/>
                <a:moveTo>
                  <a:pt x="166" y="166"/>
                </a:moveTo>
                <a:cubicBezTo>
                  <a:pt x="148" y="166"/>
                  <a:pt x="129" y="153"/>
                  <a:pt x="129" y="135"/>
                </a:cubicBezTo>
                <a:cubicBezTo>
                  <a:pt x="129" y="117"/>
                  <a:pt x="148" y="104"/>
                  <a:pt x="166" y="104"/>
                </a:cubicBezTo>
                <a:cubicBezTo>
                  <a:pt x="184" y="104"/>
                  <a:pt x="197" y="117"/>
                  <a:pt x="197" y="135"/>
                </a:cubicBezTo>
                <a:cubicBezTo>
                  <a:pt x="197" y="153"/>
                  <a:pt x="184" y="166"/>
                  <a:pt x="166" y="166"/>
                </a:cubicBezTo>
                <a:close/>
                <a:moveTo>
                  <a:pt x="694" y="362"/>
                </a:moveTo>
                <a:cubicBezTo>
                  <a:pt x="694" y="264"/>
                  <a:pt x="595" y="184"/>
                  <a:pt x="485" y="184"/>
                </a:cubicBezTo>
                <a:cubicBezTo>
                  <a:pt x="368" y="184"/>
                  <a:pt x="277" y="264"/>
                  <a:pt x="277" y="362"/>
                </a:cubicBezTo>
                <a:cubicBezTo>
                  <a:pt x="277" y="460"/>
                  <a:pt x="368" y="540"/>
                  <a:pt x="485" y="540"/>
                </a:cubicBezTo>
                <a:cubicBezTo>
                  <a:pt x="510" y="540"/>
                  <a:pt x="534" y="534"/>
                  <a:pt x="559" y="528"/>
                </a:cubicBezTo>
                <a:cubicBezTo>
                  <a:pt x="626" y="565"/>
                  <a:pt x="626" y="565"/>
                  <a:pt x="626" y="565"/>
                </a:cubicBezTo>
                <a:cubicBezTo>
                  <a:pt x="608" y="503"/>
                  <a:pt x="608" y="503"/>
                  <a:pt x="608" y="503"/>
                </a:cubicBezTo>
                <a:cubicBezTo>
                  <a:pt x="657" y="466"/>
                  <a:pt x="694" y="418"/>
                  <a:pt x="694" y="362"/>
                </a:cubicBezTo>
                <a:close/>
                <a:moveTo>
                  <a:pt x="418" y="331"/>
                </a:moveTo>
                <a:cubicBezTo>
                  <a:pt x="405" y="331"/>
                  <a:pt x="393" y="319"/>
                  <a:pt x="393" y="307"/>
                </a:cubicBezTo>
                <a:cubicBezTo>
                  <a:pt x="393" y="295"/>
                  <a:pt x="405" y="282"/>
                  <a:pt x="418" y="282"/>
                </a:cubicBezTo>
                <a:cubicBezTo>
                  <a:pt x="436" y="282"/>
                  <a:pt x="448" y="295"/>
                  <a:pt x="448" y="307"/>
                </a:cubicBezTo>
                <a:cubicBezTo>
                  <a:pt x="448" y="319"/>
                  <a:pt x="436" y="331"/>
                  <a:pt x="418" y="331"/>
                </a:cubicBezTo>
                <a:close/>
                <a:moveTo>
                  <a:pt x="552" y="331"/>
                </a:moveTo>
                <a:cubicBezTo>
                  <a:pt x="540" y="331"/>
                  <a:pt x="528" y="319"/>
                  <a:pt x="528" y="307"/>
                </a:cubicBezTo>
                <a:cubicBezTo>
                  <a:pt x="528" y="295"/>
                  <a:pt x="540" y="282"/>
                  <a:pt x="552" y="282"/>
                </a:cubicBezTo>
                <a:cubicBezTo>
                  <a:pt x="571" y="282"/>
                  <a:pt x="583" y="295"/>
                  <a:pt x="583" y="307"/>
                </a:cubicBezTo>
                <a:cubicBezTo>
                  <a:pt x="583" y="319"/>
                  <a:pt x="571" y="331"/>
                  <a:pt x="552" y="33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4" name="椭圆 13"/>
          <p:cNvSpPr/>
          <p:nvPr/>
        </p:nvSpPr>
        <p:spPr>
          <a:xfrm>
            <a:off x="7105920"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64736"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小白白(http://dwz.cn/Wu2UP)"/>
          <p:cNvSpPr/>
          <p:nvPr/>
        </p:nvSpPr>
        <p:spPr>
          <a:xfrm>
            <a:off x="7196860" y="4387350"/>
            <a:ext cx="336281" cy="407035"/>
          </a:xfrm>
          <a:custGeom>
            <a:avLst/>
            <a:gdLst/>
            <a:ahLst/>
            <a:cxnLst>
              <a:cxn ang="0">
                <a:pos x="40563" y="133577"/>
              </a:cxn>
              <a:cxn ang="0">
                <a:pos x="47324" y="120219"/>
              </a:cxn>
              <a:cxn ang="0">
                <a:pos x="54084" y="100183"/>
              </a:cxn>
              <a:cxn ang="0">
                <a:pos x="108169" y="13358"/>
              </a:cxn>
              <a:cxn ang="0">
                <a:pos x="169013" y="0"/>
              </a:cxn>
              <a:cxn ang="0">
                <a:pos x="216337" y="13358"/>
              </a:cxn>
              <a:cxn ang="0">
                <a:pos x="277182" y="106861"/>
              </a:cxn>
              <a:cxn ang="0">
                <a:pos x="277182" y="106861"/>
              </a:cxn>
              <a:cxn ang="0">
                <a:pos x="290703" y="133577"/>
              </a:cxn>
              <a:cxn ang="0">
                <a:pos x="283942" y="146934"/>
              </a:cxn>
              <a:cxn ang="0">
                <a:pos x="283942" y="146934"/>
              </a:cxn>
              <a:cxn ang="0">
                <a:pos x="317745" y="220402"/>
              </a:cxn>
              <a:cxn ang="0">
                <a:pos x="304224" y="253796"/>
              </a:cxn>
              <a:cxn ang="0">
                <a:pos x="283942" y="227080"/>
              </a:cxn>
              <a:cxn ang="0">
                <a:pos x="283942" y="227080"/>
              </a:cxn>
              <a:cxn ang="0">
                <a:pos x="283942" y="233759"/>
              </a:cxn>
              <a:cxn ang="0">
                <a:pos x="256900" y="273832"/>
              </a:cxn>
              <a:cxn ang="0">
                <a:pos x="290703" y="293869"/>
              </a:cxn>
              <a:cxn ang="0">
                <a:pos x="290703" y="300548"/>
              </a:cxn>
              <a:cxn ang="0">
                <a:pos x="229858" y="320584"/>
              </a:cxn>
              <a:cxn ang="0">
                <a:pos x="169013" y="307226"/>
              </a:cxn>
              <a:cxn ang="0">
                <a:pos x="155492" y="307226"/>
              </a:cxn>
              <a:cxn ang="0">
                <a:pos x="101408" y="320584"/>
              </a:cxn>
              <a:cxn ang="0">
                <a:pos x="33803" y="300548"/>
              </a:cxn>
              <a:cxn ang="0">
                <a:pos x="47324" y="280511"/>
              </a:cxn>
              <a:cxn ang="0">
                <a:pos x="60845" y="273832"/>
              </a:cxn>
              <a:cxn ang="0">
                <a:pos x="60845" y="273832"/>
              </a:cxn>
              <a:cxn ang="0">
                <a:pos x="60845" y="273832"/>
              </a:cxn>
              <a:cxn ang="0">
                <a:pos x="60845" y="273832"/>
              </a:cxn>
              <a:cxn ang="0">
                <a:pos x="33803" y="227080"/>
              </a:cxn>
              <a:cxn ang="0">
                <a:pos x="27042" y="227080"/>
              </a:cxn>
              <a:cxn ang="0">
                <a:pos x="27042" y="227080"/>
              </a:cxn>
              <a:cxn ang="0">
                <a:pos x="6761" y="247117"/>
              </a:cxn>
              <a:cxn ang="0">
                <a:pos x="6761" y="247117"/>
              </a:cxn>
              <a:cxn ang="0">
                <a:pos x="0" y="247117"/>
              </a:cxn>
              <a:cxn ang="0">
                <a:pos x="0" y="227080"/>
              </a:cxn>
              <a:cxn ang="0">
                <a:pos x="40563" y="146934"/>
              </a:cxn>
              <a:cxn ang="0">
                <a:pos x="40563" y="133577"/>
              </a:cxn>
            </a:cxnLst>
            <a:rect l="0" t="0" r="0" b="0"/>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accent2"/>
          </a:solidFill>
          <a:ln w="9525">
            <a:noFill/>
          </a:ln>
        </p:spPr>
        <p:txBody>
          <a:bodyPr/>
          <a:lstStyle/>
          <a:p>
            <a:endParaRPr lang="zh-CN" altLang="en-US"/>
          </a:p>
        </p:txBody>
      </p:sp>
      <p:sp>
        <p:nvSpPr>
          <p:cNvPr id="17" name="Freeform 123"/>
          <p:cNvSpPr>
            <a:spLocks noEditPoints="1"/>
          </p:cNvSpPr>
          <p:nvPr/>
        </p:nvSpPr>
        <p:spPr bwMode="auto">
          <a:xfrm>
            <a:off x="8219072" y="4468146"/>
            <a:ext cx="353137" cy="281759"/>
          </a:xfrm>
          <a:custGeom>
            <a:avLst/>
            <a:gdLst>
              <a:gd name="T0" fmla="*/ 98 w 119"/>
              <a:gd name="T1" fmla="*/ 40 h 95"/>
              <a:gd name="T2" fmla="*/ 95 w 119"/>
              <a:gd name="T3" fmla="*/ 36 h 95"/>
              <a:gd name="T4" fmla="*/ 94 w 119"/>
              <a:gd name="T5" fmla="*/ 22 h 95"/>
              <a:gd name="T6" fmla="*/ 69 w 119"/>
              <a:gd name="T7" fmla="*/ 23 h 95"/>
              <a:gd name="T8" fmla="*/ 65 w 119"/>
              <a:gd name="T9" fmla="*/ 16 h 95"/>
              <a:gd name="T10" fmla="*/ 45 w 119"/>
              <a:gd name="T11" fmla="*/ 6 h 95"/>
              <a:gd name="T12" fmla="*/ 11 w 119"/>
              <a:gd name="T13" fmla="*/ 34 h 95"/>
              <a:gd name="T14" fmla="*/ 1 w 119"/>
              <a:gd name="T15" fmla="*/ 60 h 95"/>
              <a:gd name="T16" fmla="*/ 51 w 119"/>
              <a:gd name="T17" fmla="*/ 93 h 95"/>
              <a:gd name="T18" fmla="*/ 110 w 119"/>
              <a:gd name="T19" fmla="*/ 67 h 95"/>
              <a:gd name="T20" fmla="*/ 98 w 119"/>
              <a:gd name="T21" fmla="*/ 40 h 95"/>
              <a:gd name="T22" fmla="*/ 52 w 119"/>
              <a:gd name="T23" fmla="*/ 86 h 95"/>
              <a:gd name="T24" fmla="*/ 14 w 119"/>
              <a:gd name="T25" fmla="*/ 62 h 95"/>
              <a:gd name="T26" fmla="*/ 52 w 119"/>
              <a:gd name="T27" fmla="*/ 35 h 95"/>
              <a:gd name="T28" fmla="*/ 91 w 119"/>
              <a:gd name="T29" fmla="*/ 57 h 95"/>
              <a:gd name="T30" fmla="*/ 52 w 119"/>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95">
                <a:moveTo>
                  <a:pt x="98" y="40"/>
                </a:moveTo>
                <a:cubicBezTo>
                  <a:pt x="93" y="39"/>
                  <a:pt x="95" y="36"/>
                  <a:pt x="95" y="36"/>
                </a:cubicBezTo>
                <a:cubicBezTo>
                  <a:pt x="95" y="36"/>
                  <a:pt x="100" y="28"/>
                  <a:pt x="94" y="22"/>
                </a:cubicBezTo>
                <a:cubicBezTo>
                  <a:pt x="87" y="14"/>
                  <a:pt x="69" y="23"/>
                  <a:pt x="69" y="23"/>
                </a:cubicBezTo>
                <a:cubicBezTo>
                  <a:pt x="62" y="25"/>
                  <a:pt x="64" y="22"/>
                  <a:pt x="65" y="16"/>
                </a:cubicBezTo>
                <a:cubicBezTo>
                  <a:pt x="65" y="10"/>
                  <a:pt x="63" y="0"/>
                  <a:pt x="45" y="6"/>
                </a:cubicBezTo>
                <a:cubicBezTo>
                  <a:pt x="26" y="12"/>
                  <a:pt x="11" y="34"/>
                  <a:pt x="11" y="34"/>
                </a:cubicBezTo>
                <a:cubicBezTo>
                  <a:pt x="0" y="49"/>
                  <a:pt x="1" y="60"/>
                  <a:pt x="1" y="60"/>
                </a:cubicBezTo>
                <a:cubicBezTo>
                  <a:pt x="4" y="85"/>
                  <a:pt x="30" y="91"/>
                  <a:pt x="51" y="93"/>
                </a:cubicBezTo>
                <a:cubicBezTo>
                  <a:pt x="72" y="95"/>
                  <a:pt x="102" y="86"/>
                  <a:pt x="110" y="67"/>
                </a:cubicBezTo>
                <a:cubicBezTo>
                  <a:pt x="119" y="48"/>
                  <a:pt x="103" y="41"/>
                  <a:pt x="98" y="40"/>
                </a:cubicBezTo>
                <a:close/>
                <a:moveTo>
                  <a:pt x="52" y="86"/>
                </a:moveTo>
                <a:cubicBezTo>
                  <a:pt x="31" y="87"/>
                  <a:pt x="14" y="76"/>
                  <a:pt x="14" y="62"/>
                </a:cubicBezTo>
                <a:cubicBezTo>
                  <a:pt x="14" y="48"/>
                  <a:pt x="31" y="36"/>
                  <a:pt x="52" y="35"/>
                </a:cubicBezTo>
                <a:cubicBezTo>
                  <a:pt x="74" y="34"/>
                  <a:pt x="91" y="43"/>
                  <a:pt x="91" y="57"/>
                </a:cubicBezTo>
                <a:cubicBezTo>
                  <a:pt x="91" y="72"/>
                  <a:pt x="74" y="85"/>
                  <a:pt x="52" y="8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124"/>
          <p:cNvSpPr>
            <a:spLocks noEditPoints="1"/>
          </p:cNvSpPr>
          <p:nvPr/>
        </p:nvSpPr>
        <p:spPr bwMode="auto">
          <a:xfrm>
            <a:off x="8299216" y="4592119"/>
            <a:ext cx="139002" cy="123974"/>
          </a:xfrm>
          <a:custGeom>
            <a:avLst/>
            <a:gdLst>
              <a:gd name="T0" fmla="*/ 21 w 47"/>
              <a:gd name="T1" fmla="*/ 3 h 42"/>
              <a:gd name="T2" fmla="*/ 2 w 47"/>
              <a:gd name="T3" fmla="*/ 25 h 42"/>
              <a:gd name="T4" fmla="*/ 8 w 47"/>
              <a:gd name="T5" fmla="*/ 35 h 42"/>
              <a:gd name="T6" fmla="*/ 40 w 47"/>
              <a:gd name="T7" fmla="*/ 29 h 42"/>
              <a:gd name="T8" fmla="*/ 21 w 47"/>
              <a:gd name="T9" fmla="*/ 3 h 42"/>
              <a:gd name="T10" fmla="*/ 16 w 47"/>
              <a:gd name="T11" fmla="*/ 31 h 42"/>
              <a:gd name="T12" fmla="*/ 8 w 47"/>
              <a:gd name="T13" fmla="*/ 26 h 42"/>
              <a:gd name="T14" fmla="*/ 15 w 47"/>
              <a:gd name="T15" fmla="*/ 19 h 42"/>
              <a:gd name="T16" fmla="*/ 23 w 47"/>
              <a:gd name="T17" fmla="*/ 24 h 42"/>
              <a:gd name="T18" fmla="*/ 16 w 47"/>
              <a:gd name="T19" fmla="*/ 31 h 42"/>
              <a:gd name="T20" fmla="*/ 28 w 47"/>
              <a:gd name="T21" fmla="*/ 20 h 42"/>
              <a:gd name="T22" fmla="*/ 25 w 47"/>
              <a:gd name="T23" fmla="*/ 20 h 42"/>
              <a:gd name="T24" fmla="*/ 26 w 47"/>
              <a:gd name="T25" fmla="*/ 16 h 42"/>
              <a:gd name="T26" fmla="*/ 30 w 47"/>
              <a:gd name="T27" fmla="*/ 16 h 42"/>
              <a:gd name="T28" fmla="*/ 28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1" y="3"/>
                </a:moveTo>
                <a:cubicBezTo>
                  <a:pt x="0" y="5"/>
                  <a:pt x="2" y="25"/>
                  <a:pt x="2" y="25"/>
                </a:cubicBezTo>
                <a:cubicBezTo>
                  <a:pt x="2" y="25"/>
                  <a:pt x="2" y="32"/>
                  <a:pt x="8" y="35"/>
                </a:cubicBezTo>
                <a:cubicBezTo>
                  <a:pt x="21" y="42"/>
                  <a:pt x="33" y="38"/>
                  <a:pt x="40" y="29"/>
                </a:cubicBezTo>
                <a:cubicBezTo>
                  <a:pt x="47" y="21"/>
                  <a:pt x="43" y="0"/>
                  <a:pt x="21" y="3"/>
                </a:cubicBezTo>
                <a:close/>
                <a:moveTo>
                  <a:pt x="16" y="31"/>
                </a:moveTo>
                <a:cubicBezTo>
                  <a:pt x="12" y="31"/>
                  <a:pt x="8" y="29"/>
                  <a:pt x="8" y="26"/>
                </a:cubicBezTo>
                <a:cubicBezTo>
                  <a:pt x="8" y="22"/>
                  <a:pt x="11" y="19"/>
                  <a:pt x="15" y="19"/>
                </a:cubicBezTo>
                <a:cubicBezTo>
                  <a:pt x="20" y="18"/>
                  <a:pt x="23" y="21"/>
                  <a:pt x="23" y="24"/>
                </a:cubicBezTo>
                <a:cubicBezTo>
                  <a:pt x="23" y="27"/>
                  <a:pt x="20" y="31"/>
                  <a:pt x="16" y="31"/>
                </a:cubicBezTo>
                <a:close/>
                <a:moveTo>
                  <a:pt x="28" y="20"/>
                </a:moveTo>
                <a:cubicBezTo>
                  <a:pt x="27" y="21"/>
                  <a:pt x="25" y="21"/>
                  <a:pt x="25" y="20"/>
                </a:cubicBezTo>
                <a:cubicBezTo>
                  <a:pt x="24" y="19"/>
                  <a:pt x="24" y="17"/>
                  <a:pt x="26" y="16"/>
                </a:cubicBezTo>
                <a:cubicBezTo>
                  <a:pt x="27" y="15"/>
                  <a:pt x="29" y="15"/>
                  <a:pt x="30" y="16"/>
                </a:cubicBezTo>
                <a:cubicBezTo>
                  <a:pt x="30" y="17"/>
                  <a:pt x="30" y="19"/>
                  <a:pt x="28" y="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 name="Freeform 125"/>
          <p:cNvSpPr/>
          <p:nvPr/>
        </p:nvSpPr>
        <p:spPr bwMode="auto">
          <a:xfrm>
            <a:off x="8483298" y="4479416"/>
            <a:ext cx="76388" cy="80144"/>
          </a:xfrm>
          <a:custGeom>
            <a:avLst/>
            <a:gdLst>
              <a:gd name="T0" fmla="*/ 20 w 26"/>
              <a:gd name="T1" fmla="*/ 27 h 27"/>
              <a:gd name="T2" fmla="*/ 23 w 26"/>
              <a:gd name="T3" fmla="*/ 24 h 27"/>
              <a:gd name="T4" fmla="*/ 23 w 26"/>
              <a:gd name="T5" fmla="*/ 24 h 27"/>
              <a:gd name="T6" fmla="*/ 4 w 26"/>
              <a:gd name="T7" fmla="*/ 4 h 27"/>
              <a:gd name="T8" fmla="*/ 0 w 26"/>
              <a:gd name="T9" fmla="*/ 8 h 27"/>
              <a:gd name="T10" fmla="*/ 4 w 26"/>
              <a:gd name="T11" fmla="*/ 11 h 27"/>
              <a:gd name="T12" fmla="*/ 16 w 26"/>
              <a:gd name="T13" fmla="*/ 23 h 27"/>
              <a:gd name="T14" fmla="*/ 20 w 2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0" y="27"/>
                </a:moveTo>
                <a:cubicBezTo>
                  <a:pt x="21" y="27"/>
                  <a:pt x="23" y="26"/>
                  <a:pt x="23" y="24"/>
                </a:cubicBezTo>
                <a:cubicBezTo>
                  <a:pt x="23" y="24"/>
                  <a:pt x="23" y="24"/>
                  <a:pt x="23" y="24"/>
                </a:cubicBezTo>
                <a:cubicBezTo>
                  <a:pt x="26" y="0"/>
                  <a:pt x="4" y="4"/>
                  <a:pt x="4" y="4"/>
                </a:cubicBezTo>
                <a:cubicBezTo>
                  <a:pt x="2" y="4"/>
                  <a:pt x="0" y="6"/>
                  <a:pt x="0" y="8"/>
                </a:cubicBezTo>
                <a:cubicBezTo>
                  <a:pt x="0" y="10"/>
                  <a:pt x="2" y="11"/>
                  <a:pt x="4" y="11"/>
                </a:cubicBezTo>
                <a:cubicBezTo>
                  <a:pt x="19" y="8"/>
                  <a:pt x="16" y="23"/>
                  <a:pt x="16" y="23"/>
                </a:cubicBezTo>
                <a:cubicBezTo>
                  <a:pt x="16" y="25"/>
                  <a:pt x="18" y="27"/>
                  <a:pt x="20" y="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 name="Freeform 126"/>
          <p:cNvSpPr/>
          <p:nvPr/>
        </p:nvSpPr>
        <p:spPr bwMode="auto">
          <a:xfrm>
            <a:off x="8468271" y="4431830"/>
            <a:ext cx="160289" cy="149020"/>
          </a:xfrm>
          <a:custGeom>
            <a:avLst/>
            <a:gdLst>
              <a:gd name="T0" fmla="*/ 22 w 54"/>
              <a:gd name="T1" fmla="*/ 2 h 50"/>
              <a:gd name="T2" fmla="*/ 4 w 54"/>
              <a:gd name="T3" fmla="*/ 2 h 50"/>
              <a:gd name="T4" fmla="*/ 4 w 54"/>
              <a:gd name="T5" fmla="*/ 2 h 50"/>
              <a:gd name="T6" fmla="*/ 4 w 54"/>
              <a:gd name="T7" fmla="*/ 2 h 50"/>
              <a:gd name="T8" fmla="*/ 0 w 54"/>
              <a:gd name="T9" fmla="*/ 7 h 50"/>
              <a:gd name="T10" fmla="*/ 5 w 54"/>
              <a:gd name="T11" fmla="*/ 12 h 50"/>
              <a:gd name="T12" fmla="*/ 10 w 54"/>
              <a:gd name="T13" fmla="*/ 11 h 50"/>
              <a:gd name="T14" fmla="*/ 35 w 54"/>
              <a:gd name="T15" fmla="*/ 24 h 50"/>
              <a:gd name="T16" fmla="*/ 37 w 54"/>
              <a:gd name="T17" fmla="*/ 41 h 50"/>
              <a:gd name="T18" fmla="*/ 36 w 54"/>
              <a:gd name="T19" fmla="*/ 46 h 50"/>
              <a:gd name="T20" fmla="*/ 41 w 54"/>
              <a:gd name="T21" fmla="*/ 50 h 50"/>
              <a:gd name="T22" fmla="*/ 46 w 54"/>
              <a:gd name="T23" fmla="*/ 46 h 50"/>
              <a:gd name="T24" fmla="*/ 46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7" y="1"/>
                  <a:pt x="4" y="2"/>
                </a:cubicBezTo>
                <a:cubicBezTo>
                  <a:pt x="4" y="2"/>
                  <a:pt x="4" y="2"/>
                  <a:pt x="4" y="2"/>
                </a:cubicBezTo>
                <a:cubicBezTo>
                  <a:pt x="4" y="2"/>
                  <a:pt x="4" y="2"/>
                  <a:pt x="4" y="2"/>
                </a:cubicBezTo>
                <a:cubicBezTo>
                  <a:pt x="2" y="3"/>
                  <a:pt x="0" y="5"/>
                  <a:pt x="0" y="7"/>
                </a:cubicBezTo>
                <a:cubicBezTo>
                  <a:pt x="0" y="10"/>
                  <a:pt x="2" y="12"/>
                  <a:pt x="5" y="12"/>
                </a:cubicBezTo>
                <a:cubicBezTo>
                  <a:pt x="5" y="12"/>
                  <a:pt x="8" y="12"/>
                  <a:pt x="10" y="11"/>
                </a:cubicBezTo>
                <a:cubicBezTo>
                  <a:pt x="12" y="10"/>
                  <a:pt x="27" y="11"/>
                  <a:pt x="35" y="24"/>
                </a:cubicBezTo>
                <a:cubicBezTo>
                  <a:pt x="39" y="33"/>
                  <a:pt x="37" y="40"/>
                  <a:pt x="37" y="41"/>
                </a:cubicBezTo>
                <a:cubicBezTo>
                  <a:pt x="37" y="41"/>
                  <a:pt x="36" y="43"/>
                  <a:pt x="36" y="46"/>
                </a:cubicBezTo>
                <a:cubicBezTo>
                  <a:pt x="36" y="49"/>
                  <a:pt x="38" y="50"/>
                  <a:pt x="41" y="50"/>
                </a:cubicBezTo>
                <a:cubicBezTo>
                  <a:pt x="43" y="50"/>
                  <a:pt x="45" y="50"/>
                  <a:pt x="46" y="46"/>
                </a:cubicBezTo>
                <a:cubicBezTo>
                  <a:pt x="46" y="46"/>
                  <a:pt x="46" y="46"/>
                  <a:pt x="46" y="46"/>
                </a:cubicBezTo>
                <a:cubicBezTo>
                  <a:pt x="54" y="18"/>
                  <a:pt x="36" y="5"/>
                  <a:pt x="22" y="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文本框 6"/>
          <p:cNvSpPr txBox="1"/>
          <p:nvPr/>
        </p:nvSpPr>
        <p:spPr>
          <a:xfrm>
            <a:off x="1110892" y="0"/>
            <a:ext cx="4502332" cy="6858000"/>
          </a:xfrm>
          <a:prstGeom prst="rect">
            <a:avLst/>
          </a:prstGeom>
          <a:noFill/>
        </p:spPr>
        <p:txBody>
          <a:bodyPr wrap="square" rtlCol="0" anchor="ctr">
            <a:normAutofit fontScale="92500"/>
          </a:bodyPr>
          <a:lstStyle/>
          <a:p>
            <a:pPr algn="ctr">
              <a:lnSpc>
                <a:spcPct val="150000"/>
              </a:lnSpc>
            </a:pPr>
            <a:r>
              <a:rPr lang="en-US" altLang="zh-CN" sz="36000" dirty="0">
                <a:solidFill>
                  <a:schemeClr val="tx1"/>
                </a:solidFill>
                <a:latin typeface="微软雅黑" panose="020B0503020204020204" pitchFamily="34" charset="-122"/>
                <a:ea typeface="微软雅黑" panose="020B0503020204020204" pitchFamily="34" charset="-122"/>
              </a:rPr>
              <a:t>1</a:t>
            </a:r>
          </a:p>
        </p:txBody>
      </p:sp>
      <p:sp>
        <p:nvSpPr>
          <p:cNvPr id="8" name="矩形 7"/>
          <p:cNvSpPr/>
          <p:nvPr/>
        </p:nvSpPr>
        <p:spPr>
          <a:xfrm>
            <a:off x="1769361" y="3107315"/>
            <a:ext cx="3087198" cy="89737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03618" y="3002002"/>
            <a:ext cx="3112697" cy="1107996"/>
          </a:xfrm>
          <a:prstGeom prst="rect">
            <a:avLst/>
          </a:prstGeom>
          <a:noFill/>
        </p:spPr>
        <p:txBody>
          <a:bodyPr wrap="square" rtlCol="0">
            <a:spAutoFit/>
          </a:bodyPr>
          <a:lstStyle/>
          <a:p>
            <a:r>
              <a:rPr lang="en-US" altLang="zh-CN" sz="6600" b="1" dirty="0">
                <a:solidFill>
                  <a:schemeClr val="tx1"/>
                </a:solidFill>
                <a:latin typeface="Arial Narrow" panose="020B0606020202030204" pitchFamily="34" charset="0"/>
              </a:rPr>
              <a:t>PART 01</a:t>
            </a:r>
            <a:endParaRPr lang="zh-CN" altLang="en-US" sz="6600" b="1" dirty="0">
              <a:solidFill>
                <a:schemeClr val="tx1"/>
              </a:solidFill>
              <a:latin typeface="Arial Narrow" panose="020B0606020202030204" pitchFamily="34" charset="0"/>
            </a:endParaRPr>
          </a:p>
        </p:txBody>
      </p:sp>
      <p:sp>
        <p:nvSpPr>
          <p:cNvPr id="2" name="标题 1"/>
          <p:cNvSpPr>
            <a:spLocks noGrp="1"/>
          </p:cNvSpPr>
          <p:nvPr>
            <p:ph type="title" hasCustomPrompt="1"/>
          </p:nvPr>
        </p:nvSpPr>
        <p:spPr>
          <a:xfrm>
            <a:off x="5322783" y="2029069"/>
            <a:ext cx="4084435" cy="1424356"/>
          </a:xfrm>
        </p:spPr>
        <p:txBody>
          <a:bodyPr anchor="b">
            <a:normAutofit/>
          </a:bodyPr>
          <a:lstStyle>
            <a:lvl1pPr algn="ctr">
              <a:defRPr sz="3200"/>
            </a:lvl1pPr>
          </a:lstStyle>
          <a:p>
            <a:r>
              <a:rPr lang="zh-CN" altLang="en-US" dirty="0"/>
              <a:t>单击此处编辑标题</a:t>
            </a:r>
          </a:p>
        </p:txBody>
      </p:sp>
      <p:sp>
        <p:nvSpPr>
          <p:cNvPr id="3" name="文本占位符 2"/>
          <p:cNvSpPr>
            <a:spLocks noGrp="1"/>
          </p:cNvSpPr>
          <p:nvPr>
            <p:ph type="body" idx="1"/>
          </p:nvPr>
        </p:nvSpPr>
        <p:spPr>
          <a:xfrm>
            <a:off x="5322783" y="3497997"/>
            <a:ext cx="4084435" cy="907817"/>
          </a:xfrm>
        </p:spPr>
        <p:txBody>
          <a:bodyPr>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b"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
          <p:cNvSpPr/>
          <p:nvPr/>
        </p:nvSpPr>
        <p:spPr>
          <a:xfrm rot="900000">
            <a:off x="1627752" y="-351778"/>
            <a:ext cx="8991006" cy="6497831"/>
          </a:xfrm>
          <a:custGeom>
            <a:avLst/>
            <a:gdLst>
              <a:gd name="connsiteX0" fmla="*/ 5426945 w 8991006"/>
              <a:gd name="connsiteY0" fmla="*/ 0 h 6497831"/>
              <a:gd name="connsiteX1" fmla="*/ 8991006 w 8991006"/>
              <a:gd name="connsiteY1" fmla="*/ 6144936 h 6497831"/>
              <a:gd name="connsiteX2" fmla="*/ 7673985 w 8991006"/>
              <a:gd name="connsiteY2" fmla="*/ 6497831 h 6497831"/>
              <a:gd name="connsiteX3" fmla="*/ 0 w 8991006"/>
              <a:gd name="connsiteY3" fmla="*/ 6497831 h 6497831"/>
              <a:gd name="connsiteX4" fmla="*/ 3463621 w 8991006"/>
              <a:gd name="connsiteY4" fmla="*/ 526071 h 649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1006" h="6497831">
                <a:moveTo>
                  <a:pt x="5426945" y="0"/>
                </a:moveTo>
                <a:lnTo>
                  <a:pt x="8991006" y="6144936"/>
                </a:lnTo>
                <a:lnTo>
                  <a:pt x="7673985" y="6497831"/>
                </a:lnTo>
                <a:lnTo>
                  <a:pt x="0" y="6497831"/>
                </a:lnTo>
                <a:lnTo>
                  <a:pt x="3463621" y="526071"/>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7" name="任意多边形 6"/>
          <p:cNvSpPr/>
          <p:nvPr/>
        </p:nvSpPr>
        <p:spPr>
          <a:xfrm rot="18900000">
            <a:off x="1448655" y="-1557643"/>
            <a:ext cx="8453764" cy="7417578"/>
          </a:xfrm>
          <a:custGeom>
            <a:avLst/>
            <a:gdLst>
              <a:gd name="connsiteX0" fmla="*/ 3560275 w 8453764"/>
              <a:gd name="connsiteY0" fmla="*/ 0 h 7417578"/>
              <a:gd name="connsiteX1" fmla="*/ 4968120 w 8453764"/>
              <a:gd name="connsiteY1" fmla="*/ 1407845 h 7417578"/>
              <a:gd name="connsiteX2" fmla="*/ 8453764 w 8453764"/>
              <a:gd name="connsiteY2" fmla="*/ 7417578 h 7417578"/>
              <a:gd name="connsiteX3" fmla="*/ 1279175 w 8453764"/>
              <a:gd name="connsiteY3" fmla="*/ 7417578 h 7417578"/>
              <a:gd name="connsiteX4" fmla="*/ 0 w 8453764"/>
              <a:gd name="connsiteY4" fmla="*/ 6138404 h 741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3764" h="7417578">
                <a:moveTo>
                  <a:pt x="3560275" y="0"/>
                </a:moveTo>
                <a:lnTo>
                  <a:pt x="4968120" y="1407845"/>
                </a:lnTo>
                <a:lnTo>
                  <a:pt x="8453764" y="7417578"/>
                </a:lnTo>
                <a:lnTo>
                  <a:pt x="1279175" y="7417578"/>
                </a:lnTo>
                <a:lnTo>
                  <a:pt x="0" y="6138404"/>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兰亭细黑_GBK" panose="02000000000000000000" pitchFamily="2" charset="-122"/>
            </a:endParaRPr>
          </a:p>
        </p:txBody>
      </p:sp>
      <p:sp>
        <p:nvSpPr>
          <p:cNvPr id="2" name="标题 1"/>
          <p:cNvSpPr>
            <a:spLocks noGrp="1"/>
          </p:cNvSpPr>
          <p:nvPr>
            <p:ph type="title" hasCustomPrompt="1"/>
          </p:nvPr>
        </p:nvSpPr>
        <p:spPr>
          <a:xfrm>
            <a:off x="2676072" y="1506991"/>
            <a:ext cx="6839857" cy="3844018"/>
          </a:xfrm>
        </p:spPr>
        <p:txBody>
          <a:bodyPr>
            <a:normAutofit/>
          </a:bodyPr>
          <a:lstStyle>
            <a:lvl1pPr algn="ctr">
              <a:defRPr sz="9600" b="1"/>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2025/5/29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2025/5/29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2025/5/29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2025/5/29</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2025/5/29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0.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13.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17.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ype 30"/>
          <p:cNvPicPr>
            <a:picLocks noChangeAspect="1"/>
          </p:cNvPicPr>
          <p:nvPr/>
        </p:nvPicPr>
        <p:blipFill>
          <a:blip r:embed="rId5"/>
          <a:srcRect l="10385" t="2488" r="11053" b="15010"/>
          <a:stretch>
            <a:fillRect/>
          </a:stretch>
        </p:blipFill>
        <p:spPr>
          <a:xfrm>
            <a:off x="-38100" y="0"/>
            <a:ext cx="12194540" cy="6947535"/>
          </a:xfrm>
          <a:prstGeom prst="rect">
            <a:avLst/>
          </a:prstGeom>
        </p:spPr>
      </p:pic>
      <p:sp>
        <p:nvSpPr>
          <p:cNvPr id="14" name="标题 13"/>
          <p:cNvSpPr>
            <a:spLocks noGrp="1"/>
          </p:cNvSpPr>
          <p:nvPr>
            <p:ph type="title"/>
            <p:custDataLst>
              <p:tags r:id="rId2"/>
            </p:custDataLst>
          </p:nvPr>
        </p:nvSpPr>
        <p:spPr>
          <a:xfrm>
            <a:off x="914400" y="1429616"/>
            <a:ext cx="10363200" cy="3004489"/>
          </a:xfrm>
        </p:spPr>
        <p:txBody>
          <a:bodyPr>
            <a:noAutofit/>
          </a:bodyPr>
          <a:lstStyle/>
          <a:p>
            <a:pPr algn="l"/>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智能闹钟</a:t>
            </a:r>
            <a:r>
              <a:rPr lang="en-US" altLang="zh-CN" sz="6000" b="1" dirty="0" err="1">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SmartAlarm</a:t>
            </a:r>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a:t>
            </a:r>
            <a:br>
              <a:rPr lang="en-US" altLang="zh-CN"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br>
            <a:r>
              <a:rPr lang="en-US" altLang="zh-CN"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              </a:t>
            </a:r>
            <a:r>
              <a:rPr lang="zh-CN" altLang="en-US" sz="60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让闹钟更懂你的睡眠</a:t>
            </a:r>
          </a:p>
        </p:txBody>
      </p:sp>
      <p:pic>
        <p:nvPicPr>
          <p:cNvPr id="11" name="图片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86923" y="4583761"/>
            <a:ext cx="588341" cy="844623"/>
          </a:xfrm>
          <a:prstGeom prst="rect">
            <a:avLst/>
          </a:prstGeom>
        </p:spPr>
      </p:pic>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创新部分</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492949" cy="3193026"/>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3" name="矩形 2"/>
          <p:cNvSpPr/>
          <p:nvPr/>
        </p:nvSpPr>
        <p:spPr>
          <a:xfrm>
            <a:off x="1725398" y="1914885"/>
            <a:ext cx="3542982" cy="458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4" name="矩形 3"/>
          <p:cNvSpPr/>
          <p:nvPr/>
        </p:nvSpPr>
        <p:spPr>
          <a:xfrm>
            <a:off x="1725398" y="2373689"/>
            <a:ext cx="3542982" cy="32220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7" name="矩形 6"/>
          <p:cNvSpPr/>
          <p:nvPr/>
        </p:nvSpPr>
        <p:spPr>
          <a:xfrm>
            <a:off x="1801862" y="2004357"/>
            <a:ext cx="1670650"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睡眠</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唤醒模型</a:t>
            </a:r>
          </a:p>
        </p:txBody>
      </p:sp>
      <p:sp>
        <p:nvSpPr>
          <p:cNvPr id="5" name="iSḻïḍê"/>
          <p:cNvSpPr/>
          <p:nvPr/>
        </p:nvSpPr>
        <p:spPr bwMode="auto">
          <a:xfrm>
            <a:off x="1908175" y="2394158"/>
            <a:ext cx="3190875" cy="214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en-US" altLang="zh-CN" sz="1100" dirty="0" err="1">
                <a:effectLst/>
                <a:latin typeface="微软雅黑" panose="020B0503020204020204" pitchFamily="34" charset="-122"/>
                <a:ea typeface="微软雅黑" panose="020B0503020204020204" pitchFamily="34" charset="-122"/>
                <a:cs typeface="Times New Roman" panose="02020603050405020304" pitchFamily="18" charset="0"/>
              </a:rPr>
              <a:t>SmartAlarm</a:t>
            </a:r>
            <a:r>
              <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rPr>
              <a:t>智能闹钟可通过入睡者的心率和翻身动作捕捉等判断入睡者在哪一个睡眠周期，以此来判断入睡者的状态，从而找出一个最合适的唤醒时机，让使用者的睡眠质量达到最高。例如，可以根据用户的睡眠质量和起床时间设定最佳的闹钟提醒，以满足不同用户的需求。</a:t>
            </a:r>
            <a:endParaRPr lang="en-US"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rPr>
              <a:t>结合智能手表的健康监测功能，为用户提供更全面的健康管理。例如，可以通过心率监测功能提供心率异常提醒，或者结合睡眠监测功能提供睡眠质量评估和改善建议，帮助用户养成良好的生活习惯。</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380922" y="2144287"/>
            <a:ext cx="492949" cy="3193025"/>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2</a:t>
            </a:r>
            <a:endParaRPr lang="zh-CN" altLang="en-US" sz="2800" b="1" dirty="0">
              <a:solidFill>
                <a:schemeClr val="bg1"/>
              </a:solidFill>
              <a:latin typeface="+mj-ea"/>
              <a:ea typeface="+mj-ea"/>
            </a:endParaRPr>
          </a:p>
        </p:txBody>
      </p:sp>
      <p:sp>
        <p:nvSpPr>
          <p:cNvPr id="10" name="矩形 9"/>
          <p:cNvSpPr/>
          <p:nvPr/>
        </p:nvSpPr>
        <p:spPr>
          <a:xfrm>
            <a:off x="6873868" y="1914885"/>
            <a:ext cx="3542982" cy="458804"/>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rgbClr val="1D50A2"/>
              </a:solidFill>
              <a:latin typeface="+mn-ea"/>
            </a:endParaRPr>
          </a:p>
        </p:txBody>
      </p:sp>
      <p:sp>
        <p:nvSpPr>
          <p:cNvPr id="11" name="矩形 10"/>
          <p:cNvSpPr/>
          <p:nvPr/>
        </p:nvSpPr>
        <p:spPr>
          <a:xfrm>
            <a:off x="6873868" y="2373689"/>
            <a:ext cx="3542982" cy="32220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13" name="矩形 12"/>
          <p:cNvSpPr/>
          <p:nvPr/>
        </p:nvSpPr>
        <p:spPr>
          <a:xfrm>
            <a:off x="6867842" y="2004189"/>
            <a:ext cx="3185487" cy="369332"/>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基于用户反馈的模型动态更新</a:t>
            </a:r>
          </a:p>
        </p:txBody>
      </p:sp>
      <p:sp>
        <p:nvSpPr>
          <p:cNvPr id="15" name="iSḻïḍê"/>
          <p:cNvSpPr/>
          <p:nvPr/>
        </p:nvSpPr>
        <p:spPr bwMode="auto">
          <a:xfrm>
            <a:off x="7056120" y="2440940"/>
            <a:ext cx="3190875" cy="315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rPr>
              <a:t>该闹钟为用户提供了反馈功能和使用报告，用户可以根据自己的体验感对</a:t>
            </a:r>
            <a:r>
              <a:rPr lang="en-US" altLang="zh-CN" sz="1100" dirty="0">
                <a:effectLst/>
                <a:latin typeface="微软雅黑" panose="020B0503020204020204" pitchFamily="34" charset="-122"/>
                <a:ea typeface="微软雅黑" panose="020B0503020204020204" pitchFamily="34" charset="-122"/>
                <a:cs typeface="Times New Roman" panose="02020603050405020304" pitchFamily="18" charset="0"/>
              </a:rPr>
              <a:t>APP</a:t>
            </a:r>
            <a:r>
              <a:rPr lang="zh-CN" altLang="zh-CN" sz="1100" dirty="0">
                <a:effectLst/>
                <a:latin typeface="微软雅黑" panose="020B0503020204020204" pitchFamily="34" charset="-122"/>
                <a:ea typeface="微软雅黑" panose="020B0503020204020204" pitchFamily="34" charset="-122"/>
                <a:cs typeface="Times New Roman" panose="02020603050405020304" pitchFamily="18" charset="0"/>
              </a:rPr>
              <a:t>进行反馈，根据反馈数据不断调整用户端模型，从而使闹钟更加贴合自身情况，实现更好的个性化。</a:t>
            </a:r>
            <a:endParaRPr lang="en-US" altLang="zh-CN" sz="1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新用户会使用云端的初始模型，后期通过用户反馈更新形成自己独特的睡眠模型</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pic>
        <p:nvPicPr>
          <p:cNvPr id="34" name="图片 33"/>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702810" y="3647440"/>
            <a:ext cx="4563110" cy="233045"/>
          </a:xfrm>
          <a:prstGeom prst="rect">
            <a:avLst/>
          </a:prstGeom>
        </p:spPr>
      </p:pic>
    </p:spTree>
    <p:custDataLst>
      <p:tags r:id="rId1"/>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4053168"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心理模型介绍</a:t>
            </a:r>
            <a:endParaRPr lang="zh-CN" sz="24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E43212A7-9045-FD00-4B78-9B6BFDBAB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0838" y="1002665"/>
            <a:ext cx="8670324" cy="5755149"/>
          </a:xfrm>
          <a:prstGeom prst="rect">
            <a:avLst/>
          </a:prstGeom>
        </p:spPr>
      </p:pic>
    </p:spTree>
    <p:custDataLst>
      <p:tags r:id="rId1"/>
    </p:custDataLst>
    <p:extLst>
      <p:ext uri="{BB962C8B-B14F-4D97-AF65-F5344CB8AC3E}">
        <p14:creationId xmlns:p14="http://schemas.microsoft.com/office/powerpoint/2010/main" val="1997734331"/>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Type 30"/>
          <p:cNvPicPr>
            <a:picLocks noChangeAspect="1"/>
          </p:cNvPicPr>
          <p:nvPr/>
        </p:nvPicPr>
        <p:blipFill>
          <a:blip r:embed="rId3"/>
          <a:srcRect l="10385" t="2488" r="11053" b="15010"/>
          <a:stretch>
            <a:fillRect/>
          </a:stretch>
        </p:blipFill>
        <p:spPr>
          <a:xfrm>
            <a:off x="555625" y="1340485"/>
            <a:ext cx="11221720" cy="5517515"/>
          </a:xfrm>
          <a:prstGeom prst="rect">
            <a:avLst/>
          </a:prstGeom>
        </p:spPr>
      </p:pic>
      <p:sp>
        <p:nvSpPr>
          <p:cNvPr id="5" name="文本框 4"/>
          <p:cNvSpPr txBox="1"/>
          <p:nvPr/>
        </p:nvSpPr>
        <p:spPr>
          <a:xfrm>
            <a:off x="2611166" y="2573538"/>
            <a:ext cx="7024370" cy="2492990"/>
          </a:xfrm>
          <a:prstGeom prst="rect">
            <a:avLst/>
          </a:prstGeom>
          <a:noFill/>
        </p:spPr>
        <p:txBody>
          <a:bodyPr wrap="square" rtlCol="0">
            <a:spAutoFit/>
          </a:bodyPr>
          <a:lstStyle/>
          <a:p>
            <a:pPr marL="285750" indent="-285750">
              <a:buFont typeface="Arial" panose="020B0604020202020204" pitchFamily="34" charset="0"/>
              <a:buChar char="•"/>
            </a:pPr>
            <a:r>
              <a:rPr lang="zh-CN" altLang="en-US" sz="1200" dirty="0"/>
              <a:t>Somers, V. K., White, D. P., Amin, R., Abraham, W. T., Costa, F., Culebras, A., &amp; Young, T. (2008). Sleep apnea and cardiovascular disease: An American heart association/American college of cardiology foundation scientific statement from the American heart association council for high blood pressure research professional education committee, council on clinical cardiology, stroke council, and council on cardiovascular nursing in collaboration with the national heart, lung, and blood institute national center on sleep disorders research (national institutes of health). Circulation, 118(10), 1080-1111.</a:t>
            </a:r>
          </a:p>
          <a:p>
            <a:pPr marL="285750" indent="-285750">
              <a:buFont typeface="Arial" panose="020B0604020202020204" pitchFamily="34" charset="0"/>
              <a:buChar char="•"/>
            </a:pPr>
            <a:r>
              <a:rPr lang="zh-CN" altLang="en-US" sz="1200" dirty="0"/>
              <a:t>Broughton, R., Billings, R., Cartwright, R., Doucette, D., Edmeads, J., Edwardh, M., &amp; Turrell, G. (1994). Homicidal somnambulism: a case report. Sleep, 17(3), 253-264.</a:t>
            </a:r>
          </a:p>
          <a:p>
            <a:pPr marL="285750" indent="-285750">
              <a:buFont typeface="Arial" panose="020B0604020202020204" pitchFamily="34" charset="0"/>
              <a:buChar char="•"/>
            </a:pPr>
            <a:r>
              <a:rPr lang="zh-CN" altLang="en-US" sz="1200" dirty="0"/>
              <a:t>McCarley, R. W. (1994). Neurophysiology of sleep: Basic mechanisms underlying control of wakefulness and sleep. In Sleep disorders medicine (pp. 17-36). Butterworth-Heinemann.</a:t>
            </a:r>
          </a:p>
          <a:p>
            <a:pPr marL="171450" indent="-171450">
              <a:buFont typeface="Arial" panose="020B0604020202020204" pitchFamily="34" charset="0"/>
              <a:buChar char="•"/>
            </a:pPr>
            <a:r>
              <a:rPr lang="zh-CN" altLang="en-US" sz="1200" dirty="0"/>
              <a:t>Hobson, J. A., Pace-Schott, E. F., &amp; Stickgold, R. (2000). Dreaming and the brain: toward a cognitive neuroscience of conscious states. Behavioral and brain sciences, 23(6), 793-842.</a:t>
            </a:r>
          </a:p>
        </p:txBody>
      </p:sp>
      <p:sp>
        <p:nvSpPr>
          <p:cNvPr id="6" name="TextBox 2"/>
          <p:cNvSpPr txBox="1"/>
          <p:nvPr/>
        </p:nvSpPr>
        <p:spPr>
          <a:xfrm>
            <a:off x="1078082" y="180561"/>
            <a:ext cx="3262432" cy="707886"/>
          </a:xfrm>
          <a:prstGeom prst="rect">
            <a:avLst/>
          </a:prstGeom>
          <a:noFill/>
        </p:spPr>
        <p:txBody>
          <a:bodyPr wrap="none" rtlCol="0">
            <a:spAutoFit/>
          </a:bodyPr>
          <a:lstStyle/>
          <a:p>
            <a:pPr defTabSz="1219200"/>
            <a:r>
              <a:rPr lang="zh-CN" altLang="en-US" sz="4000" b="1" kern="0" dirty="0">
                <a:solidFill>
                  <a:srgbClr val="223D7B"/>
                </a:solidFill>
                <a:latin typeface="微软雅黑" panose="020B0503020204020204" pitchFamily="34" charset="-122"/>
                <a:ea typeface="微软雅黑" panose="020B0503020204020204" pitchFamily="34" charset="-122"/>
              </a:rPr>
              <a:t>部分参考文献</a:t>
            </a:r>
            <a:endParaRPr lang="zh-CN" sz="24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65375" y="2445385"/>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92848" y="5408108"/>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22195" y="2476500"/>
            <a:ext cx="0" cy="306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170795" y="2460625"/>
            <a:ext cx="0" cy="288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72250" y="2397125"/>
            <a:ext cx="360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4" name="矩形 23"/>
          <p:cNvSpPr/>
          <p:nvPr/>
        </p:nvSpPr>
        <p:spPr>
          <a:xfrm>
            <a:off x="2273935" y="5487670"/>
            <a:ext cx="3648075"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pic>
        <p:nvPicPr>
          <p:cNvPr id="2" name="图片 1" descr="图片111"/>
          <p:cNvPicPr>
            <a:picLocks noChangeAspect="1"/>
          </p:cNvPicPr>
          <p:nvPr/>
        </p:nvPicPr>
        <p:blipFill>
          <a:blip r:embed="rId5"/>
          <a:srcRect l="41976" b="51517"/>
          <a:stretch>
            <a:fillRect/>
          </a:stretch>
        </p:blipFill>
        <p:spPr>
          <a:xfrm>
            <a:off x="1561465" y="1839595"/>
            <a:ext cx="1170940" cy="1075690"/>
          </a:xfrm>
          <a:prstGeom prst="rect">
            <a:avLst/>
          </a:prstGeom>
        </p:spPr>
      </p:pic>
      <p:pic>
        <p:nvPicPr>
          <p:cNvPr id="3" name="图片 2" descr="图片122"/>
          <p:cNvPicPr>
            <a:picLocks noChangeAspect="1"/>
          </p:cNvPicPr>
          <p:nvPr/>
        </p:nvPicPr>
        <p:blipFill>
          <a:blip r:embed="rId6"/>
          <a:srcRect r="46721" b="55953"/>
          <a:stretch>
            <a:fillRect/>
          </a:stretch>
        </p:blipFill>
        <p:spPr>
          <a:xfrm>
            <a:off x="9875520" y="5141595"/>
            <a:ext cx="1078230" cy="977265"/>
          </a:xfrm>
          <a:prstGeom prst="rect">
            <a:avLst/>
          </a:prstGeom>
        </p:spPr>
      </p:pic>
      <p:sp>
        <p:nvSpPr>
          <p:cNvPr id="7" name="矩形 6"/>
          <p:cNvSpPr/>
          <p:nvPr/>
        </p:nvSpPr>
        <p:spPr>
          <a:xfrm rot="16200000">
            <a:off x="9804855" y="2708730"/>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10" name="矩形 9"/>
          <p:cNvSpPr/>
          <p:nvPr/>
        </p:nvSpPr>
        <p:spPr>
          <a:xfrm rot="16200000">
            <a:off x="1962605" y="5079185"/>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Tree>
    <p:custDataLst>
      <p:tags r:id="rId1"/>
    </p:custDataLst>
    <p:extLst>
      <p:ext uri="{BB962C8B-B14F-4D97-AF65-F5344CB8AC3E}">
        <p14:creationId xmlns:p14="http://schemas.microsoft.com/office/powerpoint/2010/main" val="2991563849"/>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3"/>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a:t>
            </a:r>
            <a:r>
              <a:rPr lang="en-US" sz="5400" b="1" dirty="0">
                <a:solidFill>
                  <a:schemeClr val="bg1"/>
                </a:solidFill>
                <a:latin typeface="+mj-ea"/>
                <a:ea typeface="+mj-ea"/>
              </a:rPr>
              <a:t>4</a:t>
            </a: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后期规划</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后期规划</a:t>
            </a:r>
            <a:endParaRPr lang="en-US" alt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Freeform 92"/>
          <p:cNvSpPr/>
          <p:nvPr/>
        </p:nvSpPr>
        <p:spPr bwMode="auto">
          <a:xfrm>
            <a:off x="9365121" y="1307095"/>
            <a:ext cx="980094" cy="2790844"/>
          </a:xfrm>
          <a:custGeom>
            <a:avLst/>
            <a:gdLst>
              <a:gd name="T0" fmla="*/ 191 w 728"/>
              <a:gd name="T1" fmla="*/ 0 h 2073"/>
              <a:gd name="T2" fmla="*/ 191 w 728"/>
              <a:gd name="T3" fmla="*/ 123 h 2073"/>
              <a:gd name="T4" fmla="*/ 150 w 728"/>
              <a:gd name="T5" fmla="*/ 196 h 2073"/>
              <a:gd name="T6" fmla="*/ 114 w 728"/>
              <a:gd name="T7" fmla="*/ 284 h 2073"/>
              <a:gd name="T8" fmla="*/ 80 w 728"/>
              <a:gd name="T9" fmla="*/ 385 h 2073"/>
              <a:gd name="T10" fmla="*/ 53 w 728"/>
              <a:gd name="T11" fmla="*/ 497 h 2073"/>
              <a:gd name="T12" fmla="*/ 30 w 728"/>
              <a:gd name="T13" fmla="*/ 620 h 2073"/>
              <a:gd name="T14" fmla="*/ 14 w 728"/>
              <a:gd name="T15" fmla="*/ 751 h 2073"/>
              <a:gd name="T16" fmla="*/ 3 w 728"/>
              <a:gd name="T17" fmla="*/ 891 h 2073"/>
              <a:gd name="T18" fmla="*/ 0 w 728"/>
              <a:gd name="T19" fmla="*/ 1037 h 2073"/>
              <a:gd name="T20" fmla="*/ 1 w 728"/>
              <a:gd name="T21" fmla="*/ 1110 h 2073"/>
              <a:gd name="T22" fmla="*/ 7 w 728"/>
              <a:gd name="T23" fmla="*/ 1253 h 2073"/>
              <a:gd name="T24" fmla="*/ 21 w 728"/>
              <a:gd name="T25" fmla="*/ 1388 h 2073"/>
              <a:gd name="T26" fmla="*/ 41 w 728"/>
              <a:gd name="T27" fmla="*/ 1514 h 2073"/>
              <a:gd name="T28" fmla="*/ 67 w 728"/>
              <a:gd name="T29" fmla="*/ 1633 h 2073"/>
              <a:gd name="T30" fmla="*/ 97 w 728"/>
              <a:gd name="T31" fmla="*/ 1739 h 2073"/>
              <a:gd name="T32" fmla="*/ 132 w 728"/>
              <a:gd name="T33" fmla="*/ 1833 h 2073"/>
              <a:gd name="T34" fmla="*/ 170 w 728"/>
              <a:gd name="T35" fmla="*/ 1914 h 2073"/>
              <a:gd name="T36" fmla="*/ 191 w 728"/>
              <a:gd name="T37" fmla="*/ 2073 h 2073"/>
              <a:gd name="T38" fmla="*/ 365 w 728"/>
              <a:gd name="T39" fmla="*/ 2073 h 2073"/>
              <a:gd name="T40" fmla="*/ 401 w 728"/>
              <a:gd name="T41" fmla="*/ 2067 h 2073"/>
              <a:gd name="T42" fmla="*/ 438 w 728"/>
              <a:gd name="T43" fmla="*/ 2052 h 2073"/>
              <a:gd name="T44" fmla="*/ 473 w 728"/>
              <a:gd name="T45" fmla="*/ 2026 h 2073"/>
              <a:gd name="T46" fmla="*/ 506 w 728"/>
              <a:gd name="T47" fmla="*/ 1991 h 2073"/>
              <a:gd name="T48" fmla="*/ 538 w 728"/>
              <a:gd name="T49" fmla="*/ 1947 h 2073"/>
              <a:gd name="T50" fmla="*/ 568 w 728"/>
              <a:gd name="T51" fmla="*/ 1896 h 2073"/>
              <a:gd name="T52" fmla="*/ 596 w 728"/>
              <a:gd name="T53" fmla="*/ 1836 h 2073"/>
              <a:gd name="T54" fmla="*/ 622 w 728"/>
              <a:gd name="T55" fmla="*/ 1769 h 2073"/>
              <a:gd name="T56" fmla="*/ 646 w 728"/>
              <a:gd name="T57" fmla="*/ 1695 h 2073"/>
              <a:gd name="T58" fmla="*/ 667 w 728"/>
              <a:gd name="T59" fmla="*/ 1616 h 2073"/>
              <a:gd name="T60" fmla="*/ 685 w 728"/>
              <a:gd name="T61" fmla="*/ 1531 h 2073"/>
              <a:gd name="T62" fmla="*/ 701 w 728"/>
              <a:gd name="T63" fmla="*/ 1440 h 2073"/>
              <a:gd name="T64" fmla="*/ 713 w 728"/>
              <a:gd name="T65" fmla="*/ 1344 h 2073"/>
              <a:gd name="T66" fmla="*/ 722 w 728"/>
              <a:gd name="T67" fmla="*/ 1245 h 2073"/>
              <a:gd name="T68" fmla="*/ 726 w 728"/>
              <a:gd name="T69" fmla="*/ 1142 h 2073"/>
              <a:gd name="T70" fmla="*/ 728 w 728"/>
              <a:gd name="T71" fmla="*/ 1037 h 2073"/>
              <a:gd name="T72" fmla="*/ 728 w 728"/>
              <a:gd name="T73" fmla="*/ 982 h 2073"/>
              <a:gd name="T74" fmla="*/ 725 w 728"/>
              <a:gd name="T75" fmla="*/ 879 h 2073"/>
              <a:gd name="T76" fmla="*/ 717 w 728"/>
              <a:gd name="T77" fmla="*/ 777 h 2073"/>
              <a:gd name="T78" fmla="*/ 707 w 728"/>
              <a:gd name="T79" fmla="*/ 679 h 2073"/>
              <a:gd name="T80" fmla="*/ 693 w 728"/>
              <a:gd name="T81" fmla="*/ 587 h 2073"/>
              <a:gd name="T82" fmla="*/ 676 w 728"/>
              <a:gd name="T83" fmla="*/ 499 h 2073"/>
              <a:gd name="T84" fmla="*/ 657 w 728"/>
              <a:gd name="T85" fmla="*/ 415 h 2073"/>
              <a:gd name="T86" fmla="*/ 634 w 728"/>
              <a:gd name="T87" fmla="*/ 339 h 2073"/>
              <a:gd name="T88" fmla="*/ 609 w 728"/>
              <a:gd name="T89" fmla="*/ 269 h 2073"/>
              <a:gd name="T90" fmla="*/ 582 w 728"/>
              <a:gd name="T91" fmla="*/ 205 h 2073"/>
              <a:gd name="T92" fmla="*/ 553 w 728"/>
              <a:gd name="T93" fmla="*/ 149 h 2073"/>
              <a:gd name="T94" fmla="*/ 523 w 728"/>
              <a:gd name="T95" fmla="*/ 102 h 2073"/>
              <a:gd name="T96" fmla="*/ 489 w 728"/>
              <a:gd name="T97" fmla="*/ 62 h 2073"/>
              <a:gd name="T98" fmla="*/ 456 w 728"/>
              <a:gd name="T99" fmla="*/ 32 h 2073"/>
              <a:gd name="T100" fmla="*/ 419 w 728"/>
              <a:gd name="T101" fmla="*/ 11 h 2073"/>
              <a:gd name="T102" fmla="*/ 383 w 728"/>
              <a:gd name="T103" fmla="*/ 0 h 2073"/>
              <a:gd name="T104" fmla="*/ 365 w 728"/>
              <a:gd name="T10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8" h="2073">
                <a:moveTo>
                  <a:pt x="365" y="0"/>
                </a:moveTo>
                <a:lnTo>
                  <a:pt x="191" y="0"/>
                </a:lnTo>
                <a:lnTo>
                  <a:pt x="191" y="123"/>
                </a:lnTo>
                <a:lnTo>
                  <a:pt x="191" y="123"/>
                </a:lnTo>
                <a:lnTo>
                  <a:pt x="170" y="158"/>
                </a:lnTo>
                <a:lnTo>
                  <a:pt x="150" y="196"/>
                </a:lnTo>
                <a:lnTo>
                  <a:pt x="132" y="239"/>
                </a:lnTo>
                <a:lnTo>
                  <a:pt x="114" y="284"/>
                </a:lnTo>
                <a:lnTo>
                  <a:pt x="97" y="333"/>
                </a:lnTo>
                <a:lnTo>
                  <a:pt x="80" y="385"/>
                </a:lnTo>
                <a:lnTo>
                  <a:pt x="67" y="439"/>
                </a:lnTo>
                <a:lnTo>
                  <a:pt x="53" y="497"/>
                </a:lnTo>
                <a:lnTo>
                  <a:pt x="41" y="558"/>
                </a:lnTo>
                <a:lnTo>
                  <a:pt x="30" y="620"/>
                </a:lnTo>
                <a:lnTo>
                  <a:pt x="21" y="684"/>
                </a:lnTo>
                <a:lnTo>
                  <a:pt x="14" y="751"/>
                </a:lnTo>
                <a:lnTo>
                  <a:pt x="7" y="821"/>
                </a:lnTo>
                <a:lnTo>
                  <a:pt x="3" y="891"/>
                </a:lnTo>
                <a:lnTo>
                  <a:pt x="1" y="962"/>
                </a:lnTo>
                <a:lnTo>
                  <a:pt x="0" y="1037"/>
                </a:lnTo>
                <a:lnTo>
                  <a:pt x="0" y="1037"/>
                </a:lnTo>
                <a:lnTo>
                  <a:pt x="1" y="1110"/>
                </a:lnTo>
                <a:lnTo>
                  <a:pt x="3" y="1181"/>
                </a:lnTo>
                <a:lnTo>
                  <a:pt x="7" y="1253"/>
                </a:lnTo>
                <a:lnTo>
                  <a:pt x="14" y="1321"/>
                </a:lnTo>
                <a:lnTo>
                  <a:pt x="21" y="1388"/>
                </a:lnTo>
                <a:lnTo>
                  <a:pt x="30" y="1452"/>
                </a:lnTo>
                <a:lnTo>
                  <a:pt x="41" y="1514"/>
                </a:lnTo>
                <a:lnTo>
                  <a:pt x="53" y="1575"/>
                </a:lnTo>
                <a:lnTo>
                  <a:pt x="67" y="1633"/>
                </a:lnTo>
                <a:lnTo>
                  <a:pt x="80" y="1687"/>
                </a:lnTo>
                <a:lnTo>
                  <a:pt x="97" y="1739"/>
                </a:lnTo>
                <a:lnTo>
                  <a:pt x="114" y="1788"/>
                </a:lnTo>
                <a:lnTo>
                  <a:pt x="132" y="1833"/>
                </a:lnTo>
                <a:lnTo>
                  <a:pt x="150" y="1876"/>
                </a:lnTo>
                <a:lnTo>
                  <a:pt x="170" y="1914"/>
                </a:lnTo>
                <a:lnTo>
                  <a:pt x="191" y="1949"/>
                </a:lnTo>
                <a:lnTo>
                  <a:pt x="191" y="2073"/>
                </a:lnTo>
                <a:lnTo>
                  <a:pt x="365" y="2073"/>
                </a:lnTo>
                <a:lnTo>
                  <a:pt x="365" y="2073"/>
                </a:lnTo>
                <a:lnTo>
                  <a:pt x="383" y="2072"/>
                </a:lnTo>
                <a:lnTo>
                  <a:pt x="401" y="2067"/>
                </a:lnTo>
                <a:lnTo>
                  <a:pt x="419" y="2061"/>
                </a:lnTo>
                <a:lnTo>
                  <a:pt x="438" y="2052"/>
                </a:lnTo>
                <a:lnTo>
                  <a:pt x="456" y="2040"/>
                </a:lnTo>
                <a:lnTo>
                  <a:pt x="473" y="2026"/>
                </a:lnTo>
                <a:lnTo>
                  <a:pt x="489" y="2010"/>
                </a:lnTo>
                <a:lnTo>
                  <a:pt x="506" y="1991"/>
                </a:lnTo>
                <a:lnTo>
                  <a:pt x="523" y="1970"/>
                </a:lnTo>
                <a:lnTo>
                  <a:pt x="538" y="1947"/>
                </a:lnTo>
                <a:lnTo>
                  <a:pt x="553" y="1923"/>
                </a:lnTo>
                <a:lnTo>
                  <a:pt x="568" y="1896"/>
                </a:lnTo>
                <a:lnTo>
                  <a:pt x="582" y="1867"/>
                </a:lnTo>
                <a:lnTo>
                  <a:pt x="596" y="1836"/>
                </a:lnTo>
                <a:lnTo>
                  <a:pt x="609" y="1803"/>
                </a:lnTo>
                <a:lnTo>
                  <a:pt x="622" y="1769"/>
                </a:lnTo>
                <a:lnTo>
                  <a:pt x="634" y="1733"/>
                </a:lnTo>
                <a:lnTo>
                  <a:pt x="646" y="1695"/>
                </a:lnTo>
                <a:lnTo>
                  <a:pt x="657" y="1657"/>
                </a:lnTo>
                <a:lnTo>
                  <a:pt x="667" y="1616"/>
                </a:lnTo>
                <a:lnTo>
                  <a:pt x="676" y="1573"/>
                </a:lnTo>
                <a:lnTo>
                  <a:pt x="685" y="1531"/>
                </a:lnTo>
                <a:lnTo>
                  <a:pt x="693" y="1485"/>
                </a:lnTo>
                <a:lnTo>
                  <a:pt x="701" y="1440"/>
                </a:lnTo>
                <a:lnTo>
                  <a:pt x="707" y="1392"/>
                </a:lnTo>
                <a:lnTo>
                  <a:pt x="713" y="1344"/>
                </a:lnTo>
                <a:lnTo>
                  <a:pt x="717" y="1295"/>
                </a:lnTo>
                <a:lnTo>
                  <a:pt x="722" y="1245"/>
                </a:lnTo>
                <a:lnTo>
                  <a:pt x="725" y="1193"/>
                </a:lnTo>
                <a:lnTo>
                  <a:pt x="726" y="1142"/>
                </a:lnTo>
                <a:lnTo>
                  <a:pt x="728" y="1090"/>
                </a:lnTo>
                <a:lnTo>
                  <a:pt x="728" y="1037"/>
                </a:lnTo>
                <a:lnTo>
                  <a:pt x="728" y="1037"/>
                </a:lnTo>
                <a:lnTo>
                  <a:pt x="728" y="982"/>
                </a:lnTo>
                <a:lnTo>
                  <a:pt x="726" y="930"/>
                </a:lnTo>
                <a:lnTo>
                  <a:pt x="725" y="879"/>
                </a:lnTo>
                <a:lnTo>
                  <a:pt x="722" y="827"/>
                </a:lnTo>
                <a:lnTo>
                  <a:pt x="717" y="777"/>
                </a:lnTo>
                <a:lnTo>
                  <a:pt x="713" y="728"/>
                </a:lnTo>
                <a:lnTo>
                  <a:pt x="707" y="679"/>
                </a:lnTo>
                <a:lnTo>
                  <a:pt x="701" y="632"/>
                </a:lnTo>
                <a:lnTo>
                  <a:pt x="693" y="587"/>
                </a:lnTo>
                <a:lnTo>
                  <a:pt x="685" y="541"/>
                </a:lnTo>
                <a:lnTo>
                  <a:pt x="676" y="499"/>
                </a:lnTo>
                <a:lnTo>
                  <a:pt x="667" y="456"/>
                </a:lnTo>
                <a:lnTo>
                  <a:pt x="657" y="415"/>
                </a:lnTo>
                <a:lnTo>
                  <a:pt x="646" y="377"/>
                </a:lnTo>
                <a:lnTo>
                  <a:pt x="634" y="339"/>
                </a:lnTo>
                <a:lnTo>
                  <a:pt x="622" y="303"/>
                </a:lnTo>
                <a:lnTo>
                  <a:pt x="609" y="269"/>
                </a:lnTo>
                <a:lnTo>
                  <a:pt x="596" y="236"/>
                </a:lnTo>
                <a:lnTo>
                  <a:pt x="582" y="205"/>
                </a:lnTo>
                <a:lnTo>
                  <a:pt x="568" y="176"/>
                </a:lnTo>
                <a:lnTo>
                  <a:pt x="553" y="149"/>
                </a:lnTo>
                <a:lnTo>
                  <a:pt x="538" y="125"/>
                </a:lnTo>
                <a:lnTo>
                  <a:pt x="523" y="102"/>
                </a:lnTo>
                <a:lnTo>
                  <a:pt x="506" y="81"/>
                </a:lnTo>
                <a:lnTo>
                  <a:pt x="489" y="62"/>
                </a:lnTo>
                <a:lnTo>
                  <a:pt x="473" y="46"/>
                </a:lnTo>
                <a:lnTo>
                  <a:pt x="456" y="32"/>
                </a:lnTo>
                <a:lnTo>
                  <a:pt x="438" y="20"/>
                </a:lnTo>
                <a:lnTo>
                  <a:pt x="419" y="11"/>
                </a:lnTo>
                <a:lnTo>
                  <a:pt x="401" y="5"/>
                </a:lnTo>
                <a:lnTo>
                  <a:pt x="383" y="0"/>
                </a:lnTo>
                <a:lnTo>
                  <a:pt x="365" y="0"/>
                </a:lnTo>
                <a:lnTo>
                  <a:pt x="365" y="0"/>
                </a:lnTo>
                <a:close/>
              </a:path>
            </a:pathLst>
          </a:custGeom>
          <a:solidFill>
            <a:srgbClr val="D5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93"/>
          <p:cNvSpPr/>
          <p:nvPr/>
        </p:nvSpPr>
        <p:spPr bwMode="auto">
          <a:xfrm>
            <a:off x="9132214" y="1307095"/>
            <a:ext cx="981440" cy="2790844"/>
          </a:xfrm>
          <a:custGeom>
            <a:avLst/>
            <a:gdLst>
              <a:gd name="T0" fmla="*/ 729 w 729"/>
              <a:gd name="T1" fmla="*/ 1090 h 2073"/>
              <a:gd name="T2" fmla="*/ 722 w 729"/>
              <a:gd name="T3" fmla="*/ 1245 h 2073"/>
              <a:gd name="T4" fmla="*/ 706 w 729"/>
              <a:gd name="T5" fmla="*/ 1392 h 2073"/>
              <a:gd name="T6" fmla="*/ 685 w 729"/>
              <a:gd name="T7" fmla="*/ 1531 h 2073"/>
              <a:gd name="T8" fmla="*/ 656 w 729"/>
              <a:gd name="T9" fmla="*/ 1657 h 2073"/>
              <a:gd name="T10" fmla="*/ 623 w 729"/>
              <a:gd name="T11" fmla="*/ 1769 h 2073"/>
              <a:gd name="T12" fmla="*/ 583 w 729"/>
              <a:gd name="T13" fmla="*/ 1867 h 2073"/>
              <a:gd name="T14" fmla="*/ 538 w 729"/>
              <a:gd name="T15" fmla="*/ 1947 h 2073"/>
              <a:gd name="T16" fmla="*/ 491 w 729"/>
              <a:gd name="T17" fmla="*/ 2010 h 2073"/>
              <a:gd name="T18" fmla="*/ 437 w 729"/>
              <a:gd name="T19" fmla="*/ 2052 h 2073"/>
              <a:gd name="T20" fmla="*/ 383 w 729"/>
              <a:gd name="T21" fmla="*/ 2072 h 2073"/>
              <a:gd name="T22" fmla="*/ 346 w 729"/>
              <a:gd name="T23" fmla="*/ 2072 h 2073"/>
              <a:gd name="T24" fmla="*/ 291 w 729"/>
              <a:gd name="T25" fmla="*/ 2052 h 2073"/>
              <a:gd name="T26" fmla="*/ 240 w 729"/>
              <a:gd name="T27" fmla="*/ 2010 h 2073"/>
              <a:gd name="T28" fmla="*/ 191 w 729"/>
              <a:gd name="T29" fmla="*/ 1947 h 2073"/>
              <a:gd name="T30" fmla="*/ 147 w 729"/>
              <a:gd name="T31" fmla="*/ 1867 h 2073"/>
              <a:gd name="T32" fmla="*/ 107 w 729"/>
              <a:gd name="T33" fmla="*/ 1769 h 2073"/>
              <a:gd name="T34" fmla="*/ 73 w 729"/>
              <a:gd name="T35" fmla="*/ 1657 h 2073"/>
              <a:gd name="T36" fmla="*/ 44 w 729"/>
              <a:gd name="T37" fmla="*/ 1531 h 2073"/>
              <a:gd name="T38" fmla="*/ 22 w 729"/>
              <a:gd name="T39" fmla="*/ 1392 h 2073"/>
              <a:gd name="T40" fmla="*/ 7 w 729"/>
              <a:gd name="T41" fmla="*/ 1245 h 2073"/>
              <a:gd name="T42" fmla="*/ 1 w 729"/>
              <a:gd name="T43" fmla="*/ 1090 h 2073"/>
              <a:gd name="T44" fmla="*/ 1 w 729"/>
              <a:gd name="T45" fmla="*/ 982 h 2073"/>
              <a:gd name="T46" fmla="*/ 7 w 729"/>
              <a:gd name="T47" fmla="*/ 827 h 2073"/>
              <a:gd name="T48" fmla="*/ 22 w 729"/>
              <a:gd name="T49" fmla="*/ 679 h 2073"/>
              <a:gd name="T50" fmla="*/ 44 w 729"/>
              <a:gd name="T51" fmla="*/ 541 h 2073"/>
              <a:gd name="T52" fmla="*/ 73 w 729"/>
              <a:gd name="T53" fmla="*/ 415 h 2073"/>
              <a:gd name="T54" fmla="*/ 107 w 729"/>
              <a:gd name="T55" fmla="*/ 303 h 2073"/>
              <a:gd name="T56" fmla="*/ 147 w 729"/>
              <a:gd name="T57" fmla="*/ 205 h 2073"/>
              <a:gd name="T58" fmla="*/ 191 w 729"/>
              <a:gd name="T59" fmla="*/ 125 h 2073"/>
              <a:gd name="T60" fmla="*/ 240 w 729"/>
              <a:gd name="T61" fmla="*/ 62 h 2073"/>
              <a:gd name="T62" fmla="*/ 291 w 729"/>
              <a:gd name="T63" fmla="*/ 20 h 2073"/>
              <a:gd name="T64" fmla="*/ 346 w 729"/>
              <a:gd name="T65" fmla="*/ 0 h 2073"/>
              <a:gd name="T66" fmla="*/ 383 w 729"/>
              <a:gd name="T67" fmla="*/ 0 h 2073"/>
              <a:gd name="T68" fmla="*/ 437 w 729"/>
              <a:gd name="T69" fmla="*/ 20 h 2073"/>
              <a:gd name="T70" fmla="*/ 491 w 729"/>
              <a:gd name="T71" fmla="*/ 62 h 2073"/>
              <a:gd name="T72" fmla="*/ 538 w 729"/>
              <a:gd name="T73" fmla="*/ 125 h 2073"/>
              <a:gd name="T74" fmla="*/ 583 w 729"/>
              <a:gd name="T75" fmla="*/ 205 h 2073"/>
              <a:gd name="T76" fmla="*/ 623 w 729"/>
              <a:gd name="T77" fmla="*/ 303 h 2073"/>
              <a:gd name="T78" fmla="*/ 656 w 729"/>
              <a:gd name="T79" fmla="*/ 415 h 2073"/>
              <a:gd name="T80" fmla="*/ 685 w 729"/>
              <a:gd name="T81" fmla="*/ 541 h 2073"/>
              <a:gd name="T82" fmla="*/ 706 w 729"/>
              <a:gd name="T83" fmla="*/ 679 h 2073"/>
              <a:gd name="T84" fmla="*/ 722 w 729"/>
              <a:gd name="T85" fmla="*/ 827 h 2073"/>
              <a:gd name="T86" fmla="*/ 729 w 729"/>
              <a:gd name="T87" fmla="*/ 982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9" h="2073">
                <a:moveTo>
                  <a:pt x="729" y="1037"/>
                </a:moveTo>
                <a:lnTo>
                  <a:pt x="729" y="1037"/>
                </a:lnTo>
                <a:lnTo>
                  <a:pt x="729" y="1090"/>
                </a:lnTo>
                <a:lnTo>
                  <a:pt x="728" y="1142"/>
                </a:lnTo>
                <a:lnTo>
                  <a:pt x="725" y="1193"/>
                </a:lnTo>
                <a:lnTo>
                  <a:pt x="722" y="1245"/>
                </a:lnTo>
                <a:lnTo>
                  <a:pt x="717" y="1295"/>
                </a:lnTo>
                <a:lnTo>
                  <a:pt x="713" y="1344"/>
                </a:lnTo>
                <a:lnTo>
                  <a:pt x="706" y="1392"/>
                </a:lnTo>
                <a:lnTo>
                  <a:pt x="700" y="1440"/>
                </a:lnTo>
                <a:lnTo>
                  <a:pt x="693" y="1485"/>
                </a:lnTo>
                <a:lnTo>
                  <a:pt x="685" y="1531"/>
                </a:lnTo>
                <a:lnTo>
                  <a:pt x="676" y="1573"/>
                </a:lnTo>
                <a:lnTo>
                  <a:pt x="667" y="1616"/>
                </a:lnTo>
                <a:lnTo>
                  <a:pt x="656" y="1657"/>
                </a:lnTo>
                <a:lnTo>
                  <a:pt x="646" y="1695"/>
                </a:lnTo>
                <a:lnTo>
                  <a:pt x="635" y="1733"/>
                </a:lnTo>
                <a:lnTo>
                  <a:pt x="623" y="1769"/>
                </a:lnTo>
                <a:lnTo>
                  <a:pt x="609" y="1803"/>
                </a:lnTo>
                <a:lnTo>
                  <a:pt x="597" y="1836"/>
                </a:lnTo>
                <a:lnTo>
                  <a:pt x="583" y="1867"/>
                </a:lnTo>
                <a:lnTo>
                  <a:pt x="568" y="1896"/>
                </a:lnTo>
                <a:lnTo>
                  <a:pt x="553" y="1923"/>
                </a:lnTo>
                <a:lnTo>
                  <a:pt x="538" y="1947"/>
                </a:lnTo>
                <a:lnTo>
                  <a:pt x="522" y="1970"/>
                </a:lnTo>
                <a:lnTo>
                  <a:pt x="506" y="1991"/>
                </a:lnTo>
                <a:lnTo>
                  <a:pt x="491" y="2010"/>
                </a:lnTo>
                <a:lnTo>
                  <a:pt x="472" y="2026"/>
                </a:lnTo>
                <a:lnTo>
                  <a:pt x="456" y="2040"/>
                </a:lnTo>
                <a:lnTo>
                  <a:pt x="437" y="2052"/>
                </a:lnTo>
                <a:lnTo>
                  <a:pt x="421" y="2061"/>
                </a:lnTo>
                <a:lnTo>
                  <a:pt x="402" y="2067"/>
                </a:lnTo>
                <a:lnTo>
                  <a:pt x="383" y="2072"/>
                </a:lnTo>
                <a:lnTo>
                  <a:pt x="364" y="2073"/>
                </a:lnTo>
                <a:lnTo>
                  <a:pt x="364" y="2073"/>
                </a:lnTo>
                <a:lnTo>
                  <a:pt x="346" y="2072"/>
                </a:lnTo>
                <a:lnTo>
                  <a:pt x="328" y="2067"/>
                </a:lnTo>
                <a:lnTo>
                  <a:pt x="310" y="2061"/>
                </a:lnTo>
                <a:lnTo>
                  <a:pt x="291" y="2052"/>
                </a:lnTo>
                <a:lnTo>
                  <a:pt x="273" y="2040"/>
                </a:lnTo>
                <a:lnTo>
                  <a:pt x="256" y="2026"/>
                </a:lnTo>
                <a:lnTo>
                  <a:pt x="240" y="2010"/>
                </a:lnTo>
                <a:lnTo>
                  <a:pt x="223" y="1991"/>
                </a:lnTo>
                <a:lnTo>
                  <a:pt x="206" y="1970"/>
                </a:lnTo>
                <a:lnTo>
                  <a:pt x="191" y="1947"/>
                </a:lnTo>
                <a:lnTo>
                  <a:pt x="176" y="1923"/>
                </a:lnTo>
                <a:lnTo>
                  <a:pt x="161" y="1896"/>
                </a:lnTo>
                <a:lnTo>
                  <a:pt x="147" y="1867"/>
                </a:lnTo>
                <a:lnTo>
                  <a:pt x="133" y="1836"/>
                </a:lnTo>
                <a:lnTo>
                  <a:pt x="120" y="1803"/>
                </a:lnTo>
                <a:lnTo>
                  <a:pt x="107" y="1769"/>
                </a:lnTo>
                <a:lnTo>
                  <a:pt x="95" y="1733"/>
                </a:lnTo>
                <a:lnTo>
                  <a:pt x="83" y="1695"/>
                </a:lnTo>
                <a:lnTo>
                  <a:pt x="73" y="1657"/>
                </a:lnTo>
                <a:lnTo>
                  <a:pt x="62" y="1616"/>
                </a:lnTo>
                <a:lnTo>
                  <a:pt x="53" y="1573"/>
                </a:lnTo>
                <a:lnTo>
                  <a:pt x="44" y="1531"/>
                </a:lnTo>
                <a:lnTo>
                  <a:pt x="36" y="1485"/>
                </a:lnTo>
                <a:lnTo>
                  <a:pt x="28" y="1440"/>
                </a:lnTo>
                <a:lnTo>
                  <a:pt x="22" y="1392"/>
                </a:lnTo>
                <a:lnTo>
                  <a:pt x="16" y="1344"/>
                </a:lnTo>
                <a:lnTo>
                  <a:pt x="12" y="1295"/>
                </a:lnTo>
                <a:lnTo>
                  <a:pt x="7" y="1245"/>
                </a:lnTo>
                <a:lnTo>
                  <a:pt x="4" y="1193"/>
                </a:lnTo>
                <a:lnTo>
                  <a:pt x="3" y="1142"/>
                </a:lnTo>
                <a:lnTo>
                  <a:pt x="1" y="1090"/>
                </a:lnTo>
                <a:lnTo>
                  <a:pt x="0" y="1037"/>
                </a:lnTo>
                <a:lnTo>
                  <a:pt x="0" y="1037"/>
                </a:lnTo>
                <a:lnTo>
                  <a:pt x="1" y="982"/>
                </a:lnTo>
                <a:lnTo>
                  <a:pt x="3" y="930"/>
                </a:lnTo>
                <a:lnTo>
                  <a:pt x="4" y="879"/>
                </a:lnTo>
                <a:lnTo>
                  <a:pt x="7" y="827"/>
                </a:lnTo>
                <a:lnTo>
                  <a:pt x="12" y="777"/>
                </a:lnTo>
                <a:lnTo>
                  <a:pt x="16" y="728"/>
                </a:lnTo>
                <a:lnTo>
                  <a:pt x="22" y="679"/>
                </a:lnTo>
                <a:lnTo>
                  <a:pt x="28" y="632"/>
                </a:lnTo>
                <a:lnTo>
                  <a:pt x="36" y="587"/>
                </a:lnTo>
                <a:lnTo>
                  <a:pt x="44" y="541"/>
                </a:lnTo>
                <a:lnTo>
                  <a:pt x="53" y="499"/>
                </a:lnTo>
                <a:lnTo>
                  <a:pt x="62" y="456"/>
                </a:lnTo>
                <a:lnTo>
                  <a:pt x="73" y="415"/>
                </a:lnTo>
                <a:lnTo>
                  <a:pt x="83" y="377"/>
                </a:lnTo>
                <a:lnTo>
                  <a:pt x="95" y="339"/>
                </a:lnTo>
                <a:lnTo>
                  <a:pt x="107" y="303"/>
                </a:lnTo>
                <a:lnTo>
                  <a:pt x="120" y="269"/>
                </a:lnTo>
                <a:lnTo>
                  <a:pt x="133" y="236"/>
                </a:lnTo>
                <a:lnTo>
                  <a:pt x="147" y="205"/>
                </a:lnTo>
                <a:lnTo>
                  <a:pt x="161" y="176"/>
                </a:lnTo>
                <a:lnTo>
                  <a:pt x="176" y="149"/>
                </a:lnTo>
                <a:lnTo>
                  <a:pt x="191" y="125"/>
                </a:lnTo>
                <a:lnTo>
                  <a:pt x="206" y="102"/>
                </a:lnTo>
                <a:lnTo>
                  <a:pt x="223" y="81"/>
                </a:lnTo>
                <a:lnTo>
                  <a:pt x="240" y="62"/>
                </a:lnTo>
                <a:lnTo>
                  <a:pt x="256" y="46"/>
                </a:lnTo>
                <a:lnTo>
                  <a:pt x="273" y="32"/>
                </a:lnTo>
                <a:lnTo>
                  <a:pt x="291" y="20"/>
                </a:lnTo>
                <a:lnTo>
                  <a:pt x="310" y="11"/>
                </a:lnTo>
                <a:lnTo>
                  <a:pt x="328" y="5"/>
                </a:lnTo>
                <a:lnTo>
                  <a:pt x="346" y="0"/>
                </a:lnTo>
                <a:lnTo>
                  <a:pt x="364" y="0"/>
                </a:lnTo>
                <a:lnTo>
                  <a:pt x="364" y="0"/>
                </a:lnTo>
                <a:lnTo>
                  <a:pt x="383" y="0"/>
                </a:lnTo>
                <a:lnTo>
                  <a:pt x="402" y="5"/>
                </a:lnTo>
                <a:lnTo>
                  <a:pt x="421" y="11"/>
                </a:lnTo>
                <a:lnTo>
                  <a:pt x="437" y="20"/>
                </a:lnTo>
                <a:lnTo>
                  <a:pt x="456" y="32"/>
                </a:lnTo>
                <a:lnTo>
                  <a:pt x="472" y="46"/>
                </a:lnTo>
                <a:lnTo>
                  <a:pt x="491" y="62"/>
                </a:lnTo>
                <a:lnTo>
                  <a:pt x="506" y="81"/>
                </a:lnTo>
                <a:lnTo>
                  <a:pt x="522" y="102"/>
                </a:lnTo>
                <a:lnTo>
                  <a:pt x="538" y="125"/>
                </a:lnTo>
                <a:lnTo>
                  <a:pt x="553" y="149"/>
                </a:lnTo>
                <a:lnTo>
                  <a:pt x="568" y="176"/>
                </a:lnTo>
                <a:lnTo>
                  <a:pt x="583" y="205"/>
                </a:lnTo>
                <a:lnTo>
                  <a:pt x="597" y="236"/>
                </a:lnTo>
                <a:lnTo>
                  <a:pt x="609" y="269"/>
                </a:lnTo>
                <a:lnTo>
                  <a:pt x="623" y="303"/>
                </a:lnTo>
                <a:lnTo>
                  <a:pt x="635" y="339"/>
                </a:lnTo>
                <a:lnTo>
                  <a:pt x="646" y="377"/>
                </a:lnTo>
                <a:lnTo>
                  <a:pt x="656" y="415"/>
                </a:lnTo>
                <a:lnTo>
                  <a:pt x="667" y="456"/>
                </a:lnTo>
                <a:lnTo>
                  <a:pt x="676" y="499"/>
                </a:lnTo>
                <a:lnTo>
                  <a:pt x="685" y="541"/>
                </a:lnTo>
                <a:lnTo>
                  <a:pt x="693" y="587"/>
                </a:lnTo>
                <a:lnTo>
                  <a:pt x="700" y="632"/>
                </a:lnTo>
                <a:lnTo>
                  <a:pt x="706" y="679"/>
                </a:lnTo>
                <a:lnTo>
                  <a:pt x="713" y="728"/>
                </a:lnTo>
                <a:lnTo>
                  <a:pt x="717" y="777"/>
                </a:lnTo>
                <a:lnTo>
                  <a:pt x="722" y="827"/>
                </a:lnTo>
                <a:lnTo>
                  <a:pt x="725" y="879"/>
                </a:lnTo>
                <a:lnTo>
                  <a:pt x="728" y="930"/>
                </a:lnTo>
                <a:lnTo>
                  <a:pt x="729" y="982"/>
                </a:lnTo>
                <a:lnTo>
                  <a:pt x="729" y="1037"/>
                </a:lnTo>
                <a:lnTo>
                  <a:pt x="729" y="1037"/>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94"/>
          <p:cNvSpPr/>
          <p:nvPr/>
        </p:nvSpPr>
        <p:spPr bwMode="auto">
          <a:xfrm>
            <a:off x="9192797" y="1587122"/>
            <a:ext cx="782190" cy="2229444"/>
          </a:xfrm>
          <a:custGeom>
            <a:avLst/>
            <a:gdLst>
              <a:gd name="T0" fmla="*/ 581 w 581"/>
              <a:gd name="T1" fmla="*/ 829 h 1656"/>
              <a:gd name="T2" fmla="*/ 575 w 581"/>
              <a:gd name="T3" fmla="*/ 994 h 1656"/>
              <a:gd name="T4" fmla="*/ 558 w 581"/>
              <a:gd name="T5" fmla="*/ 1149 h 1656"/>
              <a:gd name="T6" fmla="*/ 532 w 581"/>
              <a:gd name="T7" fmla="*/ 1291 h 1656"/>
              <a:gd name="T8" fmla="*/ 496 w 581"/>
              <a:gd name="T9" fmla="*/ 1412 h 1656"/>
              <a:gd name="T10" fmla="*/ 476 w 581"/>
              <a:gd name="T11" fmla="*/ 1467 h 1656"/>
              <a:gd name="T12" fmla="*/ 453 w 581"/>
              <a:gd name="T13" fmla="*/ 1514 h 1656"/>
              <a:gd name="T14" fmla="*/ 429 w 581"/>
              <a:gd name="T15" fmla="*/ 1555 h 1656"/>
              <a:gd name="T16" fmla="*/ 403 w 581"/>
              <a:gd name="T17" fmla="*/ 1590 h 1656"/>
              <a:gd name="T18" fmla="*/ 377 w 581"/>
              <a:gd name="T19" fmla="*/ 1618 h 1656"/>
              <a:gd name="T20" fmla="*/ 350 w 581"/>
              <a:gd name="T21" fmla="*/ 1639 h 1656"/>
              <a:gd name="T22" fmla="*/ 321 w 581"/>
              <a:gd name="T23" fmla="*/ 1651 h 1656"/>
              <a:gd name="T24" fmla="*/ 291 w 581"/>
              <a:gd name="T25" fmla="*/ 1656 h 1656"/>
              <a:gd name="T26" fmla="*/ 275 w 581"/>
              <a:gd name="T27" fmla="*/ 1654 h 1656"/>
              <a:gd name="T28" fmla="*/ 246 w 581"/>
              <a:gd name="T29" fmla="*/ 1647 h 1656"/>
              <a:gd name="T30" fmla="*/ 218 w 581"/>
              <a:gd name="T31" fmla="*/ 1630 h 1656"/>
              <a:gd name="T32" fmla="*/ 190 w 581"/>
              <a:gd name="T33" fmla="*/ 1605 h 1656"/>
              <a:gd name="T34" fmla="*/ 164 w 581"/>
              <a:gd name="T35" fmla="*/ 1574 h 1656"/>
              <a:gd name="T36" fmla="*/ 140 w 581"/>
              <a:gd name="T37" fmla="*/ 1536 h 1656"/>
              <a:gd name="T38" fmla="*/ 116 w 581"/>
              <a:gd name="T39" fmla="*/ 1491 h 1656"/>
              <a:gd name="T40" fmla="*/ 94 w 581"/>
              <a:gd name="T41" fmla="*/ 1440 h 1656"/>
              <a:gd name="T42" fmla="*/ 66 w 581"/>
              <a:gd name="T43" fmla="*/ 1355 h 1656"/>
              <a:gd name="T44" fmla="*/ 35 w 581"/>
              <a:gd name="T45" fmla="*/ 1222 h 1656"/>
              <a:gd name="T46" fmla="*/ 12 w 581"/>
              <a:gd name="T47" fmla="*/ 1073 h 1656"/>
              <a:gd name="T48" fmla="*/ 2 w 581"/>
              <a:gd name="T49" fmla="*/ 912 h 1656"/>
              <a:gd name="T50" fmla="*/ 0 w 581"/>
              <a:gd name="T51" fmla="*/ 829 h 1656"/>
              <a:gd name="T52" fmla="*/ 5 w 581"/>
              <a:gd name="T53" fmla="*/ 662 h 1656"/>
              <a:gd name="T54" fmla="*/ 23 w 581"/>
              <a:gd name="T55" fmla="*/ 506 h 1656"/>
              <a:gd name="T56" fmla="*/ 49 w 581"/>
              <a:gd name="T57" fmla="*/ 365 h 1656"/>
              <a:gd name="T58" fmla="*/ 85 w 581"/>
              <a:gd name="T59" fmla="*/ 243 h 1656"/>
              <a:gd name="T60" fmla="*/ 105 w 581"/>
              <a:gd name="T61" fmla="*/ 189 h 1656"/>
              <a:gd name="T62" fmla="*/ 128 w 581"/>
              <a:gd name="T63" fmla="*/ 142 h 1656"/>
              <a:gd name="T64" fmla="*/ 152 w 581"/>
              <a:gd name="T65" fmla="*/ 101 h 1656"/>
              <a:gd name="T66" fmla="*/ 176 w 581"/>
              <a:gd name="T67" fmla="*/ 66 h 1656"/>
              <a:gd name="T68" fmla="*/ 204 w 581"/>
              <a:gd name="T69" fmla="*/ 38 h 1656"/>
              <a:gd name="T70" fmla="*/ 231 w 581"/>
              <a:gd name="T71" fmla="*/ 17 h 1656"/>
              <a:gd name="T72" fmla="*/ 260 w 581"/>
              <a:gd name="T73" fmla="*/ 5 h 1656"/>
              <a:gd name="T74" fmla="*/ 291 w 581"/>
              <a:gd name="T75" fmla="*/ 0 h 1656"/>
              <a:gd name="T76" fmla="*/ 306 w 581"/>
              <a:gd name="T77" fmla="*/ 2 h 1656"/>
              <a:gd name="T78" fmla="*/ 335 w 581"/>
              <a:gd name="T79" fmla="*/ 9 h 1656"/>
              <a:gd name="T80" fmla="*/ 363 w 581"/>
              <a:gd name="T81" fmla="*/ 26 h 1656"/>
              <a:gd name="T82" fmla="*/ 391 w 581"/>
              <a:gd name="T83" fmla="*/ 50 h 1656"/>
              <a:gd name="T84" fmla="*/ 417 w 581"/>
              <a:gd name="T85" fmla="*/ 82 h 1656"/>
              <a:gd name="T86" fmla="*/ 441 w 581"/>
              <a:gd name="T87" fmla="*/ 120 h 1656"/>
              <a:gd name="T88" fmla="*/ 464 w 581"/>
              <a:gd name="T89" fmla="*/ 164 h 1656"/>
              <a:gd name="T90" fmla="*/ 487 w 581"/>
              <a:gd name="T91" fmla="*/ 216 h 1656"/>
              <a:gd name="T92" fmla="*/ 515 w 581"/>
              <a:gd name="T93" fmla="*/ 301 h 1656"/>
              <a:gd name="T94" fmla="*/ 546 w 581"/>
              <a:gd name="T95" fmla="*/ 433 h 1656"/>
              <a:gd name="T96" fmla="*/ 569 w 581"/>
              <a:gd name="T97" fmla="*/ 582 h 1656"/>
              <a:gd name="T98" fmla="*/ 579 w 581"/>
              <a:gd name="T99" fmla="*/ 744 h 1656"/>
              <a:gd name="T100" fmla="*/ 581 w 581"/>
              <a:gd name="T101" fmla="*/ 82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1" h="1656">
                <a:moveTo>
                  <a:pt x="581" y="829"/>
                </a:moveTo>
                <a:lnTo>
                  <a:pt x="581" y="829"/>
                </a:lnTo>
                <a:lnTo>
                  <a:pt x="579" y="912"/>
                </a:lnTo>
                <a:lnTo>
                  <a:pt x="575" y="994"/>
                </a:lnTo>
                <a:lnTo>
                  <a:pt x="569" y="1073"/>
                </a:lnTo>
                <a:lnTo>
                  <a:pt x="558" y="1149"/>
                </a:lnTo>
                <a:lnTo>
                  <a:pt x="546" y="1222"/>
                </a:lnTo>
                <a:lnTo>
                  <a:pt x="532" y="1291"/>
                </a:lnTo>
                <a:lnTo>
                  <a:pt x="515" y="1355"/>
                </a:lnTo>
                <a:lnTo>
                  <a:pt x="496" y="1412"/>
                </a:lnTo>
                <a:lnTo>
                  <a:pt x="487" y="1440"/>
                </a:lnTo>
                <a:lnTo>
                  <a:pt x="476" y="1467"/>
                </a:lnTo>
                <a:lnTo>
                  <a:pt x="464" y="1491"/>
                </a:lnTo>
                <a:lnTo>
                  <a:pt x="453" y="1514"/>
                </a:lnTo>
                <a:lnTo>
                  <a:pt x="441" y="1536"/>
                </a:lnTo>
                <a:lnTo>
                  <a:pt x="429" y="1555"/>
                </a:lnTo>
                <a:lnTo>
                  <a:pt x="417" y="1574"/>
                </a:lnTo>
                <a:lnTo>
                  <a:pt x="403" y="1590"/>
                </a:lnTo>
                <a:lnTo>
                  <a:pt x="391" y="1605"/>
                </a:lnTo>
                <a:lnTo>
                  <a:pt x="377" y="1618"/>
                </a:lnTo>
                <a:lnTo>
                  <a:pt x="363" y="1630"/>
                </a:lnTo>
                <a:lnTo>
                  <a:pt x="350" y="1639"/>
                </a:lnTo>
                <a:lnTo>
                  <a:pt x="335" y="1647"/>
                </a:lnTo>
                <a:lnTo>
                  <a:pt x="321" y="1651"/>
                </a:lnTo>
                <a:lnTo>
                  <a:pt x="306" y="1654"/>
                </a:lnTo>
                <a:lnTo>
                  <a:pt x="291" y="1656"/>
                </a:lnTo>
                <a:lnTo>
                  <a:pt x="291" y="1656"/>
                </a:lnTo>
                <a:lnTo>
                  <a:pt x="275" y="1654"/>
                </a:lnTo>
                <a:lnTo>
                  <a:pt x="260" y="1651"/>
                </a:lnTo>
                <a:lnTo>
                  <a:pt x="246" y="1647"/>
                </a:lnTo>
                <a:lnTo>
                  <a:pt x="231" y="1639"/>
                </a:lnTo>
                <a:lnTo>
                  <a:pt x="218" y="1630"/>
                </a:lnTo>
                <a:lnTo>
                  <a:pt x="204" y="1618"/>
                </a:lnTo>
                <a:lnTo>
                  <a:pt x="190" y="1605"/>
                </a:lnTo>
                <a:lnTo>
                  <a:pt x="176" y="1590"/>
                </a:lnTo>
                <a:lnTo>
                  <a:pt x="164" y="1574"/>
                </a:lnTo>
                <a:lnTo>
                  <a:pt x="152" y="1555"/>
                </a:lnTo>
                <a:lnTo>
                  <a:pt x="140" y="1536"/>
                </a:lnTo>
                <a:lnTo>
                  <a:pt x="128" y="1514"/>
                </a:lnTo>
                <a:lnTo>
                  <a:pt x="116" y="1491"/>
                </a:lnTo>
                <a:lnTo>
                  <a:pt x="105" y="1467"/>
                </a:lnTo>
                <a:lnTo>
                  <a:pt x="94" y="1440"/>
                </a:lnTo>
                <a:lnTo>
                  <a:pt x="85" y="1412"/>
                </a:lnTo>
                <a:lnTo>
                  <a:pt x="66" y="1355"/>
                </a:lnTo>
                <a:lnTo>
                  <a:pt x="49" y="1291"/>
                </a:lnTo>
                <a:lnTo>
                  <a:pt x="35" y="1222"/>
                </a:lnTo>
                <a:lnTo>
                  <a:pt x="23" y="1149"/>
                </a:lnTo>
                <a:lnTo>
                  <a:pt x="12" y="1073"/>
                </a:lnTo>
                <a:lnTo>
                  <a:pt x="5" y="994"/>
                </a:lnTo>
                <a:lnTo>
                  <a:pt x="2" y="912"/>
                </a:lnTo>
                <a:lnTo>
                  <a:pt x="0" y="829"/>
                </a:lnTo>
                <a:lnTo>
                  <a:pt x="0" y="829"/>
                </a:lnTo>
                <a:lnTo>
                  <a:pt x="2" y="744"/>
                </a:lnTo>
                <a:lnTo>
                  <a:pt x="5" y="662"/>
                </a:lnTo>
                <a:lnTo>
                  <a:pt x="12" y="582"/>
                </a:lnTo>
                <a:lnTo>
                  <a:pt x="23" y="506"/>
                </a:lnTo>
                <a:lnTo>
                  <a:pt x="35" y="433"/>
                </a:lnTo>
                <a:lnTo>
                  <a:pt x="49" y="365"/>
                </a:lnTo>
                <a:lnTo>
                  <a:pt x="66" y="301"/>
                </a:lnTo>
                <a:lnTo>
                  <a:pt x="85" y="243"/>
                </a:lnTo>
                <a:lnTo>
                  <a:pt x="94" y="216"/>
                </a:lnTo>
                <a:lnTo>
                  <a:pt x="105" y="189"/>
                </a:lnTo>
                <a:lnTo>
                  <a:pt x="116" y="164"/>
                </a:lnTo>
                <a:lnTo>
                  <a:pt x="128" y="142"/>
                </a:lnTo>
                <a:lnTo>
                  <a:pt x="140" y="120"/>
                </a:lnTo>
                <a:lnTo>
                  <a:pt x="152" y="101"/>
                </a:lnTo>
                <a:lnTo>
                  <a:pt x="164" y="82"/>
                </a:lnTo>
                <a:lnTo>
                  <a:pt x="176" y="66"/>
                </a:lnTo>
                <a:lnTo>
                  <a:pt x="190" y="50"/>
                </a:lnTo>
                <a:lnTo>
                  <a:pt x="204" y="38"/>
                </a:lnTo>
                <a:lnTo>
                  <a:pt x="218" y="26"/>
                </a:lnTo>
                <a:lnTo>
                  <a:pt x="231" y="17"/>
                </a:lnTo>
                <a:lnTo>
                  <a:pt x="246" y="9"/>
                </a:lnTo>
                <a:lnTo>
                  <a:pt x="260" y="5"/>
                </a:lnTo>
                <a:lnTo>
                  <a:pt x="275" y="2"/>
                </a:lnTo>
                <a:lnTo>
                  <a:pt x="291" y="0"/>
                </a:lnTo>
                <a:lnTo>
                  <a:pt x="291" y="0"/>
                </a:lnTo>
                <a:lnTo>
                  <a:pt x="306" y="2"/>
                </a:lnTo>
                <a:lnTo>
                  <a:pt x="321" y="5"/>
                </a:lnTo>
                <a:lnTo>
                  <a:pt x="335" y="9"/>
                </a:lnTo>
                <a:lnTo>
                  <a:pt x="350" y="17"/>
                </a:lnTo>
                <a:lnTo>
                  <a:pt x="363" y="26"/>
                </a:lnTo>
                <a:lnTo>
                  <a:pt x="377" y="38"/>
                </a:lnTo>
                <a:lnTo>
                  <a:pt x="391" y="50"/>
                </a:lnTo>
                <a:lnTo>
                  <a:pt x="403" y="66"/>
                </a:lnTo>
                <a:lnTo>
                  <a:pt x="417" y="82"/>
                </a:lnTo>
                <a:lnTo>
                  <a:pt x="429" y="101"/>
                </a:lnTo>
                <a:lnTo>
                  <a:pt x="441" y="120"/>
                </a:lnTo>
                <a:lnTo>
                  <a:pt x="453" y="142"/>
                </a:lnTo>
                <a:lnTo>
                  <a:pt x="464" y="164"/>
                </a:lnTo>
                <a:lnTo>
                  <a:pt x="476" y="189"/>
                </a:lnTo>
                <a:lnTo>
                  <a:pt x="487" y="216"/>
                </a:lnTo>
                <a:lnTo>
                  <a:pt x="496" y="243"/>
                </a:lnTo>
                <a:lnTo>
                  <a:pt x="515" y="301"/>
                </a:lnTo>
                <a:lnTo>
                  <a:pt x="532" y="365"/>
                </a:lnTo>
                <a:lnTo>
                  <a:pt x="546" y="433"/>
                </a:lnTo>
                <a:lnTo>
                  <a:pt x="558" y="506"/>
                </a:lnTo>
                <a:lnTo>
                  <a:pt x="569" y="582"/>
                </a:lnTo>
                <a:lnTo>
                  <a:pt x="575" y="662"/>
                </a:lnTo>
                <a:lnTo>
                  <a:pt x="579" y="744"/>
                </a:lnTo>
                <a:lnTo>
                  <a:pt x="581" y="829"/>
                </a:lnTo>
                <a:lnTo>
                  <a:pt x="581" y="829"/>
                </a:lnTo>
                <a:close/>
              </a:path>
            </a:pathLst>
          </a:custGeom>
          <a:solidFill>
            <a:srgbClr val="F737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5"/>
          <p:cNvSpPr/>
          <p:nvPr/>
        </p:nvSpPr>
        <p:spPr bwMode="auto">
          <a:xfrm>
            <a:off x="9262804" y="1908884"/>
            <a:ext cx="556015" cy="1585921"/>
          </a:xfrm>
          <a:custGeom>
            <a:avLst/>
            <a:gdLst>
              <a:gd name="T0" fmla="*/ 413 w 413"/>
              <a:gd name="T1" fmla="*/ 590 h 1178"/>
              <a:gd name="T2" fmla="*/ 409 w 413"/>
              <a:gd name="T3" fmla="*/ 708 h 1178"/>
              <a:gd name="T4" fmla="*/ 397 w 413"/>
              <a:gd name="T5" fmla="*/ 818 h 1178"/>
              <a:gd name="T6" fmla="*/ 378 w 413"/>
              <a:gd name="T7" fmla="*/ 918 h 1178"/>
              <a:gd name="T8" fmla="*/ 353 w 413"/>
              <a:gd name="T9" fmla="*/ 1006 h 1178"/>
              <a:gd name="T10" fmla="*/ 322 w 413"/>
              <a:gd name="T11" fmla="*/ 1078 h 1178"/>
              <a:gd name="T12" fmla="*/ 296 w 413"/>
              <a:gd name="T13" fmla="*/ 1120 h 1178"/>
              <a:gd name="T14" fmla="*/ 278 w 413"/>
              <a:gd name="T15" fmla="*/ 1143 h 1178"/>
              <a:gd name="T16" fmla="*/ 258 w 413"/>
              <a:gd name="T17" fmla="*/ 1160 h 1178"/>
              <a:gd name="T18" fmla="*/ 239 w 413"/>
              <a:gd name="T19" fmla="*/ 1172 h 1178"/>
              <a:gd name="T20" fmla="*/ 217 w 413"/>
              <a:gd name="T21" fmla="*/ 1178 h 1178"/>
              <a:gd name="T22" fmla="*/ 207 w 413"/>
              <a:gd name="T23" fmla="*/ 1178 h 1178"/>
              <a:gd name="T24" fmla="*/ 185 w 413"/>
              <a:gd name="T25" fmla="*/ 1175 h 1178"/>
              <a:gd name="T26" fmla="*/ 164 w 413"/>
              <a:gd name="T27" fmla="*/ 1166 h 1178"/>
              <a:gd name="T28" fmla="*/ 144 w 413"/>
              <a:gd name="T29" fmla="*/ 1152 h 1178"/>
              <a:gd name="T30" fmla="*/ 126 w 413"/>
              <a:gd name="T31" fmla="*/ 1132 h 1178"/>
              <a:gd name="T32" fmla="*/ 108 w 413"/>
              <a:gd name="T33" fmla="*/ 1107 h 1178"/>
              <a:gd name="T34" fmla="*/ 74 w 413"/>
              <a:gd name="T35" fmla="*/ 1044 h 1178"/>
              <a:gd name="T36" fmla="*/ 47 w 413"/>
              <a:gd name="T37" fmla="*/ 964 h 1178"/>
              <a:gd name="T38" fmla="*/ 24 w 413"/>
              <a:gd name="T39" fmla="*/ 869 h 1178"/>
              <a:gd name="T40" fmla="*/ 9 w 413"/>
              <a:gd name="T41" fmla="*/ 765 h 1178"/>
              <a:gd name="T42" fmla="*/ 0 w 413"/>
              <a:gd name="T43" fmla="*/ 649 h 1178"/>
              <a:gd name="T44" fmla="*/ 0 w 413"/>
              <a:gd name="T45" fmla="*/ 590 h 1178"/>
              <a:gd name="T46" fmla="*/ 3 w 413"/>
              <a:gd name="T47" fmla="*/ 470 h 1178"/>
              <a:gd name="T48" fmla="*/ 15 w 413"/>
              <a:gd name="T49" fmla="*/ 360 h 1178"/>
              <a:gd name="T50" fmla="*/ 35 w 413"/>
              <a:gd name="T51" fmla="*/ 260 h 1178"/>
              <a:gd name="T52" fmla="*/ 61 w 413"/>
              <a:gd name="T53" fmla="*/ 173 h 1178"/>
              <a:gd name="T54" fmla="*/ 91 w 413"/>
              <a:gd name="T55" fmla="*/ 100 h 1178"/>
              <a:gd name="T56" fmla="*/ 117 w 413"/>
              <a:gd name="T57" fmla="*/ 58 h 1178"/>
              <a:gd name="T58" fmla="*/ 135 w 413"/>
              <a:gd name="T59" fmla="*/ 36 h 1178"/>
              <a:gd name="T60" fmla="*/ 155 w 413"/>
              <a:gd name="T61" fmla="*/ 18 h 1178"/>
              <a:gd name="T62" fmla="*/ 175 w 413"/>
              <a:gd name="T63" fmla="*/ 6 h 1178"/>
              <a:gd name="T64" fmla="*/ 196 w 413"/>
              <a:gd name="T65" fmla="*/ 1 h 1178"/>
              <a:gd name="T66" fmla="*/ 207 w 413"/>
              <a:gd name="T67" fmla="*/ 0 h 1178"/>
              <a:gd name="T68" fmla="*/ 228 w 413"/>
              <a:gd name="T69" fmla="*/ 3 h 1178"/>
              <a:gd name="T70" fmla="*/ 248 w 413"/>
              <a:gd name="T71" fmla="*/ 12 h 1178"/>
              <a:gd name="T72" fmla="*/ 267 w 413"/>
              <a:gd name="T73" fmla="*/ 26 h 1178"/>
              <a:gd name="T74" fmla="*/ 287 w 413"/>
              <a:gd name="T75" fmla="*/ 46 h 1178"/>
              <a:gd name="T76" fmla="*/ 305 w 413"/>
              <a:gd name="T77" fmla="*/ 71 h 1178"/>
              <a:gd name="T78" fmla="*/ 337 w 413"/>
              <a:gd name="T79" fmla="*/ 135 h 1178"/>
              <a:gd name="T80" fmla="*/ 366 w 413"/>
              <a:gd name="T81" fmla="*/ 214 h 1178"/>
              <a:gd name="T82" fmla="*/ 389 w 413"/>
              <a:gd name="T83" fmla="*/ 308 h 1178"/>
              <a:gd name="T84" fmla="*/ 404 w 413"/>
              <a:gd name="T85" fmla="*/ 413 h 1178"/>
              <a:gd name="T86" fmla="*/ 412 w 413"/>
              <a:gd name="T87" fmla="*/ 529 h 1178"/>
              <a:gd name="T88" fmla="*/ 413 w 413"/>
              <a:gd name="T89" fmla="*/ 59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3" h="1178">
                <a:moveTo>
                  <a:pt x="413" y="590"/>
                </a:moveTo>
                <a:lnTo>
                  <a:pt x="413" y="590"/>
                </a:lnTo>
                <a:lnTo>
                  <a:pt x="412" y="649"/>
                </a:lnTo>
                <a:lnTo>
                  <a:pt x="409" y="708"/>
                </a:lnTo>
                <a:lnTo>
                  <a:pt x="404" y="765"/>
                </a:lnTo>
                <a:lnTo>
                  <a:pt x="397" y="818"/>
                </a:lnTo>
                <a:lnTo>
                  <a:pt x="389" y="869"/>
                </a:lnTo>
                <a:lnTo>
                  <a:pt x="378" y="918"/>
                </a:lnTo>
                <a:lnTo>
                  <a:pt x="366" y="964"/>
                </a:lnTo>
                <a:lnTo>
                  <a:pt x="353" y="1006"/>
                </a:lnTo>
                <a:lnTo>
                  <a:pt x="337" y="1044"/>
                </a:lnTo>
                <a:lnTo>
                  <a:pt x="322" y="1078"/>
                </a:lnTo>
                <a:lnTo>
                  <a:pt x="305" y="1107"/>
                </a:lnTo>
                <a:lnTo>
                  <a:pt x="296" y="1120"/>
                </a:lnTo>
                <a:lnTo>
                  <a:pt x="287" y="1132"/>
                </a:lnTo>
                <a:lnTo>
                  <a:pt x="278" y="1143"/>
                </a:lnTo>
                <a:lnTo>
                  <a:pt x="267" y="1152"/>
                </a:lnTo>
                <a:lnTo>
                  <a:pt x="258" y="1160"/>
                </a:lnTo>
                <a:lnTo>
                  <a:pt x="248" y="1166"/>
                </a:lnTo>
                <a:lnTo>
                  <a:pt x="239" y="1172"/>
                </a:lnTo>
                <a:lnTo>
                  <a:pt x="228" y="1175"/>
                </a:lnTo>
                <a:lnTo>
                  <a:pt x="217" y="1178"/>
                </a:lnTo>
                <a:lnTo>
                  <a:pt x="207" y="1178"/>
                </a:lnTo>
                <a:lnTo>
                  <a:pt x="207" y="1178"/>
                </a:lnTo>
                <a:lnTo>
                  <a:pt x="196" y="1178"/>
                </a:lnTo>
                <a:lnTo>
                  <a:pt x="185" y="1175"/>
                </a:lnTo>
                <a:lnTo>
                  <a:pt x="175" y="1172"/>
                </a:lnTo>
                <a:lnTo>
                  <a:pt x="164" y="1166"/>
                </a:lnTo>
                <a:lnTo>
                  <a:pt x="155" y="1160"/>
                </a:lnTo>
                <a:lnTo>
                  <a:pt x="144" y="1152"/>
                </a:lnTo>
                <a:lnTo>
                  <a:pt x="135" y="1143"/>
                </a:lnTo>
                <a:lnTo>
                  <a:pt x="126" y="1132"/>
                </a:lnTo>
                <a:lnTo>
                  <a:pt x="117" y="1120"/>
                </a:lnTo>
                <a:lnTo>
                  <a:pt x="108" y="1107"/>
                </a:lnTo>
                <a:lnTo>
                  <a:pt x="91" y="1078"/>
                </a:lnTo>
                <a:lnTo>
                  <a:pt x="74" y="1044"/>
                </a:lnTo>
                <a:lnTo>
                  <a:pt x="61" y="1006"/>
                </a:lnTo>
                <a:lnTo>
                  <a:pt x="47" y="964"/>
                </a:lnTo>
                <a:lnTo>
                  <a:pt x="35" y="918"/>
                </a:lnTo>
                <a:lnTo>
                  <a:pt x="24" y="869"/>
                </a:lnTo>
                <a:lnTo>
                  <a:pt x="15" y="818"/>
                </a:lnTo>
                <a:lnTo>
                  <a:pt x="9" y="765"/>
                </a:lnTo>
                <a:lnTo>
                  <a:pt x="3" y="708"/>
                </a:lnTo>
                <a:lnTo>
                  <a:pt x="0" y="649"/>
                </a:lnTo>
                <a:lnTo>
                  <a:pt x="0" y="590"/>
                </a:lnTo>
                <a:lnTo>
                  <a:pt x="0" y="590"/>
                </a:lnTo>
                <a:lnTo>
                  <a:pt x="0" y="529"/>
                </a:lnTo>
                <a:lnTo>
                  <a:pt x="3" y="470"/>
                </a:lnTo>
                <a:lnTo>
                  <a:pt x="9" y="413"/>
                </a:lnTo>
                <a:lnTo>
                  <a:pt x="15" y="360"/>
                </a:lnTo>
                <a:lnTo>
                  <a:pt x="24" y="308"/>
                </a:lnTo>
                <a:lnTo>
                  <a:pt x="35" y="260"/>
                </a:lnTo>
                <a:lnTo>
                  <a:pt x="47" y="214"/>
                </a:lnTo>
                <a:lnTo>
                  <a:pt x="61" y="173"/>
                </a:lnTo>
                <a:lnTo>
                  <a:pt x="74" y="135"/>
                </a:lnTo>
                <a:lnTo>
                  <a:pt x="91" y="100"/>
                </a:lnTo>
                <a:lnTo>
                  <a:pt x="108" y="71"/>
                </a:lnTo>
                <a:lnTo>
                  <a:pt x="117" y="58"/>
                </a:lnTo>
                <a:lnTo>
                  <a:pt x="126" y="46"/>
                </a:lnTo>
                <a:lnTo>
                  <a:pt x="135" y="36"/>
                </a:lnTo>
                <a:lnTo>
                  <a:pt x="144" y="26"/>
                </a:lnTo>
                <a:lnTo>
                  <a:pt x="155" y="18"/>
                </a:lnTo>
                <a:lnTo>
                  <a:pt x="164" y="12"/>
                </a:lnTo>
                <a:lnTo>
                  <a:pt x="175" y="6"/>
                </a:lnTo>
                <a:lnTo>
                  <a:pt x="185" y="3"/>
                </a:lnTo>
                <a:lnTo>
                  <a:pt x="196" y="1"/>
                </a:lnTo>
                <a:lnTo>
                  <a:pt x="207" y="0"/>
                </a:lnTo>
                <a:lnTo>
                  <a:pt x="207" y="0"/>
                </a:lnTo>
                <a:lnTo>
                  <a:pt x="217" y="1"/>
                </a:lnTo>
                <a:lnTo>
                  <a:pt x="228" y="3"/>
                </a:lnTo>
                <a:lnTo>
                  <a:pt x="239" y="6"/>
                </a:lnTo>
                <a:lnTo>
                  <a:pt x="248" y="12"/>
                </a:lnTo>
                <a:lnTo>
                  <a:pt x="258" y="18"/>
                </a:lnTo>
                <a:lnTo>
                  <a:pt x="267" y="26"/>
                </a:lnTo>
                <a:lnTo>
                  <a:pt x="278" y="36"/>
                </a:lnTo>
                <a:lnTo>
                  <a:pt x="287" y="46"/>
                </a:lnTo>
                <a:lnTo>
                  <a:pt x="296" y="58"/>
                </a:lnTo>
                <a:lnTo>
                  <a:pt x="305" y="71"/>
                </a:lnTo>
                <a:lnTo>
                  <a:pt x="322" y="100"/>
                </a:lnTo>
                <a:lnTo>
                  <a:pt x="337" y="135"/>
                </a:lnTo>
                <a:lnTo>
                  <a:pt x="353" y="173"/>
                </a:lnTo>
                <a:lnTo>
                  <a:pt x="366" y="214"/>
                </a:lnTo>
                <a:lnTo>
                  <a:pt x="378" y="260"/>
                </a:lnTo>
                <a:lnTo>
                  <a:pt x="389" y="308"/>
                </a:lnTo>
                <a:lnTo>
                  <a:pt x="397" y="360"/>
                </a:lnTo>
                <a:lnTo>
                  <a:pt x="404" y="413"/>
                </a:lnTo>
                <a:lnTo>
                  <a:pt x="409" y="470"/>
                </a:lnTo>
                <a:lnTo>
                  <a:pt x="412" y="529"/>
                </a:lnTo>
                <a:lnTo>
                  <a:pt x="413" y="590"/>
                </a:lnTo>
                <a:lnTo>
                  <a:pt x="413" y="590"/>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6"/>
          <p:cNvSpPr/>
          <p:nvPr/>
        </p:nvSpPr>
        <p:spPr bwMode="auto">
          <a:xfrm>
            <a:off x="9330118" y="2179486"/>
            <a:ext cx="368881" cy="1044715"/>
          </a:xfrm>
          <a:custGeom>
            <a:avLst/>
            <a:gdLst>
              <a:gd name="T0" fmla="*/ 274 w 274"/>
              <a:gd name="T1" fmla="*/ 389 h 776"/>
              <a:gd name="T2" fmla="*/ 271 w 274"/>
              <a:gd name="T3" fmla="*/ 466 h 776"/>
              <a:gd name="T4" fmla="*/ 263 w 274"/>
              <a:gd name="T5" fmla="*/ 539 h 776"/>
              <a:gd name="T6" fmla="*/ 251 w 274"/>
              <a:gd name="T7" fmla="*/ 606 h 776"/>
              <a:gd name="T8" fmla="*/ 234 w 274"/>
              <a:gd name="T9" fmla="*/ 662 h 776"/>
              <a:gd name="T10" fmla="*/ 213 w 274"/>
              <a:gd name="T11" fmla="*/ 711 h 776"/>
              <a:gd name="T12" fmla="*/ 190 w 274"/>
              <a:gd name="T13" fmla="*/ 746 h 776"/>
              <a:gd name="T14" fmla="*/ 164 w 274"/>
              <a:gd name="T15" fmla="*/ 769 h 776"/>
              <a:gd name="T16" fmla="*/ 150 w 274"/>
              <a:gd name="T17" fmla="*/ 775 h 776"/>
              <a:gd name="T18" fmla="*/ 137 w 274"/>
              <a:gd name="T19" fmla="*/ 776 h 776"/>
              <a:gd name="T20" fmla="*/ 129 w 274"/>
              <a:gd name="T21" fmla="*/ 776 h 776"/>
              <a:gd name="T22" fmla="*/ 116 w 274"/>
              <a:gd name="T23" fmla="*/ 772 h 776"/>
              <a:gd name="T24" fmla="*/ 96 w 274"/>
              <a:gd name="T25" fmla="*/ 760 h 776"/>
              <a:gd name="T26" fmla="*/ 71 w 274"/>
              <a:gd name="T27" fmla="*/ 731 h 776"/>
              <a:gd name="T28" fmla="*/ 50 w 274"/>
              <a:gd name="T29" fmla="*/ 688 h 776"/>
              <a:gd name="T30" fmla="*/ 32 w 274"/>
              <a:gd name="T31" fmla="*/ 635 h 776"/>
              <a:gd name="T32" fmla="*/ 17 w 274"/>
              <a:gd name="T33" fmla="*/ 573 h 776"/>
              <a:gd name="T34" fmla="*/ 6 w 274"/>
              <a:gd name="T35" fmla="*/ 504 h 776"/>
              <a:gd name="T36" fmla="*/ 2 w 274"/>
              <a:gd name="T37" fmla="*/ 428 h 776"/>
              <a:gd name="T38" fmla="*/ 0 w 274"/>
              <a:gd name="T39" fmla="*/ 389 h 776"/>
              <a:gd name="T40" fmla="*/ 3 w 274"/>
              <a:gd name="T41" fmla="*/ 310 h 776"/>
              <a:gd name="T42" fmla="*/ 11 w 274"/>
              <a:gd name="T43" fmla="*/ 237 h 776"/>
              <a:gd name="T44" fmla="*/ 24 w 274"/>
              <a:gd name="T45" fmla="*/ 170 h 776"/>
              <a:gd name="T46" fmla="*/ 40 w 274"/>
              <a:gd name="T47" fmla="*/ 114 h 776"/>
              <a:gd name="T48" fmla="*/ 61 w 274"/>
              <a:gd name="T49" fmla="*/ 65 h 776"/>
              <a:gd name="T50" fmla="*/ 84 w 274"/>
              <a:gd name="T51" fmla="*/ 30 h 776"/>
              <a:gd name="T52" fmla="*/ 109 w 274"/>
              <a:gd name="T53" fmla="*/ 7 h 776"/>
              <a:gd name="T54" fmla="*/ 123 w 274"/>
              <a:gd name="T55" fmla="*/ 1 h 776"/>
              <a:gd name="T56" fmla="*/ 137 w 274"/>
              <a:gd name="T57" fmla="*/ 0 h 776"/>
              <a:gd name="T58" fmla="*/ 144 w 274"/>
              <a:gd name="T59" fmla="*/ 0 h 776"/>
              <a:gd name="T60" fmla="*/ 158 w 274"/>
              <a:gd name="T61" fmla="*/ 4 h 776"/>
              <a:gd name="T62" fmla="*/ 178 w 274"/>
              <a:gd name="T63" fmla="*/ 16 h 776"/>
              <a:gd name="T64" fmla="*/ 202 w 274"/>
              <a:gd name="T65" fmla="*/ 47 h 776"/>
              <a:gd name="T66" fmla="*/ 223 w 274"/>
              <a:gd name="T67" fmla="*/ 88 h 776"/>
              <a:gd name="T68" fmla="*/ 243 w 274"/>
              <a:gd name="T69" fmla="*/ 141 h 776"/>
              <a:gd name="T70" fmla="*/ 257 w 274"/>
              <a:gd name="T71" fmla="*/ 203 h 776"/>
              <a:gd name="T72" fmla="*/ 268 w 274"/>
              <a:gd name="T73" fmla="*/ 272 h 776"/>
              <a:gd name="T74" fmla="*/ 274 w 274"/>
              <a:gd name="T75" fmla="*/ 348 h 776"/>
              <a:gd name="T76" fmla="*/ 274 w 274"/>
              <a:gd name="T77" fmla="*/ 389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4" h="776">
                <a:moveTo>
                  <a:pt x="274" y="389"/>
                </a:moveTo>
                <a:lnTo>
                  <a:pt x="274" y="389"/>
                </a:lnTo>
                <a:lnTo>
                  <a:pt x="274" y="428"/>
                </a:lnTo>
                <a:lnTo>
                  <a:pt x="271" y="466"/>
                </a:lnTo>
                <a:lnTo>
                  <a:pt x="268" y="504"/>
                </a:lnTo>
                <a:lnTo>
                  <a:pt x="263" y="539"/>
                </a:lnTo>
                <a:lnTo>
                  <a:pt x="257" y="573"/>
                </a:lnTo>
                <a:lnTo>
                  <a:pt x="251" y="606"/>
                </a:lnTo>
                <a:lnTo>
                  <a:pt x="243" y="635"/>
                </a:lnTo>
                <a:lnTo>
                  <a:pt x="234" y="662"/>
                </a:lnTo>
                <a:lnTo>
                  <a:pt x="223" y="688"/>
                </a:lnTo>
                <a:lnTo>
                  <a:pt x="213" y="711"/>
                </a:lnTo>
                <a:lnTo>
                  <a:pt x="202" y="731"/>
                </a:lnTo>
                <a:lnTo>
                  <a:pt x="190" y="746"/>
                </a:lnTo>
                <a:lnTo>
                  <a:pt x="178" y="760"/>
                </a:lnTo>
                <a:lnTo>
                  <a:pt x="164" y="769"/>
                </a:lnTo>
                <a:lnTo>
                  <a:pt x="158" y="772"/>
                </a:lnTo>
                <a:lnTo>
                  <a:pt x="150" y="775"/>
                </a:lnTo>
                <a:lnTo>
                  <a:pt x="144" y="776"/>
                </a:lnTo>
                <a:lnTo>
                  <a:pt x="137" y="776"/>
                </a:lnTo>
                <a:lnTo>
                  <a:pt x="137" y="776"/>
                </a:lnTo>
                <a:lnTo>
                  <a:pt x="129" y="776"/>
                </a:lnTo>
                <a:lnTo>
                  <a:pt x="123" y="775"/>
                </a:lnTo>
                <a:lnTo>
                  <a:pt x="116" y="772"/>
                </a:lnTo>
                <a:lnTo>
                  <a:pt x="109" y="769"/>
                </a:lnTo>
                <a:lnTo>
                  <a:pt x="96" y="760"/>
                </a:lnTo>
                <a:lnTo>
                  <a:pt x="84" y="746"/>
                </a:lnTo>
                <a:lnTo>
                  <a:pt x="71" y="731"/>
                </a:lnTo>
                <a:lnTo>
                  <a:pt x="61" y="711"/>
                </a:lnTo>
                <a:lnTo>
                  <a:pt x="50" y="688"/>
                </a:lnTo>
                <a:lnTo>
                  <a:pt x="40" y="662"/>
                </a:lnTo>
                <a:lnTo>
                  <a:pt x="32" y="635"/>
                </a:lnTo>
                <a:lnTo>
                  <a:pt x="24" y="606"/>
                </a:lnTo>
                <a:lnTo>
                  <a:pt x="17" y="573"/>
                </a:lnTo>
                <a:lnTo>
                  <a:pt x="11" y="539"/>
                </a:lnTo>
                <a:lnTo>
                  <a:pt x="6" y="504"/>
                </a:lnTo>
                <a:lnTo>
                  <a:pt x="3" y="466"/>
                </a:lnTo>
                <a:lnTo>
                  <a:pt x="2" y="428"/>
                </a:lnTo>
                <a:lnTo>
                  <a:pt x="0" y="389"/>
                </a:lnTo>
                <a:lnTo>
                  <a:pt x="0" y="389"/>
                </a:lnTo>
                <a:lnTo>
                  <a:pt x="2" y="348"/>
                </a:lnTo>
                <a:lnTo>
                  <a:pt x="3" y="310"/>
                </a:lnTo>
                <a:lnTo>
                  <a:pt x="6" y="272"/>
                </a:lnTo>
                <a:lnTo>
                  <a:pt x="11" y="237"/>
                </a:lnTo>
                <a:lnTo>
                  <a:pt x="17" y="203"/>
                </a:lnTo>
                <a:lnTo>
                  <a:pt x="24" y="170"/>
                </a:lnTo>
                <a:lnTo>
                  <a:pt x="32" y="141"/>
                </a:lnTo>
                <a:lnTo>
                  <a:pt x="40" y="114"/>
                </a:lnTo>
                <a:lnTo>
                  <a:pt x="50" y="88"/>
                </a:lnTo>
                <a:lnTo>
                  <a:pt x="61" y="65"/>
                </a:lnTo>
                <a:lnTo>
                  <a:pt x="71" y="47"/>
                </a:lnTo>
                <a:lnTo>
                  <a:pt x="84" y="30"/>
                </a:lnTo>
                <a:lnTo>
                  <a:pt x="96" y="16"/>
                </a:lnTo>
                <a:lnTo>
                  <a:pt x="109" y="7"/>
                </a:lnTo>
                <a:lnTo>
                  <a:pt x="116" y="4"/>
                </a:lnTo>
                <a:lnTo>
                  <a:pt x="123" y="1"/>
                </a:lnTo>
                <a:lnTo>
                  <a:pt x="129" y="0"/>
                </a:lnTo>
                <a:lnTo>
                  <a:pt x="137" y="0"/>
                </a:lnTo>
                <a:lnTo>
                  <a:pt x="137" y="0"/>
                </a:lnTo>
                <a:lnTo>
                  <a:pt x="144" y="0"/>
                </a:lnTo>
                <a:lnTo>
                  <a:pt x="150" y="1"/>
                </a:lnTo>
                <a:lnTo>
                  <a:pt x="158" y="4"/>
                </a:lnTo>
                <a:lnTo>
                  <a:pt x="164" y="7"/>
                </a:lnTo>
                <a:lnTo>
                  <a:pt x="178" y="16"/>
                </a:lnTo>
                <a:lnTo>
                  <a:pt x="190" y="30"/>
                </a:lnTo>
                <a:lnTo>
                  <a:pt x="202" y="47"/>
                </a:lnTo>
                <a:lnTo>
                  <a:pt x="213" y="65"/>
                </a:lnTo>
                <a:lnTo>
                  <a:pt x="223" y="88"/>
                </a:lnTo>
                <a:lnTo>
                  <a:pt x="234" y="114"/>
                </a:lnTo>
                <a:lnTo>
                  <a:pt x="243" y="141"/>
                </a:lnTo>
                <a:lnTo>
                  <a:pt x="251" y="170"/>
                </a:lnTo>
                <a:lnTo>
                  <a:pt x="257" y="203"/>
                </a:lnTo>
                <a:lnTo>
                  <a:pt x="263" y="237"/>
                </a:lnTo>
                <a:lnTo>
                  <a:pt x="268" y="272"/>
                </a:lnTo>
                <a:lnTo>
                  <a:pt x="271" y="310"/>
                </a:lnTo>
                <a:lnTo>
                  <a:pt x="274" y="348"/>
                </a:lnTo>
                <a:lnTo>
                  <a:pt x="274" y="389"/>
                </a:lnTo>
                <a:lnTo>
                  <a:pt x="274" y="389"/>
                </a:lnTo>
                <a:close/>
              </a:path>
            </a:pathLst>
          </a:custGeom>
          <a:solidFill>
            <a:srgbClr val="F737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7"/>
          <p:cNvSpPr/>
          <p:nvPr/>
        </p:nvSpPr>
        <p:spPr bwMode="auto">
          <a:xfrm>
            <a:off x="9405510" y="2467590"/>
            <a:ext cx="165593" cy="468506"/>
          </a:xfrm>
          <a:custGeom>
            <a:avLst/>
            <a:gdLst>
              <a:gd name="T0" fmla="*/ 123 w 123"/>
              <a:gd name="T1" fmla="*/ 175 h 348"/>
              <a:gd name="T2" fmla="*/ 123 w 123"/>
              <a:gd name="T3" fmla="*/ 175 h 348"/>
              <a:gd name="T4" fmla="*/ 122 w 123"/>
              <a:gd name="T5" fmla="*/ 210 h 348"/>
              <a:gd name="T6" fmla="*/ 119 w 123"/>
              <a:gd name="T7" fmla="*/ 242 h 348"/>
              <a:gd name="T8" fmla="*/ 113 w 123"/>
              <a:gd name="T9" fmla="*/ 272 h 348"/>
              <a:gd name="T10" fmla="*/ 105 w 123"/>
              <a:gd name="T11" fmla="*/ 298 h 348"/>
              <a:gd name="T12" fmla="*/ 96 w 123"/>
              <a:gd name="T13" fmla="*/ 319 h 348"/>
              <a:gd name="T14" fmla="*/ 91 w 123"/>
              <a:gd name="T15" fmla="*/ 327 h 348"/>
              <a:gd name="T16" fmla="*/ 85 w 123"/>
              <a:gd name="T17" fmla="*/ 334 h 348"/>
              <a:gd name="T18" fmla="*/ 81 w 123"/>
              <a:gd name="T19" fmla="*/ 340 h 348"/>
              <a:gd name="T20" fmla="*/ 75 w 123"/>
              <a:gd name="T21" fmla="*/ 345 h 348"/>
              <a:gd name="T22" fmla="*/ 69 w 123"/>
              <a:gd name="T23" fmla="*/ 348 h 348"/>
              <a:gd name="T24" fmla="*/ 63 w 123"/>
              <a:gd name="T25" fmla="*/ 348 h 348"/>
              <a:gd name="T26" fmla="*/ 63 w 123"/>
              <a:gd name="T27" fmla="*/ 348 h 348"/>
              <a:gd name="T28" fmla="*/ 56 w 123"/>
              <a:gd name="T29" fmla="*/ 348 h 348"/>
              <a:gd name="T30" fmla="*/ 50 w 123"/>
              <a:gd name="T31" fmla="*/ 345 h 348"/>
              <a:gd name="T32" fmla="*/ 44 w 123"/>
              <a:gd name="T33" fmla="*/ 340 h 348"/>
              <a:gd name="T34" fmla="*/ 38 w 123"/>
              <a:gd name="T35" fmla="*/ 334 h 348"/>
              <a:gd name="T36" fmla="*/ 32 w 123"/>
              <a:gd name="T37" fmla="*/ 327 h 348"/>
              <a:gd name="T38" fmla="*/ 28 w 123"/>
              <a:gd name="T39" fmla="*/ 319 h 348"/>
              <a:gd name="T40" fmla="*/ 18 w 123"/>
              <a:gd name="T41" fmla="*/ 298 h 348"/>
              <a:gd name="T42" fmla="*/ 11 w 123"/>
              <a:gd name="T43" fmla="*/ 272 h 348"/>
              <a:gd name="T44" fmla="*/ 6 w 123"/>
              <a:gd name="T45" fmla="*/ 242 h 348"/>
              <a:gd name="T46" fmla="*/ 2 w 123"/>
              <a:gd name="T47" fmla="*/ 210 h 348"/>
              <a:gd name="T48" fmla="*/ 0 w 123"/>
              <a:gd name="T49" fmla="*/ 175 h 348"/>
              <a:gd name="T50" fmla="*/ 0 w 123"/>
              <a:gd name="T51" fmla="*/ 175 h 348"/>
              <a:gd name="T52" fmla="*/ 2 w 123"/>
              <a:gd name="T53" fmla="*/ 138 h 348"/>
              <a:gd name="T54" fmla="*/ 6 w 123"/>
              <a:gd name="T55" fmla="*/ 106 h 348"/>
              <a:gd name="T56" fmla="*/ 11 w 123"/>
              <a:gd name="T57" fmla="*/ 76 h 348"/>
              <a:gd name="T58" fmla="*/ 18 w 123"/>
              <a:gd name="T59" fmla="*/ 50 h 348"/>
              <a:gd name="T60" fmla="*/ 28 w 123"/>
              <a:gd name="T61" fmla="*/ 30 h 348"/>
              <a:gd name="T62" fmla="*/ 32 w 123"/>
              <a:gd name="T63" fmla="*/ 21 h 348"/>
              <a:gd name="T64" fmla="*/ 38 w 123"/>
              <a:gd name="T65" fmla="*/ 14 h 348"/>
              <a:gd name="T66" fmla="*/ 44 w 123"/>
              <a:gd name="T67" fmla="*/ 8 h 348"/>
              <a:gd name="T68" fmla="*/ 50 w 123"/>
              <a:gd name="T69" fmla="*/ 3 h 348"/>
              <a:gd name="T70" fmla="*/ 56 w 123"/>
              <a:gd name="T71" fmla="*/ 1 h 348"/>
              <a:gd name="T72" fmla="*/ 63 w 123"/>
              <a:gd name="T73" fmla="*/ 0 h 348"/>
              <a:gd name="T74" fmla="*/ 63 w 123"/>
              <a:gd name="T75" fmla="*/ 0 h 348"/>
              <a:gd name="T76" fmla="*/ 69 w 123"/>
              <a:gd name="T77" fmla="*/ 1 h 348"/>
              <a:gd name="T78" fmla="*/ 75 w 123"/>
              <a:gd name="T79" fmla="*/ 3 h 348"/>
              <a:gd name="T80" fmla="*/ 81 w 123"/>
              <a:gd name="T81" fmla="*/ 8 h 348"/>
              <a:gd name="T82" fmla="*/ 85 w 123"/>
              <a:gd name="T83" fmla="*/ 14 h 348"/>
              <a:gd name="T84" fmla="*/ 91 w 123"/>
              <a:gd name="T85" fmla="*/ 21 h 348"/>
              <a:gd name="T86" fmla="*/ 96 w 123"/>
              <a:gd name="T87" fmla="*/ 30 h 348"/>
              <a:gd name="T88" fmla="*/ 105 w 123"/>
              <a:gd name="T89" fmla="*/ 50 h 348"/>
              <a:gd name="T90" fmla="*/ 113 w 123"/>
              <a:gd name="T91" fmla="*/ 76 h 348"/>
              <a:gd name="T92" fmla="*/ 119 w 123"/>
              <a:gd name="T93" fmla="*/ 106 h 348"/>
              <a:gd name="T94" fmla="*/ 122 w 123"/>
              <a:gd name="T95" fmla="*/ 138 h 348"/>
              <a:gd name="T96" fmla="*/ 123 w 123"/>
              <a:gd name="T97" fmla="*/ 175 h 348"/>
              <a:gd name="T98" fmla="*/ 123 w 123"/>
              <a:gd name="T99" fmla="*/ 1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348">
                <a:moveTo>
                  <a:pt x="123" y="175"/>
                </a:moveTo>
                <a:lnTo>
                  <a:pt x="123" y="175"/>
                </a:lnTo>
                <a:lnTo>
                  <a:pt x="122" y="210"/>
                </a:lnTo>
                <a:lnTo>
                  <a:pt x="119" y="242"/>
                </a:lnTo>
                <a:lnTo>
                  <a:pt x="113" y="272"/>
                </a:lnTo>
                <a:lnTo>
                  <a:pt x="105" y="298"/>
                </a:lnTo>
                <a:lnTo>
                  <a:pt x="96" y="319"/>
                </a:lnTo>
                <a:lnTo>
                  <a:pt x="91" y="327"/>
                </a:lnTo>
                <a:lnTo>
                  <a:pt x="85" y="334"/>
                </a:lnTo>
                <a:lnTo>
                  <a:pt x="81" y="340"/>
                </a:lnTo>
                <a:lnTo>
                  <a:pt x="75" y="345"/>
                </a:lnTo>
                <a:lnTo>
                  <a:pt x="69" y="348"/>
                </a:lnTo>
                <a:lnTo>
                  <a:pt x="63" y="348"/>
                </a:lnTo>
                <a:lnTo>
                  <a:pt x="63" y="348"/>
                </a:lnTo>
                <a:lnTo>
                  <a:pt x="56" y="348"/>
                </a:lnTo>
                <a:lnTo>
                  <a:pt x="50" y="345"/>
                </a:lnTo>
                <a:lnTo>
                  <a:pt x="44" y="340"/>
                </a:lnTo>
                <a:lnTo>
                  <a:pt x="38" y="334"/>
                </a:lnTo>
                <a:lnTo>
                  <a:pt x="32" y="327"/>
                </a:lnTo>
                <a:lnTo>
                  <a:pt x="28" y="319"/>
                </a:lnTo>
                <a:lnTo>
                  <a:pt x="18" y="298"/>
                </a:lnTo>
                <a:lnTo>
                  <a:pt x="11" y="272"/>
                </a:lnTo>
                <a:lnTo>
                  <a:pt x="6" y="242"/>
                </a:lnTo>
                <a:lnTo>
                  <a:pt x="2" y="210"/>
                </a:lnTo>
                <a:lnTo>
                  <a:pt x="0" y="175"/>
                </a:lnTo>
                <a:lnTo>
                  <a:pt x="0" y="175"/>
                </a:lnTo>
                <a:lnTo>
                  <a:pt x="2" y="138"/>
                </a:lnTo>
                <a:lnTo>
                  <a:pt x="6" y="106"/>
                </a:lnTo>
                <a:lnTo>
                  <a:pt x="11" y="76"/>
                </a:lnTo>
                <a:lnTo>
                  <a:pt x="18" y="50"/>
                </a:lnTo>
                <a:lnTo>
                  <a:pt x="28" y="30"/>
                </a:lnTo>
                <a:lnTo>
                  <a:pt x="32" y="21"/>
                </a:lnTo>
                <a:lnTo>
                  <a:pt x="38" y="14"/>
                </a:lnTo>
                <a:lnTo>
                  <a:pt x="44" y="8"/>
                </a:lnTo>
                <a:lnTo>
                  <a:pt x="50" y="3"/>
                </a:lnTo>
                <a:lnTo>
                  <a:pt x="56" y="1"/>
                </a:lnTo>
                <a:lnTo>
                  <a:pt x="63" y="0"/>
                </a:lnTo>
                <a:lnTo>
                  <a:pt x="63" y="0"/>
                </a:lnTo>
                <a:lnTo>
                  <a:pt x="69" y="1"/>
                </a:lnTo>
                <a:lnTo>
                  <a:pt x="75" y="3"/>
                </a:lnTo>
                <a:lnTo>
                  <a:pt x="81" y="8"/>
                </a:lnTo>
                <a:lnTo>
                  <a:pt x="85" y="14"/>
                </a:lnTo>
                <a:lnTo>
                  <a:pt x="91" y="21"/>
                </a:lnTo>
                <a:lnTo>
                  <a:pt x="96" y="30"/>
                </a:lnTo>
                <a:lnTo>
                  <a:pt x="105" y="50"/>
                </a:lnTo>
                <a:lnTo>
                  <a:pt x="113" y="76"/>
                </a:lnTo>
                <a:lnTo>
                  <a:pt x="119" y="106"/>
                </a:lnTo>
                <a:lnTo>
                  <a:pt x="122" y="138"/>
                </a:lnTo>
                <a:lnTo>
                  <a:pt x="123" y="175"/>
                </a:lnTo>
                <a:lnTo>
                  <a:pt x="123" y="175"/>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64"/>
          <p:cNvSpPr>
            <a:spLocks noEditPoints="1"/>
          </p:cNvSpPr>
          <p:nvPr/>
        </p:nvSpPr>
        <p:spPr bwMode="auto">
          <a:xfrm>
            <a:off x="2371184" y="4695688"/>
            <a:ext cx="790268" cy="790268"/>
          </a:xfrm>
          <a:custGeom>
            <a:avLst/>
            <a:gdLst>
              <a:gd name="T0" fmla="*/ 263 w 587"/>
              <a:gd name="T1" fmla="*/ 2 h 587"/>
              <a:gd name="T2" fmla="*/ 180 w 587"/>
              <a:gd name="T3" fmla="*/ 23 h 587"/>
              <a:gd name="T4" fmla="*/ 107 w 587"/>
              <a:gd name="T5" fmla="*/ 67 h 587"/>
              <a:gd name="T6" fmla="*/ 51 w 587"/>
              <a:gd name="T7" fmla="*/ 130 h 587"/>
              <a:gd name="T8" fmla="*/ 14 w 587"/>
              <a:gd name="T9" fmla="*/ 206 h 587"/>
              <a:gd name="T10" fmla="*/ 0 w 587"/>
              <a:gd name="T11" fmla="*/ 294 h 587"/>
              <a:gd name="T12" fmla="*/ 7 w 587"/>
              <a:gd name="T13" fmla="*/ 353 h 587"/>
              <a:gd name="T14" fmla="*/ 35 w 587"/>
              <a:gd name="T15" fmla="*/ 434 h 587"/>
              <a:gd name="T16" fmla="*/ 86 w 587"/>
              <a:gd name="T17" fmla="*/ 500 h 587"/>
              <a:gd name="T18" fmla="*/ 154 w 587"/>
              <a:gd name="T19" fmla="*/ 552 h 587"/>
              <a:gd name="T20" fmla="*/ 235 w 587"/>
              <a:gd name="T21" fmla="*/ 581 h 587"/>
              <a:gd name="T22" fmla="*/ 294 w 587"/>
              <a:gd name="T23" fmla="*/ 587 h 587"/>
              <a:gd name="T24" fmla="*/ 382 w 587"/>
              <a:gd name="T25" fmla="*/ 573 h 587"/>
              <a:gd name="T26" fmla="*/ 458 w 587"/>
              <a:gd name="T27" fmla="*/ 537 h 587"/>
              <a:gd name="T28" fmla="*/ 520 w 587"/>
              <a:gd name="T29" fmla="*/ 481 h 587"/>
              <a:gd name="T30" fmla="*/ 564 w 587"/>
              <a:gd name="T31" fmla="*/ 408 h 587"/>
              <a:gd name="T32" fmla="*/ 586 w 587"/>
              <a:gd name="T33" fmla="*/ 324 h 587"/>
              <a:gd name="T34" fmla="*/ 586 w 587"/>
              <a:gd name="T35" fmla="*/ 263 h 587"/>
              <a:gd name="T36" fmla="*/ 564 w 587"/>
              <a:gd name="T37" fmla="*/ 180 h 587"/>
              <a:gd name="T38" fmla="*/ 520 w 587"/>
              <a:gd name="T39" fmla="*/ 107 h 587"/>
              <a:gd name="T40" fmla="*/ 458 w 587"/>
              <a:gd name="T41" fmla="*/ 50 h 587"/>
              <a:gd name="T42" fmla="*/ 382 w 587"/>
              <a:gd name="T43" fmla="*/ 12 h 587"/>
              <a:gd name="T44" fmla="*/ 294 w 587"/>
              <a:gd name="T45" fmla="*/ 0 h 587"/>
              <a:gd name="T46" fmla="*/ 294 w 587"/>
              <a:gd name="T47" fmla="*/ 557 h 587"/>
              <a:gd name="T48" fmla="*/ 216 w 587"/>
              <a:gd name="T49" fmla="*/ 544 h 587"/>
              <a:gd name="T50" fmla="*/ 146 w 587"/>
              <a:gd name="T51" fmla="*/ 511 h 587"/>
              <a:gd name="T52" fmla="*/ 90 w 587"/>
              <a:gd name="T53" fmla="*/ 461 h 587"/>
              <a:gd name="T54" fmla="*/ 51 w 587"/>
              <a:gd name="T55" fmla="*/ 396 h 587"/>
              <a:gd name="T56" fmla="*/ 32 w 587"/>
              <a:gd name="T57" fmla="*/ 321 h 587"/>
              <a:gd name="T58" fmla="*/ 32 w 587"/>
              <a:gd name="T59" fmla="*/ 266 h 587"/>
              <a:gd name="T60" fmla="*/ 51 w 587"/>
              <a:gd name="T61" fmla="*/ 192 h 587"/>
              <a:gd name="T62" fmla="*/ 90 w 587"/>
              <a:gd name="T63" fmla="*/ 126 h 587"/>
              <a:gd name="T64" fmla="*/ 146 w 587"/>
              <a:gd name="T65" fmla="*/ 75 h 587"/>
              <a:gd name="T66" fmla="*/ 216 w 587"/>
              <a:gd name="T67" fmla="*/ 41 h 587"/>
              <a:gd name="T68" fmla="*/ 294 w 587"/>
              <a:gd name="T69" fmla="*/ 31 h 587"/>
              <a:gd name="T70" fmla="*/ 347 w 587"/>
              <a:gd name="T71" fmla="*/ 35 h 587"/>
              <a:gd name="T72" fmla="*/ 420 w 587"/>
              <a:gd name="T73" fmla="*/ 63 h 587"/>
              <a:gd name="T74" fmla="*/ 479 w 587"/>
              <a:gd name="T75" fmla="*/ 107 h 587"/>
              <a:gd name="T76" fmla="*/ 525 w 587"/>
              <a:gd name="T77" fmla="*/ 168 h 587"/>
              <a:gd name="T78" fmla="*/ 552 w 587"/>
              <a:gd name="T79" fmla="*/ 240 h 587"/>
              <a:gd name="T80" fmla="*/ 557 w 587"/>
              <a:gd name="T81" fmla="*/ 294 h 587"/>
              <a:gd name="T82" fmla="*/ 545 w 587"/>
              <a:gd name="T83" fmla="*/ 371 h 587"/>
              <a:gd name="T84" fmla="*/ 513 w 587"/>
              <a:gd name="T85" fmla="*/ 441 h 587"/>
              <a:gd name="T86" fmla="*/ 461 w 587"/>
              <a:gd name="T87" fmla="*/ 496 h 587"/>
              <a:gd name="T88" fmla="*/ 396 w 587"/>
              <a:gd name="T89" fmla="*/ 535 h 587"/>
              <a:gd name="T90" fmla="*/ 321 w 587"/>
              <a:gd name="T91" fmla="*/ 55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7" h="587">
                <a:moveTo>
                  <a:pt x="294" y="0"/>
                </a:moveTo>
                <a:lnTo>
                  <a:pt x="294" y="0"/>
                </a:lnTo>
                <a:lnTo>
                  <a:pt x="263" y="2"/>
                </a:lnTo>
                <a:lnTo>
                  <a:pt x="235" y="6"/>
                </a:lnTo>
                <a:lnTo>
                  <a:pt x="207" y="12"/>
                </a:lnTo>
                <a:lnTo>
                  <a:pt x="180" y="23"/>
                </a:lnTo>
                <a:lnTo>
                  <a:pt x="154" y="35"/>
                </a:lnTo>
                <a:lnTo>
                  <a:pt x="130" y="50"/>
                </a:lnTo>
                <a:lnTo>
                  <a:pt x="107" y="67"/>
                </a:lnTo>
                <a:lnTo>
                  <a:pt x="86" y="85"/>
                </a:lnTo>
                <a:lnTo>
                  <a:pt x="67" y="107"/>
                </a:lnTo>
                <a:lnTo>
                  <a:pt x="51" y="130"/>
                </a:lnTo>
                <a:lnTo>
                  <a:pt x="35" y="154"/>
                </a:lnTo>
                <a:lnTo>
                  <a:pt x="23" y="180"/>
                </a:lnTo>
                <a:lnTo>
                  <a:pt x="14" y="206"/>
                </a:lnTo>
                <a:lnTo>
                  <a:pt x="7" y="234"/>
                </a:lnTo>
                <a:lnTo>
                  <a:pt x="2" y="263"/>
                </a:lnTo>
                <a:lnTo>
                  <a:pt x="0" y="294"/>
                </a:lnTo>
                <a:lnTo>
                  <a:pt x="0" y="294"/>
                </a:lnTo>
                <a:lnTo>
                  <a:pt x="2" y="324"/>
                </a:lnTo>
                <a:lnTo>
                  <a:pt x="7" y="353"/>
                </a:lnTo>
                <a:lnTo>
                  <a:pt x="14" y="380"/>
                </a:lnTo>
                <a:lnTo>
                  <a:pt x="23" y="408"/>
                </a:lnTo>
                <a:lnTo>
                  <a:pt x="35" y="434"/>
                </a:lnTo>
                <a:lnTo>
                  <a:pt x="51" y="458"/>
                </a:lnTo>
                <a:lnTo>
                  <a:pt x="67" y="481"/>
                </a:lnTo>
                <a:lnTo>
                  <a:pt x="86" y="500"/>
                </a:lnTo>
                <a:lnTo>
                  <a:pt x="107" y="520"/>
                </a:lnTo>
                <a:lnTo>
                  <a:pt x="130" y="537"/>
                </a:lnTo>
                <a:lnTo>
                  <a:pt x="154" y="552"/>
                </a:lnTo>
                <a:lnTo>
                  <a:pt x="180" y="564"/>
                </a:lnTo>
                <a:lnTo>
                  <a:pt x="207" y="573"/>
                </a:lnTo>
                <a:lnTo>
                  <a:pt x="235" y="581"/>
                </a:lnTo>
                <a:lnTo>
                  <a:pt x="263" y="586"/>
                </a:lnTo>
                <a:lnTo>
                  <a:pt x="294" y="587"/>
                </a:lnTo>
                <a:lnTo>
                  <a:pt x="294" y="587"/>
                </a:lnTo>
                <a:lnTo>
                  <a:pt x="324" y="586"/>
                </a:lnTo>
                <a:lnTo>
                  <a:pt x="353" y="581"/>
                </a:lnTo>
                <a:lnTo>
                  <a:pt x="382" y="573"/>
                </a:lnTo>
                <a:lnTo>
                  <a:pt x="408" y="564"/>
                </a:lnTo>
                <a:lnTo>
                  <a:pt x="434" y="552"/>
                </a:lnTo>
                <a:lnTo>
                  <a:pt x="458" y="537"/>
                </a:lnTo>
                <a:lnTo>
                  <a:pt x="481" y="520"/>
                </a:lnTo>
                <a:lnTo>
                  <a:pt x="502" y="500"/>
                </a:lnTo>
                <a:lnTo>
                  <a:pt x="520" y="481"/>
                </a:lnTo>
                <a:lnTo>
                  <a:pt x="537" y="458"/>
                </a:lnTo>
                <a:lnTo>
                  <a:pt x="552" y="434"/>
                </a:lnTo>
                <a:lnTo>
                  <a:pt x="564" y="408"/>
                </a:lnTo>
                <a:lnTo>
                  <a:pt x="575" y="380"/>
                </a:lnTo>
                <a:lnTo>
                  <a:pt x="581" y="353"/>
                </a:lnTo>
                <a:lnTo>
                  <a:pt x="586" y="324"/>
                </a:lnTo>
                <a:lnTo>
                  <a:pt x="587" y="294"/>
                </a:lnTo>
                <a:lnTo>
                  <a:pt x="587" y="294"/>
                </a:lnTo>
                <a:lnTo>
                  <a:pt x="586" y="263"/>
                </a:lnTo>
                <a:lnTo>
                  <a:pt x="581" y="234"/>
                </a:lnTo>
                <a:lnTo>
                  <a:pt x="575" y="206"/>
                </a:lnTo>
                <a:lnTo>
                  <a:pt x="564" y="180"/>
                </a:lnTo>
                <a:lnTo>
                  <a:pt x="552" y="154"/>
                </a:lnTo>
                <a:lnTo>
                  <a:pt x="537" y="130"/>
                </a:lnTo>
                <a:lnTo>
                  <a:pt x="520" y="107"/>
                </a:lnTo>
                <a:lnTo>
                  <a:pt x="502" y="85"/>
                </a:lnTo>
                <a:lnTo>
                  <a:pt x="481" y="67"/>
                </a:lnTo>
                <a:lnTo>
                  <a:pt x="458" y="50"/>
                </a:lnTo>
                <a:lnTo>
                  <a:pt x="434" y="35"/>
                </a:lnTo>
                <a:lnTo>
                  <a:pt x="408" y="23"/>
                </a:lnTo>
                <a:lnTo>
                  <a:pt x="382" y="12"/>
                </a:lnTo>
                <a:lnTo>
                  <a:pt x="353" y="6"/>
                </a:lnTo>
                <a:lnTo>
                  <a:pt x="324" y="2"/>
                </a:lnTo>
                <a:lnTo>
                  <a:pt x="294" y="0"/>
                </a:lnTo>
                <a:lnTo>
                  <a:pt x="294" y="0"/>
                </a:lnTo>
                <a:close/>
                <a:moveTo>
                  <a:pt x="294" y="557"/>
                </a:moveTo>
                <a:lnTo>
                  <a:pt x="294" y="557"/>
                </a:lnTo>
                <a:lnTo>
                  <a:pt x="267" y="555"/>
                </a:lnTo>
                <a:lnTo>
                  <a:pt x="241" y="552"/>
                </a:lnTo>
                <a:lnTo>
                  <a:pt x="216" y="544"/>
                </a:lnTo>
                <a:lnTo>
                  <a:pt x="192" y="535"/>
                </a:lnTo>
                <a:lnTo>
                  <a:pt x="169" y="525"/>
                </a:lnTo>
                <a:lnTo>
                  <a:pt x="146" y="511"/>
                </a:lnTo>
                <a:lnTo>
                  <a:pt x="127" y="496"/>
                </a:lnTo>
                <a:lnTo>
                  <a:pt x="108" y="479"/>
                </a:lnTo>
                <a:lnTo>
                  <a:pt x="90" y="461"/>
                </a:lnTo>
                <a:lnTo>
                  <a:pt x="75" y="441"/>
                </a:lnTo>
                <a:lnTo>
                  <a:pt x="63" y="418"/>
                </a:lnTo>
                <a:lnTo>
                  <a:pt x="51" y="396"/>
                </a:lnTo>
                <a:lnTo>
                  <a:pt x="43" y="371"/>
                </a:lnTo>
                <a:lnTo>
                  <a:pt x="35" y="347"/>
                </a:lnTo>
                <a:lnTo>
                  <a:pt x="32" y="321"/>
                </a:lnTo>
                <a:lnTo>
                  <a:pt x="31" y="294"/>
                </a:lnTo>
                <a:lnTo>
                  <a:pt x="31" y="294"/>
                </a:lnTo>
                <a:lnTo>
                  <a:pt x="32" y="266"/>
                </a:lnTo>
                <a:lnTo>
                  <a:pt x="35" y="240"/>
                </a:lnTo>
                <a:lnTo>
                  <a:pt x="43" y="215"/>
                </a:lnTo>
                <a:lnTo>
                  <a:pt x="51" y="192"/>
                </a:lnTo>
                <a:lnTo>
                  <a:pt x="63" y="168"/>
                </a:lnTo>
                <a:lnTo>
                  <a:pt x="75" y="146"/>
                </a:lnTo>
                <a:lnTo>
                  <a:pt x="90" y="126"/>
                </a:lnTo>
                <a:lnTo>
                  <a:pt x="108" y="107"/>
                </a:lnTo>
                <a:lnTo>
                  <a:pt x="127" y="90"/>
                </a:lnTo>
                <a:lnTo>
                  <a:pt x="146" y="75"/>
                </a:lnTo>
                <a:lnTo>
                  <a:pt x="169" y="63"/>
                </a:lnTo>
                <a:lnTo>
                  <a:pt x="192" y="50"/>
                </a:lnTo>
                <a:lnTo>
                  <a:pt x="216" y="41"/>
                </a:lnTo>
                <a:lnTo>
                  <a:pt x="241" y="35"/>
                </a:lnTo>
                <a:lnTo>
                  <a:pt x="267" y="32"/>
                </a:lnTo>
                <a:lnTo>
                  <a:pt x="294" y="31"/>
                </a:lnTo>
                <a:lnTo>
                  <a:pt x="294" y="31"/>
                </a:lnTo>
                <a:lnTo>
                  <a:pt x="321" y="32"/>
                </a:lnTo>
                <a:lnTo>
                  <a:pt x="347" y="35"/>
                </a:lnTo>
                <a:lnTo>
                  <a:pt x="373" y="41"/>
                </a:lnTo>
                <a:lnTo>
                  <a:pt x="396" y="50"/>
                </a:lnTo>
                <a:lnTo>
                  <a:pt x="420" y="63"/>
                </a:lnTo>
                <a:lnTo>
                  <a:pt x="441" y="75"/>
                </a:lnTo>
                <a:lnTo>
                  <a:pt x="461" y="90"/>
                </a:lnTo>
                <a:lnTo>
                  <a:pt x="479" y="107"/>
                </a:lnTo>
                <a:lnTo>
                  <a:pt x="498" y="126"/>
                </a:lnTo>
                <a:lnTo>
                  <a:pt x="513" y="146"/>
                </a:lnTo>
                <a:lnTo>
                  <a:pt x="525" y="168"/>
                </a:lnTo>
                <a:lnTo>
                  <a:pt x="537" y="192"/>
                </a:lnTo>
                <a:lnTo>
                  <a:pt x="545" y="215"/>
                </a:lnTo>
                <a:lnTo>
                  <a:pt x="552" y="240"/>
                </a:lnTo>
                <a:lnTo>
                  <a:pt x="555" y="266"/>
                </a:lnTo>
                <a:lnTo>
                  <a:pt x="557" y="294"/>
                </a:lnTo>
                <a:lnTo>
                  <a:pt x="557" y="294"/>
                </a:lnTo>
                <a:lnTo>
                  <a:pt x="555" y="321"/>
                </a:lnTo>
                <a:lnTo>
                  <a:pt x="552" y="347"/>
                </a:lnTo>
                <a:lnTo>
                  <a:pt x="545" y="371"/>
                </a:lnTo>
                <a:lnTo>
                  <a:pt x="537" y="396"/>
                </a:lnTo>
                <a:lnTo>
                  <a:pt x="525" y="418"/>
                </a:lnTo>
                <a:lnTo>
                  <a:pt x="513" y="441"/>
                </a:lnTo>
                <a:lnTo>
                  <a:pt x="498" y="461"/>
                </a:lnTo>
                <a:lnTo>
                  <a:pt x="479" y="479"/>
                </a:lnTo>
                <a:lnTo>
                  <a:pt x="461" y="496"/>
                </a:lnTo>
                <a:lnTo>
                  <a:pt x="441" y="511"/>
                </a:lnTo>
                <a:lnTo>
                  <a:pt x="420" y="525"/>
                </a:lnTo>
                <a:lnTo>
                  <a:pt x="396" y="535"/>
                </a:lnTo>
                <a:lnTo>
                  <a:pt x="373" y="544"/>
                </a:lnTo>
                <a:lnTo>
                  <a:pt x="347" y="552"/>
                </a:lnTo>
                <a:lnTo>
                  <a:pt x="321" y="555"/>
                </a:lnTo>
                <a:lnTo>
                  <a:pt x="294" y="557"/>
                </a:lnTo>
                <a:lnTo>
                  <a:pt x="294" y="55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176" name="Freeform 265"/>
          <p:cNvSpPr>
            <a:spLocks noEditPoints="1"/>
          </p:cNvSpPr>
          <p:nvPr/>
        </p:nvSpPr>
        <p:spPr bwMode="auto">
          <a:xfrm>
            <a:off x="4184627" y="4442587"/>
            <a:ext cx="790268" cy="791614"/>
          </a:xfrm>
          <a:custGeom>
            <a:avLst/>
            <a:gdLst>
              <a:gd name="T0" fmla="*/ 263 w 587"/>
              <a:gd name="T1" fmla="*/ 1 h 588"/>
              <a:gd name="T2" fmla="*/ 180 w 587"/>
              <a:gd name="T3" fmla="*/ 24 h 588"/>
              <a:gd name="T4" fmla="*/ 107 w 587"/>
              <a:gd name="T5" fmla="*/ 68 h 588"/>
              <a:gd name="T6" fmla="*/ 51 w 587"/>
              <a:gd name="T7" fmla="*/ 131 h 588"/>
              <a:gd name="T8" fmla="*/ 12 w 587"/>
              <a:gd name="T9" fmla="*/ 207 h 588"/>
              <a:gd name="T10" fmla="*/ 0 w 587"/>
              <a:gd name="T11" fmla="*/ 295 h 588"/>
              <a:gd name="T12" fmla="*/ 6 w 587"/>
              <a:gd name="T13" fmla="*/ 354 h 588"/>
              <a:gd name="T14" fmla="*/ 35 w 587"/>
              <a:gd name="T15" fmla="*/ 435 h 588"/>
              <a:gd name="T16" fmla="*/ 85 w 587"/>
              <a:gd name="T17" fmla="*/ 501 h 588"/>
              <a:gd name="T18" fmla="*/ 154 w 587"/>
              <a:gd name="T19" fmla="*/ 553 h 588"/>
              <a:gd name="T20" fmla="*/ 234 w 587"/>
              <a:gd name="T21" fmla="*/ 582 h 588"/>
              <a:gd name="T22" fmla="*/ 294 w 587"/>
              <a:gd name="T23" fmla="*/ 588 h 588"/>
              <a:gd name="T24" fmla="*/ 380 w 587"/>
              <a:gd name="T25" fmla="*/ 574 h 588"/>
              <a:gd name="T26" fmla="*/ 458 w 587"/>
              <a:gd name="T27" fmla="*/ 538 h 588"/>
              <a:gd name="T28" fmla="*/ 520 w 587"/>
              <a:gd name="T29" fmla="*/ 482 h 588"/>
              <a:gd name="T30" fmla="*/ 564 w 587"/>
              <a:gd name="T31" fmla="*/ 409 h 588"/>
              <a:gd name="T32" fmla="*/ 586 w 587"/>
              <a:gd name="T33" fmla="*/ 324 h 588"/>
              <a:gd name="T34" fmla="*/ 586 w 587"/>
              <a:gd name="T35" fmla="*/ 264 h 588"/>
              <a:gd name="T36" fmla="*/ 564 w 587"/>
              <a:gd name="T37" fmla="*/ 179 h 588"/>
              <a:gd name="T38" fmla="*/ 520 w 587"/>
              <a:gd name="T39" fmla="*/ 108 h 588"/>
              <a:gd name="T40" fmla="*/ 458 w 587"/>
              <a:gd name="T41" fmla="*/ 50 h 588"/>
              <a:gd name="T42" fmla="*/ 380 w 587"/>
              <a:gd name="T43" fmla="*/ 13 h 588"/>
              <a:gd name="T44" fmla="*/ 294 w 587"/>
              <a:gd name="T45" fmla="*/ 0 h 588"/>
              <a:gd name="T46" fmla="*/ 294 w 587"/>
              <a:gd name="T47" fmla="*/ 558 h 588"/>
              <a:gd name="T48" fmla="*/ 216 w 587"/>
              <a:gd name="T49" fmla="*/ 546 h 588"/>
              <a:gd name="T50" fmla="*/ 146 w 587"/>
              <a:gd name="T51" fmla="*/ 512 h 588"/>
              <a:gd name="T52" fmla="*/ 90 w 587"/>
              <a:gd name="T53" fmla="*/ 462 h 588"/>
              <a:gd name="T54" fmla="*/ 51 w 587"/>
              <a:gd name="T55" fmla="*/ 397 h 588"/>
              <a:gd name="T56" fmla="*/ 32 w 587"/>
              <a:gd name="T57" fmla="*/ 321 h 588"/>
              <a:gd name="T58" fmla="*/ 32 w 587"/>
              <a:gd name="T59" fmla="*/ 267 h 588"/>
              <a:gd name="T60" fmla="*/ 51 w 587"/>
              <a:gd name="T61" fmla="*/ 191 h 588"/>
              <a:gd name="T62" fmla="*/ 90 w 587"/>
              <a:gd name="T63" fmla="*/ 127 h 588"/>
              <a:gd name="T64" fmla="*/ 146 w 587"/>
              <a:gd name="T65" fmla="*/ 76 h 588"/>
              <a:gd name="T66" fmla="*/ 216 w 587"/>
              <a:gd name="T67" fmla="*/ 42 h 588"/>
              <a:gd name="T68" fmla="*/ 294 w 587"/>
              <a:gd name="T69" fmla="*/ 30 h 588"/>
              <a:gd name="T70" fmla="*/ 347 w 587"/>
              <a:gd name="T71" fmla="*/ 36 h 588"/>
              <a:gd name="T72" fmla="*/ 418 w 587"/>
              <a:gd name="T73" fmla="*/ 62 h 588"/>
              <a:gd name="T74" fmla="*/ 479 w 587"/>
              <a:gd name="T75" fmla="*/ 108 h 588"/>
              <a:gd name="T76" fmla="*/ 525 w 587"/>
              <a:gd name="T77" fmla="*/ 169 h 588"/>
              <a:gd name="T78" fmla="*/ 552 w 587"/>
              <a:gd name="T79" fmla="*/ 242 h 588"/>
              <a:gd name="T80" fmla="*/ 557 w 587"/>
              <a:gd name="T81" fmla="*/ 295 h 588"/>
              <a:gd name="T82" fmla="*/ 545 w 587"/>
              <a:gd name="T83" fmla="*/ 372 h 588"/>
              <a:gd name="T84" fmla="*/ 513 w 587"/>
              <a:gd name="T85" fmla="*/ 441 h 588"/>
              <a:gd name="T86" fmla="*/ 461 w 587"/>
              <a:gd name="T87" fmla="*/ 497 h 588"/>
              <a:gd name="T88" fmla="*/ 396 w 587"/>
              <a:gd name="T89" fmla="*/ 536 h 588"/>
              <a:gd name="T90" fmla="*/ 321 w 587"/>
              <a:gd name="T91" fmla="*/ 55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7" h="588">
                <a:moveTo>
                  <a:pt x="294" y="0"/>
                </a:moveTo>
                <a:lnTo>
                  <a:pt x="294" y="0"/>
                </a:lnTo>
                <a:lnTo>
                  <a:pt x="263" y="1"/>
                </a:lnTo>
                <a:lnTo>
                  <a:pt x="234" y="6"/>
                </a:lnTo>
                <a:lnTo>
                  <a:pt x="207" y="13"/>
                </a:lnTo>
                <a:lnTo>
                  <a:pt x="180" y="24"/>
                </a:lnTo>
                <a:lnTo>
                  <a:pt x="154" y="36"/>
                </a:lnTo>
                <a:lnTo>
                  <a:pt x="130" y="50"/>
                </a:lnTo>
                <a:lnTo>
                  <a:pt x="107" y="68"/>
                </a:lnTo>
                <a:lnTo>
                  <a:pt x="85" y="86"/>
                </a:lnTo>
                <a:lnTo>
                  <a:pt x="67" y="108"/>
                </a:lnTo>
                <a:lnTo>
                  <a:pt x="51" y="131"/>
                </a:lnTo>
                <a:lnTo>
                  <a:pt x="35" y="155"/>
                </a:lnTo>
                <a:lnTo>
                  <a:pt x="23" y="179"/>
                </a:lnTo>
                <a:lnTo>
                  <a:pt x="12" y="207"/>
                </a:lnTo>
                <a:lnTo>
                  <a:pt x="6" y="235"/>
                </a:lnTo>
                <a:lnTo>
                  <a:pt x="2" y="264"/>
                </a:lnTo>
                <a:lnTo>
                  <a:pt x="0" y="295"/>
                </a:lnTo>
                <a:lnTo>
                  <a:pt x="0" y="295"/>
                </a:lnTo>
                <a:lnTo>
                  <a:pt x="2" y="324"/>
                </a:lnTo>
                <a:lnTo>
                  <a:pt x="6" y="354"/>
                </a:lnTo>
                <a:lnTo>
                  <a:pt x="12" y="381"/>
                </a:lnTo>
                <a:lnTo>
                  <a:pt x="23" y="409"/>
                </a:lnTo>
                <a:lnTo>
                  <a:pt x="35" y="435"/>
                </a:lnTo>
                <a:lnTo>
                  <a:pt x="51" y="459"/>
                </a:lnTo>
                <a:lnTo>
                  <a:pt x="67" y="482"/>
                </a:lnTo>
                <a:lnTo>
                  <a:pt x="85" y="501"/>
                </a:lnTo>
                <a:lnTo>
                  <a:pt x="107" y="521"/>
                </a:lnTo>
                <a:lnTo>
                  <a:pt x="130" y="538"/>
                </a:lnTo>
                <a:lnTo>
                  <a:pt x="154" y="553"/>
                </a:lnTo>
                <a:lnTo>
                  <a:pt x="180" y="565"/>
                </a:lnTo>
                <a:lnTo>
                  <a:pt x="207" y="574"/>
                </a:lnTo>
                <a:lnTo>
                  <a:pt x="234" y="582"/>
                </a:lnTo>
                <a:lnTo>
                  <a:pt x="263" y="587"/>
                </a:lnTo>
                <a:lnTo>
                  <a:pt x="294" y="588"/>
                </a:lnTo>
                <a:lnTo>
                  <a:pt x="294" y="588"/>
                </a:lnTo>
                <a:lnTo>
                  <a:pt x="324" y="587"/>
                </a:lnTo>
                <a:lnTo>
                  <a:pt x="353" y="582"/>
                </a:lnTo>
                <a:lnTo>
                  <a:pt x="380" y="574"/>
                </a:lnTo>
                <a:lnTo>
                  <a:pt x="408" y="565"/>
                </a:lnTo>
                <a:lnTo>
                  <a:pt x="434" y="553"/>
                </a:lnTo>
                <a:lnTo>
                  <a:pt x="458" y="538"/>
                </a:lnTo>
                <a:lnTo>
                  <a:pt x="481" y="521"/>
                </a:lnTo>
                <a:lnTo>
                  <a:pt x="502" y="501"/>
                </a:lnTo>
                <a:lnTo>
                  <a:pt x="520" y="482"/>
                </a:lnTo>
                <a:lnTo>
                  <a:pt x="537" y="459"/>
                </a:lnTo>
                <a:lnTo>
                  <a:pt x="552" y="435"/>
                </a:lnTo>
                <a:lnTo>
                  <a:pt x="564" y="409"/>
                </a:lnTo>
                <a:lnTo>
                  <a:pt x="575" y="381"/>
                </a:lnTo>
                <a:lnTo>
                  <a:pt x="581" y="354"/>
                </a:lnTo>
                <a:lnTo>
                  <a:pt x="586" y="324"/>
                </a:lnTo>
                <a:lnTo>
                  <a:pt x="587" y="295"/>
                </a:lnTo>
                <a:lnTo>
                  <a:pt x="587" y="295"/>
                </a:lnTo>
                <a:lnTo>
                  <a:pt x="586" y="264"/>
                </a:lnTo>
                <a:lnTo>
                  <a:pt x="581" y="235"/>
                </a:lnTo>
                <a:lnTo>
                  <a:pt x="575" y="207"/>
                </a:lnTo>
                <a:lnTo>
                  <a:pt x="564" y="179"/>
                </a:lnTo>
                <a:lnTo>
                  <a:pt x="552" y="155"/>
                </a:lnTo>
                <a:lnTo>
                  <a:pt x="537" y="131"/>
                </a:lnTo>
                <a:lnTo>
                  <a:pt x="520" y="108"/>
                </a:lnTo>
                <a:lnTo>
                  <a:pt x="502" y="86"/>
                </a:lnTo>
                <a:lnTo>
                  <a:pt x="481" y="68"/>
                </a:lnTo>
                <a:lnTo>
                  <a:pt x="458" y="50"/>
                </a:lnTo>
                <a:lnTo>
                  <a:pt x="434" y="36"/>
                </a:lnTo>
                <a:lnTo>
                  <a:pt x="408" y="24"/>
                </a:lnTo>
                <a:lnTo>
                  <a:pt x="380" y="13"/>
                </a:lnTo>
                <a:lnTo>
                  <a:pt x="353" y="6"/>
                </a:lnTo>
                <a:lnTo>
                  <a:pt x="324" y="1"/>
                </a:lnTo>
                <a:lnTo>
                  <a:pt x="294" y="0"/>
                </a:lnTo>
                <a:lnTo>
                  <a:pt x="294" y="0"/>
                </a:lnTo>
                <a:close/>
                <a:moveTo>
                  <a:pt x="294" y="558"/>
                </a:moveTo>
                <a:lnTo>
                  <a:pt x="294" y="558"/>
                </a:lnTo>
                <a:lnTo>
                  <a:pt x="266" y="556"/>
                </a:lnTo>
                <a:lnTo>
                  <a:pt x="241" y="552"/>
                </a:lnTo>
                <a:lnTo>
                  <a:pt x="216" y="546"/>
                </a:lnTo>
                <a:lnTo>
                  <a:pt x="192" y="536"/>
                </a:lnTo>
                <a:lnTo>
                  <a:pt x="168" y="526"/>
                </a:lnTo>
                <a:lnTo>
                  <a:pt x="146" y="512"/>
                </a:lnTo>
                <a:lnTo>
                  <a:pt x="127" y="497"/>
                </a:lnTo>
                <a:lnTo>
                  <a:pt x="108" y="480"/>
                </a:lnTo>
                <a:lnTo>
                  <a:pt x="90" y="462"/>
                </a:lnTo>
                <a:lnTo>
                  <a:pt x="75" y="441"/>
                </a:lnTo>
                <a:lnTo>
                  <a:pt x="63" y="419"/>
                </a:lnTo>
                <a:lnTo>
                  <a:pt x="51" y="397"/>
                </a:lnTo>
                <a:lnTo>
                  <a:pt x="43" y="372"/>
                </a:lnTo>
                <a:lnTo>
                  <a:pt x="35" y="346"/>
                </a:lnTo>
                <a:lnTo>
                  <a:pt x="32" y="321"/>
                </a:lnTo>
                <a:lnTo>
                  <a:pt x="31" y="295"/>
                </a:lnTo>
                <a:lnTo>
                  <a:pt x="31" y="295"/>
                </a:lnTo>
                <a:lnTo>
                  <a:pt x="32" y="267"/>
                </a:lnTo>
                <a:lnTo>
                  <a:pt x="35" y="242"/>
                </a:lnTo>
                <a:lnTo>
                  <a:pt x="43" y="216"/>
                </a:lnTo>
                <a:lnTo>
                  <a:pt x="51" y="191"/>
                </a:lnTo>
                <a:lnTo>
                  <a:pt x="63" y="169"/>
                </a:lnTo>
                <a:lnTo>
                  <a:pt x="75" y="147"/>
                </a:lnTo>
                <a:lnTo>
                  <a:pt x="90" y="127"/>
                </a:lnTo>
                <a:lnTo>
                  <a:pt x="108" y="108"/>
                </a:lnTo>
                <a:lnTo>
                  <a:pt x="127" y="91"/>
                </a:lnTo>
                <a:lnTo>
                  <a:pt x="146" y="76"/>
                </a:lnTo>
                <a:lnTo>
                  <a:pt x="168" y="62"/>
                </a:lnTo>
                <a:lnTo>
                  <a:pt x="192" y="51"/>
                </a:lnTo>
                <a:lnTo>
                  <a:pt x="216" y="42"/>
                </a:lnTo>
                <a:lnTo>
                  <a:pt x="241" y="36"/>
                </a:lnTo>
                <a:lnTo>
                  <a:pt x="266" y="32"/>
                </a:lnTo>
                <a:lnTo>
                  <a:pt x="294" y="30"/>
                </a:lnTo>
                <a:lnTo>
                  <a:pt x="294" y="30"/>
                </a:lnTo>
                <a:lnTo>
                  <a:pt x="321" y="32"/>
                </a:lnTo>
                <a:lnTo>
                  <a:pt x="347" y="36"/>
                </a:lnTo>
                <a:lnTo>
                  <a:pt x="371" y="42"/>
                </a:lnTo>
                <a:lnTo>
                  <a:pt x="396" y="51"/>
                </a:lnTo>
                <a:lnTo>
                  <a:pt x="418" y="62"/>
                </a:lnTo>
                <a:lnTo>
                  <a:pt x="441" y="76"/>
                </a:lnTo>
                <a:lnTo>
                  <a:pt x="461" y="91"/>
                </a:lnTo>
                <a:lnTo>
                  <a:pt x="479" y="108"/>
                </a:lnTo>
                <a:lnTo>
                  <a:pt x="497" y="127"/>
                </a:lnTo>
                <a:lnTo>
                  <a:pt x="513" y="147"/>
                </a:lnTo>
                <a:lnTo>
                  <a:pt x="525" y="169"/>
                </a:lnTo>
                <a:lnTo>
                  <a:pt x="537" y="191"/>
                </a:lnTo>
                <a:lnTo>
                  <a:pt x="545" y="216"/>
                </a:lnTo>
                <a:lnTo>
                  <a:pt x="552" y="242"/>
                </a:lnTo>
                <a:lnTo>
                  <a:pt x="555" y="267"/>
                </a:lnTo>
                <a:lnTo>
                  <a:pt x="557" y="295"/>
                </a:lnTo>
                <a:lnTo>
                  <a:pt x="557" y="295"/>
                </a:lnTo>
                <a:lnTo>
                  <a:pt x="555" y="321"/>
                </a:lnTo>
                <a:lnTo>
                  <a:pt x="552" y="346"/>
                </a:lnTo>
                <a:lnTo>
                  <a:pt x="545" y="372"/>
                </a:lnTo>
                <a:lnTo>
                  <a:pt x="537" y="397"/>
                </a:lnTo>
                <a:lnTo>
                  <a:pt x="525" y="419"/>
                </a:lnTo>
                <a:lnTo>
                  <a:pt x="513" y="441"/>
                </a:lnTo>
                <a:lnTo>
                  <a:pt x="497" y="462"/>
                </a:lnTo>
                <a:lnTo>
                  <a:pt x="479" y="480"/>
                </a:lnTo>
                <a:lnTo>
                  <a:pt x="461" y="497"/>
                </a:lnTo>
                <a:lnTo>
                  <a:pt x="441" y="512"/>
                </a:lnTo>
                <a:lnTo>
                  <a:pt x="418" y="526"/>
                </a:lnTo>
                <a:lnTo>
                  <a:pt x="396" y="536"/>
                </a:lnTo>
                <a:lnTo>
                  <a:pt x="371" y="546"/>
                </a:lnTo>
                <a:lnTo>
                  <a:pt x="347" y="552"/>
                </a:lnTo>
                <a:lnTo>
                  <a:pt x="321" y="556"/>
                </a:lnTo>
                <a:lnTo>
                  <a:pt x="294" y="558"/>
                </a:lnTo>
                <a:lnTo>
                  <a:pt x="294" y="558"/>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177" name="Freeform 266"/>
          <p:cNvSpPr>
            <a:spLocks noEditPoints="1"/>
          </p:cNvSpPr>
          <p:nvPr/>
        </p:nvSpPr>
        <p:spPr bwMode="auto">
          <a:xfrm>
            <a:off x="5871518" y="3974081"/>
            <a:ext cx="790268" cy="788922"/>
          </a:xfrm>
          <a:custGeom>
            <a:avLst/>
            <a:gdLst>
              <a:gd name="T0" fmla="*/ 263 w 587"/>
              <a:gd name="T1" fmla="*/ 1 h 586"/>
              <a:gd name="T2" fmla="*/ 179 w 587"/>
              <a:gd name="T3" fmla="*/ 23 h 586"/>
              <a:gd name="T4" fmla="*/ 106 w 587"/>
              <a:gd name="T5" fmla="*/ 67 h 586"/>
              <a:gd name="T6" fmla="*/ 50 w 587"/>
              <a:gd name="T7" fmla="*/ 129 h 586"/>
              <a:gd name="T8" fmla="*/ 12 w 587"/>
              <a:gd name="T9" fmla="*/ 205 h 586"/>
              <a:gd name="T10" fmla="*/ 0 w 587"/>
              <a:gd name="T11" fmla="*/ 293 h 586"/>
              <a:gd name="T12" fmla="*/ 6 w 587"/>
              <a:gd name="T13" fmla="*/ 352 h 586"/>
              <a:gd name="T14" fmla="*/ 35 w 587"/>
              <a:gd name="T15" fmla="*/ 433 h 586"/>
              <a:gd name="T16" fmla="*/ 85 w 587"/>
              <a:gd name="T17" fmla="*/ 501 h 586"/>
              <a:gd name="T18" fmla="*/ 153 w 587"/>
              <a:gd name="T19" fmla="*/ 551 h 586"/>
              <a:gd name="T20" fmla="*/ 234 w 587"/>
              <a:gd name="T21" fmla="*/ 580 h 586"/>
              <a:gd name="T22" fmla="*/ 293 w 587"/>
              <a:gd name="T23" fmla="*/ 586 h 586"/>
              <a:gd name="T24" fmla="*/ 380 w 587"/>
              <a:gd name="T25" fmla="*/ 573 h 586"/>
              <a:gd name="T26" fmla="*/ 458 w 587"/>
              <a:gd name="T27" fmla="*/ 536 h 586"/>
              <a:gd name="T28" fmla="*/ 520 w 587"/>
              <a:gd name="T29" fmla="*/ 480 h 586"/>
              <a:gd name="T30" fmla="*/ 564 w 587"/>
              <a:gd name="T31" fmla="*/ 407 h 586"/>
              <a:gd name="T32" fmla="*/ 585 w 587"/>
              <a:gd name="T33" fmla="*/ 323 h 586"/>
              <a:gd name="T34" fmla="*/ 585 w 587"/>
              <a:gd name="T35" fmla="*/ 263 h 586"/>
              <a:gd name="T36" fmla="*/ 564 w 587"/>
              <a:gd name="T37" fmla="*/ 179 h 586"/>
              <a:gd name="T38" fmla="*/ 520 w 587"/>
              <a:gd name="T39" fmla="*/ 106 h 586"/>
              <a:gd name="T40" fmla="*/ 458 w 587"/>
              <a:gd name="T41" fmla="*/ 50 h 586"/>
              <a:gd name="T42" fmla="*/ 380 w 587"/>
              <a:gd name="T43" fmla="*/ 12 h 586"/>
              <a:gd name="T44" fmla="*/ 293 w 587"/>
              <a:gd name="T45" fmla="*/ 0 h 586"/>
              <a:gd name="T46" fmla="*/ 293 w 587"/>
              <a:gd name="T47" fmla="*/ 556 h 586"/>
              <a:gd name="T48" fmla="*/ 214 w 587"/>
              <a:gd name="T49" fmla="*/ 544 h 586"/>
              <a:gd name="T50" fmla="*/ 146 w 587"/>
              <a:gd name="T51" fmla="*/ 512 h 586"/>
              <a:gd name="T52" fmla="*/ 90 w 587"/>
              <a:gd name="T53" fmla="*/ 460 h 586"/>
              <a:gd name="T54" fmla="*/ 50 w 587"/>
              <a:gd name="T55" fmla="*/ 395 h 586"/>
              <a:gd name="T56" fmla="*/ 32 w 587"/>
              <a:gd name="T57" fmla="*/ 320 h 586"/>
              <a:gd name="T58" fmla="*/ 32 w 587"/>
              <a:gd name="T59" fmla="*/ 266 h 586"/>
              <a:gd name="T60" fmla="*/ 50 w 587"/>
              <a:gd name="T61" fmla="*/ 191 h 586"/>
              <a:gd name="T62" fmla="*/ 90 w 587"/>
              <a:gd name="T63" fmla="*/ 126 h 586"/>
              <a:gd name="T64" fmla="*/ 146 w 587"/>
              <a:gd name="T65" fmla="*/ 74 h 586"/>
              <a:gd name="T66" fmla="*/ 214 w 587"/>
              <a:gd name="T67" fmla="*/ 42 h 586"/>
              <a:gd name="T68" fmla="*/ 293 w 587"/>
              <a:gd name="T69" fmla="*/ 30 h 586"/>
              <a:gd name="T70" fmla="*/ 347 w 587"/>
              <a:gd name="T71" fmla="*/ 35 h 586"/>
              <a:gd name="T72" fmla="*/ 418 w 587"/>
              <a:gd name="T73" fmla="*/ 62 h 586"/>
              <a:gd name="T74" fmla="*/ 479 w 587"/>
              <a:gd name="T75" fmla="*/ 108 h 586"/>
              <a:gd name="T76" fmla="*/ 524 w 587"/>
              <a:gd name="T77" fmla="*/ 167 h 586"/>
              <a:gd name="T78" fmla="*/ 552 w 587"/>
              <a:gd name="T79" fmla="*/ 240 h 586"/>
              <a:gd name="T80" fmla="*/ 556 w 587"/>
              <a:gd name="T81" fmla="*/ 293 h 586"/>
              <a:gd name="T82" fmla="*/ 544 w 587"/>
              <a:gd name="T83" fmla="*/ 371 h 586"/>
              <a:gd name="T84" fmla="*/ 511 w 587"/>
              <a:gd name="T85" fmla="*/ 441 h 586"/>
              <a:gd name="T86" fmla="*/ 461 w 587"/>
              <a:gd name="T87" fmla="*/ 497 h 586"/>
              <a:gd name="T88" fmla="*/ 395 w 587"/>
              <a:gd name="T89" fmla="*/ 536 h 586"/>
              <a:gd name="T90" fmla="*/ 321 w 587"/>
              <a:gd name="T91" fmla="*/ 55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7" h="586">
                <a:moveTo>
                  <a:pt x="293" y="0"/>
                </a:moveTo>
                <a:lnTo>
                  <a:pt x="293" y="0"/>
                </a:lnTo>
                <a:lnTo>
                  <a:pt x="263" y="1"/>
                </a:lnTo>
                <a:lnTo>
                  <a:pt x="234" y="6"/>
                </a:lnTo>
                <a:lnTo>
                  <a:pt x="205" y="12"/>
                </a:lnTo>
                <a:lnTo>
                  <a:pt x="179" y="23"/>
                </a:lnTo>
                <a:lnTo>
                  <a:pt x="153" y="35"/>
                </a:lnTo>
                <a:lnTo>
                  <a:pt x="129" y="50"/>
                </a:lnTo>
                <a:lnTo>
                  <a:pt x="106" y="67"/>
                </a:lnTo>
                <a:lnTo>
                  <a:pt x="85" y="85"/>
                </a:lnTo>
                <a:lnTo>
                  <a:pt x="67" y="106"/>
                </a:lnTo>
                <a:lnTo>
                  <a:pt x="50" y="129"/>
                </a:lnTo>
                <a:lnTo>
                  <a:pt x="35" y="153"/>
                </a:lnTo>
                <a:lnTo>
                  <a:pt x="23" y="179"/>
                </a:lnTo>
                <a:lnTo>
                  <a:pt x="12" y="205"/>
                </a:lnTo>
                <a:lnTo>
                  <a:pt x="6" y="234"/>
                </a:lnTo>
                <a:lnTo>
                  <a:pt x="1" y="263"/>
                </a:lnTo>
                <a:lnTo>
                  <a:pt x="0" y="293"/>
                </a:lnTo>
                <a:lnTo>
                  <a:pt x="0" y="293"/>
                </a:lnTo>
                <a:lnTo>
                  <a:pt x="1" y="323"/>
                </a:lnTo>
                <a:lnTo>
                  <a:pt x="6" y="352"/>
                </a:lnTo>
                <a:lnTo>
                  <a:pt x="12" y="380"/>
                </a:lnTo>
                <a:lnTo>
                  <a:pt x="23" y="407"/>
                </a:lnTo>
                <a:lnTo>
                  <a:pt x="35" y="433"/>
                </a:lnTo>
                <a:lnTo>
                  <a:pt x="50" y="457"/>
                </a:lnTo>
                <a:lnTo>
                  <a:pt x="67" y="480"/>
                </a:lnTo>
                <a:lnTo>
                  <a:pt x="85" y="501"/>
                </a:lnTo>
                <a:lnTo>
                  <a:pt x="106" y="520"/>
                </a:lnTo>
                <a:lnTo>
                  <a:pt x="129" y="536"/>
                </a:lnTo>
                <a:lnTo>
                  <a:pt x="153" y="551"/>
                </a:lnTo>
                <a:lnTo>
                  <a:pt x="179" y="564"/>
                </a:lnTo>
                <a:lnTo>
                  <a:pt x="205" y="573"/>
                </a:lnTo>
                <a:lnTo>
                  <a:pt x="234" y="580"/>
                </a:lnTo>
                <a:lnTo>
                  <a:pt x="263" y="585"/>
                </a:lnTo>
                <a:lnTo>
                  <a:pt x="293" y="586"/>
                </a:lnTo>
                <a:lnTo>
                  <a:pt x="293" y="586"/>
                </a:lnTo>
                <a:lnTo>
                  <a:pt x="324" y="585"/>
                </a:lnTo>
                <a:lnTo>
                  <a:pt x="353" y="580"/>
                </a:lnTo>
                <a:lnTo>
                  <a:pt x="380" y="573"/>
                </a:lnTo>
                <a:lnTo>
                  <a:pt x="407" y="564"/>
                </a:lnTo>
                <a:lnTo>
                  <a:pt x="433" y="551"/>
                </a:lnTo>
                <a:lnTo>
                  <a:pt x="458" y="536"/>
                </a:lnTo>
                <a:lnTo>
                  <a:pt x="480" y="520"/>
                </a:lnTo>
                <a:lnTo>
                  <a:pt x="502" y="501"/>
                </a:lnTo>
                <a:lnTo>
                  <a:pt x="520" y="480"/>
                </a:lnTo>
                <a:lnTo>
                  <a:pt x="537" y="457"/>
                </a:lnTo>
                <a:lnTo>
                  <a:pt x="552" y="433"/>
                </a:lnTo>
                <a:lnTo>
                  <a:pt x="564" y="407"/>
                </a:lnTo>
                <a:lnTo>
                  <a:pt x="573" y="380"/>
                </a:lnTo>
                <a:lnTo>
                  <a:pt x="581" y="352"/>
                </a:lnTo>
                <a:lnTo>
                  <a:pt x="585" y="323"/>
                </a:lnTo>
                <a:lnTo>
                  <a:pt x="587" y="293"/>
                </a:lnTo>
                <a:lnTo>
                  <a:pt x="587" y="293"/>
                </a:lnTo>
                <a:lnTo>
                  <a:pt x="585" y="263"/>
                </a:lnTo>
                <a:lnTo>
                  <a:pt x="581" y="234"/>
                </a:lnTo>
                <a:lnTo>
                  <a:pt x="573" y="205"/>
                </a:lnTo>
                <a:lnTo>
                  <a:pt x="564" y="179"/>
                </a:lnTo>
                <a:lnTo>
                  <a:pt x="552" y="153"/>
                </a:lnTo>
                <a:lnTo>
                  <a:pt x="537" y="129"/>
                </a:lnTo>
                <a:lnTo>
                  <a:pt x="520" y="106"/>
                </a:lnTo>
                <a:lnTo>
                  <a:pt x="502" y="85"/>
                </a:lnTo>
                <a:lnTo>
                  <a:pt x="480" y="67"/>
                </a:lnTo>
                <a:lnTo>
                  <a:pt x="458" y="50"/>
                </a:lnTo>
                <a:lnTo>
                  <a:pt x="433" y="35"/>
                </a:lnTo>
                <a:lnTo>
                  <a:pt x="407" y="23"/>
                </a:lnTo>
                <a:lnTo>
                  <a:pt x="380" y="12"/>
                </a:lnTo>
                <a:lnTo>
                  <a:pt x="353" y="6"/>
                </a:lnTo>
                <a:lnTo>
                  <a:pt x="324" y="1"/>
                </a:lnTo>
                <a:lnTo>
                  <a:pt x="293" y="0"/>
                </a:lnTo>
                <a:lnTo>
                  <a:pt x="293" y="0"/>
                </a:lnTo>
                <a:close/>
                <a:moveTo>
                  <a:pt x="293" y="556"/>
                </a:moveTo>
                <a:lnTo>
                  <a:pt x="293" y="556"/>
                </a:lnTo>
                <a:lnTo>
                  <a:pt x="266" y="555"/>
                </a:lnTo>
                <a:lnTo>
                  <a:pt x="240" y="551"/>
                </a:lnTo>
                <a:lnTo>
                  <a:pt x="214" y="544"/>
                </a:lnTo>
                <a:lnTo>
                  <a:pt x="191" y="536"/>
                </a:lnTo>
                <a:lnTo>
                  <a:pt x="167" y="524"/>
                </a:lnTo>
                <a:lnTo>
                  <a:pt x="146" y="512"/>
                </a:lnTo>
                <a:lnTo>
                  <a:pt x="126" y="497"/>
                </a:lnTo>
                <a:lnTo>
                  <a:pt x="106" y="479"/>
                </a:lnTo>
                <a:lnTo>
                  <a:pt x="90" y="460"/>
                </a:lnTo>
                <a:lnTo>
                  <a:pt x="74" y="441"/>
                </a:lnTo>
                <a:lnTo>
                  <a:pt x="62" y="418"/>
                </a:lnTo>
                <a:lnTo>
                  <a:pt x="50" y="395"/>
                </a:lnTo>
                <a:lnTo>
                  <a:pt x="41" y="371"/>
                </a:lnTo>
                <a:lnTo>
                  <a:pt x="35" y="346"/>
                </a:lnTo>
                <a:lnTo>
                  <a:pt x="32" y="320"/>
                </a:lnTo>
                <a:lnTo>
                  <a:pt x="30" y="293"/>
                </a:lnTo>
                <a:lnTo>
                  <a:pt x="30" y="293"/>
                </a:lnTo>
                <a:lnTo>
                  <a:pt x="32" y="266"/>
                </a:lnTo>
                <a:lnTo>
                  <a:pt x="35" y="240"/>
                </a:lnTo>
                <a:lnTo>
                  <a:pt x="41" y="214"/>
                </a:lnTo>
                <a:lnTo>
                  <a:pt x="50" y="191"/>
                </a:lnTo>
                <a:lnTo>
                  <a:pt x="62" y="167"/>
                </a:lnTo>
                <a:lnTo>
                  <a:pt x="74" y="146"/>
                </a:lnTo>
                <a:lnTo>
                  <a:pt x="90" y="126"/>
                </a:lnTo>
                <a:lnTo>
                  <a:pt x="106" y="108"/>
                </a:lnTo>
                <a:lnTo>
                  <a:pt x="126" y="89"/>
                </a:lnTo>
                <a:lnTo>
                  <a:pt x="146" y="74"/>
                </a:lnTo>
                <a:lnTo>
                  <a:pt x="167" y="62"/>
                </a:lnTo>
                <a:lnTo>
                  <a:pt x="191" y="50"/>
                </a:lnTo>
                <a:lnTo>
                  <a:pt x="214" y="42"/>
                </a:lnTo>
                <a:lnTo>
                  <a:pt x="240" y="35"/>
                </a:lnTo>
                <a:lnTo>
                  <a:pt x="266" y="32"/>
                </a:lnTo>
                <a:lnTo>
                  <a:pt x="293" y="30"/>
                </a:lnTo>
                <a:lnTo>
                  <a:pt x="293" y="30"/>
                </a:lnTo>
                <a:lnTo>
                  <a:pt x="321" y="32"/>
                </a:lnTo>
                <a:lnTo>
                  <a:pt x="347" y="35"/>
                </a:lnTo>
                <a:lnTo>
                  <a:pt x="371" y="42"/>
                </a:lnTo>
                <a:lnTo>
                  <a:pt x="395" y="50"/>
                </a:lnTo>
                <a:lnTo>
                  <a:pt x="418" y="62"/>
                </a:lnTo>
                <a:lnTo>
                  <a:pt x="441" y="74"/>
                </a:lnTo>
                <a:lnTo>
                  <a:pt x="461" y="89"/>
                </a:lnTo>
                <a:lnTo>
                  <a:pt x="479" y="108"/>
                </a:lnTo>
                <a:lnTo>
                  <a:pt x="496" y="126"/>
                </a:lnTo>
                <a:lnTo>
                  <a:pt x="511" y="146"/>
                </a:lnTo>
                <a:lnTo>
                  <a:pt x="524" y="167"/>
                </a:lnTo>
                <a:lnTo>
                  <a:pt x="535" y="191"/>
                </a:lnTo>
                <a:lnTo>
                  <a:pt x="544" y="214"/>
                </a:lnTo>
                <a:lnTo>
                  <a:pt x="552" y="240"/>
                </a:lnTo>
                <a:lnTo>
                  <a:pt x="555" y="266"/>
                </a:lnTo>
                <a:lnTo>
                  <a:pt x="556" y="293"/>
                </a:lnTo>
                <a:lnTo>
                  <a:pt x="556" y="293"/>
                </a:lnTo>
                <a:lnTo>
                  <a:pt x="555" y="320"/>
                </a:lnTo>
                <a:lnTo>
                  <a:pt x="552" y="346"/>
                </a:lnTo>
                <a:lnTo>
                  <a:pt x="544" y="371"/>
                </a:lnTo>
                <a:lnTo>
                  <a:pt x="535" y="395"/>
                </a:lnTo>
                <a:lnTo>
                  <a:pt x="524" y="418"/>
                </a:lnTo>
                <a:lnTo>
                  <a:pt x="511" y="441"/>
                </a:lnTo>
                <a:lnTo>
                  <a:pt x="496" y="460"/>
                </a:lnTo>
                <a:lnTo>
                  <a:pt x="479" y="479"/>
                </a:lnTo>
                <a:lnTo>
                  <a:pt x="461" y="497"/>
                </a:lnTo>
                <a:lnTo>
                  <a:pt x="441" y="512"/>
                </a:lnTo>
                <a:lnTo>
                  <a:pt x="418" y="524"/>
                </a:lnTo>
                <a:lnTo>
                  <a:pt x="395" y="536"/>
                </a:lnTo>
                <a:lnTo>
                  <a:pt x="371" y="544"/>
                </a:lnTo>
                <a:lnTo>
                  <a:pt x="347" y="551"/>
                </a:lnTo>
                <a:lnTo>
                  <a:pt x="321" y="555"/>
                </a:lnTo>
                <a:lnTo>
                  <a:pt x="293" y="556"/>
                </a:lnTo>
                <a:lnTo>
                  <a:pt x="293" y="556"/>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178" name="Freeform 267"/>
          <p:cNvSpPr>
            <a:spLocks noEditPoints="1"/>
          </p:cNvSpPr>
          <p:nvPr/>
        </p:nvSpPr>
        <p:spPr bwMode="auto">
          <a:xfrm>
            <a:off x="7596106" y="3210738"/>
            <a:ext cx="790268" cy="791614"/>
          </a:xfrm>
          <a:custGeom>
            <a:avLst/>
            <a:gdLst>
              <a:gd name="T0" fmla="*/ 263 w 587"/>
              <a:gd name="T1" fmla="*/ 1 h 588"/>
              <a:gd name="T2" fmla="*/ 180 w 587"/>
              <a:gd name="T3" fmla="*/ 24 h 588"/>
              <a:gd name="T4" fmla="*/ 107 w 587"/>
              <a:gd name="T5" fmla="*/ 67 h 588"/>
              <a:gd name="T6" fmla="*/ 51 w 587"/>
              <a:gd name="T7" fmla="*/ 130 h 588"/>
              <a:gd name="T8" fmla="*/ 13 w 587"/>
              <a:gd name="T9" fmla="*/ 206 h 588"/>
              <a:gd name="T10" fmla="*/ 0 w 587"/>
              <a:gd name="T11" fmla="*/ 295 h 588"/>
              <a:gd name="T12" fmla="*/ 7 w 587"/>
              <a:gd name="T13" fmla="*/ 354 h 588"/>
              <a:gd name="T14" fmla="*/ 35 w 587"/>
              <a:gd name="T15" fmla="*/ 434 h 588"/>
              <a:gd name="T16" fmla="*/ 86 w 587"/>
              <a:gd name="T17" fmla="*/ 501 h 588"/>
              <a:gd name="T18" fmla="*/ 154 w 587"/>
              <a:gd name="T19" fmla="*/ 551 h 588"/>
              <a:gd name="T20" fmla="*/ 235 w 587"/>
              <a:gd name="T21" fmla="*/ 582 h 588"/>
              <a:gd name="T22" fmla="*/ 294 w 587"/>
              <a:gd name="T23" fmla="*/ 588 h 588"/>
              <a:gd name="T24" fmla="*/ 380 w 587"/>
              <a:gd name="T25" fmla="*/ 574 h 588"/>
              <a:gd name="T26" fmla="*/ 458 w 587"/>
              <a:gd name="T27" fmla="*/ 538 h 588"/>
              <a:gd name="T28" fmla="*/ 520 w 587"/>
              <a:gd name="T29" fmla="*/ 480 h 588"/>
              <a:gd name="T30" fmla="*/ 564 w 587"/>
              <a:gd name="T31" fmla="*/ 409 h 588"/>
              <a:gd name="T32" fmla="*/ 586 w 587"/>
              <a:gd name="T33" fmla="*/ 323 h 588"/>
              <a:gd name="T34" fmla="*/ 586 w 587"/>
              <a:gd name="T35" fmla="*/ 264 h 588"/>
              <a:gd name="T36" fmla="*/ 564 w 587"/>
              <a:gd name="T37" fmla="*/ 179 h 588"/>
              <a:gd name="T38" fmla="*/ 520 w 587"/>
              <a:gd name="T39" fmla="*/ 108 h 588"/>
              <a:gd name="T40" fmla="*/ 458 w 587"/>
              <a:gd name="T41" fmla="*/ 50 h 588"/>
              <a:gd name="T42" fmla="*/ 380 w 587"/>
              <a:gd name="T43" fmla="*/ 13 h 588"/>
              <a:gd name="T44" fmla="*/ 294 w 587"/>
              <a:gd name="T45" fmla="*/ 0 h 588"/>
              <a:gd name="T46" fmla="*/ 294 w 587"/>
              <a:gd name="T47" fmla="*/ 558 h 588"/>
              <a:gd name="T48" fmla="*/ 215 w 587"/>
              <a:gd name="T49" fmla="*/ 545 h 588"/>
              <a:gd name="T50" fmla="*/ 146 w 587"/>
              <a:gd name="T51" fmla="*/ 512 h 588"/>
              <a:gd name="T52" fmla="*/ 90 w 587"/>
              <a:gd name="T53" fmla="*/ 462 h 588"/>
              <a:gd name="T54" fmla="*/ 51 w 587"/>
              <a:gd name="T55" fmla="*/ 396 h 588"/>
              <a:gd name="T56" fmla="*/ 32 w 587"/>
              <a:gd name="T57" fmla="*/ 320 h 588"/>
              <a:gd name="T58" fmla="*/ 32 w 587"/>
              <a:gd name="T59" fmla="*/ 267 h 588"/>
              <a:gd name="T60" fmla="*/ 51 w 587"/>
              <a:gd name="T61" fmla="*/ 191 h 588"/>
              <a:gd name="T62" fmla="*/ 90 w 587"/>
              <a:gd name="T63" fmla="*/ 126 h 588"/>
              <a:gd name="T64" fmla="*/ 146 w 587"/>
              <a:gd name="T65" fmla="*/ 76 h 588"/>
              <a:gd name="T66" fmla="*/ 215 w 587"/>
              <a:gd name="T67" fmla="*/ 42 h 588"/>
              <a:gd name="T68" fmla="*/ 294 w 587"/>
              <a:gd name="T69" fmla="*/ 30 h 588"/>
              <a:gd name="T70" fmla="*/ 347 w 587"/>
              <a:gd name="T71" fmla="*/ 36 h 588"/>
              <a:gd name="T72" fmla="*/ 418 w 587"/>
              <a:gd name="T73" fmla="*/ 62 h 588"/>
              <a:gd name="T74" fmla="*/ 479 w 587"/>
              <a:gd name="T75" fmla="*/ 108 h 588"/>
              <a:gd name="T76" fmla="*/ 525 w 587"/>
              <a:gd name="T77" fmla="*/ 168 h 588"/>
              <a:gd name="T78" fmla="*/ 552 w 587"/>
              <a:gd name="T79" fmla="*/ 241 h 588"/>
              <a:gd name="T80" fmla="*/ 557 w 587"/>
              <a:gd name="T81" fmla="*/ 295 h 588"/>
              <a:gd name="T82" fmla="*/ 545 w 587"/>
              <a:gd name="T83" fmla="*/ 372 h 588"/>
              <a:gd name="T84" fmla="*/ 513 w 587"/>
              <a:gd name="T85" fmla="*/ 441 h 588"/>
              <a:gd name="T86" fmla="*/ 461 w 587"/>
              <a:gd name="T87" fmla="*/ 497 h 588"/>
              <a:gd name="T88" fmla="*/ 396 w 587"/>
              <a:gd name="T89" fmla="*/ 536 h 588"/>
              <a:gd name="T90" fmla="*/ 321 w 587"/>
              <a:gd name="T91" fmla="*/ 55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7" h="588">
                <a:moveTo>
                  <a:pt x="294" y="0"/>
                </a:moveTo>
                <a:lnTo>
                  <a:pt x="294" y="0"/>
                </a:lnTo>
                <a:lnTo>
                  <a:pt x="263" y="1"/>
                </a:lnTo>
                <a:lnTo>
                  <a:pt x="235" y="6"/>
                </a:lnTo>
                <a:lnTo>
                  <a:pt x="206" y="13"/>
                </a:lnTo>
                <a:lnTo>
                  <a:pt x="180" y="24"/>
                </a:lnTo>
                <a:lnTo>
                  <a:pt x="154" y="36"/>
                </a:lnTo>
                <a:lnTo>
                  <a:pt x="130" y="50"/>
                </a:lnTo>
                <a:lnTo>
                  <a:pt x="107" y="67"/>
                </a:lnTo>
                <a:lnTo>
                  <a:pt x="86" y="86"/>
                </a:lnTo>
                <a:lnTo>
                  <a:pt x="67" y="108"/>
                </a:lnTo>
                <a:lnTo>
                  <a:pt x="51" y="130"/>
                </a:lnTo>
                <a:lnTo>
                  <a:pt x="35" y="153"/>
                </a:lnTo>
                <a:lnTo>
                  <a:pt x="23" y="179"/>
                </a:lnTo>
                <a:lnTo>
                  <a:pt x="13" y="206"/>
                </a:lnTo>
                <a:lnTo>
                  <a:pt x="7" y="235"/>
                </a:lnTo>
                <a:lnTo>
                  <a:pt x="2" y="264"/>
                </a:lnTo>
                <a:lnTo>
                  <a:pt x="0" y="295"/>
                </a:lnTo>
                <a:lnTo>
                  <a:pt x="0" y="295"/>
                </a:lnTo>
                <a:lnTo>
                  <a:pt x="2" y="323"/>
                </a:lnTo>
                <a:lnTo>
                  <a:pt x="7" y="354"/>
                </a:lnTo>
                <a:lnTo>
                  <a:pt x="13" y="381"/>
                </a:lnTo>
                <a:lnTo>
                  <a:pt x="23" y="409"/>
                </a:lnTo>
                <a:lnTo>
                  <a:pt x="35" y="434"/>
                </a:lnTo>
                <a:lnTo>
                  <a:pt x="51" y="459"/>
                </a:lnTo>
                <a:lnTo>
                  <a:pt x="67" y="480"/>
                </a:lnTo>
                <a:lnTo>
                  <a:pt x="86" y="501"/>
                </a:lnTo>
                <a:lnTo>
                  <a:pt x="107" y="521"/>
                </a:lnTo>
                <a:lnTo>
                  <a:pt x="130" y="538"/>
                </a:lnTo>
                <a:lnTo>
                  <a:pt x="154" y="551"/>
                </a:lnTo>
                <a:lnTo>
                  <a:pt x="180" y="565"/>
                </a:lnTo>
                <a:lnTo>
                  <a:pt x="206" y="574"/>
                </a:lnTo>
                <a:lnTo>
                  <a:pt x="235" y="582"/>
                </a:lnTo>
                <a:lnTo>
                  <a:pt x="263" y="586"/>
                </a:lnTo>
                <a:lnTo>
                  <a:pt x="294" y="588"/>
                </a:lnTo>
                <a:lnTo>
                  <a:pt x="294" y="588"/>
                </a:lnTo>
                <a:lnTo>
                  <a:pt x="324" y="586"/>
                </a:lnTo>
                <a:lnTo>
                  <a:pt x="353" y="582"/>
                </a:lnTo>
                <a:lnTo>
                  <a:pt x="380" y="574"/>
                </a:lnTo>
                <a:lnTo>
                  <a:pt x="408" y="565"/>
                </a:lnTo>
                <a:lnTo>
                  <a:pt x="434" y="551"/>
                </a:lnTo>
                <a:lnTo>
                  <a:pt x="458" y="538"/>
                </a:lnTo>
                <a:lnTo>
                  <a:pt x="481" y="521"/>
                </a:lnTo>
                <a:lnTo>
                  <a:pt x="502" y="501"/>
                </a:lnTo>
                <a:lnTo>
                  <a:pt x="520" y="480"/>
                </a:lnTo>
                <a:lnTo>
                  <a:pt x="537" y="459"/>
                </a:lnTo>
                <a:lnTo>
                  <a:pt x="552" y="434"/>
                </a:lnTo>
                <a:lnTo>
                  <a:pt x="564" y="409"/>
                </a:lnTo>
                <a:lnTo>
                  <a:pt x="574" y="381"/>
                </a:lnTo>
                <a:lnTo>
                  <a:pt x="581" y="354"/>
                </a:lnTo>
                <a:lnTo>
                  <a:pt x="586" y="323"/>
                </a:lnTo>
                <a:lnTo>
                  <a:pt x="587" y="295"/>
                </a:lnTo>
                <a:lnTo>
                  <a:pt x="587" y="295"/>
                </a:lnTo>
                <a:lnTo>
                  <a:pt x="586" y="264"/>
                </a:lnTo>
                <a:lnTo>
                  <a:pt x="581" y="235"/>
                </a:lnTo>
                <a:lnTo>
                  <a:pt x="574" y="206"/>
                </a:lnTo>
                <a:lnTo>
                  <a:pt x="564" y="179"/>
                </a:lnTo>
                <a:lnTo>
                  <a:pt x="552" y="153"/>
                </a:lnTo>
                <a:lnTo>
                  <a:pt x="537" y="130"/>
                </a:lnTo>
                <a:lnTo>
                  <a:pt x="520" y="108"/>
                </a:lnTo>
                <a:lnTo>
                  <a:pt x="502" y="86"/>
                </a:lnTo>
                <a:lnTo>
                  <a:pt x="481" y="67"/>
                </a:lnTo>
                <a:lnTo>
                  <a:pt x="458" y="50"/>
                </a:lnTo>
                <a:lnTo>
                  <a:pt x="434" y="36"/>
                </a:lnTo>
                <a:lnTo>
                  <a:pt x="408" y="24"/>
                </a:lnTo>
                <a:lnTo>
                  <a:pt x="380" y="13"/>
                </a:lnTo>
                <a:lnTo>
                  <a:pt x="353" y="6"/>
                </a:lnTo>
                <a:lnTo>
                  <a:pt x="324" y="1"/>
                </a:lnTo>
                <a:lnTo>
                  <a:pt x="294" y="0"/>
                </a:lnTo>
                <a:lnTo>
                  <a:pt x="294" y="0"/>
                </a:lnTo>
                <a:close/>
                <a:moveTo>
                  <a:pt x="294" y="558"/>
                </a:moveTo>
                <a:lnTo>
                  <a:pt x="294" y="558"/>
                </a:lnTo>
                <a:lnTo>
                  <a:pt x="266" y="556"/>
                </a:lnTo>
                <a:lnTo>
                  <a:pt x="241" y="551"/>
                </a:lnTo>
                <a:lnTo>
                  <a:pt x="215" y="545"/>
                </a:lnTo>
                <a:lnTo>
                  <a:pt x="192" y="536"/>
                </a:lnTo>
                <a:lnTo>
                  <a:pt x="168" y="526"/>
                </a:lnTo>
                <a:lnTo>
                  <a:pt x="146" y="512"/>
                </a:lnTo>
                <a:lnTo>
                  <a:pt x="127" y="497"/>
                </a:lnTo>
                <a:lnTo>
                  <a:pt x="108" y="480"/>
                </a:lnTo>
                <a:lnTo>
                  <a:pt x="90" y="462"/>
                </a:lnTo>
                <a:lnTo>
                  <a:pt x="75" y="441"/>
                </a:lnTo>
                <a:lnTo>
                  <a:pt x="63" y="419"/>
                </a:lnTo>
                <a:lnTo>
                  <a:pt x="51" y="396"/>
                </a:lnTo>
                <a:lnTo>
                  <a:pt x="43" y="372"/>
                </a:lnTo>
                <a:lnTo>
                  <a:pt x="35" y="346"/>
                </a:lnTo>
                <a:lnTo>
                  <a:pt x="32" y="320"/>
                </a:lnTo>
                <a:lnTo>
                  <a:pt x="31" y="295"/>
                </a:lnTo>
                <a:lnTo>
                  <a:pt x="31" y="295"/>
                </a:lnTo>
                <a:lnTo>
                  <a:pt x="32" y="267"/>
                </a:lnTo>
                <a:lnTo>
                  <a:pt x="35" y="241"/>
                </a:lnTo>
                <a:lnTo>
                  <a:pt x="43" y="216"/>
                </a:lnTo>
                <a:lnTo>
                  <a:pt x="51" y="191"/>
                </a:lnTo>
                <a:lnTo>
                  <a:pt x="63" y="168"/>
                </a:lnTo>
                <a:lnTo>
                  <a:pt x="75" y="147"/>
                </a:lnTo>
                <a:lnTo>
                  <a:pt x="90" y="126"/>
                </a:lnTo>
                <a:lnTo>
                  <a:pt x="108" y="108"/>
                </a:lnTo>
                <a:lnTo>
                  <a:pt x="127" y="91"/>
                </a:lnTo>
                <a:lnTo>
                  <a:pt x="146" y="76"/>
                </a:lnTo>
                <a:lnTo>
                  <a:pt x="168" y="62"/>
                </a:lnTo>
                <a:lnTo>
                  <a:pt x="192" y="51"/>
                </a:lnTo>
                <a:lnTo>
                  <a:pt x="215" y="42"/>
                </a:lnTo>
                <a:lnTo>
                  <a:pt x="241" y="36"/>
                </a:lnTo>
                <a:lnTo>
                  <a:pt x="266" y="32"/>
                </a:lnTo>
                <a:lnTo>
                  <a:pt x="294" y="30"/>
                </a:lnTo>
                <a:lnTo>
                  <a:pt x="294" y="30"/>
                </a:lnTo>
                <a:lnTo>
                  <a:pt x="321" y="32"/>
                </a:lnTo>
                <a:lnTo>
                  <a:pt x="347" y="36"/>
                </a:lnTo>
                <a:lnTo>
                  <a:pt x="371" y="42"/>
                </a:lnTo>
                <a:lnTo>
                  <a:pt x="396" y="51"/>
                </a:lnTo>
                <a:lnTo>
                  <a:pt x="418" y="62"/>
                </a:lnTo>
                <a:lnTo>
                  <a:pt x="441" y="76"/>
                </a:lnTo>
                <a:lnTo>
                  <a:pt x="461" y="91"/>
                </a:lnTo>
                <a:lnTo>
                  <a:pt x="479" y="108"/>
                </a:lnTo>
                <a:lnTo>
                  <a:pt x="498" y="126"/>
                </a:lnTo>
                <a:lnTo>
                  <a:pt x="513" y="147"/>
                </a:lnTo>
                <a:lnTo>
                  <a:pt x="525" y="168"/>
                </a:lnTo>
                <a:lnTo>
                  <a:pt x="537" y="191"/>
                </a:lnTo>
                <a:lnTo>
                  <a:pt x="545" y="216"/>
                </a:lnTo>
                <a:lnTo>
                  <a:pt x="552" y="241"/>
                </a:lnTo>
                <a:lnTo>
                  <a:pt x="555" y="267"/>
                </a:lnTo>
                <a:lnTo>
                  <a:pt x="557" y="295"/>
                </a:lnTo>
                <a:lnTo>
                  <a:pt x="557" y="295"/>
                </a:lnTo>
                <a:lnTo>
                  <a:pt x="555" y="320"/>
                </a:lnTo>
                <a:lnTo>
                  <a:pt x="552" y="346"/>
                </a:lnTo>
                <a:lnTo>
                  <a:pt x="545" y="372"/>
                </a:lnTo>
                <a:lnTo>
                  <a:pt x="537" y="396"/>
                </a:lnTo>
                <a:lnTo>
                  <a:pt x="525" y="419"/>
                </a:lnTo>
                <a:lnTo>
                  <a:pt x="513" y="441"/>
                </a:lnTo>
                <a:lnTo>
                  <a:pt x="498" y="462"/>
                </a:lnTo>
                <a:lnTo>
                  <a:pt x="479" y="480"/>
                </a:lnTo>
                <a:lnTo>
                  <a:pt x="461" y="497"/>
                </a:lnTo>
                <a:lnTo>
                  <a:pt x="441" y="512"/>
                </a:lnTo>
                <a:lnTo>
                  <a:pt x="418" y="526"/>
                </a:lnTo>
                <a:lnTo>
                  <a:pt x="396" y="536"/>
                </a:lnTo>
                <a:lnTo>
                  <a:pt x="371" y="545"/>
                </a:lnTo>
                <a:lnTo>
                  <a:pt x="347" y="551"/>
                </a:lnTo>
                <a:lnTo>
                  <a:pt x="321" y="556"/>
                </a:lnTo>
                <a:lnTo>
                  <a:pt x="294" y="558"/>
                </a:lnTo>
                <a:lnTo>
                  <a:pt x="294" y="558"/>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51" name="Freeform 441"/>
          <p:cNvSpPr/>
          <p:nvPr/>
        </p:nvSpPr>
        <p:spPr bwMode="auto">
          <a:xfrm>
            <a:off x="2754874" y="4635105"/>
            <a:ext cx="24233" cy="25580"/>
          </a:xfrm>
          <a:custGeom>
            <a:avLst/>
            <a:gdLst>
              <a:gd name="T0" fmla="*/ 9 w 18"/>
              <a:gd name="T1" fmla="*/ 19 h 19"/>
              <a:gd name="T2" fmla="*/ 9 w 18"/>
              <a:gd name="T3" fmla="*/ 19 h 19"/>
              <a:gd name="T4" fmla="*/ 6 w 18"/>
              <a:gd name="T5" fmla="*/ 19 h 19"/>
              <a:gd name="T6" fmla="*/ 3 w 18"/>
              <a:gd name="T7" fmla="*/ 16 h 19"/>
              <a:gd name="T8" fmla="*/ 0 w 18"/>
              <a:gd name="T9" fmla="*/ 13 h 19"/>
              <a:gd name="T10" fmla="*/ 0 w 18"/>
              <a:gd name="T11" fmla="*/ 10 h 19"/>
              <a:gd name="T12" fmla="*/ 0 w 18"/>
              <a:gd name="T13" fmla="*/ 10 h 19"/>
              <a:gd name="T14" fmla="*/ 0 w 18"/>
              <a:gd name="T15" fmla="*/ 6 h 19"/>
              <a:gd name="T16" fmla="*/ 3 w 18"/>
              <a:gd name="T17" fmla="*/ 3 h 19"/>
              <a:gd name="T18" fmla="*/ 6 w 18"/>
              <a:gd name="T19" fmla="*/ 1 h 19"/>
              <a:gd name="T20" fmla="*/ 9 w 18"/>
              <a:gd name="T21" fmla="*/ 0 h 19"/>
              <a:gd name="T22" fmla="*/ 9 w 18"/>
              <a:gd name="T23" fmla="*/ 0 h 19"/>
              <a:gd name="T24" fmla="*/ 13 w 18"/>
              <a:gd name="T25" fmla="*/ 1 h 19"/>
              <a:gd name="T26" fmla="*/ 16 w 18"/>
              <a:gd name="T27" fmla="*/ 3 h 19"/>
              <a:gd name="T28" fmla="*/ 18 w 18"/>
              <a:gd name="T29" fmla="*/ 6 h 19"/>
              <a:gd name="T30" fmla="*/ 18 w 18"/>
              <a:gd name="T31" fmla="*/ 10 h 19"/>
              <a:gd name="T32" fmla="*/ 18 w 18"/>
              <a:gd name="T33" fmla="*/ 10 h 19"/>
              <a:gd name="T34" fmla="*/ 18 w 18"/>
              <a:gd name="T35" fmla="*/ 10 h 19"/>
              <a:gd name="T36" fmla="*/ 18 w 18"/>
              <a:gd name="T37" fmla="*/ 13 h 19"/>
              <a:gd name="T38" fmla="*/ 16 w 18"/>
              <a:gd name="T39" fmla="*/ 16 h 19"/>
              <a:gd name="T40" fmla="*/ 13 w 18"/>
              <a:gd name="T41" fmla="*/ 19 h 19"/>
              <a:gd name="T42" fmla="*/ 9 w 18"/>
              <a:gd name="T43" fmla="*/ 19 h 19"/>
              <a:gd name="T44" fmla="*/ 9 w 18"/>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9">
                <a:moveTo>
                  <a:pt x="9" y="19"/>
                </a:moveTo>
                <a:lnTo>
                  <a:pt x="9" y="19"/>
                </a:lnTo>
                <a:lnTo>
                  <a:pt x="6" y="19"/>
                </a:lnTo>
                <a:lnTo>
                  <a:pt x="3" y="16"/>
                </a:lnTo>
                <a:lnTo>
                  <a:pt x="0" y="13"/>
                </a:lnTo>
                <a:lnTo>
                  <a:pt x="0" y="10"/>
                </a:lnTo>
                <a:lnTo>
                  <a:pt x="0" y="10"/>
                </a:lnTo>
                <a:lnTo>
                  <a:pt x="0" y="6"/>
                </a:lnTo>
                <a:lnTo>
                  <a:pt x="3" y="3"/>
                </a:lnTo>
                <a:lnTo>
                  <a:pt x="6" y="1"/>
                </a:lnTo>
                <a:lnTo>
                  <a:pt x="9" y="0"/>
                </a:lnTo>
                <a:lnTo>
                  <a:pt x="9" y="0"/>
                </a:lnTo>
                <a:lnTo>
                  <a:pt x="13" y="1"/>
                </a:lnTo>
                <a:lnTo>
                  <a:pt x="16" y="3"/>
                </a:lnTo>
                <a:lnTo>
                  <a:pt x="18" y="6"/>
                </a:lnTo>
                <a:lnTo>
                  <a:pt x="18" y="10"/>
                </a:lnTo>
                <a:lnTo>
                  <a:pt x="18" y="10"/>
                </a:lnTo>
                <a:lnTo>
                  <a:pt x="18" y="10"/>
                </a:lnTo>
                <a:lnTo>
                  <a:pt x="18" y="13"/>
                </a:lnTo>
                <a:lnTo>
                  <a:pt x="16" y="16"/>
                </a:lnTo>
                <a:lnTo>
                  <a:pt x="13" y="19"/>
                </a:lnTo>
                <a:lnTo>
                  <a:pt x="9" y="19"/>
                </a:lnTo>
                <a:lnTo>
                  <a:pt x="9" y="19"/>
                </a:lnTo>
                <a:close/>
              </a:path>
            </a:pathLst>
          </a:cu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444"/>
          <p:cNvSpPr/>
          <p:nvPr/>
        </p:nvSpPr>
        <p:spPr bwMode="auto">
          <a:xfrm>
            <a:off x="4568317" y="4379312"/>
            <a:ext cx="24233" cy="25580"/>
          </a:xfrm>
          <a:custGeom>
            <a:avLst/>
            <a:gdLst>
              <a:gd name="T0" fmla="*/ 9 w 18"/>
              <a:gd name="T1" fmla="*/ 19 h 19"/>
              <a:gd name="T2" fmla="*/ 9 w 18"/>
              <a:gd name="T3" fmla="*/ 19 h 19"/>
              <a:gd name="T4" fmla="*/ 4 w 18"/>
              <a:gd name="T5" fmla="*/ 18 h 19"/>
              <a:gd name="T6" fmla="*/ 1 w 18"/>
              <a:gd name="T7" fmla="*/ 16 h 19"/>
              <a:gd name="T8" fmla="*/ 0 w 18"/>
              <a:gd name="T9" fmla="*/ 13 h 19"/>
              <a:gd name="T10" fmla="*/ 0 w 18"/>
              <a:gd name="T11" fmla="*/ 9 h 19"/>
              <a:gd name="T12" fmla="*/ 0 w 18"/>
              <a:gd name="T13" fmla="*/ 9 h 19"/>
              <a:gd name="T14" fmla="*/ 0 w 18"/>
              <a:gd name="T15" fmla="*/ 6 h 19"/>
              <a:gd name="T16" fmla="*/ 1 w 18"/>
              <a:gd name="T17" fmla="*/ 3 h 19"/>
              <a:gd name="T18" fmla="*/ 4 w 18"/>
              <a:gd name="T19" fmla="*/ 0 h 19"/>
              <a:gd name="T20" fmla="*/ 9 w 18"/>
              <a:gd name="T21" fmla="*/ 0 h 19"/>
              <a:gd name="T22" fmla="*/ 9 w 18"/>
              <a:gd name="T23" fmla="*/ 0 h 19"/>
              <a:gd name="T24" fmla="*/ 13 w 18"/>
              <a:gd name="T25" fmla="*/ 0 h 19"/>
              <a:gd name="T26" fmla="*/ 16 w 18"/>
              <a:gd name="T27" fmla="*/ 3 h 19"/>
              <a:gd name="T28" fmla="*/ 18 w 18"/>
              <a:gd name="T29" fmla="*/ 6 h 19"/>
              <a:gd name="T30" fmla="*/ 18 w 18"/>
              <a:gd name="T31" fmla="*/ 9 h 19"/>
              <a:gd name="T32" fmla="*/ 18 w 18"/>
              <a:gd name="T33" fmla="*/ 9 h 19"/>
              <a:gd name="T34" fmla="*/ 18 w 18"/>
              <a:gd name="T35" fmla="*/ 9 h 19"/>
              <a:gd name="T36" fmla="*/ 18 w 18"/>
              <a:gd name="T37" fmla="*/ 13 h 19"/>
              <a:gd name="T38" fmla="*/ 16 w 18"/>
              <a:gd name="T39" fmla="*/ 16 h 19"/>
              <a:gd name="T40" fmla="*/ 13 w 18"/>
              <a:gd name="T41" fmla="*/ 18 h 19"/>
              <a:gd name="T42" fmla="*/ 9 w 18"/>
              <a:gd name="T43" fmla="*/ 19 h 19"/>
              <a:gd name="T44" fmla="*/ 9 w 18"/>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9">
                <a:moveTo>
                  <a:pt x="9" y="19"/>
                </a:moveTo>
                <a:lnTo>
                  <a:pt x="9" y="19"/>
                </a:lnTo>
                <a:lnTo>
                  <a:pt x="4" y="18"/>
                </a:lnTo>
                <a:lnTo>
                  <a:pt x="1" y="16"/>
                </a:lnTo>
                <a:lnTo>
                  <a:pt x="0" y="13"/>
                </a:lnTo>
                <a:lnTo>
                  <a:pt x="0" y="9"/>
                </a:lnTo>
                <a:lnTo>
                  <a:pt x="0" y="9"/>
                </a:lnTo>
                <a:lnTo>
                  <a:pt x="0" y="6"/>
                </a:lnTo>
                <a:lnTo>
                  <a:pt x="1" y="3"/>
                </a:lnTo>
                <a:lnTo>
                  <a:pt x="4" y="0"/>
                </a:lnTo>
                <a:lnTo>
                  <a:pt x="9" y="0"/>
                </a:lnTo>
                <a:lnTo>
                  <a:pt x="9" y="0"/>
                </a:lnTo>
                <a:lnTo>
                  <a:pt x="13" y="0"/>
                </a:lnTo>
                <a:lnTo>
                  <a:pt x="16" y="3"/>
                </a:lnTo>
                <a:lnTo>
                  <a:pt x="18" y="6"/>
                </a:lnTo>
                <a:lnTo>
                  <a:pt x="18" y="9"/>
                </a:lnTo>
                <a:lnTo>
                  <a:pt x="18" y="9"/>
                </a:lnTo>
                <a:lnTo>
                  <a:pt x="18" y="9"/>
                </a:lnTo>
                <a:lnTo>
                  <a:pt x="18" y="13"/>
                </a:lnTo>
                <a:lnTo>
                  <a:pt x="16" y="16"/>
                </a:lnTo>
                <a:lnTo>
                  <a:pt x="13" y="18"/>
                </a:lnTo>
                <a:lnTo>
                  <a:pt x="9" y="19"/>
                </a:lnTo>
                <a:lnTo>
                  <a:pt x="9" y="19"/>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58" name="Freeform 448"/>
          <p:cNvSpPr/>
          <p:nvPr/>
        </p:nvSpPr>
        <p:spPr bwMode="auto">
          <a:xfrm>
            <a:off x="7979796" y="4030625"/>
            <a:ext cx="24233" cy="26926"/>
          </a:xfrm>
          <a:custGeom>
            <a:avLst/>
            <a:gdLst>
              <a:gd name="T0" fmla="*/ 9 w 18"/>
              <a:gd name="T1" fmla="*/ 20 h 20"/>
              <a:gd name="T2" fmla="*/ 9 w 18"/>
              <a:gd name="T3" fmla="*/ 20 h 20"/>
              <a:gd name="T4" fmla="*/ 4 w 18"/>
              <a:gd name="T5" fmla="*/ 19 h 20"/>
              <a:gd name="T6" fmla="*/ 1 w 18"/>
              <a:gd name="T7" fmla="*/ 17 h 20"/>
              <a:gd name="T8" fmla="*/ 0 w 18"/>
              <a:gd name="T9" fmla="*/ 14 h 20"/>
              <a:gd name="T10" fmla="*/ 0 w 18"/>
              <a:gd name="T11" fmla="*/ 9 h 20"/>
              <a:gd name="T12" fmla="*/ 0 w 18"/>
              <a:gd name="T13" fmla="*/ 9 h 20"/>
              <a:gd name="T14" fmla="*/ 0 w 18"/>
              <a:gd name="T15" fmla="*/ 6 h 20"/>
              <a:gd name="T16" fmla="*/ 1 w 18"/>
              <a:gd name="T17" fmla="*/ 3 h 20"/>
              <a:gd name="T18" fmla="*/ 4 w 18"/>
              <a:gd name="T19" fmla="*/ 0 h 20"/>
              <a:gd name="T20" fmla="*/ 9 w 18"/>
              <a:gd name="T21" fmla="*/ 0 h 20"/>
              <a:gd name="T22" fmla="*/ 9 w 18"/>
              <a:gd name="T23" fmla="*/ 0 h 20"/>
              <a:gd name="T24" fmla="*/ 12 w 18"/>
              <a:gd name="T25" fmla="*/ 0 h 20"/>
              <a:gd name="T26" fmla="*/ 15 w 18"/>
              <a:gd name="T27" fmla="*/ 2 h 20"/>
              <a:gd name="T28" fmla="*/ 18 w 18"/>
              <a:gd name="T29" fmla="*/ 5 h 20"/>
              <a:gd name="T30" fmla="*/ 18 w 18"/>
              <a:gd name="T31" fmla="*/ 9 h 20"/>
              <a:gd name="T32" fmla="*/ 18 w 18"/>
              <a:gd name="T33" fmla="*/ 9 h 20"/>
              <a:gd name="T34" fmla="*/ 18 w 18"/>
              <a:gd name="T35" fmla="*/ 9 h 20"/>
              <a:gd name="T36" fmla="*/ 18 w 18"/>
              <a:gd name="T37" fmla="*/ 14 h 20"/>
              <a:gd name="T38" fmla="*/ 15 w 18"/>
              <a:gd name="T39" fmla="*/ 17 h 20"/>
              <a:gd name="T40" fmla="*/ 12 w 18"/>
              <a:gd name="T41" fmla="*/ 19 h 20"/>
              <a:gd name="T42" fmla="*/ 9 w 18"/>
              <a:gd name="T43" fmla="*/ 20 h 20"/>
              <a:gd name="T44" fmla="*/ 9 w 18"/>
              <a:gd name="T4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20">
                <a:moveTo>
                  <a:pt x="9" y="20"/>
                </a:moveTo>
                <a:lnTo>
                  <a:pt x="9" y="20"/>
                </a:lnTo>
                <a:lnTo>
                  <a:pt x="4" y="19"/>
                </a:lnTo>
                <a:lnTo>
                  <a:pt x="1" y="17"/>
                </a:lnTo>
                <a:lnTo>
                  <a:pt x="0" y="14"/>
                </a:lnTo>
                <a:lnTo>
                  <a:pt x="0" y="9"/>
                </a:lnTo>
                <a:lnTo>
                  <a:pt x="0" y="9"/>
                </a:lnTo>
                <a:lnTo>
                  <a:pt x="0" y="6"/>
                </a:lnTo>
                <a:lnTo>
                  <a:pt x="1" y="3"/>
                </a:lnTo>
                <a:lnTo>
                  <a:pt x="4" y="0"/>
                </a:lnTo>
                <a:lnTo>
                  <a:pt x="9" y="0"/>
                </a:lnTo>
                <a:lnTo>
                  <a:pt x="9" y="0"/>
                </a:lnTo>
                <a:lnTo>
                  <a:pt x="12" y="0"/>
                </a:lnTo>
                <a:lnTo>
                  <a:pt x="15" y="2"/>
                </a:lnTo>
                <a:lnTo>
                  <a:pt x="18" y="5"/>
                </a:lnTo>
                <a:lnTo>
                  <a:pt x="18" y="9"/>
                </a:lnTo>
                <a:lnTo>
                  <a:pt x="18" y="9"/>
                </a:lnTo>
                <a:lnTo>
                  <a:pt x="18" y="9"/>
                </a:lnTo>
                <a:lnTo>
                  <a:pt x="18" y="14"/>
                </a:lnTo>
                <a:lnTo>
                  <a:pt x="15" y="17"/>
                </a:lnTo>
                <a:lnTo>
                  <a:pt x="12" y="19"/>
                </a:lnTo>
                <a:lnTo>
                  <a:pt x="9" y="20"/>
                </a:lnTo>
                <a:lnTo>
                  <a:pt x="9" y="20"/>
                </a:lnTo>
                <a:close/>
              </a:path>
            </a:pathLst>
          </a:cu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451"/>
          <p:cNvSpPr/>
          <p:nvPr/>
        </p:nvSpPr>
        <p:spPr bwMode="auto">
          <a:xfrm>
            <a:off x="9133560" y="2684342"/>
            <a:ext cx="345995" cy="325800"/>
          </a:xfrm>
          <a:custGeom>
            <a:avLst/>
            <a:gdLst>
              <a:gd name="T0" fmla="*/ 0 w 257"/>
              <a:gd name="T1" fmla="*/ 14 h 242"/>
              <a:gd name="T2" fmla="*/ 257 w 257"/>
              <a:gd name="T3" fmla="*/ 0 h 242"/>
              <a:gd name="T4" fmla="*/ 179 w 257"/>
              <a:gd name="T5" fmla="*/ 242 h 242"/>
              <a:gd name="T6" fmla="*/ 0 w 257"/>
              <a:gd name="T7" fmla="*/ 14 h 242"/>
            </a:gdLst>
            <a:ahLst/>
            <a:cxnLst>
              <a:cxn ang="0">
                <a:pos x="T0" y="T1"/>
              </a:cxn>
              <a:cxn ang="0">
                <a:pos x="T2" y="T3"/>
              </a:cxn>
              <a:cxn ang="0">
                <a:pos x="T4" y="T5"/>
              </a:cxn>
              <a:cxn ang="0">
                <a:pos x="T6" y="T7"/>
              </a:cxn>
            </a:cxnLst>
            <a:rect l="0" t="0" r="r" b="b"/>
            <a:pathLst>
              <a:path w="257" h="242">
                <a:moveTo>
                  <a:pt x="0" y="14"/>
                </a:moveTo>
                <a:lnTo>
                  <a:pt x="257" y="0"/>
                </a:lnTo>
                <a:lnTo>
                  <a:pt x="179" y="242"/>
                </a:lnTo>
                <a:lnTo>
                  <a:pt x="0" y="14"/>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2" name="Freeform 452"/>
          <p:cNvSpPr/>
          <p:nvPr/>
        </p:nvSpPr>
        <p:spPr bwMode="auto">
          <a:xfrm>
            <a:off x="4943929" y="4423739"/>
            <a:ext cx="994903" cy="436196"/>
          </a:xfrm>
          <a:custGeom>
            <a:avLst/>
            <a:gdLst>
              <a:gd name="T0" fmla="*/ 739 w 739"/>
              <a:gd name="T1" fmla="*/ 123 h 324"/>
              <a:gd name="T2" fmla="*/ 739 w 739"/>
              <a:gd name="T3" fmla="*/ 123 h 324"/>
              <a:gd name="T4" fmla="*/ 730 w 739"/>
              <a:gd name="T5" fmla="*/ 110 h 324"/>
              <a:gd name="T6" fmla="*/ 722 w 739"/>
              <a:gd name="T7" fmla="*/ 96 h 324"/>
              <a:gd name="T8" fmla="*/ 715 w 739"/>
              <a:gd name="T9" fmla="*/ 81 h 324"/>
              <a:gd name="T10" fmla="*/ 709 w 739"/>
              <a:gd name="T11" fmla="*/ 65 h 324"/>
              <a:gd name="T12" fmla="*/ 703 w 739"/>
              <a:gd name="T13" fmla="*/ 50 h 324"/>
              <a:gd name="T14" fmla="*/ 698 w 739"/>
              <a:gd name="T15" fmla="*/ 34 h 324"/>
              <a:gd name="T16" fmla="*/ 695 w 739"/>
              <a:gd name="T17" fmla="*/ 17 h 324"/>
              <a:gd name="T18" fmla="*/ 692 w 739"/>
              <a:gd name="T19" fmla="*/ 0 h 324"/>
              <a:gd name="T20" fmla="*/ 692 w 739"/>
              <a:gd name="T21" fmla="*/ 0 h 324"/>
              <a:gd name="T22" fmla="*/ 520 w 739"/>
              <a:gd name="T23" fmla="*/ 53 h 324"/>
              <a:gd name="T24" fmla="*/ 348 w 739"/>
              <a:gd name="T25" fmla="*/ 103 h 324"/>
              <a:gd name="T26" fmla="*/ 175 w 739"/>
              <a:gd name="T27" fmla="*/ 151 h 324"/>
              <a:gd name="T28" fmla="*/ 0 w 739"/>
              <a:gd name="T29" fmla="*/ 193 h 324"/>
              <a:gd name="T30" fmla="*/ 0 w 739"/>
              <a:gd name="T31" fmla="*/ 193 h 324"/>
              <a:gd name="T32" fmla="*/ 11 w 739"/>
              <a:gd name="T33" fmla="*/ 221 h 324"/>
              <a:gd name="T34" fmla="*/ 17 w 739"/>
              <a:gd name="T35" fmla="*/ 249 h 324"/>
              <a:gd name="T36" fmla="*/ 22 w 739"/>
              <a:gd name="T37" fmla="*/ 278 h 324"/>
              <a:gd name="T38" fmla="*/ 23 w 739"/>
              <a:gd name="T39" fmla="*/ 309 h 324"/>
              <a:gd name="T40" fmla="*/ 23 w 739"/>
              <a:gd name="T41" fmla="*/ 309 h 324"/>
              <a:gd name="T42" fmla="*/ 23 w 739"/>
              <a:gd name="T43" fmla="*/ 324 h 324"/>
              <a:gd name="T44" fmla="*/ 23 w 739"/>
              <a:gd name="T45" fmla="*/ 324 h 324"/>
              <a:gd name="T46" fmla="*/ 113 w 739"/>
              <a:gd name="T47" fmla="*/ 301 h 324"/>
              <a:gd name="T48" fmla="*/ 204 w 739"/>
              <a:gd name="T49" fmla="*/ 280 h 324"/>
              <a:gd name="T50" fmla="*/ 294 w 739"/>
              <a:gd name="T51" fmla="*/ 256 h 324"/>
              <a:gd name="T52" fmla="*/ 383 w 739"/>
              <a:gd name="T53" fmla="*/ 231 h 324"/>
              <a:gd name="T54" fmla="*/ 472 w 739"/>
              <a:gd name="T55" fmla="*/ 205 h 324"/>
              <a:gd name="T56" fmla="*/ 561 w 739"/>
              <a:gd name="T57" fmla="*/ 179 h 324"/>
              <a:gd name="T58" fmla="*/ 651 w 739"/>
              <a:gd name="T59" fmla="*/ 152 h 324"/>
              <a:gd name="T60" fmla="*/ 739 w 739"/>
              <a:gd name="T61" fmla="*/ 123 h 324"/>
              <a:gd name="T62" fmla="*/ 739 w 739"/>
              <a:gd name="T6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9" h="324">
                <a:moveTo>
                  <a:pt x="739" y="123"/>
                </a:moveTo>
                <a:lnTo>
                  <a:pt x="739" y="123"/>
                </a:lnTo>
                <a:lnTo>
                  <a:pt x="730" y="110"/>
                </a:lnTo>
                <a:lnTo>
                  <a:pt x="722" y="96"/>
                </a:lnTo>
                <a:lnTo>
                  <a:pt x="715" y="81"/>
                </a:lnTo>
                <a:lnTo>
                  <a:pt x="709" y="65"/>
                </a:lnTo>
                <a:lnTo>
                  <a:pt x="703" y="50"/>
                </a:lnTo>
                <a:lnTo>
                  <a:pt x="698" y="34"/>
                </a:lnTo>
                <a:lnTo>
                  <a:pt x="695" y="17"/>
                </a:lnTo>
                <a:lnTo>
                  <a:pt x="692" y="0"/>
                </a:lnTo>
                <a:lnTo>
                  <a:pt x="692" y="0"/>
                </a:lnTo>
                <a:lnTo>
                  <a:pt x="520" y="53"/>
                </a:lnTo>
                <a:lnTo>
                  <a:pt x="348" y="103"/>
                </a:lnTo>
                <a:lnTo>
                  <a:pt x="175" y="151"/>
                </a:lnTo>
                <a:lnTo>
                  <a:pt x="0" y="193"/>
                </a:lnTo>
                <a:lnTo>
                  <a:pt x="0" y="193"/>
                </a:lnTo>
                <a:lnTo>
                  <a:pt x="11" y="221"/>
                </a:lnTo>
                <a:lnTo>
                  <a:pt x="17" y="249"/>
                </a:lnTo>
                <a:lnTo>
                  <a:pt x="22" y="278"/>
                </a:lnTo>
                <a:lnTo>
                  <a:pt x="23" y="309"/>
                </a:lnTo>
                <a:lnTo>
                  <a:pt x="23" y="309"/>
                </a:lnTo>
                <a:lnTo>
                  <a:pt x="23" y="324"/>
                </a:lnTo>
                <a:lnTo>
                  <a:pt x="23" y="324"/>
                </a:lnTo>
                <a:lnTo>
                  <a:pt x="113" y="301"/>
                </a:lnTo>
                <a:lnTo>
                  <a:pt x="204" y="280"/>
                </a:lnTo>
                <a:lnTo>
                  <a:pt x="294" y="256"/>
                </a:lnTo>
                <a:lnTo>
                  <a:pt x="383" y="231"/>
                </a:lnTo>
                <a:lnTo>
                  <a:pt x="472" y="205"/>
                </a:lnTo>
                <a:lnTo>
                  <a:pt x="561" y="179"/>
                </a:lnTo>
                <a:lnTo>
                  <a:pt x="651" y="152"/>
                </a:lnTo>
                <a:lnTo>
                  <a:pt x="739" y="123"/>
                </a:lnTo>
                <a:lnTo>
                  <a:pt x="739" y="123"/>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3" name="Freeform 453"/>
          <p:cNvSpPr/>
          <p:nvPr/>
        </p:nvSpPr>
        <p:spPr bwMode="auto">
          <a:xfrm>
            <a:off x="3145296" y="4841087"/>
            <a:ext cx="1081065" cy="309645"/>
          </a:xfrm>
          <a:custGeom>
            <a:avLst/>
            <a:gdLst>
              <a:gd name="T0" fmla="*/ 12 w 803"/>
              <a:gd name="T1" fmla="*/ 186 h 230"/>
              <a:gd name="T2" fmla="*/ 12 w 803"/>
              <a:gd name="T3" fmla="*/ 186 h 230"/>
              <a:gd name="T4" fmla="*/ 12 w 803"/>
              <a:gd name="T5" fmla="*/ 208 h 230"/>
              <a:gd name="T6" fmla="*/ 9 w 803"/>
              <a:gd name="T7" fmla="*/ 230 h 230"/>
              <a:gd name="T8" fmla="*/ 9 w 803"/>
              <a:gd name="T9" fmla="*/ 230 h 230"/>
              <a:gd name="T10" fmla="*/ 110 w 803"/>
              <a:gd name="T11" fmla="*/ 221 h 230"/>
              <a:gd name="T12" fmla="*/ 208 w 803"/>
              <a:gd name="T13" fmla="*/ 210 h 230"/>
              <a:gd name="T14" fmla="*/ 307 w 803"/>
              <a:gd name="T15" fmla="*/ 199 h 230"/>
              <a:gd name="T16" fmla="*/ 408 w 803"/>
              <a:gd name="T17" fmla="*/ 187 h 230"/>
              <a:gd name="T18" fmla="*/ 506 w 803"/>
              <a:gd name="T19" fmla="*/ 174 h 230"/>
              <a:gd name="T20" fmla="*/ 605 w 803"/>
              <a:gd name="T21" fmla="*/ 160 h 230"/>
              <a:gd name="T22" fmla="*/ 704 w 803"/>
              <a:gd name="T23" fmla="*/ 145 h 230"/>
              <a:gd name="T24" fmla="*/ 803 w 803"/>
              <a:gd name="T25" fmla="*/ 128 h 230"/>
              <a:gd name="T26" fmla="*/ 803 w 803"/>
              <a:gd name="T27" fmla="*/ 128 h 230"/>
              <a:gd name="T28" fmla="*/ 789 w 803"/>
              <a:gd name="T29" fmla="*/ 98 h 230"/>
              <a:gd name="T30" fmla="*/ 784 w 803"/>
              <a:gd name="T31" fmla="*/ 82 h 230"/>
              <a:gd name="T32" fmla="*/ 780 w 803"/>
              <a:gd name="T33" fmla="*/ 66 h 230"/>
              <a:gd name="T34" fmla="*/ 777 w 803"/>
              <a:gd name="T35" fmla="*/ 50 h 230"/>
              <a:gd name="T36" fmla="*/ 774 w 803"/>
              <a:gd name="T37" fmla="*/ 34 h 230"/>
              <a:gd name="T38" fmla="*/ 772 w 803"/>
              <a:gd name="T39" fmla="*/ 17 h 230"/>
              <a:gd name="T40" fmla="*/ 772 w 803"/>
              <a:gd name="T41" fmla="*/ 0 h 230"/>
              <a:gd name="T42" fmla="*/ 772 w 803"/>
              <a:gd name="T43" fmla="*/ 0 h 230"/>
              <a:gd name="T44" fmla="*/ 677 w 803"/>
              <a:gd name="T45" fmla="*/ 15 h 230"/>
              <a:gd name="T46" fmla="*/ 581 w 803"/>
              <a:gd name="T47" fmla="*/ 31 h 230"/>
              <a:gd name="T48" fmla="*/ 485 w 803"/>
              <a:gd name="T49" fmla="*/ 44 h 230"/>
              <a:gd name="T50" fmla="*/ 388 w 803"/>
              <a:gd name="T51" fmla="*/ 58 h 230"/>
              <a:gd name="T52" fmla="*/ 292 w 803"/>
              <a:gd name="T53" fmla="*/ 70 h 230"/>
              <a:gd name="T54" fmla="*/ 195 w 803"/>
              <a:gd name="T55" fmla="*/ 81 h 230"/>
              <a:gd name="T56" fmla="*/ 97 w 803"/>
              <a:gd name="T57" fmla="*/ 90 h 230"/>
              <a:gd name="T58" fmla="*/ 0 w 803"/>
              <a:gd name="T59" fmla="*/ 99 h 230"/>
              <a:gd name="T60" fmla="*/ 0 w 803"/>
              <a:gd name="T61" fmla="*/ 99 h 230"/>
              <a:gd name="T62" fmla="*/ 5 w 803"/>
              <a:gd name="T63" fmla="*/ 120 h 230"/>
              <a:gd name="T64" fmla="*/ 9 w 803"/>
              <a:gd name="T65" fmla="*/ 142 h 230"/>
              <a:gd name="T66" fmla="*/ 12 w 803"/>
              <a:gd name="T67" fmla="*/ 163 h 230"/>
              <a:gd name="T68" fmla="*/ 12 w 803"/>
              <a:gd name="T69" fmla="*/ 186 h 230"/>
              <a:gd name="T70" fmla="*/ 12 w 803"/>
              <a:gd name="T71" fmla="*/ 18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3" h="230">
                <a:moveTo>
                  <a:pt x="12" y="186"/>
                </a:moveTo>
                <a:lnTo>
                  <a:pt x="12" y="186"/>
                </a:lnTo>
                <a:lnTo>
                  <a:pt x="12" y="208"/>
                </a:lnTo>
                <a:lnTo>
                  <a:pt x="9" y="230"/>
                </a:lnTo>
                <a:lnTo>
                  <a:pt x="9" y="230"/>
                </a:lnTo>
                <a:lnTo>
                  <a:pt x="110" y="221"/>
                </a:lnTo>
                <a:lnTo>
                  <a:pt x="208" y="210"/>
                </a:lnTo>
                <a:lnTo>
                  <a:pt x="307" y="199"/>
                </a:lnTo>
                <a:lnTo>
                  <a:pt x="408" y="187"/>
                </a:lnTo>
                <a:lnTo>
                  <a:pt x="506" y="174"/>
                </a:lnTo>
                <a:lnTo>
                  <a:pt x="605" y="160"/>
                </a:lnTo>
                <a:lnTo>
                  <a:pt x="704" y="145"/>
                </a:lnTo>
                <a:lnTo>
                  <a:pt x="803" y="128"/>
                </a:lnTo>
                <a:lnTo>
                  <a:pt x="803" y="128"/>
                </a:lnTo>
                <a:lnTo>
                  <a:pt x="789" y="98"/>
                </a:lnTo>
                <a:lnTo>
                  <a:pt x="784" y="82"/>
                </a:lnTo>
                <a:lnTo>
                  <a:pt x="780" y="66"/>
                </a:lnTo>
                <a:lnTo>
                  <a:pt x="777" y="50"/>
                </a:lnTo>
                <a:lnTo>
                  <a:pt x="774" y="34"/>
                </a:lnTo>
                <a:lnTo>
                  <a:pt x="772" y="17"/>
                </a:lnTo>
                <a:lnTo>
                  <a:pt x="772" y="0"/>
                </a:lnTo>
                <a:lnTo>
                  <a:pt x="772" y="0"/>
                </a:lnTo>
                <a:lnTo>
                  <a:pt x="677" y="15"/>
                </a:lnTo>
                <a:lnTo>
                  <a:pt x="581" y="31"/>
                </a:lnTo>
                <a:lnTo>
                  <a:pt x="485" y="44"/>
                </a:lnTo>
                <a:lnTo>
                  <a:pt x="388" y="58"/>
                </a:lnTo>
                <a:lnTo>
                  <a:pt x="292" y="70"/>
                </a:lnTo>
                <a:lnTo>
                  <a:pt x="195" y="81"/>
                </a:lnTo>
                <a:lnTo>
                  <a:pt x="97" y="90"/>
                </a:lnTo>
                <a:lnTo>
                  <a:pt x="0" y="99"/>
                </a:lnTo>
                <a:lnTo>
                  <a:pt x="0" y="99"/>
                </a:lnTo>
                <a:lnTo>
                  <a:pt x="5" y="120"/>
                </a:lnTo>
                <a:lnTo>
                  <a:pt x="9" y="142"/>
                </a:lnTo>
                <a:lnTo>
                  <a:pt x="12" y="163"/>
                </a:lnTo>
                <a:lnTo>
                  <a:pt x="12" y="186"/>
                </a:lnTo>
                <a:lnTo>
                  <a:pt x="12" y="186"/>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4" name="Freeform 454"/>
          <p:cNvSpPr/>
          <p:nvPr/>
        </p:nvSpPr>
        <p:spPr bwMode="auto">
          <a:xfrm>
            <a:off x="8294827" y="2738194"/>
            <a:ext cx="1075680" cy="775459"/>
          </a:xfrm>
          <a:custGeom>
            <a:avLst/>
            <a:gdLst>
              <a:gd name="T0" fmla="*/ 714 w 799"/>
              <a:gd name="T1" fmla="*/ 0 h 576"/>
              <a:gd name="T2" fmla="*/ 714 w 799"/>
              <a:gd name="T3" fmla="*/ 0 h 576"/>
              <a:gd name="T4" fmla="*/ 628 w 799"/>
              <a:gd name="T5" fmla="*/ 60 h 576"/>
              <a:gd name="T6" fmla="*/ 539 w 799"/>
              <a:gd name="T7" fmla="*/ 120 h 576"/>
              <a:gd name="T8" fmla="*/ 451 w 799"/>
              <a:gd name="T9" fmla="*/ 177 h 576"/>
              <a:gd name="T10" fmla="*/ 362 w 799"/>
              <a:gd name="T11" fmla="*/ 235 h 576"/>
              <a:gd name="T12" fmla="*/ 272 w 799"/>
              <a:gd name="T13" fmla="*/ 291 h 576"/>
              <a:gd name="T14" fmla="*/ 182 w 799"/>
              <a:gd name="T15" fmla="*/ 348 h 576"/>
              <a:gd name="T16" fmla="*/ 91 w 799"/>
              <a:gd name="T17" fmla="*/ 402 h 576"/>
              <a:gd name="T18" fmla="*/ 0 w 799"/>
              <a:gd name="T19" fmla="*/ 456 h 576"/>
              <a:gd name="T20" fmla="*/ 0 w 799"/>
              <a:gd name="T21" fmla="*/ 456 h 576"/>
              <a:gd name="T22" fmla="*/ 9 w 799"/>
              <a:gd name="T23" fmla="*/ 469 h 576"/>
              <a:gd name="T24" fmla="*/ 20 w 799"/>
              <a:gd name="T25" fmla="*/ 483 h 576"/>
              <a:gd name="T26" fmla="*/ 29 w 799"/>
              <a:gd name="T27" fmla="*/ 497 h 576"/>
              <a:gd name="T28" fmla="*/ 36 w 799"/>
              <a:gd name="T29" fmla="*/ 512 h 576"/>
              <a:gd name="T30" fmla="*/ 44 w 799"/>
              <a:gd name="T31" fmla="*/ 527 h 576"/>
              <a:gd name="T32" fmla="*/ 50 w 799"/>
              <a:gd name="T33" fmla="*/ 542 h 576"/>
              <a:gd name="T34" fmla="*/ 56 w 799"/>
              <a:gd name="T35" fmla="*/ 559 h 576"/>
              <a:gd name="T36" fmla="*/ 61 w 799"/>
              <a:gd name="T37" fmla="*/ 576 h 576"/>
              <a:gd name="T38" fmla="*/ 61 w 799"/>
              <a:gd name="T39" fmla="*/ 576 h 576"/>
              <a:gd name="T40" fmla="*/ 153 w 799"/>
              <a:gd name="T41" fmla="*/ 521 h 576"/>
              <a:gd name="T42" fmla="*/ 246 w 799"/>
              <a:gd name="T43" fmla="*/ 466 h 576"/>
              <a:gd name="T44" fmla="*/ 339 w 799"/>
              <a:gd name="T45" fmla="*/ 408 h 576"/>
              <a:gd name="T46" fmla="*/ 430 w 799"/>
              <a:gd name="T47" fmla="*/ 352 h 576"/>
              <a:gd name="T48" fmla="*/ 521 w 799"/>
              <a:gd name="T49" fmla="*/ 293 h 576"/>
              <a:gd name="T50" fmla="*/ 611 w 799"/>
              <a:gd name="T51" fmla="*/ 234 h 576"/>
              <a:gd name="T52" fmla="*/ 701 w 799"/>
              <a:gd name="T53" fmla="*/ 173 h 576"/>
              <a:gd name="T54" fmla="*/ 790 w 799"/>
              <a:gd name="T55" fmla="*/ 112 h 576"/>
              <a:gd name="T56" fmla="*/ 790 w 799"/>
              <a:gd name="T57" fmla="*/ 112 h 576"/>
              <a:gd name="T58" fmla="*/ 799 w 799"/>
              <a:gd name="T59" fmla="*/ 104 h 576"/>
              <a:gd name="T60" fmla="*/ 714 w 799"/>
              <a:gd name="T6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99" h="576">
                <a:moveTo>
                  <a:pt x="714" y="0"/>
                </a:moveTo>
                <a:lnTo>
                  <a:pt x="714" y="0"/>
                </a:lnTo>
                <a:lnTo>
                  <a:pt x="628" y="60"/>
                </a:lnTo>
                <a:lnTo>
                  <a:pt x="539" y="120"/>
                </a:lnTo>
                <a:lnTo>
                  <a:pt x="451" y="177"/>
                </a:lnTo>
                <a:lnTo>
                  <a:pt x="362" y="235"/>
                </a:lnTo>
                <a:lnTo>
                  <a:pt x="272" y="291"/>
                </a:lnTo>
                <a:lnTo>
                  <a:pt x="182" y="348"/>
                </a:lnTo>
                <a:lnTo>
                  <a:pt x="91" y="402"/>
                </a:lnTo>
                <a:lnTo>
                  <a:pt x="0" y="456"/>
                </a:lnTo>
                <a:lnTo>
                  <a:pt x="0" y="456"/>
                </a:lnTo>
                <a:lnTo>
                  <a:pt x="9" y="469"/>
                </a:lnTo>
                <a:lnTo>
                  <a:pt x="20" y="483"/>
                </a:lnTo>
                <a:lnTo>
                  <a:pt x="29" y="497"/>
                </a:lnTo>
                <a:lnTo>
                  <a:pt x="36" y="512"/>
                </a:lnTo>
                <a:lnTo>
                  <a:pt x="44" y="527"/>
                </a:lnTo>
                <a:lnTo>
                  <a:pt x="50" y="542"/>
                </a:lnTo>
                <a:lnTo>
                  <a:pt x="56" y="559"/>
                </a:lnTo>
                <a:lnTo>
                  <a:pt x="61" y="576"/>
                </a:lnTo>
                <a:lnTo>
                  <a:pt x="61" y="576"/>
                </a:lnTo>
                <a:lnTo>
                  <a:pt x="153" y="521"/>
                </a:lnTo>
                <a:lnTo>
                  <a:pt x="246" y="466"/>
                </a:lnTo>
                <a:lnTo>
                  <a:pt x="339" y="408"/>
                </a:lnTo>
                <a:lnTo>
                  <a:pt x="430" y="352"/>
                </a:lnTo>
                <a:lnTo>
                  <a:pt x="521" y="293"/>
                </a:lnTo>
                <a:lnTo>
                  <a:pt x="611" y="234"/>
                </a:lnTo>
                <a:lnTo>
                  <a:pt x="701" y="173"/>
                </a:lnTo>
                <a:lnTo>
                  <a:pt x="790" y="112"/>
                </a:lnTo>
                <a:lnTo>
                  <a:pt x="790" y="112"/>
                </a:lnTo>
                <a:lnTo>
                  <a:pt x="799" y="104"/>
                </a:lnTo>
                <a:lnTo>
                  <a:pt x="714" y="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5" name="Freeform 455"/>
          <p:cNvSpPr/>
          <p:nvPr/>
        </p:nvSpPr>
        <p:spPr bwMode="auto">
          <a:xfrm>
            <a:off x="6603896" y="3715595"/>
            <a:ext cx="1097221" cy="617944"/>
          </a:xfrm>
          <a:custGeom>
            <a:avLst/>
            <a:gdLst>
              <a:gd name="T0" fmla="*/ 748 w 815"/>
              <a:gd name="T1" fmla="*/ 0 h 459"/>
              <a:gd name="T2" fmla="*/ 748 w 815"/>
              <a:gd name="T3" fmla="*/ 0 h 459"/>
              <a:gd name="T4" fmla="*/ 657 w 815"/>
              <a:gd name="T5" fmla="*/ 46 h 459"/>
              <a:gd name="T6" fmla="*/ 564 w 815"/>
              <a:gd name="T7" fmla="*/ 90 h 459"/>
              <a:gd name="T8" fmla="*/ 471 w 815"/>
              <a:gd name="T9" fmla="*/ 132 h 459"/>
              <a:gd name="T10" fmla="*/ 379 w 815"/>
              <a:gd name="T11" fmla="*/ 175 h 459"/>
              <a:gd name="T12" fmla="*/ 284 w 815"/>
              <a:gd name="T13" fmla="*/ 216 h 459"/>
              <a:gd name="T14" fmla="*/ 190 w 815"/>
              <a:gd name="T15" fmla="*/ 256 h 459"/>
              <a:gd name="T16" fmla="*/ 96 w 815"/>
              <a:gd name="T17" fmla="*/ 295 h 459"/>
              <a:gd name="T18" fmla="*/ 0 w 815"/>
              <a:gd name="T19" fmla="*/ 333 h 459"/>
              <a:gd name="T20" fmla="*/ 0 w 815"/>
              <a:gd name="T21" fmla="*/ 333 h 459"/>
              <a:gd name="T22" fmla="*/ 9 w 815"/>
              <a:gd name="T23" fmla="*/ 347 h 459"/>
              <a:gd name="T24" fmla="*/ 15 w 815"/>
              <a:gd name="T25" fmla="*/ 362 h 459"/>
              <a:gd name="T26" fmla="*/ 23 w 815"/>
              <a:gd name="T27" fmla="*/ 377 h 459"/>
              <a:gd name="T28" fmla="*/ 28 w 815"/>
              <a:gd name="T29" fmla="*/ 392 h 459"/>
              <a:gd name="T30" fmla="*/ 34 w 815"/>
              <a:gd name="T31" fmla="*/ 409 h 459"/>
              <a:gd name="T32" fmla="*/ 37 w 815"/>
              <a:gd name="T33" fmla="*/ 426 h 459"/>
              <a:gd name="T34" fmla="*/ 40 w 815"/>
              <a:gd name="T35" fmla="*/ 443 h 459"/>
              <a:gd name="T36" fmla="*/ 41 w 815"/>
              <a:gd name="T37" fmla="*/ 459 h 459"/>
              <a:gd name="T38" fmla="*/ 41 w 815"/>
              <a:gd name="T39" fmla="*/ 459 h 459"/>
              <a:gd name="T40" fmla="*/ 131 w 815"/>
              <a:gd name="T41" fmla="*/ 424 h 459"/>
              <a:gd name="T42" fmla="*/ 221 w 815"/>
              <a:gd name="T43" fmla="*/ 388 h 459"/>
              <a:gd name="T44" fmla="*/ 310 w 815"/>
              <a:gd name="T45" fmla="*/ 350 h 459"/>
              <a:gd name="T46" fmla="*/ 398 w 815"/>
              <a:gd name="T47" fmla="*/ 312 h 459"/>
              <a:gd name="T48" fmla="*/ 398 w 815"/>
              <a:gd name="T49" fmla="*/ 312 h 459"/>
              <a:gd name="T50" fmla="*/ 503 w 815"/>
              <a:gd name="T51" fmla="*/ 265 h 459"/>
              <a:gd name="T52" fmla="*/ 608 w 815"/>
              <a:gd name="T53" fmla="*/ 218 h 459"/>
              <a:gd name="T54" fmla="*/ 712 w 815"/>
              <a:gd name="T55" fmla="*/ 167 h 459"/>
              <a:gd name="T56" fmla="*/ 815 w 815"/>
              <a:gd name="T57" fmla="*/ 117 h 459"/>
              <a:gd name="T58" fmla="*/ 815 w 815"/>
              <a:gd name="T59" fmla="*/ 117 h 459"/>
              <a:gd name="T60" fmla="*/ 803 w 815"/>
              <a:gd name="T61" fmla="*/ 105 h 459"/>
              <a:gd name="T62" fmla="*/ 794 w 815"/>
              <a:gd name="T63" fmla="*/ 91 h 459"/>
              <a:gd name="T64" fmla="*/ 783 w 815"/>
              <a:gd name="T65" fmla="*/ 78 h 459"/>
              <a:gd name="T66" fmla="*/ 775 w 815"/>
              <a:gd name="T67" fmla="*/ 64 h 459"/>
              <a:gd name="T68" fmla="*/ 768 w 815"/>
              <a:gd name="T69" fmla="*/ 49 h 459"/>
              <a:gd name="T70" fmla="*/ 760 w 815"/>
              <a:gd name="T71" fmla="*/ 34 h 459"/>
              <a:gd name="T72" fmla="*/ 754 w 815"/>
              <a:gd name="T73" fmla="*/ 17 h 459"/>
              <a:gd name="T74" fmla="*/ 748 w 815"/>
              <a:gd name="T75" fmla="*/ 0 h 459"/>
              <a:gd name="T76" fmla="*/ 748 w 815"/>
              <a:gd name="T7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5" h="459">
                <a:moveTo>
                  <a:pt x="748" y="0"/>
                </a:moveTo>
                <a:lnTo>
                  <a:pt x="748" y="0"/>
                </a:lnTo>
                <a:lnTo>
                  <a:pt x="657" y="46"/>
                </a:lnTo>
                <a:lnTo>
                  <a:pt x="564" y="90"/>
                </a:lnTo>
                <a:lnTo>
                  <a:pt x="471" y="132"/>
                </a:lnTo>
                <a:lnTo>
                  <a:pt x="379" y="175"/>
                </a:lnTo>
                <a:lnTo>
                  <a:pt x="284" y="216"/>
                </a:lnTo>
                <a:lnTo>
                  <a:pt x="190" y="256"/>
                </a:lnTo>
                <a:lnTo>
                  <a:pt x="96" y="295"/>
                </a:lnTo>
                <a:lnTo>
                  <a:pt x="0" y="333"/>
                </a:lnTo>
                <a:lnTo>
                  <a:pt x="0" y="333"/>
                </a:lnTo>
                <a:lnTo>
                  <a:pt x="9" y="347"/>
                </a:lnTo>
                <a:lnTo>
                  <a:pt x="15" y="362"/>
                </a:lnTo>
                <a:lnTo>
                  <a:pt x="23" y="377"/>
                </a:lnTo>
                <a:lnTo>
                  <a:pt x="28" y="392"/>
                </a:lnTo>
                <a:lnTo>
                  <a:pt x="34" y="409"/>
                </a:lnTo>
                <a:lnTo>
                  <a:pt x="37" y="426"/>
                </a:lnTo>
                <a:lnTo>
                  <a:pt x="40" y="443"/>
                </a:lnTo>
                <a:lnTo>
                  <a:pt x="41" y="459"/>
                </a:lnTo>
                <a:lnTo>
                  <a:pt x="41" y="459"/>
                </a:lnTo>
                <a:lnTo>
                  <a:pt x="131" y="424"/>
                </a:lnTo>
                <a:lnTo>
                  <a:pt x="221" y="388"/>
                </a:lnTo>
                <a:lnTo>
                  <a:pt x="310" y="350"/>
                </a:lnTo>
                <a:lnTo>
                  <a:pt x="398" y="312"/>
                </a:lnTo>
                <a:lnTo>
                  <a:pt x="398" y="312"/>
                </a:lnTo>
                <a:lnTo>
                  <a:pt x="503" y="265"/>
                </a:lnTo>
                <a:lnTo>
                  <a:pt x="608" y="218"/>
                </a:lnTo>
                <a:lnTo>
                  <a:pt x="712" y="167"/>
                </a:lnTo>
                <a:lnTo>
                  <a:pt x="815" y="117"/>
                </a:lnTo>
                <a:lnTo>
                  <a:pt x="815" y="117"/>
                </a:lnTo>
                <a:lnTo>
                  <a:pt x="803" y="105"/>
                </a:lnTo>
                <a:lnTo>
                  <a:pt x="794" y="91"/>
                </a:lnTo>
                <a:lnTo>
                  <a:pt x="783" y="78"/>
                </a:lnTo>
                <a:lnTo>
                  <a:pt x="775" y="64"/>
                </a:lnTo>
                <a:lnTo>
                  <a:pt x="768" y="49"/>
                </a:lnTo>
                <a:lnTo>
                  <a:pt x="760" y="34"/>
                </a:lnTo>
                <a:lnTo>
                  <a:pt x="754" y="17"/>
                </a:lnTo>
                <a:lnTo>
                  <a:pt x="748" y="0"/>
                </a:lnTo>
                <a:lnTo>
                  <a:pt x="748" y="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6" name="Freeform 456"/>
          <p:cNvSpPr/>
          <p:nvPr/>
        </p:nvSpPr>
        <p:spPr bwMode="auto">
          <a:xfrm>
            <a:off x="1815169" y="5017450"/>
            <a:ext cx="570824" cy="180402"/>
          </a:xfrm>
          <a:custGeom>
            <a:avLst/>
            <a:gdLst>
              <a:gd name="T0" fmla="*/ 413 w 424"/>
              <a:gd name="T1" fmla="*/ 55 h 134"/>
              <a:gd name="T2" fmla="*/ 413 w 424"/>
              <a:gd name="T3" fmla="*/ 55 h 134"/>
              <a:gd name="T4" fmla="*/ 415 w 424"/>
              <a:gd name="T5" fmla="*/ 27 h 134"/>
              <a:gd name="T6" fmla="*/ 418 w 424"/>
              <a:gd name="T7" fmla="*/ 0 h 134"/>
              <a:gd name="T8" fmla="*/ 418 w 424"/>
              <a:gd name="T9" fmla="*/ 0 h 134"/>
              <a:gd name="T10" fmla="*/ 299 w 424"/>
              <a:gd name="T11" fmla="*/ 3 h 134"/>
              <a:gd name="T12" fmla="*/ 181 w 424"/>
              <a:gd name="T13" fmla="*/ 3 h 134"/>
              <a:gd name="T14" fmla="*/ 181 w 424"/>
              <a:gd name="T15" fmla="*/ 3 h 134"/>
              <a:gd name="T16" fmla="*/ 90 w 424"/>
              <a:gd name="T17" fmla="*/ 3 h 134"/>
              <a:gd name="T18" fmla="*/ 0 w 424"/>
              <a:gd name="T19" fmla="*/ 1 h 134"/>
              <a:gd name="T20" fmla="*/ 0 w 424"/>
              <a:gd name="T21" fmla="*/ 132 h 134"/>
              <a:gd name="T22" fmla="*/ 0 w 424"/>
              <a:gd name="T23" fmla="*/ 132 h 134"/>
              <a:gd name="T24" fmla="*/ 181 w 424"/>
              <a:gd name="T25" fmla="*/ 134 h 134"/>
              <a:gd name="T26" fmla="*/ 181 w 424"/>
              <a:gd name="T27" fmla="*/ 134 h 134"/>
              <a:gd name="T28" fmla="*/ 303 w 424"/>
              <a:gd name="T29" fmla="*/ 134 h 134"/>
              <a:gd name="T30" fmla="*/ 424 w 424"/>
              <a:gd name="T31" fmla="*/ 131 h 134"/>
              <a:gd name="T32" fmla="*/ 424 w 424"/>
              <a:gd name="T33" fmla="*/ 131 h 134"/>
              <a:gd name="T34" fmla="*/ 420 w 424"/>
              <a:gd name="T35" fmla="*/ 112 h 134"/>
              <a:gd name="T36" fmla="*/ 417 w 424"/>
              <a:gd name="T37" fmla="*/ 94 h 134"/>
              <a:gd name="T38" fmla="*/ 413 w 424"/>
              <a:gd name="T39" fmla="*/ 74 h 134"/>
              <a:gd name="T40" fmla="*/ 413 w 424"/>
              <a:gd name="T41" fmla="*/ 55 h 134"/>
              <a:gd name="T42" fmla="*/ 413 w 424"/>
              <a:gd name="T43"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4" h="134">
                <a:moveTo>
                  <a:pt x="413" y="55"/>
                </a:moveTo>
                <a:lnTo>
                  <a:pt x="413" y="55"/>
                </a:lnTo>
                <a:lnTo>
                  <a:pt x="415" y="27"/>
                </a:lnTo>
                <a:lnTo>
                  <a:pt x="418" y="0"/>
                </a:lnTo>
                <a:lnTo>
                  <a:pt x="418" y="0"/>
                </a:lnTo>
                <a:lnTo>
                  <a:pt x="299" y="3"/>
                </a:lnTo>
                <a:lnTo>
                  <a:pt x="181" y="3"/>
                </a:lnTo>
                <a:lnTo>
                  <a:pt x="181" y="3"/>
                </a:lnTo>
                <a:lnTo>
                  <a:pt x="90" y="3"/>
                </a:lnTo>
                <a:lnTo>
                  <a:pt x="0" y="1"/>
                </a:lnTo>
                <a:lnTo>
                  <a:pt x="0" y="132"/>
                </a:lnTo>
                <a:lnTo>
                  <a:pt x="0" y="132"/>
                </a:lnTo>
                <a:lnTo>
                  <a:pt x="181" y="134"/>
                </a:lnTo>
                <a:lnTo>
                  <a:pt x="181" y="134"/>
                </a:lnTo>
                <a:lnTo>
                  <a:pt x="303" y="134"/>
                </a:lnTo>
                <a:lnTo>
                  <a:pt x="424" y="131"/>
                </a:lnTo>
                <a:lnTo>
                  <a:pt x="424" y="131"/>
                </a:lnTo>
                <a:lnTo>
                  <a:pt x="420" y="112"/>
                </a:lnTo>
                <a:lnTo>
                  <a:pt x="417" y="94"/>
                </a:lnTo>
                <a:lnTo>
                  <a:pt x="413" y="74"/>
                </a:lnTo>
                <a:lnTo>
                  <a:pt x="413" y="55"/>
                </a:lnTo>
                <a:lnTo>
                  <a:pt x="413" y="55"/>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7" name="Freeform 457"/>
          <p:cNvSpPr/>
          <p:nvPr/>
        </p:nvSpPr>
        <p:spPr bwMode="auto">
          <a:xfrm>
            <a:off x="2617553" y="4880129"/>
            <a:ext cx="284066" cy="335225"/>
          </a:xfrm>
          <a:custGeom>
            <a:avLst/>
            <a:gdLst>
              <a:gd name="T0" fmla="*/ 211 w 211"/>
              <a:gd name="T1" fmla="*/ 105 h 249"/>
              <a:gd name="T2" fmla="*/ 211 w 211"/>
              <a:gd name="T3" fmla="*/ 105 h 249"/>
              <a:gd name="T4" fmla="*/ 210 w 211"/>
              <a:gd name="T5" fmla="*/ 94 h 249"/>
              <a:gd name="T6" fmla="*/ 208 w 211"/>
              <a:gd name="T7" fmla="*/ 85 h 249"/>
              <a:gd name="T8" fmla="*/ 205 w 211"/>
              <a:gd name="T9" fmla="*/ 75 h 249"/>
              <a:gd name="T10" fmla="*/ 202 w 211"/>
              <a:gd name="T11" fmla="*/ 65 h 249"/>
              <a:gd name="T12" fmla="*/ 198 w 211"/>
              <a:gd name="T13" fmla="*/ 56 h 249"/>
              <a:gd name="T14" fmla="*/ 193 w 211"/>
              <a:gd name="T15" fmla="*/ 47 h 249"/>
              <a:gd name="T16" fmla="*/ 187 w 211"/>
              <a:gd name="T17" fmla="*/ 40 h 249"/>
              <a:gd name="T18" fmla="*/ 181 w 211"/>
              <a:gd name="T19" fmla="*/ 32 h 249"/>
              <a:gd name="T20" fmla="*/ 173 w 211"/>
              <a:gd name="T21" fmla="*/ 24 h 249"/>
              <a:gd name="T22" fmla="*/ 166 w 211"/>
              <a:gd name="T23" fmla="*/ 18 h 249"/>
              <a:gd name="T24" fmla="*/ 156 w 211"/>
              <a:gd name="T25" fmla="*/ 12 h 249"/>
              <a:gd name="T26" fmla="*/ 147 w 211"/>
              <a:gd name="T27" fmla="*/ 8 h 249"/>
              <a:gd name="T28" fmla="*/ 138 w 211"/>
              <a:gd name="T29" fmla="*/ 5 h 249"/>
              <a:gd name="T30" fmla="*/ 128 w 211"/>
              <a:gd name="T31" fmla="*/ 2 h 249"/>
              <a:gd name="T32" fmla="*/ 117 w 211"/>
              <a:gd name="T33" fmla="*/ 0 h 249"/>
              <a:gd name="T34" fmla="*/ 106 w 211"/>
              <a:gd name="T35" fmla="*/ 0 h 249"/>
              <a:gd name="T36" fmla="*/ 106 w 211"/>
              <a:gd name="T37" fmla="*/ 0 h 249"/>
              <a:gd name="T38" fmla="*/ 96 w 211"/>
              <a:gd name="T39" fmla="*/ 0 h 249"/>
              <a:gd name="T40" fmla="*/ 85 w 211"/>
              <a:gd name="T41" fmla="*/ 2 h 249"/>
              <a:gd name="T42" fmla="*/ 74 w 211"/>
              <a:gd name="T43" fmla="*/ 5 h 249"/>
              <a:gd name="T44" fmla="*/ 65 w 211"/>
              <a:gd name="T45" fmla="*/ 8 h 249"/>
              <a:gd name="T46" fmla="*/ 55 w 211"/>
              <a:gd name="T47" fmla="*/ 12 h 249"/>
              <a:gd name="T48" fmla="*/ 47 w 211"/>
              <a:gd name="T49" fmla="*/ 17 h 249"/>
              <a:gd name="T50" fmla="*/ 39 w 211"/>
              <a:gd name="T51" fmla="*/ 23 h 249"/>
              <a:gd name="T52" fmla="*/ 32 w 211"/>
              <a:gd name="T53" fmla="*/ 31 h 249"/>
              <a:gd name="T54" fmla="*/ 24 w 211"/>
              <a:gd name="T55" fmla="*/ 37 h 249"/>
              <a:gd name="T56" fmla="*/ 18 w 211"/>
              <a:gd name="T57" fmla="*/ 46 h 249"/>
              <a:gd name="T58" fmla="*/ 14 w 211"/>
              <a:gd name="T59" fmla="*/ 53 h 249"/>
              <a:gd name="T60" fmla="*/ 9 w 211"/>
              <a:gd name="T61" fmla="*/ 62 h 249"/>
              <a:gd name="T62" fmla="*/ 6 w 211"/>
              <a:gd name="T63" fmla="*/ 73 h 249"/>
              <a:gd name="T64" fmla="*/ 3 w 211"/>
              <a:gd name="T65" fmla="*/ 82 h 249"/>
              <a:gd name="T66" fmla="*/ 0 w 211"/>
              <a:gd name="T67" fmla="*/ 93 h 249"/>
              <a:gd name="T68" fmla="*/ 0 w 211"/>
              <a:gd name="T69" fmla="*/ 103 h 249"/>
              <a:gd name="T70" fmla="*/ 0 w 211"/>
              <a:gd name="T71" fmla="*/ 103 h 249"/>
              <a:gd name="T72" fmla="*/ 0 w 211"/>
              <a:gd name="T73" fmla="*/ 116 h 249"/>
              <a:gd name="T74" fmla="*/ 0 w 211"/>
              <a:gd name="T75" fmla="*/ 126 h 249"/>
              <a:gd name="T76" fmla="*/ 3 w 211"/>
              <a:gd name="T77" fmla="*/ 137 h 249"/>
              <a:gd name="T78" fmla="*/ 6 w 211"/>
              <a:gd name="T79" fmla="*/ 146 h 249"/>
              <a:gd name="T80" fmla="*/ 15 w 211"/>
              <a:gd name="T81" fmla="*/ 163 h 249"/>
              <a:gd name="T82" fmla="*/ 27 w 211"/>
              <a:gd name="T83" fmla="*/ 178 h 249"/>
              <a:gd name="T84" fmla="*/ 38 w 211"/>
              <a:gd name="T85" fmla="*/ 195 h 249"/>
              <a:gd name="T86" fmla="*/ 50 w 211"/>
              <a:gd name="T87" fmla="*/ 210 h 249"/>
              <a:gd name="T88" fmla="*/ 61 w 211"/>
              <a:gd name="T89" fmla="*/ 228 h 249"/>
              <a:gd name="T90" fmla="*/ 65 w 211"/>
              <a:gd name="T91" fmla="*/ 239 h 249"/>
              <a:gd name="T92" fmla="*/ 68 w 211"/>
              <a:gd name="T93" fmla="*/ 249 h 249"/>
              <a:gd name="T94" fmla="*/ 140 w 211"/>
              <a:gd name="T95" fmla="*/ 249 h 249"/>
              <a:gd name="T96" fmla="*/ 140 w 211"/>
              <a:gd name="T97" fmla="*/ 249 h 249"/>
              <a:gd name="T98" fmla="*/ 143 w 211"/>
              <a:gd name="T99" fmla="*/ 239 h 249"/>
              <a:gd name="T100" fmla="*/ 147 w 211"/>
              <a:gd name="T101" fmla="*/ 230 h 249"/>
              <a:gd name="T102" fmla="*/ 158 w 211"/>
              <a:gd name="T103" fmla="*/ 211 h 249"/>
              <a:gd name="T104" fmla="*/ 170 w 211"/>
              <a:gd name="T105" fmla="*/ 196 h 249"/>
              <a:gd name="T106" fmla="*/ 182 w 211"/>
              <a:gd name="T107" fmla="*/ 181 h 249"/>
              <a:gd name="T108" fmla="*/ 193 w 211"/>
              <a:gd name="T109" fmla="*/ 164 h 249"/>
              <a:gd name="T110" fmla="*/ 202 w 211"/>
              <a:gd name="T111" fmla="*/ 148 h 249"/>
              <a:gd name="T112" fmla="*/ 207 w 211"/>
              <a:gd name="T113" fmla="*/ 138 h 249"/>
              <a:gd name="T114" fmla="*/ 210 w 211"/>
              <a:gd name="T115" fmla="*/ 128 h 249"/>
              <a:gd name="T116" fmla="*/ 211 w 211"/>
              <a:gd name="T117" fmla="*/ 117 h 249"/>
              <a:gd name="T118" fmla="*/ 211 w 211"/>
              <a:gd name="T119" fmla="*/ 105 h 249"/>
              <a:gd name="T120" fmla="*/ 211 w 211"/>
              <a:gd name="T121" fmla="*/ 10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1" h="249">
                <a:moveTo>
                  <a:pt x="211" y="105"/>
                </a:moveTo>
                <a:lnTo>
                  <a:pt x="211" y="105"/>
                </a:lnTo>
                <a:lnTo>
                  <a:pt x="210" y="94"/>
                </a:lnTo>
                <a:lnTo>
                  <a:pt x="208" y="85"/>
                </a:lnTo>
                <a:lnTo>
                  <a:pt x="205" y="75"/>
                </a:lnTo>
                <a:lnTo>
                  <a:pt x="202" y="65"/>
                </a:lnTo>
                <a:lnTo>
                  <a:pt x="198" y="56"/>
                </a:lnTo>
                <a:lnTo>
                  <a:pt x="193" y="47"/>
                </a:lnTo>
                <a:lnTo>
                  <a:pt x="187" y="40"/>
                </a:lnTo>
                <a:lnTo>
                  <a:pt x="181" y="32"/>
                </a:lnTo>
                <a:lnTo>
                  <a:pt x="173" y="24"/>
                </a:lnTo>
                <a:lnTo>
                  <a:pt x="166" y="18"/>
                </a:lnTo>
                <a:lnTo>
                  <a:pt x="156" y="12"/>
                </a:lnTo>
                <a:lnTo>
                  <a:pt x="147" y="8"/>
                </a:lnTo>
                <a:lnTo>
                  <a:pt x="138" y="5"/>
                </a:lnTo>
                <a:lnTo>
                  <a:pt x="128" y="2"/>
                </a:lnTo>
                <a:lnTo>
                  <a:pt x="117" y="0"/>
                </a:lnTo>
                <a:lnTo>
                  <a:pt x="106" y="0"/>
                </a:lnTo>
                <a:lnTo>
                  <a:pt x="106" y="0"/>
                </a:lnTo>
                <a:lnTo>
                  <a:pt x="96" y="0"/>
                </a:lnTo>
                <a:lnTo>
                  <a:pt x="85" y="2"/>
                </a:lnTo>
                <a:lnTo>
                  <a:pt x="74" y="5"/>
                </a:lnTo>
                <a:lnTo>
                  <a:pt x="65" y="8"/>
                </a:lnTo>
                <a:lnTo>
                  <a:pt x="55" y="12"/>
                </a:lnTo>
                <a:lnTo>
                  <a:pt x="47" y="17"/>
                </a:lnTo>
                <a:lnTo>
                  <a:pt x="39" y="23"/>
                </a:lnTo>
                <a:lnTo>
                  <a:pt x="32" y="31"/>
                </a:lnTo>
                <a:lnTo>
                  <a:pt x="24" y="37"/>
                </a:lnTo>
                <a:lnTo>
                  <a:pt x="18" y="46"/>
                </a:lnTo>
                <a:lnTo>
                  <a:pt x="14" y="53"/>
                </a:lnTo>
                <a:lnTo>
                  <a:pt x="9" y="62"/>
                </a:lnTo>
                <a:lnTo>
                  <a:pt x="6" y="73"/>
                </a:lnTo>
                <a:lnTo>
                  <a:pt x="3" y="82"/>
                </a:lnTo>
                <a:lnTo>
                  <a:pt x="0" y="93"/>
                </a:lnTo>
                <a:lnTo>
                  <a:pt x="0" y="103"/>
                </a:lnTo>
                <a:lnTo>
                  <a:pt x="0" y="103"/>
                </a:lnTo>
                <a:lnTo>
                  <a:pt x="0" y="116"/>
                </a:lnTo>
                <a:lnTo>
                  <a:pt x="0" y="126"/>
                </a:lnTo>
                <a:lnTo>
                  <a:pt x="3" y="137"/>
                </a:lnTo>
                <a:lnTo>
                  <a:pt x="6" y="146"/>
                </a:lnTo>
                <a:lnTo>
                  <a:pt x="15" y="163"/>
                </a:lnTo>
                <a:lnTo>
                  <a:pt x="27" y="178"/>
                </a:lnTo>
                <a:lnTo>
                  <a:pt x="38" y="195"/>
                </a:lnTo>
                <a:lnTo>
                  <a:pt x="50" y="210"/>
                </a:lnTo>
                <a:lnTo>
                  <a:pt x="61" y="228"/>
                </a:lnTo>
                <a:lnTo>
                  <a:pt x="65" y="239"/>
                </a:lnTo>
                <a:lnTo>
                  <a:pt x="68" y="249"/>
                </a:lnTo>
                <a:lnTo>
                  <a:pt x="140" y="249"/>
                </a:lnTo>
                <a:lnTo>
                  <a:pt x="140" y="249"/>
                </a:lnTo>
                <a:lnTo>
                  <a:pt x="143" y="239"/>
                </a:lnTo>
                <a:lnTo>
                  <a:pt x="147" y="230"/>
                </a:lnTo>
                <a:lnTo>
                  <a:pt x="158" y="211"/>
                </a:lnTo>
                <a:lnTo>
                  <a:pt x="170" y="196"/>
                </a:lnTo>
                <a:lnTo>
                  <a:pt x="182" y="181"/>
                </a:lnTo>
                <a:lnTo>
                  <a:pt x="193" y="164"/>
                </a:lnTo>
                <a:lnTo>
                  <a:pt x="202" y="148"/>
                </a:lnTo>
                <a:lnTo>
                  <a:pt x="207" y="138"/>
                </a:lnTo>
                <a:lnTo>
                  <a:pt x="210" y="128"/>
                </a:lnTo>
                <a:lnTo>
                  <a:pt x="211" y="117"/>
                </a:lnTo>
                <a:lnTo>
                  <a:pt x="211" y="105"/>
                </a:lnTo>
                <a:lnTo>
                  <a:pt x="211" y="105"/>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68" name="Freeform 458"/>
          <p:cNvSpPr/>
          <p:nvPr/>
        </p:nvSpPr>
        <p:spPr bwMode="auto">
          <a:xfrm>
            <a:off x="2672751" y="4954175"/>
            <a:ext cx="43081" cy="43081"/>
          </a:xfrm>
          <a:custGeom>
            <a:avLst/>
            <a:gdLst>
              <a:gd name="T0" fmla="*/ 32 w 32"/>
              <a:gd name="T1" fmla="*/ 17 h 32"/>
              <a:gd name="T2" fmla="*/ 32 w 32"/>
              <a:gd name="T3" fmla="*/ 17 h 32"/>
              <a:gd name="T4" fmla="*/ 30 w 32"/>
              <a:gd name="T5" fmla="*/ 23 h 32"/>
              <a:gd name="T6" fmla="*/ 27 w 32"/>
              <a:gd name="T7" fmla="*/ 27 h 32"/>
              <a:gd name="T8" fmla="*/ 23 w 32"/>
              <a:gd name="T9" fmla="*/ 30 h 32"/>
              <a:gd name="T10" fmla="*/ 17 w 32"/>
              <a:gd name="T11" fmla="*/ 32 h 32"/>
              <a:gd name="T12" fmla="*/ 17 w 32"/>
              <a:gd name="T13" fmla="*/ 32 h 32"/>
              <a:gd name="T14" fmla="*/ 11 w 32"/>
              <a:gd name="T15" fmla="*/ 30 h 32"/>
              <a:gd name="T16" fmla="*/ 5 w 32"/>
              <a:gd name="T17" fmla="*/ 27 h 32"/>
              <a:gd name="T18" fmla="*/ 1 w 32"/>
              <a:gd name="T19" fmla="*/ 23 h 32"/>
              <a:gd name="T20" fmla="*/ 0 w 32"/>
              <a:gd name="T21" fmla="*/ 17 h 32"/>
              <a:gd name="T22" fmla="*/ 0 w 32"/>
              <a:gd name="T23" fmla="*/ 17 h 32"/>
              <a:gd name="T24" fmla="*/ 1 w 32"/>
              <a:gd name="T25" fmla="*/ 10 h 32"/>
              <a:gd name="T26" fmla="*/ 5 w 32"/>
              <a:gd name="T27" fmla="*/ 4 h 32"/>
              <a:gd name="T28" fmla="*/ 11 w 32"/>
              <a:gd name="T29" fmla="*/ 1 h 32"/>
              <a:gd name="T30" fmla="*/ 17 w 32"/>
              <a:gd name="T31" fmla="*/ 0 h 32"/>
              <a:gd name="T32" fmla="*/ 17 w 32"/>
              <a:gd name="T33" fmla="*/ 0 h 32"/>
              <a:gd name="T34" fmla="*/ 23 w 32"/>
              <a:gd name="T35" fmla="*/ 1 h 32"/>
              <a:gd name="T36" fmla="*/ 27 w 32"/>
              <a:gd name="T37" fmla="*/ 4 h 32"/>
              <a:gd name="T38" fmla="*/ 30 w 32"/>
              <a:gd name="T39" fmla="*/ 10 h 32"/>
              <a:gd name="T40" fmla="*/ 32 w 32"/>
              <a:gd name="T41" fmla="*/ 17 h 32"/>
              <a:gd name="T42" fmla="*/ 32 w 32"/>
              <a:gd name="T4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7"/>
                </a:moveTo>
                <a:lnTo>
                  <a:pt x="32" y="17"/>
                </a:lnTo>
                <a:lnTo>
                  <a:pt x="30" y="23"/>
                </a:lnTo>
                <a:lnTo>
                  <a:pt x="27" y="27"/>
                </a:lnTo>
                <a:lnTo>
                  <a:pt x="23" y="30"/>
                </a:lnTo>
                <a:lnTo>
                  <a:pt x="17" y="32"/>
                </a:lnTo>
                <a:lnTo>
                  <a:pt x="17" y="32"/>
                </a:lnTo>
                <a:lnTo>
                  <a:pt x="11" y="30"/>
                </a:lnTo>
                <a:lnTo>
                  <a:pt x="5" y="27"/>
                </a:lnTo>
                <a:lnTo>
                  <a:pt x="1" y="23"/>
                </a:lnTo>
                <a:lnTo>
                  <a:pt x="0" y="17"/>
                </a:lnTo>
                <a:lnTo>
                  <a:pt x="0" y="17"/>
                </a:lnTo>
                <a:lnTo>
                  <a:pt x="1" y="10"/>
                </a:lnTo>
                <a:lnTo>
                  <a:pt x="5" y="4"/>
                </a:lnTo>
                <a:lnTo>
                  <a:pt x="11" y="1"/>
                </a:lnTo>
                <a:lnTo>
                  <a:pt x="17" y="0"/>
                </a:lnTo>
                <a:lnTo>
                  <a:pt x="17" y="0"/>
                </a:lnTo>
                <a:lnTo>
                  <a:pt x="23" y="1"/>
                </a:lnTo>
                <a:lnTo>
                  <a:pt x="27" y="4"/>
                </a:lnTo>
                <a:lnTo>
                  <a:pt x="30" y="10"/>
                </a:lnTo>
                <a:lnTo>
                  <a:pt x="32" y="17"/>
                </a:lnTo>
                <a:lnTo>
                  <a:pt x="32"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Rectangle 459"/>
          <p:cNvSpPr>
            <a:spLocks noChangeArrowheads="1"/>
          </p:cNvSpPr>
          <p:nvPr/>
        </p:nvSpPr>
        <p:spPr bwMode="auto">
          <a:xfrm>
            <a:off x="2696984" y="5215353"/>
            <a:ext cx="118473" cy="30965"/>
          </a:xfrm>
          <a:prstGeom prst="rect">
            <a:avLst/>
          </a:prstGeom>
          <a:solidFill>
            <a:srgbClr val="5E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Freeform 460"/>
          <p:cNvSpPr/>
          <p:nvPr/>
        </p:nvSpPr>
        <p:spPr bwMode="auto">
          <a:xfrm>
            <a:off x="2705062" y="5240932"/>
            <a:ext cx="102317" cy="52505"/>
          </a:xfrm>
          <a:custGeom>
            <a:avLst/>
            <a:gdLst>
              <a:gd name="T0" fmla="*/ 0 w 76"/>
              <a:gd name="T1" fmla="*/ 0 h 39"/>
              <a:gd name="T2" fmla="*/ 11 w 76"/>
              <a:gd name="T3" fmla="*/ 39 h 39"/>
              <a:gd name="T4" fmla="*/ 66 w 76"/>
              <a:gd name="T5" fmla="*/ 39 h 39"/>
              <a:gd name="T6" fmla="*/ 76 w 76"/>
              <a:gd name="T7" fmla="*/ 0 h 39"/>
              <a:gd name="T8" fmla="*/ 0 w 76"/>
              <a:gd name="T9" fmla="*/ 0 h 39"/>
            </a:gdLst>
            <a:ahLst/>
            <a:cxnLst>
              <a:cxn ang="0">
                <a:pos x="T0" y="T1"/>
              </a:cxn>
              <a:cxn ang="0">
                <a:pos x="T2" y="T3"/>
              </a:cxn>
              <a:cxn ang="0">
                <a:pos x="T4" y="T5"/>
              </a:cxn>
              <a:cxn ang="0">
                <a:pos x="T6" y="T7"/>
              </a:cxn>
              <a:cxn ang="0">
                <a:pos x="T8" y="T9"/>
              </a:cxn>
            </a:cxnLst>
            <a:rect l="0" t="0" r="r" b="b"/>
            <a:pathLst>
              <a:path w="76" h="39">
                <a:moveTo>
                  <a:pt x="0" y="0"/>
                </a:moveTo>
                <a:lnTo>
                  <a:pt x="11" y="39"/>
                </a:lnTo>
                <a:lnTo>
                  <a:pt x="66" y="39"/>
                </a:lnTo>
                <a:lnTo>
                  <a:pt x="76" y="0"/>
                </a:lnTo>
                <a:lnTo>
                  <a:pt x="0" y="0"/>
                </a:lnTo>
                <a:close/>
              </a:path>
            </a:pathLst>
          </a:custGeom>
          <a:solidFill>
            <a:srgbClr val="5E5A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61"/>
          <p:cNvSpPr/>
          <p:nvPr/>
        </p:nvSpPr>
        <p:spPr bwMode="auto">
          <a:xfrm>
            <a:off x="4443112" y="4933980"/>
            <a:ext cx="75392" cy="102317"/>
          </a:xfrm>
          <a:custGeom>
            <a:avLst/>
            <a:gdLst>
              <a:gd name="T0" fmla="*/ 33 w 56"/>
              <a:gd name="T1" fmla="*/ 67 h 76"/>
              <a:gd name="T2" fmla="*/ 33 w 56"/>
              <a:gd name="T3" fmla="*/ 67 h 76"/>
              <a:gd name="T4" fmla="*/ 29 w 56"/>
              <a:gd name="T5" fmla="*/ 73 h 76"/>
              <a:gd name="T6" fmla="*/ 23 w 56"/>
              <a:gd name="T7" fmla="*/ 76 h 76"/>
              <a:gd name="T8" fmla="*/ 17 w 56"/>
              <a:gd name="T9" fmla="*/ 76 h 76"/>
              <a:gd name="T10" fmla="*/ 11 w 56"/>
              <a:gd name="T11" fmla="*/ 74 h 76"/>
              <a:gd name="T12" fmla="*/ 4 w 56"/>
              <a:gd name="T13" fmla="*/ 70 h 76"/>
              <a:gd name="T14" fmla="*/ 1 w 56"/>
              <a:gd name="T15" fmla="*/ 65 h 76"/>
              <a:gd name="T16" fmla="*/ 0 w 56"/>
              <a:gd name="T17" fmla="*/ 57 h 76"/>
              <a:gd name="T18" fmla="*/ 3 w 56"/>
              <a:gd name="T19" fmla="*/ 50 h 76"/>
              <a:gd name="T20" fmla="*/ 23 w 56"/>
              <a:gd name="T21" fmla="*/ 10 h 76"/>
              <a:gd name="T22" fmla="*/ 23 w 56"/>
              <a:gd name="T23" fmla="*/ 10 h 76"/>
              <a:gd name="T24" fmla="*/ 29 w 56"/>
              <a:gd name="T25" fmla="*/ 4 h 76"/>
              <a:gd name="T26" fmla="*/ 35 w 56"/>
              <a:gd name="T27" fmla="*/ 1 h 76"/>
              <a:gd name="T28" fmla="*/ 41 w 56"/>
              <a:gd name="T29" fmla="*/ 0 h 76"/>
              <a:gd name="T30" fmla="*/ 47 w 56"/>
              <a:gd name="T31" fmla="*/ 3 h 76"/>
              <a:gd name="T32" fmla="*/ 52 w 56"/>
              <a:gd name="T33" fmla="*/ 6 h 76"/>
              <a:gd name="T34" fmla="*/ 56 w 56"/>
              <a:gd name="T35" fmla="*/ 12 h 76"/>
              <a:gd name="T36" fmla="*/ 56 w 56"/>
              <a:gd name="T37" fmla="*/ 18 h 76"/>
              <a:gd name="T38" fmla="*/ 55 w 56"/>
              <a:gd name="T39" fmla="*/ 25 h 76"/>
              <a:gd name="T40" fmla="*/ 33 w 56"/>
              <a:gd name="T41"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76">
                <a:moveTo>
                  <a:pt x="33" y="67"/>
                </a:moveTo>
                <a:lnTo>
                  <a:pt x="33" y="67"/>
                </a:lnTo>
                <a:lnTo>
                  <a:pt x="29" y="73"/>
                </a:lnTo>
                <a:lnTo>
                  <a:pt x="23" y="76"/>
                </a:lnTo>
                <a:lnTo>
                  <a:pt x="17" y="76"/>
                </a:lnTo>
                <a:lnTo>
                  <a:pt x="11" y="74"/>
                </a:lnTo>
                <a:lnTo>
                  <a:pt x="4" y="70"/>
                </a:lnTo>
                <a:lnTo>
                  <a:pt x="1" y="65"/>
                </a:lnTo>
                <a:lnTo>
                  <a:pt x="0" y="57"/>
                </a:lnTo>
                <a:lnTo>
                  <a:pt x="3" y="50"/>
                </a:lnTo>
                <a:lnTo>
                  <a:pt x="23" y="10"/>
                </a:lnTo>
                <a:lnTo>
                  <a:pt x="23" y="10"/>
                </a:lnTo>
                <a:lnTo>
                  <a:pt x="29" y="4"/>
                </a:lnTo>
                <a:lnTo>
                  <a:pt x="35" y="1"/>
                </a:lnTo>
                <a:lnTo>
                  <a:pt x="41" y="0"/>
                </a:lnTo>
                <a:lnTo>
                  <a:pt x="47" y="3"/>
                </a:lnTo>
                <a:lnTo>
                  <a:pt x="52" y="6"/>
                </a:lnTo>
                <a:lnTo>
                  <a:pt x="56" y="12"/>
                </a:lnTo>
                <a:lnTo>
                  <a:pt x="56" y="18"/>
                </a:lnTo>
                <a:lnTo>
                  <a:pt x="55" y="25"/>
                </a:lnTo>
                <a:lnTo>
                  <a:pt x="33" y="6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2" name="Freeform 462"/>
          <p:cNvSpPr/>
          <p:nvPr/>
        </p:nvSpPr>
        <p:spPr bwMode="auto">
          <a:xfrm>
            <a:off x="4639669" y="4933980"/>
            <a:ext cx="75392" cy="102317"/>
          </a:xfrm>
          <a:custGeom>
            <a:avLst/>
            <a:gdLst>
              <a:gd name="T0" fmla="*/ 23 w 56"/>
              <a:gd name="T1" fmla="*/ 67 h 76"/>
              <a:gd name="T2" fmla="*/ 23 w 56"/>
              <a:gd name="T3" fmla="*/ 67 h 76"/>
              <a:gd name="T4" fmla="*/ 27 w 56"/>
              <a:gd name="T5" fmla="*/ 73 h 76"/>
              <a:gd name="T6" fmla="*/ 33 w 56"/>
              <a:gd name="T7" fmla="*/ 76 h 76"/>
              <a:gd name="T8" fmla="*/ 41 w 56"/>
              <a:gd name="T9" fmla="*/ 76 h 76"/>
              <a:gd name="T10" fmla="*/ 47 w 56"/>
              <a:gd name="T11" fmla="*/ 74 h 76"/>
              <a:gd name="T12" fmla="*/ 51 w 56"/>
              <a:gd name="T13" fmla="*/ 70 h 76"/>
              <a:gd name="T14" fmla="*/ 56 w 56"/>
              <a:gd name="T15" fmla="*/ 65 h 76"/>
              <a:gd name="T16" fmla="*/ 56 w 56"/>
              <a:gd name="T17" fmla="*/ 57 h 76"/>
              <a:gd name="T18" fmla="*/ 55 w 56"/>
              <a:gd name="T19" fmla="*/ 50 h 76"/>
              <a:gd name="T20" fmla="*/ 33 w 56"/>
              <a:gd name="T21" fmla="*/ 10 h 76"/>
              <a:gd name="T22" fmla="*/ 33 w 56"/>
              <a:gd name="T23" fmla="*/ 10 h 76"/>
              <a:gd name="T24" fmla="*/ 29 w 56"/>
              <a:gd name="T25" fmla="*/ 4 h 76"/>
              <a:gd name="T26" fmla="*/ 23 w 56"/>
              <a:gd name="T27" fmla="*/ 1 h 76"/>
              <a:gd name="T28" fmla="*/ 17 w 56"/>
              <a:gd name="T29" fmla="*/ 0 h 76"/>
              <a:gd name="T30" fmla="*/ 10 w 56"/>
              <a:gd name="T31" fmla="*/ 3 h 76"/>
              <a:gd name="T32" fmla="*/ 4 w 56"/>
              <a:gd name="T33" fmla="*/ 6 h 76"/>
              <a:gd name="T34" fmla="*/ 1 w 56"/>
              <a:gd name="T35" fmla="*/ 12 h 76"/>
              <a:gd name="T36" fmla="*/ 0 w 56"/>
              <a:gd name="T37" fmla="*/ 18 h 76"/>
              <a:gd name="T38" fmla="*/ 1 w 56"/>
              <a:gd name="T39" fmla="*/ 25 h 76"/>
              <a:gd name="T40" fmla="*/ 23 w 56"/>
              <a:gd name="T41"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76">
                <a:moveTo>
                  <a:pt x="23" y="67"/>
                </a:moveTo>
                <a:lnTo>
                  <a:pt x="23" y="67"/>
                </a:lnTo>
                <a:lnTo>
                  <a:pt x="27" y="73"/>
                </a:lnTo>
                <a:lnTo>
                  <a:pt x="33" y="76"/>
                </a:lnTo>
                <a:lnTo>
                  <a:pt x="41" y="76"/>
                </a:lnTo>
                <a:lnTo>
                  <a:pt x="47" y="74"/>
                </a:lnTo>
                <a:lnTo>
                  <a:pt x="51" y="70"/>
                </a:lnTo>
                <a:lnTo>
                  <a:pt x="56" y="65"/>
                </a:lnTo>
                <a:lnTo>
                  <a:pt x="56" y="57"/>
                </a:lnTo>
                <a:lnTo>
                  <a:pt x="55" y="50"/>
                </a:lnTo>
                <a:lnTo>
                  <a:pt x="33" y="10"/>
                </a:lnTo>
                <a:lnTo>
                  <a:pt x="33" y="10"/>
                </a:lnTo>
                <a:lnTo>
                  <a:pt x="29" y="4"/>
                </a:lnTo>
                <a:lnTo>
                  <a:pt x="23" y="1"/>
                </a:lnTo>
                <a:lnTo>
                  <a:pt x="17" y="0"/>
                </a:lnTo>
                <a:lnTo>
                  <a:pt x="10" y="3"/>
                </a:lnTo>
                <a:lnTo>
                  <a:pt x="4" y="6"/>
                </a:lnTo>
                <a:lnTo>
                  <a:pt x="1" y="12"/>
                </a:lnTo>
                <a:lnTo>
                  <a:pt x="0" y="18"/>
                </a:lnTo>
                <a:lnTo>
                  <a:pt x="1" y="25"/>
                </a:lnTo>
                <a:lnTo>
                  <a:pt x="23" y="6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3" name="Freeform 463"/>
          <p:cNvSpPr/>
          <p:nvPr/>
        </p:nvSpPr>
        <p:spPr bwMode="auto">
          <a:xfrm>
            <a:off x="4439074" y="4726653"/>
            <a:ext cx="280027" cy="280027"/>
          </a:xfrm>
          <a:custGeom>
            <a:avLst/>
            <a:gdLst>
              <a:gd name="T0" fmla="*/ 208 w 208"/>
              <a:gd name="T1" fmla="*/ 105 h 208"/>
              <a:gd name="T2" fmla="*/ 207 w 208"/>
              <a:gd name="T3" fmla="*/ 125 h 208"/>
              <a:gd name="T4" fmla="*/ 200 w 208"/>
              <a:gd name="T5" fmla="*/ 145 h 208"/>
              <a:gd name="T6" fmla="*/ 191 w 208"/>
              <a:gd name="T7" fmla="*/ 163 h 208"/>
              <a:gd name="T8" fmla="*/ 178 w 208"/>
              <a:gd name="T9" fmla="*/ 178 h 208"/>
              <a:gd name="T10" fmla="*/ 162 w 208"/>
              <a:gd name="T11" fmla="*/ 192 h 208"/>
              <a:gd name="T12" fmla="*/ 146 w 208"/>
              <a:gd name="T13" fmla="*/ 201 h 208"/>
              <a:gd name="T14" fmla="*/ 126 w 208"/>
              <a:gd name="T15" fmla="*/ 207 h 208"/>
              <a:gd name="T16" fmla="*/ 105 w 208"/>
              <a:gd name="T17" fmla="*/ 208 h 208"/>
              <a:gd name="T18" fmla="*/ 94 w 208"/>
              <a:gd name="T19" fmla="*/ 208 h 208"/>
              <a:gd name="T20" fmla="*/ 73 w 208"/>
              <a:gd name="T21" fmla="*/ 204 h 208"/>
              <a:gd name="T22" fmla="*/ 55 w 208"/>
              <a:gd name="T23" fmla="*/ 196 h 208"/>
              <a:gd name="T24" fmla="*/ 38 w 208"/>
              <a:gd name="T25" fmla="*/ 186 h 208"/>
              <a:gd name="T26" fmla="*/ 24 w 208"/>
              <a:gd name="T27" fmla="*/ 170 h 208"/>
              <a:gd name="T28" fmla="*/ 12 w 208"/>
              <a:gd name="T29" fmla="*/ 154 h 208"/>
              <a:gd name="T30" fmla="*/ 4 w 208"/>
              <a:gd name="T31" fmla="*/ 135 h 208"/>
              <a:gd name="T32" fmla="*/ 0 w 208"/>
              <a:gd name="T33" fmla="*/ 116 h 208"/>
              <a:gd name="T34" fmla="*/ 0 w 208"/>
              <a:gd name="T35" fmla="*/ 105 h 208"/>
              <a:gd name="T36" fmla="*/ 1 w 208"/>
              <a:gd name="T37" fmla="*/ 84 h 208"/>
              <a:gd name="T38" fmla="*/ 7 w 208"/>
              <a:gd name="T39" fmla="*/ 64 h 208"/>
              <a:gd name="T40" fmla="*/ 18 w 208"/>
              <a:gd name="T41" fmla="*/ 46 h 208"/>
              <a:gd name="T42" fmla="*/ 30 w 208"/>
              <a:gd name="T43" fmla="*/ 31 h 208"/>
              <a:gd name="T44" fmla="*/ 45 w 208"/>
              <a:gd name="T45" fmla="*/ 17 h 208"/>
              <a:gd name="T46" fmla="*/ 64 w 208"/>
              <a:gd name="T47" fmla="*/ 8 h 208"/>
              <a:gd name="T48" fmla="*/ 83 w 208"/>
              <a:gd name="T49" fmla="*/ 2 h 208"/>
              <a:gd name="T50" fmla="*/ 105 w 208"/>
              <a:gd name="T51" fmla="*/ 0 h 208"/>
              <a:gd name="T52" fmla="*/ 115 w 208"/>
              <a:gd name="T53" fmla="*/ 0 h 208"/>
              <a:gd name="T54" fmla="*/ 135 w 208"/>
              <a:gd name="T55" fmla="*/ 5 h 208"/>
              <a:gd name="T56" fmla="*/ 155 w 208"/>
              <a:gd name="T57" fmla="*/ 12 h 208"/>
              <a:gd name="T58" fmla="*/ 170 w 208"/>
              <a:gd name="T59" fmla="*/ 23 h 208"/>
              <a:gd name="T60" fmla="*/ 185 w 208"/>
              <a:gd name="T61" fmla="*/ 38 h 208"/>
              <a:gd name="T62" fmla="*/ 196 w 208"/>
              <a:gd name="T63" fmla="*/ 55 h 208"/>
              <a:gd name="T64" fmla="*/ 204 w 208"/>
              <a:gd name="T65" fmla="*/ 73 h 208"/>
              <a:gd name="T66" fmla="*/ 208 w 208"/>
              <a:gd name="T67" fmla="*/ 93 h 208"/>
              <a:gd name="T68" fmla="*/ 208 w 208"/>
              <a:gd name="T69" fmla="*/ 10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08">
                <a:moveTo>
                  <a:pt x="208" y="105"/>
                </a:moveTo>
                <a:lnTo>
                  <a:pt x="208" y="105"/>
                </a:lnTo>
                <a:lnTo>
                  <a:pt x="208" y="116"/>
                </a:lnTo>
                <a:lnTo>
                  <a:pt x="207" y="125"/>
                </a:lnTo>
                <a:lnTo>
                  <a:pt x="204" y="135"/>
                </a:lnTo>
                <a:lnTo>
                  <a:pt x="200" y="145"/>
                </a:lnTo>
                <a:lnTo>
                  <a:pt x="196" y="154"/>
                </a:lnTo>
                <a:lnTo>
                  <a:pt x="191" y="163"/>
                </a:lnTo>
                <a:lnTo>
                  <a:pt x="185" y="170"/>
                </a:lnTo>
                <a:lnTo>
                  <a:pt x="178" y="178"/>
                </a:lnTo>
                <a:lnTo>
                  <a:pt x="170" y="186"/>
                </a:lnTo>
                <a:lnTo>
                  <a:pt x="162" y="192"/>
                </a:lnTo>
                <a:lnTo>
                  <a:pt x="155" y="196"/>
                </a:lnTo>
                <a:lnTo>
                  <a:pt x="146" y="201"/>
                </a:lnTo>
                <a:lnTo>
                  <a:pt x="135" y="204"/>
                </a:lnTo>
                <a:lnTo>
                  <a:pt x="126" y="207"/>
                </a:lnTo>
                <a:lnTo>
                  <a:pt x="115" y="208"/>
                </a:lnTo>
                <a:lnTo>
                  <a:pt x="105" y="208"/>
                </a:lnTo>
                <a:lnTo>
                  <a:pt x="105" y="208"/>
                </a:lnTo>
                <a:lnTo>
                  <a:pt x="94" y="208"/>
                </a:lnTo>
                <a:lnTo>
                  <a:pt x="83" y="207"/>
                </a:lnTo>
                <a:lnTo>
                  <a:pt x="73" y="204"/>
                </a:lnTo>
                <a:lnTo>
                  <a:pt x="64" y="201"/>
                </a:lnTo>
                <a:lnTo>
                  <a:pt x="55" y="196"/>
                </a:lnTo>
                <a:lnTo>
                  <a:pt x="45" y="192"/>
                </a:lnTo>
                <a:lnTo>
                  <a:pt x="38" y="186"/>
                </a:lnTo>
                <a:lnTo>
                  <a:pt x="30" y="178"/>
                </a:lnTo>
                <a:lnTo>
                  <a:pt x="24" y="170"/>
                </a:lnTo>
                <a:lnTo>
                  <a:pt x="18" y="163"/>
                </a:lnTo>
                <a:lnTo>
                  <a:pt x="12" y="154"/>
                </a:lnTo>
                <a:lnTo>
                  <a:pt x="7" y="145"/>
                </a:lnTo>
                <a:lnTo>
                  <a:pt x="4" y="135"/>
                </a:lnTo>
                <a:lnTo>
                  <a:pt x="1" y="125"/>
                </a:lnTo>
                <a:lnTo>
                  <a:pt x="0" y="116"/>
                </a:lnTo>
                <a:lnTo>
                  <a:pt x="0" y="105"/>
                </a:lnTo>
                <a:lnTo>
                  <a:pt x="0" y="105"/>
                </a:lnTo>
                <a:lnTo>
                  <a:pt x="0" y="93"/>
                </a:lnTo>
                <a:lnTo>
                  <a:pt x="1" y="84"/>
                </a:lnTo>
                <a:lnTo>
                  <a:pt x="4" y="73"/>
                </a:lnTo>
                <a:lnTo>
                  <a:pt x="7" y="64"/>
                </a:lnTo>
                <a:lnTo>
                  <a:pt x="12" y="55"/>
                </a:lnTo>
                <a:lnTo>
                  <a:pt x="18" y="46"/>
                </a:lnTo>
                <a:lnTo>
                  <a:pt x="24" y="38"/>
                </a:lnTo>
                <a:lnTo>
                  <a:pt x="30" y="31"/>
                </a:lnTo>
                <a:lnTo>
                  <a:pt x="38" y="23"/>
                </a:lnTo>
                <a:lnTo>
                  <a:pt x="45" y="17"/>
                </a:lnTo>
                <a:lnTo>
                  <a:pt x="55" y="12"/>
                </a:lnTo>
                <a:lnTo>
                  <a:pt x="64" y="8"/>
                </a:lnTo>
                <a:lnTo>
                  <a:pt x="73" y="5"/>
                </a:lnTo>
                <a:lnTo>
                  <a:pt x="83" y="2"/>
                </a:lnTo>
                <a:lnTo>
                  <a:pt x="94" y="0"/>
                </a:lnTo>
                <a:lnTo>
                  <a:pt x="105" y="0"/>
                </a:lnTo>
                <a:lnTo>
                  <a:pt x="105" y="0"/>
                </a:lnTo>
                <a:lnTo>
                  <a:pt x="115" y="0"/>
                </a:lnTo>
                <a:lnTo>
                  <a:pt x="126" y="2"/>
                </a:lnTo>
                <a:lnTo>
                  <a:pt x="135" y="5"/>
                </a:lnTo>
                <a:lnTo>
                  <a:pt x="146" y="8"/>
                </a:lnTo>
                <a:lnTo>
                  <a:pt x="155" y="12"/>
                </a:lnTo>
                <a:lnTo>
                  <a:pt x="162" y="17"/>
                </a:lnTo>
                <a:lnTo>
                  <a:pt x="170" y="23"/>
                </a:lnTo>
                <a:lnTo>
                  <a:pt x="178" y="31"/>
                </a:lnTo>
                <a:lnTo>
                  <a:pt x="185" y="38"/>
                </a:lnTo>
                <a:lnTo>
                  <a:pt x="191" y="46"/>
                </a:lnTo>
                <a:lnTo>
                  <a:pt x="196" y="55"/>
                </a:lnTo>
                <a:lnTo>
                  <a:pt x="200" y="64"/>
                </a:lnTo>
                <a:lnTo>
                  <a:pt x="204" y="73"/>
                </a:lnTo>
                <a:lnTo>
                  <a:pt x="207" y="84"/>
                </a:lnTo>
                <a:lnTo>
                  <a:pt x="208" y="93"/>
                </a:lnTo>
                <a:lnTo>
                  <a:pt x="208" y="105"/>
                </a:lnTo>
                <a:lnTo>
                  <a:pt x="208" y="105"/>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4" name="Freeform 464"/>
          <p:cNvSpPr/>
          <p:nvPr/>
        </p:nvSpPr>
        <p:spPr bwMode="auto">
          <a:xfrm>
            <a:off x="4529274" y="4656646"/>
            <a:ext cx="99625" cy="39043"/>
          </a:xfrm>
          <a:custGeom>
            <a:avLst/>
            <a:gdLst>
              <a:gd name="T0" fmla="*/ 64 w 74"/>
              <a:gd name="T1" fmla="*/ 0 h 29"/>
              <a:gd name="T2" fmla="*/ 54 w 74"/>
              <a:gd name="T3" fmla="*/ 19 h 29"/>
              <a:gd name="T4" fmla="*/ 19 w 74"/>
              <a:gd name="T5" fmla="*/ 19 h 29"/>
              <a:gd name="T6" fmla="*/ 12 w 74"/>
              <a:gd name="T7" fmla="*/ 0 h 29"/>
              <a:gd name="T8" fmla="*/ 0 w 74"/>
              <a:gd name="T9" fmla="*/ 0 h 29"/>
              <a:gd name="T10" fmla="*/ 13 w 74"/>
              <a:gd name="T11" fmla="*/ 29 h 29"/>
              <a:gd name="T12" fmla="*/ 61 w 74"/>
              <a:gd name="T13" fmla="*/ 29 h 29"/>
              <a:gd name="T14" fmla="*/ 74 w 74"/>
              <a:gd name="T15" fmla="*/ 0 h 29"/>
              <a:gd name="T16" fmla="*/ 64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64" y="0"/>
                </a:moveTo>
                <a:lnTo>
                  <a:pt x="54" y="19"/>
                </a:lnTo>
                <a:lnTo>
                  <a:pt x="19" y="19"/>
                </a:lnTo>
                <a:lnTo>
                  <a:pt x="12" y="0"/>
                </a:lnTo>
                <a:lnTo>
                  <a:pt x="0" y="0"/>
                </a:lnTo>
                <a:lnTo>
                  <a:pt x="13" y="29"/>
                </a:lnTo>
                <a:lnTo>
                  <a:pt x="61" y="29"/>
                </a:lnTo>
                <a:lnTo>
                  <a:pt x="74" y="0"/>
                </a:lnTo>
                <a:lnTo>
                  <a:pt x="64" y="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5" name="Freeform 465"/>
          <p:cNvSpPr/>
          <p:nvPr/>
        </p:nvSpPr>
        <p:spPr bwMode="auto">
          <a:xfrm>
            <a:off x="4674673" y="4683571"/>
            <a:ext cx="75392" cy="75392"/>
          </a:xfrm>
          <a:custGeom>
            <a:avLst/>
            <a:gdLst>
              <a:gd name="T0" fmla="*/ 15 w 56"/>
              <a:gd name="T1" fmla="*/ 56 h 56"/>
              <a:gd name="T2" fmla="*/ 0 w 56"/>
              <a:gd name="T3" fmla="*/ 40 h 56"/>
              <a:gd name="T4" fmla="*/ 39 w 56"/>
              <a:gd name="T5" fmla="*/ 0 h 56"/>
              <a:gd name="T6" fmla="*/ 56 w 56"/>
              <a:gd name="T7" fmla="*/ 17 h 56"/>
              <a:gd name="T8" fmla="*/ 15 w 56"/>
              <a:gd name="T9" fmla="*/ 56 h 56"/>
            </a:gdLst>
            <a:ahLst/>
            <a:cxnLst>
              <a:cxn ang="0">
                <a:pos x="T0" y="T1"/>
              </a:cxn>
              <a:cxn ang="0">
                <a:pos x="T2" y="T3"/>
              </a:cxn>
              <a:cxn ang="0">
                <a:pos x="T4" y="T5"/>
              </a:cxn>
              <a:cxn ang="0">
                <a:pos x="T6" y="T7"/>
              </a:cxn>
              <a:cxn ang="0">
                <a:pos x="T8" y="T9"/>
              </a:cxn>
            </a:cxnLst>
            <a:rect l="0" t="0" r="r" b="b"/>
            <a:pathLst>
              <a:path w="56" h="56">
                <a:moveTo>
                  <a:pt x="15" y="56"/>
                </a:moveTo>
                <a:lnTo>
                  <a:pt x="0" y="40"/>
                </a:lnTo>
                <a:lnTo>
                  <a:pt x="39" y="0"/>
                </a:lnTo>
                <a:lnTo>
                  <a:pt x="56" y="17"/>
                </a:lnTo>
                <a:lnTo>
                  <a:pt x="15" y="56"/>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6" name="Freeform 466"/>
          <p:cNvSpPr/>
          <p:nvPr/>
        </p:nvSpPr>
        <p:spPr bwMode="auto">
          <a:xfrm>
            <a:off x="4702945" y="4663378"/>
            <a:ext cx="65968" cy="67314"/>
          </a:xfrm>
          <a:custGeom>
            <a:avLst/>
            <a:gdLst>
              <a:gd name="T0" fmla="*/ 0 w 49"/>
              <a:gd name="T1" fmla="*/ 17 h 50"/>
              <a:gd name="T2" fmla="*/ 15 w 49"/>
              <a:gd name="T3" fmla="*/ 0 h 50"/>
              <a:gd name="T4" fmla="*/ 49 w 49"/>
              <a:gd name="T5" fmla="*/ 33 h 50"/>
              <a:gd name="T6" fmla="*/ 33 w 49"/>
              <a:gd name="T7" fmla="*/ 50 h 50"/>
              <a:gd name="T8" fmla="*/ 0 w 49"/>
              <a:gd name="T9" fmla="*/ 17 h 50"/>
            </a:gdLst>
            <a:ahLst/>
            <a:cxnLst>
              <a:cxn ang="0">
                <a:pos x="T0" y="T1"/>
              </a:cxn>
              <a:cxn ang="0">
                <a:pos x="T2" y="T3"/>
              </a:cxn>
              <a:cxn ang="0">
                <a:pos x="T4" y="T5"/>
              </a:cxn>
              <a:cxn ang="0">
                <a:pos x="T6" y="T7"/>
              </a:cxn>
              <a:cxn ang="0">
                <a:pos x="T8" y="T9"/>
              </a:cxn>
            </a:cxnLst>
            <a:rect l="0" t="0" r="r" b="b"/>
            <a:pathLst>
              <a:path w="49" h="50">
                <a:moveTo>
                  <a:pt x="0" y="17"/>
                </a:moveTo>
                <a:lnTo>
                  <a:pt x="15" y="0"/>
                </a:lnTo>
                <a:lnTo>
                  <a:pt x="49" y="33"/>
                </a:lnTo>
                <a:lnTo>
                  <a:pt x="33" y="50"/>
                </a:lnTo>
                <a:lnTo>
                  <a:pt x="0" y="1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7" name="Freeform 467"/>
          <p:cNvSpPr/>
          <p:nvPr/>
        </p:nvSpPr>
        <p:spPr bwMode="auto">
          <a:xfrm>
            <a:off x="4410801" y="4683571"/>
            <a:ext cx="75392" cy="75392"/>
          </a:xfrm>
          <a:custGeom>
            <a:avLst/>
            <a:gdLst>
              <a:gd name="T0" fmla="*/ 39 w 56"/>
              <a:gd name="T1" fmla="*/ 56 h 56"/>
              <a:gd name="T2" fmla="*/ 56 w 56"/>
              <a:gd name="T3" fmla="*/ 40 h 56"/>
              <a:gd name="T4" fmla="*/ 16 w 56"/>
              <a:gd name="T5" fmla="*/ 0 h 56"/>
              <a:gd name="T6" fmla="*/ 0 w 56"/>
              <a:gd name="T7" fmla="*/ 17 h 56"/>
              <a:gd name="T8" fmla="*/ 39 w 56"/>
              <a:gd name="T9" fmla="*/ 56 h 56"/>
            </a:gdLst>
            <a:ahLst/>
            <a:cxnLst>
              <a:cxn ang="0">
                <a:pos x="T0" y="T1"/>
              </a:cxn>
              <a:cxn ang="0">
                <a:pos x="T2" y="T3"/>
              </a:cxn>
              <a:cxn ang="0">
                <a:pos x="T4" y="T5"/>
              </a:cxn>
              <a:cxn ang="0">
                <a:pos x="T6" y="T7"/>
              </a:cxn>
              <a:cxn ang="0">
                <a:pos x="T8" y="T9"/>
              </a:cxn>
            </a:cxnLst>
            <a:rect l="0" t="0" r="r" b="b"/>
            <a:pathLst>
              <a:path w="56" h="56">
                <a:moveTo>
                  <a:pt x="39" y="56"/>
                </a:moveTo>
                <a:lnTo>
                  <a:pt x="56" y="40"/>
                </a:lnTo>
                <a:lnTo>
                  <a:pt x="16" y="0"/>
                </a:lnTo>
                <a:lnTo>
                  <a:pt x="0" y="17"/>
                </a:lnTo>
                <a:lnTo>
                  <a:pt x="39" y="56"/>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8" name="Freeform 468"/>
          <p:cNvSpPr/>
          <p:nvPr/>
        </p:nvSpPr>
        <p:spPr bwMode="auto">
          <a:xfrm>
            <a:off x="4389261" y="4663378"/>
            <a:ext cx="68661" cy="67314"/>
          </a:xfrm>
          <a:custGeom>
            <a:avLst/>
            <a:gdLst>
              <a:gd name="T0" fmla="*/ 51 w 51"/>
              <a:gd name="T1" fmla="*/ 17 h 50"/>
              <a:gd name="T2" fmla="*/ 34 w 51"/>
              <a:gd name="T3" fmla="*/ 0 h 50"/>
              <a:gd name="T4" fmla="*/ 0 w 51"/>
              <a:gd name="T5" fmla="*/ 33 h 50"/>
              <a:gd name="T6" fmla="*/ 17 w 51"/>
              <a:gd name="T7" fmla="*/ 50 h 50"/>
              <a:gd name="T8" fmla="*/ 51 w 51"/>
              <a:gd name="T9" fmla="*/ 17 h 50"/>
            </a:gdLst>
            <a:ahLst/>
            <a:cxnLst>
              <a:cxn ang="0">
                <a:pos x="T0" y="T1"/>
              </a:cxn>
              <a:cxn ang="0">
                <a:pos x="T2" y="T3"/>
              </a:cxn>
              <a:cxn ang="0">
                <a:pos x="T4" y="T5"/>
              </a:cxn>
              <a:cxn ang="0">
                <a:pos x="T6" y="T7"/>
              </a:cxn>
              <a:cxn ang="0">
                <a:pos x="T8" y="T9"/>
              </a:cxn>
            </a:cxnLst>
            <a:rect l="0" t="0" r="r" b="b"/>
            <a:pathLst>
              <a:path w="51" h="50">
                <a:moveTo>
                  <a:pt x="51" y="17"/>
                </a:moveTo>
                <a:lnTo>
                  <a:pt x="34" y="0"/>
                </a:lnTo>
                <a:lnTo>
                  <a:pt x="0" y="33"/>
                </a:lnTo>
                <a:lnTo>
                  <a:pt x="17" y="50"/>
                </a:lnTo>
                <a:lnTo>
                  <a:pt x="51" y="1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79" name="Freeform 469"/>
          <p:cNvSpPr/>
          <p:nvPr/>
        </p:nvSpPr>
        <p:spPr bwMode="auto">
          <a:xfrm>
            <a:off x="4509080" y="4605487"/>
            <a:ext cx="142706" cy="55198"/>
          </a:xfrm>
          <a:custGeom>
            <a:avLst/>
            <a:gdLst>
              <a:gd name="T0" fmla="*/ 106 w 106"/>
              <a:gd name="T1" fmla="*/ 14 h 41"/>
              <a:gd name="T2" fmla="*/ 106 w 106"/>
              <a:gd name="T3" fmla="*/ 28 h 41"/>
              <a:gd name="T4" fmla="*/ 106 w 106"/>
              <a:gd name="T5" fmla="*/ 28 h 41"/>
              <a:gd name="T6" fmla="*/ 104 w 106"/>
              <a:gd name="T7" fmla="*/ 32 h 41"/>
              <a:gd name="T8" fmla="*/ 101 w 106"/>
              <a:gd name="T9" fmla="*/ 37 h 41"/>
              <a:gd name="T10" fmla="*/ 97 w 106"/>
              <a:gd name="T11" fmla="*/ 40 h 41"/>
              <a:gd name="T12" fmla="*/ 92 w 106"/>
              <a:gd name="T13" fmla="*/ 41 h 41"/>
              <a:gd name="T14" fmla="*/ 12 w 106"/>
              <a:gd name="T15" fmla="*/ 41 h 41"/>
              <a:gd name="T16" fmla="*/ 12 w 106"/>
              <a:gd name="T17" fmla="*/ 41 h 41"/>
              <a:gd name="T18" fmla="*/ 7 w 106"/>
              <a:gd name="T19" fmla="*/ 40 h 41"/>
              <a:gd name="T20" fmla="*/ 3 w 106"/>
              <a:gd name="T21" fmla="*/ 37 h 41"/>
              <a:gd name="T22" fmla="*/ 0 w 106"/>
              <a:gd name="T23" fmla="*/ 32 h 41"/>
              <a:gd name="T24" fmla="*/ 0 w 106"/>
              <a:gd name="T25" fmla="*/ 28 h 41"/>
              <a:gd name="T26" fmla="*/ 0 w 106"/>
              <a:gd name="T27" fmla="*/ 14 h 41"/>
              <a:gd name="T28" fmla="*/ 0 w 106"/>
              <a:gd name="T29" fmla="*/ 14 h 41"/>
              <a:gd name="T30" fmla="*/ 0 w 106"/>
              <a:gd name="T31" fmla="*/ 8 h 41"/>
              <a:gd name="T32" fmla="*/ 3 w 106"/>
              <a:gd name="T33" fmla="*/ 5 h 41"/>
              <a:gd name="T34" fmla="*/ 7 w 106"/>
              <a:gd name="T35" fmla="*/ 2 h 41"/>
              <a:gd name="T36" fmla="*/ 12 w 106"/>
              <a:gd name="T37" fmla="*/ 0 h 41"/>
              <a:gd name="T38" fmla="*/ 92 w 106"/>
              <a:gd name="T39" fmla="*/ 0 h 41"/>
              <a:gd name="T40" fmla="*/ 92 w 106"/>
              <a:gd name="T41" fmla="*/ 0 h 41"/>
              <a:gd name="T42" fmla="*/ 97 w 106"/>
              <a:gd name="T43" fmla="*/ 2 h 41"/>
              <a:gd name="T44" fmla="*/ 101 w 106"/>
              <a:gd name="T45" fmla="*/ 5 h 41"/>
              <a:gd name="T46" fmla="*/ 104 w 106"/>
              <a:gd name="T47" fmla="*/ 8 h 41"/>
              <a:gd name="T48" fmla="*/ 106 w 106"/>
              <a:gd name="T49" fmla="*/ 14 h 41"/>
              <a:gd name="T50" fmla="*/ 106 w 106"/>
              <a:gd name="T51"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41">
                <a:moveTo>
                  <a:pt x="106" y="14"/>
                </a:moveTo>
                <a:lnTo>
                  <a:pt x="106" y="28"/>
                </a:lnTo>
                <a:lnTo>
                  <a:pt x="106" y="28"/>
                </a:lnTo>
                <a:lnTo>
                  <a:pt x="104" y="32"/>
                </a:lnTo>
                <a:lnTo>
                  <a:pt x="101" y="37"/>
                </a:lnTo>
                <a:lnTo>
                  <a:pt x="97" y="40"/>
                </a:lnTo>
                <a:lnTo>
                  <a:pt x="92" y="41"/>
                </a:lnTo>
                <a:lnTo>
                  <a:pt x="12" y="41"/>
                </a:lnTo>
                <a:lnTo>
                  <a:pt x="12" y="41"/>
                </a:lnTo>
                <a:lnTo>
                  <a:pt x="7" y="40"/>
                </a:lnTo>
                <a:lnTo>
                  <a:pt x="3" y="37"/>
                </a:lnTo>
                <a:lnTo>
                  <a:pt x="0" y="32"/>
                </a:lnTo>
                <a:lnTo>
                  <a:pt x="0" y="28"/>
                </a:lnTo>
                <a:lnTo>
                  <a:pt x="0" y="14"/>
                </a:lnTo>
                <a:lnTo>
                  <a:pt x="0" y="14"/>
                </a:lnTo>
                <a:lnTo>
                  <a:pt x="0" y="8"/>
                </a:lnTo>
                <a:lnTo>
                  <a:pt x="3" y="5"/>
                </a:lnTo>
                <a:lnTo>
                  <a:pt x="7" y="2"/>
                </a:lnTo>
                <a:lnTo>
                  <a:pt x="12" y="0"/>
                </a:lnTo>
                <a:lnTo>
                  <a:pt x="92" y="0"/>
                </a:lnTo>
                <a:lnTo>
                  <a:pt x="92" y="0"/>
                </a:lnTo>
                <a:lnTo>
                  <a:pt x="97" y="2"/>
                </a:lnTo>
                <a:lnTo>
                  <a:pt x="101" y="5"/>
                </a:lnTo>
                <a:lnTo>
                  <a:pt x="104" y="8"/>
                </a:lnTo>
                <a:lnTo>
                  <a:pt x="106" y="14"/>
                </a:lnTo>
                <a:lnTo>
                  <a:pt x="106" y="14"/>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0" name="Freeform 470"/>
          <p:cNvSpPr/>
          <p:nvPr/>
        </p:nvSpPr>
        <p:spPr bwMode="auto">
          <a:xfrm>
            <a:off x="4526582" y="4777811"/>
            <a:ext cx="59236" cy="79431"/>
          </a:xfrm>
          <a:custGeom>
            <a:avLst/>
            <a:gdLst>
              <a:gd name="T0" fmla="*/ 44 w 44"/>
              <a:gd name="T1" fmla="*/ 52 h 59"/>
              <a:gd name="T2" fmla="*/ 35 w 44"/>
              <a:gd name="T3" fmla="*/ 59 h 59"/>
              <a:gd name="T4" fmla="*/ 2 w 44"/>
              <a:gd name="T5" fmla="*/ 11 h 59"/>
              <a:gd name="T6" fmla="*/ 0 w 44"/>
              <a:gd name="T7" fmla="*/ 0 h 59"/>
              <a:gd name="T8" fmla="*/ 11 w 44"/>
              <a:gd name="T9" fmla="*/ 5 h 59"/>
              <a:gd name="T10" fmla="*/ 44 w 44"/>
              <a:gd name="T11" fmla="*/ 52 h 59"/>
            </a:gdLst>
            <a:ahLst/>
            <a:cxnLst>
              <a:cxn ang="0">
                <a:pos x="T0" y="T1"/>
              </a:cxn>
              <a:cxn ang="0">
                <a:pos x="T2" y="T3"/>
              </a:cxn>
              <a:cxn ang="0">
                <a:pos x="T4" y="T5"/>
              </a:cxn>
              <a:cxn ang="0">
                <a:pos x="T6" y="T7"/>
              </a:cxn>
              <a:cxn ang="0">
                <a:pos x="T8" y="T9"/>
              </a:cxn>
              <a:cxn ang="0">
                <a:pos x="T10" y="T11"/>
              </a:cxn>
            </a:cxnLst>
            <a:rect l="0" t="0" r="r" b="b"/>
            <a:pathLst>
              <a:path w="44" h="59">
                <a:moveTo>
                  <a:pt x="44" y="52"/>
                </a:moveTo>
                <a:lnTo>
                  <a:pt x="35" y="59"/>
                </a:lnTo>
                <a:lnTo>
                  <a:pt x="2" y="11"/>
                </a:lnTo>
                <a:lnTo>
                  <a:pt x="0" y="0"/>
                </a:lnTo>
                <a:lnTo>
                  <a:pt x="11" y="5"/>
                </a:lnTo>
                <a:lnTo>
                  <a:pt x="44" y="52"/>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1" name="Freeform 471"/>
          <p:cNvSpPr/>
          <p:nvPr/>
        </p:nvSpPr>
        <p:spPr bwMode="auto">
          <a:xfrm>
            <a:off x="4577740" y="4845125"/>
            <a:ext cx="71353" cy="16155"/>
          </a:xfrm>
          <a:custGeom>
            <a:avLst/>
            <a:gdLst>
              <a:gd name="T0" fmla="*/ 0 w 53"/>
              <a:gd name="T1" fmla="*/ 12 h 12"/>
              <a:gd name="T2" fmla="*/ 0 w 53"/>
              <a:gd name="T3" fmla="*/ 0 h 12"/>
              <a:gd name="T4" fmla="*/ 41 w 53"/>
              <a:gd name="T5" fmla="*/ 0 h 12"/>
              <a:gd name="T6" fmla="*/ 53 w 53"/>
              <a:gd name="T7" fmla="*/ 6 h 12"/>
              <a:gd name="T8" fmla="*/ 41 w 53"/>
              <a:gd name="T9" fmla="*/ 12 h 12"/>
              <a:gd name="T10" fmla="*/ 0 w 53"/>
              <a:gd name="T11" fmla="*/ 12 h 12"/>
            </a:gdLst>
            <a:ahLst/>
            <a:cxnLst>
              <a:cxn ang="0">
                <a:pos x="T0" y="T1"/>
              </a:cxn>
              <a:cxn ang="0">
                <a:pos x="T2" y="T3"/>
              </a:cxn>
              <a:cxn ang="0">
                <a:pos x="T4" y="T5"/>
              </a:cxn>
              <a:cxn ang="0">
                <a:pos x="T6" y="T7"/>
              </a:cxn>
              <a:cxn ang="0">
                <a:pos x="T8" y="T9"/>
              </a:cxn>
              <a:cxn ang="0">
                <a:pos x="T10" y="T11"/>
              </a:cxn>
            </a:cxnLst>
            <a:rect l="0" t="0" r="r" b="b"/>
            <a:pathLst>
              <a:path w="53" h="12">
                <a:moveTo>
                  <a:pt x="0" y="12"/>
                </a:moveTo>
                <a:lnTo>
                  <a:pt x="0" y="0"/>
                </a:lnTo>
                <a:lnTo>
                  <a:pt x="41" y="0"/>
                </a:lnTo>
                <a:lnTo>
                  <a:pt x="53" y="6"/>
                </a:lnTo>
                <a:lnTo>
                  <a:pt x="41" y="12"/>
                </a:lnTo>
                <a:lnTo>
                  <a:pt x="0" y="12"/>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2" name="Freeform 472"/>
          <p:cNvSpPr/>
          <p:nvPr/>
        </p:nvSpPr>
        <p:spPr bwMode="auto">
          <a:xfrm>
            <a:off x="4564278" y="4837048"/>
            <a:ext cx="29618" cy="30965"/>
          </a:xfrm>
          <a:custGeom>
            <a:avLst/>
            <a:gdLst>
              <a:gd name="T0" fmla="*/ 22 w 22"/>
              <a:gd name="T1" fmla="*/ 11 h 23"/>
              <a:gd name="T2" fmla="*/ 22 w 22"/>
              <a:gd name="T3" fmla="*/ 11 h 23"/>
              <a:gd name="T4" fmla="*/ 21 w 22"/>
              <a:gd name="T5" fmla="*/ 15 h 23"/>
              <a:gd name="T6" fmla="*/ 19 w 22"/>
              <a:gd name="T7" fmla="*/ 20 h 23"/>
              <a:gd name="T8" fmla="*/ 16 w 22"/>
              <a:gd name="T9" fmla="*/ 21 h 23"/>
              <a:gd name="T10" fmla="*/ 12 w 22"/>
              <a:gd name="T11" fmla="*/ 23 h 23"/>
              <a:gd name="T12" fmla="*/ 12 w 22"/>
              <a:gd name="T13" fmla="*/ 23 h 23"/>
              <a:gd name="T14" fmla="*/ 7 w 22"/>
              <a:gd name="T15" fmla="*/ 23 h 23"/>
              <a:gd name="T16" fmla="*/ 4 w 22"/>
              <a:gd name="T17" fmla="*/ 20 h 23"/>
              <a:gd name="T18" fmla="*/ 1 w 22"/>
              <a:gd name="T19" fmla="*/ 17 h 23"/>
              <a:gd name="T20" fmla="*/ 0 w 22"/>
              <a:gd name="T21" fmla="*/ 12 h 23"/>
              <a:gd name="T22" fmla="*/ 0 w 22"/>
              <a:gd name="T23" fmla="*/ 12 h 23"/>
              <a:gd name="T24" fmla="*/ 1 w 22"/>
              <a:gd name="T25" fmla="*/ 8 h 23"/>
              <a:gd name="T26" fmla="*/ 3 w 22"/>
              <a:gd name="T27" fmla="*/ 5 h 23"/>
              <a:gd name="T28" fmla="*/ 6 w 22"/>
              <a:gd name="T29" fmla="*/ 2 h 23"/>
              <a:gd name="T30" fmla="*/ 10 w 22"/>
              <a:gd name="T31" fmla="*/ 0 h 23"/>
              <a:gd name="T32" fmla="*/ 10 w 22"/>
              <a:gd name="T33" fmla="*/ 0 h 23"/>
              <a:gd name="T34" fmla="*/ 15 w 22"/>
              <a:gd name="T35" fmla="*/ 2 h 23"/>
              <a:gd name="T36" fmla="*/ 18 w 22"/>
              <a:gd name="T37" fmla="*/ 3 h 23"/>
              <a:gd name="T38" fmla="*/ 21 w 22"/>
              <a:gd name="T39" fmla="*/ 6 h 23"/>
              <a:gd name="T40" fmla="*/ 22 w 22"/>
              <a:gd name="T41" fmla="*/ 11 h 23"/>
              <a:gd name="T42" fmla="*/ 22 w 22"/>
              <a:gd name="T43"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3">
                <a:moveTo>
                  <a:pt x="22" y="11"/>
                </a:moveTo>
                <a:lnTo>
                  <a:pt x="22" y="11"/>
                </a:lnTo>
                <a:lnTo>
                  <a:pt x="21" y="15"/>
                </a:lnTo>
                <a:lnTo>
                  <a:pt x="19" y="20"/>
                </a:lnTo>
                <a:lnTo>
                  <a:pt x="16" y="21"/>
                </a:lnTo>
                <a:lnTo>
                  <a:pt x="12" y="23"/>
                </a:lnTo>
                <a:lnTo>
                  <a:pt x="12" y="23"/>
                </a:lnTo>
                <a:lnTo>
                  <a:pt x="7" y="23"/>
                </a:lnTo>
                <a:lnTo>
                  <a:pt x="4" y="20"/>
                </a:lnTo>
                <a:lnTo>
                  <a:pt x="1" y="17"/>
                </a:lnTo>
                <a:lnTo>
                  <a:pt x="0" y="12"/>
                </a:lnTo>
                <a:lnTo>
                  <a:pt x="0" y="12"/>
                </a:lnTo>
                <a:lnTo>
                  <a:pt x="1" y="8"/>
                </a:lnTo>
                <a:lnTo>
                  <a:pt x="3" y="5"/>
                </a:lnTo>
                <a:lnTo>
                  <a:pt x="6" y="2"/>
                </a:lnTo>
                <a:lnTo>
                  <a:pt x="10" y="0"/>
                </a:lnTo>
                <a:lnTo>
                  <a:pt x="10" y="0"/>
                </a:lnTo>
                <a:lnTo>
                  <a:pt x="15" y="2"/>
                </a:lnTo>
                <a:lnTo>
                  <a:pt x="18" y="3"/>
                </a:lnTo>
                <a:lnTo>
                  <a:pt x="21" y="6"/>
                </a:lnTo>
                <a:lnTo>
                  <a:pt x="22" y="11"/>
                </a:lnTo>
                <a:lnTo>
                  <a:pt x="22" y="11"/>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3" name="Rectangle 473"/>
          <p:cNvSpPr>
            <a:spLocks noChangeArrowheads="1"/>
          </p:cNvSpPr>
          <p:nvPr/>
        </p:nvSpPr>
        <p:spPr bwMode="auto">
          <a:xfrm>
            <a:off x="4572355" y="4715882"/>
            <a:ext cx="13463" cy="26926"/>
          </a:xfrm>
          <a:prstGeom prst="rect">
            <a:avLst/>
          </a:prstGeom>
          <a:solidFill>
            <a:srgbClr val="1D50A2"/>
          </a:solidFill>
          <a:ln>
            <a:noFill/>
          </a:ln>
        </p:spPr>
        <p:txBody>
          <a:bodyPr vert="horz" wrap="square" lIns="91440" tIns="45720" rIns="91440" bIns="45720" numCol="1" anchor="t" anchorCtr="0" compatLnSpc="1"/>
          <a:lstStyle/>
          <a:p>
            <a:endParaRPr lang="zh-CN" altLang="en-US"/>
          </a:p>
        </p:txBody>
      </p:sp>
      <p:sp>
        <p:nvSpPr>
          <p:cNvPr id="384" name="Rectangle 474"/>
          <p:cNvSpPr>
            <a:spLocks noChangeArrowheads="1"/>
          </p:cNvSpPr>
          <p:nvPr/>
        </p:nvSpPr>
        <p:spPr bwMode="auto">
          <a:xfrm>
            <a:off x="4443112" y="4845125"/>
            <a:ext cx="26926" cy="14810"/>
          </a:xfrm>
          <a:prstGeom prst="rect">
            <a:avLst/>
          </a:prstGeom>
          <a:solidFill>
            <a:srgbClr val="1D50A2"/>
          </a:solidFill>
          <a:ln>
            <a:noFill/>
          </a:ln>
        </p:spPr>
        <p:txBody>
          <a:bodyPr vert="horz" wrap="square" lIns="91440" tIns="45720" rIns="91440" bIns="45720" numCol="1" anchor="t" anchorCtr="0" compatLnSpc="1"/>
          <a:lstStyle/>
          <a:p>
            <a:endParaRPr lang="zh-CN" altLang="en-US"/>
          </a:p>
        </p:txBody>
      </p:sp>
      <p:sp>
        <p:nvSpPr>
          <p:cNvPr id="385" name="Rectangle 475"/>
          <p:cNvSpPr>
            <a:spLocks noChangeArrowheads="1"/>
          </p:cNvSpPr>
          <p:nvPr/>
        </p:nvSpPr>
        <p:spPr bwMode="auto">
          <a:xfrm>
            <a:off x="4572355" y="4963598"/>
            <a:ext cx="13463" cy="25580"/>
          </a:xfrm>
          <a:prstGeom prst="rect">
            <a:avLst/>
          </a:prstGeom>
          <a:solidFill>
            <a:srgbClr val="1D50A2"/>
          </a:solidFill>
          <a:ln>
            <a:noFill/>
          </a:ln>
        </p:spPr>
        <p:txBody>
          <a:bodyPr vert="horz" wrap="square" lIns="91440" tIns="45720" rIns="91440" bIns="45720" numCol="1" anchor="t" anchorCtr="0" compatLnSpc="1"/>
          <a:lstStyle/>
          <a:p>
            <a:endParaRPr lang="zh-CN" altLang="en-US"/>
          </a:p>
        </p:txBody>
      </p:sp>
      <p:sp>
        <p:nvSpPr>
          <p:cNvPr id="386" name="Rectangle 476"/>
          <p:cNvSpPr>
            <a:spLocks noChangeArrowheads="1"/>
          </p:cNvSpPr>
          <p:nvPr/>
        </p:nvSpPr>
        <p:spPr bwMode="auto">
          <a:xfrm>
            <a:off x="4688136" y="4845125"/>
            <a:ext cx="26926" cy="14810"/>
          </a:xfrm>
          <a:prstGeom prst="rect">
            <a:avLst/>
          </a:prstGeom>
          <a:solidFill>
            <a:srgbClr val="1D50A2"/>
          </a:solidFill>
          <a:ln>
            <a:noFill/>
          </a:ln>
        </p:spPr>
        <p:txBody>
          <a:bodyPr vert="horz" wrap="square" lIns="91440" tIns="45720" rIns="91440" bIns="45720" numCol="1" anchor="t" anchorCtr="0" compatLnSpc="1"/>
          <a:lstStyle/>
          <a:p>
            <a:endParaRPr lang="zh-CN" altLang="en-US"/>
          </a:p>
        </p:txBody>
      </p:sp>
      <p:sp>
        <p:nvSpPr>
          <p:cNvPr id="387" name="Freeform 477"/>
          <p:cNvSpPr>
            <a:spLocks noEditPoints="1"/>
          </p:cNvSpPr>
          <p:nvPr/>
        </p:nvSpPr>
        <p:spPr bwMode="auto">
          <a:xfrm>
            <a:off x="4404070" y="4678186"/>
            <a:ext cx="350033" cy="350033"/>
          </a:xfrm>
          <a:custGeom>
            <a:avLst/>
            <a:gdLst>
              <a:gd name="T0" fmla="*/ 131 w 260"/>
              <a:gd name="T1" fmla="*/ 0 h 260"/>
              <a:gd name="T2" fmla="*/ 105 w 260"/>
              <a:gd name="T3" fmla="*/ 3 h 260"/>
              <a:gd name="T4" fmla="*/ 81 w 260"/>
              <a:gd name="T5" fmla="*/ 10 h 260"/>
              <a:gd name="T6" fmla="*/ 58 w 260"/>
              <a:gd name="T7" fmla="*/ 22 h 260"/>
              <a:gd name="T8" fmla="*/ 38 w 260"/>
              <a:gd name="T9" fmla="*/ 38 h 260"/>
              <a:gd name="T10" fmla="*/ 23 w 260"/>
              <a:gd name="T11" fmla="*/ 57 h 260"/>
              <a:gd name="T12" fmla="*/ 11 w 260"/>
              <a:gd name="T13" fmla="*/ 79 h 260"/>
              <a:gd name="T14" fmla="*/ 3 w 260"/>
              <a:gd name="T15" fmla="*/ 103 h 260"/>
              <a:gd name="T16" fmla="*/ 0 w 260"/>
              <a:gd name="T17" fmla="*/ 130 h 260"/>
              <a:gd name="T18" fmla="*/ 2 w 260"/>
              <a:gd name="T19" fmla="*/ 143 h 260"/>
              <a:gd name="T20" fmla="*/ 6 w 260"/>
              <a:gd name="T21" fmla="*/ 168 h 260"/>
              <a:gd name="T22" fmla="*/ 17 w 260"/>
              <a:gd name="T23" fmla="*/ 191 h 260"/>
              <a:gd name="T24" fmla="*/ 30 w 260"/>
              <a:gd name="T25" fmla="*/ 212 h 260"/>
              <a:gd name="T26" fmla="*/ 47 w 260"/>
              <a:gd name="T27" fmla="*/ 229 h 260"/>
              <a:gd name="T28" fmla="*/ 68 w 260"/>
              <a:gd name="T29" fmla="*/ 244 h 260"/>
              <a:gd name="T30" fmla="*/ 91 w 260"/>
              <a:gd name="T31" fmla="*/ 253 h 260"/>
              <a:gd name="T32" fmla="*/ 117 w 260"/>
              <a:gd name="T33" fmla="*/ 260 h 260"/>
              <a:gd name="T34" fmla="*/ 131 w 260"/>
              <a:gd name="T35" fmla="*/ 260 h 260"/>
              <a:gd name="T36" fmla="*/ 157 w 260"/>
              <a:gd name="T37" fmla="*/ 257 h 260"/>
              <a:gd name="T38" fmla="*/ 181 w 260"/>
              <a:gd name="T39" fmla="*/ 249 h 260"/>
              <a:gd name="T40" fmla="*/ 202 w 260"/>
              <a:gd name="T41" fmla="*/ 237 h 260"/>
              <a:gd name="T42" fmla="*/ 222 w 260"/>
              <a:gd name="T43" fmla="*/ 222 h 260"/>
              <a:gd name="T44" fmla="*/ 237 w 260"/>
              <a:gd name="T45" fmla="*/ 202 h 260"/>
              <a:gd name="T46" fmla="*/ 249 w 260"/>
              <a:gd name="T47" fmla="*/ 181 h 260"/>
              <a:gd name="T48" fmla="*/ 257 w 260"/>
              <a:gd name="T49" fmla="*/ 156 h 260"/>
              <a:gd name="T50" fmla="*/ 260 w 260"/>
              <a:gd name="T51" fmla="*/ 130 h 260"/>
              <a:gd name="T52" fmla="*/ 260 w 260"/>
              <a:gd name="T53" fmla="*/ 117 h 260"/>
              <a:gd name="T54" fmla="*/ 254 w 260"/>
              <a:gd name="T55" fmla="*/ 91 h 260"/>
              <a:gd name="T56" fmla="*/ 245 w 260"/>
              <a:gd name="T57" fmla="*/ 68 h 260"/>
              <a:gd name="T58" fmla="*/ 231 w 260"/>
              <a:gd name="T59" fmla="*/ 47 h 260"/>
              <a:gd name="T60" fmla="*/ 213 w 260"/>
              <a:gd name="T61" fmla="*/ 30 h 260"/>
              <a:gd name="T62" fmla="*/ 192 w 260"/>
              <a:gd name="T63" fmla="*/ 16 h 260"/>
              <a:gd name="T64" fmla="*/ 169 w 260"/>
              <a:gd name="T65" fmla="*/ 6 h 260"/>
              <a:gd name="T66" fmla="*/ 143 w 260"/>
              <a:gd name="T67" fmla="*/ 1 h 260"/>
              <a:gd name="T68" fmla="*/ 131 w 260"/>
              <a:gd name="T69" fmla="*/ 0 h 260"/>
              <a:gd name="T70" fmla="*/ 131 w 260"/>
              <a:gd name="T71" fmla="*/ 220 h 260"/>
              <a:gd name="T72" fmla="*/ 112 w 260"/>
              <a:gd name="T73" fmla="*/ 219 h 260"/>
              <a:gd name="T74" fmla="*/ 81 w 260"/>
              <a:gd name="T75" fmla="*/ 205 h 260"/>
              <a:gd name="T76" fmla="*/ 56 w 260"/>
              <a:gd name="T77" fmla="*/ 181 h 260"/>
              <a:gd name="T78" fmla="*/ 43 w 260"/>
              <a:gd name="T79" fmla="*/ 149 h 260"/>
              <a:gd name="T80" fmla="*/ 41 w 260"/>
              <a:gd name="T81" fmla="*/ 130 h 260"/>
              <a:gd name="T82" fmla="*/ 41 w 260"/>
              <a:gd name="T83" fmla="*/ 121 h 260"/>
              <a:gd name="T84" fmla="*/ 47 w 260"/>
              <a:gd name="T85" fmla="*/ 95 h 260"/>
              <a:gd name="T86" fmla="*/ 67 w 260"/>
              <a:gd name="T87" fmla="*/ 67 h 260"/>
              <a:gd name="T88" fmla="*/ 96 w 260"/>
              <a:gd name="T89" fmla="*/ 47 h 260"/>
              <a:gd name="T90" fmla="*/ 122 w 260"/>
              <a:gd name="T91" fmla="*/ 41 h 260"/>
              <a:gd name="T92" fmla="*/ 131 w 260"/>
              <a:gd name="T93" fmla="*/ 39 h 260"/>
              <a:gd name="T94" fmla="*/ 149 w 260"/>
              <a:gd name="T95" fmla="*/ 42 h 260"/>
              <a:gd name="T96" fmla="*/ 181 w 260"/>
              <a:gd name="T97" fmla="*/ 56 h 260"/>
              <a:gd name="T98" fmla="*/ 205 w 260"/>
              <a:gd name="T99" fmla="*/ 80 h 260"/>
              <a:gd name="T100" fmla="*/ 219 w 260"/>
              <a:gd name="T101" fmla="*/ 112 h 260"/>
              <a:gd name="T102" fmla="*/ 220 w 260"/>
              <a:gd name="T103" fmla="*/ 130 h 260"/>
              <a:gd name="T104" fmla="*/ 220 w 260"/>
              <a:gd name="T105" fmla="*/ 139 h 260"/>
              <a:gd name="T106" fmla="*/ 213 w 260"/>
              <a:gd name="T107" fmla="*/ 165 h 260"/>
              <a:gd name="T108" fmla="*/ 195 w 260"/>
              <a:gd name="T109" fmla="*/ 193 h 260"/>
              <a:gd name="T110" fmla="*/ 166 w 260"/>
              <a:gd name="T111" fmla="*/ 212 h 260"/>
              <a:gd name="T112" fmla="*/ 140 w 260"/>
              <a:gd name="T113" fmla="*/ 220 h 260"/>
              <a:gd name="T114" fmla="*/ 131 w 260"/>
              <a:gd name="T115" fmla="*/ 22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0" h="260">
                <a:moveTo>
                  <a:pt x="131" y="0"/>
                </a:moveTo>
                <a:lnTo>
                  <a:pt x="131" y="0"/>
                </a:lnTo>
                <a:lnTo>
                  <a:pt x="117" y="1"/>
                </a:lnTo>
                <a:lnTo>
                  <a:pt x="105" y="3"/>
                </a:lnTo>
                <a:lnTo>
                  <a:pt x="91" y="6"/>
                </a:lnTo>
                <a:lnTo>
                  <a:pt x="81" y="10"/>
                </a:lnTo>
                <a:lnTo>
                  <a:pt x="68" y="16"/>
                </a:lnTo>
                <a:lnTo>
                  <a:pt x="58" y="22"/>
                </a:lnTo>
                <a:lnTo>
                  <a:pt x="47" y="30"/>
                </a:lnTo>
                <a:lnTo>
                  <a:pt x="38" y="38"/>
                </a:lnTo>
                <a:lnTo>
                  <a:pt x="30" y="47"/>
                </a:lnTo>
                <a:lnTo>
                  <a:pt x="23" y="57"/>
                </a:lnTo>
                <a:lnTo>
                  <a:pt x="17" y="68"/>
                </a:lnTo>
                <a:lnTo>
                  <a:pt x="11" y="79"/>
                </a:lnTo>
                <a:lnTo>
                  <a:pt x="6" y="91"/>
                </a:lnTo>
                <a:lnTo>
                  <a:pt x="3" y="103"/>
                </a:lnTo>
                <a:lnTo>
                  <a:pt x="2" y="117"/>
                </a:lnTo>
                <a:lnTo>
                  <a:pt x="0" y="130"/>
                </a:lnTo>
                <a:lnTo>
                  <a:pt x="0" y="130"/>
                </a:lnTo>
                <a:lnTo>
                  <a:pt x="2" y="143"/>
                </a:lnTo>
                <a:lnTo>
                  <a:pt x="3" y="156"/>
                </a:lnTo>
                <a:lnTo>
                  <a:pt x="6" y="168"/>
                </a:lnTo>
                <a:lnTo>
                  <a:pt x="11" y="181"/>
                </a:lnTo>
                <a:lnTo>
                  <a:pt x="17" y="191"/>
                </a:lnTo>
                <a:lnTo>
                  <a:pt x="23" y="202"/>
                </a:lnTo>
                <a:lnTo>
                  <a:pt x="30" y="212"/>
                </a:lnTo>
                <a:lnTo>
                  <a:pt x="38" y="222"/>
                </a:lnTo>
                <a:lnTo>
                  <a:pt x="47" y="229"/>
                </a:lnTo>
                <a:lnTo>
                  <a:pt x="58" y="237"/>
                </a:lnTo>
                <a:lnTo>
                  <a:pt x="68" y="244"/>
                </a:lnTo>
                <a:lnTo>
                  <a:pt x="81" y="249"/>
                </a:lnTo>
                <a:lnTo>
                  <a:pt x="91" y="253"/>
                </a:lnTo>
                <a:lnTo>
                  <a:pt x="105" y="257"/>
                </a:lnTo>
                <a:lnTo>
                  <a:pt x="117" y="260"/>
                </a:lnTo>
                <a:lnTo>
                  <a:pt x="131" y="260"/>
                </a:lnTo>
                <a:lnTo>
                  <a:pt x="131" y="260"/>
                </a:lnTo>
                <a:lnTo>
                  <a:pt x="143" y="260"/>
                </a:lnTo>
                <a:lnTo>
                  <a:pt x="157" y="257"/>
                </a:lnTo>
                <a:lnTo>
                  <a:pt x="169" y="253"/>
                </a:lnTo>
                <a:lnTo>
                  <a:pt x="181" y="249"/>
                </a:lnTo>
                <a:lnTo>
                  <a:pt x="192" y="244"/>
                </a:lnTo>
                <a:lnTo>
                  <a:pt x="202" y="237"/>
                </a:lnTo>
                <a:lnTo>
                  <a:pt x="213" y="229"/>
                </a:lnTo>
                <a:lnTo>
                  <a:pt x="222" y="222"/>
                </a:lnTo>
                <a:lnTo>
                  <a:pt x="231" y="212"/>
                </a:lnTo>
                <a:lnTo>
                  <a:pt x="237" y="202"/>
                </a:lnTo>
                <a:lnTo>
                  <a:pt x="245" y="191"/>
                </a:lnTo>
                <a:lnTo>
                  <a:pt x="249" y="181"/>
                </a:lnTo>
                <a:lnTo>
                  <a:pt x="254" y="168"/>
                </a:lnTo>
                <a:lnTo>
                  <a:pt x="257" y="156"/>
                </a:lnTo>
                <a:lnTo>
                  <a:pt x="260" y="143"/>
                </a:lnTo>
                <a:lnTo>
                  <a:pt x="260" y="130"/>
                </a:lnTo>
                <a:lnTo>
                  <a:pt x="260" y="130"/>
                </a:lnTo>
                <a:lnTo>
                  <a:pt x="260" y="117"/>
                </a:lnTo>
                <a:lnTo>
                  <a:pt x="257" y="103"/>
                </a:lnTo>
                <a:lnTo>
                  <a:pt x="254" y="91"/>
                </a:lnTo>
                <a:lnTo>
                  <a:pt x="249" y="79"/>
                </a:lnTo>
                <a:lnTo>
                  <a:pt x="245" y="68"/>
                </a:lnTo>
                <a:lnTo>
                  <a:pt x="237" y="57"/>
                </a:lnTo>
                <a:lnTo>
                  <a:pt x="231" y="47"/>
                </a:lnTo>
                <a:lnTo>
                  <a:pt x="222" y="38"/>
                </a:lnTo>
                <a:lnTo>
                  <a:pt x="213" y="30"/>
                </a:lnTo>
                <a:lnTo>
                  <a:pt x="202" y="22"/>
                </a:lnTo>
                <a:lnTo>
                  <a:pt x="192" y="16"/>
                </a:lnTo>
                <a:lnTo>
                  <a:pt x="181" y="10"/>
                </a:lnTo>
                <a:lnTo>
                  <a:pt x="169" y="6"/>
                </a:lnTo>
                <a:lnTo>
                  <a:pt x="157" y="3"/>
                </a:lnTo>
                <a:lnTo>
                  <a:pt x="143" y="1"/>
                </a:lnTo>
                <a:lnTo>
                  <a:pt x="131" y="0"/>
                </a:lnTo>
                <a:lnTo>
                  <a:pt x="131" y="0"/>
                </a:lnTo>
                <a:close/>
                <a:moveTo>
                  <a:pt x="131" y="220"/>
                </a:moveTo>
                <a:lnTo>
                  <a:pt x="131" y="220"/>
                </a:lnTo>
                <a:lnTo>
                  <a:pt x="122" y="220"/>
                </a:lnTo>
                <a:lnTo>
                  <a:pt x="112" y="219"/>
                </a:lnTo>
                <a:lnTo>
                  <a:pt x="96" y="212"/>
                </a:lnTo>
                <a:lnTo>
                  <a:pt x="81" y="205"/>
                </a:lnTo>
                <a:lnTo>
                  <a:pt x="67" y="193"/>
                </a:lnTo>
                <a:lnTo>
                  <a:pt x="56" y="181"/>
                </a:lnTo>
                <a:lnTo>
                  <a:pt x="47" y="165"/>
                </a:lnTo>
                <a:lnTo>
                  <a:pt x="43" y="149"/>
                </a:lnTo>
                <a:lnTo>
                  <a:pt x="41" y="139"/>
                </a:lnTo>
                <a:lnTo>
                  <a:pt x="41" y="130"/>
                </a:lnTo>
                <a:lnTo>
                  <a:pt x="41" y="130"/>
                </a:lnTo>
                <a:lnTo>
                  <a:pt x="41" y="121"/>
                </a:lnTo>
                <a:lnTo>
                  <a:pt x="43" y="112"/>
                </a:lnTo>
                <a:lnTo>
                  <a:pt x="47" y="95"/>
                </a:lnTo>
                <a:lnTo>
                  <a:pt x="56" y="80"/>
                </a:lnTo>
                <a:lnTo>
                  <a:pt x="67" y="67"/>
                </a:lnTo>
                <a:lnTo>
                  <a:pt x="81" y="56"/>
                </a:lnTo>
                <a:lnTo>
                  <a:pt x="96" y="47"/>
                </a:lnTo>
                <a:lnTo>
                  <a:pt x="112" y="42"/>
                </a:lnTo>
                <a:lnTo>
                  <a:pt x="122" y="41"/>
                </a:lnTo>
                <a:lnTo>
                  <a:pt x="131" y="39"/>
                </a:lnTo>
                <a:lnTo>
                  <a:pt x="131" y="39"/>
                </a:lnTo>
                <a:lnTo>
                  <a:pt x="140" y="41"/>
                </a:lnTo>
                <a:lnTo>
                  <a:pt x="149" y="42"/>
                </a:lnTo>
                <a:lnTo>
                  <a:pt x="166" y="47"/>
                </a:lnTo>
                <a:lnTo>
                  <a:pt x="181" y="56"/>
                </a:lnTo>
                <a:lnTo>
                  <a:pt x="195" y="67"/>
                </a:lnTo>
                <a:lnTo>
                  <a:pt x="205" y="80"/>
                </a:lnTo>
                <a:lnTo>
                  <a:pt x="213" y="95"/>
                </a:lnTo>
                <a:lnTo>
                  <a:pt x="219" y="112"/>
                </a:lnTo>
                <a:lnTo>
                  <a:pt x="220" y="121"/>
                </a:lnTo>
                <a:lnTo>
                  <a:pt x="220" y="130"/>
                </a:lnTo>
                <a:lnTo>
                  <a:pt x="220" y="130"/>
                </a:lnTo>
                <a:lnTo>
                  <a:pt x="220" y="139"/>
                </a:lnTo>
                <a:lnTo>
                  <a:pt x="219" y="149"/>
                </a:lnTo>
                <a:lnTo>
                  <a:pt x="213" y="165"/>
                </a:lnTo>
                <a:lnTo>
                  <a:pt x="205" y="181"/>
                </a:lnTo>
                <a:lnTo>
                  <a:pt x="195" y="193"/>
                </a:lnTo>
                <a:lnTo>
                  <a:pt x="181" y="205"/>
                </a:lnTo>
                <a:lnTo>
                  <a:pt x="166" y="212"/>
                </a:lnTo>
                <a:lnTo>
                  <a:pt x="149" y="219"/>
                </a:lnTo>
                <a:lnTo>
                  <a:pt x="140" y="220"/>
                </a:lnTo>
                <a:lnTo>
                  <a:pt x="131" y="220"/>
                </a:lnTo>
                <a:lnTo>
                  <a:pt x="131" y="22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8" name="Freeform 478"/>
          <p:cNvSpPr/>
          <p:nvPr/>
        </p:nvSpPr>
        <p:spPr bwMode="auto">
          <a:xfrm>
            <a:off x="6158276" y="4418354"/>
            <a:ext cx="47120" cy="44428"/>
          </a:xfrm>
          <a:custGeom>
            <a:avLst/>
            <a:gdLst>
              <a:gd name="T0" fmla="*/ 20 w 35"/>
              <a:gd name="T1" fmla="*/ 33 h 33"/>
              <a:gd name="T2" fmla="*/ 0 w 35"/>
              <a:gd name="T3" fmla="*/ 15 h 33"/>
              <a:gd name="T4" fmla="*/ 16 w 35"/>
              <a:gd name="T5" fmla="*/ 0 h 33"/>
              <a:gd name="T6" fmla="*/ 35 w 35"/>
              <a:gd name="T7" fmla="*/ 18 h 33"/>
              <a:gd name="T8" fmla="*/ 20 w 35"/>
              <a:gd name="T9" fmla="*/ 33 h 33"/>
            </a:gdLst>
            <a:ahLst/>
            <a:cxnLst>
              <a:cxn ang="0">
                <a:pos x="T0" y="T1"/>
              </a:cxn>
              <a:cxn ang="0">
                <a:pos x="T2" y="T3"/>
              </a:cxn>
              <a:cxn ang="0">
                <a:pos x="T4" y="T5"/>
              </a:cxn>
              <a:cxn ang="0">
                <a:pos x="T6" y="T7"/>
              </a:cxn>
              <a:cxn ang="0">
                <a:pos x="T8" y="T9"/>
              </a:cxn>
            </a:cxnLst>
            <a:rect l="0" t="0" r="r" b="b"/>
            <a:pathLst>
              <a:path w="35" h="33">
                <a:moveTo>
                  <a:pt x="20" y="33"/>
                </a:moveTo>
                <a:lnTo>
                  <a:pt x="0" y="15"/>
                </a:lnTo>
                <a:lnTo>
                  <a:pt x="16" y="0"/>
                </a:lnTo>
                <a:lnTo>
                  <a:pt x="35" y="18"/>
                </a:lnTo>
                <a:lnTo>
                  <a:pt x="20" y="33"/>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89" name="Freeform 479"/>
          <p:cNvSpPr/>
          <p:nvPr/>
        </p:nvSpPr>
        <p:spPr bwMode="auto">
          <a:xfrm>
            <a:off x="6143467" y="4186794"/>
            <a:ext cx="290797" cy="290797"/>
          </a:xfrm>
          <a:custGeom>
            <a:avLst/>
            <a:gdLst>
              <a:gd name="T0" fmla="*/ 184 w 216"/>
              <a:gd name="T1" fmla="*/ 184 h 216"/>
              <a:gd name="T2" fmla="*/ 167 w 216"/>
              <a:gd name="T3" fmla="*/ 197 h 216"/>
              <a:gd name="T4" fmla="*/ 149 w 216"/>
              <a:gd name="T5" fmla="*/ 208 h 216"/>
              <a:gd name="T6" fmla="*/ 129 w 216"/>
              <a:gd name="T7" fmla="*/ 214 h 216"/>
              <a:gd name="T8" fmla="*/ 108 w 216"/>
              <a:gd name="T9" fmla="*/ 216 h 216"/>
              <a:gd name="T10" fmla="*/ 88 w 216"/>
              <a:gd name="T11" fmla="*/ 214 h 216"/>
              <a:gd name="T12" fmla="*/ 69 w 216"/>
              <a:gd name="T13" fmla="*/ 208 h 216"/>
              <a:gd name="T14" fmla="*/ 49 w 216"/>
              <a:gd name="T15" fmla="*/ 197 h 216"/>
              <a:gd name="T16" fmla="*/ 32 w 216"/>
              <a:gd name="T17" fmla="*/ 184 h 216"/>
              <a:gd name="T18" fmla="*/ 24 w 216"/>
              <a:gd name="T19" fmla="*/ 176 h 216"/>
              <a:gd name="T20" fmla="*/ 12 w 216"/>
              <a:gd name="T21" fmla="*/ 158 h 216"/>
              <a:gd name="T22" fmla="*/ 5 w 216"/>
              <a:gd name="T23" fmla="*/ 138 h 216"/>
              <a:gd name="T24" fmla="*/ 2 w 216"/>
              <a:gd name="T25" fmla="*/ 118 h 216"/>
              <a:gd name="T26" fmla="*/ 2 w 216"/>
              <a:gd name="T27" fmla="*/ 97 h 216"/>
              <a:gd name="T28" fmla="*/ 5 w 216"/>
              <a:gd name="T29" fmla="*/ 77 h 216"/>
              <a:gd name="T30" fmla="*/ 12 w 216"/>
              <a:gd name="T31" fmla="*/ 58 h 216"/>
              <a:gd name="T32" fmla="*/ 24 w 216"/>
              <a:gd name="T33" fmla="*/ 39 h 216"/>
              <a:gd name="T34" fmla="*/ 32 w 216"/>
              <a:gd name="T35" fmla="*/ 32 h 216"/>
              <a:gd name="T36" fmla="*/ 49 w 216"/>
              <a:gd name="T37" fmla="*/ 18 h 216"/>
              <a:gd name="T38" fmla="*/ 69 w 216"/>
              <a:gd name="T39" fmla="*/ 7 h 216"/>
              <a:gd name="T40" fmla="*/ 88 w 216"/>
              <a:gd name="T41" fmla="*/ 1 h 216"/>
              <a:gd name="T42" fmla="*/ 108 w 216"/>
              <a:gd name="T43" fmla="*/ 0 h 216"/>
              <a:gd name="T44" fmla="*/ 129 w 216"/>
              <a:gd name="T45" fmla="*/ 1 h 216"/>
              <a:gd name="T46" fmla="*/ 149 w 216"/>
              <a:gd name="T47" fmla="*/ 7 h 216"/>
              <a:gd name="T48" fmla="*/ 167 w 216"/>
              <a:gd name="T49" fmla="*/ 18 h 216"/>
              <a:gd name="T50" fmla="*/ 184 w 216"/>
              <a:gd name="T51" fmla="*/ 32 h 216"/>
              <a:gd name="T52" fmla="*/ 192 w 216"/>
              <a:gd name="T53" fmla="*/ 39 h 216"/>
              <a:gd name="T54" fmla="*/ 204 w 216"/>
              <a:gd name="T55" fmla="*/ 58 h 216"/>
              <a:gd name="T56" fmla="*/ 211 w 216"/>
              <a:gd name="T57" fmla="*/ 77 h 216"/>
              <a:gd name="T58" fmla="*/ 216 w 216"/>
              <a:gd name="T59" fmla="*/ 97 h 216"/>
              <a:gd name="T60" fmla="*/ 216 w 216"/>
              <a:gd name="T61" fmla="*/ 118 h 216"/>
              <a:gd name="T62" fmla="*/ 211 w 216"/>
              <a:gd name="T63" fmla="*/ 138 h 216"/>
              <a:gd name="T64" fmla="*/ 204 w 216"/>
              <a:gd name="T65" fmla="*/ 158 h 216"/>
              <a:gd name="T66" fmla="*/ 192 w 216"/>
              <a:gd name="T67" fmla="*/ 176 h 216"/>
              <a:gd name="T68" fmla="*/ 184 w 216"/>
              <a:gd name="T69" fmla="*/ 18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16">
                <a:moveTo>
                  <a:pt x="184" y="184"/>
                </a:moveTo>
                <a:lnTo>
                  <a:pt x="184" y="184"/>
                </a:lnTo>
                <a:lnTo>
                  <a:pt x="176" y="191"/>
                </a:lnTo>
                <a:lnTo>
                  <a:pt x="167" y="197"/>
                </a:lnTo>
                <a:lnTo>
                  <a:pt x="158" y="203"/>
                </a:lnTo>
                <a:lnTo>
                  <a:pt x="149" y="208"/>
                </a:lnTo>
                <a:lnTo>
                  <a:pt x="138" y="211"/>
                </a:lnTo>
                <a:lnTo>
                  <a:pt x="129" y="214"/>
                </a:lnTo>
                <a:lnTo>
                  <a:pt x="119" y="216"/>
                </a:lnTo>
                <a:lnTo>
                  <a:pt x="108" y="216"/>
                </a:lnTo>
                <a:lnTo>
                  <a:pt x="97" y="216"/>
                </a:lnTo>
                <a:lnTo>
                  <a:pt x="88" y="214"/>
                </a:lnTo>
                <a:lnTo>
                  <a:pt x="78" y="211"/>
                </a:lnTo>
                <a:lnTo>
                  <a:pt x="69" y="208"/>
                </a:lnTo>
                <a:lnTo>
                  <a:pt x="58" y="203"/>
                </a:lnTo>
                <a:lnTo>
                  <a:pt x="49" y="197"/>
                </a:lnTo>
                <a:lnTo>
                  <a:pt x="40" y="191"/>
                </a:lnTo>
                <a:lnTo>
                  <a:pt x="32" y="184"/>
                </a:lnTo>
                <a:lnTo>
                  <a:pt x="32" y="184"/>
                </a:lnTo>
                <a:lnTo>
                  <a:pt x="24" y="176"/>
                </a:lnTo>
                <a:lnTo>
                  <a:pt x="18" y="167"/>
                </a:lnTo>
                <a:lnTo>
                  <a:pt x="12" y="158"/>
                </a:lnTo>
                <a:lnTo>
                  <a:pt x="8" y="149"/>
                </a:lnTo>
                <a:lnTo>
                  <a:pt x="5" y="138"/>
                </a:lnTo>
                <a:lnTo>
                  <a:pt x="3" y="129"/>
                </a:lnTo>
                <a:lnTo>
                  <a:pt x="2" y="118"/>
                </a:lnTo>
                <a:lnTo>
                  <a:pt x="0" y="108"/>
                </a:lnTo>
                <a:lnTo>
                  <a:pt x="2" y="97"/>
                </a:lnTo>
                <a:lnTo>
                  <a:pt x="3" y="88"/>
                </a:lnTo>
                <a:lnTo>
                  <a:pt x="5" y="77"/>
                </a:lnTo>
                <a:lnTo>
                  <a:pt x="8" y="67"/>
                </a:lnTo>
                <a:lnTo>
                  <a:pt x="12" y="58"/>
                </a:lnTo>
                <a:lnTo>
                  <a:pt x="18" y="48"/>
                </a:lnTo>
                <a:lnTo>
                  <a:pt x="24" y="39"/>
                </a:lnTo>
                <a:lnTo>
                  <a:pt x="32" y="32"/>
                </a:lnTo>
                <a:lnTo>
                  <a:pt x="32" y="32"/>
                </a:lnTo>
                <a:lnTo>
                  <a:pt x="40" y="24"/>
                </a:lnTo>
                <a:lnTo>
                  <a:pt x="49" y="18"/>
                </a:lnTo>
                <a:lnTo>
                  <a:pt x="58" y="12"/>
                </a:lnTo>
                <a:lnTo>
                  <a:pt x="69" y="7"/>
                </a:lnTo>
                <a:lnTo>
                  <a:pt x="78" y="4"/>
                </a:lnTo>
                <a:lnTo>
                  <a:pt x="88" y="1"/>
                </a:lnTo>
                <a:lnTo>
                  <a:pt x="97" y="0"/>
                </a:lnTo>
                <a:lnTo>
                  <a:pt x="108" y="0"/>
                </a:lnTo>
                <a:lnTo>
                  <a:pt x="119" y="0"/>
                </a:lnTo>
                <a:lnTo>
                  <a:pt x="129" y="1"/>
                </a:lnTo>
                <a:lnTo>
                  <a:pt x="138" y="4"/>
                </a:lnTo>
                <a:lnTo>
                  <a:pt x="149" y="7"/>
                </a:lnTo>
                <a:lnTo>
                  <a:pt x="158" y="12"/>
                </a:lnTo>
                <a:lnTo>
                  <a:pt x="167" y="18"/>
                </a:lnTo>
                <a:lnTo>
                  <a:pt x="176" y="24"/>
                </a:lnTo>
                <a:lnTo>
                  <a:pt x="184" y="32"/>
                </a:lnTo>
                <a:lnTo>
                  <a:pt x="184" y="32"/>
                </a:lnTo>
                <a:lnTo>
                  <a:pt x="192" y="39"/>
                </a:lnTo>
                <a:lnTo>
                  <a:pt x="199" y="48"/>
                </a:lnTo>
                <a:lnTo>
                  <a:pt x="204" y="58"/>
                </a:lnTo>
                <a:lnTo>
                  <a:pt x="208" y="67"/>
                </a:lnTo>
                <a:lnTo>
                  <a:pt x="211" y="77"/>
                </a:lnTo>
                <a:lnTo>
                  <a:pt x="214" y="88"/>
                </a:lnTo>
                <a:lnTo>
                  <a:pt x="216" y="97"/>
                </a:lnTo>
                <a:lnTo>
                  <a:pt x="216" y="108"/>
                </a:lnTo>
                <a:lnTo>
                  <a:pt x="216" y="118"/>
                </a:lnTo>
                <a:lnTo>
                  <a:pt x="214" y="129"/>
                </a:lnTo>
                <a:lnTo>
                  <a:pt x="211" y="138"/>
                </a:lnTo>
                <a:lnTo>
                  <a:pt x="208" y="149"/>
                </a:lnTo>
                <a:lnTo>
                  <a:pt x="204" y="158"/>
                </a:lnTo>
                <a:lnTo>
                  <a:pt x="199" y="167"/>
                </a:lnTo>
                <a:lnTo>
                  <a:pt x="192" y="176"/>
                </a:lnTo>
                <a:lnTo>
                  <a:pt x="184" y="184"/>
                </a:lnTo>
                <a:lnTo>
                  <a:pt x="184" y="184"/>
                </a:lnTo>
                <a:close/>
              </a:path>
            </a:pathLst>
          </a:custGeom>
          <a:solidFill>
            <a:srgbClr val="3535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480"/>
          <p:cNvSpPr/>
          <p:nvPr/>
        </p:nvSpPr>
        <p:spPr bwMode="auto">
          <a:xfrm>
            <a:off x="6170393" y="4213719"/>
            <a:ext cx="236946" cy="118473"/>
          </a:xfrm>
          <a:custGeom>
            <a:avLst/>
            <a:gdLst>
              <a:gd name="T0" fmla="*/ 176 w 176"/>
              <a:gd name="T1" fmla="*/ 88 h 88"/>
              <a:gd name="T2" fmla="*/ 0 w 176"/>
              <a:gd name="T3" fmla="*/ 88 h 88"/>
              <a:gd name="T4" fmla="*/ 0 w 176"/>
              <a:gd name="T5" fmla="*/ 88 h 88"/>
              <a:gd name="T6" fmla="*/ 3 w 176"/>
              <a:gd name="T7" fmla="*/ 71 h 88"/>
              <a:gd name="T8" fmla="*/ 7 w 176"/>
              <a:gd name="T9" fmla="*/ 54 h 88"/>
              <a:gd name="T10" fmla="*/ 15 w 176"/>
              <a:gd name="T11" fmla="*/ 39 h 88"/>
              <a:gd name="T12" fmla="*/ 26 w 176"/>
              <a:gd name="T13" fmla="*/ 25 h 88"/>
              <a:gd name="T14" fmla="*/ 26 w 176"/>
              <a:gd name="T15" fmla="*/ 25 h 88"/>
              <a:gd name="T16" fmla="*/ 33 w 176"/>
              <a:gd name="T17" fmla="*/ 19 h 88"/>
              <a:gd name="T18" fmla="*/ 39 w 176"/>
              <a:gd name="T19" fmla="*/ 15 h 88"/>
              <a:gd name="T20" fmla="*/ 56 w 176"/>
              <a:gd name="T21" fmla="*/ 7 h 88"/>
              <a:gd name="T22" fmla="*/ 71 w 176"/>
              <a:gd name="T23" fmla="*/ 1 h 88"/>
              <a:gd name="T24" fmla="*/ 88 w 176"/>
              <a:gd name="T25" fmla="*/ 0 h 88"/>
              <a:gd name="T26" fmla="*/ 105 w 176"/>
              <a:gd name="T27" fmla="*/ 1 h 88"/>
              <a:gd name="T28" fmla="*/ 121 w 176"/>
              <a:gd name="T29" fmla="*/ 7 h 88"/>
              <a:gd name="T30" fmla="*/ 137 w 176"/>
              <a:gd name="T31" fmla="*/ 15 h 88"/>
              <a:gd name="T32" fmla="*/ 144 w 176"/>
              <a:gd name="T33" fmla="*/ 19 h 88"/>
              <a:gd name="T34" fmla="*/ 150 w 176"/>
              <a:gd name="T35" fmla="*/ 25 h 88"/>
              <a:gd name="T36" fmla="*/ 150 w 176"/>
              <a:gd name="T37" fmla="*/ 25 h 88"/>
              <a:gd name="T38" fmla="*/ 163 w 176"/>
              <a:gd name="T39" fmla="*/ 39 h 88"/>
              <a:gd name="T40" fmla="*/ 170 w 176"/>
              <a:gd name="T41" fmla="*/ 54 h 88"/>
              <a:gd name="T42" fmla="*/ 175 w 176"/>
              <a:gd name="T43" fmla="*/ 71 h 88"/>
              <a:gd name="T44" fmla="*/ 176 w 176"/>
              <a:gd name="T45" fmla="*/ 88 h 88"/>
              <a:gd name="T46" fmla="*/ 176 w 176"/>
              <a:gd name="T4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88">
                <a:moveTo>
                  <a:pt x="176" y="88"/>
                </a:moveTo>
                <a:lnTo>
                  <a:pt x="0" y="88"/>
                </a:lnTo>
                <a:lnTo>
                  <a:pt x="0" y="88"/>
                </a:lnTo>
                <a:lnTo>
                  <a:pt x="3" y="71"/>
                </a:lnTo>
                <a:lnTo>
                  <a:pt x="7" y="54"/>
                </a:lnTo>
                <a:lnTo>
                  <a:pt x="15" y="39"/>
                </a:lnTo>
                <a:lnTo>
                  <a:pt x="26" y="25"/>
                </a:lnTo>
                <a:lnTo>
                  <a:pt x="26" y="25"/>
                </a:lnTo>
                <a:lnTo>
                  <a:pt x="33" y="19"/>
                </a:lnTo>
                <a:lnTo>
                  <a:pt x="39" y="15"/>
                </a:lnTo>
                <a:lnTo>
                  <a:pt x="56" y="7"/>
                </a:lnTo>
                <a:lnTo>
                  <a:pt x="71" y="1"/>
                </a:lnTo>
                <a:lnTo>
                  <a:pt x="88" y="0"/>
                </a:lnTo>
                <a:lnTo>
                  <a:pt x="105" y="1"/>
                </a:lnTo>
                <a:lnTo>
                  <a:pt x="121" y="7"/>
                </a:lnTo>
                <a:lnTo>
                  <a:pt x="137" y="15"/>
                </a:lnTo>
                <a:lnTo>
                  <a:pt x="144" y="19"/>
                </a:lnTo>
                <a:lnTo>
                  <a:pt x="150" y="25"/>
                </a:lnTo>
                <a:lnTo>
                  <a:pt x="150" y="25"/>
                </a:lnTo>
                <a:lnTo>
                  <a:pt x="163" y="39"/>
                </a:lnTo>
                <a:lnTo>
                  <a:pt x="170" y="54"/>
                </a:lnTo>
                <a:lnTo>
                  <a:pt x="175" y="71"/>
                </a:lnTo>
                <a:lnTo>
                  <a:pt x="176" y="88"/>
                </a:lnTo>
                <a:lnTo>
                  <a:pt x="176" y="88"/>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1" name="Freeform 481"/>
          <p:cNvSpPr/>
          <p:nvPr/>
        </p:nvSpPr>
        <p:spPr bwMode="auto">
          <a:xfrm>
            <a:off x="6170393" y="4332192"/>
            <a:ext cx="236946" cy="118473"/>
          </a:xfrm>
          <a:custGeom>
            <a:avLst/>
            <a:gdLst>
              <a:gd name="T0" fmla="*/ 150 w 176"/>
              <a:gd name="T1" fmla="*/ 62 h 88"/>
              <a:gd name="T2" fmla="*/ 150 w 176"/>
              <a:gd name="T3" fmla="*/ 62 h 88"/>
              <a:gd name="T4" fmla="*/ 144 w 176"/>
              <a:gd name="T5" fmla="*/ 68 h 88"/>
              <a:gd name="T6" fmla="*/ 137 w 176"/>
              <a:gd name="T7" fmla="*/ 73 h 88"/>
              <a:gd name="T8" fmla="*/ 121 w 176"/>
              <a:gd name="T9" fmla="*/ 82 h 88"/>
              <a:gd name="T10" fmla="*/ 105 w 176"/>
              <a:gd name="T11" fmla="*/ 86 h 88"/>
              <a:gd name="T12" fmla="*/ 88 w 176"/>
              <a:gd name="T13" fmla="*/ 88 h 88"/>
              <a:gd name="T14" fmla="*/ 71 w 176"/>
              <a:gd name="T15" fmla="*/ 86 h 88"/>
              <a:gd name="T16" fmla="*/ 56 w 176"/>
              <a:gd name="T17" fmla="*/ 82 h 88"/>
              <a:gd name="T18" fmla="*/ 39 w 176"/>
              <a:gd name="T19" fmla="*/ 73 h 88"/>
              <a:gd name="T20" fmla="*/ 26 w 176"/>
              <a:gd name="T21" fmla="*/ 62 h 88"/>
              <a:gd name="T22" fmla="*/ 26 w 176"/>
              <a:gd name="T23" fmla="*/ 62 h 88"/>
              <a:gd name="T24" fmla="*/ 15 w 176"/>
              <a:gd name="T25" fmla="*/ 48 h 88"/>
              <a:gd name="T26" fmla="*/ 7 w 176"/>
              <a:gd name="T27" fmla="*/ 33 h 88"/>
              <a:gd name="T28" fmla="*/ 3 w 176"/>
              <a:gd name="T29" fmla="*/ 16 h 88"/>
              <a:gd name="T30" fmla="*/ 0 w 176"/>
              <a:gd name="T31" fmla="*/ 0 h 88"/>
              <a:gd name="T32" fmla="*/ 176 w 176"/>
              <a:gd name="T33" fmla="*/ 0 h 88"/>
              <a:gd name="T34" fmla="*/ 176 w 176"/>
              <a:gd name="T35" fmla="*/ 0 h 88"/>
              <a:gd name="T36" fmla="*/ 175 w 176"/>
              <a:gd name="T37" fmla="*/ 16 h 88"/>
              <a:gd name="T38" fmla="*/ 170 w 176"/>
              <a:gd name="T39" fmla="*/ 33 h 88"/>
              <a:gd name="T40" fmla="*/ 161 w 176"/>
              <a:gd name="T41" fmla="*/ 48 h 88"/>
              <a:gd name="T42" fmla="*/ 156 w 176"/>
              <a:gd name="T43" fmla="*/ 56 h 88"/>
              <a:gd name="T44" fmla="*/ 150 w 176"/>
              <a:gd name="T45" fmla="*/ 62 h 88"/>
              <a:gd name="T46" fmla="*/ 150 w 176"/>
              <a:gd name="T47" fmla="*/ 6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88">
                <a:moveTo>
                  <a:pt x="150" y="62"/>
                </a:moveTo>
                <a:lnTo>
                  <a:pt x="150" y="62"/>
                </a:lnTo>
                <a:lnTo>
                  <a:pt x="144" y="68"/>
                </a:lnTo>
                <a:lnTo>
                  <a:pt x="137" y="73"/>
                </a:lnTo>
                <a:lnTo>
                  <a:pt x="121" y="82"/>
                </a:lnTo>
                <a:lnTo>
                  <a:pt x="105" y="86"/>
                </a:lnTo>
                <a:lnTo>
                  <a:pt x="88" y="88"/>
                </a:lnTo>
                <a:lnTo>
                  <a:pt x="71" y="86"/>
                </a:lnTo>
                <a:lnTo>
                  <a:pt x="56" y="82"/>
                </a:lnTo>
                <a:lnTo>
                  <a:pt x="39" y="73"/>
                </a:lnTo>
                <a:lnTo>
                  <a:pt x="26" y="62"/>
                </a:lnTo>
                <a:lnTo>
                  <a:pt x="26" y="62"/>
                </a:lnTo>
                <a:lnTo>
                  <a:pt x="15" y="48"/>
                </a:lnTo>
                <a:lnTo>
                  <a:pt x="7" y="33"/>
                </a:lnTo>
                <a:lnTo>
                  <a:pt x="3" y="16"/>
                </a:lnTo>
                <a:lnTo>
                  <a:pt x="0" y="0"/>
                </a:lnTo>
                <a:lnTo>
                  <a:pt x="176" y="0"/>
                </a:lnTo>
                <a:lnTo>
                  <a:pt x="176" y="0"/>
                </a:lnTo>
                <a:lnTo>
                  <a:pt x="175" y="16"/>
                </a:lnTo>
                <a:lnTo>
                  <a:pt x="170" y="33"/>
                </a:lnTo>
                <a:lnTo>
                  <a:pt x="161" y="48"/>
                </a:lnTo>
                <a:lnTo>
                  <a:pt x="156" y="56"/>
                </a:lnTo>
                <a:lnTo>
                  <a:pt x="150" y="62"/>
                </a:lnTo>
                <a:lnTo>
                  <a:pt x="150" y="62"/>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2" name="Freeform 482"/>
          <p:cNvSpPr/>
          <p:nvPr/>
        </p:nvSpPr>
        <p:spPr bwMode="auto">
          <a:xfrm>
            <a:off x="6092309" y="4431817"/>
            <a:ext cx="78084" cy="90201"/>
          </a:xfrm>
          <a:custGeom>
            <a:avLst/>
            <a:gdLst>
              <a:gd name="T0" fmla="*/ 58 w 58"/>
              <a:gd name="T1" fmla="*/ 14 h 67"/>
              <a:gd name="T2" fmla="*/ 6 w 58"/>
              <a:gd name="T3" fmla="*/ 67 h 67"/>
              <a:gd name="T4" fmla="*/ 6 w 58"/>
              <a:gd name="T5" fmla="*/ 67 h 67"/>
              <a:gd name="T6" fmla="*/ 2 w 58"/>
              <a:gd name="T7" fmla="*/ 61 h 67"/>
              <a:gd name="T8" fmla="*/ 0 w 58"/>
              <a:gd name="T9" fmla="*/ 53 h 67"/>
              <a:gd name="T10" fmla="*/ 0 w 58"/>
              <a:gd name="T11" fmla="*/ 47 h 67"/>
              <a:gd name="T12" fmla="*/ 3 w 58"/>
              <a:gd name="T13" fmla="*/ 44 h 67"/>
              <a:gd name="T14" fmla="*/ 5 w 58"/>
              <a:gd name="T15" fmla="*/ 40 h 67"/>
              <a:gd name="T16" fmla="*/ 46 w 58"/>
              <a:gd name="T17" fmla="*/ 0 h 67"/>
              <a:gd name="T18" fmla="*/ 58 w 58"/>
              <a:gd name="T19" fmla="*/ 1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7">
                <a:moveTo>
                  <a:pt x="58" y="14"/>
                </a:moveTo>
                <a:lnTo>
                  <a:pt x="6" y="67"/>
                </a:lnTo>
                <a:lnTo>
                  <a:pt x="6" y="67"/>
                </a:lnTo>
                <a:lnTo>
                  <a:pt x="2" y="61"/>
                </a:lnTo>
                <a:lnTo>
                  <a:pt x="0" y="53"/>
                </a:lnTo>
                <a:lnTo>
                  <a:pt x="0" y="47"/>
                </a:lnTo>
                <a:lnTo>
                  <a:pt x="3" y="44"/>
                </a:lnTo>
                <a:lnTo>
                  <a:pt x="5" y="40"/>
                </a:lnTo>
                <a:lnTo>
                  <a:pt x="46" y="0"/>
                </a:lnTo>
                <a:lnTo>
                  <a:pt x="58" y="14"/>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3" name="Freeform 483"/>
          <p:cNvSpPr/>
          <p:nvPr/>
        </p:nvSpPr>
        <p:spPr bwMode="auto">
          <a:xfrm>
            <a:off x="6100386" y="4450665"/>
            <a:ext cx="88855" cy="78084"/>
          </a:xfrm>
          <a:custGeom>
            <a:avLst/>
            <a:gdLst>
              <a:gd name="T0" fmla="*/ 66 w 66"/>
              <a:gd name="T1" fmla="*/ 14 h 58"/>
              <a:gd name="T2" fmla="*/ 26 w 66"/>
              <a:gd name="T3" fmla="*/ 53 h 58"/>
              <a:gd name="T4" fmla="*/ 26 w 66"/>
              <a:gd name="T5" fmla="*/ 53 h 58"/>
              <a:gd name="T6" fmla="*/ 20 w 66"/>
              <a:gd name="T7" fmla="*/ 58 h 58"/>
              <a:gd name="T8" fmla="*/ 12 w 66"/>
              <a:gd name="T9" fmla="*/ 58 h 58"/>
              <a:gd name="T10" fmla="*/ 6 w 66"/>
              <a:gd name="T11" fmla="*/ 56 h 58"/>
              <a:gd name="T12" fmla="*/ 0 w 66"/>
              <a:gd name="T13" fmla="*/ 53 h 58"/>
              <a:gd name="T14" fmla="*/ 52 w 66"/>
              <a:gd name="T15" fmla="*/ 0 h 58"/>
              <a:gd name="T16" fmla="*/ 66 w 66"/>
              <a:gd name="T1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58">
                <a:moveTo>
                  <a:pt x="66" y="14"/>
                </a:moveTo>
                <a:lnTo>
                  <a:pt x="26" y="53"/>
                </a:lnTo>
                <a:lnTo>
                  <a:pt x="26" y="53"/>
                </a:lnTo>
                <a:lnTo>
                  <a:pt x="20" y="58"/>
                </a:lnTo>
                <a:lnTo>
                  <a:pt x="12" y="58"/>
                </a:lnTo>
                <a:lnTo>
                  <a:pt x="6" y="56"/>
                </a:lnTo>
                <a:lnTo>
                  <a:pt x="0" y="53"/>
                </a:lnTo>
                <a:lnTo>
                  <a:pt x="52" y="0"/>
                </a:lnTo>
                <a:lnTo>
                  <a:pt x="66" y="14"/>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4" name="Freeform 484"/>
          <p:cNvSpPr/>
          <p:nvPr/>
        </p:nvSpPr>
        <p:spPr bwMode="auto">
          <a:xfrm>
            <a:off x="6226937" y="4239298"/>
            <a:ext cx="123858" cy="37696"/>
          </a:xfrm>
          <a:custGeom>
            <a:avLst/>
            <a:gdLst>
              <a:gd name="T0" fmla="*/ 13 w 92"/>
              <a:gd name="T1" fmla="*/ 26 h 28"/>
              <a:gd name="T2" fmla="*/ 13 w 92"/>
              <a:gd name="T3" fmla="*/ 26 h 28"/>
              <a:gd name="T4" fmla="*/ 20 w 92"/>
              <a:gd name="T5" fmla="*/ 20 h 28"/>
              <a:gd name="T6" fmla="*/ 29 w 92"/>
              <a:gd name="T7" fmla="*/ 17 h 28"/>
              <a:gd name="T8" fmla="*/ 37 w 92"/>
              <a:gd name="T9" fmla="*/ 14 h 28"/>
              <a:gd name="T10" fmla="*/ 46 w 92"/>
              <a:gd name="T11" fmla="*/ 14 h 28"/>
              <a:gd name="T12" fmla="*/ 55 w 92"/>
              <a:gd name="T13" fmla="*/ 14 h 28"/>
              <a:gd name="T14" fmla="*/ 64 w 92"/>
              <a:gd name="T15" fmla="*/ 17 h 28"/>
              <a:gd name="T16" fmla="*/ 72 w 92"/>
              <a:gd name="T17" fmla="*/ 20 h 28"/>
              <a:gd name="T18" fmla="*/ 81 w 92"/>
              <a:gd name="T19" fmla="*/ 26 h 28"/>
              <a:gd name="T20" fmla="*/ 81 w 92"/>
              <a:gd name="T21" fmla="*/ 26 h 28"/>
              <a:gd name="T22" fmla="*/ 83 w 92"/>
              <a:gd name="T23" fmla="*/ 28 h 28"/>
              <a:gd name="T24" fmla="*/ 86 w 92"/>
              <a:gd name="T25" fmla="*/ 28 h 28"/>
              <a:gd name="T26" fmla="*/ 89 w 92"/>
              <a:gd name="T27" fmla="*/ 26 h 28"/>
              <a:gd name="T28" fmla="*/ 90 w 92"/>
              <a:gd name="T29" fmla="*/ 25 h 28"/>
              <a:gd name="T30" fmla="*/ 92 w 92"/>
              <a:gd name="T31" fmla="*/ 22 h 28"/>
              <a:gd name="T32" fmla="*/ 92 w 92"/>
              <a:gd name="T33" fmla="*/ 20 h 28"/>
              <a:gd name="T34" fmla="*/ 92 w 92"/>
              <a:gd name="T35" fmla="*/ 17 h 28"/>
              <a:gd name="T36" fmla="*/ 89 w 92"/>
              <a:gd name="T37" fmla="*/ 14 h 28"/>
              <a:gd name="T38" fmla="*/ 89 w 92"/>
              <a:gd name="T39" fmla="*/ 14 h 28"/>
              <a:gd name="T40" fmla="*/ 79 w 92"/>
              <a:gd name="T41" fmla="*/ 8 h 28"/>
              <a:gd name="T42" fmla="*/ 69 w 92"/>
              <a:gd name="T43" fmla="*/ 3 h 28"/>
              <a:gd name="T44" fmla="*/ 58 w 92"/>
              <a:gd name="T45" fmla="*/ 0 h 28"/>
              <a:gd name="T46" fmla="*/ 46 w 92"/>
              <a:gd name="T47" fmla="*/ 0 h 28"/>
              <a:gd name="T48" fmla="*/ 35 w 92"/>
              <a:gd name="T49" fmla="*/ 0 h 28"/>
              <a:gd name="T50" fmla="*/ 25 w 92"/>
              <a:gd name="T51" fmla="*/ 3 h 28"/>
              <a:gd name="T52" fmla="*/ 14 w 92"/>
              <a:gd name="T53" fmla="*/ 8 h 28"/>
              <a:gd name="T54" fmla="*/ 3 w 92"/>
              <a:gd name="T55" fmla="*/ 14 h 28"/>
              <a:gd name="T56" fmla="*/ 3 w 92"/>
              <a:gd name="T57" fmla="*/ 14 h 28"/>
              <a:gd name="T58" fmla="*/ 2 w 92"/>
              <a:gd name="T59" fmla="*/ 17 h 28"/>
              <a:gd name="T60" fmla="*/ 0 w 92"/>
              <a:gd name="T61" fmla="*/ 20 h 28"/>
              <a:gd name="T62" fmla="*/ 0 w 92"/>
              <a:gd name="T63" fmla="*/ 22 h 28"/>
              <a:gd name="T64" fmla="*/ 2 w 92"/>
              <a:gd name="T65" fmla="*/ 25 h 28"/>
              <a:gd name="T66" fmla="*/ 5 w 92"/>
              <a:gd name="T67" fmla="*/ 26 h 28"/>
              <a:gd name="T68" fmla="*/ 7 w 92"/>
              <a:gd name="T69" fmla="*/ 28 h 28"/>
              <a:gd name="T70" fmla="*/ 10 w 92"/>
              <a:gd name="T71" fmla="*/ 28 h 28"/>
              <a:gd name="T72" fmla="*/ 13 w 92"/>
              <a:gd name="T73" fmla="*/ 26 h 28"/>
              <a:gd name="T74" fmla="*/ 13 w 92"/>
              <a:gd name="T75"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28">
                <a:moveTo>
                  <a:pt x="13" y="26"/>
                </a:moveTo>
                <a:lnTo>
                  <a:pt x="13" y="26"/>
                </a:lnTo>
                <a:lnTo>
                  <a:pt x="20" y="20"/>
                </a:lnTo>
                <a:lnTo>
                  <a:pt x="29" y="17"/>
                </a:lnTo>
                <a:lnTo>
                  <a:pt x="37" y="14"/>
                </a:lnTo>
                <a:lnTo>
                  <a:pt x="46" y="14"/>
                </a:lnTo>
                <a:lnTo>
                  <a:pt x="55" y="14"/>
                </a:lnTo>
                <a:lnTo>
                  <a:pt x="64" y="17"/>
                </a:lnTo>
                <a:lnTo>
                  <a:pt x="72" y="20"/>
                </a:lnTo>
                <a:lnTo>
                  <a:pt x="81" y="26"/>
                </a:lnTo>
                <a:lnTo>
                  <a:pt x="81" y="26"/>
                </a:lnTo>
                <a:lnTo>
                  <a:pt x="83" y="28"/>
                </a:lnTo>
                <a:lnTo>
                  <a:pt x="86" y="28"/>
                </a:lnTo>
                <a:lnTo>
                  <a:pt x="89" y="26"/>
                </a:lnTo>
                <a:lnTo>
                  <a:pt x="90" y="25"/>
                </a:lnTo>
                <a:lnTo>
                  <a:pt x="92" y="22"/>
                </a:lnTo>
                <a:lnTo>
                  <a:pt x="92" y="20"/>
                </a:lnTo>
                <a:lnTo>
                  <a:pt x="92" y="17"/>
                </a:lnTo>
                <a:lnTo>
                  <a:pt x="89" y="14"/>
                </a:lnTo>
                <a:lnTo>
                  <a:pt x="89" y="14"/>
                </a:lnTo>
                <a:lnTo>
                  <a:pt x="79" y="8"/>
                </a:lnTo>
                <a:lnTo>
                  <a:pt x="69" y="3"/>
                </a:lnTo>
                <a:lnTo>
                  <a:pt x="58" y="0"/>
                </a:lnTo>
                <a:lnTo>
                  <a:pt x="46" y="0"/>
                </a:lnTo>
                <a:lnTo>
                  <a:pt x="35" y="0"/>
                </a:lnTo>
                <a:lnTo>
                  <a:pt x="25" y="3"/>
                </a:lnTo>
                <a:lnTo>
                  <a:pt x="14" y="8"/>
                </a:lnTo>
                <a:lnTo>
                  <a:pt x="3" y="14"/>
                </a:lnTo>
                <a:lnTo>
                  <a:pt x="3" y="14"/>
                </a:lnTo>
                <a:lnTo>
                  <a:pt x="2" y="17"/>
                </a:lnTo>
                <a:lnTo>
                  <a:pt x="0" y="20"/>
                </a:lnTo>
                <a:lnTo>
                  <a:pt x="0" y="22"/>
                </a:lnTo>
                <a:lnTo>
                  <a:pt x="2" y="25"/>
                </a:lnTo>
                <a:lnTo>
                  <a:pt x="5" y="26"/>
                </a:lnTo>
                <a:lnTo>
                  <a:pt x="7" y="28"/>
                </a:lnTo>
                <a:lnTo>
                  <a:pt x="10" y="28"/>
                </a:lnTo>
                <a:lnTo>
                  <a:pt x="13" y="26"/>
                </a:lnTo>
                <a:lnTo>
                  <a:pt x="13" y="26"/>
                </a:lnTo>
                <a:close/>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485"/>
          <p:cNvSpPr/>
          <p:nvPr/>
        </p:nvSpPr>
        <p:spPr bwMode="auto">
          <a:xfrm>
            <a:off x="7830359" y="3407296"/>
            <a:ext cx="323108" cy="232907"/>
          </a:xfrm>
          <a:custGeom>
            <a:avLst/>
            <a:gdLst>
              <a:gd name="T0" fmla="*/ 120 w 240"/>
              <a:gd name="T1" fmla="*/ 0 h 173"/>
              <a:gd name="T2" fmla="*/ 120 w 240"/>
              <a:gd name="T3" fmla="*/ 0 h 173"/>
              <a:gd name="T4" fmla="*/ 0 w 240"/>
              <a:gd name="T5" fmla="*/ 86 h 173"/>
              <a:gd name="T6" fmla="*/ 0 w 240"/>
              <a:gd name="T7" fmla="*/ 86 h 173"/>
              <a:gd name="T8" fmla="*/ 120 w 240"/>
              <a:gd name="T9" fmla="*/ 173 h 173"/>
              <a:gd name="T10" fmla="*/ 120 w 240"/>
              <a:gd name="T11" fmla="*/ 173 h 173"/>
              <a:gd name="T12" fmla="*/ 240 w 240"/>
              <a:gd name="T13" fmla="*/ 86 h 173"/>
              <a:gd name="T14" fmla="*/ 240 w 240"/>
              <a:gd name="T15" fmla="*/ 86 h 173"/>
              <a:gd name="T16" fmla="*/ 120 w 240"/>
              <a:gd name="T17" fmla="*/ 0 h 173"/>
              <a:gd name="T18" fmla="*/ 120 w 240"/>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73">
                <a:moveTo>
                  <a:pt x="120" y="0"/>
                </a:moveTo>
                <a:lnTo>
                  <a:pt x="120" y="0"/>
                </a:lnTo>
                <a:lnTo>
                  <a:pt x="0" y="86"/>
                </a:lnTo>
                <a:lnTo>
                  <a:pt x="0" y="86"/>
                </a:lnTo>
                <a:lnTo>
                  <a:pt x="120" y="173"/>
                </a:lnTo>
                <a:lnTo>
                  <a:pt x="120" y="173"/>
                </a:lnTo>
                <a:lnTo>
                  <a:pt x="240" y="86"/>
                </a:lnTo>
                <a:lnTo>
                  <a:pt x="240" y="86"/>
                </a:lnTo>
                <a:lnTo>
                  <a:pt x="120" y="0"/>
                </a:lnTo>
                <a:lnTo>
                  <a:pt x="120" y="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6" name="Freeform 486"/>
          <p:cNvSpPr/>
          <p:nvPr/>
        </p:nvSpPr>
        <p:spPr bwMode="auto">
          <a:xfrm>
            <a:off x="7823628" y="3523076"/>
            <a:ext cx="168286" cy="234253"/>
          </a:xfrm>
          <a:custGeom>
            <a:avLst/>
            <a:gdLst>
              <a:gd name="T0" fmla="*/ 5 w 125"/>
              <a:gd name="T1" fmla="*/ 0 h 174"/>
              <a:gd name="T2" fmla="*/ 5 w 125"/>
              <a:gd name="T3" fmla="*/ 0 h 174"/>
              <a:gd name="T4" fmla="*/ 125 w 125"/>
              <a:gd name="T5" fmla="*/ 87 h 174"/>
              <a:gd name="T6" fmla="*/ 5 w 125"/>
              <a:gd name="T7" fmla="*/ 174 h 174"/>
              <a:gd name="T8" fmla="*/ 5 w 125"/>
              <a:gd name="T9" fmla="*/ 174 h 174"/>
              <a:gd name="T10" fmla="*/ 2 w 125"/>
              <a:gd name="T11" fmla="*/ 169 h 174"/>
              <a:gd name="T12" fmla="*/ 0 w 125"/>
              <a:gd name="T13" fmla="*/ 163 h 174"/>
              <a:gd name="T14" fmla="*/ 0 w 125"/>
              <a:gd name="T15" fmla="*/ 11 h 174"/>
              <a:gd name="T16" fmla="*/ 0 w 125"/>
              <a:gd name="T17" fmla="*/ 11 h 174"/>
              <a:gd name="T18" fmla="*/ 2 w 125"/>
              <a:gd name="T19" fmla="*/ 5 h 174"/>
              <a:gd name="T20" fmla="*/ 5 w 125"/>
              <a:gd name="T21" fmla="*/ 0 h 174"/>
              <a:gd name="T22" fmla="*/ 5 w 125"/>
              <a:gd name="T2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174">
                <a:moveTo>
                  <a:pt x="5" y="0"/>
                </a:moveTo>
                <a:lnTo>
                  <a:pt x="5" y="0"/>
                </a:lnTo>
                <a:lnTo>
                  <a:pt x="125" y="87"/>
                </a:lnTo>
                <a:lnTo>
                  <a:pt x="5" y="174"/>
                </a:lnTo>
                <a:lnTo>
                  <a:pt x="5" y="174"/>
                </a:lnTo>
                <a:lnTo>
                  <a:pt x="2" y="169"/>
                </a:lnTo>
                <a:lnTo>
                  <a:pt x="0" y="163"/>
                </a:lnTo>
                <a:lnTo>
                  <a:pt x="0" y="11"/>
                </a:lnTo>
                <a:lnTo>
                  <a:pt x="0" y="11"/>
                </a:lnTo>
                <a:lnTo>
                  <a:pt x="2" y="5"/>
                </a:lnTo>
                <a:lnTo>
                  <a:pt x="5" y="0"/>
                </a:lnTo>
                <a:lnTo>
                  <a:pt x="5" y="0"/>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7" name="Freeform 487"/>
          <p:cNvSpPr/>
          <p:nvPr/>
        </p:nvSpPr>
        <p:spPr bwMode="auto">
          <a:xfrm>
            <a:off x="7991913" y="3523076"/>
            <a:ext cx="166939" cy="234253"/>
          </a:xfrm>
          <a:custGeom>
            <a:avLst/>
            <a:gdLst>
              <a:gd name="T0" fmla="*/ 124 w 124"/>
              <a:gd name="T1" fmla="*/ 11 h 174"/>
              <a:gd name="T2" fmla="*/ 124 w 124"/>
              <a:gd name="T3" fmla="*/ 163 h 174"/>
              <a:gd name="T4" fmla="*/ 124 w 124"/>
              <a:gd name="T5" fmla="*/ 163 h 174"/>
              <a:gd name="T6" fmla="*/ 123 w 124"/>
              <a:gd name="T7" fmla="*/ 169 h 174"/>
              <a:gd name="T8" fmla="*/ 120 w 124"/>
              <a:gd name="T9" fmla="*/ 174 h 174"/>
              <a:gd name="T10" fmla="*/ 0 w 124"/>
              <a:gd name="T11" fmla="*/ 87 h 174"/>
              <a:gd name="T12" fmla="*/ 0 w 124"/>
              <a:gd name="T13" fmla="*/ 87 h 174"/>
              <a:gd name="T14" fmla="*/ 120 w 124"/>
              <a:gd name="T15" fmla="*/ 0 h 174"/>
              <a:gd name="T16" fmla="*/ 120 w 124"/>
              <a:gd name="T17" fmla="*/ 0 h 174"/>
              <a:gd name="T18" fmla="*/ 123 w 124"/>
              <a:gd name="T19" fmla="*/ 3 h 174"/>
              <a:gd name="T20" fmla="*/ 124 w 124"/>
              <a:gd name="T21" fmla="*/ 6 h 174"/>
              <a:gd name="T22" fmla="*/ 124 w 124"/>
              <a:gd name="T23" fmla="*/ 11 h 174"/>
              <a:gd name="T24" fmla="*/ 124 w 124"/>
              <a:gd name="T25"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74">
                <a:moveTo>
                  <a:pt x="124" y="11"/>
                </a:moveTo>
                <a:lnTo>
                  <a:pt x="124" y="163"/>
                </a:lnTo>
                <a:lnTo>
                  <a:pt x="124" y="163"/>
                </a:lnTo>
                <a:lnTo>
                  <a:pt x="123" y="169"/>
                </a:lnTo>
                <a:lnTo>
                  <a:pt x="120" y="174"/>
                </a:lnTo>
                <a:lnTo>
                  <a:pt x="0" y="87"/>
                </a:lnTo>
                <a:lnTo>
                  <a:pt x="0" y="87"/>
                </a:lnTo>
                <a:lnTo>
                  <a:pt x="120" y="0"/>
                </a:lnTo>
                <a:lnTo>
                  <a:pt x="120" y="0"/>
                </a:lnTo>
                <a:lnTo>
                  <a:pt x="123" y="3"/>
                </a:lnTo>
                <a:lnTo>
                  <a:pt x="124" y="6"/>
                </a:lnTo>
                <a:lnTo>
                  <a:pt x="124" y="11"/>
                </a:lnTo>
                <a:lnTo>
                  <a:pt x="124" y="11"/>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398" name="Freeform 488"/>
          <p:cNvSpPr/>
          <p:nvPr/>
        </p:nvSpPr>
        <p:spPr bwMode="auto">
          <a:xfrm>
            <a:off x="7830359" y="3640203"/>
            <a:ext cx="323108" cy="121165"/>
          </a:xfrm>
          <a:custGeom>
            <a:avLst/>
            <a:gdLst>
              <a:gd name="T0" fmla="*/ 240 w 240"/>
              <a:gd name="T1" fmla="*/ 87 h 90"/>
              <a:gd name="T2" fmla="*/ 240 w 240"/>
              <a:gd name="T3" fmla="*/ 87 h 90"/>
              <a:gd name="T4" fmla="*/ 235 w 240"/>
              <a:gd name="T5" fmla="*/ 88 h 90"/>
              <a:gd name="T6" fmla="*/ 231 w 240"/>
              <a:gd name="T7" fmla="*/ 90 h 90"/>
              <a:gd name="T8" fmla="*/ 10 w 240"/>
              <a:gd name="T9" fmla="*/ 90 h 90"/>
              <a:gd name="T10" fmla="*/ 10 w 240"/>
              <a:gd name="T11" fmla="*/ 90 h 90"/>
              <a:gd name="T12" fmla="*/ 4 w 240"/>
              <a:gd name="T13" fmla="*/ 88 h 90"/>
              <a:gd name="T14" fmla="*/ 0 w 240"/>
              <a:gd name="T15" fmla="*/ 87 h 90"/>
              <a:gd name="T16" fmla="*/ 120 w 240"/>
              <a:gd name="T17" fmla="*/ 0 h 90"/>
              <a:gd name="T18" fmla="*/ 240 w 240"/>
              <a:gd name="T19" fmla="*/ 8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90">
                <a:moveTo>
                  <a:pt x="240" y="87"/>
                </a:moveTo>
                <a:lnTo>
                  <a:pt x="240" y="87"/>
                </a:lnTo>
                <a:lnTo>
                  <a:pt x="235" y="88"/>
                </a:lnTo>
                <a:lnTo>
                  <a:pt x="231" y="90"/>
                </a:lnTo>
                <a:lnTo>
                  <a:pt x="10" y="90"/>
                </a:lnTo>
                <a:lnTo>
                  <a:pt x="10" y="90"/>
                </a:lnTo>
                <a:lnTo>
                  <a:pt x="4" y="88"/>
                </a:lnTo>
                <a:lnTo>
                  <a:pt x="0" y="87"/>
                </a:lnTo>
                <a:lnTo>
                  <a:pt x="120" y="0"/>
                </a:lnTo>
                <a:lnTo>
                  <a:pt x="240" y="87"/>
                </a:lnTo>
                <a:close/>
              </a:path>
            </a:pathLst>
          </a:custGeom>
          <a:solidFill>
            <a:srgbClr val="1D50A2"/>
          </a:solidFill>
          <a:ln>
            <a:noFill/>
          </a:ln>
        </p:spPr>
        <p:txBody>
          <a:bodyPr vert="horz" wrap="square" lIns="91440" tIns="45720" rIns="91440" bIns="45720" numCol="1" anchor="t" anchorCtr="0" compatLnSpc="1"/>
          <a:lstStyle/>
          <a:p>
            <a:endParaRPr lang="zh-CN" altLang="en-US"/>
          </a:p>
        </p:txBody>
      </p:sp>
      <p:sp>
        <p:nvSpPr>
          <p:cNvPr id="15" name="iSḻïḍê"/>
          <p:cNvSpPr/>
          <p:nvPr/>
        </p:nvSpPr>
        <p:spPr bwMode="auto">
          <a:xfrm>
            <a:off x="1774825" y="3487420"/>
            <a:ext cx="164401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indent="0">
              <a:lnSpc>
                <a:spcPct val="150000"/>
              </a:lnSpc>
              <a:buFont typeface="Wingdings" panose="05000000000000000000" pitchFamily="2" charset="2"/>
              <a:buNone/>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完成完整的闹钟开发，包括第三方小程序的初步开发，能够通过小程序实现用户的登录</a:t>
            </a: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21" name="iSḻïḍê"/>
          <p:cNvSpPr/>
          <p:nvPr/>
        </p:nvSpPr>
        <p:spPr bwMode="auto">
          <a:xfrm>
            <a:off x="3511955" y="3124894"/>
            <a:ext cx="164401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indent="0">
              <a:lnSpc>
                <a:spcPct val="150000"/>
              </a:lnSpc>
              <a:buFont typeface="Wingdings" panose="05000000000000000000" pitchFamily="2" charset="2"/>
              <a:buNone/>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使手表能够接收监测的用户健康数据，并完成模型的构建，能够对数据进行分析</a:t>
            </a:r>
            <a:r>
              <a:rPr lang="zh-CN" altLang="en-US" sz="11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 name="iSḻïḍê"/>
          <p:cNvSpPr/>
          <p:nvPr/>
        </p:nvSpPr>
        <p:spPr bwMode="auto">
          <a:xfrm>
            <a:off x="5238115" y="2943225"/>
            <a:ext cx="164401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indent="0">
              <a:lnSpc>
                <a:spcPct val="150000"/>
              </a:lnSpc>
              <a:buFont typeface="Wingdings" panose="05000000000000000000" pitchFamily="2" charset="2"/>
              <a:buNone/>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组内人员测试，并在测试中进一步完善手表功能，解决产生的问题</a:t>
            </a:r>
            <a:r>
              <a:rPr lang="zh-CN" altLang="en-US"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iSḻïḍê"/>
          <p:cNvSpPr/>
          <p:nvPr/>
        </p:nvSpPr>
        <p:spPr bwMode="auto">
          <a:xfrm>
            <a:off x="6927215" y="2640528"/>
            <a:ext cx="164401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indent="0">
              <a:lnSpc>
                <a:spcPct val="150000"/>
              </a:lnSpc>
              <a:buFont typeface="Wingdings" panose="05000000000000000000" pitchFamily="2" charset="2"/>
              <a:buNone/>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进一步推广</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APP</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，完成结项内容</a:t>
            </a:r>
            <a:r>
              <a:rPr lang="zh-CN" altLang="en-US"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
    </p:custData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Type 30"/>
          <p:cNvPicPr>
            <a:picLocks noChangeAspect="1"/>
          </p:cNvPicPr>
          <p:nvPr/>
        </p:nvPicPr>
        <p:blipFill>
          <a:blip r:embed="rId5"/>
          <a:srcRect l="10385" t="2488" r="11053" b="15010"/>
          <a:stretch>
            <a:fillRect/>
          </a:stretch>
        </p:blipFill>
        <p:spPr>
          <a:xfrm>
            <a:off x="-38100" y="0"/>
            <a:ext cx="12194540" cy="6947535"/>
          </a:xfrm>
          <a:prstGeom prst="rect">
            <a:avLst/>
          </a:prstGeom>
        </p:spPr>
      </p:pic>
      <p:sp>
        <p:nvSpPr>
          <p:cNvPr id="14" name="标题 13"/>
          <p:cNvSpPr>
            <a:spLocks noGrp="1"/>
          </p:cNvSpPr>
          <p:nvPr>
            <p:ph type="title"/>
            <p:custDataLst>
              <p:tags r:id="rId2"/>
            </p:custDataLst>
          </p:nvPr>
        </p:nvSpPr>
        <p:spPr>
          <a:xfrm>
            <a:off x="3856990" y="3002280"/>
            <a:ext cx="4404360" cy="853440"/>
          </a:xfrm>
        </p:spPr>
        <p:txBody>
          <a:bodyPr>
            <a:noAutofit/>
          </a:bodyPr>
          <a:lstStyle/>
          <a:p>
            <a:pPr algn="dist"/>
            <a:r>
              <a:rPr lang="en-US" altLang="zh-CN" sz="7500" b="1" dirty="0">
                <a:solidFill>
                  <a:srgbClr val="1D50A2"/>
                </a:solidFill>
                <a:latin typeface="微软雅黑" panose="020B0503020204020204" pitchFamily="34" charset="-122"/>
                <a:ea typeface="微软雅黑" panose="020B0503020204020204" pitchFamily="34" charset="-122"/>
                <a:sym typeface="iekie-Weilaiti" panose="02010601030101010101" pitchFamily="2" charset="-128"/>
              </a:rPr>
              <a:t>THANKS</a:t>
            </a:r>
          </a:p>
        </p:txBody>
      </p:sp>
    </p:spTree>
    <p:custDataLst>
      <p:tags r:id="rId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6319520" y="4030980"/>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14" name="TextBox 4"/>
          <p:cNvSpPr txBox="1"/>
          <p:nvPr/>
        </p:nvSpPr>
        <p:spPr>
          <a:xfrm>
            <a:off x="7322820" y="41179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创新部分</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sp>
        <p:nvSpPr>
          <p:cNvPr id="22" name="任意多边形 21"/>
          <p:cNvSpPr/>
          <p:nvPr/>
        </p:nvSpPr>
        <p:spPr>
          <a:xfrm>
            <a:off x="6319520" y="2142490"/>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4" name="任意多边形 3"/>
          <p:cNvSpPr/>
          <p:nvPr/>
        </p:nvSpPr>
        <p:spPr>
          <a:xfrm>
            <a:off x="6319520" y="3086735"/>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8" name="任意多边形 7"/>
          <p:cNvSpPr/>
          <p:nvPr/>
        </p:nvSpPr>
        <p:spPr>
          <a:xfrm>
            <a:off x="6319520" y="4975225"/>
            <a:ext cx="3918585" cy="627380"/>
          </a:xfrm>
          <a:custGeom>
            <a:avLst/>
            <a:gdLst>
              <a:gd name="x2" fmla="+- r 0 ssd6"/>
              <a:gd name="y2" fmla="+- b 0 ssd6"/>
              <a:gd name="il" fmla="*/ ssd6 29289 100000"/>
              <a:gd name="ir" fmla="+- r 0 il"/>
              <a:gd name="ib" fmla="+- b 0 il"/>
            </a:gdLst>
            <a:ahLst/>
            <a:cxnLst>
              <a:cxn ang="3">
                <a:pos x="hc" y="t"/>
              </a:cxn>
              <a:cxn ang="cd2">
                <a:pos x="l" y="vc"/>
              </a:cxn>
              <a:cxn ang="cd4">
                <a:pos x="hc" y="b"/>
              </a:cxn>
              <a:cxn ang="0">
                <a:pos x="r" y="vc"/>
              </a:cxn>
            </a:cxnLst>
            <a:rect l="l" t="t" r="r" b="b"/>
            <a:pathLst>
              <a:path w="6171" h="988">
                <a:moveTo>
                  <a:pt x="0" y="0"/>
                </a:moveTo>
                <a:lnTo>
                  <a:pt x="6006" y="0"/>
                </a:lnTo>
                <a:cubicBezTo>
                  <a:pt x="6097" y="0"/>
                  <a:pt x="6171" y="74"/>
                  <a:pt x="6171" y="165"/>
                </a:cubicBezTo>
                <a:lnTo>
                  <a:pt x="6171" y="823"/>
                </a:lnTo>
                <a:cubicBezTo>
                  <a:pt x="6171" y="914"/>
                  <a:pt x="6097" y="988"/>
                  <a:pt x="6006" y="988"/>
                </a:cubicBezTo>
                <a:lnTo>
                  <a:pt x="0" y="988"/>
                </a:lnTo>
                <a:lnTo>
                  <a:pt x="0" y="0"/>
                </a:lnTo>
                <a:close/>
              </a:path>
            </a:pathLst>
          </a:cu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b="1" dirty="0">
                <a:solidFill>
                  <a:schemeClr val="bg1"/>
                </a:solidFill>
                <a:latin typeface="+mn-ea"/>
              </a:rPr>
              <a:t>   </a:t>
            </a:r>
          </a:p>
        </p:txBody>
      </p:sp>
      <p:sp>
        <p:nvSpPr>
          <p:cNvPr id="11" name="TextBox 2"/>
          <p:cNvSpPr txBox="1"/>
          <p:nvPr/>
        </p:nvSpPr>
        <p:spPr>
          <a:xfrm>
            <a:off x="1078082" y="180561"/>
            <a:ext cx="3403600" cy="706755"/>
          </a:xfrm>
          <a:prstGeom prst="rect">
            <a:avLst/>
          </a:prstGeom>
          <a:noFill/>
        </p:spPr>
        <p:txBody>
          <a:bodyPr wrap="none" rtlCol="0">
            <a:spAutoFit/>
          </a:bodyPr>
          <a:lstStyle/>
          <a:p>
            <a:pPr defTabSz="1219200"/>
            <a:r>
              <a:rPr lang="zh-CN" altLang="en-US" sz="4000" b="1" kern="0" dirty="0">
                <a:solidFill>
                  <a:srgbClr val="223D7B"/>
                </a:solidFill>
                <a:latin typeface="微软雅黑" panose="020B0503020204020204" pitchFamily="34" charset="-122"/>
                <a:ea typeface="微软雅黑" panose="020B0503020204020204" pitchFamily="34" charset="-122"/>
              </a:rPr>
              <a:t>目录 </a:t>
            </a:r>
            <a:r>
              <a:rPr lang="en-US" altLang="zh-CN" sz="3200" b="1" kern="0" dirty="0">
                <a:solidFill>
                  <a:srgbClr val="223D7B"/>
                </a:solidFill>
                <a:latin typeface="微软雅黑" panose="020B0503020204020204" pitchFamily="34" charset="-122"/>
                <a:ea typeface="微软雅黑" panose="020B0503020204020204" pitchFamily="34" charset="-122"/>
              </a:rPr>
              <a:t>/</a:t>
            </a:r>
            <a:r>
              <a:rPr lang="en-US" altLang="zh-CN" sz="4000" b="1" kern="0" dirty="0">
                <a:solidFill>
                  <a:srgbClr val="223D7B"/>
                </a:solidFill>
                <a:latin typeface="微软雅黑" panose="020B0503020204020204" pitchFamily="34" charset="-122"/>
                <a:ea typeface="微软雅黑" panose="020B0503020204020204" pitchFamily="34" charset="-122"/>
              </a:rPr>
              <a:t> </a:t>
            </a:r>
            <a:r>
              <a:rPr lang="en-US" altLang="zh-CN" sz="2400" b="1" kern="0" dirty="0">
                <a:solidFill>
                  <a:srgbClr val="223D7B"/>
                </a:solidFill>
                <a:latin typeface="微软雅黑" panose="020B0503020204020204" pitchFamily="34" charset="-122"/>
                <a:ea typeface="微软雅黑" panose="020B0503020204020204" pitchFamily="34" charset="-122"/>
              </a:rPr>
              <a:t>CONTENTS</a:t>
            </a:r>
          </a:p>
        </p:txBody>
      </p:sp>
      <p:sp>
        <p:nvSpPr>
          <p:cNvPr id="12" name="TextBox 4"/>
          <p:cNvSpPr txBox="1"/>
          <p:nvPr/>
        </p:nvSpPr>
        <p:spPr>
          <a:xfrm>
            <a:off x="7322820" y="22256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项目介绍</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pic>
        <p:nvPicPr>
          <p:cNvPr id="2" name="图片 1"/>
          <p:cNvPicPr>
            <a:picLocks noChangeAspect="1"/>
          </p:cNvPicPr>
          <p:nvPr/>
        </p:nvPicPr>
        <p:blipFill rotWithShape="1">
          <a:blip r:embed="rId4" cstate="hqprint">
            <a:grayscl/>
            <a:lum bright="-48000" contrast="-36000"/>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Lst>
          </a:blip>
          <a:srcRect/>
          <a:stretch>
            <a:fillRect/>
          </a:stretch>
        </p:blipFill>
        <p:spPr>
          <a:xfrm rot="5400000">
            <a:off x="3618230" y="3719830"/>
            <a:ext cx="5720080" cy="327660"/>
          </a:xfrm>
          <a:prstGeom prst="rect">
            <a:avLst/>
          </a:prstGeom>
        </p:spPr>
      </p:pic>
      <p:sp>
        <p:nvSpPr>
          <p:cNvPr id="13" name="TextBox 4"/>
          <p:cNvSpPr txBox="1"/>
          <p:nvPr/>
        </p:nvSpPr>
        <p:spPr>
          <a:xfrm>
            <a:off x="7322820" y="31527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当前成果</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sp>
        <p:nvSpPr>
          <p:cNvPr id="15" name="TextBox 4"/>
          <p:cNvSpPr txBox="1"/>
          <p:nvPr/>
        </p:nvSpPr>
        <p:spPr>
          <a:xfrm>
            <a:off x="7322820" y="5057775"/>
            <a:ext cx="1677670" cy="461665"/>
          </a:xfrm>
          <a:prstGeom prst="rect">
            <a:avLst/>
          </a:prstGeom>
          <a:noFill/>
        </p:spPr>
        <p:txBody>
          <a:bodyPr wrap="square" rtlCol="0">
            <a:spAutoFit/>
          </a:bodyPr>
          <a:lstStyle/>
          <a:p>
            <a:pPr algn="dist" defTabSz="1219200"/>
            <a:r>
              <a:rPr lang="zh-CN" altLang="en-US" sz="24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后期规划</a:t>
            </a:r>
            <a:r>
              <a:rPr lang="zh-CN" altLang="en-US" sz="2400" b="1" kern="0" dirty="0">
                <a:solidFill>
                  <a:schemeClr val="bg1"/>
                </a:solidFill>
                <a:latin typeface="微软雅黑" panose="020B0503020204020204" pitchFamily="34" charset="-122"/>
                <a:ea typeface="微软雅黑" panose="020B0503020204020204" pitchFamily="34" charset="-122"/>
              </a:rPr>
              <a:t>  </a:t>
            </a:r>
          </a:p>
        </p:txBody>
      </p:sp>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p:cNvSpPr/>
          <p:nvPr/>
        </p:nvSpPr>
        <p:spPr>
          <a:xfrm rot="10800000" flipH="1" flipV="1">
            <a:off x="1678538" y="1843007"/>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flipH="1">
            <a:off x="1678538" y="2590820"/>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278380" y="2843530"/>
            <a:ext cx="1856740" cy="1014730"/>
          </a:xfrm>
          <a:prstGeom prst="rect">
            <a:avLst/>
          </a:prstGeom>
          <a:noFill/>
        </p:spPr>
        <p:txBody>
          <a:bodyPr wrap="square" rtlCol="0">
            <a:spAutoFit/>
          </a:bodyPr>
          <a:lstStyle/>
          <a:p>
            <a:r>
              <a:rPr lang="zh-CN" altLang="en-US" sz="6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6000" b="1" dirty="0">
              <a:solidFill>
                <a:schemeClr val="bg1"/>
              </a:solidFill>
              <a:latin typeface="+mj-ea"/>
              <a:ea typeface="+mj-ea"/>
            </a:endParaRPr>
          </a:p>
        </p:txBody>
      </p:sp>
    </p:spTree>
    <p:custDataLst>
      <p:tags r:id="rId1"/>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01</a:t>
            </a:r>
            <a:endParaRPr lang="zh-CN" altLang="en-US" sz="5400" b="1" dirty="0">
              <a:solidFill>
                <a:schemeClr val="bg1"/>
              </a:solidFill>
              <a:latin typeface="+mj-ea"/>
              <a:ea typeface="+mj-ea"/>
            </a:endParaRP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项目介绍</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3879215" cy="357505"/>
          </a:xfrm>
        </p:spPr>
        <p:txBody>
          <a:bodyPr>
            <a:noAutofit/>
          </a:bodyPr>
          <a:lstStyle/>
          <a:p>
            <a:pPr marL="0" indent="0" algn="dist">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项目简介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预期成果 </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Type 30"/>
          <p:cNvPicPr>
            <a:picLocks noChangeAspect="1"/>
          </p:cNvPicPr>
          <p:nvPr/>
        </p:nvPicPr>
        <p:blipFill>
          <a:blip r:embed="rId3"/>
          <a:srcRect l="10385" t="2488" r="11053" b="15010"/>
          <a:stretch>
            <a:fillRect/>
          </a:stretch>
        </p:blipFill>
        <p:spPr>
          <a:xfrm>
            <a:off x="555625" y="1340485"/>
            <a:ext cx="11221720" cy="5517515"/>
          </a:xfrm>
          <a:prstGeom prst="rect">
            <a:avLst/>
          </a:prstGeom>
        </p:spPr>
      </p:pic>
      <p:sp>
        <p:nvSpPr>
          <p:cNvPr id="5" name="文本框 4"/>
          <p:cNvSpPr txBox="1"/>
          <p:nvPr/>
        </p:nvSpPr>
        <p:spPr>
          <a:xfrm>
            <a:off x="2611166" y="2573538"/>
            <a:ext cx="7024370" cy="2893293"/>
          </a:xfrm>
          <a:prstGeom prst="rect">
            <a:avLst/>
          </a:prstGeom>
          <a:noFill/>
        </p:spPr>
        <p:txBody>
          <a:bodyPr wrap="square" rtlCol="0">
            <a:spAutoFit/>
          </a:bodyPr>
          <a:lstStyle/>
          <a:p>
            <a:pPr indent="457200" algn="just" fontAlgn="auto">
              <a:lnSpc>
                <a:spcPct val="170000"/>
              </a:lnSpc>
              <a:spcBef>
                <a:spcPts val="0"/>
              </a:spcBef>
              <a:spcAft>
                <a:spcPts val="0"/>
              </a:spcAft>
            </a:pP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本项目开发一款</a:t>
            </a:r>
            <a:r>
              <a:rPr lang="zh-CN" altLang="en-US" sz="2200" b="1" dirty="0">
                <a:solidFill>
                  <a:srgbClr val="808080"/>
                </a:solidFill>
                <a:latin typeface="华文仿宋" panose="02010600040101010101" pitchFamily="2" charset="-122"/>
                <a:ea typeface="华文仿宋" panose="02010600040101010101" pitchFamily="2" charset="-122"/>
                <a:cs typeface="宋体" pitchFamily="34" charset="-120"/>
              </a:rPr>
              <a:t>基于</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HarmonyOS</a:t>
            </a:r>
            <a:r>
              <a:rPr lang="zh-CN" altLang="en-US" sz="2200" b="1" dirty="0">
                <a:solidFill>
                  <a:srgbClr val="808080"/>
                </a:solidFill>
                <a:latin typeface="华文仿宋" panose="02010600040101010101" pitchFamily="2" charset="-122"/>
                <a:ea typeface="华文仿宋" panose="02010600040101010101" pitchFamily="2" charset="-122"/>
                <a:cs typeface="宋体" pitchFamily="34" charset="-120"/>
              </a:rPr>
              <a:t>平台的</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智能闹钟app，安装于智能手表</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手环中，可依据用户的睡眠状态（包括深度</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浅度睡眠、睡眠周期、心率、翻身次数</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频率、体温等指标</a:t>
            </a:r>
            <a:r>
              <a:rPr lang="en-US" altLang="zh-CN" sz="2200" b="1" dirty="0">
                <a:solidFill>
                  <a:srgbClr val="808080"/>
                </a:solidFill>
                <a:latin typeface="华文仿宋" panose="02010600040101010101" pitchFamily="2" charset="-122"/>
                <a:ea typeface="华文仿宋" panose="02010600040101010101" pitchFamily="2" charset="-122"/>
                <a:cs typeface="宋体" pitchFamily="34" charset="-120"/>
              </a:rPr>
              <a:t>），</a:t>
            </a:r>
            <a:r>
              <a:rPr lang="en-US" altLang="zh-CN" sz="2200" b="1" dirty="0" err="1">
                <a:solidFill>
                  <a:srgbClr val="808080"/>
                </a:solidFill>
                <a:latin typeface="华文仿宋" panose="02010600040101010101" pitchFamily="2" charset="-122"/>
                <a:ea typeface="华文仿宋" panose="02010600040101010101" pitchFamily="2" charset="-122"/>
                <a:cs typeface="宋体" pitchFamily="34" charset="-120"/>
              </a:rPr>
              <a:t>智能地为用户设置闹钟，以提升人们的睡眠质量</a:t>
            </a:r>
            <a:r>
              <a:rPr lang="en-US" altLang="zh-CN" sz="2200" b="1" dirty="0">
                <a:solidFill>
                  <a:srgbClr val="808080"/>
                </a:solidFill>
                <a:latin typeface="微软雅黑" panose="020B0503020204020204" pitchFamily="34" charset="-122"/>
                <a:ea typeface="微软雅黑" panose="020B0503020204020204" pitchFamily="34" charset="-122"/>
                <a:cs typeface="宋体" pitchFamily="34" charset="-120"/>
              </a:rPr>
              <a:t>。</a:t>
            </a:r>
            <a:endParaRPr lang="zh-CN" altLang="en-US" sz="22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2"/>
          <p:cNvSpPr txBox="1"/>
          <p:nvPr/>
        </p:nvSpPr>
        <p:spPr>
          <a:xfrm>
            <a:off x="1078082" y="180561"/>
            <a:ext cx="2236510" cy="707886"/>
          </a:xfrm>
          <a:prstGeom prst="rect">
            <a:avLst/>
          </a:prstGeom>
          <a:noFill/>
        </p:spPr>
        <p:txBody>
          <a:bodyPr wrap="none" rtlCol="0">
            <a:spAutoFit/>
          </a:bodyPr>
          <a:lstStyle/>
          <a:p>
            <a:pPr defTabSz="1219200"/>
            <a:r>
              <a:rPr lang="zh-CN" altLang="en-US" sz="4000" b="1" kern="0" dirty="0">
                <a:solidFill>
                  <a:srgbClr val="223D7B"/>
                </a:solidFill>
                <a:latin typeface="微软雅黑" panose="020B0503020204020204" pitchFamily="34" charset="-122"/>
                <a:ea typeface="微软雅黑" panose="020B0503020204020204" pitchFamily="34" charset="-122"/>
              </a:rPr>
              <a:t>项目简介</a:t>
            </a:r>
            <a:endParaRPr lang="zh-CN" sz="24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65375" y="2445385"/>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92848" y="5408108"/>
            <a:ext cx="7803515" cy="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22195" y="2476500"/>
            <a:ext cx="0" cy="306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170795" y="2460625"/>
            <a:ext cx="0" cy="2880000"/>
          </a:xfrm>
          <a:prstGeom prst="line">
            <a:avLst/>
          </a:prstGeom>
          <a:ln>
            <a:solidFill>
              <a:srgbClr val="1D50A2"/>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72250" y="2397125"/>
            <a:ext cx="360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4" name="矩形 23"/>
          <p:cNvSpPr/>
          <p:nvPr/>
        </p:nvSpPr>
        <p:spPr>
          <a:xfrm>
            <a:off x="2273935" y="5487670"/>
            <a:ext cx="3648075"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pic>
        <p:nvPicPr>
          <p:cNvPr id="2" name="图片 1" descr="图片111"/>
          <p:cNvPicPr>
            <a:picLocks noChangeAspect="1"/>
          </p:cNvPicPr>
          <p:nvPr/>
        </p:nvPicPr>
        <p:blipFill>
          <a:blip r:embed="rId5"/>
          <a:srcRect l="41976" b="51517"/>
          <a:stretch>
            <a:fillRect/>
          </a:stretch>
        </p:blipFill>
        <p:spPr>
          <a:xfrm>
            <a:off x="1561465" y="1839595"/>
            <a:ext cx="1170940" cy="1075690"/>
          </a:xfrm>
          <a:prstGeom prst="rect">
            <a:avLst/>
          </a:prstGeom>
        </p:spPr>
      </p:pic>
      <p:pic>
        <p:nvPicPr>
          <p:cNvPr id="3" name="图片 2" descr="图片122"/>
          <p:cNvPicPr>
            <a:picLocks noChangeAspect="1"/>
          </p:cNvPicPr>
          <p:nvPr/>
        </p:nvPicPr>
        <p:blipFill>
          <a:blip r:embed="rId6"/>
          <a:srcRect r="46721" b="55953"/>
          <a:stretch>
            <a:fillRect/>
          </a:stretch>
        </p:blipFill>
        <p:spPr>
          <a:xfrm>
            <a:off x="9875520" y="5141595"/>
            <a:ext cx="1078230" cy="977265"/>
          </a:xfrm>
          <a:prstGeom prst="rect">
            <a:avLst/>
          </a:prstGeom>
        </p:spPr>
      </p:pic>
      <p:sp>
        <p:nvSpPr>
          <p:cNvPr id="7" name="矩形 6"/>
          <p:cNvSpPr/>
          <p:nvPr/>
        </p:nvSpPr>
        <p:spPr>
          <a:xfrm rot="16200000">
            <a:off x="9804855" y="2708730"/>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10" name="矩形 9"/>
          <p:cNvSpPr/>
          <p:nvPr/>
        </p:nvSpPr>
        <p:spPr>
          <a:xfrm rot="16200000">
            <a:off x="1962605" y="5079185"/>
            <a:ext cx="720000" cy="97155"/>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Tree>
    <p:custDataLst>
      <p:tags r:id="rId1"/>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预期成果</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32452" y="2144287"/>
            <a:ext cx="1298601" cy="3336078"/>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1</a:t>
            </a:r>
            <a:endParaRPr lang="zh-CN" altLang="en-US" sz="2800" b="1" dirty="0">
              <a:solidFill>
                <a:schemeClr val="bg1"/>
              </a:solidFill>
              <a:latin typeface="+mj-ea"/>
              <a:ea typeface="+mj-ea"/>
            </a:endParaRPr>
          </a:p>
        </p:txBody>
      </p:sp>
      <p:sp>
        <p:nvSpPr>
          <p:cNvPr id="4" name="矩形 3"/>
          <p:cNvSpPr/>
          <p:nvPr/>
        </p:nvSpPr>
        <p:spPr>
          <a:xfrm>
            <a:off x="1712277" y="1730767"/>
            <a:ext cx="9333463" cy="40663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D50A2"/>
              </a:solidFill>
            </a:endParaRPr>
          </a:p>
        </p:txBody>
      </p:sp>
      <p:sp>
        <p:nvSpPr>
          <p:cNvPr id="5" name="iSḻïḍê"/>
          <p:cNvSpPr/>
          <p:nvPr/>
        </p:nvSpPr>
        <p:spPr bwMode="auto">
          <a:xfrm>
            <a:off x="1958443" y="2144287"/>
            <a:ext cx="8405889" cy="28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在安卓手环</a:t>
            </a:r>
            <a:r>
              <a:rPr lang="en-US"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a:t>
            </a:r>
            <a:r>
              <a:rPr lang="zh-CN"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手表平台下开发一款</a:t>
            </a:r>
            <a:r>
              <a:rPr lang="en-US" altLang="zh-CN" sz="1800" kern="100" dirty="0" err="1">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SmartAlarm</a:t>
            </a:r>
            <a:r>
              <a:rPr lang="en-US" altLang="zh-CN" sz="1800" kern="100" dirty="0">
                <a:solidFill>
                  <a:srgbClr val="000000"/>
                </a:solidFill>
                <a:effectLst/>
                <a:latin typeface="华文仿宋" panose="02010600040101010101" pitchFamily="2" charset="-122"/>
                <a:ea typeface="华文仿宋" panose="02010600040101010101" pitchFamily="2" charset="-122"/>
              </a:rPr>
              <a:t> </a:t>
            </a:r>
            <a:r>
              <a:rPr lang="en-US"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APP</a:t>
            </a:r>
            <a:r>
              <a:rPr lang="zh-CN" altLang="zh-CN" sz="18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，能够智能地为用户设置起床闹钟，提升人们的睡眠质量</a:t>
            </a:r>
            <a:endParaRPr lang="en-US" altLang="zh-CN" sz="900"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9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900"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9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endParaRPr lang="en-US" altLang="zh-CN" sz="900"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申请一项专利和一项软件著作版权</a:t>
            </a:r>
            <a:endParaRPr lang="en-US" altLang="zh-CN"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a:lnSpc>
                <a:spcPct val="150000"/>
              </a:lnSpc>
            </a:pPr>
            <a:endParaRPr lang="en-US" altLang="zh-CN"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a:lnSpc>
                <a:spcPct val="150000"/>
              </a:lnSpc>
            </a:pPr>
            <a:endParaRPr lang="en-US" altLang="zh-CN" kern="10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en-US"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rPr>
              <a:t>提交一份项目研究报告</a:t>
            </a:r>
            <a:endParaRPr lang="en-US" altLang="zh-CN" kern="100" dirty="0">
              <a:solidFill>
                <a:srgbClr val="000000"/>
              </a:solidFill>
              <a:effectLst/>
              <a:latin typeface="华文仿宋" panose="02010600040101010101" pitchFamily="2" charset="-122"/>
              <a:ea typeface="华文仿宋" panose="02010600040101010101" pitchFamily="2" charset="-122"/>
              <a:cs typeface="Times New Roman" panose="02020603050405020304" pitchFamily="18" charset="0"/>
            </a:endParaRPr>
          </a:p>
        </p:txBody>
      </p:sp>
      <p:pic>
        <p:nvPicPr>
          <p:cNvPr id="42" name="图片 41"/>
          <p:cNvPicPr>
            <a:picLocks noChangeAspect="1"/>
          </p:cNvPicPr>
          <p:nvPr/>
        </p:nvPicPr>
        <p:blipFill rotWithShape="1">
          <a:blip r:embed="rId5" cstate="hqprint">
            <a:grayscl/>
            <a:lum bright="-48000" contrast="-36000"/>
            <a:extLst>
              <a:ext uri="{BEBA8EAE-BF5A-486C-A8C5-ECC9F3942E4B}">
                <a14:imgProps xmlns:a14="http://schemas.microsoft.com/office/drawing/2010/main">
                  <a14:imgLayer r:embed="rId6">
                    <a14:imgEffect>
                      <a14:colorTemperature colorTemp="2000"/>
                    </a14:imgEffect>
                    <a14:imgEffect>
                      <a14:saturation sat="66000"/>
                    </a14:imgEffect>
                  </a14:imgLayer>
                </a14:imgProps>
              </a:ext>
            </a:extLst>
          </a:blip>
          <a:srcRect/>
          <a:stretch>
            <a:fillRect/>
          </a:stretch>
        </p:blipFill>
        <p:spPr>
          <a:xfrm rot="5400000">
            <a:off x="-452755" y="3647440"/>
            <a:ext cx="4563110" cy="233045"/>
          </a:xfrm>
          <a:prstGeom prst="rect">
            <a:avLst/>
          </a:prstGeom>
        </p:spPr>
      </p:pic>
    </p:spTree>
    <p:custDataLst>
      <p:tags r:id="rId1"/>
    </p:custDataLst>
    <p:extLst>
      <p:ext uri="{BB962C8B-B14F-4D97-AF65-F5344CB8AC3E}">
        <p14:creationId xmlns:p14="http://schemas.microsoft.com/office/powerpoint/2010/main" val="2263105872"/>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a:t>
            </a:r>
            <a:r>
              <a:rPr lang="en-US" sz="5400" b="1" dirty="0">
                <a:solidFill>
                  <a:schemeClr val="bg1"/>
                </a:solidFill>
                <a:latin typeface="+mj-ea"/>
                <a:ea typeface="+mj-ea"/>
              </a:rPr>
              <a:t>2</a:t>
            </a: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dirty="0">
                <a:solidFill>
                  <a:srgbClr val="1D50A2"/>
                </a:solidFill>
                <a:latin typeface="微软雅黑" panose="020B0503020204020204" pitchFamily="34" charset="-122"/>
                <a:ea typeface="微软雅黑" panose="020B0503020204020204" pitchFamily="34" charset="-122"/>
                <a:cs typeface="+mj-cs"/>
              </a:rPr>
              <a:t>当前成果</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3879215" cy="357505"/>
          </a:xfrm>
        </p:spPr>
        <p:txBody>
          <a:bodyPr>
            <a:noAutofit/>
          </a:bodyPr>
          <a:lstStyle/>
          <a:p>
            <a:pPr marL="0" indent="0" algn="dist">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前端成果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后端成果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心理模型</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Type 30"/>
          <p:cNvPicPr>
            <a:picLocks noChangeAspect="1"/>
          </p:cNvPicPr>
          <p:nvPr/>
        </p:nvPicPr>
        <p:blipFill>
          <a:blip r:embed="rId4"/>
          <a:srcRect l="10385" t="2488" r="11053" b="15010"/>
          <a:stretch>
            <a:fillRect/>
          </a:stretch>
        </p:blipFill>
        <p:spPr>
          <a:xfrm>
            <a:off x="-2540" y="247014"/>
            <a:ext cx="12194540" cy="6947535"/>
          </a:xfrm>
          <a:prstGeom prst="rect">
            <a:avLst/>
          </a:prstGeom>
        </p:spPr>
      </p:pic>
      <p:pic>
        <p:nvPicPr>
          <p:cNvPr id="60" name="图片 59" descr="Type 28"/>
          <p:cNvPicPr>
            <a:picLocks noChangeAspect="1"/>
          </p:cNvPicPr>
          <p:nvPr/>
        </p:nvPicPr>
        <p:blipFill>
          <a:blip r:embed="rId5"/>
          <a:srcRect l="15096" t="15199"/>
          <a:stretch>
            <a:fillRect/>
          </a:stretch>
        </p:blipFill>
        <p:spPr>
          <a:xfrm>
            <a:off x="8527218" y="2520046"/>
            <a:ext cx="2785745" cy="868045"/>
          </a:xfrm>
          <a:prstGeom prst="rect">
            <a:avLst/>
          </a:prstGeom>
        </p:spPr>
      </p:pic>
      <p:pic>
        <p:nvPicPr>
          <p:cNvPr id="59" name="图片 58" descr="Type 28"/>
          <p:cNvPicPr>
            <a:picLocks noChangeAspect="1"/>
          </p:cNvPicPr>
          <p:nvPr/>
        </p:nvPicPr>
        <p:blipFill>
          <a:blip r:embed="rId5"/>
          <a:srcRect l="15096" t="15199"/>
          <a:stretch>
            <a:fillRect/>
          </a:stretch>
        </p:blipFill>
        <p:spPr>
          <a:xfrm>
            <a:off x="4958397" y="2575941"/>
            <a:ext cx="2785745" cy="868045"/>
          </a:xfrm>
          <a:prstGeom prst="rect">
            <a:avLst/>
          </a:prstGeom>
        </p:spPr>
      </p:pic>
      <p:pic>
        <p:nvPicPr>
          <p:cNvPr id="58" name="图片 57" descr="Type 28"/>
          <p:cNvPicPr>
            <a:picLocks noChangeAspect="1"/>
          </p:cNvPicPr>
          <p:nvPr/>
        </p:nvPicPr>
        <p:blipFill>
          <a:blip r:embed="rId5"/>
          <a:srcRect l="15096" t="15199"/>
          <a:stretch>
            <a:fillRect/>
          </a:stretch>
        </p:blipFill>
        <p:spPr>
          <a:xfrm>
            <a:off x="1219835" y="2591760"/>
            <a:ext cx="2785745" cy="868045"/>
          </a:xfrm>
          <a:prstGeom prst="rect">
            <a:avLst/>
          </a:prstGeom>
        </p:spPr>
      </p:pic>
      <p:sp>
        <p:nvSpPr>
          <p:cNvPr id="6" name="TextBox 2"/>
          <p:cNvSpPr txBox="1"/>
          <p:nvPr/>
        </p:nvSpPr>
        <p:spPr>
          <a:xfrm>
            <a:off x="1078230" y="180340"/>
            <a:ext cx="2646045"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当前成果</a:t>
            </a:r>
            <a:endParaRPr lang="zh-CN" sz="40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AutoShape 5"/>
          <p:cNvSpPr/>
          <p:nvPr/>
        </p:nvSpPr>
        <p:spPr bwMode="auto">
          <a:xfrm>
            <a:off x="1219240" y="2372303"/>
            <a:ext cx="2296525" cy="84500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5F5F5F"/>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Group 6"/>
          <p:cNvGrpSpPr/>
          <p:nvPr/>
        </p:nvGrpSpPr>
        <p:grpSpPr bwMode="auto">
          <a:xfrm>
            <a:off x="1219835" y="1538638"/>
            <a:ext cx="669925" cy="669925"/>
            <a:chOff x="0" y="0"/>
            <a:chExt cx="1591420" cy="1591420"/>
          </a:xfrm>
        </p:grpSpPr>
        <p:sp>
          <p:nvSpPr>
            <p:cNvPr id="2"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F5F5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p>
          </p:txBody>
        </p:sp>
      </p:grpSp>
      <p:sp>
        <p:nvSpPr>
          <p:cNvPr id="3" name="AutoShape 9"/>
          <p:cNvSpPr/>
          <p:nvPr/>
        </p:nvSpPr>
        <p:spPr bwMode="auto">
          <a:xfrm>
            <a:off x="1717809" y="2800757"/>
            <a:ext cx="130807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a:r>
              <a:rPr lang="zh-CN" altLang="en-US" sz="1400" b="0" dirty="0">
                <a:solidFill>
                  <a:schemeClr val="bg1"/>
                </a:solidFill>
                <a:latin typeface="微软雅黑" panose="020B0503020204020204" pitchFamily="34" charset="-122"/>
                <a:ea typeface="微软雅黑" panose="020B0503020204020204" pitchFamily="34" charset="-122"/>
                <a:sym typeface="+mn-ea"/>
              </a:rPr>
              <a:t>前端成果</a:t>
            </a:r>
            <a:endParaRPr lang="es-ES" altLang="zh-CN" sz="1050" b="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AutoShape 10"/>
          <p:cNvSpPr/>
          <p:nvPr/>
        </p:nvSpPr>
        <p:spPr bwMode="auto">
          <a:xfrm>
            <a:off x="5089816" y="2570853"/>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1D50A2"/>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AutoShape 15"/>
          <p:cNvSpPr/>
          <p:nvPr/>
        </p:nvSpPr>
        <p:spPr bwMode="auto">
          <a:xfrm>
            <a:off x="8710242" y="2410016"/>
            <a:ext cx="2187873" cy="80503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5F5F5F"/>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 name="Group 6"/>
          <p:cNvGrpSpPr/>
          <p:nvPr/>
        </p:nvGrpSpPr>
        <p:grpSpPr bwMode="auto">
          <a:xfrm>
            <a:off x="8741412" y="1538638"/>
            <a:ext cx="669925" cy="669925"/>
            <a:chOff x="0" y="0"/>
            <a:chExt cx="1591420" cy="1591420"/>
          </a:xfrm>
        </p:grpSpPr>
        <p:sp>
          <p:nvSpPr>
            <p:cNvPr id="63"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F5F5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64"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endParaRPr lang="es-ES" altLang="zh-CN" sz="1000" b="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5" name="Group 6"/>
          <p:cNvGrpSpPr/>
          <p:nvPr/>
        </p:nvGrpSpPr>
        <p:grpSpPr bwMode="auto">
          <a:xfrm>
            <a:off x="5186538" y="3481738"/>
            <a:ext cx="669925" cy="669925"/>
            <a:chOff x="0" y="0"/>
            <a:chExt cx="1591420" cy="1591420"/>
          </a:xfrm>
          <a:solidFill>
            <a:srgbClr val="1D50A2"/>
          </a:solidFill>
        </p:grpSpPr>
        <p:sp>
          <p:nvSpPr>
            <p:cNvPr id="66"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grp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p>
          </p:txBody>
        </p:sp>
      </p:grpSp>
      <p:sp>
        <p:nvSpPr>
          <p:cNvPr id="72" name="AutoShape 9"/>
          <p:cNvSpPr/>
          <p:nvPr/>
        </p:nvSpPr>
        <p:spPr bwMode="auto">
          <a:xfrm>
            <a:off x="5602597" y="2800757"/>
            <a:ext cx="130807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a:r>
              <a:rPr lang="zh-CN" altLang="en-US" sz="1400" b="0" dirty="0">
                <a:solidFill>
                  <a:schemeClr val="bg1"/>
                </a:solidFill>
                <a:latin typeface="微软雅黑" panose="020B0503020204020204" pitchFamily="34" charset="-122"/>
                <a:ea typeface="微软雅黑" panose="020B0503020204020204" pitchFamily="34" charset="-122"/>
                <a:sym typeface="+mn-ea"/>
              </a:rPr>
              <a:t>后端成果</a:t>
            </a:r>
            <a:endParaRPr lang="es-ES" altLang="zh-CN" sz="1050" b="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AutoShape 9"/>
          <p:cNvSpPr/>
          <p:nvPr/>
        </p:nvSpPr>
        <p:spPr bwMode="auto">
          <a:xfrm>
            <a:off x="9266056" y="2800122"/>
            <a:ext cx="1308070" cy="2154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a:r>
              <a:rPr lang="zh-CN" altLang="en-US" sz="1400" b="0" dirty="0">
                <a:solidFill>
                  <a:schemeClr val="bg1"/>
                </a:solidFill>
                <a:latin typeface="微软雅黑" panose="020B0503020204020204" pitchFamily="34" charset="-122"/>
                <a:ea typeface="微软雅黑" panose="020B0503020204020204" pitchFamily="34" charset="-122"/>
                <a:sym typeface="+mn-ea"/>
              </a:rPr>
              <a:t>心理模型（算法）</a:t>
            </a:r>
            <a:endParaRPr lang="es-ES" altLang="zh-CN" sz="1050" b="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5" name="矩形 74"/>
          <p:cNvSpPr/>
          <p:nvPr/>
        </p:nvSpPr>
        <p:spPr>
          <a:xfrm>
            <a:off x="1707776" y="4077632"/>
            <a:ext cx="184730" cy="369332"/>
          </a:xfrm>
          <a:prstGeom prst="rect">
            <a:avLst/>
          </a:prstGeom>
        </p:spPr>
        <p:txBody>
          <a:bodyPr wrap="none">
            <a:spAutoFit/>
          </a:bodyPr>
          <a:lstStyle/>
          <a:p>
            <a:pPr algn="ctr"/>
            <a:endParaRPr lang="zh-CN" altLang="en-US" b="1" dirty="0">
              <a:solidFill>
                <a:srgbClr val="3D4042"/>
              </a:solidFill>
              <a:latin typeface="微软雅黑" panose="020B0503020204020204" pitchFamily="34" charset="-122"/>
              <a:ea typeface="微软雅黑" panose="020B0503020204020204" pitchFamily="34" charset="-122"/>
              <a:sym typeface="+mn-ea"/>
            </a:endParaRPr>
          </a:p>
        </p:txBody>
      </p:sp>
      <p:sp>
        <p:nvSpPr>
          <p:cNvPr id="76" name="iSḻïḍê"/>
          <p:cNvSpPr/>
          <p:nvPr/>
        </p:nvSpPr>
        <p:spPr bwMode="auto">
          <a:xfrm>
            <a:off x="1145113" y="3381051"/>
            <a:ext cx="256921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闹钟功能已基本完场。</a:t>
            </a:r>
          </a:p>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能够实时显示闹钟当前时间 。</a:t>
            </a:r>
            <a:endParaRPr lang="en-US" altLang="zh-CN"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正在尝试与后端发送</a:t>
            </a:r>
            <a:r>
              <a:rPr lang="en-US" altLang="zh-CN"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get/post</a:t>
            </a: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请求</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pitchFamily="2" charset="2"/>
              <a:buChar char="l"/>
            </a:pP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8" name="iSḻïḍê"/>
          <p:cNvSpPr/>
          <p:nvPr/>
        </p:nvSpPr>
        <p:spPr bwMode="auto">
          <a:xfrm>
            <a:off x="4811395" y="845239"/>
            <a:ext cx="256921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完成了数据库的建立，包括闹钟的时间、日期、重复周期等 。</a:t>
            </a:r>
          </a:p>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完成了前后端接口的编写，能够接收前端发送的请求并做出回应</a:t>
            </a:r>
            <a:endParaRPr lang="en-US" altLang="zh-CN"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由于手表的限制，后期将通过微信小程序实现用户登录功能。</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pitchFamily="2" charset="2"/>
              <a:buChar char="l"/>
            </a:pP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 name="iSḻïḍê"/>
          <p:cNvSpPr/>
          <p:nvPr/>
        </p:nvSpPr>
        <p:spPr bwMode="auto">
          <a:xfrm>
            <a:off x="8477679" y="3388054"/>
            <a:ext cx="2569210" cy="201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50000"/>
              </a:lnSpc>
              <a:buFont typeface="Wingdings" panose="05000000000000000000" pitchFamily="2" charset="2"/>
              <a:buChar char="l"/>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脉搏数据以脉搏传感器每</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秒采集一条，原始数据的分析价值不大，需要对原采集数据做进一步的处理：以</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分钟时间窗口将采集数据的求均值，得到脉搏数据列</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1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1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171450" indent="-171450">
              <a:lnSpc>
                <a:spcPct val="150000"/>
              </a:lnSpc>
              <a:buFont typeface="Wingdings" panose="05000000000000000000" pitchFamily="2" charset="2"/>
              <a:buChar char="l"/>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对睡眠数列进行趋势计算后得到脉搏数列</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11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b</a:t>
            </a:r>
            <a:r>
              <a:rPr lang="en-US" altLang="zh-CN" sz="11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b</a:t>
            </a:r>
            <a:r>
              <a:rPr lang="en-US" altLang="zh-CN" sz="11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n+1</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b</a:t>
            </a:r>
            <a:r>
              <a:rPr lang="en-US" altLang="zh-CN" sz="11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n+2</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，继续连续进行三次数列递减检验</a:t>
            </a:r>
            <a:r>
              <a:rPr lang="zh-CN" altLang="en-US"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1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如果三次均通过检验，进行偏差检验（</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bias</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1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50000"/>
              </a:lnSpc>
              <a:buFont typeface="Wingdings" panose="05000000000000000000" pitchFamily="2" charset="2"/>
              <a:buChar char="l"/>
            </a:pP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如果满足</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Rn </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 0.03</a:t>
            </a:r>
            <a:r>
              <a:rPr lang="zh-CN"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，则此时得到脉搏传感数据的均值为睡眠阈值</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nSpc>
                <a:spcPct val="150000"/>
              </a:lnSpc>
              <a:buFont typeface="Wingdings" panose="05000000000000000000" pitchFamily="2" charset="2"/>
              <a:buChar char="l"/>
            </a:pP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078230" y="180340"/>
            <a:ext cx="4053168" cy="707886"/>
          </a:xfrm>
          <a:prstGeom prst="rect">
            <a:avLst/>
          </a:prstGeom>
          <a:noFill/>
        </p:spPr>
        <p:txBody>
          <a:bodyPr wrap="square" rtlCol="0">
            <a:spAutoFit/>
          </a:bodyPr>
          <a:lstStyle/>
          <a:p>
            <a:pPr algn="just" defTabSz="1219200"/>
            <a:r>
              <a:rPr lang="zh-CN" altLang="en-US" sz="4000" b="1" kern="0" dirty="0">
                <a:solidFill>
                  <a:srgbClr val="223D7B"/>
                </a:solidFill>
                <a:latin typeface="微软雅黑" panose="020B0503020204020204" pitchFamily="34" charset="-122"/>
                <a:ea typeface="微软雅黑" panose="020B0503020204020204" pitchFamily="34" charset="-122"/>
              </a:rPr>
              <a:t>部分界面展示</a:t>
            </a:r>
            <a:endParaRPr lang="zh-CN" sz="2400" b="1" kern="0" dirty="0">
              <a:solidFill>
                <a:srgbClr val="223D7B"/>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670" y="180340"/>
            <a:ext cx="581025" cy="822325"/>
          </a:xfrm>
          <a:prstGeom prst="rect">
            <a:avLst/>
          </a:prstGeom>
        </p:spPr>
      </p:pic>
      <p:cxnSp>
        <p:nvCxnSpPr>
          <p:cNvPr id="18" name="直接连接符 17"/>
          <p:cNvCxnSpPr/>
          <p:nvPr/>
        </p:nvCxnSpPr>
        <p:spPr>
          <a:xfrm>
            <a:off x="717550" y="908685"/>
            <a:ext cx="1126744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23E4B14-987A-4468-81FD-242939D5E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216" y="1853354"/>
            <a:ext cx="3829247" cy="4095961"/>
          </a:xfrm>
          <a:prstGeom prst="rect">
            <a:avLst/>
          </a:prstGeom>
        </p:spPr>
      </p:pic>
      <p:pic>
        <p:nvPicPr>
          <p:cNvPr id="5" name="图片 4">
            <a:extLst>
              <a:ext uri="{FF2B5EF4-FFF2-40B4-BE49-F238E27FC236}">
                <a16:creationId xmlns:a16="http://schemas.microsoft.com/office/drawing/2014/main" id="{CB81AC75-F9F1-3D69-5ADD-5D8730298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8795" y="1853353"/>
            <a:ext cx="3709087" cy="4095962"/>
          </a:xfrm>
          <a:prstGeom prst="rect">
            <a:avLst/>
          </a:prstGeom>
        </p:spPr>
      </p:pic>
      <p:pic>
        <p:nvPicPr>
          <p:cNvPr id="9" name="图片 8">
            <a:extLst>
              <a:ext uri="{FF2B5EF4-FFF2-40B4-BE49-F238E27FC236}">
                <a16:creationId xmlns:a16="http://schemas.microsoft.com/office/drawing/2014/main" id="{BF5BDCAC-56C9-4750-5FF4-B7B324F555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7572" y="1853353"/>
            <a:ext cx="3988507" cy="4095962"/>
          </a:xfrm>
          <a:prstGeom prst="rect">
            <a:avLst/>
          </a:prstGeom>
        </p:spPr>
      </p:pic>
    </p:spTree>
    <p:custDataLst>
      <p:tags r:id="rId1"/>
    </p:custDataLst>
    <p:extLst>
      <p:ext uri="{BB962C8B-B14F-4D97-AF65-F5344CB8AC3E}">
        <p14:creationId xmlns:p14="http://schemas.microsoft.com/office/powerpoint/2010/main" val="251456002"/>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ype 30"/>
          <p:cNvPicPr>
            <a:picLocks noChangeAspect="1"/>
          </p:cNvPicPr>
          <p:nvPr/>
        </p:nvPicPr>
        <p:blipFill>
          <a:blip r:embed="rId4"/>
          <a:srcRect l="10385" t="2488" r="11053" b="15010"/>
          <a:stretch>
            <a:fillRect/>
          </a:stretch>
        </p:blipFill>
        <p:spPr>
          <a:xfrm>
            <a:off x="-2540" y="41910"/>
            <a:ext cx="12194540" cy="6947535"/>
          </a:xfrm>
          <a:prstGeom prst="rect">
            <a:avLst/>
          </a:prstGeom>
        </p:spPr>
      </p:pic>
      <p:cxnSp>
        <p:nvCxnSpPr>
          <p:cNvPr id="23" name="直接连接符 22"/>
          <p:cNvCxnSpPr/>
          <p:nvPr/>
        </p:nvCxnSpPr>
        <p:spPr>
          <a:xfrm>
            <a:off x="5289550" y="3447415"/>
            <a:ext cx="4960620" cy="0"/>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rot="10800000" flipH="1" flipV="1">
            <a:off x="2129388" y="1655682"/>
            <a:ext cx="2980224" cy="2569158"/>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flipH="1">
            <a:off x="2129388" y="2403495"/>
            <a:ext cx="3000488" cy="2586628"/>
          </a:xfrm>
          <a:prstGeom prst="triangle">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153410" y="2778125"/>
            <a:ext cx="951865" cy="922020"/>
          </a:xfrm>
          <a:prstGeom prst="rect">
            <a:avLst/>
          </a:prstGeom>
          <a:noFill/>
        </p:spPr>
        <p:txBody>
          <a:bodyPr wrap="square" rtlCol="0">
            <a:spAutoFit/>
          </a:bodyPr>
          <a:lstStyle/>
          <a:p>
            <a:r>
              <a:rPr lang="en-US" altLang="zh-CN" sz="5400" b="1" dirty="0">
                <a:solidFill>
                  <a:schemeClr val="bg1"/>
                </a:solidFill>
                <a:latin typeface="+mj-ea"/>
                <a:ea typeface="+mj-ea"/>
              </a:rPr>
              <a:t>03</a:t>
            </a:r>
            <a:endParaRPr lang="zh-CN" altLang="en-US" sz="5400" b="1" dirty="0">
              <a:solidFill>
                <a:schemeClr val="bg1"/>
              </a:solidFill>
              <a:latin typeface="+mj-ea"/>
              <a:ea typeface="+mj-ea"/>
            </a:endParaRPr>
          </a:p>
        </p:txBody>
      </p:sp>
      <p:sp>
        <p:nvSpPr>
          <p:cNvPr id="20" name="矩形 19"/>
          <p:cNvSpPr/>
          <p:nvPr/>
        </p:nvSpPr>
        <p:spPr>
          <a:xfrm>
            <a:off x="-6985" y="395605"/>
            <a:ext cx="12194540" cy="236220"/>
          </a:xfrm>
          <a:prstGeom prst="rect">
            <a:avLst/>
          </a:prstGeom>
          <a:solidFill>
            <a:srgbClr val="1D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chemeClr val="bg1"/>
              </a:solidFill>
              <a:latin typeface="+mn-ea"/>
            </a:endParaRPr>
          </a:p>
        </p:txBody>
      </p:sp>
      <p:sp>
        <p:nvSpPr>
          <p:cNvPr id="21" name="TextBox 4"/>
          <p:cNvSpPr txBox="1"/>
          <p:nvPr/>
        </p:nvSpPr>
        <p:spPr>
          <a:xfrm>
            <a:off x="5672455" y="2305685"/>
            <a:ext cx="3879215" cy="1015663"/>
          </a:xfrm>
          <a:prstGeom prst="rect">
            <a:avLst/>
          </a:prstGeom>
          <a:noFill/>
        </p:spPr>
        <p:txBody>
          <a:bodyPr wrap="square" rtlCol="0">
            <a:spAutoFit/>
            <a:scene3d>
              <a:camera prst="orthographicFront"/>
              <a:lightRig rig="threePt" dir="t"/>
            </a:scene3d>
          </a:bodyPr>
          <a:lstStyle/>
          <a:p>
            <a:pPr algn="dist" defTabSz="1219200"/>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rPr>
              <a:t>创新部分</a:t>
            </a:r>
            <a:r>
              <a:rPr lang="zh-CN" altLang="en-US" sz="6000" b="1" kern="0" dirty="0">
                <a:ln w="19050">
                  <a:solidFill>
                    <a:schemeClr val="accent5"/>
                  </a:solidFill>
                  <a:prstDash val="solid"/>
                </a:ln>
                <a:solidFill>
                  <a:srgbClr val="1D50A2"/>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p>
        </p:txBody>
      </p:sp>
      <p:sp>
        <p:nvSpPr>
          <p:cNvPr id="24" name="文本占位符 23"/>
          <p:cNvSpPr>
            <a:spLocks noGrp="1"/>
          </p:cNvSpPr>
          <p:nvPr>
            <p:ph type="body" idx="1"/>
            <p:custDataLst>
              <p:tags r:id="rId2"/>
            </p:custDataLst>
          </p:nvPr>
        </p:nvSpPr>
        <p:spPr>
          <a:xfrm>
            <a:off x="5672455" y="3700145"/>
            <a:ext cx="4224580" cy="357505"/>
          </a:xfrm>
        </p:spPr>
        <p:txBody>
          <a:bodyPr>
            <a:noAutofit/>
          </a:bodyPr>
          <a:lstStyle/>
          <a:p>
            <a:pPr marL="0" indent="0" algn="dist">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睡眠周期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用户反馈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健康管理</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rPr>
              <a:t>睡眠计划</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iekie-Weilaiti" panose="02010601030101010101" pitchFamily="2" charset="-128"/>
            </a:endParaRPr>
          </a:p>
        </p:txBody>
      </p:sp>
    </p:spTree>
    <p:custDataLst>
      <p:tags r:id="rId1"/>
    </p:custData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66"/>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b"/>
  <p:tag name="KSO_WM_UNIT_INDEX" val="1"/>
  <p:tag name="KSO_WM_UNIT_LAYERLEVEL" val="1"/>
  <p:tag name="KSO_WM_UNIT_VALUE" val="33"/>
  <p:tag name="KSO_WM_UNIT_ISCONTENTSTITLE" val="0"/>
  <p:tag name="KSO_WM_UNIT_HIGHLIGHT" val="0"/>
  <p:tag name="KSO_WM_UNIT_COMPATIBLE" val="0"/>
  <p:tag name="KSO_WM_UNIT_CLEAR" val="0"/>
  <p:tag name="KSO_WM_UNIT_PRESET_TEXT_INDEX" val="4"/>
  <p:tag name="KSO_WM_UNIT_PRESET_TEXT_LEN" val="57"/>
  <p:tag name="KSO_WM_UNIT_ID" val="custom20181637_1*b*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66"/>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56*170"/>
  <p:tag name="KSO_WM_SLIDE_SIZE" val="446*336"/>
  <p:tag name="KSO_WM_COMBINE_RELATE_SLIDE_ID" val="diagram20169744_3"/>
  <p:tag name="KSO_WM_TEMPLATE_CATEGORY" val="custom"/>
  <p:tag name="KSO_WM_TEMPLATE_INDEX" val="20181637"/>
  <p:tag name="KSO_WM_SLIDE_ID" val="custom20181637_15"/>
  <p:tag name="KSO_WM_SLIDE_INDEX" val="15"/>
  <p:tag name="KSO_WM_DIAGRAM_GROUP_CODE" val="m1-1"/>
  <p:tag name="KSO_WM_TEMPLATE_SUBCATEGORY" val="combine"/>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1637_1"/>
  <p:tag name="KSO_WM_TAG_VERSION" val="1.0"/>
  <p:tag name="KSO_WM_TEMPLATE_INDEX" val="20181637"/>
  <p:tag name="KSO_WM_TEMPLATE_CATEGORY" val="custom"/>
  <p:tag name="KSO_WM_TEMPLATE_THUMBS_INDEX" val="1、4、5、6、12、13、19、22、"/>
  <p:tag name="KSO_WM_COMBINE_RELATE_SLIDE_ID" val="background20180946_1"/>
  <p:tag name="KSO_WM_TEMPLATE_SUBCATEGORY" val="combine"/>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a"/>
  <p:tag name="KSO_WM_UNIT_INDEX" val="1"/>
  <p:tag name="KSO_WM_UNIT_LAYERLEVEL" val="1"/>
  <p:tag name="KSO_WM_UNIT_VALUE" val="26"/>
  <p:tag name="KSO_WM_UNIT_ISCONTENTSTITLE" val="0"/>
  <p:tag name="KSO_WM_UNIT_HIGHLIGHT" val="0"/>
  <p:tag name="KSO_WM_UNIT_COMPATIBLE" val="0"/>
  <p:tag name="KSO_WM_UNIT_CLEAR" val="0"/>
  <p:tag name="KSO_WM_UNIT_ID" val="custom20181637_1*a*1"/>
  <p:tag name="KSO_WM_UNIT_PRESET_TEXT" val="细线简约总结汇报"/>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6_1"/>
  <p:tag name="KSO_WM_TEMPLATE_CATEGORY" val="custom"/>
  <p:tag name="KSO_WM_TEMPLATE_INDEX" val="20181637"/>
  <p:tag name="KSO_WM_TEMPLATE_SUBCATEGORY" val="combine"/>
  <p:tag name="KSO_WM_TEMPLATE_THUMBS_INDEX" val="1、4、5、6、12、13、19、22"/>
</p:tagLst>
</file>

<file path=ppt/tags/tag7.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1637_1"/>
  <p:tag name="KSO_WM_TAG_VERSION" val="1.0"/>
  <p:tag name="KSO_WM_TEMPLATE_INDEX" val="20181637"/>
  <p:tag name="KSO_WM_TEMPLATE_CATEGORY" val="custom"/>
  <p:tag name="KSO_WM_TEMPLATE_THUMBS_INDEX" val="1、4、5、6、12、13、19、22、"/>
  <p:tag name="KSO_WM_COMBINE_RELATE_SLIDE_ID" val="background20180946_1"/>
  <p:tag name="KSO_WM_TEMPLATE_SUBCATEGORY" val="combine"/>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7"/>
  <p:tag name="KSO_WM_TAG_VERSION" val="1.0"/>
  <p:tag name="KSO_WM_BEAUTIFY_FLAG" val="#wm#"/>
  <p:tag name="KSO_WM_UNIT_TYPE" val="a"/>
  <p:tag name="KSO_WM_UNIT_INDEX" val="1"/>
  <p:tag name="KSO_WM_UNIT_LAYERLEVEL" val="1"/>
  <p:tag name="KSO_WM_UNIT_VALUE" val="26"/>
  <p:tag name="KSO_WM_UNIT_ISCONTENTSTITLE" val="0"/>
  <p:tag name="KSO_WM_UNIT_HIGHLIGHT" val="0"/>
  <p:tag name="KSO_WM_UNIT_COMPATIBLE" val="0"/>
  <p:tag name="KSO_WM_UNIT_CLEAR" val="0"/>
  <p:tag name="KSO_WM_UNIT_ID" val="custom20181637_1*a*1"/>
  <p:tag name="KSO_WM_UNIT_PRESET_TEXT" val="细线简约总结汇报"/>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1637"/>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44546A"/>
      </a:dk2>
      <a:lt2>
        <a:srgbClr val="F1F1F1"/>
      </a:lt2>
      <a:accent1>
        <a:srgbClr val="000000"/>
      </a:accent1>
      <a:accent2>
        <a:srgbClr val="FFFFFF"/>
      </a:accent2>
      <a:accent3>
        <a:srgbClr val="7E7E7E"/>
      </a:accent3>
      <a:accent4>
        <a:srgbClr val="BFBFBF"/>
      </a:accent4>
      <a:accent5>
        <a:srgbClr val="D9D9D9"/>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宽屏</PresentationFormat>
  <Paragraphs>91</Paragraphs>
  <Slides>15</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黑体</vt:lpstr>
      <vt:lpstr>华文仿宋</vt:lpstr>
      <vt:lpstr>微软雅黑</vt:lpstr>
      <vt:lpstr>Arial</vt:lpstr>
      <vt:lpstr>Arial Narrow</vt:lpstr>
      <vt:lpstr>Calibri</vt:lpstr>
      <vt:lpstr>Wingdings</vt:lpstr>
      <vt:lpstr>Office 主题</vt:lpstr>
      <vt:lpstr>2_Office 主题</vt:lpstr>
      <vt:lpstr>智能闹钟SmartAlarm：               让闹钟更懂你的睡眠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209</cp:revision>
  <dcterms:created xsi:type="dcterms:W3CDTF">2018-03-01T02:03:00Z</dcterms:created>
  <dcterms:modified xsi:type="dcterms:W3CDTF">2025-05-29T03:25:17Z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RubyTemplateID">
    <vt:lpwstr>8</vt:lpwstr>
  </property>
  <property fmtid="{D5CDD505-2E9C-101B-9397-08002B2CF9AE}" pid="4" name="ICV">
    <vt:lpwstr>1D82FDF3A06F47F1A37BBC72B397F179_11</vt:lpwstr>
  </property>
</Properties>
</file>