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17"/>
  </p:notesMasterIdLst>
  <p:sldIdLst>
    <p:sldId id="434" r:id="rId3"/>
    <p:sldId id="409" r:id="rId4"/>
    <p:sldId id="448" r:id="rId5"/>
    <p:sldId id="373" r:id="rId6"/>
    <p:sldId id="453" r:id="rId7"/>
    <p:sldId id="467" r:id="rId8"/>
    <p:sldId id="472" r:id="rId9"/>
    <p:sldId id="473" r:id="rId10"/>
    <p:sldId id="461" r:id="rId11"/>
    <p:sldId id="450" r:id="rId12"/>
    <p:sldId id="475" r:id="rId13"/>
    <p:sldId id="458" r:id="rId14"/>
    <p:sldId id="471" r:id="rId15"/>
    <p:sldId id="45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50A2"/>
    <a:srgbClr val="3C3C3C"/>
    <a:srgbClr val="3D4042"/>
    <a:srgbClr val="5F5F5F"/>
    <a:srgbClr val="A6A6A6"/>
    <a:srgbClr val="D9D9D9"/>
    <a:srgbClr val="F8D158"/>
    <a:srgbClr val="84CBC3"/>
    <a:srgbClr val="223D7B"/>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7086" autoAdjust="0"/>
  </p:normalViewPr>
  <p:slideViewPr>
    <p:cSldViewPr snapToGrid="0">
      <p:cViewPr varScale="1">
        <p:scale>
          <a:sx n="99" d="100"/>
          <a:sy n="99" d="100"/>
        </p:scale>
        <p:origin x="135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2025/5/29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6</a:t>
            </a:fld>
            <a:endParaRPr lang="zh-CN" altLang="en-US"/>
          </a:p>
        </p:txBody>
      </p:sp>
    </p:spTree>
    <p:extLst>
      <p:ext uri="{BB962C8B-B14F-4D97-AF65-F5344CB8AC3E}">
        <p14:creationId xmlns:p14="http://schemas.microsoft.com/office/powerpoint/2010/main" val="401482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7</a:t>
            </a:fld>
            <a:endParaRPr lang="zh-CN" altLang="en-US"/>
          </a:p>
        </p:txBody>
      </p:sp>
    </p:spTree>
    <p:extLst>
      <p:ext uri="{BB962C8B-B14F-4D97-AF65-F5344CB8AC3E}">
        <p14:creationId xmlns:p14="http://schemas.microsoft.com/office/powerpoint/2010/main" val="299767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8</a:t>
            </a:fld>
            <a:endParaRPr lang="zh-CN" altLang="en-US"/>
          </a:p>
        </p:txBody>
      </p:sp>
    </p:spTree>
    <p:extLst>
      <p:ext uri="{BB962C8B-B14F-4D97-AF65-F5344CB8AC3E}">
        <p14:creationId xmlns:p14="http://schemas.microsoft.com/office/powerpoint/2010/main" val="154502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E19AE-60AA-4E53-9E2D-7CCFE0F0AA57}" type="slidenum">
              <a:rPr lang="zh-CN" altLang="en-US" smtClean="0"/>
              <a:t>11</a:t>
            </a:fld>
            <a:endParaRPr lang="zh-CN" altLang="en-US"/>
          </a:p>
        </p:txBody>
      </p:sp>
    </p:spTree>
    <p:extLst>
      <p:ext uri="{BB962C8B-B14F-4D97-AF65-F5344CB8AC3E}">
        <p14:creationId xmlns:p14="http://schemas.microsoft.com/office/powerpoint/2010/main" val="133480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13</a:t>
            </a:fld>
            <a:endParaRPr lang="zh-CN" altLang="en-US"/>
          </a:p>
        </p:txBody>
      </p:sp>
    </p:spTree>
    <p:extLst>
      <p:ext uri="{BB962C8B-B14F-4D97-AF65-F5344CB8AC3E}">
        <p14:creationId xmlns:p14="http://schemas.microsoft.com/office/powerpoint/2010/main" val="404624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任意多边形 20"/>
          <p:cNvSpPr/>
          <p:nvPr userDrawn="1"/>
        </p:nvSpPr>
        <p:spPr>
          <a:xfrm rot="900000">
            <a:off x="1627752" y="-351778"/>
            <a:ext cx="8991006" cy="6497831"/>
          </a:xfrm>
          <a:custGeom>
            <a:avLst/>
            <a:gdLst>
              <a:gd name="connsiteX0" fmla="*/ 5426945 w 8991006"/>
              <a:gd name="connsiteY0" fmla="*/ 0 h 6497831"/>
              <a:gd name="connsiteX1" fmla="*/ 8991006 w 8991006"/>
              <a:gd name="connsiteY1" fmla="*/ 6144936 h 6497831"/>
              <a:gd name="connsiteX2" fmla="*/ 7673985 w 8991006"/>
              <a:gd name="connsiteY2" fmla="*/ 6497831 h 6497831"/>
              <a:gd name="connsiteX3" fmla="*/ 0 w 8991006"/>
              <a:gd name="connsiteY3" fmla="*/ 6497831 h 6497831"/>
              <a:gd name="connsiteX4" fmla="*/ 3463621 w 8991006"/>
              <a:gd name="connsiteY4" fmla="*/ 526071 h 649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006" h="6497831">
                <a:moveTo>
                  <a:pt x="5426945" y="0"/>
                </a:moveTo>
                <a:lnTo>
                  <a:pt x="8991006" y="6144936"/>
                </a:lnTo>
                <a:lnTo>
                  <a:pt x="7673985" y="6497831"/>
                </a:lnTo>
                <a:lnTo>
                  <a:pt x="0" y="6497831"/>
                </a:lnTo>
                <a:lnTo>
                  <a:pt x="3463621" y="526071"/>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19" name="任意多边形 18"/>
          <p:cNvSpPr/>
          <p:nvPr userDrawn="1"/>
        </p:nvSpPr>
        <p:spPr>
          <a:xfrm rot="18900000">
            <a:off x="1448655" y="-1557643"/>
            <a:ext cx="8453764" cy="7417578"/>
          </a:xfrm>
          <a:custGeom>
            <a:avLst/>
            <a:gdLst>
              <a:gd name="connsiteX0" fmla="*/ 3560275 w 8453764"/>
              <a:gd name="connsiteY0" fmla="*/ 0 h 7417578"/>
              <a:gd name="connsiteX1" fmla="*/ 4968120 w 8453764"/>
              <a:gd name="connsiteY1" fmla="*/ 1407845 h 7417578"/>
              <a:gd name="connsiteX2" fmla="*/ 8453764 w 8453764"/>
              <a:gd name="connsiteY2" fmla="*/ 7417578 h 7417578"/>
              <a:gd name="connsiteX3" fmla="*/ 1279175 w 8453764"/>
              <a:gd name="connsiteY3" fmla="*/ 7417578 h 7417578"/>
              <a:gd name="connsiteX4" fmla="*/ 0 w 8453764"/>
              <a:gd name="connsiteY4" fmla="*/ 6138404 h 741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3764" h="7417578">
                <a:moveTo>
                  <a:pt x="3560275" y="0"/>
                </a:moveTo>
                <a:lnTo>
                  <a:pt x="4968120" y="1407845"/>
                </a:lnTo>
                <a:lnTo>
                  <a:pt x="8453764" y="7417578"/>
                </a:lnTo>
                <a:lnTo>
                  <a:pt x="1279175" y="7417578"/>
                </a:lnTo>
                <a:lnTo>
                  <a:pt x="0" y="6138404"/>
                </a:lnTo>
                <a:close/>
              </a:path>
            </a:pathLst>
          </a:custGeom>
          <a:noFill/>
          <a:ln>
            <a:solidFill>
              <a:schemeClr val="accent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标题 6"/>
          <p:cNvSpPr>
            <a:spLocks noGrp="1"/>
          </p:cNvSpPr>
          <p:nvPr>
            <p:ph type="title"/>
          </p:nvPr>
        </p:nvSpPr>
        <p:spPr>
          <a:xfrm>
            <a:off x="3692071" y="3449856"/>
            <a:ext cx="5090885" cy="853578"/>
          </a:xfrm>
        </p:spPr>
        <p:txBody>
          <a:bodyPr>
            <a:normAutofit/>
          </a:bodyPr>
          <a:lstStyle>
            <a:lvl1pPr algn="ctr">
              <a:defRPr sz="3200"/>
            </a:lvl1pPr>
          </a:lstStyle>
          <a:p>
            <a:r>
              <a:rPr lang="zh-CN" altLang="en-US" dirty="0"/>
              <a:t>单击此处编辑母版标题样式</a:t>
            </a:r>
          </a:p>
        </p:txBody>
      </p:sp>
      <p:sp>
        <p:nvSpPr>
          <p:cNvPr id="22" name="文本占位符 2"/>
          <p:cNvSpPr>
            <a:spLocks noGrp="1"/>
          </p:cNvSpPr>
          <p:nvPr>
            <p:ph type="body" idx="1" hasCustomPrompt="1"/>
          </p:nvPr>
        </p:nvSpPr>
        <p:spPr>
          <a:xfrm>
            <a:off x="5283200" y="4545661"/>
            <a:ext cx="2855018" cy="907817"/>
          </a:xfrm>
        </p:spPr>
        <p:txBody>
          <a:bodyPr>
            <a:normAutofit/>
          </a:bodyPr>
          <a:lstStyle>
            <a:lvl1pPr marL="0" indent="0" algn="l">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椭圆 9"/>
          <p:cNvSpPr/>
          <p:nvPr/>
        </p:nvSpPr>
        <p:spPr>
          <a:xfrm>
            <a:off x="5185138" y="1219201"/>
            <a:ext cx="4359725" cy="4359725"/>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椭圆 11"/>
          <p:cNvSpPr/>
          <p:nvPr/>
        </p:nvSpPr>
        <p:spPr>
          <a:xfrm>
            <a:off x="6047104"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nvSpPr>
        <p:spPr bwMode="auto">
          <a:xfrm>
            <a:off x="6105702" y="4427104"/>
            <a:ext cx="400965" cy="327526"/>
          </a:xfrm>
          <a:custGeom>
            <a:avLst/>
            <a:gdLst>
              <a:gd name="T0" fmla="*/ 470 w 694"/>
              <a:gd name="T1" fmla="*/ 171 h 565"/>
              <a:gd name="T2" fmla="*/ 493 w 694"/>
              <a:gd name="T3" fmla="*/ 172 h 565"/>
              <a:gd name="T4" fmla="*/ 246 w 694"/>
              <a:gd name="T5" fmla="*/ 0 h 565"/>
              <a:gd name="T6" fmla="*/ 0 w 694"/>
              <a:gd name="T7" fmla="*/ 209 h 565"/>
              <a:gd name="T8" fmla="*/ 99 w 694"/>
              <a:gd name="T9" fmla="*/ 374 h 565"/>
              <a:gd name="T10" fmla="*/ 74 w 694"/>
              <a:gd name="T11" fmla="*/ 448 h 565"/>
              <a:gd name="T12" fmla="*/ 160 w 694"/>
              <a:gd name="T13" fmla="*/ 405 h 565"/>
              <a:gd name="T14" fmla="*/ 246 w 694"/>
              <a:gd name="T15" fmla="*/ 418 h 565"/>
              <a:gd name="T16" fmla="*/ 269 w 694"/>
              <a:gd name="T17" fmla="*/ 417 h 565"/>
              <a:gd name="T18" fmla="*/ 261 w 694"/>
              <a:gd name="T19" fmla="*/ 365 h 565"/>
              <a:gd name="T20" fmla="*/ 470 w 694"/>
              <a:gd name="T21" fmla="*/ 171 h 565"/>
              <a:gd name="T22" fmla="*/ 338 w 694"/>
              <a:gd name="T23" fmla="*/ 104 h 565"/>
              <a:gd name="T24" fmla="*/ 368 w 694"/>
              <a:gd name="T25" fmla="*/ 135 h 565"/>
              <a:gd name="T26" fmla="*/ 338 w 694"/>
              <a:gd name="T27" fmla="*/ 166 h 565"/>
              <a:gd name="T28" fmla="*/ 301 w 694"/>
              <a:gd name="T29" fmla="*/ 135 h 565"/>
              <a:gd name="T30" fmla="*/ 338 w 694"/>
              <a:gd name="T31" fmla="*/ 104 h 565"/>
              <a:gd name="T32" fmla="*/ 166 w 694"/>
              <a:gd name="T33" fmla="*/ 166 h 565"/>
              <a:gd name="T34" fmla="*/ 129 w 694"/>
              <a:gd name="T35" fmla="*/ 135 h 565"/>
              <a:gd name="T36" fmla="*/ 166 w 694"/>
              <a:gd name="T37" fmla="*/ 104 h 565"/>
              <a:gd name="T38" fmla="*/ 197 w 694"/>
              <a:gd name="T39" fmla="*/ 135 h 565"/>
              <a:gd name="T40" fmla="*/ 166 w 694"/>
              <a:gd name="T41" fmla="*/ 166 h 565"/>
              <a:gd name="T42" fmla="*/ 694 w 694"/>
              <a:gd name="T43" fmla="*/ 362 h 565"/>
              <a:gd name="T44" fmla="*/ 485 w 694"/>
              <a:gd name="T45" fmla="*/ 184 h 565"/>
              <a:gd name="T46" fmla="*/ 277 w 694"/>
              <a:gd name="T47" fmla="*/ 362 h 565"/>
              <a:gd name="T48" fmla="*/ 485 w 694"/>
              <a:gd name="T49" fmla="*/ 540 h 565"/>
              <a:gd name="T50" fmla="*/ 559 w 694"/>
              <a:gd name="T51" fmla="*/ 528 h 565"/>
              <a:gd name="T52" fmla="*/ 626 w 694"/>
              <a:gd name="T53" fmla="*/ 565 h 565"/>
              <a:gd name="T54" fmla="*/ 608 w 694"/>
              <a:gd name="T55" fmla="*/ 503 h 565"/>
              <a:gd name="T56" fmla="*/ 694 w 694"/>
              <a:gd name="T57" fmla="*/ 362 h 565"/>
              <a:gd name="T58" fmla="*/ 418 w 694"/>
              <a:gd name="T59" fmla="*/ 331 h 565"/>
              <a:gd name="T60" fmla="*/ 393 w 694"/>
              <a:gd name="T61" fmla="*/ 307 h 565"/>
              <a:gd name="T62" fmla="*/ 418 w 694"/>
              <a:gd name="T63" fmla="*/ 282 h 565"/>
              <a:gd name="T64" fmla="*/ 448 w 694"/>
              <a:gd name="T65" fmla="*/ 307 h 565"/>
              <a:gd name="T66" fmla="*/ 418 w 694"/>
              <a:gd name="T67" fmla="*/ 331 h 565"/>
              <a:gd name="T68" fmla="*/ 552 w 694"/>
              <a:gd name="T69" fmla="*/ 331 h 565"/>
              <a:gd name="T70" fmla="*/ 528 w 694"/>
              <a:gd name="T71" fmla="*/ 307 h 565"/>
              <a:gd name="T72" fmla="*/ 552 w 694"/>
              <a:gd name="T73" fmla="*/ 282 h 565"/>
              <a:gd name="T74" fmla="*/ 583 w 694"/>
              <a:gd name="T75" fmla="*/ 307 h 565"/>
              <a:gd name="T76" fmla="*/ 552 w 694"/>
              <a:gd name="T77" fmla="*/ 33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4" h="565">
                <a:moveTo>
                  <a:pt x="470" y="171"/>
                </a:moveTo>
                <a:cubicBezTo>
                  <a:pt x="478" y="171"/>
                  <a:pt x="485" y="172"/>
                  <a:pt x="493" y="172"/>
                </a:cubicBezTo>
                <a:cubicBezTo>
                  <a:pt x="472" y="74"/>
                  <a:pt x="366" y="0"/>
                  <a:pt x="246" y="0"/>
                </a:cubicBezTo>
                <a:cubicBezTo>
                  <a:pt x="111" y="0"/>
                  <a:pt x="0" y="92"/>
                  <a:pt x="0" y="209"/>
                </a:cubicBezTo>
                <a:cubicBezTo>
                  <a:pt x="0" y="276"/>
                  <a:pt x="37" y="331"/>
                  <a:pt x="99" y="374"/>
                </a:cubicBezTo>
                <a:cubicBezTo>
                  <a:pt x="74" y="448"/>
                  <a:pt x="74" y="448"/>
                  <a:pt x="74" y="448"/>
                </a:cubicBezTo>
                <a:cubicBezTo>
                  <a:pt x="160" y="405"/>
                  <a:pt x="160" y="405"/>
                  <a:pt x="160" y="405"/>
                </a:cubicBezTo>
                <a:cubicBezTo>
                  <a:pt x="191" y="411"/>
                  <a:pt x="215" y="418"/>
                  <a:pt x="246" y="418"/>
                </a:cubicBezTo>
                <a:cubicBezTo>
                  <a:pt x="253" y="418"/>
                  <a:pt x="261" y="417"/>
                  <a:pt x="269" y="417"/>
                </a:cubicBezTo>
                <a:cubicBezTo>
                  <a:pt x="264" y="400"/>
                  <a:pt x="261" y="383"/>
                  <a:pt x="261" y="365"/>
                </a:cubicBezTo>
                <a:cubicBezTo>
                  <a:pt x="261" y="258"/>
                  <a:pt x="353" y="171"/>
                  <a:pt x="470" y="171"/>
                </a:cubicBezTo>
                <a:close/>
                <a:moveTo>
                  <a:pt x="338" y="104"/>
                </a:moveTo>
                <a:cubicBezTo>
                  <a:pt x="356" y="104"/>
                  <a:pt x="368" y="117"/>
                  <a:pt x="368" y="135"/>
                </a:cubicBezTo>
                <a:cubicBezTo>
                  <a:pt x="368" y="153"/>
                  <a:pt x="356" y="166"/>
                  <a:pt x="338" y="166"/>
                </a:cubicBezTo>
                <a:cubicBezTo>
                  <a:pt x="319" y="166"/>
                  <a:pt x="301" y="153"/>
                  <a:pt x="301" y="135"/>
                </a:cubicBezTo>
                <a:cubicBezTo>
                  <a:pt x="301" y="117"/>
                  <a:pt x="319" y="104"/>
                  <a:pt x="338" y="104"/>
                </a:cubicBezTo>
                <a:close/>
                <a:moveTo>
                  <a:pt x="166" y="166"/>
                </a:moveTo>
                <a:cubicBezTo>
                  <a:pt x="148" y="166"/>
                  <a:pt x="129" y="153"/>
                  <a:pt x="129" y="135"/>
                </a:cubicBezTo>
                <a:cubicBezTo>
                  <a:pt x="129" y="117"/>
                  <a:pt x="148" y="104"/>
                  <a:pt x="166" y="104"/>
                </a:cubicBezTo>
                <a:cubicBezTo>
                  <a:pt x="184" y="104"/>
                  <a:pt x="197" y="117"/>
                  <a:pt x="197" y="135"/>
                </a:cubicBezTo>
                <a:cubicBezTo>
                  <a:pt x="197" y="153"/>
                  <a:pt x="184" y="166"/>
                  <a:pt x="166" y="166"/>
                </a:cubicBezTo>
                <a:close/>
                <a:moveTo>
                  <a:pt x="694" y="362"/>
                </a:moveTo>
                <a:cubicBezTo>
                  <a:pt x="694" y="264"/>
                  <a:pt x="595" y="184"/>
                  <a:pt x="485" y="184"/>
                </a:cubicBezTo>
                <a:cubicBezTo>
                  <a:pt x="368" y="184"/>
                  <a:pt x="277" y="264"/>
                  <a:pt x="277" y="362"/>
                </a:cubicBezTo>
                <a:cubicBezTo>
                  <a:pt x="277" y="460"/>
                  <a:pt x="368" y="540"/>
                  <a:pt x="485" y="540"/>
                </a:cubicBezTo>
                <a:cubicBezTo>
                  <a:pt x="510" y="540"/>
                  <a:pt x="534" y="534"/>
                  <a:pt x="559" y="528"/>
                </a:cubicBezTo>
                <a:cubicBezTo>
                  <a:pt x="626" y="565"/>
                  <a:pt x="626" y="565"/>
                  <a:pt x="626" y="565"/>
                </a:cubicBezTo>
                <a:cubicBezTo>
                  <a:pt x="608" y="503"/>
                  <a:pt x="608" y="503"/>
                  <a:pt x="608" y="503"/>
                </a:cubicBezTo>
                <a:cubicBezTo>
                  <a:pt x="657" y="466"/>
                  <a:pt x="694" y="418"/>
                  <a:pt x="694" y="362"/>
                </a:cubicBezTo>
                <a:close/>
                <a:moveTo>
                  <a:pt x="418" y="331"/>
                </a:moveTo>
                <a:cubicBezTo>
                  <a:pt x="405" y="331"/>
                  <a:pt x="393" y="319"/>
                  <a:pt x="393" y="307"/>
                </a:cubicBezTo>
                <a:cubicBezTo>
                  <a:pt x="393" y="295"/>
                  <a:pt x="405" y="282"/>
                  <a:pt x="418" y="282"/>
                </a:cubicBezTo>
                <a:cubicBezTo>
                  <a:pt x="436" y="282"/>
                  <a:pt x="448" y="295"/>
                  <a:pt x="448" y="307"/>
                </a:cubicBezTo>
                <a:cubicBezTo>
                  <a:pt x="448" y="319"/>
                  <a:pt x="436" y="331"/>
                  <a:pt x="418" y="331"/>
                </a:cubicBezTo>
                <a:close/>
                <a:moveTo>
                  <a:pt x="552" y="331"/>
                </a:moveTo>
                <a:cubicBezTo>
                  <a:pt x="540" y="331"/>
                  <a:pt x="528" y="319"/>
                  <a:pt x="528" y="307"/>
                </a:cubicBezTo>
                <a:cubicBezTo>
                  <a:pt x="528" y="295"/>
                  <a:pt x="540" y="282"/>
                  <a:pt x="552" y="282"/>
                </a:cubicBezTo>
                <a:cubicBezTo>
                  <a:pt x="571" y="282"/>
                  <a:pt x="583" y="295"/>
                  <a:pt x="583" y="307"/>
                </a:cubicBezTo>
                <a:cubicBezTo>
                  <a:pt x="583" y="319"/>
                  <a:pt x="571" y="331"/>
                  <a:pt x="552" y="33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4" name="椭圆 13"/>
          <p:cNvSpPr/>
          <p:nvPr/>
        </p:nvSpPr>
        <p:spPr>
          <a:xfrm>
            <a:off x="7105920"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164736"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小白白(http://dwz.cn/Wu2UP)"/>
          <p:cNvSpPr/>
          <p:nvPr/>
        </p:nvSpPr>
        <p:spPr>
          <a:xfrm>
            <a:off x="7196860" y="4387350"/>
            <a:ext cx="336281" cy="407035"/>
          </a:xfrm>
          <a:custGeom>
            <a:avLst/>
            <a:gdLst/>
            <a:ahLst/>
            <a:cxnLst>
              <a:cxn ang="0">
                <a:pos x="40563" y="133577"/>
              </a:cxn>
              <a:cxn ang="0">
                <a:pos x="47324" y="120219"/>
              </a:cxn>
              <a:cxn ang="0">
                <a:pos x="54084" y="100183"/>
              </a:cxn>
              <a:cxn ang="0">
                <a:pos x="108169" y="13358"/>
              </a:cxn>
              <a:cxn ang="0">
                <a:pos x="169013" y="0"/>
              </a:cxn>
              <a:cxn ang="0">
                <a:pos x="216337" y="13358"/>
              </a:cxn>
              <a:cxn ang="0">
                <a:pos x="277182" y="106861"/>
              </a:cxn>
              <a:cxn ang="0">
                <a:pos x="277182" y="106861"/>
              </a:cxn>
              <a:cxn ang="0">
                <a:pos x="290703" y="133577"/>
              </a:cxn>
              <a:cxn ang="0">
                <a:pos x="283942" y="146934"/>
              </a:cxn>
              <a:cxn ang="0">
                <a:pos x="283942" y="146934"/>
              </a:cxn>
              <a:cxn ang="0">
                <a:pos x="317745" y="220402"/>
              </a:cxn>
              <a:cxn ang="0">
                <a:pos x="304224" y="253796"/>
              </a:cxn>
              <a:cxn ang="0">
                <a:pos x="283942" y="227080"/>
              </a:cxn>
              <a:cxn ang="0">
                <a:pos x="283942" y="227080"/>
              </a:cxn>
              <a:cxn ang="0">
                <a:pos x="283942" y="233759"/>
              </a:cxn>
              <a:cxn ang="0">
                <a:pos x="256900" y="273832"/>
              </a:cxn>
              <a:cxn ang="0">
                <a:pos x="290703" y="293869"/>
              </a:cxn>
              <a:cxn ang="0">
                <a:pos x="290703" y="300548"/>
              </a:cxn>
              <a:cxn ang="0">
                <a:pos x="229858" y="320584"/>
              </a:cxn>
              <a:cxn ang="0">
                <a:pos x="169013" y="307226"/>
              </a:cxn>
              <a:cxn ang="0">
                <a:pos x="155492" y="307226"/>
              </a:cxn>
              <a:cxn ang="0">
                <a:pos x="101408" y="320584"/>
              </a:cxn>
              <a:cxn ang="0">
                <a:pos x="33803" y="300548"/>
              </a:cxn>
              <a:cxn ang="0">
                <a:pos x="47324" y="280511"/>
              </a:cxn>
              <a:cxn ang="0">
                <a:pos x="60845" y="273832"/>
              </a:cxn>
              <a:cxn ang="0">
                <a:pos x="60845" y="273832"/>
              </a:cxn>
              <a:cxn ang="0">
                <a:pos x="60845" y="273832"/>
              </a:cxn>
              <a:cxn ang="0">
                <a:pos x="60845" y="273832"/>
              </a:cxn>
              <a:cxn ang="0">
                <a:pos x="33803" y="227080"/>
              </a:cxn>
              <a:cxn ang="0">
                <a:pos x="27042" y="227080"/>
              </a:cxn>
              <a:cxn ang="0">
                <a:pos x="27042" y="227080"/>
              </a:cxn>
              <a:cxn ang="0">
                <a:pos x="6761" y="247117"/>
              </a:cxn>
              <a:cxn ang="0">
                <a:pos x="6761" y="247117"/>
              </a:cxn>
              <a:cxn ang="0">
                <a:pos x="0" y="247117"/>
              </a:cxn>
              <a:cxn ang="0">
                <a:pos x="0" y="227080"/>
              </a:cxn>
              <a:cxn ang="0">
                <a:pos x="40563" y="146934"/>
              </a:cxn>
              <a:cxn ang="0">
                <a:pos x="40563" y="133577"/>
              </a:cxn>
            </a:cxnLst>
            <a:rect l="0" t="0" r="0" b="0"/>
            <a:pathLst>
              <a:path w="47" h="48">
                <a:moveTo>
                  <a:pt x="6" y="20"/>
                </a:moveTo>
                <a:cubicBezTo>
                  <a:pt x="6" y="20"/>
                  <a:pt x="7" y="18"/>
                  <a:pt x="7" y="18"/>
                </a:cubicBezTo>
                <a:cubicBezTo>
                  <a:pt x="7" y="17"/>
                  <a:pt x="7" y="16"/>
                  <a:pt x="8" y="15"/>
                </a:cubicBezTo>
                <a:cubicBezTo>
                  <a:pt x="8" y="10"/>
                  <a:pt x="12" y="4"/>
                  <a:pt x="16" y="2"/>
                </a:cubicBezTo>
                <a:cubicBezTo>
                  <a:pt x="19" y="1"/>
                  <a:pt x="22" y="0"/>
                  <a:pt x="25" y="0"/>
                </a:cubicBezTo>
                <a:cubicBezTo>
                  <a:pt x="27" y="0"/>
                  <a:pt x="30" y="1"/>
                  <a:pt x="32" y="2"/>
                </a:cubicBezTo>
                <a:cubicBezTo>
                  <a:pt x="38" y="4"/>
                  <a:pt x="40" y="9"/>
                  <a:pt x="41" y="16"/>
                </a:cubicBezTo>
                <a:cubicBezTo>
                  <a:pt x="41" y="16"/>
                  <a:pt x="41" y="16"/>
                  <a:pt x="41" y="16"/>
                </a:cubicBezTo>
                <a:cubicBezTo>
                  <a:pt x="42" y="17"/>
                  <a:pt x="43" y="18"/>
                  <a:pt x="43" y="20"/>
                </a:cubicBezTo>
                <a:cubicBezTo>
                  <a:pt x="43" y="20"/>
                  <a:pt x="42" y="21"/>
                  <a:pt x="42" y="22"/>
                </a:cubicBezTo>
                <a:cubicBezTo>
                  <a:pt x="42" y="22"/>
                  <a:pt x="42" y="22"/>
                  <a:pt x="42" y="22"/>
                </a:cubicBezTo>
                <a:cubicBezTo>
                  <a:pt x="45" y="26"/>
                  <a:pt x="47" y="29"/>
                  <a:pt x="47" y="33"/>
                </a:cubicBezTo>
                <a:cubicBezTo>
                  <a:pt x="47" y="34"/>
                  <a:pt x="46" y="38"/>
                  <a:pt x="45" y="38"/>
                </a:cubicBezTo>
                <a:cubicBezTo>
                  <a:pt x="44" y="38"/>
                  <a:pt x="43" y="35"/>
                  <a:pt x="42" y="34"/>
                </a:cubicBezTo>
                <a:cubicBezTo>
                  <a:pt x="42" y="34"/>
                  <a:pt x="42" y="34"/>
                  <a:pt x="42" y="34"/>
                </a:cubicBezTo>
                <a:cubicBezTo>
                  <a:pt x="42" y="35"/>
                  <a:pt x="42" y="35"/>
                  <a:pt x="42" y="35"/>
                </a:cubicBezTo>
                <a:cubicBezTo>
                  <a:pt x="41" y="37"/>
                  <a:pt x="40" y="39"/>
                  <a:pt x="38" y="41"/>
                </a:cubicBezTo>
                <a:cubicBezTo>
                  <a:pt x="40" y="42"/>
                  <a:pt x="42" y="42"/>
                  <a:pt x="43" y="44"/>
                </a:cubicBezTo>
                <a:cubicBezTo>
                  <a:pt x="43" y="45"/>
                  <a:pt x="43" y="45"/>
                  <a:pt x="43" y="45"/>
                </a:cubicBezTo>
                <a:cubicBezTo>
                  <a:pt x="41" y="48"/>
                  <a:pt x="37" y="48"/>
                  <a:pt x="34" y="48"/>
                </a:cubicBezTo>
                <a:cubicBezTo>
                  <a:pt x="31" y="48"/>
                  <a:pt x="29" y="47"/>
                  <a:pt x="25" y="46"/>
                </a:cubicBezTo>
                <a:cubicBezTo>
                  <a:pt x="25" y="46"/>
                  <a:pt x="24" y="46"/>
                  <a:pt x="23" y="46"/>
                </a:cubicBezTo>
                <a:cubicBezTo>
                  <a:pt x="21" y="48"/>
                  <a:pt x="18" y="48"/>
                  <a:pt x="15" y="48"/>
                </a:cubicBezTo>
                <a:cubicBezTo>
                  <a:pt x="13" y="48"/>
                  <a:pt x="5" y="48"/>
                  <a:pt x="5" y="45"/>
                </a:cubicBezTo>
                <a:cubicBezTo>
                  <a:pt x="5" y="43"/>
                  <a:pt x="6" y="43"/>
                  <a:pt x="7" y="42"/>
                </a:cubicBezTo>
                <a:cubicBezTo>
                  <a:pt x="7" y="42"/>
                  <a:pt x="8" y="41"/>
                  <a:pt x="9" y="41"/>
                </a:cubicBezTo>
                <a:cubicBezTo>
                  <a:pt x="9" y="41"/>
                  <a:pt x="9" y="41"/>
                  <a:pt x="9" y="41"/>
                </a:cubicBezTo>
                <a:cubicBezTo>
                  <a:pt x="9" y="41"/>
                  <a:pt x="9" y="41"/>
                  <a:pt x="9" y="41"/>
                </a:cubicBezTo>
                <a:cubicBezTo>
                  <a:pt x="9" y="41"/>
                  <a:pt x="9" y="41"/>
                  <a:pt x="9" y="41"/>
                </a:cubicBezTo>
                <a:cubicBezTo>
                  <a:pt x="8" y="40"/>
                  <a:pt x="5" y="36"/>
                  <a:pt x="5" y="34"/>
                </a:cubicBezTo>
                <a:cubicBezTo>
                  <a:pt x="4" y="34"/>
                  <a:pt x="4" y="34"/>
                  <a:pt x="4" y="34"/>
                </a:cubicBezTo>
                <a:cubicBezTo>
                  <a:pt x="4" y="34"/>
                  <a:pt x="4" y="34"/>
                  <a:pt x="4" y="34"/>
                </a:cubicBezTo>
                <a:cubicBezTo>
                  <a:pt x="4" y="36"/>
                  <a:pt x="2" y="37"/>
                  <a:pt x="1" y="37"/>
                </a:cubicBezTo>
                <a:cubicBezTo>
                  <a:pt x="1" y="37"/>
                  <a:pt x="1" y="37"/>
                  <a:pt x="1" y="37"/>
                </a:cubicBezTo>
                <a:cubicBezTo>
                  <a:pt x="0" y="37"/>
                  <a:pt x="0" y="37"/>
                  <a:pt x="0" y="37"/>
                </a:cubicBezTo>
                <a:cubicBezTo>
                  <a:pt x="0" y="36"/>
                  <a:pt x="0" y="35"/>
                  <a:pt x="0" y="34"/>
                </a:cubicBezTo>
                <a:cubicBezTo>
                  <a:pt x="0" y="29"/>
                  <a:pt x="2" y="25"/>
                  <a:pt x="6" y="22"/>
                </a:cubicBezTo>
                <a:cubicBezTo>
                  <a:pt x="6" y="21"/>
                  <a:pt x="6" y="21"/>
                  <a:pt x="6" y="20"/>
                </a:cubicBezTo>
                <a:close/>
              </a:path>
            </a:pathLst>
          </a:custGeom>
          <a:solidFill>
            <a:schemeClr val="accent2"/>
          </a:solidFill>
          <a:ln w="9525">
            <a:noFill/>
          </a:ln>
        </p:spPr>
        <p:txBody>
          <a:bodyPr/>
          <a:lstStyle/>
          <a:p>
            <a:endParaRPr lang="zh-CN" altLang="en-US"/>
          </a:p>
        </p:txBody>
      </p:sp>
      <p:sp>
        <p:nvSpPr>
          <p:cNvPr id="17" name="Freeform 123"/>
          <p:cNvSpPr>
            <a:spLocks noEditPoints="1"/>
          </p:cNvSpPr>
          <p:nvPr/>
        </p:nvSpPr>
        <p:spPr bwMode="auto">
          <a:xfrm>
            <a:off x="8219072" y="4468146"/>
            <a:ext cx="353137" cy="281759"/>
          </a:xfrm>
          <a:custGeom>
            <a:avLst/>
            <a:gdLst>
              <a:gd name="T0" fmla="*/ 98 w 119"/>
              <a:gd name="T1" fmla="*/ 40 h 95"/>
              <a:gd name="T2" fmla="*/ 95 w 119"/>
              <a:gd name="T3" fmla="*/ 36 h 95"/>
              <a:gd name="T4" fmla="*/ 94 w 119"/>
              <a:gd name="T5" fmla="*/ 22 h 95"/>
              <a:gd name="T6" fmla="*/ 69 w 119"/>
              <a:gd name="T7" fmla="*/ 23 h 95"/>
              <a:gd name="T8" fmla="*/ 65 w 119"/>
              <a:gd name="T9" fmla="*/ 16 h 95"/>
              <a:gd name="T10" fmla="*/ 45 w 119"/>
              <a:gd name="T11" fmla="*/ 6 h 95"/>
              <a:gd name="T12" fmla="*/ 11 w 119"/>
              <a:gd name="T13" fmla="*/ 34 h 95"/>
              <a:gd name="T14" fmla="*/ 1 w 119"/>
              <a:gd name="T15" fmla="*/ 60 h 95"/>
              <a:gd name="T16" fmla="*/ 51 w 119"/>
              <a:gd name="T17" fmla="*/ 93 h 95"/>
              <a:gd name="T18" fmla="*/ 110 w 119"/>
              <a:gd name="T19" fmla="*/ 67 h 95"/>
              <a:gd name="T20" fmla="*/ 98 w 119"/>
              <a:gd name="T21" fmla="*/ 40 h 95"/>
              <a:gd name="T22" fmla="*/ 52 w 119"/>
              <a:gd name="T23" fmla="*/ 86 h 95"/>
              <a:gd name="T24" fmla="*/ 14 w 119"/>
              <a:gd name="T25" fmla="*/ 62 h 95"/>
              <a:gd name="T26" fmla="*/ 52 w 119"/>
              <a:gd name="T27" fmla="*/ 35 h 95"/>
              <a:gd name="T28" fmla="*/ 91 w 119"/>
              <a:gd name="T29" fmla="*/ 57 h 95"/>
              <a:gd name="T30" fmla="*/ 52 w 119"/>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95">
                <a:moveTo>
                  <a:pt x="98" y="40"/>
                </a:moveTo>
                <a:cubicBezTo>
                  <a:pt x="93" y="39"/>
                  <a:pt x="95" y="36"/>
                  <a:pt x="95" y="36"/>
                </a:cubicBezTo>
                <a:cubicBezTo>
                  <a:pt x="95" y="36"/>
                  <a:pt x="100" y="28"/>
                  <a:pt x="94" y="22"/>
                </a:cubicBezTo>
                <a:cubicBezTo>
                  <a:pt x="87" y="14"/>
                  <a:pt x="69" y="23"/>
                  <a:pt x="69" y="23"/>
                </a:cubicBezTo>
                <a:cubicBezTo>
                  <a:pt x="62" y="25"/>
                  <a:pt x="64" y="22"/>
                  <a:pt x="65" y="16"/>
                </a:cubicBezTo>
                <a:cubicBezTo>
                  <a:pt x="65" y="10"/>
                  <a:pt x="63" y="0"/>
                  <a:pt x="45" y="6"/>
                </a:cubicBezTo>
                <a:cubicBezTo>
                  <a:pt x="26" y="12"/>
                  <a:pt x="11" y="34"/>
                  <a:pt x="11" y="34"/>
                </a:cubicBezTo>
                <a:cubicBezTo>
                  <a:pt x="0" y="49"/>
                  <a:pt x="1" y="60"/>
                  <a:pt x="1" y="60"/>
                </a:cubicBezTo>
                <a:cubicBezTo>
                  <a:pt x="4" y="85"/>
                  <a:pt x="30" y="91"/>
                  <a:pt x="51" y="93"/>
                </a:cubicBezTo>
                <a:cubicBezTo>
                  <a:pt x="72" y="95"/>
                  <a:pt x="102" y="86"/>
                  <a:pt x="110" y="67"/>
                </a:cubicBezTo>
                <a:cubicBezTo>
                  <a:pt x="119" y="48"/>
                  <a:pt x="103" y="41"/>
                  <a:pt x="98" y="40"/>
                </a:cubicBezTo>
                <a:close/>
                <a:moveTo>
                  <a:pt x="52" y="86"/>
                </a:moveTo>
                <a:cubicBezTo>
                  <a:pt x="31" y="87"/>
                  <a:pt x="14" y="76"/>
                  <a:pt x="14" y="62"/>
                </a:cubicBezTo>
                <a:cubicBezTo>
                  <a:pt x="14" y="48"/>
                  <a:pt x="31" y="36"/>
                  <a:pt x="52" y="35"/>
                </a:cubicBezTo>
                <a:cubicBezTo>
                  <a:pt x="74" y="34"/>
                  <a:pt x="91" y="43"/>
                  <a:pt x="91" y="57"/>
                </a:cubicBezTo>
                <a:cubicBezTo>
                  <a:pt x="91" y="72"/>
                  <a:pt x="74" y="85"/>
                  <a:pt x="52" y="8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Freeform 124"/>
          <p:cNvSpPr>
            <a:spLocks noEditPoints="1"/>
          </p:cNvSpPr>
          <p:nvPr/>
        </p:nvSpPr>
        <p:spPr bwMode="auto">
          <a:xfrm>
            <a:off x="8299216" y="4592119"/>
            <a:ext cx="139002" cy="123974"/>
          </a:xfrm>
          <a:custGeom>
            <a:avLst/>
            <a:gdLst>
              <a:gd name="T0" fmla="*/ 21 w 47"/>
              <a:gd name="T1" fmla="*/ 3 h 42"/>
              <a:gd name="T2" fmla="*/ 2 w 47"/>
              <a:gd name="T3" fmla="*/ 25 h 42"/>
              <a:gd name="T4" fmla="*/ 8 w 47"/>
              <a:gd name="T5" fmla="*/ 35 h 42"/>
              <a:gd name="T6" fmla="*/ 40 w 47"/>
              <a:gd name="T7" fmla="*/ 29 h 42"/>
              <a:gd name="T8" fmla="*/ 21 w 47"/>
              <a:gd name="T9" fmla="*/ 3 h 42"/>
              <a:gd name="T10" fmla="*/ 16 w 47"/>
              <a:gd name="T11" fmla="*/ 31 h 42"/>
              <a:gd name="T12" fmla="*/ 8 w 47"/>
              <a:gd name="T13" fmla="*/ 26 h 42"/>
              <a:gd name="T14" fmla="*/ 15 w 47"/>
              <a:gd name="T15" fmla="*/ 19 h 42"/>
              <a:gd name="T16" fmla="*/ 23 w 47"/>
              <a:gd name="T17" fmla="*/ 24 h 42"/>
              <a:gd name="T18" fmla="*/ 16 w 47"/>
              <a:gd name="T19" fmla="*/ 31 h 42"/>
              <a:gd name="T20" fmla="*/ 28 w 47"/>
              <a:gd name="T21" fmla="*/ 20 h 42"/>
              <a:gd name="T22" fmla="*/ 25 w 47"/>
              <a:gd name="T23" fmla="*/ 20 h 42"/>
              <a:gd name="T24" fmla="*/ 26 w 47"/>
              <a:gd name="T25" fmla="*/ 16 h 42"/>
              <a:gd name="T26" fmla="*/ 30 w 47"/>
              <a:gd name="T27" fmla="*/ 16 h 42"/>
              <a:gd name="T28" fmla="*/ 28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1" y="3"/>
                </a:moveTo>
                <a:cubicBezTo>
                  <a:pt x="0" y="5"/>
                  <a:pt x="2" y="25"/>
                  <a:pt x="2" y="25"/>
                </a:cubicBezTo>
                <a:cubicBezTo>
                  <a:pt x="2" y="25"/>
                  <a:pt x="2" y="32"/>
                  <a:pt x="8" y="35"/>
                </a:cubicBezTo>
                <a:cubicBezTo>
                  <a:pt x="21" y="42"/>
                  <a:pt x="33" y="38"/>
                  <a:pt x="40" y="29"/>
                </a:cubicBezTo>
                <a:cubicBezTo>
                  <a:pt x="47" y="21"/>
                  <a:pt x="43" y="0"/>
                  <a:pt x="21" y="3"/>
                </a:cubicBezTo>
                <a:close/>
                <a:moveTo>
                  <a:pt x="16" y="31"/>
                </a:moveTo>
                <a:cubicBezTo>
                  <a:pt x="12" y="31"/>
                  <a:pt x="8" y="29"/>
                  <a:pt x="8" y="26"/>
                </a:cubicBezTo>
                <a:cubicBezTo>
                  <a:pt x="8" y="22"/>
                  <a:pt x="11" y="19"/>
                  <a:pt x="15" y="19"/>
                </a:cubicBezTo>
                <a:cubicBezTo>
                  <a:pt x="20" y="18"/>
                  <a:pt x="23" y="21"/>
                  <a:pt x="23" y="24"/>
                </a:cubicBezTo>
                <a:cubicBezTo>
                  <a:pt x="23" y="27"/>
                  <a:pt x="20" y="31"/>
                  <a:pt x="16" y="31"/>
                </a:cubicBezTo>
                <a:close/>
                <a:moveTo>
                  <a:pt x="28" y="20"/>
                </a:moveTo>
                <a:cubicBezTo>
                  <a:pt x="27" y="21"/>
                  <a:pt x="25" y="21"/>
                  <a:pt x="25" y="20"/>
                </a:cubicBezTo>
                <a:cubicBezTo>
                  <a:pt x="24" y="19"/>
                  <a:pt x="24" y="17"/>
                  <a:pt x="26" y="16"/>
                </a:cubicBezTo>
                <a:cubicBezTo>
                  <a:pt x="27" y="15"/>
                  <a:pt x="29" y="15"/>
                  <a:pt x="30" y="16"/>
                </a:cubicBezTo>
                <a:cubicBezTo>
                  <a:pt x="30" y="17"/>
                  <a:pt x="30" y="19"/>
                  <a:pt x="28" y="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 name="Freeform 125"/>
          <p:cNvSpPr/>
          <p:nvPr/>
        </p:nvSpPr>
        <p:spPr bwMode="auto">
          <a:xfrm>
            <a:off x="8483298" y="4479416"/>
            <a:ext cx="76388" cy="80144"/>
          </a:xfrm>
          <a:custGeom>
            <a:avLst/>
            <a:gdLst>
              <a:gd name="T0" fmla="*/ 20 w 26"/>
              <a:gd name="T1" fmla="*/ 27 h 27"/>
              <a:gd name="T2" fmla="*/ 23 w 26"/>
              <a:gd name="T3" fmla="*/ 24 h 27"/>
              <a:gd name="T4" fmla="*/ 23 w 26"/>
              <a:gd name="T5" fmla="*/ 24 h 27"/>
              <a:gd name="T6" fmla="*/ 4 w 26"/>
              <a:gd name="T7" fmla="*/ 4 h 27"/>
              <a:gd name="T8" fmla="*/ 0 w 26"/>
              <a:gd name="T9" fmla="*/ 8 h 27"/>
              <a:gd name="T10" fmla="*/ 4 w 26"/>
              <a:gd name="T11" fmla="*/ 11 h 27"/>
              <a:gd name="T12" fmla="*/ 16 w 26"/>
              <a:gd name="T13" fmla="*/ 23 h 27"/>
              <a:gd name="T14" fmla="*/ 20 w 2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0" y="27"/>
                </a:moveTo>
                <a:cubicBezTo>
                  <a:pt x="21" y="27"/>
                  <a:pt x="23" y="26"/>
                  <a:pt x="23" y="24"/>
                </a:cubicBezTo>
                <a:cubicBezTo>
                  <a:pt x="23" y="24"/>
                  <a:pt x="23" y="24"/>
                  <a:pt x="23" y="24"/>
                </a:cubicBezTo>
                <a:cubicBezTo>
                  <a:pt x="26" y="0"/>
                  <a:pt x="4" y="4"/>
                  <a:pt x="4" y="4"/>
                </a:cubicBezTo>
                <a:cubicBezTo>
                  <a:pt x="2" y="4"/>
                  <a:pt x="0" y="6"/>
                  <a:pt x="0" y="8"/>
                </a:cubicBezTo>
                <a:cubicBezTo>
                  <a:pt x="0" y="10"/>
                  <a:pt x="2" y="11"/>
                  <a:pt x="4" y="11"/>
                </a:cubicBezTo>
                <a:cubicBezTo>
                  <a:pt x="19" y="8"/>
                  <a:pt x="16" y="23"/>
                  <a:pt x="16" y="23"/>
                </a:cubicBezTo>
                <a:cubicBezTo>
                  <a:pt x="16" y="25"/>
                  <a:pt x="18" y="27"/>
                  <a:pt x="20" y="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 name="Freeform 126"/>
          <p:cNvSpPr/>
          <p:nvPr/>
        </p:nvSpPr>
        <p:spPr bwMode="auto">
          <a:xfrm>
            <a:off x="8468271" y="4431830"/>
            <a:ext cx="160289" cy="149020"/>
          </a:xfrm>
          <a:custGeom>
            <a:avLst/>
            <a:gdLst>
              <a:gd name="T0" fmla="*/ 22 w 54"/>
              <a:gd name="T1" fmla="*/ 2 h 50"/>
              <a:gd name="T2" fmla="*/ 4 w 54"/>
              <a:gd name="T3" fmla="*/ 2 h 50"/>
              <a:gd name="T4" fmla="*/ 4 w 54"/>
              <a:gd name="T5" fmla="*/ 2 h 50"/>
              <a:gd name="T6" fmla="*/ 4 w 54"/>
              <a:gd name="T7" fmla="*/ 2 h 50"/>
              <a:gd name="T8" fmla="*/ 0 w 54"/>
              <a:gd name="T9" fmla="*/ 7 h 50"/>
              <a:gd name="T10" fmla="*/ 5 w 54"/>
              <a:gd name="T11" fmla="*/ 12 h 50"/>
              <a:gd name="T12" fmla="*/ 10 w 54"/>
              <a:gd name="T13" fmla="*/ 11 h 50"/>
              <a:gd name="T14" fmla="*/ 35 w 54"/>
              <a:gd name="T15" fmla="*/ 24 h 50"/>
              <a:gd name="T16" fmla="*/ 37 w 54"/>
              <a:gd name="T17" fmla="*/ 41 h 50"/>
              <a:gd name="T18" fmla="*/ 36 w 54"/>
              <a:gd name="T19" fmla="*/ 46 h 50"/>
              <a:gd name="T20" fmla="*/ 41 w 54"/>
              <a:gd name="T21" fmla="*/ 50 h 50"/>
              <a:gd name="T22" fmla="*/ 46 w 54"/>
              <a:gd name="T23" fmla="*/ 46 h 50"/>
              <a:gd name="T24" fmla="*/ 46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7" y="1"/>
                  <a:pt x="4" y="2"/>
                </a:cubicBezTo>
                <a:cubicBezTo>
                  <a:pt x="4" y="2"/>
                  <a:pt x="4" y="2"/>
                  <a:pt x="4" y="2"/>
                </a:cubicBezTo>
                <a:cubicBezTo>
                  <a:pt x="4" y="2"/>
                  <a:pt x="4" y="2"/>
                  <a:pt x="4" y="2"/>
                </a:cubicBezTo>
                <a:cubicBezTo>
                  <a:pt x="2" y="3"/>
                  <a:pt x="0" y="5"/>
                  <a:pt x="0" y="7"/>
                </a:cubicBezTo>
                <a:cubicBezTo>
                  <a:pt x="0" y="10"/>
                  <a:pt x="2" y="12"/>
                  <a:pt x="5" y="12"/>
                </a:cubicBezTo>
                <a:cubicBezTo>
                  <a:pt x="5" y="12"/>
                  <a:pt x="8" y="12"/>
                  <a:pt x="10" y="11"/>
                </a:cubicBezTo>
                <a:cubicBezTo>
                  <a:pt x="12" y="10"/>
                  <a:pt x="27" y="11"/>
                  <a:pt x="35" y="24"/>
                </a:cubicBezTo>
                <a:cubicBezTo>
                  <a:pt x="39" y="33"/>
                  <a:pt x="37" y="40"/>
                  <a:pt x="37" y="41"/>
                </a:cubicBezTo>
                <a:cubicBezTo>
                  <a:pt x="37" y="41"/>
                  <a:pt x="36" y="43"/>
                  <a:pt x="36" y="46"/>
                </a:cubicBezTo>
                <a:cubicBezTo>
                  <a:pt x="36" y="49"/>
                  <a:pt x="38" y="50"/>
                  <a:pt x="41" y="50"/>
                </a:cubicBezTo>
                <a:cubicBezTo>
                  <a:pt x="43" y="50"/>
                  <a:pt x="45" y="50"/>
                  <a:pt x="46" y="46"/>
                </a:cubicBezTo>
                <a:cubicBezTo>
                  <a:pt x="46" y="46"/>
                  <a:pt x="46" y="46"/>
                  <a:pt x="46" y="46"/>
                </a:cubicBezTo>
                <a:cubicBezTo>
                  <a:pt x="54" y="18"/>
                  <a:pt x="36" y="5"/>
                  <a:pt x="22" y="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文本框 6"/>
          <p:cNvSpPr txBox="1"/>
          <p:nvPr/>
        </p:nvSpPr>
        <p:spPr>
          <a:xfrm>
            <a:off x="1110892" y="0"/>
            <a:ext cx="4502332" cy="6858000"/>
          </a:xfrm>
          <a:prstGeom prst="rect">
            <a:avLst/>
          </a:prstGeom>
          <a:noFill/>
        </p:spPr>
        <p:txBody>
          <a:bodyPr wrap="square" rtlCol="0" anchor="ctr">
            <a:normAutofit fontScale="92500"/>
          </a:bodyPr>
          <a:lstStyle/>
          <a:p>
            <a:pPr algn="ctr">
              <a:lnSpc>
                <a:spcPct val="150000"/>
              </a:lnSpc>
            </a:pPr>
            <a:r>
              <a:rPr lang="en-US" altLang="zh-CN" sz="36000" dirty="0">
                <a:solidFill>
                  <a:schemeClr val="tx1"/>
                </a:solidFill>
                <a:latin typeface="微软雅黑" panose="020B0503020204020204" pitchFamily="34" charset="-122"/>
                <a:ea typeface="微软雅黑" panose="020B0503020204020204" pitchFamily="34" charset="-122"/>
              </a:rPr>
              <a:t>1</a:t>
            </a:r>
          </a:p>
        </p:txBody>
      </p:sp>
      <p:sp>
        <p:nvSpPr>
          <p:cNvPr id="8" name="矩形 7"/>
          <p:cNvSpPr/>
          <p:nvPr/>
        </p:nvSpPr>
        <p:spPr>
          <a:xfrm>
            <a:off x="1769361" y="3107315"/>
            <a:ext cx="3087198" cy="89737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03618" y="3002002"/>
            <a:ext cx="3112697" cy="1107996"/>
          </a:xfrm>
          <a:prstGeom prst="rect">
            <a:avLst/>
          </a:prstGeom>
          <a:noFill/>
        </p:spPr>
        <p:txBody>
          <a:bodyPr wrap="square" rtlCol="0">
            <a:spAutoFit/>
          </a:bodyPr>
          <a:lstStyle/>
          <a:p>
            <a:r>
              <a:rPr lang="en-US" altLang="zh-CN" sz="6600" b="1" dirty="0">
                <a:solidFill>
                  <a:schemeClr val="tx1"/>
                </a:solidFill>
                <a:latin typeface="Arial Narrow" panose="020B0606020202030204" pitchFamily="34" charset="0"/>
              </a:rPr>
              <a:t>PART 01</a:t>
            </a:r>
            <a:endParaRPr lang="zh-CN" altLang="en-US" sz="6600" b="1" dirty="0">
              <a:solidFill>
                <a:schemeClr val="tx1"/>
              </a:solidFill>
              <a:latin typeface="Arial Narrow" panose="020B0606020202030204" pitchFamily="34" charset="0"/>
            </a:endParaRPr>
          </a:p>
        </p:txBody>
      </p:sp>
      <p:sp>
        <p:nvSpPr>
          <p:cNvPr id="2" name="标题 1"/>
          <p:cNvSpPr>
            <a:spLocks noGrp="1"/>
          </p:cNvSpPr>
          <p:nvPr>
            <p:ph type="title" hasCustomPrompt="1"/>
          </p:nvPr>
        </p:nvSpPr>
        <p:spPr>
          <a:xfrm>
            <a:off x="5322783" y="2029069"/>
            <a:ext cx="4084435" cy="1424356"/>
          </a:xfrm>
        </p:spPr>
        <p:txBody>
          <a:bodyPr anchor="b">
            <a:normAutofit/>
          </a:bodyPr>
          <a:lstStyle>
            <a:lvl1pPr algn="ctr">
              <a:defRPr sz="3200"/>
            </a:lvl1pPr>
          </a:lstStyle>
          <a:p>
            <a:r>
              <a:rPr lang="zh-CN" altLang="en-US" dirty="0"/>
              <a:t>单击此处编辑标题</a:t>
            </a:r>
          </a:p>
        </p:txBody>
      </p:sp>
      <p:sp>
        <p:nvSpPr>
          <p:cNvPr id="3" name="文本占位符 2"/>
          <p:cNvSpPr>
            <a:spLocks noGrp="1"/>
          </p:cNvSpPr>
          <p:nvPr>
            <p:ph type="body" idx="1"/>
          </p:nvPr>
        </p:nvSpPr>
        <p:spPr>
          <a:xfrm>
            <a:off x="5322783" y="3497997"/>
            <a:ext cx="4084435" cy="907817"/>
          </a:xfrm>
        </p:spPr>
        <p:txBody>
          <a:bodyPr>
            <a:normAutofit/>
          </a:bodyPr>
          <a:lstStyle>
            <a:lvl1pPr marL="0" indent="0" algn="ctr">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b"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
          <p:cNvSpPr/>
          <p:nvPr/>
        </p:nvSpPr>
        <p:spPr>
          <a:xfrm rot="900000">
            <a:off x="1627752" y="-351778"/>
            <a:ext cx="8991006" cy="6497831"/>
          </a:xfrm>
          <a:custGeom>
            <a:avLst/>
            <a:gdLst>
              <a:gd name="connsiteX0" fmla="*/ 5426945 w 8991006"/>
              <a:gd name="connsiteY0" fmla="*/ 0 h 6497831"/>
              <a:gd name="connsiteX1" fmla="*/ 8991006 w 8991006"/>
              <a:gd name="connsiteY1" fmla="*/ 6144936 h 6497831"/>
              <a:gd name="connsiteX2" fmla="*/ 7673985 w 8991006"/>
              <a:gd name="connsiteY2" fmla="*/ 6497831 h 6497831"/>
              <a:gd name="connsiteX3" fmla="*/ 0 w 8991006"/>
              <a:gd name="connsiteY3" fmla="*/ 6497831 h 6497831"/>
              <a:gd name="connsiteX4" fmla="*/ 3463621 w 8991006"/>
              <a:gd name="connsiteY4" fmla="*/ 526071 h 649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006" h="6497831">
                <a:moveTo>
                  <a:pt x="5426945" y="0"/>
                </a:moveTo>
                <a:lnTo>
                  <a:pt x="8991006" y="6144936"/>
                </a:lnTo>
                <a:lnTo>
                  <a:pt x="7673985" y="6497831"/>
                </a:lnTo>
                <a:lnTo>
                  <a:pt x="0" y="6497831"/>
                </a:lnTo>
                <a:lnTo>
                  <a:pt x="3463621" y="526071"/>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7" name="任意多边形 6"/>
          <p:cNvSpPr/>
          <p:nvPr/>
        </p:nvSpPr>
        <p:spPr>
          <a:xfrm rot="18900000">
            <a:off x="1448655" y="-1557643"/>
            <a:ext cx="8453764" cy="7417578"/>
          </a:xfrm>
          <a:custGeom>
            <a:avLst/>
            <a:gdLst>
              <a:gd name="connsiteX0" fmla="*/ 3560275 w 8453764"/>
              <a:gd name="connsiteY0" fmla="*/ 0 h 7417578"/>
              <a:gd name="connsiteX1" fmla="*/ 4968120 w 8453764"/>
              <a:gd name="connsiteY1" fmla="*/ 1407845 h 7417578"/>
              <a:gd name="connsiteX2" fmla="*/ 8453764 w 8453764"/>
              <a:gd name="connsiteY2" fmla="*/ 7417578 h 7417578"/>
              <a:gd name="connsiteX3" fmla="*/ 1279175 w 8453764"/>
              <a:gd name="connsiteY3" fmla="*/ 7417578 h 7417578"/>
              <a:gd name="connsiteX4" fmla="*/ 0 w 8453764"/>
              <a:gd name="connsiteY4" fmla="*/ 6138404 h 741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3764" h="7417578">
                <a:moveTo>
                  <a:pt x="3560275" y="0"/>
                </a:moveTo>
                <a:lnTo>
                  <a:pt x="4968120" y="1407845"/>
                </a:lnTo>
                <a:lnTo>
                  <a:pt x="8453764" y="7417578"/>
                </a:lnTo>
                <a:lnTo>
                  <a:pt x="1279175" y="7417578"/>
                </a:lnTo>
                <a:lnTo>
                  <a:pt x="0" y="6138404"/>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2" name="标题 1"/>
          <p:cNvSpPr>
            <a:spLocks noGrp="1"/>
          </p:cNvSpPr>
          <p:nvPr>
            <p:ph type="title" hasCustomPrompt="1"/>
          </p:nvPr>
        </p:nvSpPr>
        <p:spPr>
          <a:xfrm>
            <a:off x="2676072" y="1506991"/>
            <a:ext cx="6839857" cy="3844018"/>
          </a:xfrm>
        </p:spPr>
        <p:txBody>
          <a:bodyPr>
            <a:normAutofit/>
          </a:bodyPr>
          <a:lstStyle>
            <a:lvl1pPr algn="ctr">
              <a:defRPr sz="9600" b="1"/>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2025/5/29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2025/5/29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2025/5/29</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2025/5/29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20.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17.xml"/><Relationship Id="rId1" Type="http://schemas.openxmlformats.org/officeDocument/2006/relationships/tags" Target="../tags/tag2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24.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ags" Target="../tags/tag15.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6.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17.xml"/><Relationship Id="rId1" Type="http://schemas.openxmlformats.org/officeDocument/2006/relationships/tags" Target="../tags/tag1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custDataLst>
              <p:tags r:id="rId2"/>
            </p:custDataLst>
          </p:nvPr>
        </p:nvSpPr>
        <p:spPr>
          <a:xfrm>
            <a:off x="914400" y="1429616"/>
            <a:ext cx="10363200" cy="3004489"/>
          </a:xfrm>
        </p:spPr>
        <p:txBody>
          <a:bodyPr>
            <a:noAutofit/>
          </a:bodyPr>
          <a:lstStyle/>
          <a:p>
            <a:pPr algn="l"/>
            <a:r>
              <a:rPr lang="zh-CN" altLang="en-US"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智能闹钟</a:t>
            </a:r>
            <a:r>
              <a:rPr lang="en-US" altLang="zh-CN" sz="6000" b="1" dirty="0" err="1">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SmartAlarm</a:t>
            </a:r>
            <a:r>
              <a:rPr lang="zh-CN" altLang="en-US"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a:t>
            </a:r>
            <a:br>
              <a:rPr lang="en-US" altLang="zh-CN"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br>
            <a:r>
              <a:rPr lang="en-US" altLang="zh-CN"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              </a:t>
            </a:r>
            <a:r>
              <a:rPr lang="zh-CN" altLang="en-US"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让闹钟更懂你的睡眠</a:t>
            </a:r>
          </a:p>
        </p:txBody>
      </p:sp>
      <p:pic>
        <p:nvPicPr>
          <p:cNvPr id="11" name="图片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486923" y="4583761"/>
            <a:ext cx="588341" cy="844623"/>
          </a:xfrm>
          <a:prstGeom prst="rect">
            <a:avLst/>
          </a:prstGeom>
        </p:spPr>
      </p:pic>
    </p:spTree>
    <p:custDataLst>
      <p:tags r:id="rId1"/>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69265" y="180340"/>
            <a:ext cx="5588710"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睡眠状态的侧面判定</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35643" y="2144287"/>
            <a:ext cx="492949" cy="3193026"/>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3" name="矩形 2"/>
          <p:cNvSpPr/>
          <p:nvPr/>
        </p:nvSpPr>
        <p:spPr>
          <a:xfrm>
            <a:off x="728589" y="1914885"/>
            <a:ext cx="3275913" cy="458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4" name="矩形 3"/>
          <p:cNvSpPr/>
          <p:nvPr/>
        </p:nvSpPr>
        <p:spPr>
          <a:xfrm>
            <a:off x="728589" y="2373689"/>
            <a:ext cx="3275913" cy="3625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7" name="矩形 6"/>
          <p:cNvSpPr/>
          <p:nvPr/>
        </p:nvSpPr>
        <p:spPr>
          <a:xfrm>
            <a:off x="805314" y="1968392"/>
            <a:ext cx="1217001"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脉搏</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心率</a:t>
            </a:r>
          </a:p>
        </p:txBody>
      </p:sp>
      <p:sp>
        <p:nvSpPr>
          <p:cNvPr id="5" name="iSḻïḍê"/>
          <p:cNvSpPr/>
          <p:nvPr/>
        </p:nvSpPr>
        <p:spPr bwMode="auto">
          <a:xfrm>
            <a:off x="741713" y="2392929"/>
            <a:ext cx="3190875" cy="31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脉搏数据以脉搏传感器每</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秒采集一条，以</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分钟时间窗口将采集数据的求均值，得到脉搏数据列 </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dirty="0" err="1">
                <a:effectLst/>
                <a:latin typeface="宋体" panose="02010600030101010101" pitchFamily="2" charset="-122"/>
                <a:ea typeface="宋体" panose="02010600030101010101" pitchFamily="2" charset="-122"/>
                <a:cs typeface="Times New Roman" panose="02020603050405020304" pitchFamily="18" charset="0"/>
              </a:rPr>
              <a:t>xn</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a:t>
            </a:r>
          </a:p>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对睡眠数列进行趋势计算后得到脉搏数列</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{bn}</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，当 </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bn ≥ bn+1 ≥ bn+2</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，继续连续进行三次数列递减检验；</a:t>
            </a:r>
          </a:p>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均值数列：</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{bn}</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bn=</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xn+xn+1+xn+2</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/3</a:t>
            </a:r>
          </a:p>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趋势计算：选用</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分钟窗口作为基本分析单位可以捕捉睡眠状态的转变。</a:t>
            </a:r>
          </a:p>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如果三次均通过检验，进行偏差检验； </a:t>
            </a:r>
          </a:p>
          <a:p>
            <a:pPr marL="171450" indent="-171450">
              <a:lnSpc>
                <a:spcPct val="150000"/>
              </a:lnSpc>
              <a:buFont typeface="Wingdings" panose="05000000000000000000" pitchFamily="2" charset="2"/>
              <a:buChar char="l"/>
            </a:pP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Rn=</a:t>
            </a:r>
            <a:r>
              <a:rPr lang="en-US" altLang="zh-CN" sz="1200" dirty="0" err="1">
                <a:effectLst/>
                <a:latin typeface="宋体" panose="02010600030101010101" pitchFamily="2" charset="-122"/>
                <a:ea typeface="宋体" panose="02010600030101010101" pitchFamily="2" charset="-122"/>
                <a:cs typeface="Times New Roman" panose="02020603050405020304" pitchFamily="18" charset="0"/>
              </a:rPr>
              <a:t>Dn</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/bn</a:t>
            </a:r>
          </a:p>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如果满足 </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Rn ≤ 0.03</a:t>
            </a: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，则此时得到脉搏传感数据的均值为睡眠阈值。</a:t>
            </a:r>
          </a:p>
          <a:p>
            <a:pPr marL="171450" indent="-171450">
              <a:lnSpc>
                <a:spcPct val="150000"/>
              </a:lnSpc>
              <a:buFont typeface="Wingdings" panose="05000000000000000000" pitchFamily="2" charset="2"/>
              <a:buChar char="l"/>
            </a:pPr>
            <a:endParaRPr lang="en-US" altLang="zh-CN" sz="1200" dirty="0">
              <a:effectLst/>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endParaRPr lang="en-US" altLang="zh-CN" sz="12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 name="矩形 8"/>
          <p:cNvSpPr/>
          <p:nvPr/>
        </p:nvSpPr>
        <p:spPr>
          <a:xfrm>
            <a:off x="4130604" y="2129534"/>
            <a:ext cx="492949" cy="3193025"/>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2</a:t>
            </a:r>
            <a:endParaRPr lang="zh-CN" altLang="en-US" sz="2800" b="1" dirty="0">
              <a:solidFill>
                <a:schemeClr val="bg1"/>
              </a:solidFill>
              <a:latin typeface="+mj-ea"/>
              <a:ea typeface="+mj-ea"/>
            </a:endParaRPr>
          </a:p>
        </p:txBody>
      </p:sp>
      <p:sp>
        <p:nvSpPr>
          <p:cNvPr id="10" name="矩形 9"/>
          <p:cNvSpPr/>
          <p:nvPr/>
        </p:nvSpPr>
        <p:spPr>
          <a:xfrm>
            <a:off x="4623550" y="1900132"/>
            <a:ext cx="3309305" cy="458804"/>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11" name="矩形 10"/>
          <p:cNvSpPr/>
          <p:nvPr/>
        </p:nvSpPr>
        <p:spPr>
          <a:xfrm>
            <a:off x="4623550" y="2358936"/>
            <a:ext cx="3309305" cy="36402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13" name="矩形 12"/>
          <p:cNvSpPr/>
          <p:nvPr/>
        </p:nvSpPr>
        <p:spPr>
          <a:xfrm>
            <a:off x="4716570" y="1951859"/>
            <a:ext cx="1107996"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体动数据</a:t>
            </a:r>
          </a:p>
        </p:txBody>
      </p:sp>
      <p:sp>
        <p:nvSpPr>
          <p:cNvPr id="15" name="iSḻïḍê"/>
          <p:cNvSpPr/>
          <p:nvPr/>
        </p:nvSpPr>
        <p:spPr bwMode="auto">
          <a:xfrm>
            <a:off x="4617524" y="2373689"/>
            <a:ext cx="3190875" cy="315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rPr>
              <a:t>根据</a:t>
            </a:r>
            <a:r>
              <a:rPr lang="en-US" altLang="zh-CN" sz="1200" kern="100" dirty="0">
                <a:effectLst/>
                <a:latin typeface="宋体" panose="02010600030101010101" pitchFamily="2" charset="-122"/>
                <a:ea typeface="宋体" panose="02010600030101010101" pitchFamily="2" charset="-122"/>
              </a:rPr>
              <a:t>Webster</a:t>
            </a:r>
            <a:r>
              <a:rPr lang="zh-CN" altLang="zh-CN" sz="1200" kern="100" dirty="0">
                <a:effectLst/>
                <a:latin typeface="宋体" panose="02010600030101010101" pitchFamily="2" charset="-122"/>
                <a:ea typeface="宋体" panose="02010600030101010101" pitchFamily="2" charset="-122"/>
              </a:rPr>
              <a:t>等人基于体动信号设计的一个线性算法模型，人体活动计数量与睡眠觉醒状态的关系如下公式所示：</a:t>
            </a:r>
            <a:endParaRPr lang="en-US" altLang="zh-CN" sz="1200" kern="100" dirty="0">
              <a:effectLst/>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r>
              <a:rPr lang="en-US" altLang="zh-CN" sz="1200" kern="100" dirty="0">
                <a:effectLst/>
                <a:latin typeface="宋体" panose="02010600030101010101" pitchFamily="2" charset="-122"/>
                <a:ea typeface="宋体" panose="02010600030101010101" pitchFamily="2" charset="-122"/>
              </a:rPr>
              <a:t>D=</a:t>
            </a:r>
            <a:r>
              <a:rPr lang="zh-CN" altLang="zh-CN" sz="1200" kern="100" dirty="0">
                <a:effectLst/>
                <a:latin typeface="宋体" panose="02010600030101010101" pitchFamily="2" charset="-122"/>
                <a:ea typeface="宋体" panose="02010600030101010101" pitchFamily="2" charset="-122"/>
              </a:rPr>
              <a:t>∑</a:t>
            </a:r>
            <a:r>
              <a:rPr lang="en-US" altLang="zh-CN" sz="1200" kern="100" dirty="0" err="1">
                <a:effectLst/>
                <a:latin typeface="宋体" panose="02010600030101010101" pitchFamily="2" charset="-122"/>
                <a:ea typeface="宋体" panose="02010600030101010101" pitchFamily="2" charset="-122"/>
              </a:rPr>
              <a:t>PnAn</a:t>
            </a:r>
            <a:endParaRPr lang="en-US" altLang="zh-CN" sz="1200" kern="100" dirty="0">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rPr>
              <a:t>该公式中，</a:t>
            </a:r>
            <a:r>
              <a:rPr lang="en-US" altLang="zh-CN" sz="1200" kern="100" dirty="0">
                <a:effectLst/>
                <a:latin typeface="宋体" panose="02010600030101010101" pitchFamily="2" charset="-122"/>
                <a:ea typeface="宋体" panose="02010600030101010101" pitchFamily="2" charset="-122"/>
              </a:rPr>
              <a:t>D</a:t>
            </a:r>
            <a:r>
              <a:rPr lang="zh-CN" altLang="zh-CN" sz="1200" kern="100" dirty="0">
                <a:effectLst/>
                <a:latin typeface="宋体" panose="02010600030101010101" pitchFamily="2" charset="-122"/>
                <a:ea typeface="宋体" panose="02010600030101010101" pitchFamily="2" charset="-122"/>
              </a:rPr>
              <a:t>表示当前时间段的睡眠觉醒状态，</a:t>
            </a:r>
            <a:r>
              <a:rPr lang="en-US" altLang="zh-CN" sz="1200" kern="100" dirty="0">
                <a:effectLst/>
                <a:latin typeface="宋体" panose="02010600030101010101" pitchFamily="2" charset="-122"/>
                <a:ea typeface="宋体" panose="02010600030101010101" pitchFamily="2" charset="-122"/>
              </a:rPr>
              <a:t>D</a:t>
            </a:r>
            <a:r>
              <a:rPr lang="zh-CN" altLang="zh-CN" sz="1200" kern="100" dirty="0">
                <a:effectLst/>
                <a:latin typeface="宋体" panose="02010600030101010101" pitchFamily="2" charset="-122"/>
                <a:ea typeface="宋体" panose="02010600030101010101" pitchFamily="2" charset="-122"/>
              </a:rPr>
              <a:t>＞</a:t>
            </a:r>
            <a:r>
              <a:rPr lang="en-US" altLang="zh-CN" sz="1200" kern="100" dirty="0">
                <a:effectLst/>
                <a:latin typeface="宋体" panose="02010600030101010101" pitchFamily="2" charset="-122"/>
                <a:ea typeface="宋体" panose="02010600030101010101" pitchFamily="2" charset="-122"/>
              </a:rPr>
              <a:t>1</a:t>
            </a:r>
            <a:r>
              <a:rPr lang="zh-CN" altLang="zh-CN" sz="1200" kern="100" dirty="0">
                <a:effectLst/>
                <a:latin typeface="宋体" panose="02010600030101010101" pitchFamily="2" charset="-122"/>
                <a:ea typeface="宋体" panose="02010600030101010101" pitchFamily="2" charset="-122"/>
              </a:rPr>
              <a:t>代表觉醒，反之代表睡眠，</a:t>
            </a:r>
            <a:r>
              <a:rPr lang="en-US" altLang="zh-CN" sz="1200" kern="100" dirty="0">
                <a:effectLst/>
                <a:latin typeface="宋体" panose="02010600030101010101" pitchFamily="2" charset="-122"/>
                <a:ea typeface="宋体" panose="02010600030101010101" pitchFamily="2" charset="-122"/>
              </a:rPr>
              <a:t>An</a:t>
            </a:r>
            <a:r>
              <a:rPr lang="zh-CN" altLang="zh-CN" sz="1200" kern="100" dirty="0">
                <a:effectLst/>
                <a:latin typeface="宋体" panose="02010600030101010101" pitchFamily="2" charset="-122"/>
                <a:ea typeface="宋体" panose="02010600030101010101" pitchFamily="2" charset="-122"/>
              </a:rPr>
              <a:t>为相对于当前时间段的第</a:t>
            </a:r>
            <a:r>
              <a:rPr lang="en-US" altLang="zh-CN" sz="1200" kern="100" dirty="0">
                <a:effectLst/>
                <a:latin typeface="宋体" panose="02010600030101010101" pitchFamily="2" charset="-122"/>
                <a:ea typeface="宋体" panose="02010600030101010101" pitchFamily="2" charset="-122"/>
              </a:rPr>
              <a:t>n</a:t>
            </a:r>
            <a:r>
              <a:rPr lang="zh-CN" altLang="zh-CN" sz="1200" kern="100" dirty="0">
                <a:effectLst/>
                <a:latin typeface="宋体" panose="02010600030101010101" pitchFamily="2" charset="-122"/>
                <a:ea typeface="宋体" panose="02010600030101010101" pitchFamily="2" charset="-122"/>
              </a:rPr>
              <a:t>个时间段的活动量，</a:t>
            </a:r>
            <a:r>
              <a:rPr lang="en-US" altLang="zh-CN" sz="1200" kern="100" dirty="0" err="1">
                <a:effectLst/>
                <a:latin typeface="宋体" panose="02010600030101010101" pitchFamily="2" charset="-122"/>
                <a:ea typeface="宋体" panose="02010600030101010101" pitchFamily="2" charset="-122"/>
              </a:rPr>
              <a:t>Pn</a:t>
            </a:r>
            <a:r>
              <a:rPr lang="zh-CN" altLang="zh-CN" sz="1200" kern="100" dirty="0">
                <a:effectLst/>
                <a:latin typeface="宋体" panose="02010600030101010101" pitchFamily="2" charset="-122"/>
                <a:ea typeface="宋体" panose="02010600030101010101" pitchFamily="2" charset="-122"/>
              </a:rPr>
              <a:t>为加权值。</a:t>
            </a:r>
          </a:p>
          <a:p>
            <a:pPr marL="171450" indent="-171450">
              <a:lnSpc>
                <a:spcPct val="150000"/>
              </a:lnSpc>
              <a:buFont typeface="Wingdings" panose="05000000000000000000" pitchFamily="2" charset="2"/>
              <a:buChar char="l"/>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1636169" y="3834040"/>
            <a:ext cx="4936312" cy="233045"/>
          </a:xfrm>
          <a:prstGeom prst="rect">
            <a:avLst/>
          </a:prstGeom>
        </p:spPr>
      </p:pic>
      <p:pic>
        <p:nvPicPr>
          <p:cNvPr id="34" name="图片 33"/>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2258515" y="3826664"/>
            <a:ext cx="4951066" cy="233047"/>
          </a:xfrm>
          <a:prstGeom prst="rect">
            <a:avLst/>
          </a:prstGeom>
        </p:spPr>
      </p:pic>
      <p:sp>
        <p:nvSpPr>
          <p:cNvPr id="19" name="矩形 18">
            <a:extLst>
              <a:ext uri="{FF2B5EF4-FFF2-40B4-BE49-F238E27FC236}">
                <a16:creationId xmlns:a16="http://schemas.microsoft.com/office/drawing/2014/main" id="{0CD1874D-C19B-FC9F-B04B-8BB25C240866}"/>
              </a:ext>
            </a:extLst>
          </p:cNvPr>
          <p:cNvSpPr/>
          <p:nvPr/>
        </p:nvSpPr>
        <p:spPr>
          <a:xfrm>
            <a:off x="8100412" y="2144287"/>
            <a:ext cx="492949" cy="3193026"/>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3</a:t>
            </a:r>
            <a:endParaRPr lang="zh-CN" altLang="en-US" sz="2800" b="1" dirty="0">
              <a:solidFill>
                <a:schemeClr val="bg1"/>
              </a:solidFill>
              <a:latin typeface="+mj-ea"/>
              <a:ea typeface="+mj-ea"/>
            </a:endParaRPr>
          </a:p>
        </p:txBody>
      </p:sp>
      <p:sp>
        <p:nvSpPr>
          <p:cNvPr id="20" name="矩形 19">
            <a:extLst>
              <a:ext uri="{FF2B5EF4-FFF2-40B4-BE49-F238E27FC236}">
                <a16:creationId xmlns:a16="http://schemas.microsoft.com/office/drawing/2014/main" id="{EE6B2BCD-57F4-0DC7-B292-084558DB8E9C}"/>
              </a:ext>
            </a:extLst>
          </p:cNvPr>
          <p:cNvSpPr/>
          <p:nvPr/>
        </p:nvSpPr>
        <p:spPr>
          <a:xfrm>
            <a:off x="8593358" y="1914885"/>
            <a:ext cx="3275913" cy="458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21" name="矩形 20">
            <a:extLst>
              <a:ext uri="{FF2B5EF4-FFF2-40B4-BE49-F238E27FC236}">
                <a16:creationId xmlns:a16="http://schemas.microsoft.com/office/drawing/2014/main" id="{E6846508-784E-2BFC-BF26-349BBD0A2DF1}"/>
              </a:ext>
            </a:extLst>
          </p:cNvPr>
          <p:cNvSpPr/>
          <p:nvPr/>
        </p:nvSpPr>
        <p:spPr>
          <a:xfrm>
            <a:off x="8593358" y="2373689"/>
            <a:ext cx="3275913" cy="3625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22" name="矩形 21">
            <a:extLst>
              <a:ext uri="{FF2B5EF4-FFF2-40B4-BE49-F238E27FC236}">
                <a16:creationId xmlns:a16="http://schemas.microsoft.com/office/drawing/2014/main" id="{B88BC9DC-DF0B-AD4C-1567-33362D5E747A}"/>
              </a:ext>
            </a:extLst>
          </p:cNvPr>
          <p:cNvSpPr/>
          <p:nvPr/>
        </p:nvSpPr>
        <p:spPr>
          <a:xfrm>
            <a:off x="8638570" y="1989604"/>
            <a:ext cx="3185487"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睡融合多参数的睡眠分期算法</a:t>
            </a:r>
          </a:p>
        </p:txBody>
      </p:sp>
      <p:sp>
        <p:nvSpPr>
          <p:cNvPr id="23" name="iSḻïḍê">
            <a:extLst>
              <a:ext uri="{FF2B5EF4-FFF2-40B4-BE49-F238E27FC236}">
                <a16:creationId xmlns:a16="http://schemas.microsoft.com/office/drawing/2014/main" id="{C53256D2-E50B-BC85-D2B4-F977C3414665}"/>
              </a:ext>
            </a:extLst>
          </p:cNvPr>
          <p:cNvSpPr/>
          <p:nvPr/>
        </p:nvSpPr>
        <p:spPr bwMode="auto">
          <a:xfrm>
            <a:off x="8606482" y="2392929"/>
            <a:ext cx="3190875" cy="313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en-US" sz="1200" dirty="0">
                <a:latin typeface="宋体" panose="02010600030101010101" pitchFamily="2" charset="-122"/>
                <a:ea typeface="宋体" panose="02010600030101010101" pitchFamily="2" charset="-122"/>
                <a:cs typeface="Times New Roman" panose="02020603050405020304" pitchFamily="18" charset="0"/>
              </a:rPr>
              <a:t>将以上三种生理体征的睡眠分期算法进行融合并加入一些基于正常睡眠结构知识的简单启发方式。整体分期规则如下：</a:t>
            </a:r>
            <a:endParaRPr lang="en-US" altLang="zh-CN" sz="1200" dirty="0">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rPr>
              <a:t>前</a:t>
            </a:r>
            <a:r>
              <a:rPr lang="en-US" altLang="zh-CN" sz="1200" kern="100" dirty="0">
                <a:effectLst/>
                <a:latin typeface="宋体" panose="02010600030101010101" pitchFamily="2" charset="-122"/>
                <a:ea typeface="宋体" panose="02010600030101010101" pitchFamily="2" charset="-122"/>
              </a:rPr>
              <a:t>15</a:t>
            </a:r>
            <a:r>
              <a:rPr lang="zh-CN" altLang="zh-CN" sz="1200" kern="100" dirty="0">
                <a:effectLst/>
                <a:latin typeface="宋体" panose="02010600030101010101" pitchFamily="2" charset="-122"/>
                <a:ea typeface="宋体" panose="02010600030101010101" pitchFamily="2" charset="-122"/>
              </a:rPr>
              <a:t>分钟判别为</a:t>
            </a:r>
            <a:r>
              <a:rPr lang="en-US" altLang="zh-CN" sz="1200" kern="100" dirty="0">
                <a:effectLst/>
                <a:latin typeface="宋体" panose="02010600030101010101" pitchFamily="2" charset="-122"/>
                <a:ea typeface="宋体" panose="02010600030101010101" pitchFamily="2" charset="-122"/>
              </a:rPr>
              <a:t>WAKE</a:t>
            </a:r>
            <a:r>
              <a:rPr lang="zh-CN" altLang="zh-CN" sz="1200" kern="100" dirty="0">
                <a:effectLst/>
                <a:latin typeface="宋体" panose="02010600030101010101" pitchFamily="2" charset="-122"/>
                <a:ea typeface="宋体" panose="02010600030101010101" pitchFamily="2" charset="-122"/>
              </a:rPr>
              <a:t>期</a:t>
            </a:r>
            <a:r>
              <a:rPr lang="zh-CN" altLang="en-US" sz="1200" kern="100" dirty="0">
                <a:effectLst/>
                <a:latin typeface="宋体" panose="02010600030101010101" pitchFamily="2" charset="-122"/>
                <a:ea typeface="宋体" panose="02010600030101010101" pitchFamily="2" charset="-122"/>
              </a:rPr>
              <a:t>；</a:t>
            </a:r>
            <a:endParaRPr lang="en-US" altLang="zh-CN" sz="1200" kern="100" dirty="0">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rPr>
              <a:t>睡眠前</a:t>
            </a:r>
            <a:r>
              <a:rPr lang="en-US" altLang="zh-CN" sz="1200" kern="100" dirty="0">
                <a:effectLst/>
                <a:latin typeface="宋体" panose="02010600030101010101" pitchFamily="2" charset="-122"/>
                <a:ea typeface="宋体" panose="02010600030101010101" pitchFamily="2" charset="-122"/>
              </a:rPr>
              <a:t> 60</a:t>
            </a:r>
            <a:r>
              <a:rPr lang="zh-CN" altLang="zh-CN" sz="1200" kern="100" dirty="0">
                <a:effectLst/>
                <a:latin typeface="宋体" panose="02010600030101010101" pitchFamily="2" charset="-122"/>
                <a:ea typeface="宋体" panose="02010600030101010101" pitchFamily="2" charset="-122"/>
              </a:rPr>
              <a:t>分钟不应出现</a:t>
            </a:r>
            <a:r>
              <a:rPr lang="en-US" altLang="zh-CN" sz="1200" kern="100" dirty="0">
                <a:effectLst/>
                <a:latin typeface="宋体" panose="02010600030101010101" pitchFamily="2" charset="-122"/>
                <a:ea typeface="宋体" panose="02010600030101010101" pitchFamily="2" charset="-122"/>
              </a:rPr>
              <a:t>REM</a:t>
            </a:r>
            <a:r>
              <a:rPr lang="zh-CN" altLang="zh-CN" sz="1200" kern="100" dirty="0">
                <a:effectLst/>
                <a:latin typeface="宋体" panose="02010600030101010101" pitchFamily="2" charset="-122"/>
                <a:ea typeface="宋体" panose="02010600030101010101" pitchFamily="2" charset="-122"/>
              </a:rPr>
              <a:t>期</a:t>
            </a:r>
            <a:r>
              <a:rPr lang="en-US" altLang="zh-CN" sz="1200" kern="100" dirty="0">
                <a:effectLst/>
                <a:latin typeface="宋体" panose="02010600030101010101" pitchFamily="2" charset="-122"/>
                <a:ea typeface="宋体" panose="02010600030101010101" pitchFamily="2" charset="-122"/>
              </a:rPr>
              <a:t>;</a:t>
            </a:r>
            <a:endParaRPr lang="en-US" altLang="zh-CN" sz="1200" kern="100" dirty="0">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r>
              <a:rPr lang="en-US" altLang="zh-CN" sz="1200" kern="100" dirty="0">
                <a:effectLst/>
                <a:latin typeface="宋体" panose="02010600030101010101" pitchFamily="2" charset="-122"/>
                <a:ea typeface="宋体" panose="02010600030101010101" pitchFamily="2" charset="-122"/>
              </a:rPr>
              <a:t>WAKE</a:t>
            </a:r>
            <a:r>
              <a:rPr lang="zh-CN" altLang="zh-CN" sz="1200" kern="100" dirty="0">
                <a:effectLst/>
                <a:latin typeface="宋体" panose="02010600030101010101" pitchFamily="2" charset="-122"/>
                <a:ea typeface="宋体" panose="02010600030101010101" pitchFamily="2" charset="-122"/>
              </a:rPr>
              <a:t>期不会直接向</a:t>
            </a:r>
            <a:r>
              <a:rPr lang="en-US" altLang="zh-CN" sz="1200" kern="100" dirty="0">
                <a:effectLst/>
                <a:latin typeface="宋体" panose="02010600030101010101" pitchFamily="2" charset="-122"/>
                <a:ea typeface="宋体" panose="02010600030101010101" pitchFamily="2" charset="-122"/>
              </a:rPr>
              <a:t>REM</a:t>
            </a:r>
            <a:r>
              <a:rPr lang="zh-CN" altLang="zh-CN" sz="1200" kern="100" dirty="0">
                <a:effectLst/>
                <a:latin typeface="宋体" panose="02010600030101010101" pitchFamily="2" charset="-122"/>
                <a:ea typeface="宋体" panose="02010600030101010101" pitchFamily="2" charset="-122"/>
              </a:rPr>
              <a:t>期转换</a:t>
            </a:r>
            <a:r>
              <a:rPr lang="en-US" altLang="zh-CN" sz="1200" kern="100" dirty="0">
                <a:effectLst/>
                <a:latin typeface="宋体" panose="02010600030101010101" pitchFamily="2" charset="-122"/>
                <a:ea typeface="宋体" panose="02010600030101010101" pitchFamily="2" charset="-122"/>
              </a:rPr>
              <a:t>;</a:t>
            </a:r>
            <a:endParaRPr lang="en-US" altLang="zh-CN" sz="1200" kern="100" dirty="0">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rPr>
              <a:t>优先考虑两种算法的</a:t>
            </a:r>
            <a:r>
              <a:rPr lang="en-US" altLang="zh-CN" sz="1200" kern="100" dirty="0">
                <a:effectLst/>
                <a:latin typeface="宋体" panose="02010600030101010101" pitchFamily="2" charset="-122"/>
                <a:ea typeface="宋体" panose="02010600030101010101" pitchFamily="2" charset="-122"/>
              </a:rPr>
              <a:t>WAKE</a:t>
            </a:r>
            <a:r>
              <a:rPr lang="zh-CN" altLang="zh-CN" sz="1200" kern="100" dirty="0">
                <a:effectLst/>
                <a:latin typeface="宋体" panose="02010600030101010101" pitchFamily="2" charset="-122"/>
                <a:ea typeface="宋体" panose="02010600030101010101" pitchFamily="2" charset="-122"/>
              </a:rPr>
              <a:t>期，即在两个分期算法中，只要有其中一个出现</a:t>
            </a:r>
            <a:r>
              <a:rPr lang="en-US" altLang="zh-CN" sz="1200" kern="100" dirty="0">
                <a:effectLst/>
                <a:latin typeface="宋体" panose="02010600030101010101" pitchFamily="2" charset="-122"/>
                <a:ea typeface="宋体" panose="02010600030101010101" pitchFamily="2" charset="-122"/>
              </a:rPr>
              <a:t>WAKE</a:t>
            </a:r>
            <a:r>
              <a:rPr lang="zh-CN" altLang="zh-CN" sz="1200" kern="100" dirty="0">
                <a:effectLst/>
                <a:latin typeface="宋体" panose="02010600030101010101" pitchFamily="2" charset="-122"/>
                <a:ea typeface="宋体" panose="02010600030101010101" pitchFamily="2" charset="-122"/>
              </a:rPr>
              <a:t>期，即可认为是</a:t>
            </a:r>
            <a:r>
              <a:rPr lang="en-US" altLang="zh-CN" sz="1200" kern="100" dirty="0">
                <a:effectLst/>
                <a:latin typeface="宋体" panose="02010600030101010101" pitchFamily="2" charset="-122"/>
                <a:ea typeface="宋体" panose="02010600030101010101" pitchFamily="2" charset="-122"/>
              </a:rPr>
              <a:t>WAKE</a:t>
            </a:r>
            <a:r>
              <a:rPr lang="zh-CN" altLang="zh-CN" sz="1200" kern="100" dirty="0">
                <a:effectLst/>
                <a:latin typeface="宋体" panose="02010600030101010101" pitchFamily="2" charset="-122"/>
                <a:ea typeface="宋体" panose="02010600030101010101" pitchFamily="2" charset="-122"/>
              </a:rPr>
              <a:t>期</a:t>
            </a:r>
            <a:r>
              <a:rPr lang="zh-CN" altLang="en-US" sz="1200" kern="100" dirty="0">
                <a:effectLst/>
                <a:latin typeface="宋体" panose="02010600030101010101" pitchFamily="2" charset="-122"/>
                <a:ea typeface="宋体" panose="02010600030101010101" pitchFamily="2" charset="-122"/>
              </a:rPr>
              <a:t>；</a:t>
            </a:r>
            <a:endParaRPr lang="en-US" altLang="zh-CN" sz="1200" kern="100" dirty="0">
              <a:effectLst/>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rPr>
              <a:t>其他情况参考脉搏</a:t>
            </a:r>
            <a:r>
              <a:rPr lang="en-US" altLang="zh-CN" sz="1200" kern="100" dirty="0">
                <a:effectLst/>
                <a:latin typeface="宋体" panose="02010600030101010101" pitchFamily="2" charset="-122"/>
                <a:ea typeface="宋体" panose="02010600030101010101" pitchFamily="2" charset="-122"/>
              </a:rPr>
              <a:t>/</a:t>
            </a:r>
            <a:r>
              <a:rPr lang="zh-CN" altLang="zh-CN" sz="1200" kern="100" dirty="0">
                <a:effectLst/>
                <a:latin typeface="宋体" panose="02010600030101010101" pitchFamily="2" charset="-122"/>
                <a:ea typeface="宋体" panose="02010600030101010101" pitchFamily="2" charset="-122"/>
              </a:rPr>
              <a:t>心率分期算法</a:t>
            </a:r>
            <a:r>
              <a:rPr lang="zh-CN" altLang="en-US" sz="1200" kern="100" dirty="0">
                <a:effectLst/>
                <a:latin typeface="宋体" panose="02010600030101010101" pitchFamily="2" charset="-122"/>
                <a:ea typeface="宋体" panose="02010600030101010101" pitchFamily="2" charset="-122"/>
              </a:rPr>
              <a:t>。</a:t>
            </a:r>
            <a:endParaRPr lang="zh-CN" altLang="zh-CN" sz="1200" kern="100" dirty="0">
              <a:effectLst/>
              <a:latin typeface="宋体" panose="02010600030101010101" pitchFamily="2" charset="-122"/>
              <a:ea typeface="宋体" panose="02010600030101010101" pitchFamily="2" charset="-122"/>
            </a:endParaRPr>
          </a:p>
          <a:p>
            <a:pPr marL="171450" indent="-171450">
              <a:lnSpc>
                <a:spcPct val="150000"/>
              </a:lnSpc>
              <a:buFont typeface="Wingdings" panose="05000000000000000000" pitchFamily="2" charset="2"/>
              <a:buChar char="l"/>
            </a:pPr>
            <a:endParaRPr lang="en-US" altLang="zh-CN" sz="12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B50EE222-5328-7ABD-5C82-E2EA14BBBD38}"/>
              </a:ext>
            </a:extLst>
          </p:cNvPr>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6228605" y="3834040"/>
            <a:ext cx="4936311" cy="233047"/>
          </a:xfrm>
          <a:prstGeom prst="rect">
            <a:avLst/>
          </a:prstGeom>
        </p:spPr>
      </p:pic>
    </p:spTree>
    <p:custDataLst>
      <p:tags r:id="rId1"/>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69264" y="180340"/>
            <a:ext cx="7031147"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基于</a:t>
            </a:r>
            <a:r>
              <a:rPr lang="en-US" altLang="zh-CN" sz="4000" b="1" kern="0" dirty="0">
                <a:solidFill>
                  <a:srgbClr val="223D7B"/>
                </a:solidFill>
                <a:latin typeface="微软雅黑" panose="020B0503020204020204" pitchFamily="34" charset="-122"/>
                <a:ea typeface="微软雅黑" panose="020B0503020204020204" pitchFamily="34" charset="-122"/>
              </a:rPr>
              <a:t>ARIMA</a:t>
            </a:r>
            <a:r>
              <a:rPr lang="zh-CN" altLang="en-US" sz="4000" b="1" kern="0" dirty="0">
                <a:solidFill>
                  <a:srgbClr val="223D7B"/>
                </a:solidFill>
                <a:latin typeface="微软雅黑" panose="020B0503020204020204" pitchFamily="34" charset="-122"/>
                <a:ea typeface="微软雅黑" panose="020B0503020204020204" pitchFamily="34" charset="-122"/>
              </a:rPr>
              <a:t>模型的睡眠预测</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35643" y="2144287"/>
            <a:ext cx="492949" cy="3193026"/>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3" name="矩形 2"/>
          <p:cNvSpPr/>
          <p:nvPr/>
        </p:nvSpPr>
        <p:spPr>
          <a:xfrm>
            <a:off x="728589" y="1914885"/>
            <a:ext cx="3275913" cy="458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4" name="矩形 3"/>
          <p:cNvSpPr/>
          <p:nvPr/>
        </p:nvSpPr>
        <p:spPr>
          <a:xfrm>
            <a:off x="728589" y="2373689"/>
            <a:ext cx="3275913" cy="3625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7" name="矩形 6"/>
          <p:cNvSpPr/>
          <p:nvPr/>
        </p:nvSpPr>
        <p:spPr>
          <a:xfrm>
            <a:off x="859819" y="1968392"/>
            <a:ext cx="1107996"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分析步骤</a:t>
            </a:r>
          </a:p>
        </p:txBody>
      </p:sp>
      <p:sp>
        <p:nvSpPr>
          <p:cNvPr id="5" name="iSḻïḍê"/>
          <p:cNvSpPr/>
          <p:nvPr/>
        </p:nvSpPr>
        <p:spPr bwMode="auto">
          <a:xfrm>
            <a:off x="741713" y="2392929"/>
            <a:ext cx="3190875" cy="383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en-US" altLang="zh-CN" sz="1200" dirty="0">
                <a:solidFill>
                  <a:srgbClr val="000000"/>
                </a:solidFill>
                <a:effectLst/>
                <a:latin typeface="宋体" panose="02010600030101010101" pitchFamily="2" charset="-122"/>
                <a:ea typeface="宋体" panose="02010600030101010101" pitchFamily="2" charset="-122"/>
              </a:rPr>
              <a:t>ARIMA</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模型要求序列满足平稳性，查看</a:t>
            </a:r>
            <a:r>
              <a:rPr lang="en-US" altLang="zh-CN" sz="1200" dirty="0">
                <a:solidFill>
                  <a:srgbClr val="000000"/>
                </a:solidFill>
                <a:effectLst/>
                <a:latin typeface="宋体" panose="02010600030101010101" pitchFamily="2" charset="-122"/>
                <a:ea typeface="宋体" panose="02010600030101010101" pitchFamily="2" charset="-122"/>
              </a:rPr>
              <a:t>ADF</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检验结果，根据分析</a:t>
            </a:r>
            <a:r>
              <a:rPr lang="en-US" altLang="zh-CN" sz="1200" dirty="0">
                <a:solidFill>
                  <a:srgbClr val="000000"/>
                </a:solidFill>
                <a:effectLst/>
                <a:latin typeface="宋体" panose="02010600030101010101" pitchFamily="2" charset="-122"/>
                <a:ea typeface="宋体" panose="02010600030101010101" pitchFamily="2" charset="-122"/>
              </a:rPr>
              <a:t>t</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值，分析其是否可以显著性地拒绝序列不平稳的假设</a:t>
            </a:r>
            <a:r>
              <a:rPr lang="en-US" altLang="zh-CN" sz="1200" dirty="0">
                <a:solidFill>
                  <a:srgbClr val="000000"/>
                </a:solidFill>
                <a:effectLst/>
                <a:latin typeface="宋体" panose="02010600030101010101" pitchFamily="2" charset="-122"/>
                <a:ea typeface="宋体" panose="02010600030101010101" pitchFamily="2" charset="-122"/>
              </a:rPr>
              <a:t>(P&lt;0.05)</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2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查看差分前后数据对比图，判断是否平稳（上下波动幅度不大），同时对时间序列进行偏（自相关分析），根据截尾情况估算其</a:t>
            </a:r>
            <a:r>
              <a:rPr lang="en-US" altLang="zh-CN" sz="1200" dirty="0">
                <a:solidFill>
                  <a:srgbClr val="000000"/>
                </a:solidFill>
                <a:effectLst/>
                <a:latin typeface="宋体" panose="02010600030101010101" pitchFamily="2" charset="-122"/>
                <a:ea typeface="宋体" panose="02010600030101010101" pitchFamily="2" charset="-122"/>
              </a:rPr>
              <a:t>p</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200" dirty="0">
                <a:solidFill>
                  <a:srgbClr val="000000"/>
                </a:solidFill>
                <a:effectLst/>
                <a:latin typeface="宋体" panose="02010600030101010101" pitchFamily="2" charset="-122"/>
                <a:ea typeface="宋体" panose="02010600030101010101" pitchFamily="2" charset="-122"/>
              </a:rPr>
              <a:t>q</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值</a:t>
            </a:r>
            <a:r>
              <a:rPr lang="zh-CN" altLang="en-US"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en-US" altLang="zh-CN" sz="1200" dirty="0">
                <a:solidFill>
                  <a:srgbClr val="000000"/>
                </a:solidFill>
                <a:effectLst/>
                <a:latin typeface="宋体" panose="02010600030101010101" pitchFamily="2" charset="-122"/>
                <a:ea typeface="宋体" panose="02010600030101010101" pitchFamily="2" charset="-122"/>
              </a:rPr>
              <a:t>ARIMA</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模型要求模型残差为白噪声，查看模型检验表，根据</a:t>
            </a:r>
            <a:r>
              <a:rPr lang="en-US" altLang="zh-CN" sz="1200" dirty="0">
                <a:solidFill>
                  <a:srgbClr val="000000"/>
                </a:solidFill>
                <a:effectLst/>
                <a:latin typeface="宋体" panose="02010600030101010101" pitchFamily="2" charset="-122"/>
                <a:ea typeface="宋体" panose="02010600030101010101" pitchFamily="2" charset="-122"/>
              </a:rPr>
              <a:t>Q</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统计量的</a:t>
            </a:r>
            <a:r>
              <a:rPr lang="en-US" altLang="zh-CN" sz="1200" dirty="0">
                <a:solidFill>
                  <a:srgbClr val="000000"/>
                </a:solidFill>
                <a:effectLst/>
                <a:latin typeface="宋体" panose="02010600030101010101" pitchFamily="2" charset="-122"/>
                <a:ea typeface="宋体" panose="02010600030101010101" pitchFamily="2" charset="-122"/>
              </a:rPr>
              <a:t>P</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值</a:t>
            </a:r>
            <a:r>
              <a:rPr lang="en-US" altLang="zh-CN" sz="1200" dirty="0">
                <a:solidFill>
                  <a:srgbClr val="000000"/>
                </a:solidFill>
                <a:effectLst/>
                <a:latin typeface="宋体" panose="02010600030101010101" pitchFamily="2" charset="-122"/>
                <a:ea typeface="宋体" panose="02010600030101010101" pitchFamily="2" charset="-122"/>
              </a:rPr>
              <a:t>(P&gt;0.05)</a:t>
            </a:r>
            <a:r>
              <a:rPr lang="zh-CN" alt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对模型白噪声进行检验，得出模型公式结合时间序列分析图进行综合分析，得到向后预测的阶数结果。</a:t>
            </a:r>
            <a:br>
              <a:rPr lang="en-US" altLang="zh-CN" sz="1800" dirty="0">
                <a:solidFill>
                  <a:srgbClr val="000000"/>
                </a:solidFill>
                <a:effectLst/>
                <a:latin typeface="Times New Roman" panose="02020603050405020304" pitchFamily="18" charset="0"/>
                <a:ea typeface="等线" panose="02010600030101010101" pitchFamily="2" charset="-122"/>
              </a:rPr>
            </a:br>
            <a:endParaRPr lang="en-US" altLang="zh-CN" sz="1200" dirty="0">
              <a:effectLst/>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endParaRPr lang="en-US" altLang="zh-CN" sz="12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1636169" y="3834040"/>
            <a:ext cx="4936312" cy="233045"/>
          </a:xfrm>
          <a:prstGeom prst="rect">
            <a:avLst/>
          </a:prstGeom>
        </p:spPr>
      </p:pic>
      <p:pic>
        <p:nvPicPr>
          <p:cNvPr id="3074" name="图片 1">
            <a:extLst>
              <a:ext uri="{FF2B5EF4-FFF2-40B4-BE49-F238E27FC236}">
                <a16:creationId xmlns:a16="http://schemas.microsoft.com/office/drawing/2014/main" id="{47431C05-EFE0-7034-17AF-709D98563B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407" y="1002665"/>
            <a:ext cx="3471185" cy="293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F3043710-D92E-A054-ADF1-2FFEECD0AE67}"/>
              </a:ext>
            </a:extLst>
          </p:cNvPr>
          <p:cNvSpPr txBox="1"/>
          <p:nvPr/>
        </p:nvSpPr>
        <p:spPr>
          <a:xfrm>
            <a:off x="5350055" y="3918839"/>
            <a:ext cx="1491888"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原始数据时序图</a:t>
            </a:r>
          </a:p>
        </p:txBody>
      </p:sp>
      <p:pic>
        <p:nvPicPr>
          <p:cNvPr id="3075" name="图片 1">
            <a:extLst>
              <a:ext uri="{FF2B5EF4-FFF2-40B4-BE49-F238E27FC236}">
                <a16:creationId xmlns:a16="http://schemas.microsoft.com/office/drawing/2014/main" id="{5F821AA7-4511-C5B7-5680-6BD57C20C0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406" y="4228485"/>
            <a:ext cx="6899265" cy="232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D04C73DA-9B02-D80A-9AC1-DE88E6517246}"/>
              </a:ext>
            </a:extLst>
          </p:cNvPr>
          <p:cNvSpPr txBox="1"/>
          <p:nvPr/>
        </p:nvSpPr>
        <p:spPr>
          <a:xfrm>
            <a:off x="6805944" y="6557761"/>
            <a:ext cx="2008188"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自相关图和偏自相关图</a:t>
            </a:r>
          </a:p>
        </p:txBody>
      </p:sp>
      <p:pic>
        <p:nvPicPr>
          <p:cNvPr id="17" name="图片 16">
            <a:extLst>
              <a:ext uri="{FF2B5EF4-FFF2-40B4-BE49-F238E27FC236}">
                <a16:creationId xmlns:a16="http://schemas.microsoft.com/office/drawing/2014/main" id="{9A9CD1DC-6D42-F277-2302-12D3090CF43D}"/>
              </a:ext>
            </a:extLst>
          </p:cNvPr>
          <p:cNvPicPr>
            <a:picLocks noChangeAspect="1"/>
          </p:cNvPicPr>
          <p:nvPr/>
        </p:nvPicPr>
        <p:blipFill>
          <a:blip r:embed="rId9"/>
          <a:stretch>
            <a:fillRect/>
          </a:stretch>
        </p:blipFill>
        <p:spPr>
          <a:xfrm>
            <a:off x="7931208" y="1002665"/>
            <a:ext cx="3693821" cy="2916174"/>
          </a:xfrm>
          <a:prstGeom prst="rect">
            <a:avLst/>
          </a:prstGeom>
        </p:spPr>
      </p:pic>
      <p:sp>
        <p:nvSpPr>
          <p:cNvPr id="25" name="文本框 24">
            <a:extLst>
              <a:ext uri="{FF2B5EF4-FFF2-40B4-BE49-F238E27FC236}">
                <a16:creationId xmlns:a16="http://schemas.microsoft.com/office/drawing/2014/main" id="{B1C98D3B-3B19-2FE2-D107-C2F5C9193914}"/>
              </a:ext>
            </a:extLst>
          </p:cNvPr>
          <p:cNvSpPr txBox="1"/>
          <p:nvPr/>
        </p:nvSpPr>
        <p:spPr>
          <a:xfrm>
            <a:off x="9135017" y="3878664"/>
            <a:ext cx="1286202"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模型检测报告</a:t>
            </a:r>
          </a:p>
        </p:txBody>
      </p:sp>
    </p:spTree>
    <p:custDataLst>
      <p:tags r:id="rId1"/>
    </p:custDataLst>
    <p:extLst>
      <p:ext uri="{BB962C8B-B14F-4D97-AF65-F5344CB8AC3E}">
        <p14:creationId xmlns:p14="http://schemas.microsoft.com/office/powerpoint/2010/main" val="4141950448"/>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a:t>
            </a:r>
            <a:r>
              <a:rPr lang="en-US" sz="5400" b="1" dirty="0">
                <a:solidFill>
                  <a:schemeClr val="bg1"/>
                </a:solidFill>
                <a:latin typeface="+mj-ea"/>
                <a:ea typeface="+mj-ea"/>
              </a:rPr>
              <a:t>4</a:t>
            </a: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269286" y="2431752"/>
            <a:ext cx="4831089"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反思与展望</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383250" y="3696809"/>
            <a:ext cx="4773220" cy="357505"/>
          </a:xfrm>
        </p:spPr>
        <p:txBody>
          <a:bodyPr>
            <a:noAutofit/>
          </a:bodyPr>
          <a:lstStyle/>
          <a:p>
            <a:pPr marL="0" indent="0" algn="dist">
              <a:buNone/>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3072429"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反思与改进</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2452" y="2144287"/>
            <a:ext cx="492949" cy="3193026"/>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3" name="矩形 2"/>
          <p:cNvSpPr/>
          <p:nvPr/>
        </p:nvSpPr>
        <p:spPr>
          <a:xfrm>
            <a:off x="1725398" y="1914885"/>
            <a:ext cx="3542982" cy="458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4" name="矩形 3"/>
          <p:cNvSpPr/>
          <p:nvPr/>
        </p:nvSpPr>
        <p:spPr>
          <a:xfrm>
            <a:off x="1725398" y="2373689"/>
            <a:ext cx="3542982" cy="32220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7" name="矩形 6"/>
          <p:cNvSpPr/>
          <p:nvPr/>
        </p:nvSpPr>
        <p:spPr>
          <a:xfrm>
            <a:off x="1775150" y="2004189"/>
            <a:ext cx="1107996"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不足之处</a:t>
            </a:r>
          </a:p>
        </p:txBody>
      </p:sp>
      <p:sp>
        <p:nvSpPr>
          <p:cNvPr id="5" name="iSḻïḍê"/>
          <p:cNvSpPr/>
          <p:nvPr/>
        </p:nvSpPr>
        <p:spPr bwMode="auto">
          <a:xfrm>
            <a:off x="1908175" y="2394158"/>
            <a:ext cx="3190875" cy="214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en-US" sz="1200" dirty="0">
                <a:latin typeface="宋体" panose="02010600030101010101" pitchFamily="2" charset="-122"/>
                <a:ea typeface="宋体" panose="02010600030101010101" pitchFamily="2" charset="-122"/>
                <a:cs typeface="Times New Roman" panose="02020603050405020304" pitchFamily="18" charset="0"/>
              </a:rPr>
              <a:t>由于华为开发者平台对于数据的保密性强，我们无法获取事实监测的接口，只能从历史数据中对用户的未来的睡眠状态进行预判；</a:t>
            </a:r>
            <a:endParaRPr lang="en-US" altLang="zh-CN" sz="1200" dirty="0">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1200" dirty="0">
                <a:effectLst/>
                <a:latin typeface="宋体" panose="02010600030101010101" pitchFamily="2" charset="-122"/>
                <a:ea typeface="宋体" panose="02010600030101010101" pitchFamily="2" charset="-122"/>
                <a:cs typeface="Times New Roman" panose="02020603050405020304" pitchFamily="18" charset="0"/>
              </a:rPr>
              <a:t>前端界面美观不足，有待进一步优化</a:t>
            </a:r>
            <a:r>
              <a:rPr lang="zh-CN" altLang="en-US" sz="12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2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 name="矩形 8"/>
          <p:cNvSpPr/>
          <p:nvPr/>
        </p:nvSpPr>
        <p:spPr>
          <a:xfrm>
            <a:off x="6380922" y="2144287"/>
            <a:ext cx="492949" cy="3193025"/>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2</a:t>
            </a:r>
            <a:endParaRPr lang="zh-CN" altLang="en-US" sz="2800" b="1" dirty="0">
              <a:solidFill>
                <a:schemeClr val="bg1"/>
              </a:solidFill>
              <a:latin typeface="+mj-ea"/>
              <a:ea typeface="+mj-ea"/>
            </a:endParaRPr>
          </a:p>
        </p:txBody>
      </p:sp>
      <p:sp>
        <p:nvSpPr>
          <p:cNvPr id="10" name="矩形 9"/>
          <p:cNvSpPr/>
          <p:nvPr/>
        </p:nvSpPr>
        <p:spPr>
          <a:xfrm>
            <a:off x="6873868" y="1914885"/>
            <a:ext cx="3542982" cy="458804"/>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11" name="矩形 10"/>
          <p:cNvSpPr/>
          <p:nvPr/>
        </p:nvSpPr>
        <p:spPr>
          <a:xfrm>
            <a:off x="6873868" y="2373689"/>
            <a:ext cx="3542982" cy="32220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13" name="矩形 12"/>
          <p:cNvSpPr/>
          <p:nvPr/>
        </p:nvSpPr>
        <p:spPr>
          <a:xfrm>
            <a:off x="6923625" y="1991154"/>
            <a:ext cx="1569660"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对项目的反思</a:t>
            </a:r>
          </a:p>
        </p:txBody>
      </p:sp>
      <p:sp>
        <p:nvSpPr>
          <p:cNvPr id="15" name="iSḻïḍê"/>
          <p:cNvSpPr/>
          <p:nvPr/>
        </p:nvSpPr>
        <p:spPr bwMode="auto">
          <a:xfrm>
            <a:off x="7056120" y="2440940"/>
            <a:ext cx="3190875" cy="315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团队在项目规划和预算中未充分考虑技术挑战，导致项目进展的延迟和一些功能的限制。在项目启动前，应充分评估技术挑战，并提前寻找解决方案，以确保项目能够顺利进行</a:t>
            </a:r>
            <a:r>
              <a:rPr lang="zh-CN" altLang="en-US" sz="1200"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1200" kern="100" dirty="0">
                <a:solidFill>
                  <a:schemeClr val="tx1">
                    <a:lumMod val="85000"/>
                    <a:lumOff val="15000"/>
                  </a:schemeClr>
                </a:solidFill>
                <a:latin typeface="宋体" panose="02010600030101010101" pitchFamily="2" charset="-122"/>
                <a:ea typeface="宋体" panose="02010600030101010101" pitchFamily="2" charset="-122"/>
                <a:cs typeface="Times New Roman" panose="02020603050405020304" pitchFamily="18" charset="0"/>
              </a:rPr>
              <a:t>在未来我们将会通过深度学习进一步精确对用户睡眠状态的监测和分析，使闹钟的功能更加完善，提升用户体验。</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52755" y="3647440"/>
            <a:ext cx="4563110" cy="233045"/>
          </a:xfrm>
          <a:prstGeom prst="rect">
            <a:avLst/>
          </a:prstGeom>
        </p:spPr>
      </p:pic>
      <p:pic>
        <p:nvPicPr>
          <p:cNvPr id="34" name="图片 33"/>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702810" y="3647440"/>
            <a:ext cx="4563110" cy="233045"/>
          </a:xfrm>
          <a:prstGeom prst="rect">
            <a:avLst/>
          </a:prstGeom>
        </p:spPr>
      </p:pic>
    </p:spTree>
    <p:custDataLst>
      <p:tags r:id="rId1"/>
    </p:custDataLst>
    <p:extLst>
      <p:ext uri="{BB962C8B-B14F-4D97-AF65-F5344CB8AC3E}">
        <p14:creationId xmlns:p14="http://schemas.microsoft.com/office/powerpoint/2010/main" val="3991468565"/>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ype 30"/>
          <p:cNvPicPr>
            <a:picLocks noChangeAspect="1"/>
          </p:cNvPicPr>
          <p:nvPr/>
        </p:nvPicPr>
        <p:blipFill>
          <a:blip r:embed="rId5"/>
          <a:srcRect l="10385" t="2488" r="11053" b="15010"/>
          <a:stretch>
            <a:fillRect/>
          </a:stretch>
        </p:blipFill>
        <p:spPr>
          <a:xfrm>
            <a:off x="-38100" y="0"/>
            <a:ext cx="12194540" cy="6947535"/>
          </a:xfrm>
          <a:prstGeom prst="rect">
            <a:avLst/>
          </a:prstGeom>
        </p:spPr>
      </p:pic>
      <p:sp>
        <p:nvSpPr>
          <p:cNvPr id="14" name="标题 13"/>
          <p:cNvSpPr>
            <a:spLocks noGrp="1"/>
          </p:cNvSpPr>
          <p:nvPr>
            <p:ph type="title"/>
            <p:custDataLst>
              <p:tags r:id="rId2"/>
            </p:custDataLst>
          </p:nvPr>
        </p:nvSpPr>
        <p:spPr>
          <a:xfrm>
            <a:off x="3856990" y="3002280"/>
            <a:ext cx="4404360" cy="853440"/>
          </a:xfrm>
        </p:spPr>
        <p:txBody>
          <a:bodyPr>
            <a:noAutofit/>
          </a:bodyPr>
          <a:lstStyle/>
          <a:p>
            <a:pPr algn="dist"/>
            <a:r>
              <a:rPr lang="en-US" altLang="zh-CN" sz="75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THANKS</a:t>
            </a:r>
          </a:p>
        </p:txBody>
      </p:sp>
    </p:spTree>
    <p:custDataLst>
      <p:tags r:id="rId1"/>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6319520" y="4030980"/>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14" name="TextBox 4"/>
          <p:cNvSpPr txBox="1"/>
          <p:nvPr/>
        </p:nvSpPr>
        <p:spPr>
          <a:xfrm>
            <a:off x="7322820" y="4117975"/>
            <a:ext cx="1677670"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创新部分</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sp>
        <p:nvSpPr>
          <p:cNvPr id="22" name="任意多边形 21"/>
          <p:cNvSpPr/>
          <p:nvPr/>
        </p:nvSpPr>
        <p:spPr>
          <a:xfrm>
            <a:off x="6319520" y="2142490"/>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4" name="任意多边形 3"/>
          <p:cNvSpPr/>
          <p:nvPr/>
        </p:nvSpPr>
        <p:spPr>
          <a:xfrm>
            <a:off x="6319520" y="3086735"/>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8" name="任意多边形 7"/>
          <p:cNvSpPr/>
          <p:nvPr/>
        </p:nvSpPr>
        <p:spPr>
          <a:xfrm>
            <a:off x="6319520" y="4975225"/>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11" name="TextBox 2"/>
          <p:cNvSpPr txBox="1"/>
          <p:nvPr/>
        </p:nvSpPr>
        <p:spPr>
          <a:xfrm>
            <a:off x="1078082" y="180561"/>
            <a:ext cx="3403600" cy="706755"/>
          </a:xfrm>
          <a:prstGeom prst="rect">
            <a:avLst/>
          </a:prstGeom>
          <a:noFill/>
        </p:spPr>
        <p:txBody>
          <a:bodyPr wrap="none" rtlCol="0">
            <a:spAutoFit/>
          </a:bodyPr>
          <a:lstStyle/>
          <a:p>
            <a:pPr defTabSz="1219200"/>
            <a:r>
              <a:rPr lang="zh-CN" altLang="en-US" sz="4000" b="1" kern="0" dirty="0">
                <a:solidFill>
                  <a:srgbClr val="223D7B"/>
                </a:solidFill>
                <a:latin typeface="微软雅黑" panose="020B0503020204020204" pitchFamily="34" charset="-122"/>
                <a:ea typeface="微软雅黑" panose="020B0503020204020204" pitchFamily="34" charset="-122"/>
              </a:rPr>
              <a:t>目录 </a:t>
            </a:r>
            <a:r>
              <a:rPr lang="en-US" altLang="zh-CN" sz="3200" b="1" kern="0" dirty="0">
                <a:solidFill>
                  <a:srgbClr val="223D7B"/>
                </a:solidFill>
                <a:latin typeface="微软雅黑" panose="020B0503020204020204" pitchFamily="34" charset="-122"/>
                <a:ea typeface="微软雅黑" panose="020B0503020204020204" pitchFamily="34" charset="-122"/>
              </a:rPr>
              <a:t>/</a:t>
            </a:r>
            <a:r>
              <a:rPr lang="en-US" altLang="zh-CN" sz="4000" b="1" kern="0" dirty="0">
                <a:solidFill>
                  <a:srgbClr val="223D7B"/>
                </a:solidFill>
                <a:latin typeface="微软雅黑" panose="020B0503020204020204" pitchFamily="34" charset="-122"/>
                <a:ea typeface="微软雅黑" panose="020B0503020204020204" pitchFamily="34" charset="-122"/>
              </a:rPr>
              <a:t> </a:t>
            </a:r>
            <a:r>
              <a:rPr lang="en-US" altLang="zh-CN" sz="2400" b="1" kern="0" dirty="0">
                <a:solidFill>
                  <a:srgbClr val="223D7B"/>
                </a:solidFill>
                <a:latin typeface="微软雅黑" panose="020B0503020204020204" pitchFamily="34" charset="-122"/>
                <a:ea typeface="微软雅黑" panose="020B0503020204020204" pitchFamily="34" charset="-122"/>
              </a:rPr>
              <a:t>CONTENTS</a:t>
            </a:r>
          </a:p>
        </p:txBody>
      </p:sp>
      <p:sp>
        <p:nvSpPr>
          <p:cNvPr id="12" name="TextBox 4"/>
          <p:cNvSpPr txBox="1"/>
          <p:nvPr/>
        </p:nvSpPr>
        <p:spPr>
          <a:xfrm>
            <a:off x="7322820" y="2225675"/>
            <a:ext cx="1677670"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项目介绍</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pic>
        <p:nvPicPr>
          <p:cNvPr id="2" name="图片 1"/>
          <p:cNvPicPr>
            <a:picLocks noChangeAspect="1"/>
          </p:cNvPicPr>
          <p:nvPr/>
        </p:nvPicPr>
        <p:blipFill rotWithShape="1">
          <a:blip r:embed="rId4" cstate="hqprint">
            <a:grayscl/>
            <a:lum bright="-48000" contrast="-36000"/>
            <a:extLst>
              <a:ext uri="{BEBA8EAE-BF5A-486C-A8C5-ECC9F3942E4B}">
                <a14:imgProps xmlns:a14="http://schemas.microsoft.com/office/drawing/2010/main">
                  <a14:imgLayer r:embed="rId5">
                    <a14:imgEffect>
                      <a14:colorTemperature colorTemp="2000"/>
                    </a14:imgEffect>
                    <a14:imgEffect>
                      <a14:saturation sat="66000"/>
                    </a14:imgEffect>
                  </a14:imgLayer>
                </a14:imgProps>
              </a:ext>
            </a:extLst>
          </a:blip>
          <a:srcRect/>
          <a:stretch>
            <a:fillRect/>
          </a:stretch>
        </p:blipFill>
        <p:spPr>
          <a:xfrm rot="5400000">
            <a:off x="3618230" y="3719830"/>
            <a:ext cx="5720080" cy="327660"/>
          </a:xfrm>
          <a:prstGeom prst="rect">
            <a:avLst/>
          </a:prstGeom>
        </p:spPr>
      </p:pic>
      <p:sp>
        <p:nvSpPr>
          <p:cNvPr id="13" name="TextBox 4"/>
          <p:cNvSpPr txBox="1"/>
          <p:nvPr/>
        </p:nvSpPr>
        <p:spPr>
          <a:xfrm>
            <a:off x="7322820" y="3152775"/>
            <a:ext cx="1677670" cy="461665"/>
          </a:xfrm>
          <a:prstGeom prst="rect">
            <a:avLst/>
          </a:prstGeom>
          <a:noFill/>
        </p:spPr>
        <p:txBody>
          <a:bodyPr wrap="square" rtlCol="0">
            <a:spAutoFit/>
          </a:bodyPr>
          <a:lstStyle/>
          <a:p>
            <a:pPr algn="dist" defTabSz="1219200"/>
            <a:r>
              <a:rPr lang="zh-CN" altLang="en-US" sz="2400" b="1" kern="0" dirty="0">
                <a:solidFill>
                  <a:schemeClr val="bg1"/>
                </a:solidFill>
                <a:latin typeface="微软雅黑" panose="020B0503020204020204" pitchFamily="34" charset="-122"/>
                <a:ea typeface="微软雅黑" panose="020B0503020204020204" pitchFamily="34" charset="-122"/>
              </a:rPr>
              <a:t>项目成果  </a:t>
            </a:r>
          </a:p>
        </p:txBody>
      </p:sp>
      <p:sp>
        <p:nvSpPr>
          <p:cNvPr id="15" name="TextBox 4"/>
          <p:cNvSpPr txBox="1"/>
          <p:nvPr/>
        </p:nvSpPr>
        <p:spPr>
          <a:xfrm>
            <a:off x="7322820" y="5057775"/>
            <a:ext cx="1993118"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总结与改进</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p:cNvSpPr/>
          <p:nvPr/>
        </p:nvSpPr>
        <p:spPr>
          <a:xfrm rot="10800000" flipH="1" flipV="1">
            <a:off x="1678538" y="1843007"/>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H="1">
            <a:off x="1678538" y="2590820"/>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278380" y="2843530"/>
            <a:ext cx="1856740" cy="1014730"/>
          </a:xfrm>
          <a:prstGeom prst="rect">
            <a:avLst/>
          </a:prstGeom>
          <a:noFill/>
        </p:spPr>
        <p:txBody>
          <a:bodyPr wrap="square" rtlCol="0">
            <a:spAutoFit/>
          </a:bodyPr>
          <a:lstStyle/>
          <a:p>
            <a:r>
              <a:rPr lang="zh-CN" altLang="en-US" sz="6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6000" b="1" dirty="0">
              <a:solidFill>
                <a:schemeClr val="bg1"/>
              </a:solidFill>
              <a:latin typeface="+mj-ea"/>
              <a:ea typeface="+mj-ea"/>
            </a:endParaRPr>
          </a:p>
        </p:txBody>
      </p:sp>
    </p:spTree>
    <p:custDataLst>
      <p:tags r:id="rId1"/>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01</a:t>
            </a:r>
            <a:endParaRPr lang="zh-CN" altLang="en-US" sz="5400" b="1" dirty="0">
              <a:solidFill>
                <a:schemeClr val="bg1"/>
              </a:solidFill>
              <a:latin typeface="+mj-ea"/>
              <a:ea typeface="+mj-ea"/>
            </a:endParaRP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项目介绍</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672455" y="3700145"/>
            <a:ext cx="3879215" cy="357505"/>
          </a:xfrm>
        </p:spPr>
        <p:txBody>
          <a:bodyPr>
            <a:noAutofit/>
          </a:bodyPr>
          <a:lstStyle/>
          <a:p>
            <a:pPr marL="0" indent="0" algn="dist">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项目简介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预期成果 </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Type 30"/>
          <p:cNvPicPr>
            <a:picLocks noChangeAspect="1"/>
          </p:cNvPicPr>
          <p:nvPr/>
        </p:nvPicPr>
        <p:blipFill>
          <a:blip r:embed="rId3"/>
          <a:srcRect l="10385" t="2488" r="11053" b="15010"/>
          <a:stretch>
            <a:fillRect/>
          </a:stretch>
        </p:blipFill>
        <p:spPr>
          <a:xfrm>
            <a:off x="555625" y="1340485"/>
            <a:ext cx="11221720" cy="5517515"/>
          </a:xfrm>
          <a:prstGeom prst="rect">
            <a:avLst/>
          </a:prstGeom>
        </p:spPr>
      </p:pic>
      <p:sp>
        <p:nvSpPr>
          <p:cNvPr id="5" name="文本框 4"/>
          <p:cNvSpPr txBox="1"/>
          <p:nvPr/>
        </p:nvSpPr>
        <p:spPr>
          <a:xfrm>
            <a:off x="2611166" y="2573538"/>
            <a:ext cx="7024370" cy="2893293"/>
          </a:xfrm>
          <a:prstGeom prst="rect">
            <a:avLst/>
          </a:prstGeom>
          <a:noFill/>
        </p:spPr>
        <p:txBody>
          <a:bodyPr wrap="square" rtlCol="0">
            <a:spAutoFit/>
          </a:bodyPr>
          <a:lstStyle/>
          <a:p>
            <a:pPr indent="457200" algn="just" fontAlgn="auto">
              <a:lnSpc>
                <a:spcPct val="170000"/>
              </a:lnSpc>
              <a:spcBef>
                <a:spcPts val="0"/>
              </a:spcBef>
              <a:spcAft>
                <a:spcPts val="0"/>
              </a:spcAft>
            </a:pP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本项目开发一款</a:t>
            </a:r>
            <a:r>
              <a:rPr lang="zh-CN" altLang="en-US" sz="2200" b="1" dirty="0">
                <a:solidFill>
                  <a:srgbClr val="808080"/>
                </a:solidFill>
                <a:latin typeface="华文仿宋" panose="02010600040101010101" pitchFamily="2" charset="-122"/>
                <a:ea typeface="华文仿宋" panose="02010600040101010101" pitchFamily="2" charset="-122"/>
                <a:cs typeface="宋体" pitchFamily="34" charset="-120"/>
              </a:rPr>
              <a:t>基于</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HarmonyOS</a:t>
            </a:r>
            <a:r>
              <a:rPr lang="zh-CN" altLang="en-US" sz="2200" b="1" dirty="0">
                <a:solidFill>
                  <a:srgbClr val="808080"/>
                </a:solidFill>
                <a:latin typeface="华文仿宋" panose="02010600040101010101" pitchFamily="2" charset="-122"/>
                <a:ea typeface="华文仿宋" panose="02010600040101010101" pitchFamily="2" charset="-122"/>
                <a:cs typeface="宋体" pitchFamily="34" charset="-120"/>
              </a:rPr>
              <a:t>平台的</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智能闹钟app，安装于智能手表</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手环中，可依据用户的睡眠状态（包括深度</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浅度睡眠、睡眠周期、心率、翻身次数</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频率、体温等指标</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智能地为用户设置闹钟，以提升人们的睡眠质量</a:t>
            </a:r>
            <a:r>
              <a:rPr lang="en-US" altLang="zh-CN" sz="2200" b="1" dirty="0">
                <a:solidFill>
                  <a:srgbClr val="808080"/>
                </a:solidFill>
                <a:latin typeface="微软雅黑" panose="020B0503020204020204" pitchFamily="34" charset="-122"/>
                <a:ea typeface="微软雅黑" panose="020B0503020204020204" pitchFamily="34" charset="-122"/>
                <a:cs typeface="宋体" pitchFamily="34" charset="-120"/>
              </a:rPr>
              <a:t>。</a:t>
            </a:r>
            <a:endParaRPr lang="zh-CN" altLang="en-US" sz="22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2"/>
          <p:cNvSpPr txBox="1"/>
          <p:nvPr/>
        </p:nvSpPr>
        <p:spPr>
          <a:xfrm>
            <a:off x="1078082" y="180561"/>
            <a:ext cx="2236510" cy="707886"/>
          </a:xfrm>
          <a:prstGeom prst="rect">
            <a:avLst/>
          </a:prstGeom>
          <a:noFill/>
        </p:spPr>
        <p:txBody>
          <a:bodyPr wrap="none" rtlCol="0">
            <a:spAutoFit/>
          </a:bodyPr>
          <a:lstStyle/>
          <a:p>
            <a:pPr defTabSz="1219200"/>
            <a:r>
              <a:rPr lang="zh-CN" altLang="en-US" sz="4000" b="1" kern="0" dirty="0">
                <a:solidFill>
                  <a:srgbClr val="223D7B"/>
                </a:solidFill>
                <a:latin typeface="微软雅黑" panose="020B0503020204020204" pitchFamily="34" charset="-122"/>
                <a:ea typeface="微软雅黑" panose="020B0503020204020204" pitchFamily="34" charset="-122"/>
              </a:rPr>
              <a:t>项目简介</a:t>
            </a:r>
            <a:endParaRPr lang="zh-CN" sz="24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65375" y="2445385"/>
            <a:ext cx="7803515" cy="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92848" y="5408108"/>
            <a:ext cx="7803515" cy="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22195" y="2476500"/>
            <a:ext cx="0" cy="306000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170795" y="2460625"/>
            <a:ext cx="0" cy="288000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572250" y="2397125"/>
            <a:ext cx="360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4" name="矩形 23"/>
          <p:cNvSpPr/>
          <p:nvPr/>
        </p:nvSpPr>
        <p:spPr>
          <a:xfrm>
            <a:off x="2273935" y="5487670"/>
            <a:ext cx="3648075"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pic>
        <p:nvPicPr>
          <p:cNvPr id="2" name="图片 1" descr="图片111"/>
          <p:cNvPicPr>
            <a:picLocks noChangeAspect="1"/>
          </p:cNvPicPr>
          <p:nvPr/>
        </p:nvPicPr>
        <p:blipFill>
          <a:blip r:embed="rId5"/>
          <a:srcRect l="41976" b="51517"/>
          <a:stretch>
            <a:fillRect/>
          </a:stretch>
        </p:blipFill>
        <p:spPr>
          <a:xfrm>
            <a:off x="1561465" y="1839595"/>
            <a:ext cx="1170940" cy="1075690"/>
          </a:xfrm>
          <a:prstGeom prst="rect">
            <a:avLst/>
          </a:prstGeom>
        </p:spPr>
      </p:pic>
      <p:pic>
        <p:nvPicPr>
          <p:cNvPr id="3" name="图片 2" descr="图片122"/>
          <p:cNvPicPr>
            <a:picLocks noChangeAspect="1"/>
          </p:cNvPicPr>
          <p:nvPr/>
        </p:nvPicPr>
        <p:blipFill>
          <a:blip r:embed="rId6"/>
          <a:srcRect r="46721" b="55953"/>
          <a:stretch>
            <a:fillRect/>
          </a:stretch>
        </p:blipFill>
        <p:spPr>
          <a:xfrm>
            <a:off x="9875520" y="5141595"/>
            <a:ext cx="1078230" cy="977265"/>
          </a:xfrm>
          <a:prstGeom prst="rect">
            <a:avLst/>
          </a:prstGeom>
        </p:spPr>
      </p:pic>
      <p:sp>
        <p:nvSpPr>
          <p:cNvPr id="7" name="矩形 6"/>
          <p:cNvSpPr/>
          <p:nvPr/>
        </p:nvSpPr>
        <p:spPr>
          <a:xfrm rot="16200000">
            <a:off x="9804855" y="2708730"/>
            <a:ext cx="72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10" name="矩形 9"/>
          <p:cNvSpPr/>
          <p:nvPr/>
        </p:nvSpPr>
        <p:spPr>
          <a:xfrm rot="16200000">
            <a:off x="1962605" y="5079185"/>
            <a:ext cx="72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Tree>
    <p:custDataLst>
      <p:tags r:id="rId1"/>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a:t>
            </a:r>
            <a:r>
              <a:rPr lang="en-US" sz="5400" b="1" dirty="0">
                <a:solidFill>
                  <a:schemeClr val="bg1"/>
                </a:solidFill>
                <a:latin typeface="+mj-ea"/>
                <a:ea typeface="+mj-ea"/>
              </a:rPr>
              <a:t>2</a:t>
            </a: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项目成果</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672455" y="3700145"/>
            <a:ext cx="3879215" cy="357505"/>
          </a:xfrm>
        </p:spPr>
        <p:txBody>
          <a:bodyPr>
            <a:noAutofit/>
          </a:bodyPr>
          <a:lstStyle/>
          <a:p>
            <a:pPr marL="0" indent="0" algn="dist">
              <a:buNone/>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项目成果</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2452" y="2144287"/>
            <a:ext cx="1298601" cy="3336078"/>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4" name="矩形 3"/>
          <p:cNvSpPr/>
          <p:nvPr/>
        </p:nvSpPr>
        <p:spPr>
          <a:xfrm>
            <a:off x="1712277" y="1882925"/>
            <a:ext cx="9333463" cy="4066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5" name="iSḻïḍê"/>
          <p:cNvSpPr/>
          <p:nvPr/>
        </p:nvSpPr>
        <p:spPr bwMode="auto">
          <a:xfrm>
            <a:off x="1945323" y="2012862"/>
            <a:ext cx="8405889" cy="28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8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在</a:t>
            </a:r>
            <a:r>
              <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rPr>
              <a:t>华为智能手表上开发了一款闹钟</a:t>
            </a:r>
            <a:r>
              <a:rPr lang="en-US" altLang="zh-CN" sz="1800" kern="100" dirty="0">
                <a:effectLst/>
                <a:latin typeface="仿宋" panose="02010609060101010101" pitchFamily="49" charset="-122"/>
                <a:ea typeface="仿宋" panose="02010609060101010101" pitchFamily="49" charset="-122"/>
                <a:cs typeface="Times New Roman" panose="02020603050405020304" pitchFamily="18" charset="0"/>
              </a:rPr>
              <a:t>app</a:t>
            </a:r>
            <a:r>
              <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endParaRPr lang="en-US" altLang="zh-CN" sz="9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52755" y="3647440"/>
            <a:ext cx="4563110" cy="233045"/>
          </a:xfrm>
          <a:prstGeom prst="rect">
            <a:avLst/>
          </a:prstGeom>
        </p:spPr>
      </p:pic>
      <p:pic>
        <p:nvPicPr>
          <p:cNvPr id="19" name="图片 18">
            <a:extLst>
              <a:ext uri="{FF2B5EF4-FFF2-40B4-BE49-F238E27FC236}">
                <a16:creationId xmlns:a16="http://schemas.microsoft.com/office/drawing/2014/main" id="{71FF5D5F-5AD6-9863-EA2D-64AE59ABC9C5}"/>
              </a:ext>
            </a:extLst>
          </p:cNvPr>
          <p:cNvPicPr>
            <a:picLocks noChangeAspect="1"/>
          </p:cNvPicPr>
          <p:nvPr/>
        </p:nvPicPr>
        <p:blipFill>
          <a:blip r:embed="rId7"/>
          <a:stretch>
            <a:fillRect/>
          </a:stretch>
        </p:blipFill>
        <p:spPr>
          <a:xfrm>
            <a:off x="3172969" y="2718556"/>
            <a:ext cx="3550042" cy="2249131"/>
          </a:xfrm>
          <a:prstGeom prst="rect">
            <a:avLst/>
          </a:prstGeom>
        </p:spPr>
      </p:pic>
      <p:pic>
        <p:nvPicPr>
          <p:cNvPr id="21" name="图片 20">
            <a:extLst>
              <a:ext uri="{FF2B5EF4-FFF2-40B4-BE49-F238E27FC236}">
                <a16:creationId xmlns:a16="http://schemas.microsoft.com/office/drawing/2014/main" id="{8B0066F2-9D11-0F47-92CB-FC4AD5F26FF1}"/>
              </a:ext>
            </a:extLst>
          </p:cNvPr>
          <p:cNvPicPr>
            <a:picLocks noChangeAspect="1"/>
          </p:cNvPicPr>
          <p:nvPr/>
        </p:nvPicPr>
        <p:blipFill>
          <a:blip r:embed="rId8"/>
          <a:stretch>
            <a:fillRect/>
          </a:stretch>
        </p:blipFill>
        <p:spPr>
          <a:xfrm>
            <a:off x="6723011" y="1882926"/>
            <a:ext cx="3328129" cy="1960195"/>
          </a:xfrm>
          <a:prstGeom prst="rect">
            <a:avLst/>
          </a:prstGeom>
        </p:spPr>
      </p:pic>
      <p:pic>
        <p:nvPicPr>
          <p:cNvPr id="23" name="图片 22">
            <a:extLst>
              <a:ext uri="{FF2B5EF4-FFF2-40B4-BE49-F238E27FC236}">
                <a16:creationId xmlns:a16="http://schemas.microsoft.com/office/drawing/2014/main" id="{C3D80153-AD2C-B52D-3223-3BDF242DB36F}"/>
              </a:ext>
            </a:extLst>
          </p:cNvPr>
          <p:cNvPicPr>
            <a:picLocks noChangeAspect="1"/>
          </p:cNvPicPr>
          <p:nvPr/>
        </p:nvPicPr>
        <p:blipFill>
          <a:blip r:embed="rId9"/>
          <a:stretch>
            <a:fillRect/>
          </a:stretch>
        </p:blipFill>
        <p:spPr>
          <a:xfrm>
            <a:off x="6723011" y="3845372"/>
            <a:ext cx="3328129" cy="2101692"/>
          </a:xfrm>
          <a:prstGeom prst="rect">
            <a:avLst/>
          </a:prstGeom>
        </p:spPr>
      </p:pic>
    </p:spTree>
    <p:custDataLst>
      <p:tags r:id="rId1"/>
    </p:custDataLst>
    <p:extLst>
      <p:ext uri="{BB962C8B-B14F-4D97-AF65-F5344CB8AC3E}">
        <p14:creationId xmlns:p14="http://schemas.microsoft.com/office/powerpoint/2010/main" val="2263105872"/>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项目成果</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2452" y="2144287"/>
            <a:ext cx="1298601" cy="3336078"/>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4" name="矩形 3"/>
          <p:cNvSpPr/>
          <p:nvPr/>
        </p:nvSpPr>
        <p:spPr>
          <a:xfrm>
            <a:off x="1712277" y="1882925"/>
            <a:ext cx="9333463" cy="4066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5" name="iSḻïḍê"/>
          <p:cNvSpPr/>
          <p:nvPr/>
        </p:nvSpPr>
        <p:spPr bwMode="auto">
          <a:xfrm>
            <a:off x="1945323" y="2012862"/>
            <a:ext cx="8405889" cy="28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rPr>
              <a:t>使用现有的心率指标等进行对用户睡眠状态的</a:t>
            </a:r>
            <a:r>
              <a:rPr lang="zh-CN" altLang="en-US" sz="1800" kern="100" dirty="0">
                <a:effectLst/>
                <a:latin typeface="仿宋" panose="02010609060101010101" pitchFamily="49" charset="-122"/>
                <a:ea typeface="仿宋" panose="02010609060101010101" pitchFamily="49" charset="-122"/>
                <a:cs typeface="Times New Roman" panose="02020603050405020304" pitchFamily="18" charset="0"/>
              </a:rPr>
              <a:t>判定</a:t>
            </a:r>
            <a:r>
              <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rPr>
              <a:t>，并与官方给出的睡眠数据进行比对</a:t>
            </a:r>
            <a:r>
              <a:rPr lang="zh-CN" altLang="en-US" sz="1800" kern="100" dirty="0">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a:latin typeface="仿宋" panose="02010609060101010101" pitchFamily="49" charset="-122"/>
              <a:ea typeface="仿宋" panose="02010609060101010101" pitchFamily="49" charset="-122"/>
              <a:cs typeface="Times New Roman" panose="02020603050405020304" pitchFamily="18" charset="0"/>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52755" y="3647440"/>
            <a:ext cx="4563110" cy="233045"/>
          </a:xfrm>
          <a:prstGeom prst="rect">
            <a:avLst/>
          </a:prstGeom>
        </p:spPr>
      </p:pic>
      <p:sp>
        <p:nvSpPr>
          <p:cNvPr id="3" name="文本框 2">
            <a:extLst>
              <a:ext uri="{FF2B5EF4-FFF2-40B4-BE49-F238E27FC236}">
                <a16:creationId xmlns:a16="http://schemas.microsoft.com/office/drawing/2014/main" id="{A2EB8E71-F213-6337-698D-816D60443666}"/>
              </a:ext>
            </a:extLst>
          </p:cNvPr>
          <p:cNvSpPr txBox="1"/>
          <p:nvPr/>
        </p:nvSpPr>
        <p:spPr>
          <a:xfrm>
            <a:off x="6451565" y="3114346"/>
            <a:ext cx="3899647" cy="1600438"/>
          </a:xfrm>
          <a:prstGeom prst="rect">
            <a:avLst/>
          </a:prstGeom>
          <a:noFill/>
        </p:spPr>
        <p:txBody>
          <a:bodyPr wrap="square" rtlCol="0">
            <a:spAutoFit/>
          </a:bodyPr>
          <a:lstStyle/>
          <a:p>
            <a:r>
              <a:rPr lang="en-US" altLang="zh-CN" dirty="0"/>
              <a:t>•</a:t>
            </a:r>
            <a:r>
              <a:rPr lang="zh-CN" altLang="en-US" dirty="0"/>
              <a:t>体动数据</a:t>
            </a:r>
            <a:endParaRPr lang="en-US" altLang="zh-CN" dirty="0"/>
          </a:p>
          <a:p>
            <a:r>
              <a:rPr lang="zh-CN" altLang="zh-CN" sz="1600" kern="100" dirty="0">
                <a:effectLst/>
                <a:latin typeface="仿宋" panose="02010609060101010101" pitchFamily="49" charset="-122"/>
                <a:ea typeface="仿宋" panose="02010609060101010101" pitchFamily="49" charset="-122"/>
                <a:cs typeface="Times New Roman" panose="02020603050405020304" pitchFamily="18" charset="0"/>
              </a:rPr>
              <a:t>肢体运动量与睡眠状态之间并不存在直接的关系</a:t>
            </a:r>
            <a:r>
              <a:rPr lang="en-US" altLang="zh-CN" sz="1600" kern="100" dirty="0">
                <a:effectLst/>
                <a:latin typeface="仿宋" panose="02010609060101010101" pitchFamily="49" charset="-122"/>
                <a:ea typeface="仿宋" panose="02010609060101010101" pitchFamily="49" charset="-122"/>
                <a:cs typeface="Times New Roman" panose="02020603050405020304" pitchFamily="18" charset="0"/>
              </a:rPr>
              <a:t>(</a:t>
            </a:r>
            <a:r>
              <a:rPr lang="en-US" altLang="zh-CN" sz="1600" kern="100" dirty="0">
                <a:effectLst/>
                <a:latin typeface="仿宋" panose="02010609060101010101" pitchFamily="49" charset="-122"/>
                <a:ea typeface="仿宋" panose="02010609060101010101" pitchFamily="49" charset="-122"/>
              </a:rPr>
              <a:t>Webster, 2017</a:t>
            </a:r>
            <a:r>
              <a:rPr lang="en-US" altLang="zh-CN" sz="1600" kern="100" dirty="0">
                <a:effectLst/>
                <a:latin typeface="仿宋" panose="02010609060101010101" pitchFamily="49" charset="-122"/>
                <a:ea typeface="仿宋" panose="02010609060101010101" pitchFamily="49" charset="-122"/>
                <a:cs typeface="Times New Roman" panose="02020603050405020304" pitchFamily="18" charset="0"/>
              </a:rPr>
              <a:t>)</a:t>
            </a:r>
            <a:r>
              <a:rPr lang="zh-CN" altLang="zh-CN" sz="1600" kern="100" dirty="0">
                <a:effectLst/>
                <a:latin typeface="仿宋" panose="02010609060101010101" pitchFamily="49" charset="-122"/>
                <a:ea typeface="仿宋" panose="02010609060101010101" pitchFamily="49" charset="-122"/>
                <a:cs typeface="Times New Roman" panose="02020603050405020304" pitchFamily="18" charset="0"/>
              </a:rPr>
              <a:t>，但是可以利用持续测量肢体的运动量推算出睡眠</a:t>
            </a:r>
            <a:r>
              <a:rPr lang="en-US" altLang="zh-CN" sz="1600" kern="100" dirty="0">
                <a:effectLst/>
                <a:latin typeface="仿宋" panose="02010609060101010101" pitchFamily="49" charset="-122"/>
                <a:ea typeface="仿宋" panose="02010609060101010101" pitchFamily="49" charset="-122"/>
                <a:cs typeface="Times New Roman" panose="02020603050405020304" pitchFamily="18" charset="0"/>
              </a:rPr>
              <a:t>-</a:t>
            </a:r>
            <a:r>
              <a:rPr lang="zh-CN" altLang="zh-CN" sz="1600" kern="100" dirty="0">
                <a:effectLst/>
                <a:latin typeface="仿宋" panose="02010609060101010101" pitchFamily="49" charset="-122"/>
                <a:ea typeface="仿宋" panose="02010609060101010101" pitchFamily="49" charset="-122"/>
                <a:cs typeface="Times New Roman" panose="02020603050405020304" pitchFamily="18" charset="0"/>
              </a:rPr>
              <a:t>觉醒周期</a:t>
            </a:r>
            <a:r>
              <a:rPr lang="en-US" altLang="zh-CN" sz="1600" kern="100" dirty="0">
                <a:effectLst/>
                <a:latin typeface="仿宋" panose="02010609060101010101" pitchFamily="49" charset="-122"/>
                <a:ea typeface="仿宋" panose="02010609060101010101" pitchFamily="49" charset="-122"/>
                <a:cs typeface="Times New Roman" panose="02020603050405020304" pitchFamily="18" charset="0"/>
              </a:rPr>
              <a:t>,</a:t>
            </a:r>
            <a:r>
              <a:rPr lang="zh-CN" altLang="zh-CN" sz="1600" kern="100" dirty="0">
                <a:effectLst/>
                <a:latin typeface="仿宋" panose="02010609060101010101" pitchFamily="49" charset="-122"/>
                <a:ea typeface="仿宋" panose="02010609060101010101" pitchFamily="49" charset="-122"/>
                <a:cs typeface="Times New Roman" panose="02020603050405020304" pitchFamily="18" charset="0"/>
              </a:rPr>
              <a:t>即主要用于判别“入睡”和“醒来”的时间点。</a:t>
            </a:r>
            <a:endParaRPr lang="zh-CN" altLang="en-US" sz="1600" dirty="0">
              <a:latin typeface="仿宋" panose="02010609060101010101" pitchFamily="49" charset="-122"/>
              <a:ea typeface="仿宋" panose="02010609060101010101" pitchFamily="49" charset="-122"/>
            </a:endParaRPr>
          </a:p>
        </p:txBody>
      </p:sp>
      <p:sp>
        <p:nvSpPr>
          <p:cNvPr id="7" name="文本框 6">
            <a:extLst>
              <a:ext uri="{FF2B5EF4-FFF2-40B4-BE49-F238E27FC236}">
                <a16:creationId xmlns:a16="http://schemas.microsoft.com/office/drawing/2014/main" id="{6EDD9867-13C9-BF82-0983-D5A9AE0FF29B}"/>
              </a:ext>
            </a:extLst>
          </p:cNvPr>
          <p:cNvSpPr txBox="1"/>
          <p:nvPr/>
        </p:nvSpPr>
        <p:spPr>
          <a:xfrm>
            <a:off x="2196353" y="3114346"/>
            <a:ext cx="3899647" cy="1600438"/>
          </a:xfrm>
          <a:prstGeom prst="rect">
            <a:avLst/>
          </a:prstGeom>
          <a:noFill/>
        </p:spPr>
        <p:txBody>
          <a:bodyPr wrap="square" rtlCol="0">
            <a:spAutoFit/>
          </a:bodyPr>
          <a:lstStyle/>
          <a:p>
            <a:r>
              <a:rPr lang="en-US" altLang="zh-CN" dirty="0"/>
              <a:t>•</a:t>
            </a:r>
            <a:r>
              <a:rPr lang="zh-CN" altLang="en-US" dirty="0"/>
              <a:t>脉搏</a:t>
            </a:r>
            <a:r>
              <a:rPr lang="en-US" altLang="zh-CN" dirty="0"/>
              <a:t>/</a:t>
            </a:r>
            <a:r>
              <a:rPr lang="zh-CN" altLang="en-US" dirty="0"/>
              <a:t>心率</a:t>
            </a:r>
            <a:endParaRPr lang="en-US" altLang="zh-CN" dirty="0"/>
          </a:p>
          <a:p>
            <a:r>
              <a:rPr lang="zh-CN" altLang="zh-CN" sz="1600" kern="100" dirty="0">
                <a:effectLst/>
                <a:ea typeface="仿宋" panose="02010609060101010101" pitchFamily="49" charset="-122"/>
                <a:cs typeface="仿宋" panose="02010609060101010101" pitchFamily="49" charset="-122"/>
              </a:rPr>
              <a:t>当监测到脉搏减少到一个相对稳定的数值，且脉搏数值的变化率小于</a:t>
            </a:r>
            <a:r>
              <a:rPr lang="en-US" altLang="zh-CN" sz="1600" kern="100" dirty="0">
                <a:effectLst/>
                <a:ea typeface="仿宋" panose="02010609060101010101" pitchFamily="49" charset="-122"/>
                <a:cs typeface="仿宋" panose="02010609060101010101" pitchFamily="49" charset="-122"/>
              </a:rPr>
              <a:t>3%</a:t>
            </a:r>
            <a:r>
              <a:rPr lang="zh-CN" altLang="zh-CN" sz="1600" kern="100" dirty="0">
                <a:effectLst/>
                <a:ea typeface="仿宋" panose="02010609060101010101" pitchFamily="49" charset="-122"/>
                <a:cs typeface="仿宋" panose="02010609060101010101" pitchFamily="49" charset="-122"/>
              </a:rPr>
              <a:t>时，如脉搏继续降低到一个值后，脉搏的变化不超出以这个值为中心的以</a:t>
            </a:r>
            <a:r>
              <a:rPr lang="en-US" altLang="zh-CN" sz="1600" kern="100" dirty="0">
                <a:effectLst/>
                <a:ea typeface="仿宋" panose="02010609060101010101" pitchFamily="49" charset="-122"/>
                <a:cs typeface="仿宋" panose="02010609060101010101" pitchFamily="49" charset="-122"/>
              </a:rPr>
              <a:t>0.06</a:t>
            </a:r>
            <a:r>
              <a:rPr lang="zh-CN" altLang="zh-CN" sz="1600" kern="100" dirty="0">
                <a:effectLst/>
                <a:ea typeface="仿宋" panose="02010609060101010101" pitchFamily="49" charset="-122"/>
                <a:cs typeface="仿宋" panose="02010609060101010101" pitchFamily="49" charset="-122"/>
              </a:rPr>
              <a:t>为长度的区间，则判断用户进入睡眠状态。</a:t>
            </a:r>
            <a:endParaRPr lang="zh-CN" altLang="en-US" sz="1600" dirty="0"/>
          </a:p>
        </p:txBody>
      </p:sp>
    </p:spTree>
    <p:custDataLst>
      <p:tags r:id="rId1"/>
    </p:custDataLst>
    <p:extLst>
      <p:ext uri="{BB962C8B-B14F-4D97-AF65-F5344CB8AC3E}">
        <p14:creationId xmlns:p14="http://schemas.microsoft.com/office/powerpoint/2010/main" val="2969864170"/>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项目成果</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2452" y="2144287"/>
            <a:ext cx="1298601" cy="3336078"/>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4" name="矩形 3"/>
          <p:cNvSpPr/>
          <p:nvPr/>
        </p:nvSpPr>
        <p:spPr>
          <a:xfrm>
            <a:off x="1712277" y="1882925"/>
            <a:ext cx="9333463" cy="4066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5" name="iSḻïḍê"/>
          <p:cNvSpPr/>
          <p:nvPr/>
        </p:nvSpPr>
        <p:spPr bwMode="auto">
          <a:xfrm>
            <a:off x="1945323" y="2012862"/>
            <a:ext cx="8405889" cy="28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rPr>
              <a:t>使用</a:t>
            </a:r>
            <a:r>
              <a:rPr lang="en-US" altLang="zh-CN" sz="1800" kern="100" dirty="0">
                <a:effectLst/>
                <a:latin typeface="仿宋" panose="02010609060101010101" pitchFamily="49" charset="-122"/>
                <a:ea typeface="仿宋" panose="02010609060101010101" pitchFamily="49" charset="-122"/>
                <a:cs typeface="Times New Roman" panose="02020603050405020304" pitchFamily="18" charset="0"/>
              </a:rPr>
              <a:t>ARIMA</a:t>
            </a:r>
            <a:r>
              <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rPr>
              <a:t>时间序列预测模型对现有的数据进行预测，预判用户接下来的睡眠状态和周期</a:t>
            </a:r>
            <a:r>
              <a:rPr lang="zh-CN" altLang="en-US" sz="1800" kern="100" dirty="0">
                <a:effectLst/>
                <a:latin typeface="仿宋" panose="02010609060101010101" pitchFamily="49" charset="-122"/>
                <a:ea typeface="仿宋" panose="02010609060101010101" pitchFamily="49" charset="-122"/>
                <a:cs typeface="Times New Roman" panose="02020603050405020304" pitchFamily="18" charset="0"/>
              </a:rPr>
              <a:t>；</a:t>
            </a:r>
            <a:endParaRPr lang="en-US" alt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52755" y="3647440"/>
            <a:ext cx="4563110" cy="233045"/>
          </a:xfrm>
          <a:prstGeom prst="rect">
            <a:avLst/>
          </a:prstGeom>
        </p:spPr>
      </p:pic>
      <p:pic>
        <p:nvPicPr>
          <p:cNvPr id="1026" name="图片 1">
            <a:extLst>
              <a:ext uri="{FF2B5EF4-FFF2-40B4-BE49-F238E27FC236}">
                <a16:creationId xmlns:a16="http://schemas.microsoft.com/office/drawing/2014/main" id="{0E892B07-657C-FCC2-D48D-285CF34A4E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3726" y="2917301"/>
            <a:ext cx="6915087" cy="250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6D2DA6B1-D8D8-6593-B89C-45CB68EFC2F4}"/>
              </a:ext>
            </a:extLst>
          </p:cNvPr>
          <p:cNvSpPr txBox="1"/>
          <p:nvPr/>
        </p:nvSpPr>
        <p:spPr>
          <a:xfrm>
            <a:off x="5986267" y="5480365"/>
            <a:ext cx="730003"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拟合图</a:t>
            </a:r>
          </a:p>
        </p:txBody>
      </p:sp>
    </p:spTree>
    <p:custDataLst>
      <p:tags r:id="rId1"/>
    </p:custDataLst>
    <p:extLst>
      <p:ext uri="{BB962C8B-B14F-4D97-AF65-F5344CB8AC3E}">
        <p14:creationId xmlns:p14="http://schemas.microsoft.com/office/powerpoint/2010/main" val="1725947493"/>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03</a:t>
            </a:r>
            <a:endParaRPr lang="zh-CN" altLang="en-US" sz="5400" b="1" dirty="0">
              <a:solidFill>
                <a:schemeClr val="bg1"/>
              </a:solidFill>
              <a:latin typeface="+mj-ea"/>
              <a:ea typeface="+mj-ea"/>
            </a:endParaRP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创新部分</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672455" y="3700145"/>
            <a:ext cx="4224580" cy="357505"/>
          </a:xfrm>
        </p:spPr>
        <p:txBody>
          <a:bodyPr>
            <a:noAutofit/>
          </a:bodyPr>
          <a:lstStyle/>
          <a:p>
            <a:pPr marL="0" indent="0" algn="dist">
              <a:buNone/>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66"/>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2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1637_1"/>
  <p:tag name="KSO_WM_TAG_VERSION" val="1.0"/>
  <p:tag name="KSO_WM_TEMPLATE_INDEX" val="20181637"/>
  <p:tag name="KSO_WM_TEMPLATE_CATEGORY" val="custom"/>
  <p:tag name="KSO_WM_TEMPLATE_THUMBS_INDEX" val="1、4、5、6、12、13、19、22、"/>
  <p:tag name="KSO_WM_COMBINE_RELATE_SLIDE_ID" val="background20180946_1"/>
  <p:tag name="KSO_WM_TEMPLATE_SUBCATEGORY" val="combine"/>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a"/>
  <p:tag name="KSO_WM_UNIT_INDEX" val="1"/>
  <p:tag name="KSO_WM_UNIT_LAYERLEVEL" val="1"/>
  <p:tag name="KSO_WM_UNIT_VALUE" val="26"/>
  <p:tag name="KSO_WM_UNIT_ISCONTENTSTITLE" val="0"/>
  <p:tag name="KSO_WM_UNIT_HIGHLIGHT" val="0"/>
  <p:tag name="KSO_WM_UNIT_COMPATIBLE" val="0"/>
  <p:tag name="KSO_WM_UNIT_CLEAR" val="0"/>
  <p:tag name="KSO_WM_UNIT_ID" val="custom20181637_1*a*1"/>
  <p:tag name="KSO_WM_UNIT_PRESET_TEXT" val="细线简约总结汇报"/>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3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3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6_1"/>
  <p:tag name="KSO_WM_TEMPLATE_CATEGORY" val="custom"/>
  <p:tag name="KSO_WM_TEMPLATE_INDEX" val="20181637"/>
  <p:tag name="KSO_WM_TEMPLATE_SUBCATEGORY" val="combine"/>
  <p:tag name="KSO_WM_TEMPLATE_THUMBS_INDEX" val="1、4、5、6、12、13、19、22"/>
</p:tagLst>
</file>

<file path=ppt/tags/tag7.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1637_1"/>
  <p:tag name="KSO_WM_TAG_VERSION" val="1.0"/>
  <p:tag name="KSO_WM_TEMPLATE_INDEX" val="20181637"/>
  <p:tag name="KSO_WM_TEMPLATE_CATEGORY" val="custom"/>
  <p:tag name="KSO_WM_TEMPLATE_THUMBS_INDEX" val="1、4、5、6、12、13、19、22、"/>
  <p:tag name="KSO_WM_COMBINE_RELATE_SLIDE_ID" val="background20180946_1"/>
  <p:tag name="KSO_WM_TEMPLATE_SUBCATEGORY" val="combine"/>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a"/>
  <p:tag name="KSO_WM_UNIT_INDEX" val="1"/>
  <p:tag name="KSO_WM_UNIT_LAYERLEVEL" val="1"/>
  <p:tag name="KSO_WM_UNIT_VALUE" val="26"/>
  <p:tag name="KSO_WM_UNIT_ISCONTENTSTITLE" val="0"/>
  <p:tag name="KSO_WM_UNIT_HIGHLIGHT" val="0"/>
  <p:tag name="KSO_WM_UNIT_COMPATIBLE" val="0"/>
  <p:tag name="KSO_WM_UNIT_CLEAR" val="0"/>
  <p:tag name="KSO_WM_UNIT_ID" val="custom20181637_1*a*1"/>
  <p:tag name="KSO_WM_UNIT_PRESET_TEXT" val="细线简约总结汇报"/>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rgbClr val="000000"/>
      </a:dk1>
      <a:lt1>
        <a:srgbClr val="FFFFFF"/>
      </a:lt1>
      <a:dk2>
        <a:srgbClr val="44546A"/>
      </a:dk2>
      <a:lt2>
        <a:srgbClr val="F1F1F1"/>
      </a:lt2>
      <a:accent1>
        <a:srgbClr val="000000"/>
      </a:accent1>
      <a:accent2>
        <a:srgbClr val="FFFFFF"/>
      </a:accent2>
      <a:accent3>
        <a:srgbClr val="7E7E7E"/>
      </a:accent3>
      <a:accent4>
        <a:srgbClr val="BFBFBF"/>
      </a:accent4>
      <a:accent5>
        <a:srgbClr val="D9D9D9"/>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Words>
  <Application>Microsoft Office PowerPoint</Application>
  <PresentationFormat>宽屏</PresentationFormat>
  <Paragraphs>86</Paragraphs>
  <Slides>14</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仿宋</vt:lpstr>
      <vt:lpstr>黑体</vt:lpstr>
      <vt:lpstr>华文仿宋</vt:lpstr>
      <vt:lpstr>宋体</vt:lpstr>
      <vt:lpstr>微软雅黑</vt:lpstr>
      <vt:lpstr>Arial</vt:lpstr>
      <vt:lpstr>Arial Narrow</vt:lpstr>
      <vt:lpstr>Calibri</vt:lpstr>
      <vt:lpstr>Times New Roman</vt:lpstr>
      <vt:lpstr>Wingdings</vt:lpstr>
      <vt:lpstr>Office 主题</vt:lpstr>
      <vt:lpstr>2_Office 主题</vt:lpstr>
      <vt:lpstr>智能闹钟SmartAlarm：               让闹钟更懂你的睡眠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209</cp:revision>
  <dcterms:created xsi:type="dcterms:W3CDTF">2018-03-01T02:03:00Z</dcterms:created>
  <dcterms:modified xsi:type="dcterms:W3CDTF">2025-05-29T03:22:56Z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KSORubyTemplateID">
    <vt:lpwstr>8</vt:lpwstr>
  </property>
  <property fmtid="{D5CDD505-2E9C-101B-9397-08002B2CF9AE}" pid="4" name="ICV">
    <vt:lpwstr>1D82FDF3A06F47F1A37BBC72B397F179_11</vt:lpwstr>
  </property>
</Properties>
</file>