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B5F83-7A6F-4115-B6C3-5DA13C7A17E1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CCC12-2EF5-4ACE-A95E-E9EF2F21C977}" type="slidenum">
              <a:r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1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2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2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4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4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5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5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0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6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E3AE05-7DD1-4AF0-924E-BEEA496F3737}" type="slidenum">
              <a:rPr/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7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7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7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"/>
          <p:cNvSpPr/>
          <p:nvPr userDrawn="1"/>
        </p:nvSpPr>
        <p:spPr>
          <a:xfrm>
            <a:off x="200441" y="193607"/>
            <a:ext cx="578289" cy="57828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"/>
          <p:cNvSpPr/>
          <p:nvPr userDrawn="1"/>
        </p:nvSpPr>
        <p:spPr>
          <a:xfrm>
            <a:off x="798672" y="736271"/>
            <a:ext cx="215597" cy="21559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3"/>
          <p:cNvSpPr/>
          <p:nvPr userDrawn="1"/>
        </p:nvSpPr>
        <p:spPr>
          <a:xfrm>
            <a:off x="995732" y="542126"/>
            <a:ext cx="132077" cy="132077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2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1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32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3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3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8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39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4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4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4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5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56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5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6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/>
          </a:p>
        </p:txBody>
      </p:sp>
      <p:sp>
        <p:nvSpPr>
          <p:cNvPr id="6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6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/>
          </a:p>
          <a:p>
            <a:pPr lvl="1"/>
            <a:r>
              <a:rPr lang="zh-CN" altLang="en-US"/>
              <a:t>二级</a:t>
            </a:r>
            <a:endParaRPr/>
          </a:p>
          <a:p>
            <a:pPr lvl="2"/>
            <a:r>
              <a:rPr lang="zh-CN" altLang="en-US"/>
              <a:t>三级</a:t>
            </a:r>
            <a:endParaRPr/>
          </a:p>
          <a:p>
            <a:pPr lvl="3"/>
            <a:r>
              <a:rPr lang="zh-CN" altLang="en-US"/>
              <a:t>四级</a:t>
            </a:r>
            <a:endParaRPr/>
          </a:p>
          <a:p>
            <a:pPr lvl="4"/>
            <a:r>
              <a:rPr lang="zh-CN" altLang="en-US"/>
              <a:t>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24D03-76EB-48DD-B710-37AB13621D2A}" type="datetimeFigureOut">
              <a:rPr lang="zh-SG" altLang="en-US"/>
              <a:t>2025/05/29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A761-5607-4A0F-AE64-634F52320BB0}" type="slidenum">
              <a:r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微软雅黑"/>
              <a:sym typeface="Arial"/>
            </a:endParaRPr>
          </a:p>
        </p:txBody>
      </p:sp>
      <p:cxnSp>
        <p:nvCxnSpPr>
          <p:cNvPr id="3" name="直线连接符 8"/>
          <p:cNvCxnSpPr/>
          <p:nvPr/>
        </p:nvCxnSpPr>
        <p:spPr>
          <a:xfrm flipV="1">
            <a:off x="1714891" y="3482939"/>
            <a:ext cx="8761730" cy="1333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微软雅黑"/>
              <a:sym typeface="Arial"/>
            </a:endParaRPr>
          </a:p>
        </p:txBody>
      </p:sp>
      <p:sp>
        <p:nvSpPr>
          <p:cNvPr id="5" name="圆角矩形 10"/>
          <p:cNvSpPr/>
          <p:nvPr/>
        </p:nvSpPr>
        <p:spPr>
          <a:xfrm>
            <a:off x="9527960" y="2468966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6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微软雅黑"/>
              <a:sym typeface="Arial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883263" y="2187611"/>
            <a:ext cx="11163300" cy="11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3">
                    <a:lumMod val="75000"/>
                    <a:alpha val="100000"/>
                  </a:schemeClr>
                </a:solidFill>
                <a:latin typeface="Arial"/>
                <a:ea typeface="微软雅黑"/>
                <a:cs typeface="Arial"/>
              </a:rPr>
              <a:t>SmartAlarm2.0</a:t>
            </a:r>
            <a:r>
              <a:rPr lang="zh-CN" sz="3600">
                <a:solidFill>
                  <a:schemeClr val="accent3">
                    <a:lumMod val="75000"/>
                    <a:alpha val="100000"/>
                  </a:schemeClr>
                </a:solidFill>
                <a:latin typeface="Arial"/>
                <a:ea typeface="微软雅黑"/>
                <a:cs typeface="Arial"/>
              </a:rPr>
              <a:t>：</a:t>
            </a:r>
            <a:endParaRPr/>
          </a:p>
          <a:p>
            <a:r>
              <a:rPr lang="zh-CN" sz="3600">
                <a:solidFill>
                  <a:schemeClr val="accent3">
                    <a:lumMod val="75000"/>
                    <a:alpha val="100000"/>
                  </a:schemeClr>
                </a:solidFill>
                <a:latin typeface="Arial"/>
                <a:ea typeface="微软雅黑"/>
                <a:cs typeface="Arial"/>
              </a:rPr>
              <a:t>基于云端协同的智能闹钟</a:t>
            </a:r>
            <a:r>
              <a:rPr lang="en-US" sz="3600">
                <a:solidFill>
                  <a:schemeClr val="accent3">
                    <a:lumMod val="75000"/>
                    <a:alpha val="100000"/>
                  </a:schemeClr>
                </a:solidFill>
                <a:latin typeface="Arial"/>
                <a:ea typeface="微软雅黑"/>
                <a:cs typeface="Arial"/>
              </a:rPr>
              <a:t>APP</a:t>
            </a:r>
            <a:r>
              <a:rPr lang="zh-CN" sz="3600">
                <a:solidFill>
                  <a:schemeClr val="accent3">
                    <a:lumMod val="75000"/>
                    <a:alpha val="100000"/>
                  </a:schemeClr>
                </a:solidFill>
                <a:latin typeface="Arial"/>
                <a:ea typeface="微软雅黑"/>
                <a:cs typeface="Arial"/>
              </a:rPr>
              <a:t>开发</a:t>
            </a:r>
            <a:endParaRPr/>
          </a:p>
        </p:txBody>
      </p:sp>
      <p:sp>
        <p:nvSpPr>
          <p:cNvPr id="8" name="文本框 3"/>
          <p:cNvSpPr txBox="1"/>
          <p:nvPr/>
        </p:nvSpPr>
        <p:spPr>
          <a:xfrm>
            <a:off x="883263" y="5181181"/>
            <a:ext cx="8115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dirty="0"/>
              <a:t>指导老师：</a:t>
            </a:r>
            <a:r>
              <a:rPr lang="en-US" dirty="0"/>
              <a:t>	</a:t>
            </a:r>
            <a:r>
              <a:rPr lang="zh-CN" dirty="0"/>
              <a:t>汇报人：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sp>
        <p:nvSpPr>
          <p:cNvPr id="12" name="文本框 11"/>
          <p:cNvSpPr txBox="1"/>
          <p:nvPr/>
        </p:nvSpPr>
        <p:spPr>
          <a:xfrm>
            <a:off x="1101884" y="1198652"/>
            <a:ext cx="97155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睡眠阶段分类：</a:t>
            </a:r>
            <a:endParaRPr/>
          </a:p>
        </p:txBody>
      </p:sp>
      <p:pic>
        <p:nvPicPr>
          <p:cNvPr id="13" name="图形 1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5330" y="1954709"/>
            <a:ext cx="6068384" cy="300426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01884" y="1954709"/>
            <a:ext cx="4546600" cy="47561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每晚入睡后，你的身体通常会经历多个睡眠周期，平均每个周期持续 90 分钟。在每个周期中，你会处于</a:t>
            </a:r>
            <a:r>
              <a:rPr lang="zh-CN"/>
              <a:t>三</a:t>
            </a:r>
            <a:r>
              <a:t>种睡眠状态：</a:t>
            </a:r>
          </a:p>
          <a:p>
            <a:endParaRPr/>
          </a:p>
          <a:p>
            <a:r>
              <a:rPr lang="zh-CN">
                <a:solidFill>
                  <a:srgbClr val="C00000">
                    <a:alpha val="100000"/>
                  </a:srgbClr>
                </a:solidFill>
              </a:rPr>
              <a:t>清醒</a:t>
            </a:r>
            <a:r>
              <a:rPr lang="zh-CN"/>
              <a:t>（对应右图</a:t>
            </a:r>
            <a:r>
              <a:rPr lang="en-US">
                <a:solidFill>
                  <a:srgbClr val="0070C0">
                    <a:alpha val="100000"/>
                  </a:srgbClr>
                </a:solidFill>
              </a:rPr>
              <a:t>W</a:t>
            </a:r>
            <a:r>
              <a:rPr lang="zh-CN"/>
              <a:t>）：在每个周期的初期会短暂出现清醒的阶段。</a:t>
            </a:r>
            <a:r>
              <a:t>
</a:t>
            </a:r>
          </a:p>
          <a:p>
            <a:r>
              <a:rPr>
                <a:solidFill>
                  <a:srgbClr val="C00000">
                    <a:alpha val="100000"/>
                  </a:srgbClr>
                </a:solidFill>
              </a:rPr>
              <a:t>快速眼动 (REM) 睡眠</a:t>
            </a:r>
            <a:r>
              <a:rPr lang="zh-CN"/>
              <a:t>（对应右图</a:t>
            </a:r>
            <a:r>
              <a:rPr lang="en-US">
                <a:solidFill>
                  <a:srgbClr val="0070C0">
                    <a:alpha val="100000"/>
                  </a:srgbClr>
                </a:solidFill>
              </a:rPr>
              <a:t>R</a:t>
            </a:r>
            <a:r>
              <a:rPr lang="zh-CN"/>
              <a:t>）</a:t>
            </a:r>
            <a:r>
              <a:t>：快速眼动睡眠阶段与逼真的梦境有关；夜越深，此阶段的持续时间通常也越长</a:t>
            </a:r>
            <a:r>
              <a:rPr lang="zh-CN"/>
              <a:t>。</a:t>
            </a:r>
            <a:r>
              <a:t>
</a:t>
            </a:r>
            <a:r>
              <a:rPr>
                <a:solidFill>
                  <a:srgbClr val="C00000">
                    <a:alpha val="100000"/>
                  </a:srgbClr>
                </a:solidFill>
              </a:rPr>
              <a:t>非快速眼动 (NREM) 睡眠</a:t>
            </a:r>
            <a:r>
              <a:rPr lang="zh-CN"/>
              <a:t>（对应右图</a:t>
            </a:r>
            <a:r>
              <a:rPr lang="en-US">
                <a:solidFill>
                  <a:srgbClr val="0070C0">
                    <a:alpha val="100000"/>
                  </a:srgbClr>
                </a:solidFill>
              </a:rPr>
              <a:t>N1</a:t>
            </a:r>
            <a:r>
              <a:rPr lang="zh-CN">
                <a:solidFill>
                  <a:srgbClr val="0070C0">
                    <a:alpha val="100000"/>
                  </a:srgbClr>
                </a:solidFill>
              </a:rPr>
              <a:t>、</a:t>
            </a:r>
            <a:r>
              <a:rPr lang="en-US">
                <a:solidFill>
                  <a:srgbClr val="0070C0">
                    <a:alpha val="100000"/>
                  </a:srgbClr>
                </a:solidFill>
              </a:rPr>
              <a:t>N2</a:t>
            </a:r>
            <a:r>
              <a:rPr lang="zh-CN">
                <a:solidFill>
                  <a:srgbClr val="0070C0">
                    <a:alpha val="100000"/>
                  </a:srgbClr>
                </a:solidFill>
              </a:rPr>
              <a:t>、</a:t>
            </a:r>
            <a:r>
              <a:rPr lang="en-US">
                <a:solidFill>
                  <a:srgbClr val="0070C0">
                    <a:alpha val="100000"/>
                  </a:srgbClr>
                </a:solidFill>
              </a:rPr>
              <a:t>N3</a:t>
            </a:r>
            <a:r>
              <a:rPr lang="zh-CN"/>
              <a:t>）</a:t>
            </a:r>
            <a:r>
              <a:t>：非快速眼动睡眠包括浅度睡眠和深度睡眠阶段，此时的大脑活动比快速眼动睡眠阶段少。深度睡眠阶段通常在刚入夜时持续较久。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sp>
        <p:nvSpPr>
          <p:cNvPr id="18" name="文本框 17"/>
          <p:cNvSpPr txBox="1"/>
          <p:nvPr/>
        </p:nvSpPr>
        <p:spPr>
          <a:xfrm>
            <a:off x="1101884" y="1198652"/>
            <a:ext cx="9715500" cy="5575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睡眠模型：选择</a:t>
            </a:r>
            <a:r>
              <a:rPr lang="en-US">
                <a:solidFill>
                  <a:srgbClr val="C00000">
                    <a:alpha val="100000"/>
                  </a:srgbClr>
                </a:solidFill>
              </a:rPr>
              <a:t>GRUs</a:t>
            </a:r>
            <a:r>
              <a:rPr lang="zh-CN"/>
              <a:t>来训练分类器。</a:t>
            </a:r>
            <a:r>
              <a:rPr lang="en-US"/>
              <a:t>
</a:t>
            </a:r>
            <a:endParaRPr/>
          </a:p>
          <a:p>
            <a:pPr marL="342900" indent="-342900">
              <a:buAutoNum type="arabicPeriod"/>
            </a:pPr>
            <a:r>
              <a:rPr lang="zh-CN">
                <a:solidFill>
                  <a:srgbClr val="C00000">
                    <a:alpha val="100000"/>
                  </a:srgbClr>
                </a:solidFill>
              </a:rPr>
              <a:t>有效捕获时间序列中的依赖关系</a:t>
            </a:r>
            <a:r>
              <a:rPr lang="zh-CN"/>
              <a:t>：睡眠分期涉及时间依赖性，</a:t>
            </a:r>
            <a:r>
              <a:rPr lang="en-US"/>
              <a:t>GRU</a:t>
            </a:r>
            <a:r>
              <a:rPr lang="zh-CN"/>
              <a:t>作为循环神经网络（</a:t>
            </a:r>
            <a:r>
              <a:rPr lang="en-US"/>
              <a:t>RNN</a:t>
            </a:r>
            <a:r>
              <a:rPr lang="zh-CN"/>
              <a:t>）能够有效捕捉短期和长期的依赖关系，从而精确判断每个时间点的睡眠状态。</a:t>
            </a:r>
            <a:endParaRPr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zh-CN">
                <a:solidFill>
                  <a:srgbClr val="C00000">
                    <a:alpha val="100000"/>
                  </a:srgbClr>
                </a:solidFill>
              </a:rPr>
              <a:t>结构简洁、训练速度快</a:t>
            </a:r>
            <a:r>
              <a:rPr lang="zh-CN"/>
              <a:t>：相比</a:t>
            </a:r>
            <a:r>
              <a:rPr lang="en-US"/>
              <a:t>LSTM</a:t>
            </a:r>
            <a:r>
              <a:rPr lang="zh-CN"/>
              <a:t>，</a:t>
            </a:r>
            <a:r>
              <a:rPr lang="en-US"/>
              <a:t>GRU</a:t>
            </a:r>
            <a:r>
              <a:rPr lang="zh-CN"/>
              <a:t>结构更简洁，减少参数和计算开销，训练速度更快，适合资源有限的环境，如可穿戴设备，且能保持高性能。</a:t>
            </a:r>
            <a:endParaRPr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zh-CN">
                <a:solidFill>
                  <a:srgbClr val="C00000">
                    <a:alpha val="100000"/>
                  </a:srgbClr>
                </a:solidFill>
              </a:rPr>
              <a:t>有效解决梯度消失问题</a:t>
            </a:r>
            <a:r>
              <a:rPr lang="zh-CN"/>
              <a:t>：</a:t>
            </a:r>
            <a:r>
              <a:rPr lang="en-US"/>
              <a:t>GRU</a:t>
            </a:r>
            <a:r>
              <a:rPr lang="zh-CN"/>
              <a:t>的门控机制有效缓解梯度消失，能够捕捉较长时间范围内的依赖，确保准确识别睡眠阶段的转变。</a:t>
            </a:r>
            <a:endParaRPr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zh-CN">
                <a:solidFill>
                  <a:srgbClr val="C00000">
                    <a:alpha val="100000"/>
                  </a:srgbClr>
                </a:solidFill>
              </a:rPr>
              <a:t>适应睡眠阶段的动态变化</a:t>
            </a:r>
            <a:r>
              <a:rPr lang="zh-CN"/>
              <a:t>：</a:t>
            </a:r>
            <a:r>
              <a:rPr lang="en-US"/>
              <a:t>GRU</a:t>
            </a:r>
            <a:r>
              <a:rPr lang="zh-CN"/>
              <a:t>通过自适应更新隐藏状态，能够灵活捕捉个体差异和睡眠模式的动态变化，提升对睡眠阶段转换的识别能力。</a:t>
            </a:r>
            <a:endParaRPr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zh-CN">
                <a:solidFill>
                  <a:srgbClr val="C00000">
                    <a:alpha val="100000"/>
                  </a:srgbClr>
                </a:solidFill>
              </a:rPr>
              <a:t>内存需求较低，适合可穿戴设备应用</a:t>
            </a:r>
            <a:r>
              <a:rPr lang="en-US">
                <a:solidFill>
                  <a:srgbClr val="C00000">
                    <a:alpha val="100000"/>
                  </a:srgbClr>
                </a:solidFill>
              </a:rPr>
              <a:t> </a:t>
            </a:r>
            <a:r>
              <a:rPr lang="zh-CN"/>
              <a:t>：</a:t>
            </a:r>
            <a:r>
              <a:rPr lang="en-US"/>
              <a:t>GRU</a:t>
            </a:r>
            <a:r>
              <a:rPr lang="zh-CN"/>
              <a:t>相较于</a:t>
            </a:r>
            <a:r>
              <a:rPr lang="en-US"/>
              <a:t>LSTM</a:t>
            </a:r>
            <a:r>
              <a:rPr lang="zh-CN"/>
              <a:t>计算复杂度和内存需求更低，适合在智能手表等资源有限设备上进行实时睡眠分期。</a:t>
            </a:r>
            <a:endParaRPr/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zh-CN">
                <a:solidFill>
                  <a:srgbClr val="C00000">
                    <a:alpha val="100000"/>
                  </a:srgbClr>
                </a:solidFill>
              </a:rPr>
              <a:t>性能优于传统机器学习模型</a:t>
            </a:r>
            <a:r>
              <a:rPr lang="zh-CN"/>
              <a:t>：</a:t>
            </a:r>
            <a:r>
              <a:rPr lang="en-US"/>
              <a:t>GRU</a:t>
            </a:r>
            <a:r>
              <a:rPr lang="zh-CN"/>
              <a:t>在处理复杂的睡眠分期任务中，凭借其强大的特征学习能力和自动分类优势，明显优于基于规则和简单分类器的传统方法。</a:t>
            </a:r>
            <a:endParaRPr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sp>
        <p:nvSpPr>
          <p:cNvPr id="22" name="文本框 21"/>
          <p:cNvSpPr txBox="1"/>
          <p:nvPr/>
        </p:nvSpPr>
        <p:spPr>
          <a:xfrm>
            <a:off x="1101884" y="1198652"/>
            <a:ext cx="9715500" cy="6413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数据集：训练集采用的是</a:t>
            </a:r>
            <a:r>
              <a:rPr lang="en-US">
                <a:solidFill>
                  <a:srgbClr val="FFC000">
                    <a:alpha val="100000"/>
                  </a:srgbClr>
                </a:solidFill>
              </a:rPr>
              <a:t>MESA</a:t>
            </a:r>
            <a:r>
              <a:rPr lang="zh-CN"/>
              <a:t>，测试集采用的是</a:t>
            </a:r>
            <a:r>
              <a:rPr lang="en-US">
                <a:solidFill>
                  <a:srgbClr val="FFC000">
                    <a:alpha val="100000"/>
                  </a:srgbClr>
                </a:solidFill>
              </a:rPr>
              <a:t>SHHS</a:t>
            </a:r>
            <a:r>
              <a:rPr lang="zh-CN"/>
              <a:t>。</a:t>
            </a:r>
            <a:r>
              <a:rPr lang="en-US"/>
              <a:t>
</a:t>
            </a:r>
            <a:endParaRPr/>
          </a:p>
        </p:txBody>
      </p:sp>
      <p:pic>
        <p:nvPicPr>
          <p:cNvPr id="23" name="图片 22"/>
          <p:cNvPicPr/>
          <p:nvPr/>
        </p:nvPicPr>
        <p:blipFill>
          <a:blip r:embed="rId3"/>
          <a:stretch>
            <a:fillRect/>
          </a:stretch>
        </p:blipFill>
        <p:spPr>
          <a:xfrm>
            <a:off x="1101884" y="1814602"/>
            <a:ext cx="6210300" cy="1168400"/>
          </a:xfrm>
          <a:prstGeom prst="rect">
            <a:avLst/>
          </a:prstGeom>
        </p:spPr>
      </p:pic>
      <p:pic>
        <p:nvPicPr>
          <p:cNvPr id="24" name="图片 23"/>
          <p:cNvPicPr/>
          <p:nvPr/>
        </p:nvPicPr>
        <p:blipFill>
          <a:blip r:embed="rId4"/>
          <a:stretch>
            <a:fillRect/>
          </a:stretch>
        </p:blipFill>
        <p:spPr>
          <a:xfrm>
            <a:off x="1101884" y="2983002"/>
            <a:ext cx="5930900" cy="11430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100138" y="4513352"/>
            <a:ext cx="6096000" cy="3682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MESA和SHHS均适用于睡眠阶段检测任务。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100138" y="5269002"/>
            <a:ext cx="9931400" cy="11874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当前分类器在测试集上的整体精度（</a:t>
            </a:r>
            <a:r>
              <a:rPr>
                <a:solidFill>
                  <a:srgbClr val="C00000">
                    <a:alpha val="100000"/>
                  </a:srgbClr>
                </a:solidFill>
              </a:rPr>
              <a:t>Accuracy</a:t>
            </a:r>
            <a:r>
              <a:t>）为</a:t>
            </a:r>
            <a:r>
              <a:rPr>
                <a:solidFill>
                  <a:srgbClr val="C00000">
                    <a:alpha val="100000"/>
                  </a:srgbClr>
                </a:solidFill>
              </a:rPr>
              <a:t>0.75</a:t>
            </a:r>
            <a:r>
              <a:t>，</a:t>
            </a:r>
            <a:r>
              <a:rPr>
                <a:solidFill>
                  <a:srgbClr val="0070C0">
                    <a:alpha val="100000"/>
                  </a:srgbClr>
                </a:solidFill>
              </a:rPr>
              <a:t>Kappa</a:t>
            </a:r>
            <a:r>
              <a:t>系数为</a:t>
            </a:r>
            <a:r>
              <a:rPr>
                <a:solidFill>
                  <a:srgbClr val="0070C0">
                    <a:alpha val="100000"/>
                  </a:srgbClr>
                </a:solidFill>
              </a:rPr>
              <a:t>0.54</a:t>
            </a:r>
            <a:r>
              <a:t>，表明模型具备一定的分类能力，表现较为理想，但仍存在优化空间，提升精度和一致性可以进一步提高模型的可靠性和实用性。
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pic>
        <p:nvPicPr>
          <p:cNvPr id="30" name="图片 29"/>
          <p:cNvPicPr/>
          <p:nvPr/>
        </p:nvPicPr>
        <p:blipFill>
          <a:blip r:embed="rId3"/>
          <a:stretch>
            <a:fillRect/>
          </a:stretch>
        </p:blipFill>
        <p:spPr>
          <a:xfrm>
            <a:off x="827654" y="1198652"/>
            <a:ext cx="5307429" cy="301717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25500" y="4296509"/>
            <a:ext cx="10541000" cy="20129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优点：</a:t>
            </a:r>
            <a:endParaRPr/>
          </a:p>
          <a:p>
            <a:r>
              <a:rPr lang="zh-CN"/>
              <a:t>模型的预测结果与标注数据在一定程度上保持了一致性，特别是在长时间的非快速眼动（</a:t>
            </a:r>
            <a:r>
              <a:rPr lang="en-US"/>
              <a:t>NREM</a:t>
            </a:r>
            <a:r>
              <a:rPr lang="zh-CN"/>
              <a:t>）阶段和清醒（</a:t>
            </a:r>
            <a:r>
              <a:rPr lang="en-US"/>
              <a:t>WAKE</a:t>
            </a:r>
            <a:r>
              <a:rPr lang="zh-CN"/>
              <a:t>）状态下，模型的预测较为贴合标注。</a:t>
            </a:r>
            <a:endParaRPr/>
          </a:p>
          <a:p>
            <a:endParaRPr lang="en-US"/>
          </a:p>
          <a:p>
            <a:r>
              <a:rPr lang="zh-CN"/>
              <a:t>缺点：</a:t>
            </a:r>
            <a:endParaRPr/>
          </a:p>
          <a:p>
            <a:r>
              <a:rPr lang="zh-CN"/>
              <a:t>由于快速眼动（</a:t>
            </a:r>
            <a:r>
              <a:rPr lang="en-US"/>
              <a:t>REM</a:t>
            </a:r>
            <a:r>
              <a:rPr lang="zh-CN"/>
              <a:t>）阶段的出现频率较低，相较于</a:t>
            </a:r>
            <a:r>
              <a:rPr lang="en-US"/>
              <a:t>NREM</a:t>
            </a:r>
            <a:r>
              <a:rPr lang="zh-CN"/>
              <a:t>和</a:t>
            </a:r>
            <a:r>
              <a:rPr lang="en-US"/>
              <a:t>WAKE</a:t>
            </a:r>
            <a:r>
              <a:rPr lang="zh-CN"/>
              <a:t>阶段，模型在</a:t>
            </a:r>
            <a:r>
              <a:rPr lang="en-US"/>
              <a:t>REM</a:t>
            </a:r>
            <a:r>
              <a:rPr lang="zh-CN"/>
              <a:t>阶段的预测准确性相对较低。此外，模型在处理</a:t>
            </a:r>
            <a:r>
              <a:rPr lang="en-US"/>
              <a:t>REM</a:t>
            </a:r>
            <a:r>
              <a:rPr lang="zh-CN"/>
              <a:t>和</a:t>
            </a:r>
            <a:r>
              <a:rPr lang="en-US"/>
              <a:t>NREM</a:t>
            </a:r>
            <a:r>
              <a:rPr lang="zh-CN"/>
              <a:t>等快速转换的睡眠阶段时表现出一定的不足。</a:t>
            </a:r>
            <a:endParaRPr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98652"/>
            <a:ext cx="5403861" cy="3017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目录</a:t>
            </a:r>
            <a:endParaRPr/>
          </a:p>
        </p:txBody>
      </p:sp>
      <p:sp>
        <p:nvSpPr>
          <p:cNvPr id="36" name="文本框 35"/>
          <p:cNvSpPr txBox="1"/>
          <p:nvPr/>
        </p:nvSpPr>
        <p:spPr>
          <a:xfrm>
            <a:off x="1268730" y="1301393"/>
            <a:ext cx="68199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项目简介</a:t>
            </a:r>
            <a:endParaRPr/>
          </a:p>
        </p:txBody>
      </p:sp>
      <p:sp>
        <p:nvSpPr>
          <p:cNvPr id="37" name="文本框 36"/>
          <p:cNvSpPr txBox="1"/>
          <p:nvPr/>
        </p:nvSpPr>
        <p:spPr>
          <a:xfrm>
            <a:off x="1268730" y="2160191"/>
            <a:ext cx="52070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预期成果</a:t>
            </a:r>
            <a:endParaRPr/>
          </a:p>
        </p:txBody>
      </p:sp>
      <p:sp>
        <p:nvSpPr>
          <p:cNvPr id="38" name="文本框 37"/>
          <p:cNvSpPr txBox="1"/>
          <p:nvPr/>
        </p:nvSpPr>
        <p:spPr>
          <a:xfrm>
            <a:off x="1268730" y="3018989"/>
            <a:ext cx="579755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当前成果</a:t>
            </a:r>
            <a:endParaRPr/>
          </a:p>
        </p:txBody>
      </p:sp>
      <p:sp>
        <p:nvSpPr>
          <p:cNvPr id="39" name="文本框 38"/>
          <p:cNvSpPr txBox="1"/>
          <p:nvPr/>
        </p:nvSpPr>
        <p:spPr>
          <a:xfrm>
            <a:off x="1268730" y="3877787"/>
            <a:ext cx="56007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后期规划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后期规划</a:t>
            </a:r>
            <a:endParaRPr/>
          </a:p>
        </p:txBody>
      </p:sp>
      <p:sp>
        <p:nvSpPr>
          <p:cNvPr id="43" name="文本框 42"/>
          <p:cNvSpPr txBox="1"/>
          <p:nvPr/>
        </p:nvSpPr>
        <p:spPr>
          <a:xfrm>
            <a:off x="1101884" y="1198652"/>
            <a:ext cx="9715500" cy="3568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pPr indent="0">
              <a:buNone/>
            </a:pPr>
            <a:r>
              <a:rPr lang="en-US">
                <a:solidFill>
                  <a:srgbClr val="C00000">
                    <a:alpha val="100000"/>
                  </a:srgbClr>
                </a:solidFill>
              </a:rPr>
              <a:t>1. </a:t>
            </a:r>
            <a:r>
              <a:rPr lang="zh-CN">
                <a:solidFill>
                  <a:srgbClr val="C00000">
                    <a:alpha val="100000"/>
                  </a:srgbClr>
                </a:solidFill>
              </a:rPr>
              <a:t>优化睡眠模型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：虽然当前模型已能准确判断睡眠状态，但随着数据积累，仍有优化空间。未来将探索更高效的特征提取方法和深度学习算法，提升模型的准确性与实时性，特别是在不同用户和个体差异的背景下，改善睡眠周期的识别精度。计划通过引入多元数据源（如环境噪音、光照）和算法改进，增强模型适应性。</a:t>
            </a:r>
            <a:r>
              <a:rPr lang="en-US">
                <a:solidFill>
                  <a:schemeClr val="tx1">
                    <a:alpha val="100000"/>
                  </a:schemeClr>
                </a:solidFill>
              </a:rPr>
              <a:t>
</a:t>
            </a:r>
            <a:endParaRPr/>
          </a:p>
          <a:p>
            <a:pPr indent="0">
              <a:buNone/>
            </a:pPr>
            <a:br>
              <a:rPr/>
            </a:br>
            <a:r>
              <a:rPr lang="en-US">
                <a:solidFill>
                  <a:srgbClr val="C00000">
                    <a:alpha val="100000"/>
                  </a:srgbClr>
                </a:solidFill>
              </a:rPr>
              <a:t>2. </a:t>
            </a:r>
            <a:r>
              <a:rPr lang="zh-CN">
                <a:solidFill>
                  <a:srgbClr val="C00000">
                    <a:alpha val="100000"/>
                  </a:srgbClr>
                </a:solidFill>
              </a:rPr>
              <a:t>部署公共模型至</a:t>
            </a:r>
            <a:r>
              <a:rPr lang="en-US">
                <a:solidFill>
                  <a:srgbClr val="C00000">
                    <a:alpha val="100000"/>
                  </a:srgbClr>
                </a:solidFill>
              </a:rPr>
              <a:t>Serverless</a:t>
            </a:r>
            <a:r>
              <a:rPr lang="zh-CN">
                <a:solidFill>
                  <a:srgbClr val="C00000">
                    <a:alpha val="100000"/>
                  </a:srgbClr>
                </a:solidFill>
              </a:rPr>
              <a:t>架构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：为了高效处理大规模数据，计划将睡眠模型部署到</a:t>
            </a:r>
            <a:r>
              <a:rPr lang="en-US">
                <a:solidFill>
                  <a:schemeClr val="tx1">
                    <a:alpha val="100000"/>
                  </a:schemeClr>
                </a:solidFill>
              </a:rPr>
              <a:t>Serverless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架构，实现灵活扩展计算资源。模型将通过云端定期接收</a:t>
            </a:r>
            <a:r>
              <a:rPr lang="en-US">
                <a:solidFill>
                  <a:schemeClr val="tx1">
                    <a:alpha val="100000"/>
                  </a:schemeClr>
                </a:solidFill>
              </a:rPr>
              <a:t>App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数据，实时更新预测结果和唤醒时机，提升系统的可扩展性和稳定性。</a:t>
            </a:r>
            <a:r>
              <a:rPr lang="en-US">
                <a:solidFill>
                  <a:schemeClr val="tx1">
                    <a:alpha val="100000"/>
                  </a:schemeClr>
                </a:solidFill>
              </a:rPr>
              <a:t>
</a:t>
            </a:r>
            <a:endParaRPr/>
          </a:p>
          <a:p>
            <a:pPr indent="0">
              <a:buNone/>
            </a:pPr>
            <a:br>
              <a:rPr/>
            </a:br>
            <a:r>
              <a:rPr lang="en-US">
                <a:solidFill>
                  <a:srgbClr val="C00000">
                    <a:alpha val="100000"/>
                  </a:srgbClr>
                </a:solidFill>
              </a:rPr>
              <a:t>3. </a:t>
            </a:r>
            <a:r>
              <a:rPr lang="zh-CN">
                <a:solidFill>
                  <a:srgbClr val="C00000">
                    <a:alpha val="100000"/>
                  </a:srgbClr>
                </a:solidFill>
              </a:rPr>
              <a:t>增量更新模型</a:t>
            </a:r>
            <a:r>
              <a:rPr lang="zh-CN">
                <a:solidFill>
                  <a:schemeClr val="tx1">
                    <a:alpha val="100000"/>
                  </a:schemeClr>
                </a:solidFill>
              </a:rPr>
              <a:t>：基于用户睡眠数据，定期进行模型增量更新，通过分析用户历史数据（如睡眠质量、心率、体动等），优化模型以更好地适应个体需求。结合用户反馈，进一步提升个性化推荐精度，增强用户体验和粘性。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1"/>
          <p:cNvSpPr/>
          <p:nvPr/>
        </p:nvSpPr>
        <p:spPr>
          <a:xfrm>
            <a:off x="6096000" y="2149867"/>
            <a:ext cx="2558265" cy="2558265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Arial"/>
              <a:sym typeface="Arial"/>
            </a:endParaRPr>
          </a:p>
        </p:txBody>
      </p:sp>
      <p:cxnSp>
        <p:nvCxnSpPr>
          <p:cNvPr id="46" name="直线连接符 8"/>
          <p:cNvCxnSpPr/>
          <p:nvPr/>
        </p:nvCxnSpPr>
        <p:spPr>
          <a:xfrm flipV="1">
            <a:off x="1714891" y="3447167"/>
            <a:ext cx="9025255" cy="152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9"/>
          <p:cNvSpPr/>
          <p:nvPr/>
        </p:nvSpPr>
        <p:spPr>
          <a:xfrm>
            <a:off x="9060621" y="1752538"/>
            <a:ext cx="397329" cy="397329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48" name="圆角矩形 10"/>
          <p:cNvSpPr/>
          <p:nvPr/>
        </p:nvSpPr>
        <p:spPr>
          <a:xfrm>
            <a:off x="9527960" y="2435099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49" name="圆角矩形 21"/>
          <p:cNvSpPr/>
          <p:nvPr/>
        </p:nvSpPr>
        <p:spPr>
          <a:xfrm>
            <a:off x="6255843" y="4972111"/>
            <a:ext cx="209070" cy="209070"/>
          </a:xfrm>
          <a:prstGeom prst="flowChartConnector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914400">
              <a:lnSpc>
                <a:spcPct val="100000"/>
              </a:lnSpc>
              <a:buClrTx/>
              <a:buSzTx/>
              <a:buFontTx/>
              <a:buNone/>
              <a:defRPr sz="1800">
                <a:solidFill>
                  <a:schemeClr val="lt1">
                    <a:alpha val="100000"/>
                  </a:schemeClr>
                </a:solidFill>
                <a:latin typeface="Arial"/>
                <a:ea typeface="微软雅黑"/>
                <a:cs typeface="+mn-cs"/>
              </a:defRPr>
            </a:pPr>
            <a:endParaRPr lang="zh-CN" sz="1800" b="0" i="0" u="none" strike="noStrike" spc="0" baseline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latin typeface="Arial"/>
              <a:ea typeface="微软雅黑"/>
              <a:cs typeface="Arial"/>
              <a:sym typeface="Arial"/>
            </a:endParaRPr>
          </a:p>
        </p:txBody>
      </p:sp>
      <p:sp>
        <p:nvSpPr>
          <p:cNvPr id="50" name="Text Box 4"/>
          <p:cNvSpPr txBox="1"/>
          <p:nvPr/>
        </p:nvSpPr>
        <p:spPr>
          <a:xfrm>
            <a:off x="3139440" y="1943100"/>
            <a:ext cx="6442075" cy="1418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800">
                <a:solidFill>
                  <a:schemeClr val="accent1">
                    <a:alpha val="10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/>
                <a:ea typeface="微软雅黑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目录</a:t>
            </a:r>
            <a:endParaRPr/>
          </a:p>
        </p:txBody>
      </p:sp>
      <p:sp>
        <p:nvSpPr>
          <p:cNvPr id="54" name="文本框 53"/>
          <p:cNvSpPr txBox="1"/>
          <p:nvPr/>
        </p:nvSpPr>
        <p:spPr>
          <a:xfrm>
            <a:off x="1268730" y="1301393"/>
            <a:ext cx="68199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项目简介</a:t>
            </a:r>
            <a:endParaRPr/>
          </a:p>
        </p:txBody>
      </p:sp>
      <p:sp>
        <p:nvSpPr>
          <p:cNvPr id="55" name="文本框 54"/>
          <p:cNvSpPr txBox="1"/>
          <p:nvPr/>
        </p:nvSpPr>
        <p:spPr>
          <a:xfrm>
            <a:off x="1268730" y="2160191"/>
            <a:ext cx="52070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预期成果</a:t>
            </a:r>
            <a:endParaRPr/>
          </a:p>
        </p:txBody>
      </p:sp>
      <p:sp>
        <p:nvSpPr>
          <p:cNvPr id="56" name="文本框 55"/>
          <p:cNvSpPr txBox="1"/>
          <p:nvPr/>
        </p:nvSpPr>
        <p:spPr>
          <a:xfrm>
            <a:off x="1268730" y="3018989"/>
            <a:ext cx="579755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当前成果</a:t>
            </a:r>
            <a:endParaRPr/>
          </a:p>
        </p:txBody>
      </p:sp>
      <p:sp>
        <p:nvSpPr>
          <p:cNvPr id="57" name="文本框 56"/>
          <p:cNvSpPr txBox="1"/>
          <p:nvPr/>
        </p:nvSpPr>
        <p:spPr>
          <a:xfrm>
            <a:off x="1268730" y="3877787"/>
            <a:ext cx="56007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后期规划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项目简介</a:t>
            </a:r>
            <a:endParaRPr/>
          </a:p>
        </p:txBody>
      </p:sp>
      <p:sp>
        <p:nvSpPr>
          <p:cNvPr id="61" name="文本框 60"/>
          <p:cNvSpPr txBox="1"/>
          <p:nvPr/>
        </p:nvSpPr>
        <p:spPr>
          <a:xfrm>
            <a:off x="1101884" y="1198652"/>
            <a:ext cx="9715500" cy="12827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br>
              <a:rPr/>
            </a:br>
            <a:r>
              <a:rPr lang="zh-CN"/>
              <a:t>开发一款</a:t>
            </a:r>
            <a:r>
              <a:rPr lang="en-US"/>
              <a:t>Harmony OS</a:t>
            </a:r>
            <a:r>
              <a:rPr lang="zh-CN"/>
              <a:t>手表平台上的智能闹钟应用，其核心功能是基于用户的睡眠深浅度进行智能唤醒。这款应用将利用手表内置的传感器数据（心率等）来实时监测用户的睡眠状态，并通过睡眠模型分析来判断用户处于浅睡或深睡阶段，从而在最佳时间段内（如预设闹钟时间的前</a:t>
            </a:r>
            <a:r>
              <a:rPr lang="en-US"/>
              <a:t>30</a:t>
            </a:r>
            <a:r>
              <a:rPr lang="zh-CN"/>
              <a:t>分钟）温和唤醒用户，减少起床后的困倦感，帮助用户更自然地开始新的一天。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目录</a:t>
            </a:r>
            <a:endParaRPr/>
          </a:p>
        </p:txBody>
      </p:sp>
      <p:sp>
        <p:nvSpPr>
          <p:cNvPr id="65" name="文本框 64"/>
          <p:cNvSpPr txBox="1"/>
          <p:nvPr/>
        </p:nvSpPr>
        <p:spPr>
          <a:xfrm>
            <a:off x="1268730" y="1301393"/>
            <a:ext cx="68199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项目简介</a:t>
            </a:r>
            <a:endParaRPr/>
          </a:p>
        </p:txBody>
      </p:sp>
      <p:sp>
        <p:nvSpPr>
          <p:cNvPr id="66" name="文本框 65"/>
          <p:cNvSpPr txBox="1"/>
          <p:nvPr/>
        </p:nvSpPr>
        <p:spPr>
          <a:xfrm>
            <a:off x="1268730" y="2160191"/>
            <a:ext cx="52070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预期成果</a:t>
            </a:r>
            <a:endParaRPr/>
          </a:p>
        </p:txBody>
      </p:sp>
      <p:sp>
        <p:nvSpPr>
          <p:cNvPr id="67" name="文本框 66"/>
          <p:cNvSpPr txBox="1"/>
          <p:nvPr/>
        </p:nvSpPr>
        <p:spPr>
          <a:xfrm>
            <a:off x="1268730" y="3018989"/>
            <a:ext cx="579755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当前成果</a:t>
            </a:r>
            <a:endParaRPr/>
          </a:p>
        </p:txBody>
      </p:sp>
      <p:sp>
        <p:nvSpPr>
          <p:cNvPr id="68" name="文本框 67"/>
          <p:cNvSpPr txBox="1"/>
          <p:nvPr/>
        </p:nvSpPr>
        <p:spPr>
          <a:xfrm>
            <a:off x="1268730" y="3877787"/>
            <a:ext cx="56007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后期规划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预期成果</a:t>
            </a:r>
            <a:endParaRPr/>
          </a:p>
        </p:txBody>
      </p:sp>
      <p:sp>
        <p:nvSpPr>
          <p:cNvPr id="72" name="文本框 71"/>
          <p:cNvSpPr txBox="1"/>
          <p:nvPr/>
        </p:nvSpPr>
        <p:spPr>
          <a:xfrm>
            <a:off x="1101884" y="1198652"/>
            <a:ext cx="97155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en-US"/>
              <a:t>1</a:t>
            </a:r>
            <a:r>
              <a:rPr lang="zh-CN"/>
              <a:t>、优化重构</a:t>
            </a:r>
            <a:r>
              <a:rPr lang="en-US"/>
              <a:t>HarmonyOS</a:t>
            </a:r>
            <a:r>
              <a:rPr lang="zh-CN"/>
              <a:t>下的智能闹钟</a:t>
            </a:r>
            <a:r>
              <a:rPr lang="en-US"/>
              <a:t>APP</a:t>
            </a:r>
            <a:r>
              <a:rPr lang="zh-CN"/>
              <a:t>界面。</a:t>
            </a:r>
            <a:endParaRPr/>
          </a:p>
        </p:txBody>
      </p:sp>
      <p:sp>
        <p:nvSpPr>
          <p:cNvPr id="73" name="文本框 72"/>
          <p:cNvSpPr txBox="1"/>
          <p:nvPr/>
        </p:nvSpPr>
        <p:spPr>
          <a:xfrm>
            <a:off x="1101884" y="4270931"/>
            <a:ext cx="74803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en-US"/>
              <a:t>4</a:t>
            </a:r>
            <a:r>
              <a:rPr lang="zh-CN"/>
              <a:t>、新增用户反馈功能和使用报告。</a:t>
            </a:r>
            <a:endParaRPr/>
          </a:p>
        </p:txBody>
      </p:sp>
      <p:sp>
        <p:nvSpPr>
          <p:cNvPr id="74" name="文本框 73"/>
          <p:cNvSpPr txBox="1"/>
          <p:nvPr/>
        </p:nvSpPr>
        <p:spPr>
          <a:xfrm>
            <a:off x="1101884" y="2222745"/>
            <a:ext cx="695325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en-US"/>
              <a:t>2</a:t>
            </a:r>
            <a:r>
              <a:rPr lang="zh-CN"/>
              <a:t>、训练一个基于</a:t>
            </a:r>
            <a:r>
              <a:rPr lang="en-US"/>
              <a:t>ECG</a:t>
            </a:r>
            <a:r>
              <a:rPr lang="zh-CN"/>
              <a:t>信号来预测睡眠阶段的模型。</a:t>
            </a:r>
            <a:endParaRPr/>
          </a:p>
        </p:txBody>
      </p:sp>
      <p:sp>
        <p:nvSpPr>
          <p:cNvPr id="75" name="文本框 74"/>
          <p:cNvSpPr txBox="1"/>
          <p:nvPr/>
        </p:nvSpPr>
        <p:spPr>
          <a:xfrm>
            <a:off x="1101884" y="3246838"/>
            <a:ext cx="96266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en-US"/>
              <a:t>3</a:t>
            </a:r>
            <a:r>
              <a:rPr lang="zh-CN"/>
              <a:t>、将用于判断用户睡眠状态的模型部署于服务器无感知计算平台（</a:t>
            </a:r>
            <a:r>
              <a:rPr lang="en-US"/>
              <a:t>serverless</a:t>
            </a:r>
            <a:r>
              <a:rPr lang="zh-CN"/>
              <a:t>）。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目录</a:t>
            </a:r>
            <a:endParaRPr/>
          </a:p>
        </p:txBody>
      </p:sp>
      <p:sp>
        <p:nvSpPr>
          <p:cNvPr id="79" name="文本框 78"/>
          <p:cNvSpPr txBox="1"/>
          <p:nvPr/>
        </p:nvSpPr>
        <p:spPr>
          <a:xfrm>
            <a:off x="1268730" y="1301393"/>
            <a:ext cx="68199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项目简介</a:t>
            </a:r>
            <a:endParaRPr/>
          </a:p>
        </p:txBody>
      </p:sp>
      <p:sp>
        <p:nvSpPr>
          <p:cNvPr id="80" name="文本框 79"/>
          <p:cNvSpPr txBox="1"/>
          <p:nvPr/>
        </p:nvSpPr>
        <p:spPr>
          <a:xfrm>
            <a:off x="1268730" y="2160191"/>
            <a:ext cx="52070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预期成果</a:t>
            </a:r>
            <a:endParaRPr/>
          </a:p>
        </p:txBody>
      </p:sp>
      <p:sp>
        <p:nvSpPr>
          <p:cNvPr id="81" name="文本框 80"/>
          <p:cNvSpPr txBox="1"/>
          <p:nvPr/>
        </p:nvSpPr>
        <p:spPr>
          <a:xfrm>
            <a:off x="1268730" y="3018989"/>
            <a:ext cx="579755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当前成果</a:t>
            </a:r>
            <a:endParaRPr/>
          </a:p>
        </p:txBody>
      </p:sp>
      <p:sp>
        <p:nvSpPr>
          <p:cNvPr id="82" name="文本框 81"/>
          <p:cNvSpPr txBox="1"/>
          <p:nvPr/>
        </p:nvSpPr>
        <p:spPr>
          <a:xfrm>
            <a:off x="1268730" y="3877787"/>
            <a:ext cx="56007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>
                <a:solidFill>
                  <a:schemeClr val="tx2">
                    <a:lumMod val="20000"/>
                    <a:lumOff val="80000"/>
                    <a:alpha val="100000"/>
                  </a:schemeClr>
                </a:solidFill>
              </a:rPr>
              <a:t>后期规划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sp>
        <p:nvSpPr>
          <p:cNvPr id="86" name="文本框 85"/>
          <p:cNvSpPr txBox="1"/>
          <p:nvPr/>
        </p:nvSpPr>
        <p:spPr>
          <a:xfrm>
            <a:off x="1101884" y="1198652"/>
            <a:ext cx="97155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前端成果：</a:t>
            </a:r>
            <a:endParaRPr/>
          </a:p>
        </p:txBody>
      </p:sp>
      <p:sp>
        <p:nvSpPr>
          <p:cNvPr id="87" name="文本框 86"/>
          <p:cNvSpPr txBox="1"/>
          <p:nvPr/>
        </p:nvSpPr>
        <p:spPr>
          <a:xfrm>
            <a:off x="1101884" y="1772427"/>
            <a:ext cx="97155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我们对前端界面进行了全面重构，旨在提升用户体验。</a:t>
            </a:r>
            <a:endParaRPr/>
          </a:p>
        </p:txBody>
      </p:sp>
      <p:sp>
        <p:nvSpPr>
          <p:cNvPr id="88" name="文本框 87"/>
          <p:cNvSpPr txBox="1"/>
          <p:nvPr/>
        </p:nvSpPr>
        <p:spPr>
          <a:xfrm>
            <a:off x="1112837" y="2751107"/>
            <a:ext cx="484505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之前的界面：</a:t>
            </a:r>
            <a:endParaRPr/>
          </a:p>
        </p:txBody>
      </p:sp>
      <p:pic>
        <p:nvPicPr>
          <p:cNvPr id="89" name="图片 88"/>
          <p:cNvPicPr/>
          <p:nvPr/>
        </p:nvPicPr>
        <p:blipFill>
          <a:blip r:embed="rId3"/>
          <a:stretch>
            <a:fillRect/>
          </a:stretch>
        </p:blipFill>
        <p:spPr>
          <a:xfrm>
            <a:off x="1193651" y="3429000"/>
            <a:ext cx="4621679" cy="22894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sp>
        <p:nvSpPr>
          <p:cNvPr id="93" name="文本框 92"/>
          <p:cNvSpPr txBox="1"/>
          <p:nvPr/>
        </p:nvSpPr>
        <p:spPr>
          <a:xfrm>
            <a:off x="1101884" y="1198652"/>
            <a:ext cx="9715500" cy="3683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现在的界面：</a:t>
            </a:r>
            <a:endParaRPr/>
          </a:p>
        </p:txBody>
      </p:sp>
      <p:pic>
        <p:nvPicPr>
          <p:cNvPr id="94" name="图片 93"/>
          <p:cNvPicPr/>
          <p:nvPr/>
        </p:nvPicPr>
        <p:blipFill>
          <a:blip r:embed="rId3"/>
          <a:stretch>
            <a:fillRect/>
          </a:stretch>
        </p:blipFill>
        <p:spPr>
          <a:xfrm>
            <a:off x="3818312" y="1754094"/>
            <a:ext cx="2077406" cy="2243570"/>
          </a:xfrm>
          <a:prstGeom prst="rect">
            <a:avLst/>
          </a:prstGeom>
        </p:spPr>
      </p:pic>
      <p:pic>
        <p:nvPicPr>
          <p:cNvPr id="95" name="图片 94"/>
          <p:cNvPicPr/>
          <p:nvPr/>
        </p:nvPicPr>
        <p:blipFill>
          <a:blip r:embed="rId4"/>
          <a:stretch>
            <a:fillRect/>
          </a:stretch>
        </p:blipFill>
        <p:spPr>
          <a:xfrm>
            <a:off x="6164094" y="1754094"/>
            <a:ext cx="2245339" cy="2243571"/>
          </a:xfrm>
          <a:prstGeom prst="rect">
            <a:avLst/>
          </a:prstGeom>
        </p:spPr>
      </p:pic>
      <p:pic>
        <p:nvPicPr>
          <p:cNvPr id="96" name="图片 95"/>
          <p:cNvPicPr/>
          <p:nvPr/>
        </p:nvPicPr>
        <p:blipFill>
          <a:blip r:embed="rId5"/>
          <a:stretch>
            <a:fillRect/>
          </a:stretch>
        </p:blipFill>
        <p:spPr>
          <a:xfrm>
            <a:off x="8677808" y="1754094"/>
            <a:ext cx="2346280" cy="2343148"/>
          </a:xfrm>
          <a:prstGeom prst="rect">
            <a:avLst/>
          </a:prstGeom>
        </p:spPr>
      </p:pic>
      <p:pic>
        <p:nvPicPr>
          <p:cNvPr id="97" name="图片 96"/>
          <p:cNvPicPr/>
          <p:nvPr/>
        </p:nvPicPr>
        <p:blipFill>
          <a:blip r:embed="rId6"/>
          <a:stretch>
            <a:fillRect/>
          </a:stretch>
        </p:blipFill>
        <p:spPr>
          <a:xfrm>
            <a:off x="3818312" y="4241273"/>
            <a:ext cx="2139576" cy="2190310"/>
          </a:xfrm>
          <a:prstGeom prst="rect">
            <a:avLst/>
          </a:prstGeom>
        </p:spPr>
      </p:pic>
      <p:pic>
        <p:nvPicPr>
          <p:cNvPr id="98" name="图片 97"/>
          <p:cNvPicPr/>
          <p:nvPr/>
        </p:nvPicPr>
        <p:blipFill>
          <a:blip r:embed="rId7"/>
          <a:stretch>
            <a:fillRect/>
          </a:stretch>
        </p:blipFill>
        <p:spPr>
          <a:xfrm>
            <a:off x="6225617" y="4184807"/>
            <a:ext cx="2245339" cy="2303242"/>
          </a:xfrm>
          <a:prstGeom prst="rect">
            <a:avLst/>
          </a:prstGeom>
        </p:spPr>
      </p:pic>
      <p:pic>
        <p:nvPicPr>
          <p:cNvPr id="99" name="图片 98"/>
          <p:cNvPicPr/>
          <p:nvPr/>
        </p:nvPicPr>
        <p:blipFill>
          <a:blip r:embed="rId8"/>
          <a:stretch>
            <a:fillRect/>
          </a:stretch>
        </p:blipFill>
        <p:spPr>
          <a:xfrm>
            <a:off x="8738684" y="4184807"/>
            <a:ext cx="2224529" cy="2303242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101884" y="1754094"/>
            <a:ext cx="1797050" cy="20129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t>通过优化设计和交互方式，新界面在视觉呈现和操作流畅性方面更为直观易用，更好地契合用户的操作习惯，。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Straight Connector 1"/>
          <p:cNvCxnSpPr/>
          <p:nvPr/>
        </p:nvCxnSpPr>
        <p:spPr>
          <a:xfrm flipV="1">
            <a:off x="1268730" y="807085"/>
            <a:ext cx="9378315" cy="3810"/>
          </a:xfrm>
          <a:prstGeom prst="line">
            <a:avLst/>
          </a:prstGeom>
          <a:ln w="31750" cap="rnd">
            <a:solidFill>
              <a:srgbClr val="E4E4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1268730" y="353695"/>
            <a:ext cx="4546600" cy="45720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 sz="2400"/>
              <a:t>当前成果</a:t>
            </a:r>
            <a:endParaRPr/>
          </a:p>
        </p:txBody>
      </p:sp>
      <p:sp>
        <p:nvSpPr>
          <p:cNvPr id="104" name="文本框 103"/>
          <p:cNvSpPr txBox="1"/>
          <p:nvPr/>
        </p:nvSpPr>
        <p:spPr>
          <a:xfrm>
            <a:off x="1101884" y="1198652"/>
            <a:ext cx="9715500" cy="2559050"/>
          </a:xfrm>
          <a:prstGeom prst="rect">
            <a:avLst/>
          </a:prstGeom>
          <a:ln w="12700">
            <a:prstDash val="solid"/>
            <a:miter lim="800000"/>
          </a:ln>
        </p:spPr>
        <p:txBody>
          <a:bodyPr>
            <a:spAutoFit/>
          </a:bodyPr>
          <a:lstStyle/>
          <a:p>
            <a:r>
              <a:rPr lang="zh-CN"/>
              <a:t>后端成果：</a:t>
            </a:r>
            <a:endParaRPr/>
          </a:p>
          <a:p>
            <a:endParaRPr lang="en-US"/>
          </a:p>
          <a:p>
            <a:endParaRPr lang="en-US"/>
          </a:p>
          <a:p>
            <a:r>
              <a:rPr lang="en-US"/>
              <a:t>1. </a:t>
            </a:r>
            <a:r>
              <a:rPr lang="zh-CN"/>
              <a:t>完成了数据库的构建，涵盖了闹钟的时间、日期、重复周期等信息的存储。</a:t>
            </a:r>
            <a:r>
              <a:rPr lang="en-US"/>
              <a:t>
</a:t>
            </a:r>
            <a:endParaRPr/>
          </a:p>
          <a:p>
            <a:r>
              <a:rPr lang="en-US"/>
              <a:t>2. </a:t>
            </a:r>
            <a:r>
              <a:rPr lang="zh-CN"/>
              <a:t>正在开发</a:t>
            </a:r>
            <a:r>
              <a:rPr lang="en-US"/>
              <a:t> Android </a:t>
            </a:r>
            <a:r>
              <a:rPr lang="zh-CN"/>
              <a:t>端应用接口，旨在获取穿戴设备的状态并读取设备的传感器数据。</a:t>
            </a:r>
            <a:r>
              <a:rPr lang="en-US"/>
              <a:t>
</a:t>
            </a:r>
            <a:endParaRPr/>
          </a:p>
          <a:p>
            <a:r>
              <a:rPr lang="en-US"/>
              <a:t>3. </a:t>
            </a:r>
            <a:r>
              <a:rPr lang="zh-CN"/>
              <a:t>正在尝试使用</a:t>
            </a:r>
            <a:r>
              <a:rPr lang="en-US"/>
              <a:t>serverless</a:t>
            </a:r>
            <a:r>
              <a:rPr lang="zh-CN"/>
              <a:t>函数部署睡眠模型</a:t>
            </a:r>
            <a:br>
              <a:rPr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腾讯文档">
  <a:themeElements>
    <a:clrScheme name="Office">
      <a:dk1>
        <a:srgbClr val="000000"/>
      </a:dk1>
      <a:lt1>
        <a:srgbClr val="FFFFFF"/>
      </a:lt1>
      <a:dk2>
        <a:srgbClr val="485368"/>
      </a:dk2>
      <a:lt2>
        <a:srgbClr val="2972F4"/>
      </a:lt2>
      <a:accent1>
        <a:srgbClr val="00A3F5"/>
      </a:accent1>
      <a:accent2>
        <a:srgbClr val="319B62"/>
      </a:accent2>
      <a:accent3>
        <a:srgbClr val="DE3C36"/>
      </a:accent3>
      <a:accent4>
        <a:srgbClr val="F88825"/>
      </a:accent4>
      <a:accent5>
        <a:srgbClr val="F5C400"/>
      </a:accent5>
      <a:accent6>
        <a:srgbClr val="9A38D7"/>
      </a:accent6>
      <a:hlink>
        <a:srgbClr val="175CEB"/>
      </a:hlink>
      <a:folHlink>
        <a:srgbClr val="81868F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腾讯文档">
  <a:themeElements>
    <a:clrScheme name="Office">
      <a:dk1>
        <a:srgbClr val="000000"/>
      </a:dk1>
      <a:lt1>
        <a:srgbClr val="FFFFFF"/>
      </a:lt1>
      <a:dk2>
        <a:srgbClr val="485368"/>
      </a:dk2>
      <a:lt2>
        <a:srgbClr val="2972F4"/>
      </a:lt2>
      <a:accent1>
        <a:srgbClr val="00A3F5"/>
      </a:accent1>
      <a:accent2>
        <a:srgbClr val="319B62"/>
      </a:accent2>
      <a:accent3>
        <a:srgbClr val="DE3C36"/>
      </a:accent3>
      <a:accent4>
        <a:srgbClr val="F88825"/>
      </a:accent4>
      <a:accent5>
        <a:srgbClr val="F5C400"/>
      </a:accent5>
      <a:accent6>
        <a:srgbClr val="9A38D7"/>
      </a:accent6>
      <a:hlink>
        <a:srgbClr val="175CEB"/>
      </a:hlink>
      <a:folHlink>
        <a:srgbClr val="81868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宽屏</PresentationFormat>
  <Paragraphs>94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等线</vt:lpstr>
      <vt:lpstr>Arial</vt:lpstr>
      <vt:lpstr>腾讯文档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</cp:lastModifiedBy>
  <cp:revision>1</cp:revision>
  <dcterms:created xsi:type="dcterms:W3CDTF">2024-11-15T12:58:24Z</dcterms:created>
  <dcterms:modified xsi:type="dcterms:W3CDTF">2025-05-29T03:18:00Z</dcterms:modified>
</cp:coreProperties>
</file>