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9" userDrawn="1">
          <p15:clr>
            <a:srgbClr val="A4A3A4"/>
          </p15:clr>
        </p15:guide>
        <p15:guide id="2" pos="3840" userDrawn="1">
          <p15:clr>
            <a:srgbClr val="A4A3A4"/>
          </p15:clr>
        </p15:guide>
        <p15:guide id="3" orient="horz" pos="13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guide orient="horz" pos="739"/>
        <p:guide pos="3840"/>
        <p:guide orient="horz" pos="13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idx="2147483647"/>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8EAAD-B2CC-431F-8762-3FC732074C7F}" type="datetimeFigureOut">
              <a:rPr lang="zh-CN" altLang="en-US"/>
              <a:t>2025/5/29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81A5-8BA8-46CA-A0EB-126693914041}" type="slidenum">
              <a:r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147483647"/>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图像占位符 1"/>
          <p:cNvSpPr>
            <a:spLocks noGrp="1" noRot="1" noChangeAspect="1"/>
          </p:cNvSpPr>
          <p:nvPr>
            <p:ph type="sldImg" idx="2147483647"/>
          </p:nvPr>
        </p:nvSpPr>
        <p:spPr/>
      </p:sp>
      <p:sp>
        <p:nvSpPr>
          <p:cNvPr id="15" name="备注占位符 2"/>
          <p:cNvSpPr>
            <a:spLocks noGrp="1"/>
          </p:cNvSpPr>
          <p:nvPr>
            <p:ph type="body" idx="1"/>
          </p:nvPr>
        </p:nvSpPr>
        <p:spPr/>
        <p:txBody>
          <a:bodyPr/>
          <a:lstStyle/>
          <a:p>
            <a:endParaRPr lang="zh-CN" altLang="en-US"/>
          </a:p>
        </p:txBody>
      </p:sp>
      <p:sp>
        <p:nvSpPr>
          <p:cNvPr id="16" name="灯片编号占位符 3"/>
          <p:cNvSpPr>
            <a:spLocks noGrp="1"/>
          </p:cNvSpPr>
          <p:nvPr>
            <p:ph type="sldNum" sz="quarter" idx="5"/>
          </p:nvPr>
        </p:nvSpPr>
        <p:spPr/>
        <p:txBody>
          <a:bodyPr/>
          <a:lstStyle/>
          <a:p>
            <a:fld id="{C05A81A5-8BA8-46CA-A0EB-126693914041}" type="slidenum">
              <a:r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幻灯片图像占位符 1"/>
          <p:cNvSpPr>
            <a:spLocks noGrp="1" noRot="1" noChangeAspect="1"/>
          </p:cNvSpPr>
          <p:nvPr>
            <p:ph type="sldImg" idx="2147483647"/>
          </p:nvPr>
        </p:nvSpPr>
        <p:spPr/>
      </p:sp>
      <p:sp>
        <p:nvSpPr>
          <p:cNvPr id="19" name="备注占位符 2"/>
          <p:cNvSpPr>
            <a:spLocks noGrp="1"/>
          </p:cNvSpPr>
          <p:nvPr>
            <p:ph type="body" idx="1"/>
          </p:nvPr>
        </p:nvSpPr>
        <p:spPr/>
        <p:txBody>
          <a:bodyPr/>
          <a:lstStyle/>
          <a:p>
            <a:endParaRPr lang="zh-CN" altLang="en-US"/>
          </a:p>
        </p:txBody>
      </p:sp>
      <p:sp>
        <p:nvSpPr>
          <p:cNvPr id="20" name="灯片编号占位符 3"/>
          <p:cNvSpPr>
            <a:spLocks noGrp="1"/>
          </p:cNvSpPr>
          <p:nvPr>
            <p:ph type="sldNum" sz="quarter" idx="5"/>
          </p:nvPr>
        </p:nvSpPr>
        <p:spPr/>
        <p:txBody>
          <a:bodyPr/>
          <a:lstStyle/>
          <a:p>
            <a:fld id="{C05A81A5-8BA8-46CA-A0EB-126693914041}" type="slidenum">
              <a:r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幻灯片图像占位符 1"/>
          <p:cNvSpPr>
            <a:spLocks noGrp="1" noRot="1" noChangeAspect="1"/>
          </p:cNvSpPr>
          <p:nvPr>
            <p:ph type="sldImg" idx="2147483647"/>
          </p:nvPr>
        </p:nvSpPr>
        <p:spPr/>
      </p:sp>
      <p:sp>
        <p:nvSpPr>
          <p:cNvPr id="23" name="备注占位符 2"/>
          <p:cNvSpPr>
            <a:spLocks noGrp="1"/>
          </p:cNvSpPr>
          <p:nvPr>
            <p:ph type="body" idx="1"/>
          </p:nvPr>
        </p:nvSpPr>
        <p:spPr/>
        <p:txBody>
          <a:bodyPr/>
          <a:lstStyle/>
          <a:p>
            <a:endParaRPr lang="zh-CN" altLang="en-US"/>
          </a:p>
        </p:txBody>
      </p:sp>
      <p:sp>
        <p:nvSpPr>
          <p:cNvPr id="24" name="灯片编号占位符 3"/>
          <p:cNvSpPr>
            <a:spLocks noGrp="1"/>
          </p:cNvSpPr>
          <p:nvPr>
            <p:ph type="sldNum" sz="quarter" idx="5"/>
          </p:nvPr>
        </p:nvSpPr>
        <p:spPr/>
        <p:txBody>
          <a:bodyPr/>
          <a:lstStyle/>
          <a:p>
            <a:fld id="{C05A81A5-8BA8-46CA-A0EB-126693914041}" type="slidenum">
              <a:r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幻灯片图像占位符 1"/>
          <p:cNvSpPr>
            <a:spLocks noGrp="1" noRot="1" noChangeAspect="1"/>
          </p:cNvSpPr>
          <p:nvPr>
            <p:ph type="sldImg" idx="2147483647"/>
          </p:nvPr>
        </p:nvSpPr>
        <p:spPr/>
      </p:sp>
      <p:sp>
        <p:nvSpPr>
          <p:cNvPr id="27" name="备注占位符 2"/>
          <p:cNvSpPr>
            <a:spLocks noGrp="1"/>
          </p:cNvSpPr>
          <p:nvPr>
            <p:ph type="body" idx="1"/>
          </p:nvPr>
        </p:nvSpPr>
        <p:spPr/>
        <p:txBody>
          <a:bodyPr/>
          <a:lstStyle/>
          <a:p>
            <a:endParaRPr lang="zh-CN" altLang="en-US"/>
          </a:p>
        </p:txBody>
      </p:sp>
      <p:sp>
        <p:nvSpPr>
          <p:cNvPr id="28" name="灯片编号占位符 3"/>
          <p:cNvSpPr>
            <a:spLocks noGrp="1"/>
          </p:cNvSpPr>
          <p:nvPr>
            <p:ph type="sldNum" sz="quarter" idx="5"/>
          </p:nvPr>
        </p:nvSpPr>
        <p:spPr/>
        <p:txBody>
          <a:bodyPr/>
          <a:lstStyle/>
          <a:p>
            <a:fld id="{C05A81A5-8BA8-46CA-A0EB-126693914041}" type="slidenum">
              <a:r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幻灯片图像占位符 1"/>
          <p:cNvSpPr>
            <a:spLocks noGrp="1" noRot="1" noChangeAspect="1"/>
          </p:cNvSpPr>
          <p:nvPr>
            <p:ph type="sldImg" idx="2147483647"/>
          </p:nvPr>
        </p:nvSpPr>
        <p:spPr/>
      </p:sp>
      <p:sp>
        <p:nvSpPr>
          <p:cNvPr id="35" name="备注占位符 2"/>
          <p:cNvSpPr>
            <a:spLocks noGrp="1"/>
          </p:cNvSpPr>
          <p:nvPr>
            <p:ph type="body" idx="1"/>
          </p:nvPr>
        </p:nvSpPr>
        <p:spPr/>
        <p:txBody>
          <a:bodyPr/>
          <a:lstStyle/>
          <a:p>
            <a:endParaRPr lang="zh-CN" altLang="en-US"/>
          </a:p>
        </p:txBody>
      </p:sp>
      <p:sp>
        <p:nvSpPr>
          <p:cNvPr id="36" name="灯片编号占位符 3"/>
          <p:cNvSpPr>
            <a:spLocks noGrp="1"/>
          </p:cNvSpPr>
          <p:nvPr>
            <p:ph type="sldNum" sz="quarter" idx="5"/>
          </p:nvPr>
        </p:nvSpPr>
        <p:spPr/>
        <p:txBody>
          <a:bodyPr/>
          <a:lstStyle/>
          <a:p>
            <a:fld id="{C05A81A5-8BA8-46CA-A0EB-126693914041}" type="slidenum">
              <a:r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幻灯片图像占位符 1"/>
          <p:cNvSpPr>
            <a:spLocks noGrp="1" noRot="1" noChangeAspect="1"/>
          </p:cNvSpPr>
          <p:nvPr>
            <p:ph type="sldImg" idx="2147483647"/>
          </p:nvPr>
        </p:nvSpPr>
        <p:spPr/>
      </p:sp>
      <p:sp>
        <p:nvSpPr>
          <p:cNvPr id="39" name="备注占位符 2"/>
          <p:cNvSpPr>
            <a:spLocks noGrp="1"/>
          </p:cNvSpPr>
          <p:nvPr>
            <p:ph type="body" idx="1"/>
          </p:nvPr>
        </p:nvSpPr>
        <p:spPr/>
        <p:txBody>
          <a:bodyPr/>
          <a:lstStyle/>
          <a:p>
            <a:endParaRPr lang="zh-CN" altLang="en-US"/>
          </a:p>
        </p:txBody>
      </p:sp>
      <p:sp>
        <p:nvSpPr>
          <p:cNvPr id="40" name="灯片编号占位符 3"/>
          <p:cNvSpPr>
            <a:spLocks noGrp="1"/>
          </p:cNvSpPr>
          <p:nvPr>
            <p:ph type="sldNum" sz="quarter" idx="5"/>
          </p:nvPr>
        </p:nvSpPr>
        <p:spPr/>
        <p:txBody>
          <a:bodyPr/>
          <a:lstStyle/>
          <a:p>
            <a:fld id="{C05A81A5-8BA8-46CA-A0EB-126693914041}" type="slidenum">
              <a:r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en-US" altLang="zh-CN" smtClean="0"/>
              <a:t>6</a:t>
            </a:fld>
            <a:endParaRPr lang="zh-CN" altLang="en-US"/>
          </a:p>
        </p:txBody>
      </p:sp>
    </p:spTree>
    <p:extLst>
      <p:ext uri="{BB962C8B-B14F-4D97-AF65-F5344CB8AC3E}">
        <p14:creationId xmlns:p14="http://schemas.microsoft.com/office/powerpoint/2010/main" val="824404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幻灯片图像占位符 1"/>
          <p:cNvSpPr>
            <a:spLocks noGrp="1" noRot="1" noChangeAspect="1"/>
          </p:cNvSpPr>
          <p:nvPr>
            <p:ph type="sldImg" idx="2147483647"/>
          </p:nvPr>
        </p:nvSpPr>
        <p:spPr/>
      </p:sp>
      <p:sp>
        <p:nvSpPr>
          <p:cNvPr id="43" name="备注占位符 2"/>
          <p:cNvSpPr>
            <a:spLocks noGrp="1"/>
          </p:cNvSpPr>
          <p:nvPr>
            <p:ph type="body" idx="1"/>
          </p:nvPr>
        </p:nvSpPr>
        <p:spPr/>
        <p:txBody>
          <a:bodyPr/>
          <a:lstStyle/>
          <a:p>
            <a:endParaRPr lang="zh-CN" altLang="en-US"/>
          </a:p>
        </p:txBody>
      </p:sp>
      <p:sp>
        <p:nvSpPr>
          <p:cNvPr id="44" name="灯片编号占位符 3"/>
          <p:cNvSpPr>
            <a:spLocks noGrp="1"/>
          </p:cNvSpPr>
          <p:nvPr>
            <p:ph type="sldNum" sz="quarter" idx="5"/>
          </p:nvPr>
        </p:nvSpPr>
        <p:spPr/>
        <p:txBody>
          <a:bodyPr/>
          <a:lstStyle/>
          <a:p>
            <a:fld id="{C05A81A5-8BA8-46CA-A0EB-126693914041}" type="slidenum">
              <a:r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1"/>
          <p:cNvSpPr>
            <a:spLocks noGrp="1" noRot="1" noChangeAspect="1"/>
          </p:cNvSpPr>
          <p:nvPr>
            <p:ph type="sldImg" idx="2147483647"/>
          </p:nvPr>
        </p:nvSpPr>
        <p:spPr/>
      </p:sp>
      <p:sp>
        <p:nvSpPr>
          <p:cNvPr id="7" name="备注占位符 2"/>
          <p:cNvSpPr>
            <a:spLocks noGrp="1"/>
          </p:cNvSpPr>
          <p:nvPr>
            <p:ph type="body" idx="1"/>
          </p:nvPr>
        </p:nvSpPr>
        <p:spPr/>
        <p:txBody>
          <a:bodyPr/>
          <a:lstStyle/>
          <a:p>
            <a:endParaRPr lang="zh-CN" altLang="en-US"/>
          </a:p>
        </p:txBody>
      </p:sp>
      <p:sp>
        <p:nvSpPr>
          <p:cNvPr id="8" name="灯片编号占位符 3"/>
          <p:cNvSpPr>
            <a:spLocks noGrp="1"/>
          </p:cNvSpPr>
          <p:nvPr>
            <p:ph type="sldNum" sz="quarter" idx="5"/>
          </p:nvPr>
        </p:nvSpPr>
        <p:spPr/>
        <p:txBody>
          <a:bodyPr/>
          <a:lstStyle/>
          <a:p>
            <a:fld id="{C05A81A5-8BA8-46CA-A0EB-126693914041}" type="slidenum">
              <a:r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幻灯片图像占位符 1"/>
          <p:cNvSpPr>
            <a:spLocks noGrp="1" noRot="1" noChangeAspect="1"/>
          </p:cNvSpPr>
          <p:nvPr>
            <p:ph type="sldImg" idx="2147483647"/>
          </p:nvPr>
        </p:nvSpPr>
        <p:spPr/>
      </p:sp>
      <p:sp>
        <p:nvSpPr>
          <p:cNvPr id="11" name="备注占位符 2"/>
          <p:cNvSpPr>
            <a:spLocks noGrp="1"/>
          </p:cNvSpPr>
          <p:nvPr>
            <p:ph type="body" idx="1"/>
          </p:nvPr>
        </p:nvSpPr>
        <p:spPr/>
        <p:txBody>
          <a:bodyPr/>
          <a:lstStyle/>
          <a:p>
            <a:endParaRPr lang="zh-CN" altLang="en-US"/>
          </a:p>
        </p:txBody>
      </p:sp>
      <p:sp>
        <p:nvSpPr>
          <p:cNvPr id="12" name="灯片编号占位符 3"/>
          <p:cNvSpPr>
            <a:spLocks noGrp="1"/>
          </p:cNvSpPr>
          <p:nvPr>
            <p:ph type="sldNum" sz="quarter" idx="5"/>
          </p:nvPr>
        </p:nvSpPr>
        <p:spPr/>
        <p:txBody>
          <a:bodyPr/>
          <a:lstStyle/>
          <a:p>
            <a:fld id="{C05A81A5-8BA8-46CA-A0EB-126693914041}" type="slidenum">
              <a:r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en-US" altLang="zh-CN" smtClean="0"/>
              <a:t>14</a:t>
            </a:fld>
            <a:endParaRPr lang="zh-CN" altLang="en-US"/>
          </a:p>
        </p:txBody>
      </p:sp>
    </p:spTree>
    <p:extLst>
      <p:ext uri="{BB962C8B-B14F-4D97-AF65-F5344CB8AC3E}">
        <p14:creationId xmlns:p14="http://schemas.microsoft.com/office/powerpoint/2010/main" val="128854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9BB2C-214F-4ECA-B668-C69368B461C3}" type="datetimeFigureOut">
              <a:rPr lang="zh-CN" altLang="en-US"/>
              <a:t>2025/5/29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FEFC0E-2FD6-46EF-A188-B70EEC57A27A}" type="slidenum">
              <a:r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idx="2147483647"/>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9BB2C-214F-4ECA-B668-C69368B461C3}" type="datetimeFigureOut">
              <a:rPr lang="zh-CN" altLang="en-US"/>
              <a:t>2025/5/29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EFC0E-2FD6-46EF-A188-B70EEC57A27A}" type="slidenum">
              <a:r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1"/>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6"/>
          <p:cNvSpPr txBox="1"/>
          <p:nvPr/>
        </p:nvSpPr>
        <p:spPr>
          <a:xfrm>
            <a:off x="6810534" y="5425638"/>
            <a:ext cx="1210588" cy="276999"/>
          </a:xfrm>
          <a:prstGeom prst="rect">
            <a:avLst/>
          </a:prstGeom>
          <a:noFill/>
        </p:spPr>
        <p:txBody>
          <a:bodyPr wrap="none" rtlCol="0">
            <a:spAutoFit/>
          </a:bodyPr>
          <a:lstStyle/>
          <a:p>
            <a:pPr marL="0" lvl="0" indent="0" algn="ctr" defTabSz="914400">
              <a:lnSpc>
                <a:spcPct val="100000"/>
              </a:lnSpc>
              <a:spcBef>
                <a:spcPts val="0"/>
              </a:spcBef>
              <a:spcAft>
                <a:spcPts val="0"/>
              </a:spcAft>
              <a:buClrTx/>
              <a:buSzTx/>
              <a:buFontTx/>
              <a:buNone/>
              <a:defRPr sz="1800">
                <a:solidFill>
                  <a:schemeClr val="tx1">
                    <a:alpha val="100000"/>
                  </a:schemeClr>
                </a:solidFill>
                <a:latin typeface="Microsoft YaHei"/>
                <a:ea typeface="Microsoft YaHei"/>
                <a:cs typeface="+mn-cs"/>
              </a:defRPr>
            </a:pPr>
            <a:r>
              <a:rPr lang="zh-CN" sz="1200" b="0" i="0" u="none" strike="noStrike" spc="400" baseline="0" dirty="0">
                <a:ln>
                  <a:noFill/>
                </a:ln>
                <a:solidFill>
                  <a:schemeClr val="tx1">
                    <a:lumMod val="75000"/>
                    <a:lumOff val="25000"/>
                    <a:alpha val="100000"/>
                  </a:schemeClr>
                </a:solidFill>
                <a:effectLst/>
                <a:latin typeface="Microsoft YaHei"/>
                <a:ea typeface="Microsoft YaHei"/>
                <a:cs typeface="Microsoft YaHei"/>
                <a:sym typeface="Microsoft YaHei"/>
              </a:rPr>
              <a:t>答辩学生：</a:t>
            </a:r>
            <a:endParaRPr dirty="0"/>
          </a:p>
        </p:txBody>
      </p:sp>
      <p:sp>
        <p:nvSpPr>
          <p:cNvPr id="3" name="矩形 10"/>
          <p:cNvSpPr/>
          <p:nvPr/>
        </p:nvSpPr>
        <p:spPr>
          <a:xfrm>
            <a:off x="8784145" y="1"/>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4" name="矩形 11"/>
          <p:cNvSpPr/>
          <p:nvPr/>
        </p:nvSpPr>
        <p:spPr>
          <a:xfrm>
            <a:off x="9603951" y="0"/>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6" name="矩形 15"/>
          <p:cNvSpPr/>
          <p:nvPr/>
        </p:nvSpPr>
        <p:spPr>
          <a:xfrm>
            <a:off x="8784145" y="4611562"/>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914400">
              <a:lnSpc>
                <a:spcPct val="100000"/>
              </a:lnSpc>
              <a:buClrTx/>
              <a:buSzTx/>
              <a:buFontTx/>
              <a:buNone/>
              <a:defRPr sz="1800">
                <a:solidFill>
                  <a:schemeClr val="lt1">
                    <a:alpha val="100000"/>
                  </a:schemeClr>
                </a:solidFill>
                <a:latin typeface="Microsoft YaHei"/>
                <a:ea typeface="Microsoft YaHei"/>
                <a:cs typeface="+mn-cs"/>
              </a:defRPr>
            </a:pPr>
            <a:endParaRPr lang="zh-CN" sz="1800" b="0" i="0" u="none" strike="noStrike" spc="0" baseline="0">
              <a:ln>
                <a:noFill/>
              </a:ln>
              <a:solidFill>
                <a:schemeClr val="tx1">
                  <a:lumMod val="75000"/>
                  <a:lumOff val="25000"/>
                  <a:alpha val="100000"/>
                </a:schemeClr>
              </a:solidFill>
              <a:effectLst/>
              <a:latin typeface="Microsoft YaHei"/>
              <a:ea typeface="Microsoft YaHei"/>
            </a:endParaRPr>
          </a:p>
        </p:txBody>
      </p:sp>
      <p:sp>
        <p:nvSpPr>
          <p:cNvPr id="7" name="矩形 16"/>
          <p:cNvSpPr/>
          <p:nvPr/>
        </p:nvSpPr>
        <p:spPr>
          <a:xfrm>
            <a:off x="9603951" y="4611561"/>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914400">
              <a:lnSpc>
                <a:spcPct val="100000"/>
              </a:lnSpc>
              <a:buClrTx/>
              <a:buSzTx/>
              <a:buFontTx/>
              <a:buNone/>
              <a:defRPr sz="1800">
                <a:solidFill>
                  <a:schemeClr val="lt1">
                    <a:alpha val="100000"/>
                  </a:schemeClr>
                </a:solidFill>
                <a:latin typeface="Microsoft YaHei"/>
                <a:ea typeface="Microsoft YaHei"/>
                <a:cs typeface="+mn-cs"/>
              </a:defRPr>
            </a:pPr>
            <a:endParaRPr lang="zh-CN" sz="1800" b="0" i="0" u="none" strike="noStrike" spc="0" baseline="0">
              <a:ln>
                <a:noFill/>
              </a:ln>
              <a:solidFill>
                <a:schemeClr val="tx1">
                  <a:lumMod val="75000"/>
                  <a:lumOff val="25000"/>
                  <a:alpha val="100000"/>
                </a:schemeClr>
              </a:solidFill>
              <a:effectLst/>
              <a:latin typeface="Microsoft YaHei"/>
              <a:ea typeface="Microsoft YaHei"/>
            </a:endParaRPr>
          </a:p>
        </p:txBody>
      </p:sp>
      <p:sp>
        <p:nvSpPr>
          <p:cNvPr id="8" name="文本框 12"/>
          <p:cNvSpPr txBox="1"/>
          <p:nvPr/>
        </p:nvSpPr>
        <p:spPr>
          <a:xfrm>
            <a:off x="4033882" y="5459170"/>
            <a:ext cx="1210588" cy="276999"/>
          </a:xfrm>
          <a:prstGeom prst="rect">
            <a:avLst/>
          </a:prstGeom>
          <a:noFill/>
        </p:spPr>
        <p:txBody>
          <a:bodyPr wrap="none" rtlCol="0">
            <a:spAutoFit/>
          </a:bodyPr>
          <a:lstStyle/>
          <a:p>
            <a:pPr marL="0" lvl="0" indent="0" algn="ctr" defTabSz="914400">
              <a:lnSpc>
                <a:spcPct val="100000"/>
              </a:lnSpc>
              <a:spcBef>
                <a:spcPts val="0"/>
              </a:spcBef>
              <a:spcAft>
                <a:spcPts val="0"/>
              </a:spcAft>
              <a:buClrTx/>
              <a:buSzTx/>
              <a:buFontTx/>
              <a:buNone/>
              <a:defRPr sz="1800">
                <a:solidFill>
                  <a:schemeClr val="tx1">
                    <a:alpha val="100000"/>
                  </a:schemeClr>
                </a:solidFill>
                <a:latin typeface="Microsoft YaHei"/>
                <a:ea typeface="Microsoft YaHei"/>
                <a:cs typeface="+mn-cs"/>
              </a:defRPr>
            </a:pPr>
            <a:r>
              <a:rPr lang="zh-CN" sz="1200" b="0" i="0" u="none" strike="noStrike" spc="400" baseline="0" dirty="0">
                <a:ln>
                  <a:noFill/>
                </a:ln>
                <a:solidFill>
                  <a:schemeClr val="tx1">
                    <a:lumMod val="75000"/>
                    <a:lumOff val="25000"/>
                    <a:alpha val="100000"/>
                  </a:schemeClr>
                </a:solidFill>
                <a:effectLst/>
                <a:latin typeface="Microsoft YaHei"/>
                <a:ea typeface="Microsoft YaHei"/>
                <a:cs typeface="Microsoft YaHei"/>
                <a:sym typeface="Microsoft YaHei"/>
              </a:rPr>
              <a:t>指导老师：</a:t>
            </a:r>
            <a:endParaRPr dirty="0"/>
          </a:p>
        </p:txBody>
      </p:sp>
      <p:grpSp>
        <p:nvGrpSpPr>
          <p:cNvPr id="9" name="组合 3"/>
          <p:cNvGrpSpPr/>
          <p:nvPr/>
        </p:nvGrpSpPr>
        <p:grpSpPr>
          <a:xfrm>
            <a:off x="6146647" y="5419761"/>
            <a:ext cx="312459" cy="312459"/>
            <a:chOff x="3891781" y="5485747"/>
            <a:chExt cx="366222" cy="366222"/>
          </a:xfrm>
        </p:grpSpPr>
        <p:sp>
          <p:nvSpPr>
            <p:cNvPr id="10" name="椭圆 1"/>
            <p:cNvSpPr/>
            <p:nvPr/>
          </p:nvSpPr>
          <p:spPr>
            <a:xfrm>
              <a:off x="3891781" y="5485747"/>
              <a:ext cx="366222" cy="366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Microsoft YaHei"/>
                <a:ea typeface="Microsoft YaHei"/>
              </a:endParaRPr>
            </a:p>
          </p:txBody>
        </p:sp>
        <p:sp>
          <p:nvSpPr>
            <p:cNvPr id="11" name="voice-microphone-symbol_26706"/>
            <p:cNvSpPr>
              <a:spLocks noChangeAspect="1"/>
            </p:cNvSpPr>
            <p:nvPr/>
          </p:nvSpPr>
          <p:spPr bwMode="auto">
            <a:xfrm>
              <a:off x="3993883" y="5546144"/>
              <a:ext cx="184417" cy="25352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2828" h="608768">
                  <a:moveTo>
                    <a:pt x="26237" y="155244"/>
                  </a:moveTo>
                  <a:lnTo>
                    <a:pt x="64831" y="155244"/>
                  </a:lnTo>
                  <a:lnTo>
                    <a:pt x="64831" y="309528"/>
                  </a:lnTo>
                  <a:cubicBezTo>
                    <a:pt x="64831" y="395814"/>
                    <a:pt x="135135" y="466021"/>
                    <a:pt x="221541" y="466021"/>
                  </a:cubicBezTo>
                  <a:cubicBezTo>
                    <a:pt x="308070" y="466021"/>
                    <a:pt x="378375" y="395814"/>
                    <a:pt x="378375" y="309528"/>
                  </a:cubicBezTo>
                  <a:lnTo>
                    <a:pt x="378375" y="155244"/>
                  </a:lnTo>
                  <a:lnTo>
                    <a:pt x="416846" y="155244"/>
                  </a:lnTo>
                  <a:cubicBezTo>
                    <a:pt x="416846" y="155244"/>
                    <a:pt x="444132" y="171446"/>
                    <a:pt x="442780" y="188261"/>
                  </a:cubicBezTo>
                  <a:cubicBezTo>
                    <a:pt x="442043" y="198939"/>
                    <a:pt x="428031" y="210968"/>
                    <a:pt x="416846" y="218946"/>
                  </a:cubicBezTo>
                  <a:lnTo>
                    <a:pt x="416846" y="309528"/>
                  </a:lnTo>
                  <a:cubicBezTo>
                    <a:pt x="416846" y="401215"/>
                    <a:pt x="353055" y="478295"/>
                    <a:pt x="267510" y="499039"/>
                  </a:cubicBezTo>
                  <a:lnTo>
                    <a:pt x="267510" y="567527"/>
                  </a:lnTo>
                  <a:lnTo>
                    <a:pt x="303277" y="567527"/>
                  </a:lnTo>
                  <a:lnTo>
                    <a:pt x="303277" y="608768"/>
                  </a:lnTo>
                  <a:lnTo>
                    <a:pt x="267510" y="608768"/>
                  </a:lnTo>
                  <a:lnTo>
                    <a:pt x="175327" y="608768"/>
                  </a:lnTo>
                  <a:lnTo>
                    <a:pt x="139560" y="608768"/>
                  </a:lnTo>
                  <a:lnTo>
                    <a:pt x="139560" y="567527"/>
                  </a:lnTo>
                  <a:lnTo>
                    <a:pt x="175327" y="567527"/>
                  </a:lnTo>
                  <a:lnTo>
                    <a:pt x="175327" y="498916"/>
                  </a:lnTo>
                  <a:cubicBezTo>
                    <a:pt x="89904" y="478173"/>
                    <a:pt x="26237" y="401092"/>
                    <a:pt x="26237" y="309528"/>
                  </a:cubicBezTo>
                  <a:lnTo>
                    <a:pt x="26237" y="219191"/>
                  </a:lnTo>
                  <a:cubicBezTo>
                    <a:pt x="15052" y="211091"/>
                    <a:pt x="794" y="198939"/>
                    <a:pt x="57" y="188261"/>
                  </a:cubicBezTo>
                  <a:cubicBezTo>
                    <a:pt x="-1418" y="170341"/>
                    <a:pt x="26237" y="155244"/>
                    <a:pt x="26237" y="155244"/>
                  </a:cubicBezTo>
                  <a:close/>
                  <a:moveTo>
                    <a:pt x="221393" y="0"/>
                  </a:moveTo>
                  <a:cubicBezTo>
                    <a:pt x="282227" y="0"/>
                    <a:pt x="331510" y="49215"/>
                    <a:pt x="331510" y="109967"/>
                  </a:cubicBezTo>
                  <a:lnTo>
                    <a:pt x="331510" y="298236"/>
                  </a:lnTo>
                  <a:cubicBezTo>
                    <a:pt x="331510" y="358865"/>
                    <a:pt x="282227" y="408080"/>
                    <a:pt x="221393" y="408080"/>
                  </a:cubicBezTo>
                  <a:cubicBezTo>
                    <a:pt x="160557" y="408080"/>
                    <a:pt x="111275" y="358865"/>
                    <a:pt x="111275" y="298236"/>
                  </a:cubicBezTo>
                  <a:lnTo>
                    <a:pt x="111275" y="109967"/>
                  </a:lnTo>
                  <a:cubicBezTo>
                    <a:pt x="111275" y="49215"/>
                    <a:pt x="160557" y="0"/>
                    <a:pt x="221393" y="0"/>
                  </a:cubicBezTo>
                  <a:close/>
                </a:path>
              </a:pathLst>
            </a:custGeom>
            <a:solidFill>
              <a:schemeClr val="bg1"/>
            </a:solidFill>
            <a:ln>
              <a:noFill/>
            </a:ln>
          </p:spPr>
          <p:txBody>
            <a:bodyPr/>
            <a:lstStyle/>
            <a:p>
              <a:endParaRPr lang="zh-CN">
                <a:latin typeface="Microsoft YaHei"/>
                <a:ea typeface="Microsoft YaHei"/>
              </a:endParaRPr>
            </a:p>
          </p:txBody>
        </p:sp>
      </p:grpSp>
      <p:grpSp>
        <p:nvGrpSpPr>
          <p:cNvPr id="12" name="组合 2"/>
          <p:cNvGrpSpPr/>
          <p:nvPr/>
        </p:nvGrpSpPr>
        <p:grpSpPr>
          <a:xfrm>
            <a:off x="3369993" y="5423709"/>
            <a:ext cx="312459" cy="312459"/>
            <a:chOff x="4643176" y="5447131"/>
            <a:chExt cx="366222" cy="366222"/>
          </a:xfrm>
        </p:grpSpPr>
        <p:sp>
          <p:nvSpPr>
            <p:cNvPr id="13" name="椭圆 18"/>
            <p:cNvSpPr/>
            <p:nvPr/>
          </p:nvSpPr>
          <p:spPr>
            <a:xfrm>
              <a:off x="4643176" y="5447131"/>
              <a:ext cx="366222" cy="3662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Microsoft YaHei"/>
                <a:ea typeface="Microsoft YaHei"/>
              </a:endParaRPr>
            </a:p>
          </p:txBody>
        </p:sp>
        <p:sp>
          <p:nvSpPr>
            <p:cNvPr id="14" name="gentleman_53427"/>
            <p:cNvSpPr>
              <a:spLocks noChangeAspect="1"/>
            </p:cNvSpPr>
            <p:nvPr/>
          </p:nvSpPr>
          <p:spPr bwMode="auto">
            <a:xfrm>
              <a:off x="4741847" y="5510634"/>
              <a:ext cx="168880" cy="239217"/>
            </a:xfrm>
            <a:custGeom>
              <a:avLst/>
              <a:gdLst>
                <a:gd name="connsiteX0" fmla="*/ 308104 w 425767"/>
                <a:gd name="connsiteY0" fmla="*/ 432280 h 603096"/>
                <a:gd name="connsiteX1" fmla="*/ 300726 w 425767"/>
                <a:gd name="connsiteY1" fmla="*/ 436424 h 603096"/>
                <a:gd name="connsiteX2" fmla="*/ 285509 w 425767"/>
                <a:gd name="connsiteY2" fmla="*/ 460366 h 603096"/>
                <a:gd name="connsiteX3" fmla="*/ 285048 w 425767"/>
                <a:gd name="connsiteY3" fmla="*/ 468653 h 603096"/>
                <a:gd name="connsiteX4" fmla="*/ 292426 w 425767"/>
                <a:gd name="connsiteY4" fmla="*/ 472337 h 603096"/>
                <a:gd name="connsiteX5" fmla="*/ 323320 w 425767"/>
                <a:gd name="connsiteY5" fmla="*/ 472337 h 603096"/>
                <a:gd name="connsiteX6" fmla="*/ 331159 w 425767"/>
                <a:gd name="connsiteY6" fmla="*/ 468653 h 603096"/>
                <a:gd name="connsiteX7" fmla="*/ 330698 w 425767"/>
                <a:gd name="connsiteY7" fmla="*/ 460826 h 603096"/>
                <a:gd name="connsiteX8" fmla="*/ 315481 w 425767"/>
                <a:gd name="connsiteY8" fmla="*/ 436424 h 603096"/>
                <a:gd name="connsiteX9" fmla="*/ 308104 w 425767"/>
                <a:gd name="connsiteY9" fmla="*/ 432280 h 603096"/>
                <a:gd name="connsiteX10" fmla="*/ 168371 w 425767"/>
                <a:gd name="connsiteY10" fmla="*/ 341117 h 603096"/>
                <a:gd name="connsiteX11" fmla="*/ 203405 w 425767"/>
                <a:gd name="connsiteY11" fmla="*/ 351261 h 603096"/>
                <a:gd name="connsiteX12" fmla="*/ 212625 w 425767"/>
                <a:gd name="connsiteY12" fmla="*/ 348956 h 603096"/>
                <a:gd name="connsiteX13" fmla="*/ 221845 w 425767"/>
                <a:gd name="connsiteY13" fmla="*/ 351261 h 603096"/>
                <a:gd name="connsiteX14" fmla="*/ 256879 w 425767"/>
                <a:gd name="connsiteY14" fmla="*/ 341117 h 603096"/>
                <a:gd name="connsiteX15" fmla="*/ 263794 w 425767"/>
                <a:gd name="connsiteY15" fmla="*/ 342500 h 603096"/>
                <a:gd name="connsiteX16" fmla="*/ 266560 w 425767"/>
                <a:gd name="connsiteY16" fmla="*/ 348494 h 603096"/>
                <a:gd name="connsiteX17" fmla="*/ 266560 w 425767"/>
                <a:gd name="connsiteY17" fmla="*/ 378926 h 603096"/>
                <a:gd name="connsiteX18" fmla="*/ 263794 w 425767"/>
                <a:gd name="connsiteY18" fmla="*/ 384920 h 603096"/>
                <a:gd name="connsiteX19" fmla="*/ 257801 w 425767"/>
                <a:gd name="connsiteY19" fmla="*/ 386303 h 603096"/>
                <a:gd name="connsiteX20" fmla="*/ 225072 w 425767"/>
                <a:gd name="connsiteY20" fmla="*/ 380309 h 603096"/>
                <a:gd name="connsiteX21" fmla="*/ 212625 w 425767"/>
                <a:gd name="connsiteY21" fmla="*/ 384920 h 603096"/>
                <a:gd name="connsiteX22" fmla="*/ 200178 w 425767"/>
                <a:gd name="connsiteY22" fmla="*/ 380309 h 603096"/>
                <a:gd name="connsiteX23" fmla="*/ 167910 w 425767"/>
                <a:gd name="connsiteY23" fmla="*/ 386303 h 603096"/>
                <a:gd name="connsiteX24" fmla="*/ 161456 w 425767"/>
                <a:gd name="connsiteY24" fmla="*/ 384920 h 603096"/>
                <a:gd name="connsiteX25" fmla="*/ 158690 w 425767"/>
                <a:gd name="connsiteY25" fmla="*/ 378926 h 603096"/>
                <a:gd name="connsiteX26" fmla="*/ 158690 w 425767"/>
                <a:gd name="connsiteY26" fmla="*/ 348494 h 603096"/>
                <a:gd name="connsiteX27" fmla="*/ 161917 w 425767"/>
                <a:gd name="connsiteY27" fmla="*/ 342500 h 603096"/>
                <a:gd name="connsiteX28" fmla="*/ 168371 w 425767"/>
                <a:gd name="connsiteY28" fmla="*/ 341117 h 603096"/>
                <a:gd name="connsiteX29" fmla="*/ 107060 w 425767"/>
                <a:gd name="connsiteY29" fmla="*/ 281262 h 603096"/>
                <a:gd name="connsiteX30" fmla="*/ 212654 w 425767"/>
                <a:gd name="connsiteY30" fmla="*/ 541400 h 603096"/>
                <a:gd name="connsiteX31" fmla="*/ 318248 w 425767"/>
                <a:gd name="connsiteY31" fmla="*/ 281262 h 603096"/>
                <a:gd name="connsiteX32" fmla="*/ 425687 w 425767"/>
                <a:gd name="connsiteY32" fmla="*/ 514695 h 603096"/>
                <a:gd name="connsiteX33" fmla="*/ 389259 w 425767"/>
                <a:gd name="connsiteY33" fmla="*/ 561198 h 603096"/>
                <a:gd name="connsiteX34" fmla="*/ 347759 w 425767"/>
                <a:gd name="connsiteY34" fmla="*/ 563039 h 603096"/>
                <a:gd name="connsiteX35" fmla="*/ 213576 w 425767"/>
                <a:gd name="connsiteY35" fmla="*/ 603096 h 603096"/>
                <a:gd name="connsiteX36" fmla="*/ 78010 w 425767"/>
                <a:gd name="connsiteY36" fmla="*/ 563039 h 603096"/>
                <a:gd name="connsiteX37" fmla="*/ 36049 w 425767"/>
                <a:gd name="connsiteY37" fmla="*/ 561198 h 603096"/>
                <a:gd name="connsiteX38" fmla="*/ 82 w 425767"/>
                <a:gd name="connsiteY38" fmla="*/ 514695 h 603096"/>
                <a:gd name="connsiteX39" fmla="*/ 107060 w 425767"/>
                <a:gd name="connsiteY39" fmla="*/ 281262 h 603096"/>
                <a:gd name="connsiteX40" fmla="*/ 240794 w 425767"/>
                <a:gd name="connsiteY40" fmla="*/ 210410 h 603096"/>
                <a:gd name="connsiteX41" fmla="*/ 273520 w 425767"/>
                <a:gd name="connsiteY41" fmla="*/ 221442 h 603096"/>
                <a:gd name="connsiteX42" fmla="*/ 240794 w 425767"/>
                <a:gd name="connsiteY42" fmla="*/ 232473 h 603096"/>
                <a:gd name="connsiteX43" fmla="*/ 216364 w 425767"/>
                <a:gd name="connsiteY43" fmla="*/ 221442 h 603096"/>
                <a:gd name="connsiteX44" fmla="*/ 240794 w 425767"/>
                <a:gd name="connsiteY44" fmla="*/ 210410 h 603096"/>
                <a:gd name="connsiteX45" fmla="*/ 184992 w 425767"/>
                <a:gd name="connsiteY45" fmla="*/ 210410 h 603096"/>
                <a:gd name="connsiteX46" fmla="*/ 208961 w 425767"/>
                <a:gd name="connsiteY46" fmla="*/ 221442 h 603096"/>
                <a:gd name="connsiteX47" fmla="*/ 184992 w 425767"/>
                <a:gd name="connsiteY47" fmla="*/ 232473 h 603096"/>
                <a:gd name="connsiteX48" fmla="*/ 151805 w 425767"/>
                <a:gd name="connsiteY48" fmla="*/ 221442 h 603096"/>
                <a:gd name="connsiteX49" fmla="*/ 184992 w 425767"/>
                <a:gd name="connsiteY49" fmla="*/ 210410 h 603096"/>
                <a:gd name="connsiteX50" fmla="*/ 236176 w 425767"/>
                <a:gd name="connsiteY50" fmla="*/ 107283 h 603096"/>
                <a:gd name="connsiteX51" fmla="*/ 119530 w 425767"/>
                <a:gd name="connsiteY51" fmla="*/ 173586 h 603096"/>
                <a:gd name="connsiteX52" fmla="*/ 212662 w 425767"/>
                <a:gd name="connsiteY52" fmla="*/ 280869 h 603096"/>
                <a:gd name="connsiteX53" fmla="*/ 307639 w 425767"/>
                <a:gd name="connsiteY53" fmla="*/ 156090 h 603096"/>
                <a:gd name="connsiteX54" fmla="*/ 236176 w 425767"/>
                <a:gd name="connsiteY54" fmla="*/ 107283 h 603096"/>
                <a:gd name="connsiteX55" fmla="*/ 212662 w 425767"/>
                <a:gd name="connsiteY55" fmla="*/ 0 h 603096"/>
                <a:gd name="connsiteX56" fmla="*/ 340374 w 425767"/>
                <a:gd name="connsiteY56" fmla="*/ 127082 h 603096"/>
                <a:gd name="connsiteX57" fmla="*/ 365270 w 425767"/>
                <a:gd name="connsiteY57" fmla="*/ 175888 h 603096"/>
                <a:gd name="connsiteX58" fmla="*/ 327003 w 425767"/>
                <a:gd name="connsiteY58" fmla="*/ 224695 h 603096"/>
                <a:gd name="connsiteX59" fmla="*/ 212662 w 425767"/>
                <a:gd name="connsiteY59" fmla="*/ 317244 h 603096"/>
                <a:gd name="connsiteX60" fmla="*/ 98322 w 425767"/>
                <a:gd name="connsiteY60" fmla="*/ 224695 h 603096"/>
                <a:gd name="connsiteX61" fmla="*/ 59594 w 425767"/>
                <a:gd name="connsiteY61" fmla="*/ 175888 h 603096"/>
                <a:gd name="connsiteX62" fmla="*/ 84490 w 425767"/>
                <a:gd name="connsiteY62" fmla="*/ 127082 h 603096"/>
                <a:gd name="connsiteX63" fmla="*/ 212662 w 425767"/>
                <a:gd name="connsiteY63" fmla="*/ 0 h 60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25767" h="603096">
                  <a:moveTo>
                    <a:pt x="308104" y="432280"/>
                  </a:moveTo>
                  <a:cubicBezTo>
                    <a:pt x="304876" y="432280"/>
                    <a:pt x="302109" y="433661"/>
                    <a:pt x="300726" y="436424"/>
                  </a:cubicBezTo>
                  <a:lnTo>
                    <a:pt x="285509" y="460366"/>
                  </a:lnTo>
                  <a:cubicBezTo>
                    <a:pt x="283665" y="463128"/>
                    <a:pt x="283665" y="465891"/>
                    <a:pt x="285048" y="468653"/>
                  </a:cubicBezTo>
                  <a:cubicBezTo>
                    <a:pt x="286432" y="471416"/>
                    <a:pt x="289659" y="472337"/>
                    <a:pt x="292426" y="472337"/>
                  </a:cubicBezTo>
                  <a:lnTo>
                    <a:pt x="323320" y="472337"/>
                  </a:lnTo>
                  <a:cubicBezTo>
                    <a:pt x="326548" y="472337"/>
                    <a:pt x="329315" y="471416"/>
                    <a:pt x="331159" y="468653"/>
                  </a:cubicBezTo>
                  <a:cubicBezTo>
                    <a:pt x="332543" y="465891"/>
                    <a:pt x="332543" y="463589"/>
                    <a:pt x="330698" y="460826"/>
                  </a:cubicBezTo>
                  <a:lnTo>
                    <a:pt x="315481" y="436424"/>
                  </a:lnTo>
                  <a:cubicBezTo>
                    <a:pt x="313637" y="434122"/>
                    <a:pt x="310870" y="432280"/>
                    <a:pt x="308104" y="432280"/>
                  </a:cubicBezTo>
                  <a:close/>
                  <a:moveTo>
                    <a:pt x="168371" y="341117"/>
                  </a:moveTo>
                  <a:lnTo>
                    <a:pt x="203405" y="351261"/>
                  </a:lnTo>
                  <a:cubicBezTo>
                    <a:pt x="206171" y="349878"/>
                    <a:pt x="209398" y="348956"/>
                    <a:pt x="212625" y="348956"/>
                  </a:cubicBezTo>
                  <a:cubicBezTo>
                    <a:pt x="215852" y="348956"/>
                    <a:pt x="219079" y="349878"/>
                    <a:pt x="221845" y="351261"/>
                  </a:cubicBezTo>
                  <a:lnTo>
                    <a:pt x="256879" y="341117"/>
                  </a:lnTo>
                  <a:cubicBezTo>
                    <a:pt x="259184" y="340195"/>
                    <a:pt x="261950" y="340656"/>
                    <a:pt x="263794" y="342500"/>
                  </a:cubicBezTo>
                  <a:cubicBezTo>
                    <a:pt x="265638" y="343884"/>
                    <a:pt x="266560" y="345728"/>
                    <a:pt x="266560" y="348494"/>
                  </a:cubicBezTo>
                  <a:lnTo>
                    <a:pt x="266560" y="378926"/>
                  </a:lnTo>
                  <a:cubicBezTo>
                    <a:pt x="266560" y="381231"/>
                    <a:pt x="265638" y="383537"/>
                    <a:pt x="263794" y="384920"/>
                  </a:cubicBezTo>
                  <a:cubicBezTo>
                    <a:pt x="262411" y="386303"/>
                    <a:pt x="260106" y="386764"/>
                    <a:pt x="257801" y="386303"/>
                  </a:cubicBezTo>
                  <a:lnTo>
                    <a:pt x="225072" y="380309"/>
                  </a:lnTo>
                  <a:cubicBezTo>
                    <a:pt x="221845" y="383075"/>
                    <a:pt x="217235" y="384920"/>
                    <a:pt x="212625" y="384920"/>
                  </a:cubicBezTo>
                  <a:cubicBezTo>
                    <a:pt x="208015" y="384920"/>
                    <a:pt x="203405" y="383075"/>
                    <a:pt x="200178" y="380309"/>
                  </a:cubicBezTo>
                  <a:lnTo>
                    <a:pt x="167910" y="386303"/>
                  </a:lnTo>
                  <a:cubicBezTo>
                    <a:pt x="165605" y="386764"/>
                    <a:pt x="163300" y="386303"/>
                    <a:pt x="161456" y="384920"/>
                  </a:cubicBezTo>
                  <a:cubicBezTo>
                    <a:pt x="159612" y="383537"/>
                    <a:pt x="158690" y="381231"/>
                    <a:pt x="158690" y="378926"/>
                  </a:cubicBezTo>
                  <a:lnTo>
                    <a:pt x="158690" y="348494"/>
                  </a:lnTo>
                  <a:cubicBezTo>
                    <a:pt x="158690" y="346189"/>
                    <a:pt x="160073" y="343884"/>
                    <a:pt x="161917" y="342500"/>
                  </a:cubicBezTo>
                  <a:cubicBezTo>
                    <a:pt x="163761" y="340656"/>
                    <a:pt x="166066" y="340656"/>
                    <a:pt x="168371" y="341117"/>
                  </a:cubicBezTo>
                  <a:close/>
                  <a:moveTo>
                    <a:pt x="107060" y="281262"/>
                  </a:moveTo>
                  <a:lnTo>
                    <a:pt x="212654" y="541400"/>
                  </a:lnTo>
                  <a:lnTo>
                    <a:pt x="318248" y="281262"/>
                  </a:lnTo>
                  <a:cubicBezTo>
                    <a:pt x="367587" y="311189"/>
                    <a:pt x="418770" y="378871"/>
                    <a:pt x="425687" y="514695"/>
                  </a:cubicBezTo>
                  <a:cubicBezTo>
                    <a:pt x="427070" y="539098"/>
                    <a:pt x="410470" y="559817"/>
                    <a:pt x="389259" y="561198"/>
                  </a:cubicBezTo>
                  <a:cubicBezTo>
                    <a:pt x="388337" y="561198"/>
                    <a:pt x="347759" y="563039"/>
                    <a:pt x="347759" y="563039"/>
                  </a:cubicBezTo>
                  <a:cubicBezTo>
                    <a:pt x="323320" y="589744"/>
                    <a:pt x="275365" y="603096"/>
                    <a:pt x="213576" y="603096"/>
                  </a:cubicBezTo>
                  <a:cubicBezTo>
                    <a:pt x="155937" y="603096"/>
                    <a:pt x="103371" y="592046"/>
                    <a:pt x="78010" y="563039"/>
                  </a:cubicBezTo>
                  <a:cubicBezTo>
                    <a:pt x="78010" y="563039"/>
                    <a:pt x="36971" y="561198"/>
                    <a:pt x="36049" y="561198"/>
                  </a:cubicBezTo>
                  <a:cubicBezTo>
                    <a:pt x="14838" y="559817"/>
                    <a:pt x="-1301" y="539098"/>
                    <a:pt x="82" y="514695"/>
                  </a:cubicBezTo>
                  <a:cubicBezTo>
                    <a:pt x="6999" y="377950"/>
                    <a:pt x="58643" y="310729"/>
                    <a:pt x="107060" y="281262"/>
                  </a:cubicBezTo>
                  <a:close/>
                  <a:moveTo>
                    <a:pt x="240794" y="210410"/>
                  </a:moveTo>
                  <a:cubicBezTo>
                    <a:pt x="258770" y="210410"/>
                    <a:pt x="273520" y="221442"/>
                    <a:pt x="273520" y="221442"/>
                  </a:cubicBezTo>
                  <a:cubicBezTo>
                    <a:pt x="273520" y="221442"/>
                    <a:pt x="258770" y="232473"/>
                    <a:pt x="240794" y="232473"/>
                  </a:cubicBezTo>
                  <a:cubicBezTo>
                    <a:pt x="222356" y="232473"/>
                    <a:pt x="216364" y="227417"/>
                    <a:pt x="216364" y="221442"/>
                  </a:cubicBezTo>
                  <a:cubicBezTo>
                    <a:pt x="216364" y="215466"/>
                    <a:pt x="222356" y="210410"/>
                    <a:pt x="240794" y="210410"/>
                  </a:cubicBezTo>
                  <a:close/>
                  <a:moveTo>
                    <a:pt x="184992" y="210410"/>
                  </a:moveTo>
                  <a:cubicBezTo>
                    <a:pt x="202969" y="210410"/>
                    <a:pt x="208961" y="215466"/>
                    <a:pt x="208961" y="221442"/>
                  </a:cubicBezTo>
                  <a:cubicBezTo>
                    <a:pt x="208961" y="227417"/>
                    <a:pt x="202969" y="232473"/>
                    <a:pt x="184992" y="232473"/>
                  </a:cubicBezTo>
                  <a:cubicBezTo>
                    <a:pt x="166555" y="232473"/>
                    <a:pt x="151805" y="221442"/>
                    <a:pt x="151805" y="221442"/>
                  </a:cubicBezTo>
                  <a:cubicBezTo>
                    <a:pt x="151805" y="221442"/>
                    <a:pt x="166555" y="210410"/>
                    <a:pt x="184992" y="210410"/>
                  </a:cubicBezTo>
                  <a:close/>
                  <a:moveTo>
                    <a:pt x="236176" y="107283"/>
                  </a:moveTo>
                  <a:cubicBezTo>
                    <a:pt x="229260" y="116031"/>
                    <a:pt x="186383" y="168982"/>
                    <a:pt x="119530" y="173586"/>
                  </a:cubicBezTo>
                  <a:cubicBezTo>
                    <a:pt x="129212" y="235746"/>
                    <a:pt x="163330" y="280869"/>
                    <a:pt x="212662" y="280869"/>
                  </a:cubicBezTo>
                  <a:cubicBezTo>
                    <a:pt x="264761" y="280869"/>
                    <a:pt x="303490" y="229300"/>
                    <a:pt x="307639" y="156090"/>
                  </a:cubicBezTo>
                  <a:cubicBezTo>
                    <a:pt x="260612" y="144578"/>
                    <a:pt x="242631" y="120175"/>
                    <a:pt x="236176" y="107283"/>
                  </a:cubicBezTo>
                  <a:close/>
                  <a:moveTo>
                    <a:pt x="212662" y="0"/>
                  </a:moveTo>
                  <a:cubicBezTo>
                    <a:pt x="313172" y="0"/>
                    <a:pt x="333919" y="55713"/>
                    <a:pt x="340374" y="127082"/>
                  </a:cubicBezTo>
                  <a:cubicBezTo>
                    <a:pt x="359738" y="130305"/>
                    <a:pt x="370803" y="145499"/>
                    <a:pt x="365270" y="175888"/>
                  </a:cubicBezTo>
                  <a:cubicBezTo>
                    <a:pt x="361121" y="201213"/>
                    <a:pt x="349134" y="222854"/>
                    <a:pt x="327003" y="224695"/>
                  </a:cubicBezTo>
                  <a:cubicBezTo>
                    <a:pt x="305795" y="281790"/>
                    <a:pt x="262456" y="317244"/>
                    <a:pt x="212662" y="317244"/>
                  </a:cubicBezTo>
                  <a:cubicBezTo>
                    <a:pt x="160564" y="317244"/>
                    <a:pt x="119991" y="280409"/>
                    <a:pt x="98322" y="224695"/>
                  </a:cubicBezTo>
                  <a:cubicBezTo>
                    <a:pt x="76191" y="222854"/>
                    <a:pt x="64204" y="201673"/>
                    <a:pt x="59594" y="175888"/>
                  </a:cubicBezTo>
                  <a:cubicBezTo>
                    <a:pt x="54522" y="145499"/>
                    <a:pt x="65587" y="130305"/>
                    <a:pt x="84490" y="127082"/>
                  </a:cubicBezTo>
                  <a:cubicBezTo>
                    <a:pt x="91406" y="55713"/>
                    <a:pt x="111231" y="0"/>
                    <a:pt x="212662" y="0"/>
                  </a:cubicBezTo>
                  <a:close/>
                </a:path>
              </a:pathLst>
            </a:custGeom>
            <a:solidFill>
              <a:schemeClr val="bg1"/>
            </a:solidFill>
            <a:ln>
              <a:noFill/>
            </a:ln>
          </p:spPr>
          <p:txBody>
            <a:bodyPr/>
            <a:lstStyle/>
            <a:p>
              <a:endParaRPr lang="zh-CN">
                <a:latin typeface="Microsoft YaHei"/>
                <a:ea typeface="Microsoft YaHei"/>
              </a:endParaRPr>
            </a:p>
          </p:txBody>
        </p:sp>
      </p:grpSp>
      <p:sp>
        <p:nvSpPr>
          <p:cNvPr id="16" name="文本框 15"/>
          <p:cNvSpPr txBox="1"/>
          <p:nvPr/>
        </p:nvSpPr>
        <p:spPr>
          <a:xfrm>
            <a:off x="1027559" y="3301788"/>
            <a:ext cx="10136881" cy="1323439"/>
          </a:xfrm>
          <a:prstGeom prst="rect">
            <a:avLst/>
          </a:prstGeom>
          <a:ln w="12700">
            <a:prstDash val="solid"/>
            <a:miter lim="800000"/>
          </a:ln>
        </p:spPr>
        <p:txBody>
          <a:bodyPr>
            <a:spAutoFit/>
          </a:bodyPr>
          <a:lstStyle/>
          <a:p>
            <a:r>
              <a:rPr sz="4000" b="1" dirty="0">
                <a:solidFill>
                  <a:srgbClr val="000000">
                    <a:alpha val="100000"/>
                  </a:srgbClr>
                </a:solidFill>
                <a:latin typeface="Microsoft YaHei"/>
                <a:ea typeface="Microsoft YaHei"/>
                <a:cs typeface="+mn-cs"/>
              </a:rPr>
              <a:t>SmartAlarm2.0：</a:t>
            </a:r>
            <a:endParaRPr dirty="0"/>
          </a:p>
          <a:p>
            <a:r>
              <a:rPr sz="4000" b="1" dirty="0">
                <a:solidFill>
                  <a:srgbClr val="000000">
                    <a:alpha val="100000"/>
                  </a:srgbClr>
                </a:solidFill>
                <a:latin typeface="Microsoft YaHei"/>
                <a:ea typeface="Microsoft YaHei"/>
                <a:cs typeface="+mn-cs"/>
              </a:rPr>
              <a:t>基于云端协同的智能闹钟APP开发</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2"/>
          <p:cNvGrpSpPr/>
          <p:nvPr/>
        </p:nvGrpSpPr>
        <p:grpSpPr>
          <a:xfrm>
            <a:off x="0" y="1"/>
            <a:ext cx="6508624" cy="409623"/>
            <a:chOff x="0" y="1"/>
            <a:chExt cx="4072508" cy="638290"/>
          </a:xfrm>
        </p:grpSpPr>
        <p:grpSp>
          <p:nvGrpSpPr>
            <p:cNvPr id="19" name="组合 13"/>
            <p:cNvGrpSpPr/>
            <p:nvPr/>
          </p:nvGrpSpPr>
          <p:grpSpPr>
            <a:xfrm>
              <a:off x="0" y="1"/>
              <a:ext cx="541879" cy="498120"/>
              <a:chOff x="0" y="0"/>
              <a:chExt cx="1036639" cy="1676401"/>
            </a:xfrm>
          </p:grpSpPr>
          <p:sp>
            <p:nvSpPr>
              <p:cNvPr id="20" name="矩形 15"/>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21" name="矩形 16"/>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22" name="文本框 14"/>
            <p:cNvSpPr txBox="1"/>
            <p:nvPr/>
          </p:nvSpPr>
          <p:spPr>
            <a:xfrm>
              <a:off x="663455" y="64394"/>
              <a:ext cx="3409054" cy="573899"/>
            </a:xfrm>
            <a:prstGeom prst="rect">
              <a:avLst/>
            </a:prstGeom>
            <a:noFill/>
          </p:spPr>
          <p:txBody>
            <a:bodyPr wrap="square" rtlCol="0">
              <a:spAutoFit/>
            </a:bodyPr>
            <a:lstStyle/>
            <a:p>
              <a:r>
                <a:rPr lang="zh-CN" b="0" dirty="0">
                  <a:solidFill>
                    <a:srgbClr val="000000">
                      <a:alpha val="100000"/>
                    </a:srgbClr>
                  </a:solidFill>
                  <a:latin typeface="Microsoft YaHei"/>
                  <a:ea typeface="Microsoft YaHei"/>
                  <a:cs typeface="+mn-cs"/>
                </a:rPr>
                <a:t>基于用户反馈的睡眠检测</a:t>
              </a:r>
              <a:r>
                <a:rPr b="0" dirty="0">
                  <a:solidFill>
                    <a:srgbClr val="000000">
                      <a:alpha val="100000"/>
                    </a:srgbClr>
                  </a:solidFill>
                  <a:latin typeface="Microsoft YaHei"/>
                  <a:ea typeface="Microsoft YaHei"/>
                  <a:cs typeface="+mn-cs"/>
                </a:rPr>
                <a:t>模型</a:t>
              </a:r>
              <a:r>
                <a:rPr lang="zh-CN" b="0" dirty="0">
                  <a:solidFill>
                    <a:srgbClr val="000000">
                      <a:alpha val="100000"/>
                    </a:srgbClr>
                  </a:solidFill>
                  <a:latin typeface="Microsoft YaHei"/>
                  <a:ea typeface="Microsoft YaHei"/>
                  <a:cs typeface="+mn-cs"/>
                </a:rPr>
                <a:t>更新</a:t>
              </a:r>
              <a:endParaRPr dirty="0"/>
            </a:p>
          </p:txBody>
        </p:sp>
      </p:grpSp>
      <p:sp>
        <p:nvSpPr>
          <p:cNvPr id="24" name="箭头: 左弧形 23"/>
          <p:cNvSpPr/>
          <p:nvPr/>
        </p:nvSpPr>
        <p:spPr>
          <a:xfrm>
            <a:off x="1200371" y="2239321"/>
            <a:ext cx="1558543" cy="2987311"/>
          </a:xfrm>
          <a:prstGeom prst="curvedRightArrow">
            <a:avLst>
              <a:gd name="adj1" fmla="val 25000"/>
              <a:gd name="adj2" fmla="val 50000"/>
              <a:gd name="adj3" fmla="val 24999"/>
            </a:avLst>
          </a:prstGeom>
          <a:solidFill>
            <a:schemeClr val="accent1">
              <a:alpha val="100000"/>
            </a:schemeClr>
          </a:solidFill>
          <a:ln w="12700">
            <a:solidFill>
              <a:srgbClr val="5C5C5C">
                <a:alpha val="100000"/>
              </a:srgbClr>
            </a:solidFill>
            <a:prstDash val="solid"/>
            <a:miter lim="800000"/>
          </a:ln>
        </p:spPr>
        <p:txBody>
          <a:bodyPr anchor="ctr"/>
          <a:lstStyle/>
          <a:p>
            <a:pPr algn="ctr"/>
            <a:endParaRPr dirty="0"/>
          </a:p>
        </p:txBody>
      </p:sp>
      <p:sp>
        <p:nvSpPr>
          <p:cNvPr id="25" name="文本框 24"/>
          <p:cNvSpPr txBox="1"/>
          <p:nvPr/>
        </p:nvSpPr>
        <p:spPr>
          <a:xfrm>
            <a:off x="4063912" y="1993605"/>
            <a:ext cx="2859204" cy="707886"/>
          </a:xfrm>
          <a:prstGeom prst="rect">
            <a:avLst/>
          </a:prstGeom>
          <a:ln w="12700">
            <a:prstDash val="solid"/>
            <a:miter lim="800000"/>
          </a:ln>
        </p:spPr>
        <p:txBody>
          <a:bodyPr wrap="square">
            <a:spAutoFit/>
          </a:bodyPr>
          <a:lstStyle/>
          <a:p>
            <a:r>
              <a:rPr lang="zh-CN" sz="2000" dirty="0"/>
              <a:t>用户反馈检测准确性，</a:t>
            </a:r>
            <a:r>
              <a:rPr lang="zh-CN" altLang="en-US" sz="2000" dirty="0"/>
              <a:t>和</a:t>
            </a:r>
            <a:r>
              <a:rPr lang="zh-CN" sz="2000" dirty="0"/>
              <a:t>个性化</a:t>
            </a:r>
            <a:r>
              <a:rPr lang="zh-CN" altLang="en-US" sz="2000" dirty="0"/>
              <a:t>的</a:t>
            </a:r>
            <a:r>
              <a:rPr lang="zh-CN" sz="2000" dirty="0"/>
              <a:t>睡眠数据</a:t>
            </a:r>
            <a:endParaRPr dirty="0"/>
          </a:p>
        </p:txBody>
      </p:sp>
      <p:sp>
        <p:nvSpPr>
          <p:cNvPr id="26" name="箭头: 右弧形 25"/>
          <p:cNvSpPr/>
          <p:nvPr/>
        </p:nvSpPr>
        <p:spPr>
          <a:xfrm flipV="1">
            <a:off x="9012582" y="2042471"/>
            <a:ext cx="1558544" cy="3184161"/>
          </a:xfrm>
          <a:prstGeom prst="curvedLeftArrow">
            <a:avLst>
              <a:gd name="adj1" fmla="val 25000"/>
              <a:gd name="adj2" fmla="val 50000"/>
              <a:gd name="adj3" fmla="val 25000"/>
            </a:avLst>
          </a:prstGeom>
          <a:solidFill>
            <a:schemeClr val="accent1">
              <a:alpha val="100000"/>
            </a:schemeClr>
          </a:solidFill>
          <a:ln w="12700">
            <a:solidFill>
              <a:srgbClr val="5C5C5C">
                <a:alpha val="100000"/>
              </a:srgbClr>
            </a:solidFill>
            <a:prstDash val="solid"/>
            <a:miter lim="800000"/>
          </a:ln>
        </p:spPr>
        <p:txBody>
          <a:bodyPr anchor="ctr"/>
          <a:lstStyle/>
          <a:p>
            <a:pPr algn="ctr"/>
            <a:endParaRPr dirty="0"/>
          </a:p>
        </p:txBody>
      </p:sp>
      <p:sp>
        <p:nvSpPr>
          <p:cNvPr id="27" name="文本框 26"/>
          <p:cNvSpPr txBox="1"/>
          <p:nvPr/>
        </p:nvSpPr>
        <p:spPr>
          <a:xfrm>
            <a:off x="4063912" y="4285471"/>
            <a:ext cx="3985840" cy="1015663"/>
          </a:xfrm>
          <a:prstGeom prst="rect">
            <a:avLst/>
          </a:prstGeom>
          <a:ln w="12700">
            <a:prstDash val="solid"/>
            <a:miter lim="800000"/>
          </a:ln>
        </p:spPr>
        <p:txBody>
          <a:bodyPr wrap="square">
            <a:spAutoFit/>
          </a:bodyPr>
          <a:lstStyle/>
          <a:p>
            <a:r>
              <a:rPr sz="2000" dirty="0">
                <a:solidFill>
                  <a:srgbClr val="0D0D0D">
                    <a:alpha val="100000"/>
                  </a:srgbClr>
                </a:solidFill>
                <a:highlight>
                  <a:srgbClr val="FFFFFF">
                    <a:alpha val="100000"/>
                  </a:srgbClr>
                </a:highlight>
                <a:latin typeface="Microsoft YaHei"/>
                <a:ea typeface="Microsoft YaHei"/>
                <a:cs typeface="+mn-cs"/>
              </a:rPr>
              <a:t>调整模型参数</a:t>
            </a:r>
            <a:endParaRPr lang="en-US" sz="2000" dirty="0">
              <a:solidFill>
                <a:srgbClr val="0D0D0D">
                  <a:alpha val="100000"/>
                </a:srgbClr>
              </a:solidFill>
              <a:highlight>
                <a:srgbClr val="FFFFFF">
                  <a:alpha val="100000"/>
                </a:srgbClr>
              </a:highlight>
              <a:latin typeface="Microsoft YaHei"/>
              <a:ea typeface="Microsoft YaHei"/>
            </a:endParaRPr>
          </a:p>
          <a:p>
            <a:r>
              <a:rPr sz="2000" dirty="0">
                <a:solidFill>
                  <a:srgbClr val="0D0D0D">
                    <a:alpha val="100000"/>
                  </a:srgbClr>
                </a:solidFill>
                <a:highlight>
                  <a:srgbClr val="FFFFFF">
                    <a:alpha val="100000"/>
                  </a:srgbClr>
                </a:highlight>
                <a:latin typeface="Microsoft YaHei"/>
                <a:ea typeface="Microsoft YaHei"/>
                <a:cs typeface="+mn-cs"/>
              </a:rPr>
              <a:t>改进数据集质量</a:t>
            </a:r>
            <a:endParaRPr lang="en-US" sz="2000" dirty="0">
              <a:solidFill>
                <a:srgbClr val="0D0D0D">
                  <a:alpha val="100000"/>
                </a:srgbClr>
              </a:solidFill>
              <a:highlight>
                <a:srgbClr val="FFFFFF">
                  <a:alpha val="100000"/>
                </a:srgbClr>
              </a:highlight>
              <a:latin typeface="Microsoft YaHei"/>
              <a:ea typeface="Microsoft YaHei"/>
            </a:endParaRPr>
          </a:p>
          <a:p>
            <a:r>
              <a:rPr lang="zh-CN" sz="2000" dirty="0">
                <a:latin typeface="Microsoft YaHei"/>
                <a:ea typeface="Microsoft YaHei"/>
                <a:cs typeface="+mn-cs"/>
              </a:rPr>
              <a:t>提高模型泛化能力与检测准确性</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36"/>
          <p:cNvGrpSpPr/>
          <p:nvPr/>
        </p:nvGrpSpPr>
        <p:grpSpPr>
          <a:xfrm>
            <a:off x="0" y="1"/>
            <a:ext cx="6302255" cy="498120"/>
            <a:chOff x="0" y="1"/>
            <a:chExt cx="6302255" cy="498120"/>
          </a:xfrm>
        </p:grpSpPr>
        <p:grpSp>
          <p:nvGrpSpPr>
            <p:cNvPr id="30" name="组合 37"/>
            <p:cNvGrpSpPr/>
            <p:nvPr/>
          </p:nvGrpSpPr>
          <p:grpSpPr>
            <a:xfrm>
              <a:off x="0" y="1"/>
              <a:ext cx="541879" cy="498120"/>
              <a:chOff x="0" y="0"/>
              <a:chExt cx="1036639" cy="1676401"/>
            </a:xfrm>
          </p:grpSpPr>
          <p:sp>
            <p:nvSpPr>
              <p:cNvPr id="31" name="矩形 39"/>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32" name="矩形 40"/>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33" name="文本框 38"/>
            <p:cNvSpPr txBox="1"/>
            <p:nvPr/>
          </p:nvSpPr>
          <p:spPr>
            <a:xfrm>
              <a:off x="663455" y="64394"/>
              <a:ext cx="5638800" cy="368300"/>
            </a:xfrm>
            <a:prstGeom prst="rect">
              <a:avLst/>
            </a:prstGeom>
            <a:noFill/>
          </p:spPr>
          <p:txBody>
            <a:bodyPr wrap="square" rtlCol="0">
              <a:spAutoFit/>
            </a:bodyPr>
            <a:lstStyle/>
            <a:p>
              <a:r>
                <a:rPr b="0" dirty="0">
                  <a:solidFill>
                    <a:srgbClr val="000000">
                      <a:alpha val="100000"/>
                    </a:srgbClr>
                  </a:solidFill>
                  <a:highlight>
                    <a:srgbClr val="FFFFFF">
                      <a:alpha val="100000"/>
                    </a:srgbClr>
                  </a:highlight>
                  <a:latin typeface="Microsoft YaHei"/>
                  <a:ea typeface="Microsoft YaHei"/>
                  <a:cs typeface="+mn-cs"/>
                </a:rPr>
                <a:t>优化重构HarmonyOS下的APP界面</a:t>
              </a:r>
              <a:endParaRPr dirty="0"/>
            </a:p>
          </p:txBody>
        </p:sp>
      </p:grpSp>
      <p:pic>
        <p:nvPicPr>
          <p:cNvPr id="35" name="图片 34"/>
          <p:cNvPicPr>
            <a:picLocks noChangeAspect="1"/>
          </p:cNvPicPr>
          <p:nvPr/>
        </p:nvPicPr>
        <p:blipFill>
          <a:blip r:embed="rId3"/>
          <a:stretch>
            <a:fillRect/>
          </a:stretch>
        </p:blipFill>
        <p:spPr>
          <a:xfrm>
            <a:off x="7872759" y="1783216"/>
            <a:ext cx="2882900" cy="2959100"/>
          </a:xfrm>
          <a:prstGeom prst="rect">
            <a:avLst/>
          </a:prstGeom>
        </p:spPr>
      </p:pic>
      <p:sp>
        <p:nvSpPr>
          <p:cNvPr id="36" name="文本框 35"/>
          <p:cNvSpPr txBox="1"/>
          <p:nvPr/>
        </p:nvSpPr>
        <p:spPr>
          <a:xfrm>
            <a:off x="783879" y="2939823"/>
            <a:ext cx="2460851" cy="368300"/>
          </a:xfrm>
          <a:prstGeom prst="rect">
            <a:avLst/>
          </a:prstGeom>
          <a:ln w="12700">
            <a:prstDash val="solid"/>
            <a:miter lim="800000"/>
          </a:ln>
        </p:spPr>
        <p:txBody>
          <a:bodyPr>
            <a:spAutoFit/>
          </a:bodyPr>
          <a:lstStyle/>
          <a:p>
            <a:r>
              <a:rPr lang="zh-CN" sz="1800">
                <a:solidFill>
                  <a:srgbClr val="000000">
                    <a:alpha val="100000"/>
                  </a:srgbClr>
                </a:solidFill>
                <a:highlight>
                  <a:srgbClr val="FFFFFF">
                    <a:alpha val="100000"/>
                  </a:srgbClr>
                </a:highlight>
                <a:latin typeface="Microsoft YaHei"/>
                <a:ea typeface="Microsoft YaHei"/>
                <a:cs typeface="+mn-cs"/>
              </a:rPr>
              <a:t>实现个性化设置</a:t>
            </a:r>
            <a:endParaRPr dirty="0"/>
          </a:p>
        </p:txBody>
      </p:sp>
      <p:sp>
        <p:nvSpPr>
          <p:cNvPr id="37" name="文本框 36"/>
          <p:cNvSpPr txBox="1"/>
          <p:nvPr/>
        </p:nvSpPr>
        <p:spPr>
          <a:xfrm>
            <a:off x="783879" y="1414916"/>
            <a:ext cx="2287025" cy="368300"/>
          </a:xfrm>
          <a:prstGeom prst="rect">
            <a:avLst/>
          </a:prstGeom>
          <a:ln w="12700">
            <a:prstDash val="solid"/>
            <a:miter lim="800000"/>
          </a:ln>
        </p:spPr>
        <p:txBody>
          <a:bodyPr>
            <a:spAutoFit/>
          </a:bodyPr>
          <a:lstStyle/>
          <a:p>
            <a:r>
              <a:rPr lang="zh-CN" sz="1800" b="0">
                <a:latin typeface="Microsoft YaHei"/>
                <a:ea typeface="Microsoft YaHei"/>
                <a:cs typeface="+mn-cs"/>
              </a:rPr>
              <a:t>进一步优化页面布局</a:t>
            </a:r>
            <a:endParaRPr dirty="0"/>
          </a:p>
        </p:txBody>
      </p:sp>
      <p:sp>
        <p:nvSpPr>
          <p:cNvPr id="38" name="文本框 37"/>
          <p:cNvSpPr txBox="1"/>
          <p:nvPr/>
        </p:nvSpPr>
        <p:spPr>
          <a:xfrm>
            <a:off x="783879" y="4464730"/>
            <a:ext cx="1989151" cy="368300"/>
          </a:xfrm>
          <a:prstGeom prst="rect">
            <a:avLst/>
          </a:prstGeom>
          <a:ln w="12700">
            <a:prstDash val="solid"/>
            <a:miter lim="800000"/>
          </a:ln>
        </p:spPr>
        <p:txBody>
          <a:bodyPr>
            <a:spAutoFit/>
          </a:bodyPr>
          <a:lstStyle/>
          <a:p>
            <a:r>
              <a:rPr lang="zh-CN" sz="1800"/>
              <a:t>数据可视化</a:t>
            </a:r>
            <a:endParaRPr dirty="0"/>
          </a:p>
        </p:txBody>
      </p:sp>
      <p:sp>
        <p:nvSpPr>
          <p:cNvPr id="39" name="文本框 38"/>
          <p:cNvSpPr txBox="1"/>
          <p:nvPr/>
        </p:nvSpPr>
        <p:spPr>
          <a:xfrm>
            <a:off x="783879" y="1783216"/>
            <a:ext cx="6134100" cy="304800"/>
          </a:xfrm>
          <a:prstGeom prst="rect">
            <a:avLst/>
          </a:prstGeom>
          <a:ln w="12700">
            <a:prstDash val="solid"/>
            <a:miter lim="800000"/>
          </a:ln>
        </p:spPr>
        <p:txBody>
          <a:bodyPr>
            <a:spAutoFit/>
          </a:bodyPr>
          <a:lstStyle/>
          <a:p>
            <a:r>
              <a:rPr sz="1400" dirty="0">
                <a:solidFill>
                  <a:srgbClr val="000000">
                    <a:alpha val="100000"/>
                  </a:srgbClr>
                </a:solidFill>
                <a:highlight>
                  <a:srgbClr val="FFFFFF">
                    <a:alpha val="100000"/>
                  </a:srgbClr>
                </a:highlight>
                <a:latin typeface="Microsoft YaHei"/>
                <a:ea typeface="Microsoft YaHei"/>
                <a:cs typeface="+mn-cs"/>
              </a:rPr>
              <a:t>确保界面布局清晰、简洁，便于用户快速找到所需功能</a:t>
            </a:r>
            <a:endParaRPr dirty="0"/>
          </a:p>
        </p:txBody>
      </p:sp>
      <p:sp>
        <p:nvSpPr>
          <p:cNvPr id="40" name="文本框 39"/>
          <p:cNvSpPr txBox="1"/>
          <p:nvPr/>
        </p:nvSpPr>
        <p:spPr>
          <a:xfrm>
            <a:off x="783879" y="3308123"/>
            <a:ext cx="5657850" cy="520700"/>
          </a:xfrm>
          <a:prstGeom prst="rect">
            <a:avLst/>
          </a:prstGeom>
          <a:ln w="12700">
            <a:prstDash val="solid"/>
            <a:miter lim="800000"/>
          </a:ln>
        </p:spPr>
        <p:txBody>
          <a:bodyPr>
            <a:spAutoFit/>
          </a:bodyPr>
          <a:lstStyle/>
          <a:p>
            <a:r>
              <a:rPr sz="1400" dirty="0">
                <a:solidFill>
                  <a:srgbClr val="111111">
                    <a:alpha val="100000"/>
                  </a:srgbClr>
                </a:solidFill>
                <a:latin typeface="Microsoft YaHei"/>
                <a:ea typeface="Microsoft YaHei"/>
                <a:cs typeface="+mn-cs"/>
              </a:rPr>
              <a:t>用户反馈数据对相应的客户端模型进行修改，实现客户端“个性化”模型。</a:t>
            </a:r>
            <a:endParaRPr dirty="0"/>
          </a:p>
        </p:txBody>
      </p:sp>
      <p:sp>
        <p:nvSpPr>
          <p:cNvPr id="41" name="文本框 40"/>
          <p:cNvSpPr txBox="1"/>
          <p:nvPr/>
        </p:nvSpPr>
        <p:spPr>
          <a:xfrm>
            <a:off x="783879" y="4833030"/>
            <a:ext cx="7359650" cy="304800"/>
          </a:xfrm>
          <a:prstGeom prst="rect">
            <a:avLst/>
          </a:prstGeom>
          <a:ln w="12700">
            <a:prstDash val="solid"/>
            <a:miter lim="800000"/>
          </a:ln>
        </p:spPr>
        <p:txBody>
          <a:bodyPr>
            <a:spAutoFit/>
          </a:bodyPr>
          <a:lstStyle/>
          <a:p>
            <a:r>
              <a:rPr sz="1400" dirty="0">
                <a:solidFill>
                  <a:srgbClr val="000000">
                    <a:alpha val="100000"/>
                  </a:srgbClr>
                </a:solidFill>
                <a:highlight>
                  <a:srgbClr val="FFFFFF">
                    <a:alpha val="100000"/>
                  </a:srgbClr>
                </a:highlight>
                <a:latin typeface="Microsoft YaHei"/>
                <a:ea typeface="Microsoft YaHei"/>
                <a:cs typeface="+mn-cs"/>
              </a:rPr>
              <a:t>实现睡眠数据等的可视化</a:t>
            </a:r>
            <a:r>
              <a:rPr lang="zh-CN" sz="1400" dirty="0">
                <a:solidFill>
                  <a:srgbClr val="000000">
                    <a:alpha val="100000"/>
                  </a:srgbClr>
                </a:solidFill>
                <a:highlight>
                  <a:srgbClr val="FFFFFF">
                    <a:alpha val="100000"/>
                  </a:srgbClr>
                </a:highlight>
                <a:latin typeface="Microsoft YaHei"/>
                <a:ea typeface="Microsoft YaHei"/>
                <a:cs typeface="+mn-cs"/>
              </a:rPr>
              <a:t>，使用户可以更好的理解和掌握自己的睡眠数据</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20"/>
          <p:cNvGrpSpPr/>
          <p:nvPr/>
        </p:nvGrpSpPr>
        <p:grpSpPr>
          <a:xfrm>
            <a:off x="0" y="1"/>
            <a:ext cx="5826005" cy="498120"/>
            <a:chOff x="0" y="1"/>
            <a:chExt cx="5826005" cy="498120"/>
          </a:xfrm>
        </p:grpSpPr>
        <p:grpSp>
          <p:nvGrpSpPr>
            <p:cNvPr id="44" name="组合 21"/>
            <p:cNvGrpSpPr/>
            <p:nvPr/>
          </p:nvGrpSpPr>
          <p:grpSpPr>
            <a:xfrm>
              <a:off x="0" y="1"/>
              <a:ext cx="541879" cy="498120"/>
              <a:chOff x="0" y="0"/>
              <a:chExt cx="1036639" cy="1676401"/>
            </a:xfrm>
          </p:grpSpPr>
          <p:sp>
            <p:nvSpPr>
              <p:cNvPr id="45" name="矩形 23"/>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46" name="矩形 24"/>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47" name="文本框 22"/>
            <p:cNvSpPr txBox="1"/>
            <p:nvPr/>
          </p:nvSpPr>
          <p:spPr>
            <a:xfrm>
              <a:off x="663455" y="64394"/>
              <a:ext cx="5162550" cy="368300"/>
            </a:xfrm>
            <a:prstGeom prst="rect">
              <a:avLst/>
            </a:prstGeom>
            <a:noFill/>
          </p:spPr>
          <p:txBody>
            <a:bodyPr wrap="square" rtlCol="0">
              <a:spAutoFit/>
            </a:bodyPr>
            <a:lstStyle/>
            <a:p>
              <a:pPr marL="0" lvl="0" algn="l" defTabSz="914400">
                <a:lnSpc>
                  <a:spcPct val="100000"/>
                </a:lnSpc>
                <a:defRPr sz="1800">
                  <a:solidFill>
                    <a:schemeClr val="tx1">
                      <a:alpha val="100000"/>
                    </a:schemeClr>
                  </a:solidFill>
                  <a:latin typeface="Microsoft YaHei"/>
                  <a:ea typeface="Microsoft YaHei"/>
                  <a:cs typeface="+mn-cs"/>
                </a:defRPr>
              </a:pPr>
              <a:r>
                <a:rPr lang="zh-CN" sz="1800" b="0" i="0" u="none" strike="noStrike">
                  <a:solidFill>
                    <a:schemeClr val="tx1">
                      <a:alpha val="100000"/>
                    </a:schemeClr>
                  </a:solidFill>
                  <a:latin typeface="Microsoft YaHei"/>
                  <a:ea typeface="Microsoft YaHei"/>
                  <a:cs typeface="+mn-cs"/>
                </a:rPr>
                <a:t>服务器无感知函数部署</a:t>
              </a:r>
              <a:endParaRPr dirty="0"/>
            </a:p>
          </p:txBody>
        </p:sp>
      </p:grpSp>
      <p:sp>
        <p:nvSpPr>
          <p:cNvPr id="49" name="文本框 48"/>
          <p:cNvSpPr txBox="1"/>
          <p:nvPr/>
        </p:nvSpPr>
        <p:spPr>
          <a:xfrm>
            <a:off x="663455" y="1724705"/>
            <a:ext cx="6470649" cy="914400"/>
          </a:xfrm>
          <a:prstGeom prst="rect">
            <a:avLst/>
          </a:prstGeom>
          <a:ln w="12700">
            <a:prstDash val="solid"/>
            <a:miter lim="800000"/>
          </a:ln>
        </p:spPr>
        <p:txBody>
          <a:bodyPr>
            <a:spAutoFit/>
          </a:bodyPr>
          <a:lstStyle/>
          <a:p>
            <a:r>
              <a:rPr lang="zh-CN" dirty="0">
                <a:solidFill>
                  <a:srgbClr val="111111">
                    <a:alpha val="100000"/>
                  </a:srgbClr>
                </a:solidFill>
                <a:latin typeface="Microsoft YaHei"/>
                <a:ea typeface="Microsoft YaHei"/>
                <a:cs typeface="+mn-cs"/>
              </a:rPr>
              <a:t>为解决手表算力不足导致的模型推理慢甚至无法推理的问题，本项目</a:t>
            </a:r>
            <a:r>
              <a:rPr dirty="0">
                <a:solidFill>
                  <a:srgbClr val="111111">
                    <a:alpha val="100000"/>
                  </a:srgbClr>
                </a:solidFill>
                <a:latin typeface="Microsoft YaHei"/>
                <a:ea typeface="Microsoft YaHei"/>
                <a:cs typeface="+mn-cs"/>
              </a:rPr>
              <a:t>将判断用户睡眠状态并给出唤醒时间的模型部署到服务器无感知计算平台，实现</a:t>
            </a:r>
            <a:r>
              <a:rPr lang="zh-CN" b="1" dirty="0">
                <a:solidFill>
                  <a:srgbClr val="111111">
                    <a:alpha val="100000"/>
                  </a:srgbClr>
                </a:solidFill>
                <a:latin typeface="Microsoft YaHei"/>
                <a:ea typeface="Microsoft YaHei"/>
                <a:cs typeface="+mn-cs"/>
              </a:rPr>
              <a:t>云端</a:t>
            </a:r>
            <a:r>
              <a:rPr b="1" dirty="0">
                <a:solidFill>
                  <a:srgbClr val="111111">
                    <a:alpha val="100000"/>
                  </a:srgbClr>
                </a:solidFill>
                <a:latin typeface="Microsoft YaHei"/>
                <a:ea typeface="Microsoft YaHei"/>
                <a:cs typeface="+mn-cs"/>
              </a:rPr>
              <a:t>推理和在线更新功能</a:t>
            </a:r>
            <a:r>
              <a:rPr dirty="0">
                <a:solidFill>
                  <a:srgbClr val="111111">
                    <a:alpha val="100000"/>
                  </a:srgbClr>
                </a:solidFill>
                <a:latin typeface="Microsoft YaHei"/>
                <a:ea typeface="Microsoft YaHei"/>
                <a:cs typeface="+mn-cs"/>
              </a:rPr>
              <a:t>。</a:t>
            </a:r>
            <a:endParaRPr dirty="0"/>
          </a:p>
        </p:txBody>
      </p:sp>
      <p:sp>
        <p:nvSpPr>
          <p:cNvPr id="50" name="文本框 49"/>
          <p:cNvSpPr txBox="1"/>
          <p:nvPr/>
        </p:nvSpPr>
        <p:spPr>
          <a:xfrm>
            <a:off x="663455" y="3658066"/>
            <a:ext cx="6470650" cy="1200329"/>
          </a:xfrm>
          <a:prstGeom prst="rect">
            <a:avLst/>
          </a:prstGeom>
          <a:ln w="12700">
            <a:prstDash val="solid"/>
            <a:miter lim="800000"/>
          </a:ln>
        </p:spPr>
        <p:txBody>
          <a:bodyPr>
            <a:spAutoFit/>
          </a:bodyPr>
          <a:lstStyle/>
          <a:p>
            <a:r>
              <a:rPr dirty="0">
                <a:solidFill>
                  <a:srgbClr val="0D0D0D">
                    <a:alpha val="100000"/>
                  </a:srgbClr>
                </a:solidFill>
                <a:highlight>
                  <a:srgbClr val="FFFFFF">
                    <a:alpha val="100000"/>
                  </a:srgbClr>
                </a:highlight>
                <a:latin typeface="Microsoft YaHei"/>
                <a:ea typeface="Microsoft YaHei"/>
                <a:cs typeface="+mn-cs"/>
              </a:rPr>
              <a:t>为了在实现功能的同时最大程度地降低服务器无感知函数的调用成本，本项目设计一个精确的成本模型。该模型旨在优化资源使用效率，确保每次函数调用都以最低的成本完成，从而在保证服务质量的前提下，实现</a:t>
            </a:r>
            <a:r>
              <a:rPr b="1" dirty="0">
                <a:solidFill>
                  <a:srgbClr val="0D0D0D">
                    <a:alpha val="100000"/>
                  </a:srgbClr>
                </a:solidFill>
                <a:highlight>
                  <a:srgbClr val="FFFFFF">
                    <a:alpha val="100000"/>
                  </a:srgbClr>
                </a:highlight>
                <a:latin typeface="Microsoft YaHei"/>
                <a:ea typeface="Microsoft YaHei"/>
                <a:cs typeface="+mn-cs"/>
              </a:rPr>
              <a:t>成本效益最大化</a:t>
            </a:r>
            <a:r>
              <a:rPr dirty="0">
                <a:solidFill>
                  <a:srgbClr val="0D0D0D">
                    <a:alpha val="100000"/>
                  </a:srgbClr>
                </a:solidFill>
                <a:highlight>
                  <a:srgbClr val="FFFFFF">
                    <a:alpha val="100000"/>
                  </a:srgbClr>
                </a:highlight>
                <a:latin typeface="Microsoft YaHei"/>
                <a:ea typeface="Microsoft YaHei"/>
                <a:cs typeface="+mn-cs"/>
              </a:rPr>
              <a:t>。</a:t>
            </a:r>
            <a:endParaRPr dirty="0"/>
          </a:p>
        </p:txBody>
      </p:sp>
      <p:pic>
        <p:nvPicPr>
          <p:cNvPr id="1026" name="Picture 2" descr="serverless">
            <a:extLst>
              <a:ext uri="{FF2B5EF4-FFF2-40B4-BE49-F238E27FC236}">
                <a16:creationId xmlns:a16="http://schemas.microsoft.com/office/drawing/2014/main" id="{C782036C-5DE0-4626-997B-80BFA0F94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911" y="2334126"/>
            <a:ext cx="4031634" cy="2189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1"/>
          <p:cNvGrpSpPr/>
          <p:nvPr/>
        </p:nvGrpSpPr>
        <p:grpSpPr>
          <a:xfrm flipH="1" flipV="1">
            <a:off x="5577679" y="-1"/>
            <a:ext cx="1036639" cy="6858000"/>
            <a:chOff x="8870283" y="2"/>
            <a:chExt cx="1036639" cy="6860774"/>
          </a:xfrm>
        </p:grpSpPr>
        <p:sp>
          <p:nvSpPr>
            <p:cNvPr id="53" name="矩形 2"/>
            <p:cNvSpPr/>
            <p:nvPr/>
          </p:nvSpPr>
          <p:spPr>
            <a:xfrm>
              <a:off x="8870286" y="2"/>
              <a:ext cx="409901" cy="152461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54" name="矩形 3"/>
            <p:cNvSpPr/>
            <p:nvPr/>
          </p:nvSpPr>
          <p:spPr>
            <a:xfrm>
              <a:off x="9497017" y="2"/>
              <a:ext cx="409902" cy="15246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55" name="矩形 4"/>
            <p:cNvSpPr/>
            <p:nvPr/>
          </p:nvSpPr>
          <p:spPr>
            <a:xfrm>
              <a:off x="8870283" y="5183697"/>
              <a:ext cx="409904" cy="167707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56" name="矩形 5"/>
            <p:cNvSpPr/>
            <p:nvPr/>
          </p:nvSpPr>
          <p:spPr>
            <a:xfrm>
              <a:off x="9497017" y="5183699"/>
              <a:ext cx="409905" cy="16770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57" name="文本框 6"/>
          <p:cNvSpPr txBox="1"/>
          <p:nvPr/>
        </p:nvSpPr>
        <p:spPr>
          <a:xfrm>
            <a:off x="2752725" y="2741613"/>
            <a:ext cx="6686550" cy="1187450"/>
          </a:xfrm>
          <a:prstGeom prst="rect">
            <a:avLst/>
          </a:prstGeom>
          <a:noFill/>
          <a:ln/>
        </p:spPr>
        <p:txBody>
          <a:bodyPr wrap="square" rtlCol="0">
            <a:spAutoFit/>
            <a:scene3d>
              <a:camera prst="orthographicFront"/>
              <a:lightRig rig="threePt" dir="t"/>
            </a:scene3d>
            <a:sp3d contourW="12700"/>
          </a:bodyPr>
          <a:lstStyle/>
          <a:p>
            <a:pPr algn="ctr"/>
            <a:r>
              <a:rPr lang="zh-CN" sz="7200" b="1">
                <a:solidFill>
                  <a:schemeClr val="tx1">
                    <a:lumMod val="75000"/>
                    <a:lumOff val="25000"/>
                    <a:alpha val="100000"/>
                  </a:schemeClr>
                </a:solidFill>
                <a:latin typeface="Microsoft YaHei"/>
                <a:ea typeface="Microsoft YaHei"/>
                <a:cs typeface="Microsoft YaHei"/>
                <a:sym typeface="Microsoft YaHei"/>
              </a:rPr>
              <a:t>研究方法</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20"/>
          <p:cNvGrpSpPr/>
          <p:nvPr/>
        </p:nvGrpSpPr>
        <p:grpSpPr>
          <a:xfrm>
            <a:off x="0" y="1"/>
            <a:ext cx="5826005" cy="498120"/>
            <a:chOff x="0" y="1"/>
            <a:chExt cx="5826005" cy="498120"/>
          </a:xfrm>
        </p:grpSpPr>
        <p:grpSp>
          <p:nvGrpSpPr>
            <p:cNvPr id="60" name="组合 21"/>
            <p:cNvGrpSpPr/>
            <p:nvPr/>
          </p:nvGrpSpPr>
          <p:grpSpPr>
            <a:xfrm>
              <a:off x="0" y="1"/>
              <a:ext cx="541879" cy="498120"/>
              <a:chOff x="0" y="0"/>
              <a:chExt cx="1036639" cy="1676401"/>
            </a:xfrm>
          </p:grpSpPr>
          <p:sp>
            <p:nvSpPr>
              <p:cNvPr id="61" name="矩形 23"/>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62" name="矩形 24"/>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63" name="文本框 22"/>
            <p:cNvSpPr txBox="1"/>
            <p:nvPr/>
          </p:nvSpPr>
          <p:spPr>
            <a:xfrm>
              <a:off x="663455" y="64394"/>
              <a:ext cx="5162550" cy="368300"/>
            </a:xfrm>
            <a:prstGeom prst="rect">
              <a:avLst/>
            </a:prstGeom>
            <a:noFill/>
          </p:spPr>
          <p:txBody>
            <a:bodyPr wrap="square" rtlCol="0">
              <a:spAutoFit/>
            </a:bodyPr>
            <a:lstStyle/>
            <a:p>
              <a:r>
                <a:rPr lang="zh-CN" b="0">
                  <a:solidFill>
                    <a:srgbClr val="111111">
                      <a:alpha val="100000"/>
                    </a:srgbClr>
                  </a:solidFill>
                  <a:latin typeface="Microsoft YaHei"/>
                  <a:ea typeface="Microsoft YaHei"/>
                  <a:cs typeface="+mn-cs"/>
                </a:rPr>
                <a:t>研究方法</a:t>
              </a:r>
              <a:endParaRPr dirty="0"/>
            </a:p>
          </p:txBody>
        </p:sp>
      </p:grpSp>
      <p:sp>
        <p:nvSpPr>
          <p:cNvPr id="2" name="矩形 1">
            <a:extLst>
              <a:ext uri="{FF2B5EF4-FFF2-40B4-BE49-F238E27FC236}">
                <a16:creationId xmlns:a16="http://schemas.microsoft.com/office/drawing/2014/main" id="{86878929-0F6E-470D-8A03-98F1F489CEC3}"/>
              </a:ext>
            </a:extLst>
          </p:cNvPr>
          <p:cNvSpPr/>
          <p:nvPr/>
        </p:nvSpPr>
        <p:spPr>
          <a:xfrm>
            <a:off x="663455" y="1218823"/>
            <a:ext cx="1427748" cy="464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11111">
                    <a:alpha val="100000"/>
                  </a:srgbClr>
                </a:solidFill>
                <a:ea typeface="Microsoft YaHei"/>
              </a:rPr>
              <a:t>需求分析</a:t>
            </a:r>
            <a:endParaRPr lang="zh-CN" altLang="en-US" dirty="0"/>
          </a:p>
        </p:txBody>
      </p:sp>
      <p:sp>
        <p:nvSpPr>
          <p:cNvPr id="10" name="矩形 9">
            <a:extLst>
              <a:ext uri="{FF2B5EF4-FFF2-40B4-BE49-F238E27FC236}">
                <a16:creationId xmlns:a16="http://schemas.microsoft.com/office/drawing/2014/main" id="{B434A523-3AD2-4E0A-860C-B81AF2E96E42}"/>
              </a:ext>
            </a:extLst>
          </p:cNvPr>
          <p:cNvSpPr/>
          <p:nvPr/>
        </p:nvSpPr>
        <p:spPr>
          <a:xfrm>
            <a:off x="663455" y="2246046"/>
            <a:ext cx="1427748" cy="464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11111">
                    <a:alpha val="100000"/>
                  </a:srgbClr>
                </a:solidFill>
                <a:ea typeface="Microsoft YaHei"/>
              </a:rPr>
              <a:t>技术选型</a:t>
            </a:r>
            <a:endParaRPr lang="zh-CN" altLang="en-US" dirty="0"/>
          </a:p>
        </p:txBody>
      </p:sp>
      <p:sp>
        <p:nvSpPr>
          <p:cNvPr id="11" name="矩形 10">
            <a:extLst>
              <a:ext uri="{FF2B5EF4-FFF2-40B4-BE49-F238E27FC236}">
                <a16:creationId xmlns:a16="http://schemas.microsoft.com/office/drawing/2014/main" id="{0FA47B61-2E6B-4682-B25B-630B647C5AB8}"/>
              </a:ext>
            </a:extLst>
          </p:cNvPr>
          <p:cNvSpPr/>
          <p:nvPr/>
        </p:nvSpPr>
        <p:spPr>
          <a:xfrm>
            <a:off x="663455" y="3273269"/>
            <a:ext cx="1427748" cy="464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11111">
                    <a:alpha val="100000"/>
                  </a:srgbClr>
                </a:solidFill>
                <a:ea typeface="Microsoft YaHei"/>
              </a:rPr>
              <a:t>可行性分析</a:t>
            </a:r>
            <a:endParaRPr lang="zh-CN" altLang="en-US" dirty="0"/>
          </a:p>
        </p:txBody>
      </p:sp>
      <p:sp>
        <p:nvSpPr>
          <p:cNvPr id="12" name="矩形 11">
            <a:extLst>
              <a:ext uri="{FF2B5EF4-FFF2-40B4-BE49-F238E27FC236}">
                <a16:creationId xmlns:a16="http://schemas.microsoft.com/office/drawing/2014/main" id="{DC16F056-0216-40DA-A874-4A524004B696}"/>
              </a:ext>
            </a:extLst>
          </p:cNvPr>
          <p:cNvSpPr/>
          <p:nvPr/>
        </p:nvSpPr>
        <p:spPr>
          <a:xfrm>
            <a:off x="663455" y="4300492"/>
            <a:ext cx="1427748" cy="464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11111">
                    <a:alpha val="100000"/>
                  </a:srgbClr>
                </a:solidFill>
                <a:ea typeface="Microsoft YaHei"/>
              </a:rPr>
              <a:t>原型开发</a:t>
            </a:r>
            <a:endParaRPr lang="zh-CN" altLang="en-US" dirty="0"/>
          </a:p>
        </p:txBody>
      </p:sp>
      <p:sp>
        <p:nvSpPr>
          <p:cNvPr id="13" name="矩形 12">
            <a:extLst>
              <a:ext uri="{FF2B5EF4-FFF2-40B4-BE49-F238E27FC236}">
                <a16:creationId xmlns:a16="http://schemas.microsoft.com/office/drawing/2014/main" id="{86408313-F00E-485E-93A8-81EAD640481D}"/>
              </a:ext>
            </a:extLst>
          </p:cNvPr>
          <p:cNvSpPr/>
          <p:nvPr/>
        </p:nvSpPr>
        <p:spPr>
          <a:xfrm>
            <a:off x="663455" y="5327715"/>
            <a:ext cx="1427748" cy="464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111111">
                    <a:alpha val="100000"/>
                  </a:srgbClr>
                </a:solidFill>
                <a:ea typeface="Microsoft YaHei"/>
              </a:rPr>
              <a:t>测试和优化</a:t>
            </a:r>
            <a:endParaRPr lang="zh-CN" altLang="en-US" dirty="0"/>
          </a:p>
        </p:txBody>
      </p:sp>
      <p:sp>
        <p:nvSpPr>
          <p:cNvPr id="4" name="文本框 3">
            <a:extLst>
              <a:ext uri="{FF2B5EF4-FFF2-40B4-BE49-F238E27FC236}">
                <a16:creationId xmlns:a16="http://schemas.microsoft.com/office/drawing/2014/main" id="{D995F890-AFB1-4D75-8A85-4D0464322AF8}"/>
              </a:ext>
            </a:extLst>
          </p:cNvPr>
          <p:cNvSpPr txBox="1"/>
          <p:nvPr/>
        </p:nvSpPr>
        <p:spPr>
          <a:xfrm>
            <a:off x="2283708" y="1128079"/>
            <a:ext cx="3106440" cy="646331"/>
          </a:xfrm>
          <a:prstGeom prst="rect">
            <a:avLst/>
          </a:prstGeom>
          <a:noFill/>
        </p:spPr>
        <p:txBody>
          <a:bodyPr wrap="square" rtlCol="0">
            <a:spAutoFit/>
          </a:bodyPr>
          <a:lstStyle/>
          <a:p>
            <a:r>
              <a:rPr lang="zh-CN" altLang="en-US" dirty="0"/>
              <a:t>分析</a:t>
            </a:r>
            <a:r>
              <a:rPr lang="en-US" altLang="zh-CN" dirty="0"/>
              <a:t>APP</a:t>
            </a:r>
            <a:r>
              <a:rPr lang="zh-CN" altLang="en-US" dirty="0"/>
              <a:t>的功能需求，确定需要实现的功能模块</a:t>
            </a:r>
          </a:p>
        </p:txBody>
      </p:sp>
      <p:sp>
        <p:nvSpPr>
          <p:cNvPr id="19" name="文本框 18">
            <a:extLst>
              <a:ext uri="{FF2B5EF4-FFF2-40B4-BE49-F238E27FC236}">
                <a16:creationId xmlns:a16="http://schemas.microsoft.com/office/drawing/2014/main" id="{EA03D315-BA85-46E5-94A5-B1D377BB4D7E}"/>
              </a:ext>
            </a:extLst>
          </p:cNvPr>
          <p:cNvSpPr txBox="1"/>
          <p:nvPr/>
        </p:nvSpPr>
        <p:spPr>
          <a:xfrm>
            <a:off x="2283708" y="2092628"/>
            <a:ext cx="3106440" cy="923330"/>
          </a:xfrm>
          <a:prstGeom prst="rect">
            <a:avLst/>
          </a:prstGeom>
          <a:noFill/>
        </p:spPr>
        <p:txBody>
          <a:bodyPr wrap="square" rtlCol="0">
            <a:spAutoFit/>
          </a:bodyPr>
          <a:lstStyle/>
          <a:p>
            <a:r>
              <a:rPr lang="zh-CN" altLang="en-US" dirty="0"/>
              <a:t>根据</a:t>
            </a:r>
            <a:r>
              <a:rPr lang="en-US" altLang="zh-CN" dirty="0"/>
              <a:t>APP</a:t>
            </a:r>
            <a:r>
              <a:rPr lang="zh-CN" altLang="en-US" dirty="0"/>
              <a:t>的功能需求，选择合适的编程语言、框架和工具</a:t>
            </a:r>
          </a:p>
        </p:txBody>
      </p:sp>
      <p:sp>
        <p:nvSpPr>
          <p:cNvPr id="20" name="文本框 19">
            <a:extLst>
              <a:ext uri="{FF2B5EF4-FFF2-40B4-BE49-F238E27FC236}">
                <a16:creationId xmlns:a16="http://schemas.microsoft.com/office/drawing/2014/main" id="{CCB849BF-BE68-4EF1-BC9F-C4A3833DFF4D}"/>
              </a:ext>
            </a:extLst>
          </p:cNvPr>
          <p:cNvSpPr txBox="1"/>
          <p:nvPr/>
        </p:nvSpPr>
        <p:spPr>
          <a:xfrm>
            <a:off x="2283709" y="3164428"/>
            <a:ext cx="3106440" cy="923330"/>
          </a:xfrm>
          <a:prstGeom prst="rect">
            <a:avLst/>
          </a:prstGeom>
          <a:noFill/>
        </p:spPr>
        <p:txBody>
          <a:bodyPr wrap="square" rtlCol="0">
            <a:spAutoFit/>
          </a:bodyPr>
          <a:lstStyle/>
          <a:p>
            <a:r>
              <a:rPr lang="zh-CN" altLang="en-US" dirty="0"/>
              <a:t>评估所选技术栈的可行性，包括开发难度、成本、维护性等方面</a:t>
            </a:r>
          </a:p>
        </p:txBody>
      </p:sp>
      <p:sp>
        <p:nvSpPr>
          <p:cNvPr id="21" name="文本框 20">
            <a:extLst>
              <a:ext uri="{FF2B5EF4-FFF2-40B4-BE49-F238E27FC236}">
                <a16:creationId xmlns:a16="http://schemas.microsoft.com/office/drawing/2014/main" id="{224ED231-AA9C-4631-86D4-A4B76BF55454}"/>
              </a:ext>
            </a:extLst>
          </p:cNvPr>
          <p:cNvSpPr txBox="1"/>
          <p:nvPr/>
        </p:nvSpPr>
        <p:spPr>
          <a:xfrm>
            <a:off x="2283708" y="4269344"/>
            <a:ext cx="3186650" cy="646331"/>
          </a:xfrm>
          <a:prstGeom prst="rect">
            <a:avLst/>
          </a:prstGeom>
          <a:noFill/>
        </p:spPr>
        <p:txBody>
          <a:bodyPr wrap="square" rtlCol="0">
            <a:spAutoFit/>
          </a:bodyPr>
          <a:lstStyle/>
          <a:p>
            <a:r>
              <a:rPr lang="zh-CN" altLang="en-US" dirty="0"/>
              <a:t>使用所选技术栈开发一个简单的原型，验证其可行性</a:t>
            </a:r>
          </a:p>
        </p:txBody>
      </p:sp>
      <p:sp>
        <p:nvSpPr>
          <p:cNvPr id="22" name="文本框 21">
            <a:extLst>
              <a:ext uri="{FF2B5EF4-FFF2-40B4-BE49-F238E27FC236}">
                <a16:creationId xmlns:a16="http://schemas.microsoft.com/office/drawing/2014/main" id="{39DA9DEF-2051-49E2-8E90-DFE6C9C1F0CA}"/>
              </a:ext>
            </a:extLst>
          </p:cNvPr>
          <p:cNvSpPr txBox="1"/>
          <p:nvPr/>
        </p:nvSpPr>
        <p:spPr>
          <a:xfrm>
            <a:off x="2283708" y="5341144"/>
            <a:ext cx="3186650" cy="646331"/>
          </a:xfrm>
          <a:prstGeom prst="rect">
            <a:avLst/>
          </a:prstGeom>
          <a:noFill/>
        </p:spPr>
        <p:txBody>
          <a:bodyPr wrap="square" rtlCol="0">
            <a:spAutoFit/>
          </a:bodyPr>
          <a:lstStyle/>
          <a:p>
            <a:r>
              <a:rPr lang="zh-CN" altLang="en-US" dirty="0"/>
              <a:t>对原型进行测试和优化，确保其性能和稳定性</a:t>
            </a:r>
          </a:p>
        </p:txBody>
      </p:sp>
      <p:sp>
        <p:nvSpPr>
          <p:cNvPr id="8" name="文本框 7">
            <a:extLst>
              <a:ext uri="{FF2B5EF4-FFF2-40B4-BE49-F238E27FC236}">
                <a16:creationId xmlns:a16="http://schemas.microsoft.com/office/drawing/2014/main" id="{02556EFF-4167-4726-9238-E8502CCFD866}"/>
              </a:ext>
            </a:extLst>
          </p:cNvPr>
          <p:cNvSpPr txBox="1"/>
          <p:nvPr/>
        </p:nvSpPr>
        <p:spPr>
          <a:xfrm>
            <a:off x="6333195" y="1862627"/>
            <a:ext cx="4732421" cy="3693319"/>
          </a:xfrm>
          <a:prstGeom prst="rect">
            <a:avLst/>
          </a:prstGeom>
          <a:noFill/>
        </p:spPr>
        <p:txBody>
          <a:bodyPr wrap="square" rtlCol="0">
            <a:spAutoFit/>
          </a:bodyPr>
          <a:lstStyle/>
          <a:p>
            <a:r>
              <a:rPr lang="zh-CN" altLang="en-US" dirty="0"/>
              <a:t>在睡眠监测方面，拟采用基于</a:t>
            </a:r>
            <a:r>
              <a:rPr lang="en-US" altLang="zh-CN" dirty="0"/>
              <a:t>ECG</a:t>
            </a:r>
            <a:r>
              <a:rPr lang="zh-CN" altLang="en-US" dirty="0"/>
              <a:t>（心电图）信号和体动信号的睡眠分期方法研究。这种方法采用基于</a:t>
            </a:r>
            <a:r>
              <a:rPr lang="en-US" altLang="zh-CN" dirty="0"/>
              <a:t>ECG</a:t>
            </a:r>
            <a:r>
              <a:rPr lang="zh-CN" altLang="en-US" dirty="0"/>
              <a:t>信号和体动信号的神经网络算法，对睡眠和觉醒的判别结果与标定的一致性较高，尤其是对睡眠的正确识别。为了提高识别速度，选取心率变异性和体动值作为特征值，计算量大大减少，识别速度得以提高。同时，利用心率变异性的时频域特性，减少直接采用心电信号带来的环境干扰，提高算法的鲁棒性。利用心率变异性和体动值能够较好地反馈睡眠不同阶段的特征，同时，心电信号和体动信号的采集过程较为方便。</a:t>
            </a:r>
          </a:p>
        </p:txBody>
      </p:sp>
      <p:sp>
        <p:nvSpPr>
          <p:cNvPr id="9" name="箭头: 下 8">
            <a:extLst>
              <a:ext uri="{FF2B5EF4-FFF2-40B4-BE49-F238E27FC236}">
                <a16:creationId xmlns:a16="http://schemas.microsoft.com/office/drawing/2014/main" id="{0D92F506-B4B2-4641-8A1D-5B8F212E9172}"/>
              </a:ext>
            </a:extLst>
          </p:cNvPr>
          <p:cNvSpPr/>
          <p:nvPr/>
        </p:nvSpPr>
        <p:spPr>
          <a:xfrm>
            <a:off x="1135013" y="1732434"/>
            <a:ext cx="484632" cy="464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511330CD-DE97-463C-A1DF-2BE3E51C0750}"/>
              </a:ext>
            </a:extLst>
          </p:cNvPr>
          <p:cNvSpPr/>
          <p:nvPr/>
        </p:nvSpPr>
        <p:spPr>
          <a:xfrm>
            <a:off x="1135013" y="2759657"/>
            <a:ext cx="484632" cy="464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下 25">
            <a:extLst>
              <a:ext uri="{FF2B5EF4-FFF2-40B4-BE49-F238E27FC236}">
                <a16:creationId xmlns:a16="http://schemas.microsoft.com/office/drawing/2014/main" id="{BC87ACFA-7487-4360-945B-5555E618F8D7}"/>
              </a:ext>
            </a:extLst>
          </p:cNvPr>
          <p:cNvSpPr/>
          <p:nvPr/>
        </p:nvSpPr>
        <p:spPr>
          <a:xfrm>
            <a:off x="1126384" y="3786880"/>
            <a:ext cx="484632" cy="464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F5D23A19-7CD8-4EDA-9570-5AE24EFE1CB4}"/>
              </a:ext>
            </a:extLst>
          </p:cNvPr>
          <p:cNvSpPr/>
          <p:nvPr/>
        </p:nvSpPr>
        <p:spPr>
          <a:xfrm>
            <a:off x="1126384" y="4814103"/>
            <a:ext cx="484632" cy="464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1"/>
          <p:cNvGrpSpPr/>
          <p:nvPr/>
        </p:nvGrpSpPr>
        <p:grpSpPr>
          <a:xfrm flipH="1" flipV="1">
            <a:off x="5577679" y="-1"/>
            <a:ext cx="1036639" cy="6858000"/>
            <a:chOff x="8870283" y="2"/>
            <a:chExt cx="1036639" cy="6860774"/>
          </a:xfrm>
        </p:grpSpPr>
        <p:sp>
          <p:nvSpPr>
            <p:cNvPr id="68" name="矩形 2"/>
            <p:cNvSpPr/>
            <p:nvPr/>
          </p:nvSpPr>
          <p:spPr>
            <a:xfrm>
              <a:off x="8870286" y="2"/>
              <a:ext cx="409901" cy="152461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69" name="矩形 3"/>
            <p:cNvSpPr/>
            <p:nvPr/>
          </p:nvSpPr>
          <p:spPr>
            <a:xfrm>
              <a:off x="9497017" y="2"/>
              <a:ext cx="409902" cy="15246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70" name="矩形 4"/>
            <p:cNvSpPr/>
            <p:nvPr/>
          </p:nvSpPr>
          <p:spPr>
            <a:xfrm>
              <a:off x="8870283" y="5183697"/>
              <a:ext cx="409904" cy="167707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71" name="矩形 5"/>
            <p:cNvSpPr/>
            <p:nvPr/>
          </p:nvSpPr>
          <p:spPr>
            <a:xfrm>
              <a:off x="9497017" y="5183699"/>
              <a:ext cx="409905" cy="16770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72" name="文本框 6"/>
          <p:cNvSpPr txBox="1"/>
          <p:nvPr/>
        </p:nvSpPr>
        <p:spPr>
          <a:xfrm>
            <a:off x="2754540" y="2741613"/>
            <a:ext cx="6686550" cy="1187450"/>
          </a:xfrm>
          <a:prstGeom prst="rect">
            <a:avLst/>
          </a:prstGeom>
          <a:noFill/>
        </p:spPr>
        <p:txBody>
          <a:bodyPr wrap="square" rtlCol="0">
            <a:spAutoFit/>
            <a:scene3d>
              <a:camera prst="orthographicFront"/>
              <a:lightRig rig="threePt" dir="t"/>
            </a:scene3d>
            <a:sp3d contourW="12700"/>
          </a:bodyPr>
          <a:lstStyle/>
          <a:p>
            <a:pPr algn="ctr"/>
            <a:r>
              <a:rPr lang="zh-CN" sz="7200" b="1">
                <a:solidFill>
                  <a:schemeClr val="tx1">
                    <a:lumMod val="75000"/>
                    <a:lumOff val="25000"/>
                    <a:alpha val="100000"/>
                  </a:schemeClr>
                </a:solidFill>
                <a:latin typeface="Microsoft YaHei"/>
                <a:ea typeface="Microsoft YaHei"/>
                <a:cs typeface="Microsoft YaHei"/>
                <a:sym typeface="Microsoft YaHei"/>
              </a:rPr>
              <a:t>创新点</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295"/>
          <p:cNvGrpSpPr/>
          <p:nvPr/>
        </p:nvGrpSpPr>
        <p:grpSpPr>
          <a:xfrm>
            <a:off x="0" y="1"/>
            <a:ext cx="4067055" cy="498120"/>
            <a:chOff x="0" y="1"/>
            <a:chExt cx="4067055" cy="498120"/>
          </a:xfrm>
        </p:grpSpPr>
        <p:grpSp>
          <p:nvGrpSpPr>
            <p:cNvPr id="75" name="组合 296"/>
            <p:cNvGrpSpPr/>
            <p:nvPr/>
          </p:nvGrpSpPr>
          <p:grpSpPr>
            <a:xfrm>
              <a:off x="0" y="1"/>
              <a:ext cx="541879" cy="498120"/>
              <a:chOff x="0" y="0"/>
              <a:chExt cx="1036639" cy="1676401"/>
            </a:xfrm>
          </p:grpSpPr>
          <p:sp>
            <p:nvSpPr>
              <p:cNvPr id="76" name="矩形 298"/>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77" name="矩形 299"/>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78" name="文本框 297"/>
            <p:cNvSpPr txBox="1"/>
            <p:nvPr/>
          </p:nvSpPr>
          <p:spPr>
            <a:xfrm>
              <a:off x="663455" y="64394"/>
              <a:ext cx="3403600" cy="368300"/>
            </a:xfrm>
            <a:prstGeom prst="rect">
              <a:avLst/>
            </a:prstGeom>
            <a:noFill/>
          </p:spPr>
          <p:txBody>
            <a:bodyPr wrap="square" rtlCol="0">
              <a:spAutoFit/>
            </a:bodyPr>
            <a:lstStyle/>
            <a:p>
              <a:r>
                <a:rPr lang="zh-CN"/>
                <a:t>创新点</a:t>
              </a:r>
              <a:endParaRPr dirty="0"/>
            </a:p>
          </p:txBody>
        </p:sp>
      </p:grpSp>
      <p:sp>
        <p:nvSpPr>
          <p:cNvPr id="80" name="文本框 79"/>
          <p:cNvSpPr txBox="1"/>
          <p:nvPr/>
        </p:nvSpPr>
        <p:spPr>
          <a:xfrm>
            <a:off x="749180" y="1409076"/>
            <a:ext cx="6921500" cy="641350"/>
          </a:xfrm>
          <a:prstGeom prst="rect">
            <a:avLst/>
          </a:prstGeom>
          <a:ln w="12700">
            <a:prstDash val="solid"/>
            <a:miter lim="800000"/>
          </a:ln>
        </p:spPr>
        <p:txBody>
          <a:bodyPr>
            <a:spAutoFit/>
          </a:bodyPr>
          <a:lstStyle/>
          <a:p>
            <a:r>
              <a:rPr dirty="0">
                <a:solidFill>
                  <a:srgbClr val="000000">
                    <a:alpha val="100000"/>
                  </a:srgbClr>
                </a:solidFill>
                <a:latin typeface="Microsoft YaHei"/>
                <a:ea typeface="Microsoft YaHei"/>
              </a:rPr>
              <a:t>SmartAlarm2.0采用基于ECG信号和体动信号的神经网络算法，通过心率变异性和体动值作为特征值构建睡眠模型。</a:t>
            </a:r>
            <a:endParaRPr dirty="0"/>
          </a:p>
        </p:txBody>
      </p:sp>
      <p:sp>
        <p:nvSpPr>
          <p:cNvPr id="81" name="文本框 80"/>
          <p:cNvSpPr txBox="1"/>
          <p:nvPr/>
        </p:nvSpPr>
        <p:spPr>
          <a:xfrm>
            <a:off x="749180" y="2653337"/>
            <a:ext cx="6096000" cy="368300"/>
          </a:xfrm>
        </p:spPr>
        <p:txBody>
          <a:bodyPr vert="horz">
            <a:spAutoFit/>
          </a:bodyPr>
          <a:lstStyle/>
          <a:p>
            <a:r>
              <a:rPr dirty="0">
                <a:solidFill>
                  <a:srgbClr val="000000">
                    <a:alpha val="100000"/>
                  </a:srgbClr>
                </a:solidFill>
                <a:latin typeface="Microsoft YaHei"/>
                <a:ea typeface="Microsoft YaHei"/>
              </a:rPr>
              <a:t>SmartAlarm2.0新增了用户反馈功能和使用报告。</a:t>
            </a:r>
            <a:endParaRPr dirty="0"/>
          </a:p>
        </p:txBody>
      </p:sp>
      <p:sp>
        <p:nvSpPr>
          <p:cNvPr id="82" name="文本框 81"/>
          <p:cNvSpPr txBox="1"/>
          <p:nvPr/>
        </p:nvSpPr>
        <p:spPr>
          <a:xfrm>
            <a:off x="749180" y="3675573"/>
            <a:ext cx="6534830" cy="368299"/>
          </a:xfrm>
          <a:prstGeom prst="rect">
            <a:avLst/>
          </a:prstGeom>
          <a:ln w="12700">
            <a:prstDash val="solid"/>
            <a:miter lim="800000"/>
          </a:ln>
        </p:spPr>
        <p:txBody>
          <a:bodyPr>
            <a:spAutoFit/>
          </a:bodyPr>
          <a:lstStyle/>
          <a:p>
            <a:r>
              <a:rPr dirty="0">
                <a:solidFill>
                  <a:srgbClr val="000000">
                    <a:alpha val="100000"/>
                  </a:srgbClr>
                </a:solidFill>
                <a:latin typeface="Microsoft YaHei"/>
                <a:ea typeface="Microsoft YaHei"/>
              </a:rPr>
              <a:t>SmartAlarm2.0基于Harmony OS进行表盘UI的设计与优化。</a:t>
            </a:r>
            <a:endParaRPr dirty="0"/>
          </a:p>
        </p:txBody>
      </p:sp>
      <p:sp>
        <p:nvSpPr>
          <p:cNvPr id="83" name="文本框 82"/>
          <p:cNvSpPr txBox="1"/>
          <p:nvPr/>
        </p:nvSpPr>
        <p:spPr>
          <a:xfrm>
            <a:off x="749180" y="4725931"/>
            <a:ext cx="6756173" cy="641350"/>
          </a:xfrm>
          <a:prstGeom prst="rect">
            <a:avLst/>
          </a:prstGeom>
          <a:ln w="12700">
            <a:prstDash val="solid"/>
            <a:miter lim="800000"/>
          </a:ln>
        </p:spPr>
        <p:txBody>
          <a:bodyPr>
            <a:spAutoFit/>
          </a:bodyPr>
          <a:lstStyle/>
          <a:p>
            <a:r>
              <a:rPr dirty="0">
                <a:solidFill>
                  <a:srgbClr val="000000">
                    <a:alpha val="100000"/>
                  </a:srgbClr>
                </a:solidFill>
                <a:latin typeface="Microsoft YaHei"/>
                <a:ea typeface="Microsoft YaHei"/>
              </a:rPr>
              <a:t>SmartAlarm2.0 将其用于判断用户睡眠状态的模型部署于服务器无感知计算平台</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1"/>
          <p:cNvGrpSpPr/>
          <p:nvPr/>
        </p:nvGrpSpPr>
        <p:grpSpPr>
          <a:xfrm flipH="1" flipV="1">
            <a:off x="5577679" y="-1"/>
            <a:ext cx="1036639" cy="6858000"/>
            <a:chOff x="8870283" y="2"/>
            <a:chExt cx="1036639" cy="6860774"/>
          </a:xfrm>
        </p:grpSpPr>
        <p:sp>
          <p:nvSpPr>
            <p:cNvPr id="86" name="矩形 2"/>
            <p:cNvSpPr/>
            <p:nvPr/>
          </p:nvSpPr>
          <p:spPr>
            <a:xfrm>
              <a:off x="8870286" y="2"/>
              <a:ext cx="409901" cy="152461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87" name="矩形 3"/>
            <p:cNvSpPr/>
            <p:nvPr/>
          </p:nvSpPr>
          <p:spPr>
            <a:xfrm>
              <a:off x="9497017" y="2"/>
              <a:ext cx="409902" cy="15246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88" name="矩形 4"/>
            <p:cNvSpPr/>
            <p:nvPr/>
          </p:nvSpPr>
          <p:spPr>
            <a:xfrm>
              <a:off x="8870283" y="5183697"/>
              <a:ext cx="409904" cy="167707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89" name="矩形 5"/>
            <p:cNvSpPr/>
            <p:nvPr/>
          </p:nvSpPr>
          <p:spPr>
            <a:xfrm>
              <a:off x="9497017" y="5183699"/>
              <a:ext cx="409905" cy="16770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90" name="文本框 6"/>
          <p:cNvSpPr txBox="1"/>
          <p:nvPr/>
        </p:nvSpPr>
        <p:spPr>
          <a:xfrm>
            <a:off x="2254477" y="2724681"/>
            <a:ext cx="7683500" cy="1187450"/>
          </a:xfrm>
          <a:prstGeom prst="rect">
            <a:avLst/>
          </a:prstGeom>
          <a:noFill/>
          <a:ln/>
        </p:spPr>
        <p:txBody>
          <a:bodyPr wrap="square" rtlCol="0">
            <a:spAutoFit/>
            <a:scene3d>
              <a:camera prst="orthographicFront"/>
              <a:lightRig rig="threePt" dir="t"/>
            </a:scene3d>
            <a:sp3d contourW="12700"/>
          </a:bodyPr>
          <a:lstStyle/>
          <a:p>
            <a:pPr algn="ctr"/>
            <a:r>
              <a:rPr lang="zh-CN" sz="7200" b="1">
                <a:solidFill>
                  <a:schemeClr val="tx1">
                    <a:lumMod val="75000"/>
                    <a:lumOff val="25000"/>
                    <a:alpha val="100000"/>
                  </a:schemeClr>
                </a:solidFill>
                <a:latin typeface="Microsoft YaHei"/>
                <a:ea typeface="Microsoft YaHei"/>
                <a:cs typeface="Microsoft YaHei"/>
                <a:sym typeface="Microsoft YaHei"/>
              </a:rPr>
              <a:t>研究计划</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2"/>
          <p:cNvGrpSpPr/>
          <p:nvPr/>
        </p:nvGrpSpPr>
        <p:grpSpPr>
          <a:xfrm>
            <a:off x="0" y="1"/>
            <a:ext cx="4067055" cy="498120"/>
            <a:chOff x="0" y="1"/>
            <a:chExt cx="4067055" cy="498120"/>
          </a:xfrm>
        </p:grpSpPr>
        <p:grpSp>
          <p:nvGrpSpPr>
            <p:cNvPr id="93" name="组合 6"/>
            <p:cNvGrpSpPr/>
            <p:nvPr/>
          </p:nvGrpSpPr>
          <p:grpSpPr>
            <a:xfrm>
              <a:off x="0" y="1"/>
              <a:ext cx="541879" cy="498120"/>
              <a:chOff x="0" y="0"/>
              <a:chExt cx="1036639" cy="1676401"/>
            </a:xfrm>
          </p:grpSpPr>
          <p:sp>
            <p:nvSpPr>
              <p:cNvPr id="94"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95"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96" name="文本框 1"/>
            <p:cNvSpPr txBox="1"/>
            <p:nvPr/>
          </p:nvSpPr>
          <p:spPr>
            <a:xfrm>
              <a:off x="663455" y="64394"/>
              <a:ext cx="3403600" cy="368300"/>
            </a:xfrm>
            <a:prstGeom prst="rect">
              <a:avLst/>
            </a:prstGeom>
            <a:noFill/>
          </p:spPr>
          <p:txBody>
            <a:bodyPr wrap="square" rtlCol="0">
              <a:spAutoFit/>
            </a:bodyPr>
            <a:lstStyle/>
            <a:p>
              <a:r>
                <a:rPr b="1" dirty="0">
                  <a:solidFill>
                    <a:srgbClr val="000000">
                      <a:alpha val="100000"/>
                    </a:srgbClr>
                  </a:solidFill>
                  <a:latin typeface="黑体"/>
                  <a:ea typeface="黑体"/>
                  <a:cs typeface="+mn-cs"/>
                </a:rPr>
                <a:t>研究计划</a:t>
              </a:r>
              <a:endParaRPr dirty="0"/>
            </a:p>
          </p:txBody>
        </p:sp>
      </p:grpSp>
      <p:graphicFrame>
        <p:nvGraphicFramePr>
          <p:cNvPr id="98" name="表格 97"/>
          <p:cNvGraphicFramePr/>
          <p:nvPr>
            <p:extLst>
              <p:ext uri="{D42A27DB-BD31-4B8C-83A1-F6EECF244321}">
                <p14:modId xmlns:p14="http://schemas.microsoft.com/office/powerpoint/2010/main" val="3683838125"/>
              </p:ext>
            </p:extLst>
          </p:nvPr>
        </p:nvGraphicFramePr>
        <p:xfrm>
          <a:off x="1016000" y="1880471"/>
          <a:ext cx="10160000" cy="4021818"/>
        </p:xfrm>
        <a:graphic>
          <a:graphicData uri="http://schemas.openxmlformats.org/drawingml/2006/table">
            <a:tbl>
              <a:tblPr>
                <a:tableStyleId>{58542034-FE4F-4ADA-92B8-4CA66D0F0DF3}</a:tableStyleId>
              </a:tblPr>
              <a:tblGrid>
                <a:gridCol w="2482850">
                  <a:extLst>
                    <a:ext uri="{9D8B030D-6E8A-4147-A177-3AD203B41FA5}">
                      <a16:colId xmlns:a16="http://schemas.microsoft.com/office/drawing/2014/main" val="20000"/>
                    </a:ext>
                  </a:extLst>
                </a:gridCol>
                <a:gridCol w="7677150">
                  <a:extLst>
                    <a:ext uri="{9D8B030D-6E8A-4147-A177-3AD203B41FA5}">
                      <a16:colId xmlns:a16="http://schemas.microsoft.com/office/drawing/2014/main" val="20001"/>
                    </a:ext>
                  </a:extLst>
                </a:gridCol>
              </a:tblGrid>
              <a:tr h="614076">
                <a:tc>
                  <a:txBody>
                    <a:bodyPr/>
                    <a:lstStyle/>
                    <a:p>
                      <a:r>
                        <a:rPr dirty="0">
                          <a:solidFill>
                            <a:srgbClr val="000000">
                              <a:alpha val="100000"/>
                            </a:srgbClr>
                          </a:solidFill>
                          <a:latin typeface="Microsoft YaHei"/>
                          <a:ea typeface="Microsoft YaHei"/>
                        </a:rPr>
                        <a:t>2024年5月</a:t>
                      </a:r>
                      <a:endParaRPr dirty="0"/>
                    </a:p>
                  </a:txBody>
                  <a:tcPr/>
                </a:tc>
                <a:tc>
                  <a:txBody>
                    <a:bodyPr/>
                    <a:lstStyle/>
                    <a:p>
                      <a:r>
                        <a:rPr dirty="0">
                          <a:solidFill>
                            <a:srgbClr val="000000">
                              <a:alpha val="100000"/>
                            </a:srgbClr>
                          </a:solidFill>
                          <a:latin typeface="Microsoft YaHei"/>
                          <a:ea typeface="Microsoft YaHei"/>
                        </a:rPr>
                        <a:t>撰写立项报告，参与立项答辩</a:t>
                      </a:r>
                      <a:endParaRPr dirty="0"/>
                    </a:p>
                  </a:txBody>
                  <a:tcPr/>
                </a:tc>
                <a:extLst>
                  <a:ext uri="{0D108BD9-81ED-4DB2-BD59-A6C34878D82A}">
                    <a16:rowId xmlns:a16="http://schemas.microsoft.com/office/drawing/2014/main" val="10000"/>
                  </a:ext>
                </a:extLst>
              </a:tr>
              <a:tr h="645492">
                <a:tc>
                  <a:txBody>
                    <a:bodyPr/>
                    <a:lstStyle/>
                    <a:p>
                      <a:r>
                        <a:rPr dirty="0">
                          <a:solidFill>
                            <a:srgbClr val="000000">
                              <a:alpha val="100000"/>
                            </a:srgbClr>
                          </a:solidFill>
                          <a:latin typeface="Microsoft YaHei"/>
                          <a:ea typeface="Microsoft YaHei"/>
                        </a:rPr>
                        <a:t>2024年6月----- 7 月</a:t>
                      </a:r>
                      <a:endParaRPr dirty="0"/>
                    </a:p>
                  </a:txBody>
                  <a:tcPr>
                    <a:solidFill>
                      <a:schemeClr val="bg1">
                        <a:lumMod val="95000"/>
                        <a:alpha val="100000"/>
                      </a:schemeClr>
                    </a:solidFill>
                  </a:tcPr>
                </a:tc>
                <a:tc>
                  <a:txBody>
                    <a:bodyPr/>
                    <a:lstStyle/>
                    <a:p>
                      <a:r>
                        <a:rPr dirty="0">
                          <a:solidFill>
                            <a:srgbClr val="000000">
                              <a:alpha val="100000"/>
                            </a:srgbClr>
                          </a:solidFill>
                          <a:latin typeface="Microsoft YaHei"/>
                          <a:ea typeface="Microsoft YaHei"/>
                        </a:rPr>
                        <a:t>学习</a:t>
                      </a:r>
                      <a:r>
                        <a:rPr lang="zh-CN" altLang="en-US" dirty="0">
                          <a:solidFill>
                            <a:srgbClr val="000000">
                              <a:alpha val="100000"/>
                            </a:srgbClr>
                          </a:solidFill>
                          <a:latin typeface="+mn-lt"/>
                          <a:ea typeface="+mn-ea"/>
                        </a:rPr>
                        <a:t>睡眠相关的理论</a:t>
                      </a:r>
                      <a:endParaRPr dirty="0"/>
                    </a:p>
                  </a:txBody>
                  <a:tcPr>
                    <a:solidFill>
                      <a:schemeClr val="bg1">
                        <a:lumMod val="95000"/>
                        <a:alpha val="100000"/>
                      </a:schemeClr>
                    </a:solidFill>
                  </a:tcPr>
                </a:tc>
                <a:extLst>
                  <a:ext uri="{0D108BD9-81ED-4DB2-BD59-A6C34878D82A}">
                    <a16:rowId xmlns:a16="http://schemas.microsoft.com/office/drawing/2014/main" val="10001"/>
                  </a:ext>
                </a:extLst>
              </a:tr>
              <a:tr h="831850">
                <a:tc>
                  <a:txBody>
                    <a:bodyPr/>
                    <a:lstStyle/>
                    <a:p>
                      <a:r>
                        <a:rPr dirty="0">
                          <a:solidFill>
                            <a:srgbClr val="000000">
                              <a:alpha val="100000"/>
                            </a:srgbClr>
                          </a:solidFill>
                          <a:latin typeface="Microsoft YaHei"/>
                          <a:ea typeface="Microsoft YaHei"/>
                        </a:rPr>
                        <a:t>2024年8月----- 12月</a:t>
                      </a:r>
                      <a:endParaRPr dirty="0"/>
                    </a:p>
                  </a:txBody>
                  <a:tcPr/>
                </a:tc>
                <a:tc>
                  <a:txBody>
                    <a:bodyPr/>
                    <a:lstStyle/>
                    <a:p>
                      <a:r>
                        <a:rPr dirty="0">
                          <a:solidFill>
                            <a:srgbClr val="000000">
                              <a:alpha val="100000"/>
                            </a:srgbClr>
                          </a:solidFill>
                          <a:latin typeface="Microsoft YaHei"/>
                          <a:ea typeface="Microsoft YaHei"/>
                        </a:rPr>
                        <a:t>学习</a:t>
                      </a:r>
                      <a:r>
                        <a:rPr lang="zh-CN" altLang="en-US" dirty="0">
                          <a:solidFill>
                            <a:srgbClr val="000000">
                              <a:alpha val="100000"/>
                            </a:srgbClr>
                          </a:solidFill>
                          <a:latin typeface="Microsoft YaHei"/>
                          <a:ea typeface="Microsoft YaHei"/>
                        </a:rPr>
                        <a:t>编程语言，建立睡眠模型</a:t>
                      </a:r>
                      <a:r>
                        <a:rPr dirty="0">
                          <a:solidFill>
                            <a:srgbClr val="000000">
                              <a:alpha val="100000"/>
                            </a:srgbClr>
                          </a:solidFill>
                          <a:latin typeface="Microsoft YaHei"/>
                          <a:ea typeface="Microsoft YaHei"/>
                        </a:rPr>
                        <a:t>，优化</a:t>
                      </a:r>
                      <a:r>
                        <a:rPr lang="zh-CN" altLang="en-US" dirty="0">
                          <a:solidFill>
                            <a:srgbClr val="000000">
                              <a:alpha val="100000"/>
                            </a:srgbClr>
                          </a:solidFill>
                          <a:latin typeface="+mn-lt"/>
                          <a:ea typeface="+mn-ea"/>
                        </a:rPr>
                        <a:t>前端</a:t>
                      </a:r>
                      <a:r>
                        <a:rPr dirty="0">
                          <a:solidFill>
                            <a:srgbClr val="000000">
                              <a:alpha val="100000"/>
                            </a:srgbClr>
                          </a:solidFill>
                          <a:latin typeface="Microsoft YaHei"/>
                          <a:ea typeface="Microsoft YaHei"/>
                        </a:rPr>
                        <a:t>，</a:t>
                      </a:r>
                      <a:r>
                        <a:rPr lang="zh-CN" dirty="0">
                          <a:solidFill>
                            <a:srgbClr val="000000">
                              <a:alpha val="100000"/>
                            </a:srgbClr>
                          </a:solidFill>
                          <a:latin typeface="Microsoft YaHei"/>
                          <a:ea typeface="Microsoft YaHei"/>
                        </a:rPr>
                        <a:t>把</a:t>
                      </a:r>
                      <a:r>
                        <a:rPr dirty="0">
                          <a:solidFill>
                            <a:srgbClr val="000000">
                              <a:alpha val="100000"/>
                            </a:srgbClr>
                          </a:solidFill>
                          <a:latin typeface="Microsoft YaHei"/>
                          <a:ea typeface="Microsoft YaHei"/>
                        </a:rPr>
                        <a:t>模型部署于服务器无感知计算平台</a:t>
                      </a:r>
                      <a:r>
                        <a:rPr lang="zh-CN" dirty="0">
                          <a:solidFill>
                            <a:srgbClr val="000000">
                              <a:alpha val="100000"/>
                            </a:srgbClr>
                          </a:solidFill>
                          <a:latin typeface="Microsoft YaHei"/>
                          <a:ea typeface="Microsoft YaHei"/>
                        </a:rPr>
                        <a:t>，</a:t>
                      </a:r>
                      <a:r>
                        <a:rPr dirty="0">
                          <a:solidFill>
                            <a:srgbClr val="000000">
                              <a:alpha val="100000"/>
                            </a:srgbClr>
                          </a:solidFill>
                          <a:latin typeface="Microsoft YaHei"/>
                          <a:ea typeface="Microsoft YaHei"/>
                        </a:rPr>
                        <a:t>完成初步开发</a:t>
                      </a:r>
                      <a:endParaRPr dirty="0"/>
                    </a:p>
                  </a:txBody>
                  <a:tcPr/>
                </a:tc>
                <a:extLst>
                  <a:ext uri="{0D108BD9-81ED-4DB2-BD59-A6C34878D82A}">
                    <a16:rowId xmlns:a16="http://schemas.microsoft.com/office/drawing/2014/main" val="10002"/>
                  </a:ext>
                </a:extLst>
              </a:tr>
              <a:tr h="615950">
                <a:tc>
                  <a:txBody>
                    <a:bodyPr/>
                    <a:lstStyle/>
                    <a:p>
                      <a:r>
                        <a:rPr dirty="0">
                          <a:solidFill>
                            <a:srgbClr val="000000">
                              <a:alpha val="100000"/>
                            </a:srgbClr>
                          </a:solidFill>
                          <a:latin typeface="Microsoft YaHei"/>
                          <a:ea typeface="Microsoft YaHei"/>
                        </a:rPr>
                        <a:t>2025年1月----- 2月</a:t>
                      </a:r>
                      <a:endParaRPr dirty="0"/>
                    </a:p>
                  </a:txBody>
                  <a:tcPr>
                    <a:solidFill>
                      <a:schemeClr val="bg1">
                        <a:lumMod val="95000"/>
                        <a:alpha val="100000"/>
                      </a:schemeClr>
                    </a:solidFill>
                  </a:tcPr>
                </a:tc>
                <a:tc>
                  <a:txBody>
                    <a:bodyPr/>
                    <a:lstStyle/>
                    <a:p>
                      <a:r>
                        <a:rPr dirty="0">
                          <a:solidFill>
                            <a:srgbClr val="000000">
                              <a:alpha val="100000"/>
                            </a:srgbClr>
                          </a:solidFill>
                          <a:latin typeface="Microsoft YaHei"/>
                          <a:ea typeface="Microsoft YaHei"/>
                        </a:rPr>
                        <a:t>测试</a:t>
                      </a:r>
                      <a:endParaRPr dirty="0"/>
                    </a:p>
                  </a:txBody>
                  <a:tcPr>
                    <a:solidFill>
                      <a:schemeClr val="bg1">
                        <a:lumMod val="95000"/>
                        <a:alpha val="100000"/>
                      </a:schemeClr>
                    </a:solidFill>
                  </a:tcPr>
                </a:tc>
                <a:extLst>
                  <a:ext uri="{0D108BD9-81ED-4DB2-BD59-A6C34878D82A}">
                    <a16:rowId xmlns:a16="http://schemas.microsoft.com/office/drawing/2014/main" val="10003"/>
                  </a:ext>
                </a:extLst>
              </a:tr>
              <a:tr h="635000">
                <a:tc>
                  <a:txBody>
                    <a:bodyPr/>
                    <a:lstStyle/>
                    <a:p>
                      <a:r>
                        <a:rPr dirty="0">
                          <a:solidFill>
                            <a:srgbClr val="000000">
                              <a:alpha val="100000"/>
                            </a:srgbClr>
                          </a:solidFill>
                          <a:latin typeface="Microsoft YaHei"/>
                          <a:ea typeface="Microsoft YaHei"/>
                        </a:rPr>
                        <a:t>2025年3月</a:t>
                      </a:r>
                      <a:endParaRPr dirty="0"/>
                    </a:p>
                  </a:txBody>
                  <a:tcPr/>
                </a:tc>
                <a:tc>
                  <a:txBody>
                    <a:bodyPr/>
                    <a:lstStyle/>
                    <a:p>
                      <a:r>
                        <a:rPr dirty="0">
                          <a:solidFill>
                            <a:srgbClr val="000000">
                              <a:alpha val="100000"/>
                            </a:srgbClr>
                          </a:solidFill>
                          <a:latin typeface="Microsoft YaHei"/>
                          <a:ea typeface="Microsoft YaHei"/>
                        </a:rPr>
                        <a:t>小范围推广，改进</a:t>
                      </a:r>
                      <a:endParaRPr dirty="0"/>
                    </a:p>
                  </a:txBody>
                  <a:tcPr/>
                </a:tc>
                <a:extLst>
                  <a:ext uri="{0D108BD9-81ED-4DB2-BD59-A6C34878D82A}">
                    <a16:rowId xmlns:a16="http://schemas.microsoft.com/office/drawing/2014/main" val="10004"/>
                  </a:ext>
                </a:extLst>
              </a:tr>
              <a:tr h="679450">
                <a:tc>
                  <a:txBody>
                    <a:bodyPr/>
                    <a:lstStyle/>
                    <a:p>
                      <a:r>
                        <a:rPr dirty="0">
                          <a:solidFill>
                            <a:srgbClr val="000000">
                              <a:alpha val="100000"/>
                            </a:srgbClr>
                          </a:solidFill>
                          <a:latin typeface="Microsoft YaHei"/>
                          <a:ea typeface="Microsoft YaHei"/>
                        </a:rPr>
                        <a:t>2025年4月之后</a:t>
                      </a:r>
                      <a:endParaRPr dirty="0"/>
                    </a:p>
                  </a:txBody>
                  <a:tcPr>
                    <a:solidFill>
                      <a:schemeClr val="bg1">
                        <a:lumMod val="95000"/>
                        <a:alpha val="100000"/>
                      </a:schemeClr>
                    </a:solidFill>
                  </a:tcPr>
                </a:tc>
                <a:tc>
                  <a:txBody>
                    <a:bodyPr/>
                    <a:lstStyle/>
                    <a:p>
                      <a:r>
                        <a:rPr dirty="0">
                          <a:solidFill>
                            <a:srgbClr val="000000">
                              <a:alpha val="100000"/>
                            </a:srgbClr>
                          </a:solidFill>
                          <a:latin typeface="Microsoft YaHei"/>
                          <a:ea typeface="Microsoft YaHei"/>
                        </a:rPr>
                        <a:t>大范围推广，结项</a:t>
                      </a:r>
                      <a:endParaRPr dirty="0"/>
                    </a:p>
                  </a:txBody>
                  <a:tcPr>
                    <a:solidFill>
                      <a:schemeClr val="bg1">
                        <a:lumMod val="95000"/>
                        <a:alpha val="10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1"/>
          <p:cNvGrpSpPr/>
          <p:nvPr/>
        </p:nvGrpSpPr>
        <p:grpSpPr>
          <a:xfrm flipH="1" flipV="1">
            <a:off x="5577679" y="-1"/>
            <a:ext cx="1036639" cy="6858000"/>
            <a:chOff x="8870283" y="2"/>
            <a:chExt cx="1036639" cy="6860774"/>
          </a:xfrm>
        </p:grpSpPr>
        <p:sp>
          <p:nvSpPr>
            <p:cNvPr id="101" name="矩形 2"/>
            <p:cNvSpPr/>
            <p:nvPr/>
          </p:nvSpPr>
          <p:spPr>
            <a:xfrm>
              <a:off x="8870286" y="2"/>
              <a:ext cx="409901" cy="152461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02" name="矩形 3"/>
            <p:cNvSpPr/>
            <p:nvPr/>
          </p:nvSpPr>
          <p:spPr>
            <a:xfrm>
              <a:off x="9497017" y="2"/>
              <a:ext cx="409902" cy="15246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03" name="矩形 4"/>
            <p:cNvSpPr/>
            <p:nvPr/>
          </p:nvSpPr>
          <p:spPr>
            <a:xfrm>
              <a:off x="8870283" y="5183697"/>
              <a:ext cx="409904" cy="167707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04" name="矩形 5"/>
            <p:cNvSpPr/>
            <p:nvPr/>
          </p:nvSpPr>
          <p:spPr>
            <a:xfrm>
              <a:off x="9497017" y="5183699"/>
              <a:ext cx="409905" cy="16770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105" name="文本框 6"/>
          <p:cNvSpPr txBox="1"/>
          <p:nvPr/>
        </p:nvSpPr>
        <p:spPr>
          <a:xfrm>
            <a:off x="2254250" y="2724681"/>
            <a:ext cx="7683500" cy="1187450"/>
          </a:xfrm>
          <a:prstGeom prst="rect">
            <a:avLst/>
          </a:prstGeom>
          <a:noFill/>
          <a:ln/>
        </p:spPr>
        <p:txBody>
          <a:bodyPr wrap="square" rtlCol="0">
            <a:spAutoFit/>
            <a:scene3d>
              <a:camera prst="orthographicFront"/>
              <a:lightRig rig="threePt" dir="t"/>
            </a:scene3d>
            <a:sp3d contourW="12700"/>
          </a:bodyPr>
          <a:lstStyle/>
          <a:p>
            <a:pPr algn="ctr"/>
            <a:r>
              <a:rPr lang="zh-CN" sz="7200" b="1">
                <a:solidFill>
                  <a:schemeClr val="tx1">
                    <a:lumMod val="75000"/>
                    <a:lumOff val="25000"/>
                    <a:alpha val="100000"/>
                  </a:schemeClr>
                </a:solidFill>
                <a:latin typeface="Microsoft YaHei"/>
                <a:ea typeface="Microsoft YaHei"/>
                <a:cs typeface="Microsoft YaHei"/>
                <a:sym typeface="Microsoft YaHei"/>
              </a:rPr>
              <a:t>预期成果</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5"/>
          <p:cNvGrpSpPr/>
          <p:nvPr/>
        </p:nvGrpSpPr>
        <p:grpSpPr>
          <a:xfrm rot="16200000">
            <a:off x="5577684" y="-4404519"/>
            <a:ext cx="1036636" cy="12192000"/>
            <a:chOff x="8870283" y="1"/>
            <a:chExt cx="1036636" cy="6860774"/>
          </a:xfrm>
        </p:grpSpPr>
        <p:sp>
          <p:nvSpPr>
            <p:cNvPr id="108" name="矩形 1"/>
            <p:cNvSpPr/>
            <p:nvPr/>
          </p:nvSpPr>
          <p:spPr>
            <a:xfrm>
              <a:off x="8870283" y="1"/>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09" name="矩形 2"/>
            <p:cNvSpPr/>
            <p:nvPr/>
          </p:nvSpPr>
          <p:spPr>
            <a:xfrm>
              <a:off x="9497016" y="1"/>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10" name="矩形 3"/>
            <p:cNvSpPr/>
            <p:nvPr/>
          </p:nvSpPr>
          <p:spPr>
            <a:xfrm>
              <a:off x="8870283" y="4611563"/>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11" name="矩形 4"/>
            <p:cNvSpPr/>
            <p:nvPr/>
          </p:nvSpPr>
          <p:spPr>
            <a:xfrm>
              <a:off x="9497016" y="4611563"/>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grpSp>
        <p:nvGrpSpPr>
          <p:cNvPr id="112" name="组合 6"/>
          <p:cNvGrpSpPr/>
          <p:nvPr/>
        </p:nvGrpSpPr>
        <p:grpSpPr>
          <a:xfrm>
            <a:off x="335881" y="3387711"/>
            <a:ext cx="1670050" cy="2400062"/>
            <a:chOff x="3010534" y="1524238"/>
            <a:chExt cx="1670050" cy="2400062"/>
          </a:xfrm>
        </p:grpSpPr>
        <p:sp>
          <p:nvSpPr>
            <p:cNvPr id="113" name="文本框 7"/>
            <p:cNvSpPr txBox="1"/>
            <p:nvPr/>
          </p:nvSpPr>
          <p:spPr>
            <a:xfrm>
              <a:off x="3010534" y="3225800"/>
              <a:ext cx="1670050" cy="698500"/>
            </a:xfrm>
            <a:prstGeom prst="rect">
              <a:avLst/>
            </a:prstGeom>
            <a:noFill/>
          </p:spPr>
          <p:txBody>
            <a:bodyPr wrap="square" rtlCol="0">
              <a:spAutoFit/>
              <a:scene3d>
                <a:camera prst="orthographicFront"/>
                <a:lightRig rig="threePt" dir="t"/>
              </a:scene3d>
              <a:sp3d contourW="12700"/>
            </a:bodyPr>
            <a:lstStyle/>
            <a:p>
              <a:pPr algn="ctr"/>
              <a:r>
                <a:rPr lang="zh-CN" sz="2000" b="1" dirty="0">
                  <a:solidFill>
                    <a:schemeClr val="tx1">
                      <a:lumMod val="75000"/>
                      <a:lumOff val="25000"/>
                      <a:alpha val="100000"/>
                    </a:schemeClr>
                  </a:solidFill>
                  <a:latin typeface="Microsoft YaHei"/>
                  <a:ea typeface="Microsoft YaHei"/>
                  <a:cs typeface="Microsoft YaHei"/>
                  <a:sym typeface="Microsoft YaHei"/>
                </a:rPr>
                <a:t>立项背景及依据</a:t>
              </a:r>
              <a:endParaRPr dirty="0"/>
            </a:p>
          </p:txBody>
        </p:sp>
        <p:sp>
          <p:nvSpPr>
            <p:cNvPr id="114" name="图文框 8"/>
            <p:cNvSpPr/>
            <p:nvPr/>
          </p:nvSpPr>
          <p:spPr>
            <a:xfrm>
              <a:off x="3305360" y="1524238"/>
              <a:ext cx="1072912" cy="1072912"/>
            </a:xfrm>
            <a:prstGeom prst="frame">
              <a:avLst>
                <a:gd name="adj1" fmla="val 3597"/>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5" name="等腰三角形 9"/>
            <p:cNvSpPr/>
            <p:nvPr/>
          </p:nvSpPr>
          <p:spPr>
            <a:xfrm flipV="1">
              <a:off x="3715828" y="2806699"/>
              <a:ext cx="257268" cy="221782"/>
            </a:xfrm>
            <a:prstGeom prst="triangle">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6" name="文本框 10"/>
            <p:cNvSpPr txBox="1"/>
            <p:nvPr/>
          </p:nvSpPr>
          <p:spPr>
            <a:xfrm>
              <a:off x="3305360"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cs typeface="+mn-ea"/>
                  <a:sym typeface="+mn-lt"/>
                </a:rPr>
                <a:t>01</a:t>
              </a:r>
              <a:endParaRPr lang="zh-CN" altLang="en-US" sz="4400" dirty="0">
                <a:solidFill>
                  <a:schemeClr val="tx1">
                    <a:lumMod val="75000"/>
                    <a:lumOff val="25000"/>
                  </a:schemeClr>
                </a:solidFill>
                <a:cs typeface="+mn-ea"/>
                <a:sym typeface="+mn-lt"/>
              </a:endParaRPr>
            </a:p>
          </p:txBody>
        </p:sp>
      </p:grpSp>
      <p:grpSp>
        <p:nvGrpSpPr>
          <p:cNvPr id="117" name="组合 11"/>
          <p:cNvGrpSpPr/>
          <p:nvPr/>
        </p:nvGrpSpPr>
        <p:grpSpPr>
          <a:xfrm>
            <a:off x="2133965" y="3408644"/>
            <a:ext cx="1866900" cy="2095262"/>
            <a:chOff x="5093361" y="1524238"/>
            <a:chExt cx="1866900" cy="2095262"/>
          </a:xfrm>
        </p:grpSpPr>
        <p:sp>
          <p:nvSpPr>
            <p:cNvPr id="118" name="文本框 12"/>
            <p:cNvSpPr txBox="1"/>
            <p:nvPr/>
          </p:nvSpPr>
          <p:spPr>
            <a:xfrm>
              <a:off x="5093361" y="3225800"/>
              <a:ext cx="1866900" cy="393700"/>
            </a:xfrm>
            <a:prstGeom prst="rect">
              <a:avLst/>
            </a:prstGeom>
            <a:noFill/>
          </p:spPr>
          <p:txBody>
            <a:bodyPr wrap="square" rtlCol="0">
              <a:spAutoFit/>
              <a:scene3d>
                <a:camera prst="orthographicFront"/>
                <a:lightRig rig="threePt" dir="t"/>
              </a:scene3d>
              <a:sp3d contourW="12700"/>
            </a:bodyPr>
            <a:lstStyle/>
            <a:p>
              <a:pPr algn="ctr"/>
              <a:r>
                <a:rPr lang="zh-CN" sz="2000" b="1">
                  <a:solidFill>
                    <a:schemeClr val="tx1">
                      <a:lumMod val="75000"/>
                      <a:lumOff val="25000"/>
                      <a:alpha val="100000"/>
                    </a:schemeClr>
                  </a:solidFill>
                  <a:latin typeface="Microsoft YaHei"/>
                  <a:ea typeface="Microsoft YaHei"/>
                  <a:cs typeface="Microsoft YaHei"/>
                  <a:sym typeface="Microsoft YaHei"/>
                </a:rPr>
                <a:t>研究内容</a:t>
              </a:r>
              <a:endParaRPr dirty="0"/>
            </a:p>
          </p:txBody>
        </p:sp>
        <p:sp>
          <p:nvSpPr>
            <p:cNvPr id="119" name="图文框 13"/>
            <p:cNvSpPr/>
            <p:nvPr/>
          </p:nvSpPr>
          <p:spPr>
            <a:xfrm>
              <a:off x="5490289" y="1524238"/>
              <a:ext cx="1072912" cy="1072912"/>
            </a:xfrm>
            <a:prstGeom prst="frame">
              <a:avLst>
                <a:gd name="adj1" fmla="val 359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120" name="等腰三角形 14"/>
            <p:cNvSpPr/>
            <p:nvPr/>
          </p:nvSpPr>
          <p:spPr>
            <a:xfrm flipV="1">
              <a:off x="5898111" y="2806699"/>
              <a:ext cx="257268" cy="22178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1" name="文本框 15"/>
            <p:cNvSpPr txBox="1"/>
            <p:nvPr/>
          </p:nvSpPr>
          <p:spPr>
            <a:xfrm>
              <a:off x="5490289"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cs typeface="+mn-ea"/>
                  <a:sym typeface="+mn-lt"/>
                </a:rPr>
                <a:t>02</a:t>
              </a:r>
              <a:endParaRPr lang="zh-CN" altLang="en-US" sz="4400" dirty="0">
                <a:solidFill>
                  <a:schemeClr val="tx1">
                    <a:lumMod val="75000"/>
                    <a:lumOff val="25000"/>
                  </a:schemeClr>
                </a:solidFill>
                <a:cs typeface="+mn-ea"/>
                <a:sym typeface="+mn-lt"/>
              </a:endParaRPr>
            </a:p>
          </p:txBody>
        </p:sp>
      </p:grpSp>
      <p:grpSp>
        <p:nvGrpSpPr>
          <p:cNvPr id="122" name="组合 16"/>
          <p:cNvGrpSpPr/>
          <p:nvPr/>
        </p:nvGrpSpPr>
        <p:grpSpPr>
          <a:xfrm>
            <a:off x="4114907" y="3387711"/>
            <a:ext cx="1866900" cy="2095261"/>
            <a:chOff x="7278290" y="1524238"/>
            <a:chExt cx="1866900" cy="2095261"/>
          </a:xfrm>
        </p:grpSpPr>
        <p:sp>
          <p:nvSpPr>
            <p:cNvPr id="123" name="文本框 17"/>
            <p:cNvSpPr txBox="1"/>
            <p:nvPr/>
          </p:nvSpPr>
          <p:spPr>
            <a:xfrm>
              <a:off x="7278290" y="3225801"/>
              <a:ext cx="1866900" cy="393700"/>
            </a:xfrm>
            <a:prstGeom prst="rect">
              <a:avLst/>
            </a:prstGeom>
            <a:noFill/>
          </p:spPr>
          <p:txBody>
            <a:bodyPr wrap="square" rtlCol="0">
              <a:spAutoFit/>
              <a:scene3d>
                <a:camera prst="orthographicFront"/>
                <a:lightRig rig="threePt" dir="t"/>
              </a:scene3d>
              <a:sp3d contourW="12700"/>
            </a:bodyPr>
            <a:lstStyle/>
            <a:p>
              <a:pPr algn="ctr"/>
              <a:r>
                <a:rPr lang="zh-CN" sz="2000" b="1">
                  <a:solidFill>
                    <a:schemeClr val="tx1">
                      <a:lumMod val="75000"/>
                      <a:lumOff val="25000"/>
                      <a:alpha val="100000"/>
                    </a:schemeClr>
                  </a:solidFill>
                  <a:latin typeface="Microsoft YaHei"/>
                  <a:ea typeface="Microsoft YaHei"/>
                  <a:cs typeface="Microsoft YaHei"/>
                  <a:sym typeface="Microsoft YaHei"/>
                </a:rPr>
                <a:t>研究方法</a:t>
              </a:r>
              <a:endParaRPr dirty="0"/>
            </a:p>
          </p:txBody>
        </p:sp>
        <p:sp>
          <p:nvSpPr>
            <p:cNvPr id="124" name="图文框 18"/>
            <p:cNvSpPr/>
            <p:nvPr/>
          </p:nvSpPr>
          <p:spPr>
            <a:xfrm>
              <a:off x="7675218" y="1524238"/>
              <a:ext cx="1072912" cy="1072912"/>
            </a:xfrm>
            <a:prstGeom prst="frame">
              <a:avLst>
                <a:gd name="adj1" fmla="val 3597"/>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5" name="等腰三角形 19"/>
            <p:cNvSpPr/>
            <p:nvPr/>
          </p:nvSpPr>
          <p:spPr>
            <a:xfrm flipV="1">
              <a:off x="8080394" y="2806699"/>
              <a:ext cx="257268" cy="221782"/>
            </a:xfrm>
            <a:prstGeom prst="triangle">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6" name="文本框 20"/>
            <p:cNvSpPr txBox="1"/>
            <p:nvPr/>
          </p:nvSpPr>
          <p:spPr>
            <a:xfrm>
              <a:off x="7675218"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cs typeface="+mn-ea"/>
                  <a:sym typeface="+mn-lt"/>
                </a:rPr>
                <a:t>03</a:t>
              </a:r>
              <a:endParaRPr lang="zh-CN" altLang="en-US" sz="4400" dirty="0">
                <a:solidFill>
                  <a:schemeClr val="tx1">
                    <a:lumMod val="75000"/>
                    <a:lumOff val="25000"/>
                  </a:schemeClr>
                </a:solidFill>
                <a:cs typeface="+mn-ea"/>
                <a:sym typeface="+mn-lt"/>
              </a:endParaRPr>
            </a:p>
          </p:txBody>
        </p:sp>
      </p:grpSp>
      <p:grpSp>
        <p:nvGrpSpPr>
          <p:cNvPr id="127" name="组合 21"/>
          <p:cNvGrpSpPr/>
          <p:nvPr/>
        </p:nvGrpSpPr>
        <p:grpSpPr>
          <a:xfrm>
            <a:off x="6210193" y="3387712"/>
            <a:ext cx="1866768" cy="2158760"/>
            <a:chOff x="9463219" y="1524238"/>
            <a:chExt cx="1866768" cy="2158762"/>
          </a:xfrm>
        </p:grpSpPr>
        <p:sp>
          <p:nvSpPr>
            <p:cNvPr id="128" name="文本框 22"/>
            <p:cNvSpPr txBox="1"/>
            <p:nvPr/>
          </p:nvSpPr>
          <p:spPr>
            <a:xfrm>
              <a:off x="9463219" y="3225801"/>
              <a:ext cx="1866768" cy="457200"/>
            </a:xfrm>
            <a:prstGeom prst="rect">
              <a:avLst/>
            </a:prstGeom>
            <a:noFill/>
          </p:spPr>
          <p:txBody>
            <a:bodyPr wrap="square" rtlCol="0">
              <a:spAutoFit/>
              <a:scene3d>
                <a:camera prst="orthographicFront"/>
                <a:lightRig rig="threePt" dir="t"/>
              </a:scene3d>
              <a:sp3d contourW="12700"/>
            </a:bodyPr>
            <a:lstStyle/>
            <a:p>
              <a:pPr algn="ctr"/>
              <a:r>
                <a:rPr lang="zh-CN" sz="2000" b="1">
                  <a:solidFill>
                    <a:schemeClr val="tx1">
                      <a:lumMod val="75000"/>
                      <a:lumOff val="25000"/>
                      <a:alpha val="100000"/>
                    </a:schemeClr>
                  </a:solidFill>
                  <a:latin typeface="Microsoft YaHei"/>
                  <a:ea typeface="Microsoft YaHei"/>
                  <a:cs typeface="Microsoft YaHei"/>
                  <a:sym typeface="Microsoft YaHei"/>
                </a:rPr>
                <a:t>创新点</a:t>
              </a:r>
              <a:endParaRPr dirty="0"/>
            </a:p>
          </p:txBody>
        </p:sp>
        <p:sp>
          <p:nvSpPr>
            <p:cNvPr id="129" name="图文框 23"/>
            <p:cNvSpPr/>
            <p:nvPr/>
          </p:nvSpPr>
          <p:spPr>
            <a:xfrm>
              <a:off x="9860147" y="1524238"/>
              <a:ext cx="1072912" cy="1072912"/>
            </a:xfrm>
            <a:prstGeom prst="frame">
              <a:avLst>
                <a:gd name="adj1" fmla="val 359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30" name="等腰三角形 24"/>
            <p:cNvSpPr/>
            <p:nvPr/>
          </p:nvSpPr>
          <p:spPr>
            <a:xfrm flipV="1">
              <a:off x="10262677" y="2806699"/>
              <a:ext cx="257268" cy="22178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31" name="文本框 25"/>
            <p:cNvSpPr txBox="1"/>
            <p:nvPr/>
          </p:nvSpPr>
          <p:spPr>
            <a:xfrm>
              <a:off x="9860147" y="1689894"/>
              <a:ext cx="1072912"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tx1">
                      <a:lumMod val="75000"/>
                      <a:lumOff val="25000"/>
                    </a:schemeClr>
                  </a:solidFill>
                  <a:cs typeface="+mn-ea"/>
                  <a:sym typeface="+mn-lt"/>
                </a:rPr>
                <a:t>04</a:t>
              </a:r>
              <a:endParaRPr lang="zh-CN" altLang="en-US" sz="4400" dirty="0">
                <a:solidFill>
                  <a:schemeClr val="tx1">
                    <a:lumMod val="75000"/>
                    <a:lumOff val="25000"/>
                  </a:schemeClr>
                </a:solidFill>
                <a:cs typeface="+mn-ea"/>
                <a:sym typeface="+mn-lt"/>
              </a:endParaRPr>
            </a:p>
          </p:txBody>
        </p:sp>
      </p:grpSp>
      <p:sp>
        <p:nvSpPr>
          <p:cNvPr id="132" name="文本框 26"/>
          <p:cNvSpPr txBox="1"/>
          <p:nvPr/>
        </p:nvSpPr>
        <p:spPr>
          <a:xfrm>
            <a:off x="4927600" y="945474"/>
            <a:ext cx="2336800" cy="1435100"/>
          </a:xfrm>
          <a:prstGeom prst="rect">
            <a:avLst/>
          </a:prstGeom>
          <a:noFill/>
          <a:ln/>
        </p:spPr>
        <p:txBody>
          <a:bodyPr wrap="none" rtlCol="0">
            <a:spAutoFit/>
            <a:scene3d>
              <a:camera prst="orthographicFront"/>
              <a:lightRig rig="threePt" dir="t"/>
            </a:scene3d>
            <a:sp3d contourW="12700"/>
          </a:bodyPr>
          <a:lstStyle/>
          <a:p>
            <a:pPr algn="ctr"/>
            <a:r>
              <a:rPr lang="zh-CN" sz="7200" b="1">
                <a:solidFill>
                  <a:schemeClr val="tx1">
                    <a:lumMod val="75000"/>
                    <a:lumOff val="25000"/>
                    <a:alpha val="100000"/>
                  </a:schemeClr>
                </a:solidFill>
                <a:latin typeface="Microsoft YaHei"/>
                <a:ea typeface="Microsoft YaHei"/>
                <a:cs typeface="Microsoft YaHei"/>
                <a:sym typeface="Microsoft YaHei"/>
              </a:rPr>
              <a:t>目录</a:t>
            </a:r>
            <a:r>
              <a:rPr lang="en-US" sz="8800" b="1" dirty="0">
                <a:solidFill>
                  <a:schemeClr val="tx1">
                    <a:lumMod val="75000"/>
                    <a:lumOff val="25000"/>
                    <a:alpha val="100000"/>
                  </a:schemeClr>
                </a:solidFill>
                <a:latin typeface="Microsoft YaHei"/>
                <a:ea typeface="Microsoft YaHei"/>
                <a:cs typeface="Microsoft YaHei"/>
                <a:sym typeface="Microsoft YaHei"/>
              </a:rPr>
              <a:t> </a:t>
            </a:r>
            <a:endParaRPr lang="zh-CN" sz="8800" b="1">
              <a:solidFill>
                <a:schemeClr val="tx1">
                  <a:lumMod val="75000"/>
                  <a:lumOff val="25000"/>
                  <a:alpha val="100000"/>
                </a:schemeClr>
              </a:solidFill>
              <a:latin typeface="Microsoft YaHei"/>
              <a:ea typeface="Microsoft YaHei"/>
              <a:cs typeface="Microsoft YaHei"/>
              <a:sym typeface="Microsoft YaHei"/>
            </a:endParaRPr>
          </a:p>
        </p:txBody>
      </p:sp>
      <p:grpSp>
        <p:nvGrpSpPr>
          <p:cNvPr id="133" name="组合 16"/>
          <p:cNvGrpSpPr/>
          <p:nvPr/>
        </p:nvGrpSpPr>
        <p:grpSpPr>
          <a:xfrm>
            <a:off x="8150757" y="3387711"/>
            <a:ext cx="1866900" cy="2095260"/>
            <a:chOff x="7278290" y="1524238"/>
            <a:chExt cx="1866900" cy="2158760"/>
          </a:xfrm>
        </p:grpSpPr>
        <p:sp>
          <p:nvSpPr>
            <p:cNvPr id="134" name="文本框 17"/>
            <p:cNvSpPr txBox="1"/>
            <p:nvPr/>
          </p:nvSpPr>
          <p:spPr>
            <a:xfrm>
              <a:off x="7278290" y="3225800"/>
              <a:ext cx="1866900" cy="457200"/>
            </a:xfrm>
            <a:prstGeom prst="rect">
              <a:avLst/>
            </a:prstGeom>
            <a:noFill/>
          </p:spPr>
          <p:txBody>
            <a:bodyPr wrap="square" rtlCol="0">
              <a:spAutoFit/>
              <a:scene3d>
                <a:camera prst="orthographicFront"/>
                <a:lightRig rig="threePt" dir="t"/>
              </a:scene3d>
              <a:sp3d contourW="12700"/>
            </a:bodyPr>
            <a:lstStyle/>
            <a:p>
              <a:pPr algn="ctr"/>
              <a:r>
                <a:rPr lang="zh-CN" sz="2000" b="1">
                  <a:solidFill>
                    <a:schemeClr val="tx1">
                      <a:lumMod val="75000"/>
                      <a:lumOff val="25000"/>
                      <a:alpha val="100000"/>
                    </a:schemeClr>
                  </a:solidFill>
                  <a:latin typeface="Microsoft YaHei"/>
                  <a:ea typeface="Microsoft YaHei"/>
                  <a:cs typeface="Microsoft YaHei"/>
                  <a:sym typeface="Microsoft YaHei"/>
                </a:rPr>
                <a:t>研究计划</a:t>
              </a:r>
              <a:endParaRPr dirty="0"/>
            </a:p>
          </p:txBody>
        </p:sp>
        <p:sp>
          <p:nvSpPr>
            <p:cNvPr id="135" name="图文框 18"/>
            <p:cNvSpPr/>
            <p:nvPr/>
          </p:nvSpPr>
          <p:spPr>
            <a:xfrm>
              <a:off x="7675218" y="1524238"/>
              <a:ext cx="1072912" cy="1072912"/>
            </a:xfrm>
            <a:prstGeom prst="frame">
              <a:avLst>
                <a:gd name="adj1" fmla="val 3597"/>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36" name="等腰三角形 19"/>
            <p:cNvSpPr/>
            <p:nvPr/>
          </p:nvSpPr>
          <p:spPr>
            <a:xfrm flipV="1">
              <a:off x="8080394" y="2806699"/>
              <a:ext cx="257268" cy="221782"/>
            </a:xfrm>
            <a:prstGeom prst="triangle">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37" name="文本框 20"/>
            <p:cNvSpPr txBox="1"/>
            <p:nvPr/>
          </p:nvSpPr>
          <p:spPr>
            <a:xfrm>
              <a:off x="7675218" y="1689894"/>
              <a:ext cx="1073150" cy="762000"/>
            </a:xfrm>
            <a:prstGeom prst="rect">
              <a:avLst/>
            </a:prstGeom>
            <a:noFill/>
          </p:spPr>
          <p:txBody>
            <a:bodyPr wrap="square" rtlCol="0">
              <a:spAutoFit/>
              <a:scene3d>
                <a:camera prst="orthographicFront"/>
                <a:lightRig rig="threePt" dir="t"/>
              </a:scene3d>
              <a:sp3d contourW="12700"/>
            </a:bodyPr>
            <a:lstStyle/>
            <a:p>
              <a:pPr algn="ctr"/>
              <a:r>
                <a:rPr lang="en-US" sz="4400" dirty="0">
                  <a:solidFill>
                    <a:schemeClr val="tx1">
                      <a:lumMod val="75000"/>
                      <a:lumOff val="25000"/>
                      <a:alpha val="100000"/>
                    </a:schemeClr>
                  </a:solidFill>
                  <a:latin typeface="Microsoft YaHei"/>
                  <a:ea typeface="Microsoft YaHei"/>
                  <a:cs typeface="Microsoft YaHei"/>
                  <a:sym typeface="Microsoft YaHei"/>
                </a:rPr>
                <a:t>05</a:t>
              </a:r>
              <a:endParaRPr dirty="0"/>
            </a:p>
          </p:txBody>
        </p:sp>
      </p:grpSp>
      <p:grpSp>
        <p:nvGrpSpPr>
          <p:cNvPr id="138" name="组合 21"/>
          <p:cNvGrpSpPr/>
          <p:nvPr/>
        </p:nvGrpSpPr>
        <p:grpSpPr>
          <a:xfrm>
            <a:off x="10091453" y="3387712"/>
            <a:ext cx="1866768" cy="2158760"/>
            <a:chOff x="9463219" y="1524238"/>
            <a:chExt cx="1866768" cy="2158760"/>
          </a:xfrm>
        </p:grpSpPr>
        <p:sp>
          <p:nvSpPr>
            <p:cNvPr id="139" name="文本框 22"/>
            <p:cNvSpPr txBox="1"/>
            <p:nvPr/>
          </p:nvSpPr>
          <p:spPr>
            <a:xfrm>
              <a:off x="9463219" y="3225800"/>
              <a:ext cx="1866768" cy="457200"/>
            </a:xfrm>
            <a:prstGeom prst="rect">
              <a:avLst/>
            </a:prstGeom>
            <a:noFill/>
          </p:spPr>
          <p:txBody>
            <a:bodyPr wrap="square" rtlCol="0">
              <a:spAutoFit/>
              <a:scene3d>
                <a:camera prst="orthographicFront"/>
                <a:lightRig rig="threePt" dir="t"/>
              </a:scene3d>
              <a:sp3d contourW="12700"/>
            </a:bodyPr>
            <a:lstStyle/>
            <a:p>
              <a:pPr algn="ctr"/>
              <a:r>
                <a:rPr lang="zh-CN" sz="2000" b="1">
                  <a:solidFill>
                    <a:schemeClr val="tx1">
                      <a:lumMod val="75000"/>
                      <a:lumOff val="25000"/>
                      <a:alpha val="100000"/>
                    </a:schemeClr>
                  </a:solidFill>
                  <a:latin typeface="Microsoft YaHei"/>
                  <a:ea typeface="Microsoft YaHei"/>
                  <a:cs typeface="Microsoft YaHei"/>
                  <a:sym typeface="Microsoft YaHei"/>
                </a:rPr>
                <a:t>预期成果</a:t>
              </a:r>
              <a:endParaRPr dirty="0"/>
            </a:p>
          </p:txBody>
        </p:sp>
        <p:sp>
          <p:nvSpPr>
            <p:cNvPr id="140" name="图文框 23"/>
            <p:cNvSpPr/>
            <p:nvPr/>
          </p:nvSpPr>
          <p:spPr>
            <a:xfrm>
              <a:off x="9860147" y="1524238"/>
              <a:ext cx="1072912" cy="1072912"/>
            </a:xfrm>
            <a:prstGeom prst="frame">
              <a:avLst>
                <a:gd name="adj1" fmla="val 359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41" name="等腰三角形 24"/>
            <p:cNvSpPr/>
            <p:nvPr/>
          </p:nvSpPr>
          <p:spPr>
            <a:xfrm flipV="1">
              <a:off x="10262677" y="2806699"/>
              <a:ext cx="257268" cy="22178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42" name="文本框 25"/>
            <p:cNvSpPr txBox="1"/>
            <p:nvPr/>
          </p:nvSpPr>
          <p:spPr>
            <a:xfrm>
              <a:off x="9860147" y="1689894"/>
              <a:ext cx="1073150" cy="762000"/>
            </a:xfrm>
            <a:prstGeom prst="rect">
              <a:avLst/>
            </a:prstGeom>
            <a:noFill/>
          </p:spPr>
          <p:txBody>
            <a:bodyPr wrap="square" rtlCol="0">
              <a:spAutoFit/>
              <a:scene3d>
                <a:camera prst="orthographicFront"/>
                <a:lightRig rig="threePt" dir="t"/>
              </a:scene3d>
              <a:sp3d contourW="12700"/>
            </a:bodyPr>
            <a:lstStyle/>
            <a:p>
              <a:pPr algn="ctr"/>
              <a:r>
                <a:rPr lang="en-US" sz="4400" dirty="0">
                  <a:solidFill>
                    <a:schemeClr val="tx1">
                      <a:lumMod val="75000"/>
                      <a:lumOff val="25000"/>
                      <a:alpha val="100000"/>
                    </a:schemeClr>
                  </a:solidFill>
                  <a:latin typeface="Microsoft YaHei"/>
                  <a:ea typeface="Microsoft YaHei"/>
                  <a:cs typeface="Microsoft YaHei"/>
                  <a:sym typeface="Microsoft YaHei"/>
                </a:rPr>
                <a:t>06</a:t>
              </a: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组合 2"/>
          <p:cNvGrpSpPr/>
          <p:nvPr/>
        </p:nvGrpSpPr>
        <p:grpSpPr>
          <a:xfrm>
            <a:off x="0" y="1"/>
            <a:ext cx="4067055" cy="498120"/>
            <a:chOff x="0" y="1"/>
            <a:chExt cx="4067055" cy="498120"/>
          </a:xfrm>
        </p:grpSpPr>
        <p:grpSp>
          <p:nvGrpSpPr>
            <p:cNvPr id="145" name="组合 6"/>
            <p:cNvGrpSpPr/>
            <p:nvPr/>
          </p:nvGrpSpPr>
          <p:grpSpPr>
            <a:xfrm>
              <a:off x="0" y="1"/>
              <a:ext cx="541879" cy="498120"/>
              <a:chOff x="0" y="0"/>
              <a:chExt cx="1036639" cy="1676401"/>
            </a:xfrm>
          </p:grpSpPr>
          <p:sp>
            <p:nvSpPr>
              <p:cNvPr id="146"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47"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148" name="文本框 1"/>
            <p:cNvSpPr txBox="1"/>
            <p:nvPr/>
          </p:nvSpPr>
          <p:spPr>
            <a:xfrm>
              <a:off x="663455" y="64394"/>
              <a:ext cx="3403600" cy="368300"/>
            </a:xfrm>
            <a:prstGeom prst="rect">
              <a:avLst/>
            </a:prstGeom>
            <a:noFill/>
          </p:spPr>
          <p:txBody>
            <a:bodyPr wrap="square" rtlCol="0">
              <a:spAutoFit/>
            </a:bodyPr>
            <a:lstStyle/>
            <a:p>
              <a:r>
                <a:rPr lang="zh-CN" b="1">
                  <a:solidFill>
                    <a:srgbClr val="000000">
                      <a:alpha val="100000"/>
                    </a:srgbClr>
                  </a:solidFill>
                  <a:latin typeface="黑体"/>
                  <a:ea typeface="黑体"/>
                  <a:cs typeface="+mn-cs"/>
                </a:rPr>
                <a:t>项目预期成果</a:t>
              </a:r>
              <a:endParaRPr dirty="0"/>
            </a:p>
          </p:txBody>
        </p:sp>
      </p:grpSp>
      <p:sp>
        <p:nvSpPr>
          <p:cNvPr id="150" name="文本框 149"/>
          <p:cNvSpPr txBox="1"/>
          <p:nvPr/>
        </p:nvSpPr>
        <p:spPr>
          <a:xfrm>
            <a:off x="1179476" y="2076774"/>
            <a:ext cx="1562100" cy="368300"/>
          </a:xfrm>
          <a:prstGeom prst="rect">
            <a:avLst/>
          </a:prstGeom>
          <a:ln w="12700">
            <a:prstDash val="solid"/>
            <a:miter lim="800000"/>
          </a:ln>
        </p:spPr>
        <p:txBody>
          <a:bodyPr>
            <a:spAutoFit/>
          </a:bodyPr>
          <a:lstStyle/>
          <a:p>
            <a:r>
              <a:rPr dirty="0">
                <a:latin typeface="Microsoft YaHei"/>
                <a:ea typeface="Microsoft YaHei"/>
              </a:rPr>
              <a:t>一</a:t>
            </a:r>
            <a:r>
              <a:rPr lang="zh-CN">
                <a:latin typeface="Microsoft YaHei"/>
                <a:ea typeface="Microsoft YaHei"/>
              </a:rPr>
              <a:t>款</a:t>
            </a:r>
            <a:r>
              <a:rPr lang="en-US" dirty="0">
                <a:latin typeface="Microsoft YaHei"/>
                <a:ea typeface="Microsoft YaHei"/>
              </a:rPr>
              <a:t>APP</a:t>
            </a:r>
            <a:endParaRPr dirty="0"/>
          </a:p>
        </p:txBody>
      </p:sp>
      <p:sp>
        <p:nvSpPr>
          <p:cNvPr id="151" name="文本框 150"/>
          <p:cNvSpPr txBox="1"/>
          <p:nvPr/>
        </p:nvSpPr>
        <p:spPr>
          <a:xfrm>
            <a:off x="1179476" y="2914313"/>
            <a:ext cx="6096000" cy="368300"/>
          </a:xfrm>
        </p:spPr>
        <p:txBody>
          <a:bodyPr vert="horz">
            <a:spAutoFit/>
          </a:bodyPr>
          <a:lstStyle/>
          <a:p>
            <a:r>
              <a:rPr b="0" dirty="0">
                <a:solidFill>
                  <a:srgbClr val="000000">
                    <a:alpha val="100000"/>
                  </a:srgbClr>
                </a:solidFill>
                <a:latin typeface="Microsoft YaHei"/>
                <a:ea typeface="Microsoft YaHei"/>
                <a:cs typeface="+mn-cs"/>
              </a:rPr>
              <a:t>一项专利</a:t>
            </a:r>
            <a:endParaRPr dirty="0"/>
          </a:p>
        </p:txBody>
      </p:sp>
      <p:sp>
        <p:nvSpPr>
          <p:cNvPr id="152" name="文本框 151"/>
          <p:cNvSpPr txBox="1"/>
          <p:nvPr/>
        </p:nvSpPr>
        <p:spPr>
          <a:xfrm>
            <a:off x="1179476" y="3751852"/>
            <a:ext cx="6096000" cy="368300"/>
          </a:xfrm>
        </p:spPr>
        <p:txBody>
          <a:bodyPr vert="horz">
            <a:spAutoFit/>
          </a:bodyPr>
          <a:lstStyle/>
          <a:p>
            <a:r>
              <a:rPr b="0" dirty="0">
                <a:solidFill>
                  <a:srgbClr val="000000">
                    <a:alpha val="100000"/>
                  </a:srgbClr>
                </a:solidFill>
                <a:latin typeface="Microsoft YaHei"/>
                <a:ea typeface="Microsoft YaHei"/>
              </a:rPr>
              <a:t>一项软件著作版权</a:t>
            </a:r>
            <a:endParaRPr dirty="0"/>
          </a:p>
        </p:txBody>
      </p:sp>
      <p:sp>
        <p:nvSpPr>
          <p:cNvPr id="153" name="文本框 152"/>
          <p:cNvSpPr txBox="1"/>
          <p:nvPr/>
        </p:nvSpPr>
        <p:spPr>
          <a:xfrm>
            <a:off x="1179476" y="4589391"/>
            <a:ext cx="3124200" cy="368300"/>
          </a:xfrm>
          <a:prstGeom prst="rect">
            <a:avLst/>
          </a:prstGeom>
          <a:ln w="12700">
            <a:prstDash val="solid"/>
            <a:miter lim="800000"/>
          </a:ln>
        </p:spPr>
        <p:txBody>
          <a:bodyPr>
            <a:spAutoFit/>
          </a:bodyPr>
          <a:lstStyle/>
          <a:p>
            <a:r>
              <a:rPr b="0" dirty="0">
                <a:solidFill>
                  <a:srgbClr val="000000">
                    <a:alpha val="100000"/>
                  </a:srgbClr>
                </a:solidFill>
                <a:latin typeface="Microsoft YaHei"/>
                <a:ea typeface="Microsoft YaHei"/>
              </a:rPr>
              <a:t>一份项目研究报告</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组合 1"/>
          <p:cNvGrpSpPr/>
          <p:nvPr/>
        </p:nvGrpSpPr>
        <p:grpSpPr>
          <a:xfrm flipH="1" flipV="1">
            <a:off x="5577679" y="-1"/>
            <a:ext cx="1036639" cy="6858000"/>
            <a:chOff x="8870283" y="2"/>
            <a:chExt cx="1036639" cy="6860774"/>
          </a:xfrm>
        </p:grpSpPr>
        <p:sp>
          <p:nvSpPr>
            <p:cNvPr id="172" name="矩形 2"/>
            <p:cNvSpPr/>
            <p:nvPr/>
          </p:nvSpPr>
          <p:spPr>
            <a:xfrm>
              <a:off x="8870286" y="2"/>
              <a:ext cx="409901" cy="152461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73" name="矩形 3"/>
            <p:cNvSpPr/>
            <p:nvPr/>
          </p:nvSpPr>
          <p:spPr>
            <a:xfrm>
              <a:off x="9497017" y="2"/>
              <a:ext cx="409902" cy="15246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74" name="矩形 4"/>
            <p:cNvSpPr/>
            <p:nvPr/>
          </p:nvSpPr>
          <p:spPr>
            <a:xfrm>
              <a:off x="8870283" y="5183697"/>
              <a:ext cx="409904" cy="167707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75" name="矩形 5"/>
            <p:cNvSpPr/>
            <p:nvPr/>
          </p:nvSpPr>
          <p:spPr>
            <a:xfrm>
              <a:off x="9497017" y="5183699"/>
              <a:ext cx="409905" cy="16770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176" name="文本框 6"/>
          <p:cNvSpPr txBox="1"/>
          <p:nvPr/>
        </p:nvSpPr>
        <p:spPr>
          <a:xfrm>
            <a:off x="2438681" y="2561395"/>
            <a:ext cx="7581900" cy="1187450"/>
          </a:xfrm>
          <a:prstGeom prst="rect">
            <a:avLst/>
          </a:prstGeom>
          <a:noFill/>
        </p:spPr>
        <p:txBody>
          <a:bodyPr wrap="square" rtlCol="0">
            <a:spAutoFit/>
            <a:scene3d>
              <a:camera prst="orthographicFront"/>
              <a:lightRig rig="threePt" dir="t"/>
            </a:scene3d>
            <a:sp3d contourW="12700"/>
          </a:bodyPr>
          <a:lstStyle/>
          <a:p>
            <a:pPr algn="ctr"/>
            <a:r>
              <a:rPr lang="zh-CN" sz="7200" b="1">
                <a:solidFill>
                  <a:schemeClr val="tx1">
                    <a:lumMod val="75000"/>
                    <a:lumOff val="25000"/>
                    <a:alpha val="100000"/>
                  </a:schemeClr>
                </a:solidFill>
                <a:latin typeface="Microsoft YaHei"/>
                <a:ea typeface="Microsoft YaHei"/>
                <a:cs typeface="Microsoft YaHei"/>
                <a:sym typeface="Microsoft YaHei"/>
              </a:rPr>
              <a:t>立项背景及依据</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文本框 11"/>
          <p:cNvSpPr txBox="1"/>
          <p:nvPr/>
        </p:nvSpPr>
        <p:spPr>
          <a:xfrm>
            <a:off x="6096000" y="4859271"/>
            <a:ext cx="4959350" cy="717550"/>
          </a:xfrm>
          <a:prstGeom prst="rect">
            <a:avLst/>
          </a:prstGeom>
          <a:noFill/>
        </p:spPr>
        <p:txBody>
          <a:bodyPr wrap="square" rtlCol="0">
            <a:spAutoFit/>
            <a:scene3d>
              <a:camera prst="orthographicFront"/>
              <a:lightRig rig="threePt" dir="t"/>
            </a:scene3d>
            <a:sp3d contourW="12700"/>
          </a:bodyPr>
          <a:lstStyle/>
          <a:p>
            <a:pPr algn="r">
              <a:lnSpc>
                <a:spcPct val="113999"/>
              </a:lnSpc>
            </a:pPr>
            <a:r>
              <a:rPr dirty="0">
                <a:solidFill>
                  <a:srgbClr val="000000">
                    <a:alpha val="100000"/>
                  </a:srgbClr>
                </a:solidFill>
                <a:latin typeface="Microsoft YaHei"/>
                <a:ea typeface="Microsoft YaHei"/>
              </a:rPr>
              <a:t>市场对于检测睡眠状态的产品</a:t>
            </a:r>
            <a:r>
              <a:rPr lang="zh-CN" dirty="0">
                <a:solidFill>
                  <a:srgbClr val="000000">
                    <a:alpha val="100000"/>
                  </a:srgbClr>
                </a:solidFill>
                <a:latin typeface="Microsoft YaHei"/>
                <a:ea typeface="Microsoft YaHei"/>
              </a:rPr>
              <a:t>有一定</a:t>
            </a:r>
            <a:r>
              <a:rPr dirty="0">
                <a:solidFill>
                  <a:srgbClr val="000000">
                    <a:alpha val="100000"/>
                  </a:srgbClr>
                </a:solidFill>
                <a:latin typeface="Microsoft YaHei"/>
                <a:ea typeface="Microsoft YaHei"/>
              </a:rPr>
              <a:t>需求度。</a:t>
            </a:r>
            <a:r>
              <a:rPr lang="zh-CN" dirty="0">
                <a:solidFill>
                  <a:srgbClr val="000000">
                    <a:alpha val="100000"/>
                  </a:srgbClr>
                </a:solidFill>
                <a:latin typeface="Microsoft YaHei"/>
                <a:ea typeface="Microsoft YaHei"/>
              </a:rPr>
              <a:t>但总体而言，</a:t>
            </a:r>
            <a:r>
              <a:rPr dirty="0" err="1">
                <a:solidFill>
                  <a:srgbClr val="000000">
                    <a:alpha val="100000"/>
                  </a:srgbClr>
                </a:solidFill>
                <a:latin typeface="Microsoft YaHei"/>
                <a:ea typeface="Microsoft YaHei"/>
              </a:rPr>
              <a:t>目前行业发展处于早期阶段</a:t>
            </a:r>
            <a:r>
              <a:rPr dirty="0">
                <a:solidFill>
                  <a:srgbClr val="000000">
                    <a:alpha val="100000"/>
                  </a:srgbClr>
                </a:solidFill>
                <a:latin typeface="Microsoft YaHei"/>
                <a:ea typeface="Microsoft YaHei"/>
              </a:rPr>
              <a:t>。</a:t>
            </a:r>
            <a:endParaRPr dirty="0"/>
          </a:p>
        </p:txBody>
      </p:sp>
      <p:grpSp>
        <p:nvGrpSpPr>
          <p:cNvPr id="179" name="组合 12"/>
          <p:cNvGrpSpPr/>
          <p:nvPr/>
        </p:nvGrpSpPr>
        <p:grpSpPr>
          <a:xfrm>
            <a:off x="0" y="1"/>
            <a:ext cx="4067055" cy="498120"/>
            <a:chOff x="0" y="1"/>
            <a:chExt cx="4067055" cy="498120"/>
          </a:xfrm>
        </p:grpSpPr>
        <p:grpSp>
          <p:nvGrpSpPr>
            <p:cNvPr id="180" name="组合 13"/>
            <p:cNvGrpSpPr/>
            <p:nvPr/>
          </p:nvGrpSpPr>
          <p:grpSpPr>
            <a:xfrm>
              <a:off x="0" y="1"/>
              <a:ext cx="541879" cy="498120"/>
              <a:chOff x="0" y="0"/>
              <a:chExt cx="1036639" cy="1676401"/>
            </a:xfrm>
          </p:grpSpPr>
          <p:sp>
            <p:nvSpPr>
              <p:cNvPr id="181" name="矩形 15"/>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82" name="矩形 16"/>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183" name="文本框 14"/>
            <p:cNvSpPr txBox="1"/>
            <p:nvPr/>
          </p:nvSpPr>
          <p:spPr>
            <a:xfrm>
              <a:off x="663455" y="64394"/>
              <a:ext cx="3403600" cy="374650"/>
            </a:xfrm>
            <a:prstGeom prst="rect">
              <a:avLst/>
            </a:prstGeom>
            <a:noFill/>
          </p:spPr>
          <p:txBody>
            <a:bodyPr wrap="square" rtlCol="0">
              <a:spAutoFit/>
            </a:bodyPr>
            <a:lstStyle/>
            <a:p>
              <a:r>
                <a:rPr lang="zh-CN"/>
                <a:t>立项背景</a:t>
              </a:r>
              <a:endParaRPr dirty="0"/>
            </a:p>
          </p:txBody>
        </p:sp>
      </p:grpSp>
      <p:pic>
        <p:nvPicPr>
          <p:cNvPr id="185" name="图片 184"/>
          <p:cNvPicPr>
            <a:picLocks noChangeAspect="1"/>
          </p:cNvPicPr>
          <p:nvPr/>
        </p:nvPicPr>
        <p:blipFill>
          <a:blip r:embed="rId3"/>
          <a:stretch>
            <a:fillRect/>
          </a:stretch>
        </p:blipFill>
        <p:spPr>
          <a:xfrm>
            <a:off x="890544" y="938893"/>
            <a:ext cx="4371294" cy="2692706"/>
          </a:xfrm>
          <a:prstGeom prst="rect">
            <a:avLst/>
          </a:prstGeom>
        </p:spPr>
      </p:pic>
      <p:sp>
        <p:nvSpPr>
          <p:cNvPr id="186" name="文本框 185"/>
          <p:cNvSpPr txBox="1"/>
          <p:nvPr/>
        </p:nvSpPr>
        <p:spPr>
          <a:xfrm>
            <a:off x="1522300" y="3724955"/>
            <a:ext cx="3676650" cy="273050"/>
          </a:xfrm>
          <a:prstGeom prst="rect">
            <a:avLst/>
          </a:prstGeom>
          <a:ln w="12700">
            <a:prstDash val="solid"/>
            <a:miter lim="800000"/>
          </a:ln>
        </p:spPr>
        <p:txBody>
          <a:bodyPr>
            <a:spAutoFit/>
          </a:bodyPr>
          <a:lstStyle/>
          <a:p>
            <a:pPr marL="0" lvl="0" indent="0" algn="l" defTabSz="914400">
              <a:lnSpc>
                <a:spcPct val="100000"/>
              </a:lnSpc>
              <a:defRPr sz="1800">
                <a:solidFill>
                  <a:schemeClr val="tx1">
                    <a:alpha val="100000"/>
                  </a:schemeClr>
                </a:solidFill>
                <a:latin typeface="Microsoft YaHei"/>
                <a:ea typeface="Microsoft YaHei"/>
                <a:cs typeface="+mn-cs"/>
              </a:defRPr>
            </a:pPr>
            <a:r>
              <a:rPr lang="zh-CN" sz="1200" b="0" i="0" u="none" strike="noStrike">
                <a:solidFill>
                  <a:srgbClr val="333333">
                    <a:alpha val="100000"/>
                  </a:srgbClr>
                </a:solidFill>
                <a:latin typeface="Microsoft YaHei"/>
                <a:ea typeface="Microsoft YaHei"/>
                <a:cs typeface="+mn-cs"/>
              </a:rPr>
              <a:t>睡眠指数及其三个一级指标的对比分析</a:t>
            </a:r>
            <a:endParaRPr sz="1800" dirty="0">
              <a:solidFill>
                <a:schemeClr val="tx1">
                  <a:alpha val="100000"/>
                </a:schemeClr>
              </a:solidFill>
              <a:latin typeface="Microsoft YaHei"/>
              <a:ea typeface="Microsoft YaHei"/>
              <a:cs typeface="+mn-cs"/>
            </a:endParaRPr>
          </a:p>
        </p:txBody>
      </p:sp>
      <p:sp>
        <p:nvSpPr>
          <p:cNvPr id="187" name="文本框 186"/>
          <p:cNvSpPr txBox="1"/>
          <p:nvPr/>
        </p:nvSpPr>
        <p:spPr>
          <a:xfrm>
            <a:off x="7222839" y="3721006"/>
            <a:ext cx="2623290" cy="276999"/>
          </a:xfrm>
          <a:prstGeom prst="rect">
            <a:avLst/>
          </a:prstGeom>
          <a:ln w="12700">
            <a:prstDash val="solid"/>
            <a:miter lim="800000"/>
          </a:ln>
        </p:spPr>
        <p:txBody>
          <a:bodyPr wrap="square">
            <a:spAutoFit/>
          </a:bodyPr>
          <a:lstStyle/>
          <a:p>
            <a:r>
              <a:rPr sz="1200" dirty="0">
                <a:solidFill>
                  <a:srgbClr val="333333">
                    <a:alpha val="100000"/>
                  </a:srgbClr>
                </a:solidFill>
                <a:latin typeface="Microsoft YaHei"/>
                <a:ea typeface="Microsoft YaHei"/>
              </a:rPr>
              <a:t>被调查者对智能睡眠产品的使用意愿</a:t>
            </a:r>
            <a:endParaRPr dirty="0"/>
          </a:p>
        </p:txBody>
      </p:sp>
      <p:sp>
        <p:nvSpPr>
          <p:cNvPr id="188" name="文本框 7"/>
          <p:cNvSpPr txBox="1"/>
          <p:nvPr/>
        </p:nvSpPr>
        <p:spPr>
          <a:xfrm>
            <a:off x="1071966" y="4859271"/>
            <a:ext cx="4189872" cy="641350"/>
          </a:xfrm>
          <a:prstGeom prst="rect">
            <a:avLst/>
          </a:prstGeom>
          <a:noFill/>
        </p:spPr>
        <p:txBody>
          <a:bodyPr wrap="square" rtlCol="0">
            <a:spAutoFit/>
            <a:scene3d>
              <a:camera prst="orthographicFront"/>
              <a:lightRig rig="threePt" dir="t"/>
            </a:scene3d>
            <a:sp3d contourW="12700"/>
          </a:bodyPr>
          <a:lstStyle/>
          <a:p>
            <a:r>
              <a:rPr dirty="0">
                <a:solidFill>
                  <a:srgbClr val="333333">
                    <a:alpha val="100000"/>
                  </a:srgbClr>
                </a:solidFill>
                <a:latin typeface="Microsoft YaHei"/>
                <a:ea typeface="Microsoft YaHei"/>
              </a:rPr>
              <a:t>2023年居民睡眠指数较去年减低5.16，主观睡眠质量更差</a:t>
            </a:r>
            <a:endParaRPr dirty="0"/>
          </a:p>
        </p:txBody>
      </p:sp>
      <p:pic>
        <p:nvPicPr>
          <p:cNvPr id="189" name="图片 188"/>
          <p:cNvPicPr>
            <a:picLocks noChangeAspect="1"/>
          </p:cNvPicPr>
          <p:nvPr/>
        </p:nvPicPr>
        <p:blipFill>
          <a:blip r:embed="rId4"/>
          <a:stretch>
            <a:fillRect/>
          </a:stretch>
        </p:blipFill>
        <p:spPr>
          <a:xfrm>
            <a:off x="5902707" y="938893"/>
            <a:ext cx="4954016" cy="26927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 name="组合 12"/>
          <p:cNvGrpSpPr/>
          <p:nvPr/>
        </p:nvGrpSpPr>
        <p:grpSpPr>
          <a:xfrm>
            <a:off x="0" y="1"/>
            <a:ext cx="4067055" cy="498120"/>
            <a:chOff x="0" y="1"/>
            <a:chExt cx="4067055" cy="498120"/>
          </a:xfrm>
        </p:grpSpPr>
        <p:grpSp>
          <p:nvGrpSpPr>
            <p:cNvPr id="192" name="组合 13"/>
            <p:cNvGrpSpPr/>
            <p:nvPr/>
          </p:nvGrpSpPr>
          <p:grpSpPr>
            <a:xfrm>
              <a:off x="0" y="1"/>
              <a:ext cx="541879" cy="498120"/>
              <a:chOff x="0" y="0"/>
              <a:chExt cx="1036639" cy="1676401"/>
            </a:xfrm>
          </p:grpSpPr>
          <p:sp>
            <p:nvSpPr>
              <p:cNvPr id="193" name="矩形 15"/>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194" name="矩形 16"/>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195" name="文本框 14"/>
            <p:cNvSpPr txBox="1"/>
            <p:nvPr/>
          </p:nvSpPr>
          <p:spPr>
            <a:xfrm>
              <a:off x="663455" y="64394"/>
              <a:ext cx="3403600" cy="368300"/>
            </a:xfrm>
            <a:prstGeom prst="rect">
              <a:avLst/>
            </a:prstGeom>
            <a:noFill/>
          </p:spPr>
          <p:txBody>
            <a:bodyPr wrap="square" rtlCol="0">
              <a:spAutoFit/>
            </a:bodyPr>
            <a:lstStyle/>
            <a:p>
              <a:r>
                <a:rPr lang="zh-CN"/>
                <a:t>市场分析</a:t>
              </a:r>
              <a:endParaRPr dirty="0"/>
            </a:p>
          </p:txBody>
        </p:sp>
      </p:grpSp>
      <p:sp>
        <p:nvSpPr>
          <p:cNvPr id="197" name="文本框 7"/>
          <p:cNvSpPr txBox="1"/>
          <p:nvPr/>
        </p:nvSpPr>
        <p:spPr>
          <a:xfrm>
            <a:off x="2445466" y="5014888"/>
            <a:ext cx="6394450" cy="1200329"/>
          </a:xfrm>
          <a:prstGeom prst="rect">
            <a:avLst/>
          </a:prstGeom>
          <a:noFill/>
        </p:spPr>
        <p:txBody>
          <a:bodyPr wrap="square" rtlCol="0">
            <a:spAutoFit/>
            <a:scene3d>
              <a:camera prst="orthographicFront"/>
              <a:lightRig rig="threePt" dir="t"/>
            </a:scene3d>
            <a:sp3d contourW="12700"/>
          </a:bodyPr>
          <a:lstStyle/>
          <a:p>
            <a:r>
              <a:rPr lang="en-US" dirty="0">
                <a:latin typeface="Microsoft YaHei"/>
                <a:ea typeface="Microsoft YaHei"/>
              </a:rPr>
              <a:t>1. </a:t>
            </a:r>
            <a:r>
              <a:rPr dirty="0">
                <a:latin typeface="Microsoft YaHei"/>
                <a:ea typeface="Microsoft YaHei"/>
              </a:rPr>
              <a:t>检测结果往往不准确</a:t>
            </a:r>
            <a:endParaRPr lang="en-US" dirty="0">
              <a:latin typeface="Microsoft YaHei"/>
              <a:ea typeface="Microsoft YaHei"/>
            </a:endParaRPr>
          </a:p>
          <a:p>
            <a:r>
              <a:rPr lang="en-US" dirty="0">
                <a:latin typeface="Microsoft YaHei"/>
                <a:ea typeface="Microsoft YaHei"/>
              </a:rPr>
              <a:t>2. </a:t>
            </a:r>
            <a:r>
              <a:rPr dirty="0">
                <a:latin typeface="Microsoft YaHei"/>
                <a:ea typeface="Microsoft YaHei"/>
              </a:rPr>
              <a:t>缺乏客户端个性化模型的定制</a:t>
            </a:r>
            <a:endParaRPr lang="en-US" dirty="0">
              <a:latin typeface="Microsoft YaHei"/>
              <a:ea typeface="Microsoft YaHei"/>
            </a:endParaRPr>
          </a:p>
          <a:p>
            <a:r>
              <a:rPr lang="en-US" altLang="zh-CN" dirty="0">
                <a:latin typeface="Microsoft YaHei"/>
                <a:ea typeface="Microsoft YaHei"/>
              </a:rPr>
              <a:t>3. </a:t>
            </a:r>
            <a:r>
              <a:rPr lang="zh-CN" altLang="en-US" dirty="0">
                <a:latin typeface="Microsoft YaHei"/>
                <a:ea typeface="Microsoft YaHei"/>
              </a:rPr>
              <a:t>缺乏</a:t>
            </a:r>
            <a:r>
              <a:rPr dirty="0">
                <a:latin typeface="Microsoft YaHei"/>
                <a:ea typeface="Microsoft YaHei"/>
              </a:rPr>
              <a:t>云端公共模型的支撑，新用户接入系统仅使用APP内的固化模型。</a:t>
            </a:r>
            <a:endParaRPr dirty="0"/>
          </a:p>
        </p:txBody>
      </p:sp>
      <p:sp>
        <p:nvSpPr>
          <p:cNvPr id="198" name="文本框 197"/>
          <p:cNvSpPr txBox="1"/>
          <p:nvPr/>
        </p:nvSpPr>
        <p:spPr>
          <a:xfrm>
            <a:off x="3786915" y="4436265"/>
            <a:ext cx="3752632" cy="307777"/>
          </a:xfrm>
          <a:prstGeom prst="rect">
            <a:avLst/>
          </a:prstGeom>
          <a:ln w="12700">
            <a:prstDash val="solid"/>
            <a:miter lim="800000"/>
          </a:ln>
        </p:spPr>
        <p:txBody>
          <a:bodyPr wrap="square">
            <a:spAutoFit/>
          </a:bodyPr>
          <a:lstStyle/>
          <a:p>
            <a:r>
              <a:rPr sz="1400" dirty="0">
                <a:solidFill>
                  <a:srgbClr val="000000">
                    <a:alpha val="100000"/>
                  </a:srgbClr>
                </a:solidFill>
                <a:latin typeface="Microsoft YaHei"/>
                <a:ea typeface="Microsoft YaHei"/>
              </a:rPr>
              <a:t>表1 基于不同系统的部分睡眠监测APP对比图</a:t>
            </a:r>
            <a:endParaRPr dirty="0"/>
          </a:p>
        </p:txBody>
      </p:sp>
      <p:pic>
        <p:nvPicPr>
          <p:cNvPr id="199" name="图片 198"/>
          <p:cNvPicPr>
            <a:picLocks noChangeAspect="1"/>
          </p:cNvPicPr>
          <p:nvPr/>
        </p:nvPicPr>
        <p:blipFill>
          <a:blip r:embed="rId2"/>
          <a:stretch>
            <a:fillRect/>
          </a:stretch>
        </p:blipFill>
        <p:spPr>
          <a:xfrm>
            <a:off x="2915568" y="956357"/>
            <a:ext cx="5419344" cy="34015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 name="组合 12"/>
          <p:cNvGrpSpPr/>
          <p:nvPr/>
        </p:nvGrpSpPr>
        <p:grpSpPr>
          <a:xfrm>
            <a:off x="0" y="1"/>
            <a:ext cx="4067055" cy="498120"/>
            <a:chOff x="0" y="1"/>
            <a:chExt cx="4067055" cy="498120"/>
          </a:xfrm>
        </p:grpSpPr>
        <p:grpSp>
          <p:nvGrpSpPr>
            <p:cNvPr id="202" name="组合 13"/>
            <p:cNvGrpSpPr/>
            <p:nvPr/>
          </p:nvGrpSpPr>
          <p:grpSpPr>
            <a:xfrm>
              <a:off x="0" y="1"/>
              <a:ext cx="541879" cy="498120"/>
              <a:chOff x="0" y="0"/>
              <a:chExt cx="1036639" cy="1676401"/>
            </a:xfrm>
          </p:grpSpPr>
          <p:sp>
            <p:nvSpPr>
              <p:cNvPr id="203" name="矩形 15"/>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204" name="矩形 16"/>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205" name="文本框 14"/>
            <p:cNvSpPr txBox="1"/>
            <p:nvPr/>
          </p:nvSpPr>
          <p:spPr>
            <a:xfrm>
              <a:off x="663455" y="64394"/>
              <a:ext cx="3403600" cy="368300"/>
            </a:xfrm>
            <a:prstGeom prst="rect">
              <a:avLst/>
            </a:prstGeom>
            <a:noFill/>
          </p:spPr>
          <p:txBody>
            <a:bodyPr wrap="square" rtlCol="0">
              <a:spAutoFit/>
            </a:bodyPr>
            <a:lstStyle/>
            <a:p>
              <a:r>
                <a:rPr lang="zh-CN"/>
                <a:t>立项依据</a:t>
              </a:r>
              <a:endParaRPr dirty="0"/>
            </a:p>
          </p:txBody>
        </p:sp>
      </p:grpSp>
      <p:sp>
        <p:nvSpPr>
          <p:cNvPr id="207" name="文本框 7"/>
          <p:cNvSpPr txBox="1"/>
          <p:nvPr/>
        </p:nvSpPr>
        <p:spPr>
          <a:xfrm>
            <a:off x="3137668" y="5081218"/>
            <a:ext cx="5916663" cy="923330"/>
          </a:xfrm>
          <a:prstGeom prst="rect">
            <a:avLst/>
          </a:prstGeom>
          <a:noFill/>
        </p:spPr>
        <p:txBody>
          <a:bodyPr wrap="square" rtlCol="0">
            <a:spAutoFit/>
            <a:scene3d>
              <a:camera prst="orthographicFront"/>
              <a:lightRig rig="threePt" dir="t"/>
            </a:scene3d>
            <a:sp3d contourW="12700"/>
          </a:bodyPr>
          <a:lstStyle/>
          <a:p>
            <a:r>
              <a:rPr lang="zh-CN" altLang="en-US" dirty="0">
                <a:latin typeface="Microsoft YaHei"/>
                <a:ea typeface="Microsoft YaHei"/>
              </a:rPr>
              <a:t>现在闹钟的设置比较机械，无法在合适的时刻进行唤醒。</a:t>
            </a:r>
            <a:r>
              <a:rPr dirty="0">
                <a:latin typeface="Microsoft YaHei"/>
                <a:ea typeface="Microsoft YaHei"/>
              </a:rPr>
              <a:t>针对上述需求，本项目开发一款</a:t>
            </a:r>
            <a:r>
              <a:rPr lang="zh-CN" dirty="0">
                <a:latin typeface="Microsoft YaHei"/>
                <a:ea typeface="Microsoft YaHei"/>
              </a:rPr>
              <a:t>基于云端协同的</a:t>
            </a:r>
            <a:r>
              <a:rPr b="1" dirty="0">
                <a:latin typeface="Microsoft YaHei"/>
                <a:ea typeface="Microsoft YaHei"/>
              </a:rPr>
              <a:t>智能闹钟app</a:t>
            </a:r>
            <a:r>
              <a:rPr lang="zh-CN" dirty="0">
                <a:latin typeface="Microsoft YaHei"/>
                <a:ea typeface="Microsoft YaHei"/>
              </a:rPr>
              <a:t>，</a:t>
            </a:r>
            <a:r>
              <a:rPr dirty="0">
                <a:latin typeface="Microsoft YaHei"/>
                <a:ea typeface="Microsoft YaHei"/>
              </a:rPr>
              <a:t>智能地为用户设置闹钟，以提升人们的睡眠质量。</a:t>
            </a:r>
            <a:endParaRPr dirty="0"/>
          </a:p>
        </p:txBody>
      </p:sp>
      <p:sp>
        <p:nvSpPr>
          <p:cNvPr id="208" name="文本框 207"/>
          <p:cNvSpPr txBox="1"/>
          <p:nvPr/>
        </p:nvSpPr>
        <p:spPr>
          <a:xfrm>
            <a:off x="5553427" y="4381319"/>
            <a:ext cx="1085850" cy="304800"/>
          </a:xfrm>
          <a:prstGeom prst="rect">
            <a:avLst/>
          </a:prstGeom>
          <a:ln w="12700">
            <a:prstDash val="solid"/>
            <a:miter lim="800000"/>
          </a:ln>
        </p:spPr>
        <p:txBody>
          <a:bodyPr>
            <a:spAutoFit/>
          </a:bodyPr>
          <a:lstStyle/>
          <a:p>
            <a:r>
              <a:rPr lang="zh-CN" sz="1400">
                <a:solidFill>
                  <a:srgbClr val="000000">
                    <a:alpha val="100000"/>
                  </a:srgbClr>
                </a:solidFill>
                <a:latin typeface="Microsoft YaHei"/>
                <a:ea typeface="Microsoft YaHei"/>
              </a:rPr>
              <a:t>睡眠周期图</a:t>
            </a:r>
            <a:endParaRPr dirty="0"/>
          </a:p>
        </p:txBody>
      </p:sp>
      <p:pic>
        <p:nvPicPr>
          <p:cNvPr id="209" name="图片 208"/>
          <p:cNvPicPr>
            <a:picLocks noChangeAspect="1"/>
          </p:cNvPicPr>
          <p:nvPr/>
        </p:nvPicPr>
        <p:blipFill>
          <a:blip r:embed="rId3"/>
          <a:stretch>
            <a:fillRect/>
          </a:stretch>
        </p:blipFill>
        <p:spPr>
          <a:xfrm>
            <a:off x="3317858" y="597729"/>
            <a:ext cx="5616612" cy="36975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组合 1"/>
          <p:cNvGrpSpPr/>
          <p:nvPr/>
        </p:nvGrpSpPr>
        <p:grpSpPr>
          <a:xfrm flipH="1" flipV="1">
            <a:off x="5577679" y="-1"/>
            <a:ext cx="1036639" cy="6858000"/>
            <a:chOff x="8870283" y="2"/>
            <a:chExt cx="1036639" cy="6860774"/>
          </a:xfrm>
        </p:grpSpPr>
        <p:sp>
          <p:nvSpPr>
            <p:cNvPr id="212" name="矩形 2"/>
            <p:cNvSpPr/>
            <p:nvPr/>
          </p:nvSpPr>
          <p:spPr>
            <a:xfrm>
              <a:off x="8870286" y="2"/>
              <a:ext cx="409901" cy="152461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213" name="矩形 3"/>
            <p:cNvSpPr/>
            <p:nvPr/>
          </p:nvSpPr>
          <p:spPr>
            <a:xfrm>
              <a:off x="9497017" y="2"/>
              <a:ext cx="409902" cy="15246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214" name="矩形 4"/>
            <p:cNvSpPr/>
            <p:nvPr/>
          </p:nvSpPr>
          <p:spPr>
            <a:xfrm>
              <a:off x="8870283" y="5183697"/>
              <a:ext cx="409904" cy="1677078"/>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215" name="矩形 5"/>
            <p:cNvSpPr/>
            <p:nvPr/>
          </p:nvSpPr>
          <p:spPr>
            <a:xfrm>
              <a:off x="9497017" y="5183699"/>
              <a:ext cx="409905" cy="167707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216" name="文本框 6"/>
          <p:cNvSpPr txBox="1"/>
          <p:nvPr/>
        </p:nvSpPr>
        <p:spPr>
          <a:xfrm>
            <a:off x="1631950" y="2561395"/>
            <a:ext cx="8928100" cy="1187450"/>
          </a:xfrm>
          <a:prstGeom prst="rect">
            <a:avLst/>
          </a:prstGeom>
          <a:noFill/>
          <a:ln/>
        </p:spPr>
        <p:txBody>
          <a:bodyPr wrap="square" rtlCol="0">
            <a:spAutoFit/>
            <a:scene3d>
              <a:camera prst="orthographicFront"/>
              <a:lightRig rig="threePt" dir="t"/>
            </a:scene3d>
            <a:sp3d contourW="12700"/>
          </a:bodyPr>
          <a:lstStyle/>
          <a:p>
            <a:pPr algn="ctr"/>
            <a:r>
              <a:rPr lang="zh-CN" sz="7200" b="1">
                <a:solidFill>
                  <a:schemeClr val="tx1">
                    <a:lumMod val="75000"/>
                    <a:lumOff val="25000"/>
                    <a:alpha val="100000"/>
                  </a:schemeClr>
                </a:solidFill>
                <a:latin typeface="Microsoft YaHei"/>
                <a:ea typeface="Microsoft YaHei"/>
                <a:cs typeface="Microsoft YaHei"/>
                <a:sym typeface="Microsoft YaHei"/>
              </a:rPr>
              <a:t>研究内容</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组合 12"/>
          <p:cNvGrpSpPr/>
          <p:nvPr/>
        </p:nvGrpSpPr>
        <p:grpSpPr>
          <a:xfrm>
            <a:off x="0" y="1"/>
            <a:ext cx="4067055" cy="498120"/>
            <a:chOff x="0" y="1"/>
            <a:chExt cx="4067055" cy="498120"/>
          </a:xfrm>
        </p:grpSpPr>
        <p:grpSp>
          <p:nvGrpSpPr>
            <p:cNvPr id="219" name="组合 13"/>
            <p:cNvGrpSpPr/>
            <p:nvPr/>
          </p:nvGrpSpPr>
          <p:grpSpPr>
            <a:xfrm>
              <a:off x="0" y="1"/>
              <a:ext cx="541879" cy="498120"/>
              <a:chOff x="0" y="0"/>
              <a:chExt cx="1036639" cy="1676401"/>
            </a:xfrm>
          </p:grpSpPr>
          <p:sp>
            <p:nvSpPr>
              <p:cNvPr id="220" name="矩形 15"/>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221" name="矩形 16"/>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222" name="文本框 14"/>
            <p:cNvSpPr txBox="1"/>
            <p:nvPr/>
          </p:nvSpPr>
          <p:spPr>
            <a:xfrm>
              <a:off x="663455" y="64394"/>
              <a:ext cx="3403600" cy="368300"/>
            </a:xfrm>
            <a:prstGeom prst="rect">
              <a:avLst/>
            </a:prstGeom>
            <a:noFill/>
          </p:spPr>
          <p:txBody>
            <a:bodyPr wrap="square" rtlCol="0">
              <a:spAutoFit/>
            </a:bodyPr>
            <a:lstStyle/>
            <a:p>
              <a:r>
                <a:rPr lang="zh-CN"/>
                <a:t>睡眠阶段检测</a:t>
              </a:r>
              <a:endParaRPr dirty="0"/>
            </a:p>
          </p:txBody>
        </p:sp>
      </p:grpSp>
      <p:sp>
        <p:nvSpPr>
          <p:cNvPr id="224" name="文本框 223"/>
          <p:cNvSpPr txBox="1"/>
          <p:nvPr/>
        </p:nvSpPr>
        <p:spPr>
          <a:xfrm>
            <a:off x="2350740" y="4862600"/>
            <a:ext cx="1085850" cy="304800"/>
          </a:xfrm>
          <a:prstGeom prst="rect">
            <a:avLst/>
          </a:prstGeom>
          <a:ln w="12700">
            <a:prstDash val="solid"/>
            <a:miter lim="800000"/>
          </a:ln>
        </p:spPr>
        <p:txBody>
          <a:bodyPr>
            <a:spAutoFit/>
          </a:bodyPr>
          <a:lstStyle/>
          <a:p>
            <a:r>
              <a:rPr lang="zh-CN" sz="1400">
                <a:solidFill>
                  <a:srgbClr val="000000">
                    <a:alpha val="100000"/>
                  </a:srgbClr>
                </a:solidFill>
                <a:latin typeface="Microsoft YaHei"/>
                <a:ea typeface="Microsoft YaHei"/>
              </a:rPr>
              <a:t>睡眠周期图</a:t>
            </a:r>
            <a:endParaRPr dirty="0"/>
          </a:p>
        </p:txBody>
      </p:sp>
      <p:pic>
        <p:nvPicPr>
          <p:cNvPr id="225" name="图片 224"/>
          <p:cNvPicPr>
            <a:picLocks noChangeAspect="1"/>
          </p:cNvPicPr>
          <p:nvPr/>
        </p:nvPicPr>
        <p:blipFill>
          <a:blip r:embed="rId2"/>
          <a:stretch>
            <a:fillRect/>
          </a:stretch>
        </p:blipFill>
        <p:spPr>
          <a:xfrm>
            <a:off x="214268" y="1218823"/>
            <a:ext cx="5584961" cy="3472574"/>
          </a:xfrm>
          <a:prstGeom prst="rect">
            <a:avLst/>
          </a:prstGeom>
        </p:spPr>
      </p:pic>
      <p:sp>
        <p:nvSpPr>
          <p:cNvPr id="226" name="文本框 225"/>
          <p:cNvSpPr txBox="1"/>
          <p:nvPr/>
        </p:nvSpPr>
        <p:spPr>
          <a:xfrm>
            <a:off x="6607039" y="2142543"/>
            <a:ext cx="4572000" cy="1187450"/>
          </a:xfrm>
          <a:prstGeom prst="rect">
            <a:avLst/>
          </a:prstGeom>
          <a:ln w="12700">
            <a:prstDash val="solid"/>
            <a:miter lim="800000"/>
          </a:ln>
        </p:spPr>
        <p:txBody>
          <a:bodyPr>
            <a:spAutoFit/>
          </a:bodyPr>
          <a:lstStyle/>
          <a:p>
            <a:r>
              <a:rPr dirty="0">
                <a:solidFill>
                  <a:srgbClr val="000000">
                    <a:alpha val="100000"/>
                  </a:srgbClr>
                </a:solidFill>
                <a:latin typeface="Microsoft YaHei"/>
                <a:ea typeface="Microsoft YaHei"/>
              </a:rPr>
              <a:t>深睡眠主要发生在非REM期，这一阶段若被唤醒，人往往会感到疲倦。相反，REM期是我们梦境活跃的时期，这一阶段的醒来通常使人感觉较为清醒和焕发。</a:t>
            </a:r>
            <a:endParaRPr dirty="0"/>
          </a:p>
        </p:txBody>
      </p:sp>
      <p:sp>
        <p:nvSpPr>
          <p:cNvPr id="227" name="文本框 226"/>
          <p:cNvSpPr txBox="1"/>
          <p:nvPr/>
        </p:nvSpPr>
        <p:spPr>
          <a:xfrm>
            <a:off x="6607039" y="3948200"/>
            <a:ext cx="4571999" cy="914400"/>
          </a:xfrm>
          <a:prstGeom prst="rect">
            <a:avLst/>
          </a:prstGeom>
          <a:ln w="12700">
            <a:prstDash val="solid"/>
            <a:miter lim="800000"/>
          </a:ln>
        </p:spPr>
        <p:txBody>
          <a:bodyPr>
            <a:spAutoFit/>
          </a:bodyPr>
          <a:lstStyle/>
          <a:p>
            <a:r>
              <a:rPr dirty="0">
                <a:solidFill>
                  <a:srgbClr val="000000">
                    <a:alpha val="100000"/>
                  </a:srgbClr>
                </a:solidFill>
                <a:latin typeface="Microsoft YaHei"/>
                <a:ea typeface="Microsoft YaHei"/>
              </a:rPr>
              <a:t>因此建立一个基于人体睡眠数据的深睡/浅睡判定模型，用于精确识别这两个睡眠阶段对于设计高效的闹钟至关重要。</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组合 12"/>
          <p:cNvGrpSpPr/>
          <p:nvPr/>
        </p:nvGrpSpPr>
        <p:grpSpPr>
          <a:xfrm>
            <a:off x="0" y="1"/>
            <a:ext cx="6499904" cy="409623"/>
            <a:chOff x="0" y="1"/>
            <a:chExt cx="4067054" cy="638289"/>
          </a:xfrm>
        </p:grpSpPr>
        <p:grpSp>
          <p:nvGrpSpPr>
            <p:cNvPr id="230" name="组合 13"/>
            <p:cNvGrpSpPr/>
            <p:nvPr/>
          </p:nvGrpSpPr>
          <p:grpSpPr>
            <a:xfrm>
              <a:off x="0" y="1"/>
              <a:ext cx="541879" cy="498120"/>
              <a:chOff x="0" y="0"/>
              <a:chExt cx="1036639" cy="1676401"/>
            </a:xfrm>
          </p:grpSpPr>
          <p:sp>
            <p:nvSpPr>
              <p:cNvPr id="231" name="矩形 15"/>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sp>
            <p:nvSpPr>
              <p:cNvPr id="232" name="矩形 16"/>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cs typeface="+mn-ea"/>
                  <a:sym typeface="+mn-lt"/>
                </a:endParaRPr>
              </a:p>
            </p:txBody>
          </p:sp>
        </p:grpSp>
        <p:sp>
          <p:nvSpPr>
            <p:cNvPr id="233" name="文本框 14"/>
            <p:cNvSpPr txBox="1"/>
            <p:nvPr/>
          </p:nvSpPr>
          <p:spPr>
            <a:xfrm>
              <a:off x="663455" y="64394"/>
              <a:ext cx="3403600" cy="573897"/>
            </a:xfrm>
            <a:prstGeom prst="rect">
              <a:avLst/>
            </a:prstGeom>
            <a:noFill/>
          </p:spPr>
          <p:txBody>
            <a:bodyPr wrap="square" rtlCol="0">
              <a:spAutoFit/>
            </a:bodyPr>
            <a:lstStyle/>
            <a:p>
              <a:r>
                <a:rPr b="0" dirty="0">
                  <a:solidFill>
                    <a:srgbClr val="000000">
                      <a:alpha val="100000"/>
                    </a:srgbClr>
                  </a:solidFill>
                  <a:latin typeface="Microsoft YaHei"/>
                  <a:ea typeface="Microsoft YaHei"/>
                  <a:cs typeface="+mn-cs"/>
                </a:rPr>
                <a:t>基于人体睡眠数据的深睡/浅睡判定模型</a:t>
              </a:r>
              <a:endParaRPr dirty="0"/>
            </a:p>
          </p:txBody>
        </p:sp>
      </p:grpSp>
      <p:graphicFrame>
        <p:nvGraphicFramePr>
          <p:cNvPr id="235" name="表格 234"/>
          <p:cNvGraphicFramePr/>
          <p:nvPr>
            <p:extLst>
              <p:ext uri="{D42A27DB-BD31-4B8C-83A1-F6EECF244321}">
                <p14:modId xmlns:p14="http://schemas.microsoft.com/office/powerpoint/2010/main" val="317613627"/>
              </p:ext>
            </p:extLst>
          </p:nvPr>
        </p:nvGraphicFramePr>
        <p:xfrm>
          <a:off x="1079960" y="3005553"/>
          <a:ext cx="10160000" cy="1143000"/>
        </p:xfrm>
        <a:graphic>
          <a:graphicData uri="http://schemas.openxmlformats.org/drawingml/2006/table">
            <a:tbl>
              <a:tblPr>
                <a:tableStyleId>{58542034-FE4F-4ADA-92B8-4CA66D0F0DF3}</a:tableStyleId>
              </a:tblPr>
              <a:tblGrid>
                <a:gridCol w="2641600">
                  <a:extLst>
                    <a:ext uri="{9D8B030D-6E8A-4147-A177-3AD203B41FA5}">
                      <a16:colId xmlns:a16="http://schemas.microsoft.com/office/drawing/2014/main" val="20000"/>
                    </a:ext>
                  </a:extLst>
                </a:gridCol>
                <a:gridCol w="7518400">
                  <a:extLst>
                    <a:ext uri="{9D8B030D-6E8A-4147-A177-3AD203B41FA5}">
                      <a16:colId xmlns:a16="http://schemas.microsoft.com/office/drawing/2014/main" val="20001"/>
                    </a:ext>
                  </a:extLst>
                </a:gridCol>
              </a:tblGrid>
              <a:tr h="381000">
                <a:tc>
                  <a:txBody>
                    <a:bodyPr/>
                    <a:lstStyle/>
                    <a:p>
                      <a:r>
                        <a:rPr dirty="0">
                          <a:solidFill>
                            <a:srgbClr val="111111">
                              <a:alpha val="100000"/>
                            </a:srgbClr>
                          </a:solidFill>
                          <a:latin typeface="Microsoft YaHei"/>
                          <a:ea typeface="Microsoft YaHei"/>
                        </a:rPr>
                        <a:t>自主/自律活动</a:t>
                      </a:r>
                      <a:endParaRPr dirty="0"/>
                    </a:p>
                  </a:txBody>
                  <a:tcPr/>
                </a:tc>
                <a:tc>
                  <a:txBody>
                    <a:bodyPr/>
                    <a:lstStyle/>
                    <a:p>
                      <a:r>
                        <a:rPr dirty="0">
                          <a:solidFill>
                            <a:srgbClr val="111111">
                              <a:alpha val="100000"/>
                            </a:srgbClr>
                          </a:solidFill>
                          <a:latin typeface="Microsoft YaHei"/>
                          <a:ea typeface="Microsoft YaHei"/>
                        </a:rPr>
                        <a:t>心率（脉搏）、体温、呼吸频率、血氧等</a:t>
                      </a:r>
                      <a:r>
                        <a:rPr lang="zh-CN" dirty="0">
                          <a:solidFill>
                            <a:srgbClr val="111111">
                              <a:alpha val="100000"/>
                            </a:srgbClr>
                          </a:solidFill>
                          <a:latin typeface="Microsoft YaHei"/>
                          <a:ea typeface="Microsoft YaHei"/>
                        </a:rPr>
                        <a:t>。</a:t>
                      </a:r>
                      <a:endParaRPr dirty="0"/>
                    </a:p>
                  </a:txBody>
                  <a:tcPr/>
                </a:tc>
                <a:extLst>
                  <a:ext uri="{0D108BD9-81ED-4DB2-BD59-A6C34878D82A}">
                    <a16:rowId xmlns:a16="http://schemas.microsoft.com/office/drawing/2014/main" val="10000"/>
                  </a:ext>
                </a:extLst>
              </a:tr>
              <a:tr h="381000">
                <a:tc>
                  <a:txBody>
                    <a:bodyPr/>
                    <a:lstStyle/>
                    <a:p>
                      <a:r>
                        <a:rPr dirty="0">
                          <a:solidFill>
                            <a:srgbClr val="111111">
                              <a:alpha val="100000"/>
                            </a:srgbClr>
                          </a:solidFill>
                          <a:latin typeface="Microsoft YaHei"/>
                          <a:ea typeface="Microsoft YaHei"/>
                        </a:rPr>
                        <a:t>骨骼肌系统</a:t>
                      </a:r>
                      <a:endParaRPr dirty="0"/>
                    </a:p>
                  </a:txBody>
                  <a:tcPr/>
                </a:tc>
                <a:tc>
                  <a:txBody>
                    <a:bodyPr/>
                    <a:lstStyle/>
                    <a:p>
                      <a:r>
                        <a:rPr dirty="0">
                          <a:solidFill>
                            <a:srgbClr val="111111">
                              <a:alpha val="100000"/>
                            </a:srgbClr>
                          </a:solidFill>
                          <a:latin typeface="Microsoft YaHei"/>
                          <a:ea typeface="Microsoft YaHei"/>
                        </a:rPr>
                        <a:t>姿势变换、身体姿势张力（肌肉张力）等。</a:t>
                      </a:r>
                      <a:endParaRPr dirty="0"/>
                    </a:p>
                  </a:txBody>
                  <a:tcPr/>
                </a:tc>
                <a:extLst>
                  <a:ext uri="{0D108BD9-81ED-4DB2-BD59-A6C34878D82A}">
                    <a16:rowId xmlns:a16="http://schemas.microsoft.com/office/drawing/2014/main" val="10001"/>
                  </a:ext>
                </a:extLst>
              </a:tr>
              <a:tr h="381000">
                <a:tc>
                  <a:txBody>
                    <a:bodyPr/>
                    <a:lstStyle/>
                    <a:p>
                      <a:r>
                        <a:rPr dirty="0">
                          <a:solidFill>
                            <a:srgbClr val="111111">
                              <a:alpha val="100000"/>
                            </a:srgbClr>
                          </a:solidFill>
                          <a:latin typeface="Microsoft YaHei"/>
                          <a:ea typeface="Microsoft YaHei"/>
                        </a:rPr>
                        <a:t>认知状态</a:t>
                      </a:r>
                      <a:endParaRPr dirty="0"/>
                    </a:p>
                  </a:txBody>
                  <a:tcPr/>
                </a:tc>
                <a:tc>
                  <a:txBody>
                    <a:bodyPr/>
                    <a:lstStyle/>
                    <a:p>
                      <a:r>
                        <a:rPr dirty="0">
                          <a:solidFill>
                            <a:srgbClr val="111111">
                              <a:alpha val="100000"/>
                            </a:srgbClr>
                          </a:solidFill>
                          <a:latin typeface="Microsoft YaHei"/>
                          <a:ea typeface="Microsoft YaHei"/>
                        </a:rPr>
                        <a:t>做梦次数的聚合程度、梦呓的文本信息内容</a:t>
                      </a:r>
                      <a:r>
                        <a:rPr lang="zh-CN" altLang="en-US" dirty="0">
                          <a:solidFill>
                            <a:srgbClr val="111111">
                              <a:alpha val="100000"/>
                            </a:srgbClr>
                          </a:solidFill>
                          <a:latin typeface="Microsoft YaHei"/>
                          <a:ea typeface="Microsoft YaHei"/>
                        </a:rPr>
                        <a:t>等</a:t>
                      </a:r>
                      <a:r>
                        <a:rPr dirty="0">
                          <a:solidFill>
                            <a:srgbClr val="111111">
                              <a:alpha val="100000"/>
                            </a:srgbClr>
                          </a:solidFill>
                          <a:latin typeface="Microsoft YaHei"/>
                          <a:ea typeface="Microsoft YaHei"/>
                        </a:rPr>
                        <a:t>。</a:t>
                      </a:r>
                      <a:endParaRPr dirty="0"/>
                    </a:p>
                  </a:txBody>
                  <a:tcPr/>
                </a:tc>
                <a:extLst>
                  <a:ext uri="{0D108BD9-81ED-4DB2-BD59-A6C34878D82A}">
                    <a16:rowId xmlns:a16="http://schemas.microsoft.com/office/drawing/2014/main" val="10002"/>
                  </a:ext>
                </a:extLst>
              </a:tr>
            </a:tbl>
          </a:graphicData>
        </a:graphic>
      </p:graphicFrame>
      <p:sp>
        <p:nvSpPr>
          <p:cNvPr id="236" name="文本框 235"/>
          <p:cNvSpPr txBox="1"/>
          <p:nvPr/>
        </p:nvSpPr>
        <p:spPr>
          <a:xfrm>
            <a:off x="523583" y="1182726"/>
            <a:ext cx="5486400" cy="368300"/>
          </a:xfrm>
          <a:prstGeom prst="rect">
            <a:avLst/>
          </a:prstGeom>
          <a:ln w="12700">
            <a:prstDash val="solid"/>
            <a:miter lim="800000"/>
          </a:ln>
        </p:spPr>
        <p:txBody>
          <a:bodyPr>
            <a:spAutoFit/>
          </a:bodyPr>
          <a:lstStyle/>
          <a:p>
            <a:r>
              <a:rPr lang="en-US" dirty="0">
                <a:solidFill>
                  <a:srgbClr val="111111">
                    <a:alpha val="100000"/>
                  </a:srgbClr>
                </a:solidFill>
                <a:latin typeface="Microsoft YaHei"/>
                <a:ea typeface="Microsoft YaHei"/>
                <a:cs typeface="+mn-cs"/>
              </a:rPr>
              <a:t>1. </a:t>
            </a:r>
            <a:r>
              <a:rPr dirty="0">
                <a:solidFill>
                  <a:srgbClr val="111111">
                    <a:alpha val="100000"/>
                  </a:srgbClr>
                </a:solidFill>
                <a:latin typeface="Microsoft YaHei"/>
                <a:ea typeface="Microsoft YaHei"/>
                <a:cs typeface="+mn-cs"/>
              </a:rPr>
              <a:t>实时获取用户睡眠状态</a:t>
            </a:r>
            <a:endParaRPr dirty="0"/>
          </a:p>
        </p:txBody>
      </p:sp>
      <p:sp>
        <p:nvSpPr>
          <p:cNvPr id="237" name="文本框 236"/>
          <p:cNvSpPr txBox="1"/>
          <p:nvPr/>
        </p:nvSpPr>
        <p:spPr>
          <a:xfrm>
            <a:off x="523583" y="2024933"/>
            <a:ext cx="10401300" cy="368300"/>
          </a:xfrm>
          <a:prstGeom prst="rect">
            <a:avLst/>
          </a:prstGeom>
          <a:ln w="12700">
            <a:prstDash val="solid"/>
            <a:miter lim="800000"/>
          </a:ln>
        </p:spPr>
        <p:txBody>
          <a:bodyPr>
            <a:spAutoFit/>
          </a:bodyPr>
          <a:lstStyle/>
          <a:p>
            <a:r>
              <a:rPr lang="en-US" dirty="0">
                <a:solidFill>
                  <a:srgbClr val="111111">
                    <a:alpha val="100000"/>
                  </a:srgbClr>
                </a:solidFill>
                <a:latin typeface="Microsoft YaHei"/>
                <a:ea typeface="Microsoft YaHei"/>
                <a:cs typeface="+mn-cs"/>
              </a:rPr>
              <a:t>2. </a:t>
            </a:r>
            <a:r>
              <a:rPr dirty="0">
                <a:solidFill>
                  <a:srgbClr val="111111">
                    <a:alpha val="100000"/>
                  </a:srgbClr>
                </a:solidFill>
                <a:latin typeface="Microsoft YaHei"/>
                <a:ea typeface="Microsoft YaHei"/>
                <a:cs typeface="+mn-cs"/>
              </a:rPr>
              <a:t>记录用户在不同睡眠状态下的深浅睡眠周期</a:t>
            </a:r>
            <a:r>
              <a:rPr lang="zh-CN" dirty="0">
                <a:solidFill>
                  <a:srgbClr val="111111">
                    <a:alpha val="100000"/>
                  </a:srgbClr>
                </a:solidFill>
                <a:latin typeface="Microsoft YaHei"/>
                <a:ea typeface="Microsoft YaHei"/>
                <a:cs typeface="+mn-cs"/>
              </a:rPr>
              <a:t>，主要考虑以下指标：</a:t>
            </a:r>
            <a:endParaRPr dirty="0"/>
          </a:p>
        </p:txBody>
      </p:sp>
      <p:sp>
        <p:nvSpPr>
          <p:cNvPr id="238" name="文本框 237"/>
          <p:cNvSpPr txBox="1"/>
          <p:nvPr/>
        </p:nvSpPr>
        <p:spPr>
          <a:xfrm>
            <a:off x="587543" y="4760874"/>
            <a:ext cx="7137400" cy="914400"/>
          </a:xfrm>
          <a:prstGeom prst="rect">
            <a:avLst/>
          </a:prstGeom>
          <a:ln w="12700">
            <a:prstDash val="solid"/>
            <a:miter lim="800000"/>
          </a:ln>
        </p:spPr>
        <p:txBody>
          <a:bodyPr>
            <a:spAutoFit/>
          </a:bodyPr>
          <a:lstStyle/>
          <a:p>
            <a:r>
              <a:rPr dirty="0">
                <a:solidFill>
                  <a:srgbClr val="111111">
                    <a:alpha val="100000"/>
                  </a:srgbClr>
                </a:solidFill>
                <a:latin typeface="Microsoft YaHei"/>
                <a:ea typeface="Microsoft YaHei"/>
              </a:rPr>
              <a:t>除了考虑以上指标变化，在收集用户数据进行校准时，我们需要让用户报告相关外部线索。记录下这些特殊情况也有利于监测随环境、条件变化的睡眠情况，做到更合理、更恰当的唤醒。</a:t>
            </a:r>
            <a:endParaRPr dirty="0"/>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2D84A9"/>
      </a:accent1>
      <a:accent2>
        <a:srgbClr val="BF0000"/>
      </a:accent2>
      <a:accent3>
        <a:srgbClr val="2D84A9"/>
      </a:accent3>
      <a:accent4>
        <a:srgbClr val="BF0000"/>
      </a:accent4>
      <a:accent5>
        <a:srgbClr val="2D84A9"/>
      </a:accent5>
      <a:accent6>
        <a:srgbClr val="BF0000"/>
      </a:accent6>
      <a:hlink>
        <a:srgbClr val="0563C1"/>
      </a:hlink>
      <a:folHlink>
        <a:srgbClr val="954D72"/>
      </a:folHlink>
    </a:clrScheme>
    <a:fontScheme name="2jf5otcl">
      <a:majorFont>
        <a:latin typeface="Microsoft YaHei" panose="020F0302020204030204"/>
        <a:ea typeface="Microsoft YaHei"/>
        <a:cs typeface=""/>
      </a:majorFont>
      <a:minorFont>
        <a:latin typeface="Microsoft YaHe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648</Words>
  <Application>Microsoft Office PowerPoint</Application>
  <PresentationFormat>宽屏</PresentationFormat>
  <Paragraphs>112</Paragraphs>
  <Slides>20</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黑体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zhui l</dc:creator>
  <cp:lastModifiedBy>admin</cp:lastModifiedBy>
  <cp:revision>15</cp:revision>
  <dcterms:created xsi:type="dcterms:W3CDTF">2024-05-10T23:13:12Z</dcterms:created>
  <dcterms:modified xsi:type="dcterms:W3CDTF">2025-05-29T03:19:08Z</dcterms:modified>
</cp:coreProperties>
</file>